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23"/>
  </p:notesMasterIdLst>
  <p:sldIdLst>
    <p:sldId id="379" r:id="rId2"/>
    <p:sldId id="1339" r:id="rId3"/>
    <p:sldId id="1308" r:id="rId4"/>
    <p:sldId id="1350" r:id="rId5"/>
    <p:sldId id="1351" r:id="rId6"/>
    <p:sldId id="1352" r:id="rId7"/>
    <p:sldId id="557" r:id="rId8"/>
    <p:sldId id="1245" r:id="rId9"/>
    <p:sldId id="1246" r:id="rId10"/>
    <p:sldId id="1247" r:id="rId11"/>
    <p:sldId id="407" r:id="rId12"/>
    <p:sldId id="1228" r:id="rId13"/>
    <p:sldId id="1239" r:id="rId14"/>
    <p:sldId id="1240" r:id="rId15"/>
    <p:sldId id="1251" r:id="rId16"/>
    <p:sldId id="1250" r:id="rId17"/>
    <p:sldId id="1252" r:id="rId18"/>
    <p:sldId id="491" r:id="rId19"/>
    <p:sldId id="1229" r:id="rId20"/>
    <p:sldId id="1340" r:id="rId21"/>
    <p:sldId id="1349"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43" autoAdjust="0"/>
    <p:restoredTop sz="78251" autoAdjust="0"/>
  </p:normalViewPr>
  <p:slideViewPr>
    <p:cSldViewPr snapToGrid="0">
      <p:cViewPr varScale="1">
        <p:scale>
          <a:sx n="47" d="100"/>
          <a:sy n="47" d="100"/>
        </p:scale>
        <p:origin x="121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83BE8F-D707-432A-A9D0-836D2AAD74D8}" type="datetimeFigureOut">
              <a:rPr lang="en-US" smtClean="0"/>
              <a:t>2/9/2023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992AFB-CCB7-41E6-BF6F-E17A0E5BBC67}" type="slidenum">
              <a:rPr lang="en-US" smtClean="0"/>
              <a:t>‹#›</a:t>
            </a:fld>
            <a:endParaRPr lang="en-US" dirty="0"/>
          </a:p>
        </p:txBody>
      </p:sp>
    </p:spTree>
    <p:extLst>
      <p:ext uri="{BB962C8B-B14F-4D97-AF65-F5344CB8AC3E}">
        <p14:creationId xmlns:p14="http://schemas.microsoft.com/office/powerpoint/2010/main" val="6865703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Garamond" panose="02020404030301010803" pitchFamily="18" charset="0"/>
              </a:defRPr>
            </a:lvl1pPr>
            <a:lvl2pPr marL="742950" indent="-285750">
              <a:defRPr b="1">
                <a:solidFill>
                  <a:schemeClr val="tx1"/>
                </a:solidFill>
                <a:latin typeface="Garamond" panose="02020404030301010803" pitchFamily="18" charset="0"/>
              </a:defRPr>
            </a:lvl2pPr>
            <a:lvl3pPr marL="1143000" indent="-228600">
              <a:defRPr b="1">
                <a:solidFill>
                  <a:schemeClr val="tx1"/>
                </a:solidFill>
                <a:latin typeface="Garamond" panose="02020404030301010803" pitchFamily="18" charset="0"/>
              </a:defRPr>
            </a:lvl3pPr>
            <a:lvl4pPr marL="1600200" indent="-228600">
              <a:defRPr b="1">
                <a:solidFill>
                  <a:schemeClr val="tx1"/>
                </a:solidFill>
                <a:latin typeface="Garamond" panose="02020404030301010803" pitchFamily="18" charset="0"/>
              </a:defRPr>
            </a:lvl4pPr>
            <a:lvl5pPr marL="2057400" indent="-22860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fld id="{5E82EB3B-045D-4BC0-8F85-88F7030A8190}" type="slidenum">
              <a:rPr lang="en-US" altLang="en-US" b="0">
                <a:latin typeface="Arial" panose="020B0604020202020204" pitchFamily="34" charset="0"/>
              </a:rPr>
              <a:pPr/>
              <a:t>1</a:t>
            </a:fld>
            <a:endParaRPr lang="en-US" altLang="en-US" b="0">
              <a:latin typeface="Arial" panose="020B0604020202020204" pitchFamily="34" charset="0"/>
            </a:endParaRPr>
          </a:p>
        </p:txBody>
      </p:sp>
      <p:sp>
        <p:nvSpPr>
          <p:cNvPr id="18435" name="Rectangle 2"/>
          <p:cNvSpPr>
            <a:spLocks noGrp="1" noRot="1" noChangeAspect="1" noChangeArrowheads="1" noTextEdit="1"/>
          </p:cNvSpPr>
          <p:nvPr>
            <p:ph type="sldImg"/>
          </p:nvPr>
        </p:nvSpPr>
        <p:spPr>
          <a:xfrm>
            <a:off x="381000" y="685800"/>
            <a:ext cx="6096000" cy="3429000"/>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cs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Garamond" panose="02020404030301010803" pitchFamily="18" charset="0"/>
              </a:defRPr>
            </a:lvl1pPr>
            <a:lvl2pPr marL="742950" indent="-285750">
              <a:defRPr b="1">
                <a:solidFill>
                  <a:schemeClr val="tx1"/>
                </a:solidFill>
                <a:latin typeface="Garamond" panose="02020404030301010803" pitchFamily="18" charset="0"/>
              </a:defRPr>
            </a:lvl2pPr>
            <a:lvl3pPr marL="1143000" indent="-228600">
              <a:defRPr b="1">
                <a:solidFill>
                  <a:schemeClr val="tx1"/>
                </a:solidFill>
                <a:latin typeface="Garamond" panose="02020404030301010803" pitchFamily="18" charset="0"/>
              </a:defRPr>
            </a:lvl3pPr>
            <a:lvl4pPr marL="1600200" indent="-228600">
              <a:defRPr b="1">
                <a:solidFill>
                  <a:schemeClr val="tx1"/>
                </a:solidFill>
                <a:latin typeface="Garamond" panose="02020404030301010803" pitchFamily="18" charset="0"/>
              </a:defRPr>
            </a:lvl4pPr>
            <a:lvl5pPr marL="2057400" indent="-22860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fld id="{823C90A0-DB01-4740-A8AA-686A0A38EBF7}" type="slidenum">
              <a:rPr lang="en-US" altLang="en-US" b="0">
                <a:latin typeface="Arial" panose="020B0604020202020204" pitchFamily="34" charset="0"/>
              </a:rPr>
              <a:pPr/>
              <a:t>11</a:t>
            </a:fld>
            <a:endParaRPr lang="en-US" altLang="en-US" b="0">
              <a:latin typeface="Arial" panose="020B0604020202020204" pitchFamily="34" charset="0"/>
            </a:endParaRPr>
          </a:p>
        </p:txBody>
      </p:sp>
      <p:sp>
        <p:nvSpPr>
          <p:cNvPr id="45059" name="Rectangle 2"/>
          <p:cNvSpPr>
            <a:spLocks noGrp="1" noRot="1" noChangeAspect="1" noChangeArrowheads="1" noTextEdit="1"/>
          </p:cNvSpPr>
          <p:nvPr>
            <p:ph type="sldImg"/>
          </p:nvPr>
        </p:nvSpPr>
        <p:spPr>
          <a:xfrm>
            <a:off x="381000" y="685800"/>
            <a:ext cx="6096000" cy="3429000"/>
          </a:xfrm>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https://commons.wikimedia.org/wiki/File:Philippe_de_Champaigne_-_Moses_with_the_Ten_Commandments_-_WGA04717.jpg</a:t>
            </a:r>
          </a:p>
          <a:p>
            <a:r>
              <a:rPr lang="en-US" dirty="0"/>
              <a:t>https://www.churchofjesuschrist.org/media/image/christ-teaching-the-people-31eb3e7?lang=eng&amp;collectionId=3cbf78e787498a07417814a31656063f9227b4c6</a:t>
            </a:r>
            <a:endParaRPr lang="en-US" dirty="0">
              <a:cs typeface="Calibri"/>
            </a:endParaRPr>
          </a:p>
          <a:p>
            <a:endParaRPr lang="en-US" altLang="en-US" dirty="0">
              <a:latin typeface="Arial" panose="020B0604020202020204" pitchFamily="34" charset="0"/>
              <a:cs typeface="Arial"/>
            </a:endParaRPr>
          </a:p>
        </p:txBody>
      </p:sp>
    </p:spTree>
    <p:extLst>
      <p:ext uri="{BB962C8B-B14F-4D97-AF65-F5344CB8AC3E}">
        <p14:creationId xmlns:p14="http://schemas.microsoft.com/office/powerpoint/2010/main" val="4140682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Garamond" panose="02020404030301010803" pitchFamily="18" charset="0"/>
              </a:defRPr>
            </a:lvl1pPr>
            <a:lvl2pPr marL="742950" indent="-285750">
              <a:defRPr b="1">
                <a:solidFill>
                  <a:schemeClr val="tx1"/>
                </a:solidFill>
                <a:latin typeface="Garamond" panose="02020404030301010803" pitchFamily="18" charset="0"/>
              </a:defRPr>
            </a:lvl2pPr>
            <a:lvl3pPr marL="1143000" indent="-228600">
              <a:defRPr b="1">
                <a:solidFill>
                  <a:schemeClr val="tx1"/>
                </a:solidFill>
                <a:latin typeface="Garamond" panose="02020404030301010803" pitchFamily="18" charset="0"/>
              </a:defRPr>
            </a:lvl3pPr>
            <a:lvl4pPr marL="1600200" indent="-228600">
              <a:defRPr b="1">
                <a:solidFill>
                  <a:schemeClr val="tx1"/>
                </a:solidFill>
                <a:latin typeface="Garamond" panose="02020404030301010803" pitchFamily="18" charset="0"/>
              </a:defRPr>
            </a:lvl4pPr>
            <a:lvl5pPr marL="2057400" indent="-22860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fld id="{823C90A0-DB01-4740-A8AA-686A0A38EBF7}" type="slidenum">
              <a:rPr lang="en-US" altLang="en-US" b="0">
                <a:latin typeface="Arial" panose="020B0604020202020204" pitchFamily="34" charset="0"/>
              </a:rPr>
              <a:pPr/>
              <a:t>12</a:t>
            </a:fld>
            <a:endParaRPr lang="en-US" altLang="en-US" b="0">
              <a:latin typeface="Arial" panose="020B0604020202020204" pitchFamily="34" charset="0"/>
            </a:endParaRPr>
          </a:p>
        </p:txBody>
      </p:sp>
      <p:sp>
        <p:nvSpPr>
          <p:cNvPr id="45059" name="Rectangle 2"/>
          <p:cNvSpPr>
            <a:spLocks noGrp="1" noRot="1" noChangeAspect="1" noChangeArrowheads="1" noTextEdit="1"/>
          </p:cNvSpPr>
          <p:nvPr>
            <p:ph type="sldImg"/>
          </p:nvPr>
        </p:nvSpPr>
        <p:spPr>
          <a:xfrm>
            <a:off x="381000" y="685800"/>
            <a:ext cx="6096000" cy="3429000"/>
          </a:xfrm>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https://commons.wikimedia.org/wiki/File:Philippe_de_Champaigne_-_Moses_with_the_Ten_Commandments_-_WGA04717.jpg</a:t>
            </a:r>
          </a:p>
          <a:p>
            <a:r>
              <a:rPr lang="en-US" dirty="0"/>
              <a:t>https://www.churchofjesuschrist.org/media/image/christ-teaching-the-people-31eb3e7?lang=eng&amp;collectionId=3cbf78e787498a07417814a31656063f9227b4c6</a:t>
            </a:r>
            <a:endParaRPr lang="en-US" dirty="0">
              <a:cs typeface="Calibri"/>
            </a:endParaRPr>
          </a:p>
          <a:p>
            <a:endParaRPr lang="en-US" altLang="en-US" dirty="0">
              <a:latin typeface="Arial" panose="020B0604020202020204" pitchFamily="34" charset="0"/>
              <a:cs typeface="Arial"/>
            </a:endParaRPr>
          </a:p>
        </p:txBody>
      </p:sp>
    </p:spTree>
    <p:extLst>
      <p:ext uri="{BB962C8B-B14F-4D97-AF65-F5344CB8AC3E}">
        <p14:creationId xmlns:p14="http://schemas.microsoft.com/office/powerpoint/2010/main" val="26486126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A2C45BE8-BF30-45A0-BB39-86A868CD05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Garamond" panose="02020404030301010803" pitchFamily="18" charset="0"/>
              </a:defRPr>
            </a:lvl1pPr>
            <a:lvl2pPr marL="742950" indent="-285750">
              <a:defRPr b="1">
                <a:solidFill>
                  <a:schemeClr val="tx1"/>
                </a:solidFill>
                <a:latin typeface="Garamond" panose="02020404030301010803" pitchFamily="18" charset="0"/>
              </a:defRPr>
            </a:lvl2pPr>
            <a:lvl3pPr marL="1143000" indent="-228600">
              <a:defRPr b="1">
                <a:solidFill>
                  <a:schemeClr val="tx1"/>
                </a:solidFill>
                <a:latin typeface="Garamond" panose="02020404030301010803" pitchFamily="18" charset="0"/>
              </a:defRPr>
            </a:lvl3pPr>
            <a:lvl4pPr marL="1600200" indent="-228600">
              <a:defRPr b="1">
                <a:solidFill>
                  <a:schemeClr val="tx1"/>
                </a:solidFill>
                <a:latin typeface="Garamond" panose="02020404030301010803" pitchFamily="18" charset="0"/>
              </a:defRPr>
            </a:lvl4pPr>
            <a:lvl5pPr marL="2057400" indent="-22860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fld id="{3AD86167-717B-4EE1-A0DD-69453808B066}" type="slidenum">
              <a:rPr lang="en-US" altLang="en-US" b="0">
                <a:latin typeface="Arial" panose="020B0604020202020204" pitchFamily="34" charset="0"/>
              </a:rPr>
              <a:pPr/>
              <a:t>13</a:t>
            </a:fld>
            <a:endParaRPr lang="en-US" altLang="en-US" b="0">
              <a:latin typeface="Arial" panose="020B0604020202020204" pitchFamily="34" charset="0"/>
            </a:endParaRPr>
          </a:p>
        </p:txBody>
      </p:sp>
      <p:sp>
        <p:nvSpPr>
          <p:cNvPr id="67587" name="Rectangle 2">
            <a:extLst>
              <a:ext uri="{FF2B5EF4-FFF2-40B4-BE49-F238E27FC236}">
                <a16:creationId xmlns:a16="http://schemas.microsoft.com/office/drawing/2014/main" id="{B1EF36C7-02FF-4F3F-BFCA-15880B177F7B}"/>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7A7F3417-08AD-4615-98F3-62C8C5A33C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https://www.churchofjesuschrist.org/media/image/jesus-nephites-8ddd1aa?lang=eng&amp;collectionId=3cbf78e787498a07417814a31656063f9227b4c6</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14</a:t>
            </a:fld>
            <a:endParaRPr lang="en-US" dirty="0"/>
          </a:p>
        </p:txBody>
      </p:sp>
    </p:spTree>
    <p:extLst>
      <p:ext uri="{BB962C8B-B14F-4D97-AF65-F5344CB8AC3E}">
        <p14:creationId xmlns:p14="http://schemas.microsoft.com/office/powerpoint/2010/main" val="2189466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https://www.flickr.com/photos/87249144@N08/33367945125/in/photostream/</a:t>
            </a:r>
          </a:p>
        </p:txBody>
      </p:sp>
      <p:sp>
        <p:nvSpPr>
          <p:cNvPr id="4" name="Slide Number Placeholder 3"/>
          <p:cNvSpPr>
            <a:spLocks noGrp="1"/>
          </p:cNvSpPr>
          <p:nvPr>
            <p:ph type="sldNum" sz="quarter" idx="5"/>
          </p:nvPr>
        </p:nvSpPr>
        <p:spPr/>
        <p:txBody>
          <a:bodyPr/>
          <a:lstStyle/>
          <a:p>
            <a:fld id="{8F992AFB-CCB7-41E6-BF6F-E17A0E5BBC67}" type="slidenum">
              <a:rPr lang="en-US" smtClean="0"/>
              <a:t>15</a:t>
            </a:fld>
            <a:endParaRPr lang="en-US" dirty="0"/>
          </a:p>
        </p:txBody>
      </p:sp>
    </p:spTree>
    <p:extLst>
      <p:ext uri="{BB962C8B-B14F-4D97-AF65-F5344CB8AC3E}">
        <p14:creationId xmlns:p14="http://schemas.microsoft.com/office/powerpoint/2010/main" val="2558578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16</a:t>
            </a:fld>
            <a:endParaRPr lang="en-US" dirty="0"/>
          </a:p>
        </p:txBody>
      </p:sp>
    </p:spTree>
    <p:extLst>
      <p:ext uri="{BB962C8B-B14F-4D97-AF65-F5344CB8AC3E}">
        <p14:creationId xmlns:p14="http://schemas.microsoft.com/office/powerpoint/2010/main" val="17841272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just" rtl="0"/>
            <a:endParaRPr lang="en-US" dirty="0"/>
          </a:p>
        </p:txBody>
      </p:sp>
      <p:sp>
        <p:nvSpPr>
          <p:cNvPr id="4" name="Slide Number Placeholder 3"/>
          <p:cNvSpPr>
            <a:spLocks noGrp="1"/>
          </p:cNvSpPr>
          <p:nvPr>
            <p:ph type="sldNum" sz="quarter" idx="5"/>
          </p:nvPr>
        </p:nvSpPr>
        <p:spPr/>
        <p:txBody>
          <a:bodyPr/>
          <a:lstStyle/>
          <a:p>
            <a:fld id="{8F992AFB-CCB7-41E6-BF6F-E17A0E5BBC67}" type="slidenum">
              <a:rPr lang="en-US" smtClean="0"/>
              <a:t>17</a:t>
            </a:fld>
            <a:endParaRPr lang="en-US" dirty="0"/>
          </a:p>
        </p:txBody>
      </p:sp>
    </p:spTree>
    <p:extLst>
      <p:ext uri="{BB962C8B-B14F-4D97-AF65-F5344CB8AC3E}">
        <p14:creationId xmlns:p14="http://schemas.microsoft.com/office/powerpoint/2010/main" val="38380284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Garamond" panose="02020404030301010803" pitchFamily="18" charset="0"/>
              </a:defRPr>
            </a:lvl1pPr>
            <a:lvl2pPr marL="742950" indent="-285750">
              <a:defRPr b="1">
                <a:solidFill>
                  <a:schemeClr val="tx1"/>
                </a:solidFill>
                <a:latin typeface="Garamond" panose="02020404030301010803" pitchFamily="18" charset="0"/>
              </a:defRPr>
            </a:lvl2pPr>
            <a:lvl3pPr marL="1143000" indent="-228600">
              <a:defRPr b="1">
                <a:solidFill>
                  <a:schemeClr val="tx1"/>
                </a:solidFill>
                <a:latin typeface="Garamond" panose="02020404030301010803" pitchFamily="18" charset="0"/>
              </a:defRPr>
            </a:lvl3pPr>
            <a:lvl4pPr marL="1600200" indent="-228600">
              <a:defRPr b="1">
                <a:solidFill>
                  <a:schemeClr val="tx1"/>
                </a:solidFill>
                <a:latin typeface="Garamond" panose="02020404030301010803" pitchFamily="18" charset="0"/>
              </a:defRPr>
            </a:lvl4pPr>
            <a:lvl5pPr marL="2057400" indent="-22860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fld id="{651C13B4-E1E7-4113-A359-86ACB3676CC3}" type="slidenum">
              <a:rPr lang="en-US" altLang="en-US" b="0">
                <a:latin typeface="Arial" panose="020B0604020202020204" pitchFamily="34" charset="0"/>
              </a:rPr>
              <a:pPr/>
              <a:t>18</a:t>
            </a:fld>
            <a:endParaRPr lang="en-US" altLang="en-US" b="0">
              <a:latin typeface="Arial" panose="020B0604020202020204" pitchFamily="34" charset="0"/>
            </a:endParaRPr>
          </a:p>
        </p:txBody>
      </p:sp>
      <p:sp>
        <p:nvSpPr>
          <p:cNvPr id="69635" name="Rectangle 2"/>
          <p:cNvSpPr>
            <a:spLocks noGrp="1" noRot="1" noChangeAspect="1" noChangeArrowheads="1" noTextEdit="1"/>
          </p:cNvSpPr>
          <p:nvPr>
            <p:ph type="sldImg"/>
          </p:nvPr>
        </p:nvSpPr>
        <p:spPr>
          <a:xfrm>
            <a:off x="381000" y="685800"/>
            <a:ext cx="6096000" cy="3429000"/>
          </a:xfrm>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dirty="0">
              <a:latin typeface="Arial" panose="020B0604020202020204" pitchFamily="34" charset="0"/>
            </a:endParaRPr>
          </a:p>
        </p:txBody>
      </p:sp>
    </p:spTree>
    <p:extLst>
      <p:ext uri="{BB962C8B-B14F-4D97-AF65-F5344CB8AC3E}">
        <p14:creationId xmlns:p14="http://schemas.microsoft.com/office/powerpoint/2010/main" val="36004433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Garamond" panose="02020404030301010803" pitchFamily="18" charset="0"/>
              </a:defRPr>
            </a:lvl1pPr>
            <a:lvl2pPr marL="742950" indent="-285750">
              <a:defRPr b="1">
                <a:solidFill>
                  <a:schemeClr val="tx1"/>
                </a:solidFill>
                <a:latin typeface="Garamond" panose="02020404030301010803" pitchFamily="18" charset="0"/>
              </a:defRPr>
            </a:lvl2pPr>
            <a:lvl3pPr marL="1143000" indent="-228600">
              <a:defRPr b="1">
                <a:solidFill>
                  <a:schemeClr val="tx1"/>
                </a:solidFill>
                <a:latin typeface="Garamond" panose="02020404030301010803" pitchFamily="18" charset="0"/>
              </a:defRPr>
            </a:lvl3pPr>
            <a:lvl4pPr marL="1600200" indent="-228600">
              <a:defRPr b="1">
                <a:solidFill>
                  <a:schemeClr val="tx1"/>
                </a:solidFill>
                <a:latin typeface="Garamond" panose="02020404030301010803" pitchFamily="18" charset="0"/>
              </a:defRPr>
            </a:lvl4pPr>
            <a:lvl5pPr marL="2057400" indent="-22860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fld id="{651C13B4-E1E7-4113-A359-86ACB3676CC3}" type="slidenum">
              <a:rPr lang="en-US" altLang="en-US" b="0">
                <a:latin typeface="Arial" panose="020B0604020202020204" pitchFamily="34" charset="0"/>
              </a:rPr>
              <a:pPr/>
              <a:t>19</a:t>
            </a:fld>
            <a:endParaRPr lang="en-US" altLang="en-US" b="0">
              <a:latin typeface="Arial" panose="020B0604020202020204" pitchFamily="34" charset="0"/>
            </a:endParaRPr>
          </a:p>
        </p:txBody>
      </p:sp>
      <p:sp>
        <p:nvSpPr>
          <p:cNvPr id="69635" name="Rectangle 2"/>
          <p:cNvSpPr>
            <a:spLocks noGrp="1" noRot="1" noChangeAspect="1" noChangeArrowheads="1" noTextEdit="1"/>
          </p:cNvSpPr>
          <p:nvPr>
            <p:ph type="sldImg"/>
          </p:nvPr>
        </p:nvSpPr>
        <p:spPr>
          <a:xfrm>
            <a:off x="381000" y="685800"/>
            <a:ext cx="6096000" cy="3429000"/>
          </a:xfrm>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dirty="0">
              <a:latin typeface="Arial" panose="020B0604020202020204" pitchFamily="34" charset="0"/>
            </a:endParaRPr>
          </a:p>
        </p:txBody>
      </p:sp>
    </p:spTree>
    <p:extLst>
      <p:ext uri="{BB962C8B-B14F-4D97-AF65-F5344CB8AC3E}">
        <p14:creationId xmlns:p14="http://schemas.microsoft.com/office/powerpoint/2010/main" val="1633610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https://en.wikipedia.org/wiki/Tim_Keller_(pastor)#/media/File:Timothy_Keller.jpg</a:t>
            </a:r>
          </a:p>
        </p:txBody>
      </p:sp>
      <p:sp>
        <p:nvSpPr>
          <p:cNvPr id="4" name="Slide Number Placeholder 3"/>
          <p:cNvSpPr>
            <a:spLocks noGrp="1"/>
          </p:cNvSpPr>
          <p:nvPr>
            <p:ph type="sldNum" sz="quarter" idx="10"/>
          </p:nvPr>
        </p:nvSpPr>
        <p:spPr/>
        <p:txBody>
          <a:bodyPr/>
          <a:lstStyle/>
          <a:p>
            <a:pPr>
              <a:defRPr/>
            </a:pPr>
            <a:fld id="{1A642A7E-EF09-486E-ABCD-4C8AE4AE4D18}" type="slidenum">
              <a:rPr lang="en-US" smtClean="0"/>
              <a:pPr>
                <a:defRPr/>
              </a:pPr>
              <a:t>3</a:t>
            </a:fld>
            <a:endParaRPr lang="en-US"/>
          </a:p>
        </p:txBody>
      </p:sp>
    </p:spTree>
    <p:extLst>
      <p:ext uri="{BB962C8B-B14F-4D97-AF65-F5344CB8AC3E}">
        <p14:creationId xmlns:p14="http://schemas.microsoft.com/office/powerpoint/2010/main" val="1028047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https://en.wikipedia.org/wiki/Tim_Keller_(pastor)#/media/File:Timothy_Keller.jpg</a:t>
            </a:r>
          </a:p>
        </p:txBody>
      </p:sp>
      <p:sp>
        <p:nvSpPr>
          <p:cNvPr id="4" name="Slide Number Placeholder 3"/>
          <p:cNvSpPr>
            <a:spLocks noGrp="1"/>
          </p:cNvSpPr>
          <p:nvPr>
            <p:ph type="sldNum" sz="quarter" idx="10"/>
          </p:nvPr>
        </p:nvSpPr>
        <p:spPr/>
        <p:txBody>
          <a:bodyPr/>
          <a:lstStyle/>
          <a:p>
            <a:pPr>
              <a:defRPr/>
            </a:pPr>
            <a:fld id="{1A642A7E-EF09-486E-ABCD-4C8AE4AE4D18}" type="slidenum">
              <a:rPr lang="en-US" smtClean="0"/>
              <a:pPr>
                <a:defRPr/>
              </a:pPr>
              <a:t>4</a:t>
            </a:fld>
            <a:endParaRPr lang="en-US"/>
          </a:p>
        </p:txBody>
      </p:sp>
    </p:spTree>
    <p:extLst>
      <p:ext uri="{BB962C8B-B14F-4D97-AF65-F5344CB8AC3E}">
        <p14:creationId xmlns:p14="http://schemas.microsoft.com/office/powerpoint/2010/main" val="43737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https://en.wikipedia.org/wiki/Tim_Keller_(pastor)#/media/File:Timothy_Keller.jpg</a:t>
            </a:r>
          </a:p>
        </p:txBody>
      </p:sp>
      <p:sp>
        <p:nvSpPr>
          <p:cNvPr id="4" name="Slide Number Placeholder 3"/>
          <p:cNvSpPr>
            <a:spLocks noGrp="1"/>
          </p:cNvSpPr>
          <p:nvPr>
            <p:ph type="sldNum" sz="quarter" idx="10"/>
          </p:nvPr>
        </p:nvSpPr>
        <p:spPr/>
        <p:txBody>
          <a:bodyPr/>
          <a:lstStyle/>
          <a:p>
            <a:pPr>
              <a:defRPr/>
            </a:pPr>
            <a:fld id="{1A642A7E-EF09-486E-ABCD-4C8AE4AE4D18}" type="slidenum">
              <a:rPr lang="en-US" smtClean="0"/>
              <a:pPr>
                <a:defRPr/>
              </a:pPr>
              <a:t>5</a:t>
            </a:fld>
            <a:endParaRPr lang="en-US"/>
          </a:p>
        </p:txBody>
      </p:sp>
    </p:spTree>
    <p:extLst>
      <p:ext uri="{BB962C8B-B14F-4D97-AF65-F5344CB8AC3E}">
        <p14:creationId xmlns:p14="http://schemas.microsoft.com/office/powerpoint/2010/main" val="463306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https://en.wikipedia.org/wiki/Tim_Keller_(pastor)#/media/File:Timothy_Keller.jpg</a:t>
            </a:r>
          </a:p>
        </p:txBody>
      </p:sp>
      <p:sp>
        <p:nvSpPr>
          <p:cNvPr id="4" name="Slide Number Placeholder 3"/>
          <p:cNvSpPr>
            <a:spLocks noGrp="1"/>
          </p:cNvSpPr>
          <p:nvPr>
            <p:ph type="sldNum" sz="quarter" idx="10"/>
          </p:nvPr>
        </p:nvSpPr>
        <p:spPr/>
        <p:txBody>
          <a:bodyPr/>
          <a:lstStyle/>
          <a:p>
            <a:pPr>
              <a:defRPr/>
            </a:pPr>
            <a:fld id="{1A642A7E-EF09-486E-ABCD-4C8AE4AE4D18}" type="slidenum">
              <a:rPr lang="en-US" smtClean="0"/>
              <a:pPr>
                <a:defRPr/>
              </a:pPr>
              <a:t>6</a:t>
            </a:fld>
            <a:endParaRPr lang="en-US"/>
          </a:p>
        </p:txBody>
      </p:sp>
    </p:spTree>
    <p:extLst>
      <p:ext uri="{BB962C8B-B14F-4D97-AF65-F5344CB8AC3E}">
        <p14:creationId xmlns:p14="http://schemas.microsoft.com/office/powerpoint/2010/main" val="1941470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Garamond" panose="02020404030301010803" pitchFamily="18" charset="0"/>
              </a:defRPr>
            </a:lvl1pPr>
            <a:lvl2pPr marL="742950" indent="-285750">
              <a:defRPr b="1">
                <a:solidFill>
                  <a:schemeClr val="tx1"/>
                </a:solidFill>
                <a:latin typeface="Garamond" panose="02020404030301010803" pitchFamily="18" charset="0"/>
              </a:defRPr>
            </a:lvl2pPr>
            <a:lvl3pPr marL="1143000" indent="-228600">
              <a:defRPr b="1">
                <a:solidFill>
                  <a:schemeClr val="tx1"/>
                </a:solidFill>
                <a:latin typeface="Garamond" panose="02020404030301010803" pitchFamily="18" charset="0"/>
              </a:defRPr>
            </a:lvl3pPr>
            <a:lvl4pPr marL="1600200" indent="-228600">
              <a:defRPr b="1">
                <a:solidFill>
                  <a:schemeClr val="tx1"/>
                </a:solidFill>
                <a:latin typeface="Garamond" panose="02020404030301010803" pitchFamily="18" charset="0"/>
              </a:defRPr>
            </a:lvl4pPr>
            <a:lvl5pPr marL="2057400" indent="-22860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fld id="{3DF9A246-E42E-4501-B2EF-1AE470A92B42}" type="slidenum">
              <a:rPr lang="en-US" altLang="en-US" b="0">
                <a:latin typeface="Arial" panose="020B0604020202020204" pitchFamily="34" charset="0"/>
              </a:rPr>
              <a:pPr/>
              <a:t>7</a:t>
            </a:fld>
            <a:endParaRPr lang="en-US" altLang="en-US" b="0">
              <a:latin typeface="Arial" panose="020B0604020202020204" pitchFamily="34" charset="0"/>
            </a:endParaRPr>
          </a:p>
        </p:txBody>
      </p:sp>
      <p:sp>
        <p:nvSpPr>
          <p:cNvPr id="24579" name="Rectangle 2"/>
          <p:cNvSpPr>
            <a:spLocks noGrp="1" noRot="1" noChangeAspect="1" noChangeArrowheads="1" noTextEdit="1"/>
          </p:cNvSpPr>
          <p:nvPr>
            <p:ph type="sldImg"/>
          </p:nvPr>
        </p:nvSpPr>
        <p:spPr>
          <a:xfrm>
            <a:off x="381000" y="685800"/>
            <a:ext cx="6096000" cy="3429000"/>
          </a:xfrm>
          <a:ln/>
        </p:spPr>
      </p:sp>
      <p:sp>
        <p:nvSpPr>
          <p:cNvPr id="24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https://commons.wikimedia.org/wiki/File:Women_high_jump_French_Athletics_Championships_2013_t150931.jpg</a:t>
            </a:r>
          </a:p>
        </p:txBody>
      </p:sp>
    </p:spTree>
    <p:extLst>
      <p:ext uri="{BB962C8B-B14F-4D97-AF65-F5344CB8AC3E}">
        <p14:creationId xmlns:p14="http://schemas.microsoft.com/office/powerpoint/2010/main" val="165083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Garamond" panose="02020404030301010803" pitchFamily="18" charset="0"/>
              </a:defRPr>
            </a:lvl1pPr>
            <a:lvl2pPr marL="742950" indent="-285750">
              <a:defRPr b="1">
                <a:solidFill>
                  <a:schemeClr val="tx1"/>
                </a:solidFill>
                <a:latin typeface="Garamond" panose="02020404030301010803" pitchFamily="18" charset="0"/>
              </a:defRPr>
            </a:lvl2pPr>
            <a:lvl3pPr marL="1143000" indent="-228600">
              <a:defRPr b="1">
                <a:solidFill>
                  <a:schemeClr val="tx1"/>
                </a:solidFill>
                <a:latin typeface="Garamond" panose="02020404030301010803" pitchFamily="18" charset="0"/>
              </a:defRPr>
            </a:lvl3pPr>
            <a:lvl4pPr marL="1600200" indent="-228600">
              <a:defRPr b="1">
                <a:solidFill>
                  <a:schemeClr val="tx1"/>
                </a:solidFill>
                <a:latin typeface="Garamond" panose="02020404030301010803" pitchFamily="18" charset="0"/>
              </a:defRPr>
            </a:lvl4pPr>
            <a:lvl5pPr marL="2057400" indent="-22860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fld id="{823C90A0-DB01-4740-A8AA-686A0A38EBF7}" type="slidenum">
              <a:rPr lang="en-US" altLang="en-US" b="0">
                <a:latin typeface="Arial" panose="020B0604020202020204" pitchFamily="34" charset="0"/>
              </a:rPr>
              <a:pPr/>
              <a:t>8</a:t>
            </a:fld>
            <a:endParaRPr lang="en-US" altLang="en-US" b="0">
              <a:latin typeface="Arial" panose="020B0604020202020204" pitchFamily="34" charset="0"/>
            </a:endParaRPr>
          </a:p>
        </p:txBody>
      </p:sp>
      <p:sp>
        <p:nvSpPr>
          <p:cNvPr id="45059" name="Rectangle 2"/>
          <p:cNvSpPr>
            <a:spLocks noGrp="1" noRot="1" noChangeAspect="1" noChangeArrowheads="1" noTextEdit="1"/>
          </p:cNvSpPr>
          <p:nvPr>
            <p:ph type="sldImg"/>
          </p:nvPr>
        </p:nvSpPr>
        <p:spPr>
          <a:xfrm>
            <a:off x="381000" y="685800"/>
            <a:ext cx="6096000" cy="3429000"/>
          </a:xfrm>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https://commons.wikimedia.org/wiki/File:Philippe_de_Champaigne_-_Moses_with_the_Ten_Commandments_-_WGA04717.jpg</a:t>
            </a:r>
          </a:p>
          <a:p>
            <a:r>
              <a:rPr lang="en-US" dirty="0"/>
              <a:t>https://www.churchofjesuschrist.org/media/image/christ-teaching-the-people-31eb3e7?lang=eng&amp;collectionId=3cbf78e787498a07417814a31656063f9227b4c6</a:t>
            </a:r>
            <a:endParaRPr lang="en-US" dirty="0">
              <a:cs typeface="Calibri"/>
            </a:endParaRPr>
          </a:p>
          <a:p>
            <a:endParaRPr lang="en-US" altLang="en-US" dirty="0">
              <a:latin typeface="Arial" panose="020B0604020202020204" pitchFamily="34" charset="0"/>
              <a:cs typeface="Arial"/>
            </a:endParaRPr>
          </a:p>
          <a:p>
            <a:r>
              <a:rPr lang="en-US" altLang="en-US" dirty="0">
                <a:latin typeface="Arial" panose="020B0604020202020204" pitchFamily="34" charset="0"/>
                <a:cs typeface="Arial"/>
              </a:rPr>
              <a:t>JST also changes “the judgment” to “his judgment” likely referring to God’s based on the previous verse.</a:t>
            </a:r>
          </a:p>
        </p:txBody>
      </p:sp>
    </p:spTree>
    <p:extLst>
      <p:ext uri="{BB962C8B-B14F-4D97-AF65-F5344CB8AC3E}">
        <p14:creationId xmlns:p14="http://schemas.microsoft.com/office/powerpoint/2010/main" val="641905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Garamond" panose="02020404030301010803" pitchFamily="18" charset="0"/>
              </a:defRPr>
            </a:lvl1pPr>
            <a:lvl2pPr marL="742950" indent="-285750">
              <a:defRPr b="1">
                <a:solidFill>
                  <a:schemeClr val="tx1"/>
                </a:solidFill>
                <a:latin typeface="Garamond" panose="02020404030301010803" pitchFamily="18" charset="0"/>
              </a:defRPr>
            </a:lvl2pPr>
            <a:lvl3pPr marL="1143000" indent="-228600">
              <a:defRPr b="1">
                <a:solidFill>
                  <a:schemeClr val="tx1"/>
                </a:solidFill>
                <a:latin typeface="Garamond" panose="02020404030301010803" pitchFamily="18" charset="0"/>
              </a:defRPr>
            </a:lvl3pPr>
            <a:lvl4pPr marL="1600200" indent="-228600">
              <a:defRPr b="1">
                <a:solidFill>
                  <a:schemeClr val="tx1"/>
                </a:solidFill>
                <a:latin typeface="Garamond" panose="02020404030301010803" pitchFamily="18" charset="0"/>
              </a:defRPr>
            </a:lvl4pPr>
            <a:lvl5pPr marL="2057400" indent="-22860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fld id="{823C90A0-DB01-4740-A8AA-686A0A38EBF7}" type="slidenum">
              <a:rPr lang="en-US" altLang="en-US" b="0">
                <a:latin typeface="Arial" panose="020B0604020202020204" pitchFamily="34" charset="0"/>
              </a:rPr>
              <a:pPr/>
              <a:t>9</a:t>
            </a:fld>
            <a:endParaRPr lang="en-US" altLang="en-US" b="0">
              <a:latin typeface="Arial" panose="020B0604020202020204" pitchFamily="34" charset="0"/>
            </a:endParaRPr>
          </a:p>
        </p:txBody>
      </p:sp>
      <p:sp>
        <p:nvSpPr>
          <p:cNvPr id="45059" name="Rectangle 2"/>
          <p:cNvSpPr>
            <a:spLocks noGrp="1" noRot="1" noChangeAspect="1" noChangeArrowheads="1" noTextEdit="1"/>
          </p:cNvSpPr>
          <p:nvPr>
            <p:ph type="sldImg"/>
          </p:nvPr>
        </p:nvSpPr>
        <p:spPr>
          <a:xfrm>
            <a:off x="381000" y="685800"/>
            <a:ext cx="6096000" cy="3429000"/>
          </a:xfrm>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https://commons.wikimedia.org/wiki/File:Philippe_de_Champaigne_-_Moses_with_the_Ten_Commandments_-_WGA04717.jpg</a:t>
            </a:r>
          </a:p>
          <a:p>
            <a:r>
              <a:rPr lang="en-US" dirty="0"/>
              <a:t>https://www.churchofjesuschrist.org/media/image/christ-teaching-the-people-31eb3e7?lang=eng&amp;collectionId=3cbf78e787498a07417814a31656063f9227b4c6</a:t>
            </a:r>
            <a:endParaRPr lang="en-US" dirty="0">
              <a:cs typeface="Calibri"/>
            </a:endParaRPr>
          </a:p>
          <a:p>
            <a:endParaRPr lang="en-US" altLang="en-US" dirty="0">
              <a:latin typeface="Arial" panose="020B0604020202020204" pitchFamily="34" charset="0"/>
              <a:cs typeface="Arial"/>
            </a:endParaRPr>
          </a:p>
          <a:p>
            <a:r>
              <a:rPr lang="en-US" altLang="en-US" dirty="0">
                <a:latin typeface="Arial" panose="020B0604020202020204" pitchFamily="34" charset="0"/>
                <a:cs typeface="Arial"/>
              </a:rPr>
              <a:t>JST also changes “the judgment” to “his judgment” likely referring to God’s based on the previous verse.</a:t>
            </a:r>
          </a:p>
        </p:txBody>
      </p:sp>
    </p:spTree>
    <p:extLst>
      <p:ext uri="{BB962C8B-B14F-4D97-AF65-F5344CB8AC3E}">
        <p14:creationId xmlns:p14="http://schemas.microsoft.com/office/powerpoint/2010/main" val="3991042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A2C45BE8-BF30-45A0-BB39-86A868CD05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Garamond" panose="02020404030301010803" pitchFamily="18" charset="0"/>
              </a:defRPr>
            </a:lvl1pPr>
            <a:lvl2pPr marL="742950" indent="-285750">
              <a:defRPr b="1">
                <a:solidFill>
                  <a:schemeClr val="tx1"/>
                </a:solidFill>
                <a:latin typeface="Garamond" panose="02020404030301010803" pitchFamily="18" charset="0"/>
              </a:defRPr>
            </a:lvl2pPr>
            <a:lvl3pPr marL="1143000" indent="-228600">
              <a:defRPr b="1">
                <a:solidFill>
                  <a:schemeClr val="tx1"/>
                </a:solidFill>
                <a:latin typeface="Garamond" panose="02020404030301010803" pitchFamily="18" charset="0"/>
              </a:defRPr>
            </a:lvl3pPr>
            <a:lvl4pPr marL="1600200" indent="-228600">
              <a:defRPr b="1">
                <a:solidFill>
                  <a:schemeClr val="tx1"/>
                </a:solidFill>
                <a:latin typeface="Garamond" panose="02020404030301010803" pitchFamily="18" charset="0"/>
              </a:defRPr>
            </a:lvl4pPr>
            <a:lvl5pPr marL="2057400" indent="-22860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fld id="{3AD86167-717B-4EE1-A0DD-69453808B066}" type="slidenum">
              <a:rPr lang="en-US" altLang="en-US" b="0">
                <a:latin typeface="Arial" panose="020B0604020202020204" pitchFamily="34" charset="0"/>
              </a:rPr>
              <a:pPr/>
              <a:t>10</a:t>
            </a:fld>
            <a:endParaRPr lang="en-US" altLang="en-US" b="0">
              <a:latin typeface="Arial" panose="020B0604020202020204" pitchFamily="34" charset="0"/>
            </a:endParaRPr>
          </a:p>
        </p:txBody>
      </p:sp>
      <p:sp>
        <p:nvSpPr>
          <p:cNvPr id="67587" name="Rectangle 2">
            <a:extLst>
              <a:ext uri="{FF2B5EF4-FFF2-40B4-BE49-F238E27FC236}">
                <a16:creationId xmlns:a16="http://schemas.microsoft.com/office/drawing/2014/main" id="{B1EF36C7-02FF-4F3F-BFCA-15880B177F7B}"/>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7A7F3417-08AD-4615-98F3-62C8C5A33C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https://www.churchofjesuschrist.org/media/image/jesus-nephites-8ddd1aa?lang=eng&amp;collectionId=3cbf78e787498a07417814a31656063f9227b4c6</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678736" y="5883275"/>
            <a:ext cx="2743200" cy="365125"/>
          </a:xfrm>
          <a:prstGeom prst="rect">
            <a:avLst/>
          </a:prstGeom>
        </p:spPr>
        <p:txBody>
          <a:bodyPr/>
          <a:lstStyle/>
          <a:p>
            <a:fld id="{EE97AAC2-7E25-4482-BA33-966DB1049540}" type="datetimeFigureOut">
              <a:rPr lang="en-US" smtClean="0"/>
              <a:t>2/9/2023</a:t>
            </a:fld>
            <a:endParaRPr lang="en-US" dirty="0"/>
          </a:p>
        </p:txBody>
      </p:sp>
      <p:sp>
        <p:nvSpPr>
          <p:cNvPr id="5" name="Footer Placeholder 4"/>
          <p:cNvSpPr>
            <a:spLocks noGrp="1"/>
          </p:cNvSpPr>
          <p:nvPr>
            <p:ph type="ftr" sz="quarter" idx="11"/>
          </p:nvPr>
        </p:nvSpPr>
        <p:spPr>
          <a:xfrm>
            <a:off x="913795" y="5883275"/>
            <a:ext cx="6672865"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514011" y="5883275"/>
            <a:ext cx="753545" cy="365125"/>
          </a:xfrm>
          <a:prstGeom prst="rect">
            <a:avLst/>
          </a:prstGeom>
        </p:spPr>
        <p:txBody>
          <a:bodyPr/>
          <a:lstStyle/>
          <a:p>
            <a:fld id="{19DDF413-307F-4C82-A9E4-B836B3E20E98}" type="slidenum">
              <a:rPr lang="en-US" smtClean="0"/>
              <a:t>‹#›</a:t>
            </a:fld>
            <a:endParaRPr lang="en-US" dirty="0"/>
          </a:p>
        </p:txBody>
      </p:sp>
    </p:spTree>
    <p:extLst>
      <p:ext uri="{BB962C8B-B14F-4D97-AF65-F5344CB8AC3E}">
        <p14:creationId xmlns:p14="http://schemas.microsoft.com/office/powerpoint/2010/main" val="176232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52E22-8883-E640-8E34-4B284CF778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546908-8BBF-8542-96D0-07016AD6BA7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97806C-D514-AC46-AE1D-4A93C090E68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882EAE-F944-924F-8DAF-37FB31D9A80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9806E478-6EC9-ED44-9EC8-54CF1BBF7C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840543-5E22-BF49-803F-B397489377C8}"/>
              </a:ext>
            </a:extLst>
          </p:cNvPr>
          <p:cNvSpPr>
            <a:spLocks noGrp="1"/>
          </p:cNvSpPr>
          <p:nvPr>
            <p:ph type="sldNum" sz="quarter" idx="12"/>
          </p:nvPr>
        </p:nvSpPr>
        <p:spPr/>
        <p:txBody>
          <a:bodyPr/>
          <a:lstStyle/>
          <a:p>
            <a:fld id="{71A006B3-06E4-4D57-8D8E-53035DFC35DA}" type="slidenum">
              <a:rPr lang="en-US" smtClean="0"/>
              <a:pPr/>
              <a:t>‹#›</a:t>
            </a:fld>
            <a:endParaRPr lang="en-US"/>
          </a:p>
        </p:txBody>
      </p:sp>
    </p:spTree>
    <p:extLst>
      <p:ext uri="{BB962C8B-B14F-4D97-AF65-F5344CB8AC3E}">
        <p14:creationId xmlns:p14="http://schemas.microsoft.com/office/powerpoint/2010/main" val="3954897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C5C87D-2769-C04A-A34B-67F8E74306F0}"/>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BDF16336-9C47-D04D-91CC-C23F337957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CDF743-A997-D047-88EC-54BC21611C75}"/>
              </a:ext>
            </a:extLst>
          </p:cNvPr>
          <p:cNvSpPr>
            <a:spLocks noGrp="1"/>
          </p:cNvSpPr>
          <p:nvPr>
            <p:ph type="sldNum" sz="quarter" idx="12"/>
          </p:nvPr>
        </p:nvSpPr>
        <p:spPr/>
        <p:txBody>
          <a:bodyPr/>
          <a:lstStyle/>
          <a:p>
            <a:fld id="{58BCAA89-D4C8-464E-990D-C5D2BBE31E0C}" type="slidenum">
              <a:rPr lang="en-US" smtClean="0"/>
              <a:pPr/>
              <a:t>‹#›</a:t>
            </a:fld>
            <a:endParaRPr lang="en-US"/>
          </a:p>
        </p:txBody>
      </p:sp>
    </p:spTree>
    <p:extLst>
      <p:ext uri="{BB962C8B-B14F-4D97-AF65-F5344CB8AC3E}">
        <p14:creationId xmlns:p14="http://schemas.microsoft.com/office/powerpoint/2010/main" val="899356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602268F2-64F4-4D2B-A998-9C9F1A5542B5}" type="slidenum">
              <a:rPr lang="en-US" altLang="en-US"/>
              <a:pPr>
                <a:defRPr/>
              </a:pPr>
              <a:t>‹#›</a:t>
            </a:fld>
            <a:endParaRPr lang="en-US" alt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958119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duotone>
              <a:schemeClr val="bg2">
                <a:shade val="80000"/>
                <a:lumMod val="80000"/>
              </a:schemeClr>
              <a:schemeClr val="bg2">
                <a:tint val="98000"/>
              </a:schemeClr>
            </a:duotone>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5159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55559608"/>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Lst>
  <p:txStyles>
    <p:titleStyle>
      <a:lvl1pPr algn="ctr" defTabSz="457200" rtl="0" eaLnBrk="1" latinLnBrk="0" hangingPunct="1">
        <a:spcBef>
          <a:spcPct val="0"/>
        </a:spcBef>
        <a:buNone/>
        <a:defRPr sz="4800" b="1" kern="1200">
          <a:ln>
            <a:solidFill>
              <a:schemeClr val="bg1">
                <a:lumMod val="75000"/>
                <a:lumOff val="25000"/>
                <a:alpha val="10000"/>
              </a:schemeClr>
            </a:solidFill>
          </a:ln>
          <a:solidFill>
            <a:srgbClr val="FFFFFF"/>
          </a:solidFill>
          <a:effectLst/>
          <a:latin typeface="Georgia" panose="02040502050405020303" pitchFamily="18" charset="0"/>
          <a:ea typeface="+mj-ea"/>
          <a:cs typeface="Georgia" panose="02040502050405020303" pitchFamily="18"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accent2">
            <a:lumMod val="20000"/>
            <a:lumOff val="80000"/>
          </a:schemeClr>
        </a:buClr>
        <a:buSzPct val="70000"/>
        <a:buFont typeface="Arial" panose="020B0604020202020204" pitchFamily="34" charset="0"/>
        <a:buChar char="•"/>
        <a:defRPr sz="36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1pPr>
      <a:lvl2pPr marL="720000" indent="-270000" algn="l" defTabSz="457200" rtl="0" eaLnBrk="1" latinLnBrk="0" hangingPunct="1">
        <a:spcBef>
          <a:spcPct val="20000"/>
        </a:spcBef>
        <a:spcAft>
          <a:spcPts val="600"/>
        </a:spcAft>
        <a:buClr>
          <a:schemeClr val="tx2"/>
        </a:buClr>
        <a:buSzPct val="70000"/>
        <a:buFont typeface="Arial" panose="020B0604020202020204" pitchFamily="34" charset="0"/>
        <a:buChar char="•"/>
        <a:defRPr sz="32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2pPr>
      <a:lvl3pPr marL="102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8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3pPr>
      <a:lvl4pPr marL="1386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4pPr>
      <a:lvl5pPr marL="1674000" indent="-216000" algn="l" defTabSz="457200" rtl="0" eaLnBrk="1" latinLnBrk="0" hangingPunct="1">
        <a:spcBef>
          <a:spcPct val="20000"/>
        </a:spcBef>
        <a:spcAft>
          <a:spcPts val="600"/>
        </a:spcAft>
        <a:buClr>
          <a:schemeClr val="tx2"/>
        </a:buClr>
        <a:buSzPct val="70000"/>
        <a:buFont typeface="Arial" panose="020B0604020202020204" pitchFamily="34" charset="0"/>
        <a:buChar char="•"/>
        <a:defRPr sz="2400" kern="1200">
          <a:ln>
            <a:solidFill>
              <a:schemeClr val="bg1">
                <a:lumMod val="75000"/>
                <a:lumOff val="25000"/>
                <a:alpha val="10000"/>
              </a:schemeClr>
            </a:solidFill>
          </a:ln>
          <a:solidFill>
            <a:srgbClr val="FFFFFF"/>
          </a:solidFill>
          <a:effectLst/>
          <a:latin typeface="Georgia" panose="02040502050405020303" pitchFamily="18"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6.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38AE80C-8AD1-EB47-8362-FACD6A78800B}"/>
              </a:ext>
            </a:extLst>
          </p:cNvPr>
          <p:cNvSpPr>
            <a:spLocks noGrp="1"/>
          </p:cNvSpPr>
          <p:nvPr>
            <p:ph type="title"/>
          </p:nvPr>
        </p:nvSpPr>
        <p:spPr>
          <a:xfrm>
            <a:off x="838200" y="623553"/>
            <a:ext cx="10515600" cy="1325563"/>
          </a:xfrm>
        </p:spPr>
        <p:txBody>
          <a:bodyPr anchor="b">
            <a:normAutofit fontScale="90000"/>
          </a:bodyPr>
          <a:lstStyle/>
          <a:p>
            <a:pPr algn="ctr"/>
            <a:r>
              <a:rPr lang="en-US" b="1" dirty="0">
                <a:latin typeface="Georgia" panose="02040502050405020303" pitchFamily="18" charset="0"/>
              </a:rPr>
              <a:t>The Beatitudes</a:t>
            </a:r>
            <a:br>
              <a:rPr lang="en-US" dirty="0"/>
            </a:br>
            <a:endParaRPr lang="en-US" dirty="0"/>
          </a:p>
        </p:txBody>
      </p:sp>
      <p:sp>
        <p:nvSpPr>
          <p:cNvPr id="6" name="Content Placeholder 5">
            <a:extLst>
              <a:ext uri="{FF2B5EF4-FFF2-40B4-BE49-F238E27FC236}">
                <a16:creationId xmlns:a16="http://schemas.microsoft.com/office/drawing/2014/main" id="{9F4BED54-2738-AC42-A916-FA796023A523}"/>
              </a:ext>
            </a:extLst>
          </p:cNvPr>
          <p:cNvSpPr>
            <a:spLocks noGrp="1"/>
          </p:cNvSpPr>
          <p:nvPr>
            <p:ph sz="half" idx="1"/>
          </p:nvPr>
        </p:nvSpPr>
        <p:spPr>
          <a:xfrm>
            <a:off x="6324600" y="2209800"/>
            <a:ext cx="5410200" cy="1904999"/>
          </a:xfrm>
        </p:spPr>
        <p:txBody>
          <a:bodyPr>
            <a:normAutofit fontScale="85000" lnSpcReduction="10000"/>
          </a:bodyPr>
          <a:lstStyle/>
          <a:p>
            <a:pPr marL="0" indent="0" algn="ctr">
              <a:buNone/>
            </a:pPr>
            <a:r>
              <a:rPr lang="en-US" sz="5400" dirty="0">
                <a:latin typeface="Georgia" panose="02040502050405020303" pitchFamily="18" charset="0"/>
              </a:rPr>
              <a:t>“Blessed are the…”</a:t>
            </a:r>
            <a:endParaRPr lang="en-US" sz="3200" dirty="0">
              <a:latin typeface="Georgia" panose="02040502050405020303" pitchFamily="18" charset="0"/>
            </a:endParaRPr>
          </a:p>
          <a:p>
            <a:pPr marL="0" indent="0" algn="ctr">
              <a:buNone/>
            </a:pPr>
            <a:r>
              <a:rPr lang="en-US" sz="3600" dirty="0">
                <a:effectLst>
                  <a:outerShdw blurRad="38100" dist="38100" dir="2700000" sx="1000" sy="1000" algn="tl">
                    <a:srgbClr val="000000"/>
                  </a:outerShdw>
                </a:effectLst>
                <a:latin typeface="Georgia" panose="02040502050405020303" pitchFamily="18" charset="0"/>
              </a:rPr>
              <a:t>Blessed, happy = </a:t>
            </a:r>
            <a:r>
              <a:rPr lang="en-US" sz="3600" i="1" dirty="0" err="1">
                <a:effectLst>
                  <a:outerShdw blurRad="38100" dist="38100" dir="2700000" sx="1000" sy="1000" algn="tl">
                    <a:srgbClr val="000000"/>
                  </a:outerShdw>
                </a:effectLst>
                <a:latin typeface="Georgia" panose="02040502050405020303" pitchFamily="18" charset="0"/>
              </a:rPr>
              <a:t>beatus</a:t>
            </a:r>
            <a:r>
              <a:rPr lang="en-US" sz="3600" dirty="0">
                <a:effectLst>
                  <a:outerShdw blurRad="38100" dist="38100" dir="2700000" sx="1000" sy="1000" algn="tl">
                    <a:srgbClr val="000000"/>
                  </a:outerShdw>
                </a:effectLst>
                <a:latin typeface="Georgia" panose="02040502050405020303" pitchFamily="18" charset="0"/>
              </a:rPr>
              <a:t> (Latin)</a:t>
            </a:r>
          </a:p>
          <a:p>
            <a:endParaRPr lang="en-US" sz="3600" dirty="0"/>
          </a:p>
        </p:txBody>
      </p:sp>
      <p:pic>
        <p:nvPicPr>
          <p:cNvPr id="4" name="Picture 8" descr="A picture containing text, outdoor, person, sculpture&#10;&#10;Description automatically generated">
            <a:extLst>
              <a:ext uri="{FF2B5EF4-FFF2-40B4-BE49-F238E27FC236}">
                <a16:creationId xmlns:a16="http://schemas.microsoft.com/office/drawing/2014/main" id="{C9F6B6B1-485D-4FDE-AB3C-2A97EF291482}"/>
              </a:ext>
            </a:extLst>
          </p:cNvPr>
          <p:cNvPicPr>
            <a:picLocks noGrp="1" noChangeAspect="1"/>
          </p:cNvPicPr>
          <p:nvPr>
            <p:ph sz="half" idx="2"/>
          </p:nvPr>
        </p:nvPicPr>
        <p:blipFill>
          <a:blip r:embed="rId3"/>
          <a:stretch>
            <a:fillRect/>
          </a:stretch>
        </p:blipFill>
        <p:spPr>
          <a:xfrm>
            <a:off x="788233" y="1798646"/>
            <a:ext cx="5181600" cy="40805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529A4CC8-A1BF-44BE-B0A2-976972EDB63E}"/>
              </a:ext>
            </a:extLst>
          </p:cNvPr>
          <p:cNvSpPr txBox="1"/>
          <p:nvPr/>
        </p:nvSpPr>
        <p:spPr>
          <a:xfrm>
            <a:off x="1145498" y="550982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ea typeface="+mn-lt"/>
                <a:cs typeface="+mn-lt"/>
              </a:rPr>
              <a:t>James Tissot</a:t>
            </a:r>
            <a:endParaRPr lang="en-US" dirty="0">
              <a:latin typeface="Georgia"/>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3">
            <a:extLst>
              <a:ext uri="{FF2B5EF4-FFF2-40B4-BE49-F238E27FC236}">
                <a16:creationId xmlns:a16="http://schemas.microsoft.com/office/drawing/2014/main" id="{A617C5B1-9896-47F9-B7E6-7ECED641575A}"/>
              </a:ext>
            </a:extLst>
          </p:cNvPr>
          <p:cNvSpPr txBox="1">
            <a:spLocks noChangeArrowheads="1"/>
          </p:cNvSpPr>
          <p:nvPr/>
        </p:nvSpPr>
        <p:spPr bwMode="auto">
          <a:xfrm>
            <a:off x="8760843" y="0"/>
            <a:ext cx="3431157" cy="3025775"/>
          </a:xfrm>
          <a:prstGeom prst="rect">
            <a:avLst/>
          </a:prstGeom>
          <a:solidFill>
            <a:srgbClr val="800080"/>
          </a:solidFill>
          <a:ln w="9525">
            <a:solidFill>
              <a:schemeClr val="bg1"/>
            </a:solidFill>
            <a:miter lim="800000"/>
            <a:headEnd/>
            <a:tailEnd/>
          </a:ln>
        </p:spPr>
        <p:txBody>
          <a:bodyPr wrap="square">
            <a:spAutoFit/>
          </a:bodyPr>
          <a:lstStyle>
            <a:lvl1pPr>
              <a:defRPr b="1">
                <a:solidFill>
                  <a:schemeClr val="tx1"/>
                </a:solidFill>
                <a:latin typeface="Garamond" panose="02020404030301010803" pitchFamily="18" charset="0"/>
              </a:defRPr>
            </a:lvl1pPr>
            <a:lvl2pPr marL="742950" indent="-285750">
              <a:defRPr b="1">
                <a:solidFill>
                  <a:schemeClr val="tx1"/>
                </a:solidFill>
                <a:latin typeface="Garamond" panose="02020404030301010803" pitchFamily="18" charset="0"/>
              </a:defRPr>
            </a:lvl2pPr>
            <a:lvl3pPr marL="1143000" indent="-228600">
              <a:defRPr b="1">
                <a:solidFill>
                  <a:schemeClr val="tx1"/>
                </a:solidFill>
                <a:latin typeface="Garamond" panose="02020404030301010803" pitchFamily="18" charset="0"/>
              </a:defRPr>
            </a:lvl3pPr>
            <a:lvl4pPr marL="1600200" indent="-228600">
              <a:defRPr b="1">
                <a:solidFill>
                  <a:schemeClr val="tx1"/>
                </a:solidFill>
                <a:latin typeface="Garamond" panose="02020404030301010803" pitchFamily="18" charset="0"/>
              </a:defRPr>
            </a:lvl4pPr>
            <a:lvl5pPr marL="2057400" indent="-22860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pPr algn="ctr" eaLnBrk="1" hangingPunct="1"/>
            <a:r>
              <a:rPr lang="en-US" altLang="en-US" sz="3200" b="0" dirty="0">
                <a:solidFill>
                  <a:srgbClr val="FFFF00"/>
                </a:solidFill>
                <a:latin typeface="Times New Roman" panose="02020603050405020304" pitchFamily="18" charset="0"/>
              </a:rPr>
              <a:t>“Whosoever is angry with his brother shall be in danger of his judgment.” </a:t>
            </a:r>
          </a:p>
          <a:p>
            <a:pPr algn="ctr" eaLnBrk="1" hangingPunct="1"/>
            <a:r>
              <a:rPr lang="en-US" altLang="en-US" sz="3200" b="0" dirty="0">
                <a:solidFill>
                  <a:srgbClr val="FFFF00"/>
                </a:solidFill>
                <a:latin typeface="Times New Roman" panose="02020603050405020304" pitchFamily="18" charset="0"/>
              </a:rPr>
              <a:t>(3 Nephi 12:22)</a:t>
            </a:r>
          </a:p>
        </p:txBody>
      </p:sp>
      <p:pic>
        <p:nvPicPr>
          <p:cNvPr id="16388" name="Picture 4" descr="Christ">
            <a:extLst>
              <a:ext uri="{FF2B5EF4-FFF2-40B4-BE49-F238E27FC236}">
                <a16:creationId xmlns:a16="http://schemas.microsoft.com/office/drawing/2014/main" id="{4562264D-207B-4554-A675-468BF65ADFC8}"/>
              </a:ext>
            </a:extLst>
          </p:cNvPr>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329784" y="278335"/>
            <a:ext cx="8049718" cy="63013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 name="Text Box 3">
            <a:extLst>
              <a:ext uri="{FF2B5EF4-FFF2-40B4-BE49-F238E27FC236}">
                <a16:creationId xmlns:a16="http://schemas.microsoft.com/office/drawing/2014/main" id="{1ADF8963-12DB-4EE7-B759-F50FABDC559A}"/>
              </a:ext>
            </a:extLst>
          </p:cNvPr>
          <p:cNvSpPr txBox="1">
            <a:spLocks noChangeArrowheads="1"/>
          </p:cNvSpPr>
          <p:nvPr/>
        </p:nvSpPr>
        <p:spPr bwMode="auto">
          <a:xfrm>
            <a:off x="8760842" y="4303455"/>
            <a:ext cx="3431158" cy="2554545"/>
          </a:xfrm>
          <a:prstGeom prst="rect">
            <a:avLst/>
          </a:prstGeom>
          <a:solidFill>
            <a:srgbClr val="800080"/>
          </a:solidFill>
          <a:ln w="9525">
            <a:solidFill>
              <a:schemeClr val="bg1"/>
            </a:solidFill>
            <a:miter lim="800000"/>
            <a:headEnd/>
            <a:tailEnd/>
          </a:ln>
        </p:spPr>
        <p:txBody>
          <a:bodyPr wrap="square">
            <a:spAutoFit/>
          </a:bodyPr>
          <a:lstStyle>
            <a:lvl1pPr>
              <a:defRPr b="1">
                <a:solidFill>
                  <a:schemeClr val="tx1"/>
                </a:solidFill>
                <a:latin typeface="Garamond" panose="02020404030301010803" pitchFamily="18" charset="0"/>
              </a:defRPr>
            </a:lvl1pPr>
            <a:lvl2pPr marL="742950" indent="-285750">
              <a:defRPr b="1">
                <a:solidFill>
                  <a:schemeClr val="tx1"/>
                </a:solidFill>
                <a:latin typeface="Garamond" panose="02020404030301010803" pitchFamily="18" charset="0"/>
              </a:defRPr>
            </a:lvl2pPr>
            <a:lvl3pPr marL="1143000" indent="-228600">
              <a:defRPr b="1">
                <a:solidFill>
                  <a:schemeClr val="tx1"/>
                </a:solidFill>
                <a:latin typeface="Garamond" panose="02020404030301010803" pitchFamily="18" charset="0"/>
              </a:defRPr>
            </a:lvl3pPr>
            <a:lvl4pPr marL="1600200" indent="-228600">
              <a:defRPr b="1">
                <a:solidFill>
                  <a:schemeClr val="tx1"/>
                </a:solidFill>
                <a:latin typeface="Garamond" panose="02020404030301010803" pitchFamily="18" charset="0"/>
              </a:defRPr>
            </a:lvl4pPr>
            <a:lvl5pPr marL="2057400" indent="-228600">
              <a:defRPr b="1">
                <a:solidFill>
                  <a:schemeClr val="tx1"/>
                </a:solidFill>
                <a:latin typeface="Garamond" panose="02020404030301010803" pitchFamily="18" charset="0"/>
              </a:defRPr>
            </a:lvl5pPr>
            <a:lvl6pPr marL="2514600" indent="-228600" eaLnBrk="0" fontAlgn="base" hangingPunct="0">
              <a:spcBef>
                <a:spcPct val="0"/>
              </a:spcBef>
              <a:spcAft>
                <a:spcPct val="0"/>
              </a:spcAft>
              <a:defRPr b="1">
                <a:solidFill>
                  <a:schemeClr val="tx1"/>
                </a:solidFill>
                <a:latin typeface="Garamond" panose="02020404030301010803" pitchFamily="18" charset="0"/>
              </a:defRPr>
            </a:lvl6pPr>
            <a:lvl7pPr marL="2971800" indent="-228600" eaLnBrk="0" fontAlgn="base" hangingPunct="0">
              <a:spcBef>
                <a:spcPct val="0"/>
              </a:spcBef>
              <a:spcAft>
                <a:spcPct val="0"/>
              </a:spcAft>
              <a:defRPr b="1">
                <a:solidFill>
                  <a:schemeClr val="tx1"/>
                </a:solidFill>
                <a:latin typeface="Garamond" panose="02020404030301010803" pitchFamily="18" charset="0"/>
              </a:defRPr>
            </a:lvl7pPr>
            <a:lvl8pPr marL="3429000" indent="-228600" eaLnBrk="0" fontAlgn="base" hangingPunct="0">
              <a:spcBef>
                <a:spcPct val="0"/>
              </a:spcBef>
              <a:spcAft>
                <a:spcPct val="0"/>
              </a:spcAft>
              <a:defRPr b="1">
                <a:solidFill>
                  <a:schemeClr val="tx1"/>
                </a:solidFill>
                <a:latin typeface="Garamond" panose="02020404030301010803" pitchFamily="18" charset="0"/>
              </a:defRPr>
            </a:lvl8pPr>
            <a:lvl9pPr marL="3886200" indent="-228600" eaLnBrk="0" fontAlgn="base" hangingPunct="0">
              <a:spcBef>
                <a:spcPct val="0"/>
              </a:spcBef>
              <a:spcAft>
                <a:spcPct val="0"/>
              </a:spcAft>
              <a:defRPr b="1">
                <a:solidFill>
                  <a:schemeClr val="tx1"/>
                </a:solidFill>
                <a:latin typeface="Garamond" panose="02020404030301010803" pitchFamily="18" charset="0"/>
              </a:defRPr>
            </a:lvl9pPr>
          </a:lstStyle>
          <a:p>
            <a:pPr algn="ctr" eaLnBrk="1" hangingPunct="1"/>
            <a:r>
              <a:rPr lang="en-US" altLang="en-US" sz="3200" b="0" dirty="0">
                <a:solidFill>
                  <a:srgbClr val="FFFF00"/>
                </a:solidFill>
                <a:latin typeface="Times New Roman" panose="02020603050405020304" pitchFamily="18" charset="0"/>
              </a:rPr>
              <a:t>“He that hath the spirit of contention is not of me, but is of the devil.” </a:t>
            </a:r>
          </a:p>
          <a:p>
            <a:pPr algn="ctr" eaLnBrk="1" hangingPunct="1"/>
            <a:r>
              <a:rPr lang="en-US" altLang="en-US" sz="3200" b="0" dirty="0">
                <a:solidFill>
                  <a:srgbClr val="FFFF00"/>
                </a:solidFill>
                <a:latin typeface="Times New Roman" panose="02020603050405020304" pitchFamily="18" charset="0"/>
              </a:rPr>
              <a:t>(3 Nephi 11:29)</a:t>
            </a:r>
          </a:p>
        </p:txBody>
      </p:sp>
      <p:sp>
        <p:nvSpPr>
          <p:cNvPr id="3" name="Rectangle 2">
            <a:extLst>
              <a:ext uri="{FF2B5EF4-FFF2-40B4-BE49-F238E27FC236}">
                <a16:creationId xmlns:a16="http://schemas.microsoft.com/office/drawing/2014/main" id="{1CD0DD57-BB96-4843-A679-A3CF8CD03CBF}"/>
              </a:ext>
            </a:extLst>
          </p:cNvPr>
          <p:cNvSpPr/>
          <p:nvPr/>
        </p:nvSpPr>
        <p:spPr>
          <a:xfrm>
            <a:off x="9678259" y="3254645"/>
            <a:ext cx="1689316" cy="769441"/>
          </a:xfrm>
          <a:prstGeom prst="rect">
            <a:avLst/>
          </a:prstGeom>
        </p:spPr>
        <p:txBody>
          <a:bodyPr wrap="square">
            <a:spAutoFit/>
          </a:bodyPr>
          <a:lstStyle/>
          <a:p>
            <a:r>
              <a:rPr lang="en-US" sz="4400" dirty="0">
                <a:latin typeface="Georgia" panose="02040502050405020303" pitchFamily="18" charset="0"/>
              </a:rPr>
              <a:t>Anger</a:t>
            </a:r>
          </a:p>
        </p:txBody>
      </p:sp>
      <p:sp>
        <p:nvSpPr>
          <p:cNvPr id="2" name="TextBox 1">
            <a:extLst>
              <a:ext uri="{FF2B5EF4-FFF2-40B4-BE49-F238E27FC236}">
                <a16:creationId xmlns:a16="http://schemas.microsoft.com/office/drawing/2014/main" id="{991EA9D1-2002-4C9B-8D44-3AE29135B7BB}"/>
              </a:ext>
            </a:extLst>
          </p:cNvPr>
          <p:cNvSpPr txBox="1"/>
          <p:nvPr/>
        </p:nvSpPr>
        <p:spPr>
          <a:xfrm>
            <a:off x="928142" y="6210333"/>
            <a:ext cx="20249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ighlight>
                  <a:srgbClr val="000000"/>
                </a:highlight>
                <a:latin typeface="Georgia"/>
                <a:ea typeface="+mn-lt"/>
                <a:cs typeface="+mn-lt"/>
              </a:rPr>
              <a:t>John Scott</a:t>
            </a:r>
            <a:endParaRPr lang="en-US" dirty="0"/>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182882" y="3837646"/>
            <a:ext cx="5438043" cy="2800767"/>
          </a:xfrm>
          <a:prstGeom prst="rect">
            <a:avLst/>
          </a:prstGeom>
          <a:noFill/>
          <a:ln w="9525">
            <a:noFill/>
            <a:miter lim="800000"/>
            <a:headEnd/>
            <a:tailEnd/>
          </a:ln>
        </p:spPr>
        <p:txBody>
          <a:bodyPr wrap="square">
            <a:spAutoFit/>
          </a:bodyPr>
          <a:lstStyle>
            <a:lvl1pPr>
              <a:spcBef>
                <a:spcPct val="20000"/>
              </a:spcBef>
              <a:buClr>
                <a:schemeClr val="hlink"/>
              </a:buClr>
              <a:buSzPct val="70000"/>
              <a:buFont typeface="Wingdings" panose="05000000000000000000" pitchFamily="2" charset="2"/>
              <a:buChar char="n"/>
              <a:defRPr sz="36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50000"/>
              </a:spcBef>
              <a:buClrTx/>
              <a:buSzTx/>
              <a:buFontTx/>
              <a:buNone/>
            </a:pPr>
            <a:r>
              <a:rPr lang="en-US" altLang="en-US" sz="3200" b="0" dirty="0">
                <a:latin typeface="Georgia" panose="02040502050405020303" pitchFamily="18" charset="0"/>
              </a:rPr>
              <a:t>“Ye have heard that it was said by them of old time, Thou shalt not commit adultery.”</a:t>
            </a:r>
          </a:p>
          <a:p>
            <a:pPr algn="ctr">
              <a:spcBef>
                <a:spcPct val="50000"/>
              </a:spcBef>
              <a:buClrTx/>
              <a:buSzTx/>
              <a:buFontTx/>
              <a:buNone/>
            </a:pPr>
            <a:r>
              <a:rPr lang="en-US" altLang="en-US" sz="3200" b="0" dirty="0">
                <a:latin typeface="Georgia" panose="02040502050405020303" pitchFamily="18" charset="0"/>
              </a:rPr>
              <a:t>Matthew 5:27 </a:t>
            </a:r>
            <a:r>
              <a:rPr lang="en-US" altLang="en-US" sz="2000" b="0" dirty="0">
                <a:latin typeface="Georgia" panose="02040502050405020303" pitchFamily="18" charset="0"/>
              </a:rPr>
              <a:t>(alluding to Ex. 20:14)</a:t>
            </a:r>
          </a:p>
        </p:txBody>
      </p:sp>
      <p:pic>
        <p:nvPicPr>
          <p:cNvPr id="2" name="Picture 3" descr="Text&#10;&#10;Description automatically generated">
            <a:extLst>
              <a:ext uri="{FF2B5EF4-FFF2-40B4-BE49-F238E27FC236}">
                <a16:creationId xmlns:a16="http://schemas.microsoft.com/office/drawing/2014/main" id="{CE33D0CD-706B-4103-B69F-90C38E9F79E7}"/>
              </a:ext>
            </a:extLst>
          </p:cNvPr>
          <p:cNvPicPr>
            <a:picLocks noChangeAspect="1"/>
          </p:cNvPicPr>
          <p:nvPr/>
        </p:nvPicPr>
        <p:blipFill>
          <a:blip r:embed="rId3"/>
          <a:stretch>
            <a:fillRect/>
          </a:stretch>
        </p:blipFill>
        <p:spPr>
          <a:xfrm>
            <a:off x="1557729" y="327728"/>
            <a:ext cx="2593299" cy="32607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41821229-33C7-D04A-94FA-DA5FADE610AD}"/>
              </a:ext>
            </a:extLst>
          </p:cNvPr>
          <p:cNvSpPr txBox="1"/>
          <p:nvPr/>
        </p:nvSpPr>
        <p:spPr>
          <a:xfrm>
            <a:off x="1496521" y="3219123"/>
            <a:ext cx="29618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ea typeface="+mn-lt"/>
                <a:cs typeface="+mn-lt"/>
              </a:rPr>
              <a:t>Philippe de Champaigne</a:t>
            </a:r>
            <a:endParaRPr lang="en-US" dirty="0">
              <a:latin typeface="Georgia"/>
            </a:endParaRPr>
          </a:p>
        </p:txBody>
      </p:sp>
    </p:spTree>
    <p:extLst>
      <p:ext uri="{BB962C8B-B14F-4D97-AF65-F5344CB8AC3E}">
        <p14:creationId xmlns:p14="http://schemas.microsoft.com/office/powerpoint/2010/main" val="130363948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182882" y="3837646"/>
            <a:ext cx="5438043" cy="2800767"/>
          </a:xfrm>
          <a:prstGeom prst="rect">
            <a:avLst/>
          </a:prstGeom>
          <a:noFill/>
          <a:ln w="9525">
            <a:noFill/>
            <a:miter lim="800000"/>
            <a:headEnd/>
            <a:tailEnd/>
          </a:ln>
        </p:spPr>
        <p:txBody>
          <a:bodyPr wrap="square">
            <a:spAutoFit/>
          </a:bodyPr>
          <a:lstStyle>
            <a:lvl1pPr>
              <a:spcBef>
                <a:spcPct val="20000"/>
              </a:spcBef>
              <a:buClr>
                <a:schemeClr val="hlink"/>
              </a:buClr>
              <a:buSzPct val="70000"/>
              <a:buFont typeface="Wingdings" panose="05000000000000000000" pitchFamily="2" charset="2"/>
              <a:buChar char="n"/>
              <a:defRPr sz="36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50000"/>
              </a:spcBef>
              <a:buClrTx/>
              <a:buSzTx/>
              <a:buFontTx/>
              <a:buNone/>
            </a:pPr>
            <a:r>
              <a:rPr lang="en-US" altLang="en-US" sz="3200" b="0" dirty="0">
                <a:latin typeface="Georgia" panose="02040502050405020303" pitchFamily="18" charset="0"/>
              </a:rPr>
              <a:t>“Ye have heard that it was said by them of old time, Thou shalt not commit adultery.”</a:t>
            </a:r>
          </a:p>
          <a:p>
            <a:pPr algn="ctr">
              <a:spcBef>
                <a:spcPct val="50000"/>
              </a:spcBef>
              <a:buClrTx/>
              <a:buSzTx/>
              <a:buFontTx/>
              <a:buNone/>
            </a:pPr>
            <a:r>
              <a:rPr lang="en-US" altLang="en-US" sz="3200" b="0" dirty="0">
                <a:latin typeface="Georgia" panose="02040502050405020303" pitchFamily="18" charset="0"/>
              </a:rPr>
              <a:t>Matthew 5:27 </a:t>
            </a:r>
            <a:r>
              <a:rPr lang="en-US" altLang="en-US" sz="2000" b="0" dirty="0">
                <a:latin typeface="Georgia" panose="02040502050405020303" pitchFamily="18" charset="0"/>
              </a:rPr>
              <a:t>(alluding to Ex. 20:14)</a:t>
            </a:r>
          </a:p>
        </p:txBody>
      </p:sp>
      <p:sp>
        <p:nvSpPr>
          <p:cNvPr id="44036" name="Rectangle 4"/>
          <p:cNvSpPr>
            <a:spLocks noChangeArrowheads="1"/>
          </p:cNvSpPr>
          <p:nvPr/>
        </p:nvSpPr>
        <p:spPr bwMode="auto">
          <a:xfrm>
            <a:off x="5542547" y="3073398"/>
            <a:ext cx="6477000" cy="2800767"/>
          </a:xfrm>
          <a:prstGeom prst="rect">
            <a:avLst/>
          </a:prstGeom>
          <a:noFill/>
          <a:ln w="9525">
            <a:noFill/>
            <a:miter lim="800000"/>
            <a:headEnd/>
            <a:tailEnd/>
          </a:ln>
        </p:spPr>
        <p:txBody>
          <a:bodyPr wrap="square">
            <a:spAutoFit/>
          </a:bodyPr>
          <a:lstStyle>
            <a:lvl1pPr>
              <a:spcBef>
                <a:spcPct val="20000"/>
              </a:spcBef>
              <a:buClr>
                <a:schemeClr val="hlink"/>
              </a:buClr>
              <a:buSzPct val="70000"/>
              <a:buFont typeface="Wingdings" panose="05000000000000000000" pitchFamily="2" charset="2"/>
              <a:buChar char="n"/>
              <a:defRPr sz="36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50000"/>
              </a:spcBef>
              <a:buClrTx/>
              <a:buSzTx/>
              <a:buFontTx/>
              <a:buNone/>
            </a:pPr>
            <a:r>
              <a:rPr lang="en-US" altLang="en-US" sz="3200" b="0" dirty="0">
                <a:latin typeface="Georgia" panose="02040502050405020303" pitchFamily="18" charset="0"/>
              </a:rPr>
              <a:t>“But I say unto you, that whosoever looks on a woman, to lust after her, has committed adultery already in his heart.”</a:t>
            </a:r>
          </a:p>
          <a:p>
            <a:pPr algn="ctr">
              <a:spcBef>
                <a:spcPct val="50000"/>
              </a:spcBef>
              <a:buClrTx/>
              <a:buSzTx/>
              <a:buFontTx/>
              <a:buNone/>
            </a:pPr>
            <a:r>
              <a:rPr lang="en-US" altLang="en-US" sz="3200" b="0" dirty="0">
                <a:latin typeface="Georgia" panose="02040502050405020303" pitchFamily="18" charset="0"/>
              </a:rPr>
              <a:t>Matthew 5:28</a:t>
            </a:r>
          </a:p>
        </p:txBody>
      </p:sp>
      <p:pic>
        <p:nvPicPr>
          <p:cNvPr id="6" name="Picture 5">
            <a:extLst>
              <a:ext uri="{FF2B5EF4-FFF2-40B4-BE49-F238E27FC236}">
                <a16:creationId xmlns:a16="http://schemas.microsoft.com/office/drawing/2014/main" id="{4ECE537C-2A46-4717-A3C5-111BCC5FCDB3}"/>
              </a:ext>
            </a:extLst>
          </p:cNvPr>
          <p:cNvPicPr>
            <a:picLocks noChangeAspect="1"/>
          </p:cNvPicPr>
          <p:nvPr/>
        </p:nvPicPr>
        <p:blipFill>
          <a:blip r:embed="rId3"/>
          <a:stretch>
            <a:fillRect/>
          </a:stretch>
        </p:blipFill>
        <p:spPr>
          <a:xfrm>
            <a:off x="6428418" y="176964"/>
            <a:ext cx="4440563" cy="26331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3" descr="Text&#10;&#10;Description automatically generated">
            <a:extLst>
              <a:ext uri="{FF2B5EF4-FFF2-40B4-BE49-F238E27FC236}">
                <a16:creationId xmlns:a16="http://schemas.microsoft.com/office/drawing/2014/main" id="{CE33D0CD-706B-4103-B69F-90C38E9F79E7}"/>
              </a:ext>
            </a:extLst>
          </p:cNvPr>
          <p:cNvPicPr>
            <a:picLocks noChangeAspect="1"/>
          </p:cNvPicPr>
          <p:nvPr/>
        </p:nvPicPr>
        <p:blipFill>
          <a:blip r:embed="rId4"/>
          <a:stretch>
            <a:fillRect/>
          </a:stretch>
        </p:blipFill>
        <p:spPr>
          <a:xfrm>
            <a:off x="1557729" y="327728"/>
            <a:ext cx="2593299" cy="32607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08EEB540-0F38-42A4-B930-83A7813A3136}"/>
              </a:ext>
            </a:extLst>
          </p:cNvPr>
          <p:cNvSpPr txBox="1"/>
          <p:nvPr/>
        </p:nvSpPr>
        <p:spPr>
          <a:xfrm>
            <a:off x="6623778" y="2440747"/>
            <a:ext cx="20249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ighlight>
                  <a:srgbClr val="000000"/>
                </a:highlight>
                <a:latin typeface="Georgia"/>
                <a:ea typeface="+mn-lt"/>
                <a:cs typeface="+mn-lt"/>
              </a:rPr>
              <a:t>Harry Anderson</a:t>
            </a:r>
            <a:endParaRPr lang="en-US" dirty="0"/>
          </a:p>
        </p:txBody>
      </p:sp>
      <p:sp>
        <p:nvSpPr>
          <p:cNvPr id="8" name="TextBox 7">
            <a:extLst>
              <a:ext uri="{FF2B5EF4-FFF2-40B4-BE49-F238E27FC236}">
                <a16:creationId xmlns:a16="http://schemas.microsoft.com/office/drawing/2014/main" id="{6D6C1B1E-47A1-F142-827C-85463E00A670}"/>
              </a:ext>
            </a:extLst>
          </p:cNvPr>
          <p:cNvSpPr txBox="1"/>
          <p:nvPr/>
        </p:nvSpPr>
        <p:spPr>
          <a:xfrm>
            <a:off x="1496521" y="3219123"/>
            <a:ext cx="29618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ea typeface="+mn-lt"/>
                <a:cs typeface="+mn-lt"/>
              </a:rPr>
              <a:t>Philippe de Champaigne</a:t>
            </a:r>
            <a:endParaRPr lang="en-US" dirty="0">
              <a:latin typeface="Georgia"/>
            </a:endParaRPr>
          </a:p>
        </p:txBody>
      </p:sp>
    </p:spTree>
    <p:extLst>
      <p:ext uri="{BB962C8B-B14F-4D97-AF65-F5344CB8AC3E}">
        <p14:creationId xmlns:p14="http://schemas.microsoft.com/office/powerpoint/2010/main" val="42952735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
            <a:extLst>
              <a:ext uri="{FF2B5EF4-FFF2-40B4-BE49-F238E27FC236}">
                <a16:creationId xmlns:a16="http://schemas.microsoft.com/office/drawing/2014/main" id="{2EAE8F3A-C5BD-4E82-8091-CEB396D61884}"/>
              </a:ext>
            </a:extLst>
          </p:cNvPr>
          <p:cNvSpPr txBox="1">
            <a:spLocks noChangeArrowheads="1"/>
          </p:cNvSpPr>
          <p:nvPr/>
        </p:nvSpPr>
        <p:spPr bwMode="auto">
          <a:xfrm>
            <a:off x="4532811" y="172278"/>
            <a:ext cx="7394145" cy="652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3800" dirty="0">
                <a:latin typeface="Georgia" panose="02040502050405020303" pitchFamily="18" charset="0"/>
              </a:rPr>
              <a:t>“Whosoever </a:t>
            </a:r>
            <a:r>
              <a:rPr lang="en-US" sz="3800" dirty="0" err="1">
                <a:latin typeface="Georgia" panose="02040502050405020303" pitchFamily="18" charset="0"/>
              </a:rPr>
              <a:t>looketh</a:t>
            </a:r>
            <a:r>
              <a:rPr lang="en-US" sz="3800" dirty="0">
                <a:latin typeface="Georgia" panose="02040502050405020303" pitchFamily="18" charset="0"/>
              </a:rPr>
              <a:t> on a woman, to lust after her, hath committed adultery already in his heart. Behold, I give unto you a commandment, that ye suffer none of these things to enter into your heart; For it is better that ye should deny yourselves of these things, wherein ye will take up your cross, than that ye should be cast into hell.”</a:t>
            </a:r>
          </a:p>
        </p:txBody>
      </p:sp>
      <p:pic>
        <p:nvPicPr>
          <p:cNvPr id="4098" name="Picture 2" descr="Jesus Preaches to the Multitude">
            <a:extLst>
              <a:ext uri="{FF2B5EF4-FFF2-40B4-BE49-F238E27FC236}">
                <a16:creationId xmlns:a16="http://schemas.microsoft.com/office/drawing/2014/main" id="{ED0C56A0-5A7C-4DE5-AC37-72912CAFCA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44" y="172278"/>
            <a:ext cx="4291807" cy="3429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91EA9D1-2002-4C9B-8D44-3AE29135B7BB}"/>
              </a:ext>
            </a:extLst>
          </p:cNvPr>
          <p:cNvSpPr txBox="1"/>
          <p:nvPr/>
        </p:nvSpPr>
        <p:spPr>
          <a:xfrm>
            <a:off x="265044" y="3244334"/>
            <a:ext cx="20249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ighlight>
                  <a:srgbClr val="000000"/>
                </a:highlight>
                <a:latin typeface="Georgia"/>
                <a:ea typeface="+mn-lt"/>
                <a:cs typeface="+mn-lt"/>
              </a:rPr>
              <a:t>Jorge </a:t>
            </a:r>
            <a:r>
              <a:rPr lang="en-US" dirty="0" err="1">
                <a:highlight>
                  <a:srgbClr val="000000"/>
                </a:highlight>
                <a:latin typeface="Georgia"/>
                <a:ea typeface="+mn-lt"/>
                <a:cs typeface="+mn-lt"/>
              </a:rPr>
              <a:t>Cocco</a:t>
            </a:r>
            <a:endParaRPr lang="en-US" dirty="0"/>
          </a:p>
        </p:txBody>
      </p:sp>
      <p:sp>
        <p:nvSpPr>
          <p:cNvPr id="10" name="TextBox 9">
            <a:extLst>
              <a:ext uri="{FF2B5EF4-FFF2-40B4-BE49-F238E27FC236}">
                <a16:creationId xmlns:a16="http://schemas.microsoft.com/office/drawing/2014/main" id="{89409EF2-25D5-46F6-8BF5-A474C6DC8931}"/>
              </a:ext>
            </a:extLst>
          </p:cNvPr>
          <p:cNvSpPr txBox="1"/>
          <p:nvPr/>
        </p:nvSpPr>
        <p:spPr>
          <a:xfrm>
            <a:off x="265044" y="3897476"/>
            <a:ext cx="3902008" cy="584775"/>
          </a:xfrm>
          <a:prstGeom prst="rect">
            <a:avLst/>
          </a:prstGeom>
          <a:noFill/>
        </p:spPr>
        <p:txBody>
          <a:bodyPr wrap="square">
            <a:spAutoFit/>
          </a:bodyPr>
          <a:lstStyle/>
          <a:p>
            <a:pPr algn="ctr"/>
            <a:r>
              <a:rPr lang="en-US" sz="3200" dirty="0">
                <a:latin typeface="Georgia" panose="02040502050405020303" pitchFamily="18" charset="0"/>
              </a:rPr>
              <a:t>3 Nephi 12:28–30</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99E5E-E796-43B5-AB7B-46DE69846361}"/>
              </a:ext>
            </a:extLst>
          </p:cNvPr>
          <p:cNvSpPr>
            <a:spLocks noGrp="1"/>
          </p:cNvSpPr>
          <p:nvPr>
            <p:ph type="title"/>
          </p:nvPr>
        </p:nvSpPr>
        <p:spPr/>
        <p:txBody>
          <a:bodyPr>
            <a:normAutofit fontScale="90000"/>
          </a:bodyPr>
          <a:lstStyle/>
          <a:p>
            <a:r>
              <a:rPr lang="en-US" dirty="0">
                <a:latin typeface="Georgia"/>
              </a:rPr>
              <a:t>Don’t think about a </a:t>
            </a:r>
            <a:br>
              <a:rPr lang="en-US" dirty="0"/>
            </a:br>
            <a:r>
              <a:rPr lang="en-US" dirty="0">
                <a:latin typeface="Georgia"/>
              </a:rPr>
              <a:t>cat playing ukulele</a:t>
            </a:r>
            <a:endParaRPr lang="en-US" dirty="0"/>
          </a:p>
        </p:txBody>
      </p:sp>
    </p:spTree>
    <p:extLst>
      <p:ext uri="{BB962C8B-B14F-4D97-AF65-F5344CB8AC3E}">
        <p14:creationId xmlns:p14="http://schemas.microsoft.com/office/powerpoint/2010/main" val="2182748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99E5E-E796-43B5-AB7B-46DE69846361}"/>
              </a:ext>
            </a:extLst>
          </p:cNvPr>
          <p:cNvSpPr>
            <a:spLocks noGrp="1"/>
          </p:cNvSpPr>
          <p:nvPr>
            <p:ph type="title"/>
          </p:nvPr>
        </p:nvSpPr>
        <p:spPr/>
        <p:txBody>
          <a:bodyPr>
            <a:normAutofit fontScale="90000"/>
          </a:bodyPr>
          <a:lstStyle/>
          <a:p>
            <a:r>
              <a:rPr lang="en-US" dirty="0">
                <a:latin typeface="Georgia"/>
              </a:rPr>
              <a:t>Don’t think about a </a:t>
            </a:r>
            <a:br>
              <a:rPr lang="en-US" dirty="0"/>
            </a:br>
            <a:r>
              <a:rPr lang="en-US" dirty="0">
                <a:latin typeface="Georgia"/>
              </a:rPr>
              <a:t>cat playing ukulele</a:t>
            </a:r>
            <a:endParaRPr lang="en-US" dirty="0"/>
          </a:p>
        </p:txBody>
      </p:sp>
      <p:pic>
        <p:nvPicPr>
          <p:cNvPr id="5" name="Picture 5">
            <a:extLst>
              <a:ext uri="{FF2B5EF4-FFF2-40B4-BE49-F238E27FC236}">
                <a16:creationId xmlns:a16="http://schemas.microsoft.com/office/drawing/2014/main" id="{1A2FD232-1F50-4178-8768-4A1189C7B820}"/>
              </a:ext>
            </a:extLst>
          </p:cNvPr>
          <p:cNvPicPr>
            <a:picLocks noChangeAspect="1"/>
          </p:cNvPicPr>
          <p:nvPr/>
        </p:nvPicPr>
        <p:blipFill>
          <a:blip r:embed="rId3"/>
          <a:stretch>
            <a:fillRect/>
          </a:stretch>
        </p:blipFill>
        <p:spPr>
          <a:xfrm>
            <a:off x="4399613" y="1792698"/>
            <a:ext cx="3442740" cy="49225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extLst>
              <a:ext uri="{FF2B5EF4-FFF2-40B4-BE49-F238E27FC236}">
                <a16:creationId xmlns:a16="http://schemas.microsoft.com/office/drawing/2014/main" id="{CD0E27E9-CDA6-40D9-8752-9089C85E9A72}"/>
              </a:ext>
            </a:extLst>
          </p:cNvPr>
          <p:cNvSpPr txBox="1"/>
          <p:nvPr/>
        </p:nvSpPr>
        <p:spPr>
          <a:xfrm>
            <a:off x="4719076" y="6392055"/>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err="1"/>
              <a:t>FolsomNatural</a:t>
            </a:r>
          </a:p>
          <a:p>
            <a:pPr algn="l"/>
            <a:endParaRPr lang="en-US" dirty="0"/>
          </a:p>
        </p:txBody>
      </p:sp>
    </p:spTree>
    <p:extLst>
      <p:ext uri="{BB962C8B-B14F-4D97-AF65-F5344CB8AC3E}">
        <p14:creationId xmlns:p14="http://schemas.microsoft.com/office/powerpoint/2010/main" val="821196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99E5E-E796-43B5-AB7B-46DE69846361}"/>
              </a:ext>
            </a:extLst>
          </p:cNvPr>
          <p:cNvSpPr>
            <a:spLocks noGrp="1"/>
          </p:cNvSpPr>
          <p:nvPr>
            <p:ph type="title"/>
          </p:nvPr>
        </p:nvSpPr>
        <p:spPr/>
        <p:txBody>
          <a:bodyPr>
            <a:normAutofit fontScale="90000"/>
          </a:bodyPr>
          <a:lstStyle/>
          <a:p>
            <a:r>
              <a:rPr lang="en-US" dirty="0">
                <a:latin typeface="Georgia"/>
              </a:rPr>
              <a:t>Don’t think about a </a:t>
            </a:r>
            <a:br>
              <a:rPr lang="en-US" dirty="0"/>
            </a:br>
            <a:r>
              <a:rPr lang="en-US" dirty="0">
                <a:latin typeface="Georgia"/>
              </a:rPr>
              <a:t>cat playing ukulele</a:t>
            </a:r>
            <a:endParaRPr lang="en-US" dirty="0"/>
          </a:p>
        </p:txBody>
      </p:sp>
      <p:sp>
        <p:nvSpPr>
          <p:cNvPr id="3" name="Content Placeholder 2">
            <a:extLst>
              <a:ext uri="{FF2B5EF4-FFF2-40B4-BE49-F238E27FC236}">
                <a16:creationId xmlns:a16="http://schemas.microsoft.com/office/drawing/2014/main" id="{51DC340D-DBEE-46D5-9F25-083B931D85F5}"/>
              </a:ext>
            </a:extLst>
          </p:cNvPr>
          <p:cNvSpPr>
            <a:spLocks noGrp="1"/>
          </p:cNvSpPr>
          <p:nvPr>
            <p:ph idx="1"/>
          </p:nvPr>
        </p:nvSpPr>
        <p:spPr>
          <a:xfrm>
            <a:off x="913795" y="2142309"/>
            <a:ext cx="10353762" cy="4106091"/>
          </a:xfrm>
        </p:spPr>
        <p:txBody>
          <a:bodyPr/>
          <a:lstStyle/>
          <a:p>
            <a:r>
              <a:rPr lang="en-US" dirty="0"/>
              <a:t>Sometimes when we try to stop thinking about something, it’s </a:t>
            </a:r>
            <a:r>
              <a:rPr lang="en-US" i="1" dirty="0"/>
              <a:t>hard</a:t>
            </a:r>
            <a:r>
              <a:rPr lang="en-US" dirty="0"/>
              <a:t>!</a:t>
            </a:r>
          </a:p>
          <a:p>
            <a:r>
              <a:rPr lang="en-US" dirty="0"/>
              <a:t>There are many approaches to reduce lustful thoughts, (filters, getting advice from trusted friends/family/counselors/church leaders, continual practicing, etc.). </a:t>
            </a:r>
          </a:p>
          <a:p>
            <a:pPr marL="36900" indent="0">
              <a:buNone/>
            </a:pPr>
            <a:endParaRPr lang="en-US" dirty="0"/>
          </a:p>
        </p:txBody>
      </p:sp>
    </p:spTree>
    <p:extLst>
      <p:ext uri="{BB962C8B-B14F-4D97-AF65-F5344CB8AC3E}">
        <p14:creationId xmlns:p14="http://schemas.microsoft.com/office/powerpoint/2010/main" val="34688300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esus&amp;#39; shoulder pads: the one time when the church was prophetic: exmormon">
            <a:extLst>
              <a:ext uri="{FF2B5EF4-FFF2-40B4-BE49-F238E27FC236}">
                <a16:creationId xmlns:a16="http://schemas.microsoft.com/office/drawing/2014/main" id="{773D6F0E-8C28-48D1-A584-18B6ECB51397}"/>
              </a:ext>
            </a:extLst>
          </p:cNvPr>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rcRect l="18402" r="20379" b="34919"/>
          <a:stretch/>
        </p:blipFill>
        <p:spPr bwMode="auto">
          <a:xfrm>
            <a:off x="679269" y="299520"/>
            <a:ext cx="4572000" cy="62716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3" name="Content Placeholder 3">
            <a:extLst>
              <a:ext uri="{FF2B5EF4-FFF2-40B4-BE49-F238E27FC236}">
                <a16:creationId xmlns:a16="http://schemas.microsoft.com/office/drawing/2014/main" id="{5C8F07DF-5CC4-4EB0-B373-17A24DDD4A87}"/>
              </a:ext>
            </a:extLst>
          </p:cNvPr>
          <p:cNvSpPr>
            <a:spLocks noGrp="1"/>
          </p:cNvSpPr>
          <p:nvPr>
            <p:ph sz="half" idx="2"/>
          </p:nvPr>
        </p:nvSpPr>
        <p:spPr>
          <a:xfrm>
            <a:off x="5617029" y="299520"/>
            <a:ext cx="6322422" cy="6271659"/>
          </a:xfrm>
        </p:spPr>
        <p:txBody>
          <a:bodyPr>
            <a:noAutofit/>
          </a:bodyPr>
          <a:lstStyle/>
          <a:p>
            <a:pPr marL="36900" indent="0">
              <a:buNone/>
            </a:pPr>
            <a:r>
              <a:rPr lang="en-US" dirty="0"/>
              <a:t>“The light of the body is the eye: if therefore thine eye be single </a:t>
            </a:r>
            <a:r>
              <a:rPr lang="en-US" i="1" dirty="0"/>
              <a:t>to the glory of God,</a:t>
            </a:r>
            <a:r>
              <a:rPr lang="en-US" dirty="0"/>
              <a:t> thy whole body shall be full of light.” </a:t>
            </a:r>
          </a:p>
          <a:p>
            <a:pPr marL="36900" indent="0">
              <a:buNone/>
            </a:pPr>
            <a:r>
              <a:rPr lang="en-US" sz="2800" dirty="0"/>
              <a:t>(Matthew 6:22, JST, see also Doctrine and Covenants 88:67)</a:t>
            </a:r>
          </a:p>
          <a:p>
            <a:pPr marL="36900" indent="0">
              <a:buNone/>
            </a:pPr>
            <a:r>
              <a:rPr lang="en-US" dirty="0"/>
              <a:t>“Look unto me in every thought.” </a:t>
            </a:r>
            <a:r>
              <a:rPr lang="en-US" sz="2800" dirty="0"/>
              <a:t>(Doctrine and Covenants 6:36)</a:t>
            </a:r>
          </a:p>
        </p:txBody>
      </p:sp>
      <p:sp>
        <p:nvSpPr>
          <p:cNvPr id="8" name="TextBox 7">
            <a:extLst>
              <a:ext uri="{FF2B5EF4-FFF2-40B4-BE49-F238E27FC236}">
                <a16:creationId xmlns:a16="http://schemas.microsoft.com/office/drawing/2014/main" id="{7C32CA71-DD7C-4419-BA4C-B719E434DA06}"/>
              </a:ext>
            </a:extLst>
          </p:cNvPr>
          <p:cNvSpPr txBox="1"/>
          <p:nvPr/>
        </p:nvSpPr>
        <p:spPr>
          <a:xfrm>
            <a:off x="1084003" y="6250703"/>
            <a:ext cx="202492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Georgia"/>
                <a:ea typeface="+mn-lt"/>
                <a:cs typeface="+mn-lt"/>
              </a:rPr>
              <a:t>Del Parson</a:t>
            </a:r>
            <a:endParaRPr lang="en-US" sz="1400" dirty="0"/>
          </a:p>
        </p:txBody>
      </p:sp>
    </p:spTree>
    <p:extLst>
      <p:ext uri="{BB962C8B-B14F-4D97-AF65-F5344CB8AC3E}">
        <p14:creationId xmlns:p14="http://schemas.microsoft.com/office/powerpoint/2010/main" val="14509558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Rectangle 7"/>
          <p:cNvSpPr>
            <a:spLocks noChangeArrowheads="1"/>
          </p:cNvSpPr>
          <p:nvPr/>
        </p:nvSpPr>
        <p:spPr bwMode="auto">
          <a:xfrm>
            <a:off x="457200" y="3880269"/>
            <a:ext cx="4724400" cy="2800767"/>
          </a:xfrm>
          <a:prstGeom prst="rect">
            <a:avLst/>
          </a:prstGeom>
          <a:noFill/>
          <a:ln w="9525">
            <a:noFill/>
            <a:miter lim="800000"/>
            <a:headEnd/>
            <a:tailEnd/>
          </a:ln>
          <a:effectLst/>
        </p:spPr>
        <p:txBody>
          <a:bodyPr wrap="square">
            <a:spAutoFit/>
          </a:bodyPr>
          <a:lstStyle>
            <a:lvl1pPr>
              <a:spcBef>
                <a:spcPct val="20000"/>
              </a:spcBef>
              <a:buClr>
                <a:schemeClr val="hlink"/>
              </a:buClr>
              <a:buSzPct val="70000"/>
              <a:buFont typeface="Wingdings" panose="05000000000000000000" pitchFamily="2" charset="2"/>
              <a:buChar char="n"/>
              <a:defRPr sz="36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50000"/>
              </a:spcBef>
              <a:buClrTx/>
              <a:buSzTx/>
              <a:buFontTx/>
              <a:buNone/>
            </a:pPr>
            <a:r>
              <a:rPr lang="en-US" altLang="en-US" sz="3200" b="0" dirty="0">
                <a:latin typeface="Georgia" panose="02040502050405020303" pitchFamily="18" charset="0"/>
              </a:rPr>
              <a:t>“Ye have heard that it has been said, Thou shalt love thy neighbor and hate thine enemy.”</a:t>
            </a:r>
          </a:p>
          <a:p>
            <a:pPr algn="ctr">
              <a:spcBef>
                <a:spcPct val="50000"/>
              </a:spcBef>
              <a:buClrTx/>
              <a:buSzTx/>
              <a:buFontTx/>
              <a:buNone/>
            </a:pPr>
            <a:r>
              <a:rPr lang="en-US" altLang="en-US" sz="3200" b="0" dirty="0">
                <a:latin typeface="Georgia" panose="02040502050405020303" pitchFamily="18" charset="0"/>
              </a:rPr>
              <a:t>Matthew 5:43</a:t>
            </a:r>
          </a:p>
        </p:txBody>
      </p:sp>
      <p:cxnSp>
        <p:nvCxnSpPr>
          <p:cNvPr id="5" name="Straight Connector 4">
            <a:extLst>
              <a:ext uri="{FF2B5EF4-FFF2-40B4-BE49-F238E27FC236}">
                <a16:creationId xmlns:a16="http://schemas.microsoft.com/office/drawing/2014/main" id="{BC20526E-782D-5A43-9BF1-6AF34C01E5A1}"/>
              </a:ext>
            </a:extLst>
          </p:cNvPr>
          <p:cNvCxnSpPr>
            <a:cxnSpLocks/>
          </p:cNvCxnSpPr>
          <p:nvPr/>
        </p:nvCxnSpPr>
        <p:spPr>
          <a:xfrm>
            <a:off x="894347" y="6019800"/>
            <a:ext cx="3657600"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3" descr="Text&#10;&#10;Description automatically generated">
            <a:extLst>
              <a:ext uri="{FF2B5EF4-FFF2-40B4-BE49-F238E27FC236}">
                <a16:creationId xmlns:a16="http://schemas.microsoft.com/office/drawing/2014/main" id="{10767A9B-167D-4157-A534-C296EA1197BA}"/>
              </a:ext>
            </a:extLst>
          </p:cNvPr>
          <p:cNvPicPr>
            <a:picLocks noChangeAspect="1"/>
          </p:cNvPicPr>
          <p:nvPr/>
        </p:nvPicPr>
        <p:blipFill>
          <a:blip r:embed="rId3"/>
          <a:stretch>
            <a:fillRect/>
          </a:stretch>
        </p:blipFill>
        <p:spPr>
          <a:xfrm>
            <a:off x="1557729" y="327728"/>
            <a:ext cx="2593299" cy="32607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extLst>
              <a:ext uri="{FF2B5EF4-FFF2-40B4-BE49-F238E27FC236}">
                <a16:creationId xmlns:a16="http://schemas.microsoft.com/office/drawing/2014/main" id="{2165AAC5-268B-D84E-8A4F-9F1B16BC2A48}"/>
              </a:ext>
            </a:extLst>
          </p:cNvPr>
          <p:cNvSpPr txBox="1"/>
          <p:nvPr/>
        </p:nvSpPr>
        <p:spPr>
          <a:xfrm>
            <a:off x="1496521" y="3219123"/>
            <a:ext cx="29618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ea typeface="+mn-lt"/>
                <a:cs typeface="+mn-lt"/>
              </a:rPr>
              <a:t>Philippe de Champaigne</a:t>
            </a:r>
            <a:endParaRPr lang="en-US" dirty="0">
              <a:latin typeface="Georgia"/>
            </a:endParaRPr>
          </a:p>
        </p:txBody>
      </p:sp>
    </p:spTree>
    <p:extLst>
      <p:ext uri="{BB962C8B-B14F-4D97-AF65-F5344CB8AC3E}">
        <p14:creationId xmlns:p14="http://schemas.microsoft.com/office/powerpoint/2010/main" val="1446343215"/>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3" name="Rectangle 4"/>
          <p:cNvSpPr>
            <a:spLocks noChangeArrowheads="1"/>
          </p:cNvSpPr>
          <p:nvPr/>
        </p:nvSpPr>
        <p:spPr bwMode="auto">
          <a:xfrm>
            <a:off x="5562600" y="2894848"/>
            <a:ext cx="6172200" cy="3786188"/>
          </a:xfrm>
          <a:prstGeom prst="rect">
            <a:avLst/>
          </a:prstGeom>
          <a:no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0000"/>
              <a:buFont typeface="Wingdings" panose="05000000000000000000" pitchFamily="2" charset="2"/>
              <a:buChar char="n"/>
              <a:defRPr sz="36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50000"/>
              </a:spcBef>
              <a:buClrTx/>
              <a:buSzTx/>
              <a:buFontTx/>
              <a:buNone/>
            </a:pPr>
            <a:r>
              <a:rPr lang="en-US" altLang="en-US" sz="3200" b="0" dirty="0">
                <a:latin typeface="Georgia" panose="02040502050405020303" pitchFamily="18" charset="0"/>
              </a:rPr>
              <a:t>“But behold I say unto you, Love your enemies, bless them that curse you, do good to them that hate you, and pray for them which despitefully use you and persecute you.”</a:t>
            </a:r>
          </a:p>
          <a:p>
            <a:pPr algn="ctr">
              <a:spcBef>
                <a:spcPct val="50000"/>
              </a:spcBef>
              <a:buClrTx/>
              <a:buSzTx/>
              <a:buFontTx/>
              <a:buNone/>
            </a:pPr>
            <a:r>
              <a:rPr lang="en-US" altLang="en-US" sz="3200" b="0" dirty="0">
                <a:latin typeface="Georgia" panose="02040502050405020303" pitchFamily="18" charset="0"/>
              </a:rPr>
              <a:t>Matthew 5:44</a:t>
            </a:r>
          </a:p>
        </p:txBody>
      </p:sp>
      <p:sp>
        <p:nvSpPr>
          <p:cNvPr id="68612" name="Rectangle 7"/>
          <p:cNvSpPr>
            <a:spLocks noChangeArrowheads="1"/>
          </p:cNvSpPr>
          <p:nvPr/>
        </p:nvSpPr>
        <p:spPr bwMode="auto">
          <a:xfrm>
            <a:off x="457200" y="3880269"/>
            <a:ext cx="4724400" cy="2800767"/>
          </a:xfrm>
          <a:prstGeom prst="rect">
            <a:avLst/>
          </a:prstGeom>
          <a:noFill/>
          <a:ln w="9525">
            <a:noFill/>
            <a:miter lim="800000"/>
            <a:headEnd/>
            <a:tailEnd/>
          </a:ln>
          <a:effectLst/>
        </p:spPr>
        <p:txBody>
          <a:bodyPr wrap="square">
            <a:spAutoFit/>
          </a:bodyPr>
          <a:lstStyle>
            <a:lvl1pPr>
              <a:spcBef>
                <a:spcPct val="20000"/>
              </a:spcBef>
              <a:buClr>
                <a:schemeClr val="hlink"/>
              </a:buClr>
              <a:buSzPct val="70000"/>
              <a:buFont typeface="Wingdings" panose="05000000000000000000" pitchFamily="2" charset="2"/>
              <a:buChar char="n"/>
              <a:defRPr sz="36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50000"/>
              </a:spcBef>
              <a:buClrTx/>
              <a:buSzTx/>
              <a:buFontTx/>
              <a:buNone/>
            </a:pPr>
            <a:r>
              <a:rPr lang="en-US" altLang="en-US" sz="3200" b="0" dirty="0">
                <a:latin typeface="Georgia" panose="02040502050405020303" pitchFamily="18" charset="0"/>
              </a:rPr>
              <a:t>“Ye have heard that it has been said, Thou shalt love thy neighbor and hate thine enemy.”</a:t>
            </a:r>
          </a:p>
          <a:p>
            <a:pPr algn="ctr">
              <a:spcBef>
                <a:spcPct val="50000"/>
              </a:spcBef>
              <a:buClrTx/>
              <a:buSzTx/>
              <a:buFontTx/>
              <a:buNone/>
            </a:pPr>
            <a:r>
              <a:rPr lang="en-US" altLang="en-US" sz="3200" b="0" dirty="0">
                <a:latin typeface="Georgia" panose="02040502050405020303" pitchFamily="18" charset="0"/>
              </a:rPr>
              <a:t>Matthew 5:43</a:t>
            </a:r>
          </a:p>
        </p:txBody>
      </p:sp>
      <p:cxnSp>
        <p:nvCxnSpPr>
          <p:cNvPr id="3" name="Straight Connector 2">
            <a:extLst>
              <a:ext uri="{FF2B5EF4-FFF2-40B4-BE49-F238E27FC236}">
                <a16:creationId xmlns:a16="http://schemas.microsoft.com/office/drawing/2014/main" id="{4D3E3150-61E4-524E-9D31-B3AAA0C88C7D}"/>
              </a:ext>
            </a:extLst>
          </p:cNvPr>
          <p:cNvCxnSpPr/>
          <p:nvPr/>
        </p:nvCxnSpPr>
        <p:spPr>
          <a:xfrm>
            <a:off x="7010400" y="6019800"/>
            <a:ext cx="3200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C20526E-782D-5A43-9BF1-6AF34C01E5A1}"/>
              </a:ext>
            </a:extLst>
          </p:cNvPr>
          <p:cNvCxnSpPr>
            <a:cxnSpLocks/>
          </p:cNvCxnSpPr>
          <p:nvPr/>
        </p:nvCxnSpPr>
        <p:spPr>
          <a:xfrm>
            <a:off x="894347" y="6019800"/>
            <a:ext cx="3657600"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3" descr="Text&#10;&#10;Description automatically generated">
            <a:extLst>
              <a:ext uri="{FF2B5EF4-FFF2-40B4-BE49-F238E27FC236}">
                <a16:creationId xmlns:a16="http://schemas.microsoft.com/office/drawing/2014/main" id="{10767A9B-167D-4157-A534-C296EA1197BA}"/>
              </a:ext>
            </a:extLst>
          </p:cNvPr>
          <p:cNvPicPr>
            <a:picLocks noChangeAspect="1"/>
          </p:cNvPicPr>
          <p:nvPr/>
        </p:nvPicPr>
        <p:blipFill>
          <a:blip r:embed="rId3"/>
          <a:stretch>
            <a:fillRect/>
          </a:stretch>
        </p:blipFill>
        <p:spPr>
          <a:xfrm>
            <a:off x="1557729" y="327728"/>
            <a:ext cx="2593299" cy="32607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a:extLst>
              <a:ext uri="{FF2B5EF4-FFF2-40B4-BE49-F238E27FC236}">
                <a16:creationId xmlns:a16="http://schemas.microsoft.com/office/drawing/2014/main" id="{D8572E1F-26EA-4D2B-BDDD-C31FD8DF2790}"/>
              </a:ext>
            </a:extLst>
          </p:cNvPr>
          <p:cNvPicPr>
            <a:picLocks noChangeAspect="1"/>
          </p:cNvPicPr>
          <p:nvPr/>
        </p:nvPicPr>
        <p:blipFill>
          <a:blip r:embed="rId4"/>
          <a:stretch>
            <a:fillRect/>
          </a:stretch>
        </p:blipFill>
        <p:spPr>
          <a:xfrm>
            <a:off x="6428418" y="176964"/>
            <a:ext cx="4440563" cy="26331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TextBox 12">
            <a:extLst>
              <a:ext uri="{FF2B5EF4-FFF2-40B4-BE49-F238E27FC236}">
                <a16:creationId xmlns:a16="http://schemas.microsoft.com/office/drawing/2014/main" id="{08194448-B272-4033-9105-68A9A9E80B57}"/>
              </a:ext>
            </a:extLst>
          </p:cNvPr>
          <p:cNvSpPr txBox="1"/>
          <p:nvPr/>
        </p:nvSpPr>
        <p:spPr>
          <a:xfrm>
            <a:off x="6623778" y="2483132"/>
            <a:ext cx="20249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ighlight>
                  <a:srgbClr val="000000"/>
                </a:highlight>
                <a:latin typeface="Georgia"/>
                <a:ea typeface="+mn-lt"/>
                <a:cs typeface="+mn-lt"/>
              </a:rPr>
              <a:t>Harry Anderson</a:t>
            </a:r>
            <a:endParaRPr lang="en-US" dirty="0"/>
          </a:p>
        </p:txBody>
      </p:sp>
      <p:sp>
        <p:nvSpPr>
          <p:cNvPr id="10" name="TextBox 9">
            <a:extLst>
              <a:ext uri="{FF2B5EF4-FFF2-40B4-BE49-F238E27FC236}">
                <a16:creationId xmlns:a16="http://schemas.microsoft.com/office/drawing/2014/main" id="{094A78C1-4333-2041-81EE-15C3F1B9B6C1}"/>
              </a:ext>
            </a:extLst>
          </p:cNvPr>
          <p:cNvSpPr txBox="1"/>
          <p:nvPr/>
        </p:nvSpPr>
        <p:spPr>
          <a:xfrm>
            <a:off x="1496521" y="3219123"/>
            <a:ext cx="29618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ea typeface="+mn-lt"/>
                <a:cs typeface="+mn-lt"/>
              </a:rPr>
              <a:t>Philippe de Champaigne</a:t>
            </a:r>
            <a:endParaRPr lang="en-US" dirty="0">
              <a:latin typeface="Georgia"/>
            </a:endParaRPr>
          </a:p>
        </p:txBody>
      </p:sp>
    </p:spTree>
    <p:extLst>
      <p:ext uri="{BB962C8B-B14F-4D97-AF65-F5344CB8AC3E}">
        <p14:creationId xmlns:p14="http://schemas.microsoft.com/office/powerpoint/2010/main" val="3915803864"/>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D004FD-3D42-40A4-8FAC-11A60D4C3073}"/>
              </a:ext>
            </a:extLst>
          </p:cNvPr>
          <p:cNvSpPr>
            <a:spLocks noGrp="1"/>
          </p:cNvSpPr>
          <p:nvPr>
            <p:ph type="title"/>
          </p:nvPr>
        </p:nvSpPr>
        <p:spPr>
          <a:xfrm>
            <a:off x="919119" y="279779"/>
            <a:ext cx="10353762" cy="591403"/>
          </a:xfrm>
        </p:spPr>
        <p:txBody>
          <a:bodyPr>
            <a:normAutofit fontScale="90000"/>
          </a:bodyPr>
          <a:lstStyle/>
          <a:p>
            <a:r>
              <a:rPr lang="en-US" dirty="0"/>
              <a:t>Matthew 5:3–12</a:t>
            </a:r>
          </a:p>
        </p:txBody>
      </p:sp>
      <p:sp>
        <p:nvSpPr>
          <p:cNvPr id="6" name="Content Placeholder 5">
            <a:extLst>
              <a:ext uri="{FF2B5EF4-FFF2-40B4-BE49-F238E27FC236}">
                <a16:creationId xmlns:a16="http://schemas.microsoft.com/office/drawing/2014/main" id="{7D4B73DE-A674-4A7D-A117-1EF1E0919FCD}"/>
              </a:ext>
            </a:extLst>
          </p:cNvPr>
          <p:cNvSpPr>
            <a:spLocks noGrp="1"/>
          </p:cNvSpPr>
          <p:nvPr>
            <p:ph idx="1"/>
          </p:nvPr>
        </p:nvSpPr>
        <p:spPr>
          <a:xfrm>
            <a:off x="218366" y="968992"/>
            <a:ext cx="11723426" cy="5609229"/>
          </a:xfrm>
        </p:spPr>
        <p:txBody>
          <a:bodyPr>
            <a:noAutofit/>
          </a:bodyPr>
          <a:lstStyle/>
          <a:p>
            <a:pPr marL="36900" indent="0" algn="ctr">
              <a:buNone/>
            </a:pPr>
            <a:r>
              <a:rPr lang="en-US" sz="3000" dirty="0"/>
              <a:t>“Blessed are the poor in spirit: for theirs is the kingdom of heaven. Blessed are they that mourn: for they shall be comforted. Blessed are the meek: for they shall inherit the earth. Blessed are they which do hunger and thirst after righteousness: for they shall be filled. Blessed are the merciful: for they shall obtain mercy. Blessed are the pure in heart: for they shall see God. Blessed are the peacemakers: for they shall be called the children of God. Blessed are they which are persecuted for righteousness’ sake: for theirs is the kingdom of heaven. Blessed are ye, when men shall revile you, and persecute you, and shall say all manner of evil against you falsely, for my sake. Rejoice, and be exceeding glad: for great is your reward in heaven: for so persecuted they the prophets which were before you”</a:t>
            </a:r>
          </a:p>
        </p:txBody>
      </p:sp>
    </p:spTree>
    <p:extLst>
      <p:ext uri="{BB962C8B-B14F-4D97-AF65-F5344CB8AC3E}">
        <p14:creationId xmlns:p14="http://schemas.microsoft.com/office/powerpoint/2010/main" val="39007542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878AA-8D77-48F8-B7B1-A00E69186011}"/>
              </a:ext>
            </a:extLst>
          </p:cNvPr>
          <p:cNvSpPr>
            <a:spLocks noGrp="1"/>
          </p:cNvSpPr>
          <p:nvPr>
            <p:ph type="title"/>
          </p:nvPr>
        </p:nvSpPr>
        <p:spPr/>
        <p:txBody>
          <a:bodyPr/>
          <a:lstStyle/>
          <a:p>
            <a:r>
              <a:rPr lang="en-US" dirty="0"/>
              <a:t>Matthew 5:45–48</a:t>
            </a:r>
          </a:p>
        </p:txBody>
      </p:sp>
      <p:sp>
        <p:nvSpPr>
          <p:cNvPr id="3" name="Content Placeholder 2">
            <a:extLst>
              <a:ext uri="{FF2B5EF4-FFF2-40B4-BE49-F238E27FC236}">
                <a16:creationId xmlns:a16="http://schemas.microsoft.com/office/drawing/2014/main" id="{0DBFE45E-D30E-4A31-B8C9-D04F9278F03E}"/>
              </a:ext>
            </a:extLst>
          </p:cNvPr>
          <p:cNvSpPr>
            <a:spLocks noGrp="1"/>
          </p:cNvSpPr>
          <p:nvPr>
            <p:ph idx="1"/>
          </p:nvPr>
        </p:nvSpPr>
        <p:spPr/>
        <p:txBody>
          <a:bodyPr>
            <a:normAutofit fontScale="92500" lnSpcReduction="10000"/>
          </a:bodyPr>
          <a:lstStyle/>
          <a:p>
            <a:pPr marL="36900" indent="0">
              <a:buNone/>
            </a:pPr>
            <a:r>
              <a:rPr lang="en-US" dirty="0"/>
              <a:t>“Love your enemies…That ye may be the children of your Father which is in heaven: for he </a:t>
            </a:r>
            <a:r>
              <a:rPr lang="en-US" dirty="0" err="1"/>
              <a:t>maketh</a:t>
            </a:r>
            <a:r>
              <a:rPr lang="en-US" dirty="0"/>
              <a:t> his sun to rise on the evil and on the good, and </a:t>
            </a:r>
            <a:r>
              <a:rPr lang="en-US" dirty="0" err="1"/>
              <a:t>sendeth</a:t>
            </a:r>
            <a:r>
              <a:rPr lang="en-US" dirty="0"/>
              <a:t> rain on the just and on the unjust. For if ye love them which love you, what reward have ye? do not even the publicans the same? And if ye salute your brethren only, what do ye more than others? do not even the publicans so? </a:t>
            </a:r>
            <a:r>
              <a:rPr lang="en-US" dirty="0">
                <a:solidFill>
                  <a:srgbClr val="FFFF00"/>
                </a:solidFill>
              </a:rPr>
              <a:t>Be ye therefore perfect, even as your Father which is in heaven is perfect</a:t>
            </a:r>
            <a:r>
              <a:rPr lang="en-US" dirty="0"/>
              <a:t>.”</a:t>
            </a:r>
          </a:p>
        </p:txBody>
      </p:sp>
    </p:spTree>
    <p:extLst>
      <p:ext uri="{BB962C8B-B14F-4D97-AF65-F5344CB8AC3E}">
        <p14:creationId xmlns:p14="http://schemas.microsoft.com/office/powerpoint/2010/main" val="13721785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878AA-8D77-48F8-B7B1-A00E69186011}"/>
              </a:ext>
            </a:extLst>
          </p:cNvPr>
          <p:cNvSpPr>
            <a:spLocks noGrp="1"/>
          </p:cNvSpPr>
          <p:nvPr>
            <p:ph type="title"/>
          </p:nvPr>
        </p:nvSpPr>
        <p:spPr/>
        <p:txBody>
          <a:bodyPr/>
          <a:lstStyle/>
          <a:p>
            <a:r>
              <a:rPr lang="en-US" dirty="0"/>
              <a:t>Matthew 5:45–48</a:t>
            </a:r>
          </a:p>
        </p:txBody>
      </p:sp>
      <p:sp>
        <p:nvSpPr>
          <p:cNvPr id="3" name="Content Placeholder 2">
            <a:extLst>
              <a:ext uri="{FF2B5EF4-FFF2-40B4-BE49-F238E27FC236}">
                <a16:creationId xmlns:a16="http://schemas.microsoft.com/office/drawing/2014/main" id="{0DBFE45E-D30E-4A31-B8C9-D04F9278F03E}"/>
              </a:ext>
            </a:extLst>
          </p:cNvPr>
          <p:cNvSpPr>
            <a:spLocks noGrp="1"/>
          </p:cNvSpPr>
          <p:nvPr>
            <p:ph idx="1"/>
          </p:nvPr>
        </p:nvSpPr>
        <p:spPr/>
        <p:txBody>
          <a:bodyPr>
            <a:normAutofit fontScale="92500" lnSpcReduction="10000"/>
          </a:bodyPr>
          <a:lstStyle/>
          <a:p>
            <a:pPr marL="36900" indent="0">
              <a:buNone/>
            </a:pPr>
            <a:r>
              <a:rPr lang="en-US" dirty="0"/>
              <a:t>“Love your enemies…That ye may be </a:t>
            </a:r>
            <a:r>
              <a:rPr lang="en-US" dirty="0">
                <a:solidFill>
                  <a:srgbClr val="FFFF00"/>
                </a:solidFill>
              </a:rPr>
              <a:t>the children of your Father </a:t>
            </a:r>
            <a:r>
              <a:rPr lang="en-US" dirty="0"/>
              <a:t>which is in heaven: for he </a:t>
            </a:r>
            <a:r>
              <a:rPr lang="en-US" dirty="0" err="1"/>
              <a:t>maketh</a:t>
            </a:r>
            <a:r>
              <a:rPr lang="en-US" dirty="0"/>
              <a:t> his sun </a:t>
            </a:r>
            <a:r>
              <a:rPr lang="en-US" dirty="0">
                <a:solidFill>
                  <a:schemeClr val="tx1"/>
                </a:solidFill>
              </a:rPr>
              <a:t>to rise on the evil and on the good, and </a:t>
            </a:r>
            <a:r>
              <a:rPr lang="en-US" dirty="0" err="1">
                <a:solidFill>
                  <a:schemeClr val="tx1"/>
                </a:solidFill>
              </a:rPr>
              <a:t>sendeth</a:t>
            </a:r>
            <a:r>
              <a:rPr lang="en-US" dirty="0">
                <a:solidFill>
                  <a:schemeClr val="tx1"/>
                </a:solidFill>
              </a:rPr>
              <a:t> rain on the just and on the unjust. For if ye love them which love you, what reward have ye? do not even the publicans the same? And if ye salute your brethren only, what do ye more than others? do not even the publicans so? Be ye </a:t>
            </a:r>
            <a:r>
              <a:rPr lang="en-US" dirty="0">
                <a:solidFill>
                  <a:srgbClr val="FFFF00"/>
                </a:solidFill>
              </a:rPr>
              <a:t>therefore</a:t>
            </a:r>
            <a:r>
              <a:rPr lang="en-US" dirty="0">
                <a:solidFill>
                  <a:schemeClr val="tx1"/>
                </a:solidFill>
              </a:rPr>
              <a:t> perfect, even as </a:t>
            </a:r>
            <a:r>
              <a:rPr lang="en-US" dirty="0">
                <a:solidFill>
                  <a:srgbClr val="FFFF00"/>
                </a:solidFill>
              </a:rPr>
              <a:t>your Father</a:t>
            </a:r>
            <a:r>
              <a:rPr lang="en-US" dirty="0">
                <a:solidFill>
                  <a:schemeClr val="tx1"/>
                </a:solidFill>
              </a:rPr>
              <a:t> which is in heaven is perfect.”</a:t>
            </a:r>
          </a:p>
        </p:txBody>
      </p:sp>
    </p:spTree>
    <p:extLst>
      <p:ext uri="{BB962C8B-B14F-4D97-AF65-F5344CB8AC3E}">
        <p14:creationId xmlns:p14="http://schemas.microsoft.com/office/powerpoint/2010/main" val="2937016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3248167" y="279399"/>
            <a:ext cx="8577040" cy="6380707"/>
          </a:xfrm>
        </p:spPr>
        <p:txBody>
          <a:bodyPr>
            <a:noAutofit/>
          </a:bodyPr>
          <a:lstStyle/>
          <a:p>
            <a:pPr marL="0" lvl="0" indent="0">
              <a:buNone/>
            </a:pPr>
            <a:r>
              <a:rPr lang="en-US" dirty="0"/>
              <a:t>“You might look at those beatitudes, those descriptors and those rewards, and realize that they also describe Jesus himself. And when we think of that we see how what he did gives us what each beatitude promises. Why can you and I be as rich as kings? Because he became spiritually and utterly poor. Why can you and I be comforted? Only because he mourned; because he wept inconsolably and died in the dark. </a:t>
            </a:r>
            <a:endParaRPr lang="en-US" i="1" dirty="0">
              <a:latin typeface="Georgia" panose="02040502050405020303" pitchFamily="18" charset="0"/>
            </a:endParaRPr>
          </a:p>
        </p:txBody>
      </p:sp>
      <p:sp>
        <p:nvSpPr>
          <p:cNvPr id="7" name="TextBox 6">
            <a:extLst>
              <a:ext uri="{FF2B5EF4-FFF2-40B4-BE49-F238E27FC236}">
                <a16:creationId xmlns:a16="http://schemas.microsoft.com/office/drawing/2014/main" id="{99C8A58F-1EB8-1C41-999D-E57F0B1C5483}"/>
              </a:ext>
            </a:extLst>
          </p:cNvPr>
          <p:cNvSpPr txBox="1"/>
          <p:nvPr/>
        </p:nvSpPr>
        <p:spPr>
          <a:xfrm>
            <a:off x="509211" y="4261682"/>
            <a:ext cx="1794413" cy="1323439"/>
          </a:xfrm>
          <a:prstGeom prst="rect">
            <a:avLst/>
          </a:prstGeom>
          <a:noFill/>
        </p:spPr>
        <p:txBody>
          <a:bodyPr wrap="square" rtlCol="0">
            <a:spAutoFit/>
          </a:bodyPr>
          <a:lstStyle/>
          <a:p>
            <a:pPr algn="ctr"/>
            <a:r>
              <a:rPr lang="en-US" sz="2000" dirty="0">
                <a:latin typeface="Georgia" panose="02040502050405020303" pitchFamily="18" charset="0"/>
              </a:rPr>
              <a:t>Timothy Keller,</a:t>
            </a:r>
          </a:p>
          <a:p>
            <a:pPr algn="ctr"/>
            <a:r>
              <a:rPr lang="en-US" sz="2000" i="1" dirty="0">
                <a:latin typeface="Georgia" panose="02040502050405020303" pitchFamily="18" charset="0"/>
              </a:rPr>
              <a:t>Preaching</a:t>
            </a:r>
            <a:r>
              <a:rPr lang="en-US" sz="2000" dirty="0">
                <a:latin typeface="Georgia" panose="02040502050405020303" pitchFamily="18" charset="0"/>
              </a:rPr>
              <a:t>,</a:t>
            </a:r>
          </a:p>
          <a:p>
            <a:pPr algn="ctr"/>
            <a:r>
              <a:rPr lang="en-US" sz="2000" dirty="0">
                <a:latin typeface="Georgia" panose="02040502050405020303" pitchFamily="18" charset="0"/>
              </a:rPr>
              <a:t>89–90 </a:t>
            </a:r>
          </a:p>
        </p:txBody>
      </p:sp>
      <p:pic>
        <p:nvPicPr>
          <p:cNvPr id="2050" name="Picture 2">
            <a:extLst>
              <a:ext uri="{FF2B5EF4-FFF2-40B4-BE49-F238E27FC236}">
                <a16:creationId xmlns:a16="http://schemas.microsoft.com/office/drawing/2014/main" id="{AE19FCB9-7237-405B-98DA-7FB5A9EC55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840" y="266483"/>
            <a:ext cx="2726007" cy="37552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E55E16B-E16A-4F2E-B40B-DD71C3C60E0B}"/>
              </a:ext>
            </a:extLst>
          </p:cNvPr>
          <p:cNvSpPr txBox="1"/>
          <p:nvPr/>
        </p:nvSpPr>
        <p:spPr>
          <a:xfrm>
            <a:off x="1694401" y="3771083"/>
            <a:ext cx="1218446" cy="246221"/>
          </a:xfrm>
          <a:prstGeom prst="rect">
            <a:avLst/>
          </a:prstGeom>
          <a:noFill/>
        </p:spPr>
        <p:txBody>
          <a:bodyPr wrap="square">
            <a:spAutoFit/>
          </a:bodyPr>
          <a:lstStyle/>
          <a:p>
            <a:r>
              <a:rPr lang="en-US" sz="1000" b="0" i="0" dirty="0">
                <a:effectLst/>
                <a:latin typeface="Georgia" panose="02040502050405020303" pitchFamily="18" charset="0"/>
              </a:rPr>
              <a:t>Frank Licorice</a:t>
            </a:r>
            <a:endParaRPr lang="en-US" sz="1000" dirty="0">
              <a:latin typeface="Georgia" panose="02040502050405020303" pitchFamily="18" charset="0"/>
            </a:endParaRPr>
          </a:p>
        </p:txBody>
      </p:sp>
    </p:spTree>
    <p:extLst>
      <p:ext uri="{BB962C8B-B14F-4D97-AF65-F5344CB8AC3E}">
        <p14:creationId xmlns:p14="http://schemas.microsoft.com/office/powerpoint/2010/main" val="2075742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3248167" y="279399"/>
            <a:ext cx="8577040" cy="6380707"/>
          </a:xfrm>
        </p:spPr>
        <p:txBody>
          <a:bodyPr>
            <a:noAutofit/>
          </a:bodyPr>
          <a:lstStyle/>
          <a:p>
            <a:pPr marL="0" lvl="0" indent="0">
              <a:buNone/>
            </a:pPr>
            <a:r>
              <a:rPr lang="en-US" dirty="0"/>
              <a:t>“Why are you and I inheriting the earth? Because he became meek; because he was like a lamb before his shearers. Because he was stripped of everything—they even cast lots for his garment. Why can you and I be filled and satisfied? Because on the cross he said, “I thirst.” Why are you and I obtaining mercy? Because he got none: not from Pilate, not from the crowd, not even from his Father.  </a:t>
            </a:r>
            <a:endParaRPr lang="en-US" i="1" dirty="0">
              <a:latin typeface="Georgia" panose="02040502050405020303" pitchFamily="18" charset="0"/>
            </a:endParaRPr>
          </a:p>
        </p:txBody>
      </p:sp>
      <p:sp>
        <p:nvSpPr>
          <p:cNvPr id="7" name="TextBox 6">
            <a:extLst>
              <a:ext uri="{FF2B5EF4-FFF2-40B4-BE49-F238E27FC236}">
                <a16:creationId xmlns:a16="http://schemas.microsoft.com/office/drawing/2014/main" id="{99C8A58F-1EB8-1C41-999D-E57F0B1C5483}"/>
              </a:ext>
            </a:extLst>
          </p:cNvPr>
          <p:cNvSpPr txBox="1"/>
          <p:nvPr/>
        </p:nvSpPr>
        <p:spPr>
          <a:xfrm>
            <a:off x="509211" y="4261682"/>
            <a:ext cx="1794413" cy="1323439"/>
          </a:xfrm>
          <a:prstGeom prst="rect">
            <a:avLst/>
          </a:prstGeom>
          <a:noFill/>
        </p:spPr>
        <p:txBody>
          <a:bodyPr wrap="square" rtlCol="0">
            <a:spAutoFit/>
          </a:bodyPr>
          <a:lstStyle/>
          <a:p>
            <a:pPr algn="ctr"/>
            <a:r>
              <a:rPr lang="en-US" sz="2000" dirty="0">
                <a:latin typeface="Georgia" panose="02040502050405020303" pitchFamily="18" charset="0"/>
              </a:rPr>
              <a:t>Timothy Keller,</a:t>
            </a:r>
          </a:p>
          <a:p>
            <a:pPr algn="ctr"/>
            <a:r>
              <a:rPr lang="en-US" sz="2000" i="1" dirty="0">
                <a:latin typeface="Georgia" panose="02040502050405020303" pitchFamily="18" charset="0"/>
              </a:rPr>
              <a:t>Preaching</a:t>
            </a:r>
            <a:r>
              <a:rPr lang="en-US" sz="2000" dirty="0">
                <a:latin typeface="Georgia" panose="02040502050405020303" pitchFamily="18" charset="0"/>
              </a:rPr>
              <a:t>,</a:t>
            </a:r>
          </a:p>
          <a:p>
            <a:pPr algn="ctr"/>
            <a:r>
              <a:rPr lang="en-US" sz="2000" dirty="0">
                <a:latin typeface="Georgia" panose="02040502050405020303" pitchFamily="18" charset="0"/>
              </a:rPr>
              <a:t>89–90 </a:t>
            </a:r>
          </a:p>
        </p:txBody>
      </p:sp>
      <p:pic>
        <p:nvPicPr>
          <p:cNvPr id="2050" name="Picture 2">
            <a:extLst>
              <a:ext uri="{FF2B5EF4-FFF2-40B4-BE49-F238E27FC236}">
                <a16:creationId xmlns:a16="http://schemas.microsoft.com/office/drawing/2014/main" id="{AE19FCB9-7237-405B-98DA-7FB5A9EC55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840" y="266483"/>
            <a:ext cx="2726007" cy="37552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E55E16B-E16A-4F2E-B40B-DD71C3C60E0B}"/>
              </a:ext>
            </a:extLst>
          </p:cNvPr>
          <p:cNvSpPr txBox="1"/>
          <p:nvPr/>
        </p:nvSpPr>
        <p:spPr>
          <a:xfrm>
            <a:off x="1694401" y="3771083"/>
            <a:ext cx="1218446" cy="246221"/>
          </a:xfrm>
          <a:prstGeom prst="rect">
            <a:avLst/>
          </a:prstGeom>
          <a:noFill/>
        </p:spPr>
        <p:txBody>
          <a:bodyPr wrap="square">
            <a:spAutoFit/>
          </a:bodyPr>
          <a:lstStyle/>
          <a:p>
            <a:r>
              <a:rPr lang="en-US" sz="1000" b="0" i="0" dirty="0">
                <a:effectLst/>
                <a:latin typeface="Georgia" panose="02040502050405020303" pitchFamily="18" charset="0"/>
              </a:rPr>
              <a:t>Frank Licorice</a:t>
            </a:r>
            <a:endParaRPr lang="en-US" sz="1000" dirty="0">
              <a:latin typeface="Georgia" panose="02040502050405020303" pitchFamily="18" charset="0"/>
            </a:endParaRPr>
          </a:p>
        </p:txBody>
      </p:sp>
    </p:spTree>
    <p:extLst>
      <p:ext uri="{BB962C8B-B14F-4D97-AF65-F5344CB8AC3E}">
        <p14:creationId xmlns:p14="http://schemas.microsoft.com/office/powerpoint/2010/main" val="118910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3248167" y="279399"/>
            <a:ext cx="8577040" cy="6380707"/>
          </a:xfrm>
        </p:spPr>
        <p:txBody>
          <a:bodyPr>
            <a:noAutofit/>
          </a:bodyPr>
          <a:lstStyle/>
          <a:p>
            <a:pPr marL="0" lvl="0" indent="0">
              <a:buNone/>
            </a:pPr>
            <a:r>
              <a:rPr lang="en-US" dirty="0"/>
              <a:t>“Why will you and I be able to someday see God? Because he was pure. Do you know what the word “pure” means? It means to be single-minded, absolutely undivided, laser focused. So why is it that someday we will see God? Because Jesus Christ set his face like a flint to go up to Jerusalem and die for us (Luke </a:t>
            </a:r>
            <a:r>
              <a:rPr lang="en-US"/>
              <a:t>9:51). </a:t>
            </a:r>
            <a:r>
              <a:rPr lang="en-US" dirty="0"/>
              <a:t>You and I can see God because, on the cross, Jesus could not. </a:t>
            </a:r>
            <a:endParaRPr lang="en-US" i="1" dirty="0">
              <a:latin typeface="Georgia" panose="02040502050405020303" pitchFamily="18" charset="0"/>
            </a:endParaRPr>
          </a:p>
        </p:txBody>
      </p:sp>
      <p:sp>
        <p:nvSpPr>
          <p:cNvPr id="7" name="TextBox 6">
            <a:extLst>
              <a:ext uri="{FF2B5EF4-FFF2-40B4-BE49-F238E27FC236}">
                <a16:creationId xmlns:a16="http://schemas.microsoft.com/office/drawing/2014/main" id="{99C8A58F-1EB8-1C41-999D-E57F0B1C5483}"/>
              </a:ext>
            </a:extLst>
          </p:cNvPr>
          <p:cNvSpPr txBox="1"/>
          <p:nvPr/>
        </p:nvSpPr>
        <p:spPr>
          <a:xfrm>
            <a:off x="509211" y="4261682"/>
            <a:ext cx="1794413" cy="1323439"/>
          </a:xfrm>
          <a:prstGeom prst="rect">
            <a:avLst/>
          </a:prstGeom>
          <a:noFill/>
        </p:spPr>
        <p:txBody>
          <a:bodyPr wrap="square" rtlCol="0">
            <a:spAutoFit/>
          </a:bodyPr>
          <a:lstStyle/>
          <a:p>
            <a:pPr algn="ctr"/>
            <a:r>
              <a:rPr lang="en-US" sz="2000" dirty="0">
                <a:latin typeface="Georgia" panose="02040502050405020303" pitchFamily="18" charset="0"/>
              </a:rPr>
              <a:t>Timothy Keller,</a:t>
            </a:r>
          </a:p>
          <a:p>
            <a:pPr algn="ctr"/>
            <a:r>
              <a:rPr lang="en-US" sz="2000" i="1" dirty="0">
                <a:latin typeface="Georgia" panose="02040502050405020303" pitchFamily="18" charset="0"/>
              </a:rPr>
              <a:t>Preaching</a:t>
            </a:r>
            <a:r>
              <a:rPr lang="en-US" sz="2000" dirty="0">
                <a:latin typeface="Georgia" panose="02040502050405020303" pitchFamily="18" charset="0"/>
              </a:rPr>
              <a:t>,</a:t>
            </a:r>
          </a:p>
          <a:p>
            <a:pPr algn="ctr"/>
            <a:r>
              <a:rPr lang="en-US" sz="2000" dirty="0">
                <a:latin typeface="Georgia" panose="02040502050405020303" pitchFamily="18" charset="0"/>
              </a:rPr>
              <a:t>89–90 </a:t>
            </a:r>
          </a:p>
        </p:txBody>
      </p:sp>
      <p:pic>
        <p:nvPicPr>
          <p:cNvPr id="2050" name="Picture 2">
            <a:extLst>
              <a:ext uri="{FF2B5EF4-FFF2-40B4-BE49-F238E27FC236}">
                <a16:creationId xmlns:a16="http://schemas.microsoft.com/office/drawing/2014/main" id="{AE19FCB9-7237-405B-98DA-7FB5A9EC55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840" y="266483"/>
            <a:ext cx="2726007" cy="37552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E55E16B-E16A-4F2E-B40B-DD71C3C60E0B}"/>
              </a:ext>
            </a:extLst>
          </p:cNvPr>
          <p:cNvSpPr txBox="1"/>
          <p:nvPr/>
        </p:nvSpPr>
        <p:spPr>
          <a:xfrm>
            <a:off x="1694401" y="3771083"/>
            <a:ext cx="1218446" cy="246221"/>
          </a:xfrm>
          <a:prstGeom prst="rect">
            <a:avLst/>
          </a:prstGeom>
          <a:noFill/>
        </p:spPr>
        <p:txBody>
          <a:bodyPr wrap="square">
            <a:spAutoFit/>
          </a:bodyPr>
          <a:lstStyle/>
          <a:p>
            <a:r>
              <a:rPr lang="en-US" sz="1000" b="0" i="0" dirty="0">
                <a:effectLst/>
                <a:latin typeface="Georgia" panose="02040502050405020303" pitchFamily="18" charset="0"/>
              </a:rPr>
              <a:t>Frank Licorice</a:t>
            </a:r>
            <a:endParaRPr lang="en-US" sz="1000" dirty="0">
              <a:latin typeface="Georgia" panose="02040502050405020303" pitchFamily="18" charset="0"/>
            </a:endParaRPr>
          </a:p>
        </p:txBody>
      </p:sp>
    </p:spTree>
    <p:extLst>
      <p:ext uri="{BB962C8B-B14F-4D97-AF65-F5344CB8AC3E}">
        <p14:creationId xmlns:p14="http://schemas.microsoft.com/office/powerpoint/2010/main" val="739410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3248167" y="279399"/>
            <a:ext cx="8577040" cy="6380707"/>
          </a:xfrm>
        </p:spPr>
        <p:txBody>
          <a:bodyPr>
            <a:noAutofit/>
          </a:bodyPr>
          <a:lstStyle/>
          <a:p>
            <a:pPr marL="0" indent="0">
              <a:buNone/>
            </a:pPr>
            <a:r>
              <a:rPr lang="en-US" dirty="0"/>
              <a:t>“When you see Jesus Christ being poor in spirit for you, that helps you become poor in spirit before God and say, “I need your grace.” And once you get it and you are filled, then you are merciful, you become a peacemaker, you find God in prayer and wait someday for the beatific vision, to see God as he is (1 John 3:1–3). The beatitudes, like nearly everything else in Scripture, point us to Jesus far more than we think.”</a:t>
            </a:r>
            <a:endParaRPr lang="en-US" i="1" dirty="0">
              <a:latin typeface="Georgia" panose="02040502050405020303" pitchFamily="18" charset="0"/>
            </a:endParaRPr>
          </a:p>
          <a:p>
            <a:pPr marL="0" lvl="0" indent="0">
              <a:buNone/>
            </a:pPr>
            <a:endParaRPr lang="en-US" i="1" dirty="0">
              <a:latin typeface="Georgia" panose="02040502050405020303" pitchFamily="18" charset="0"/>
            </a:endParaRPr>
          </a:p>
        </p:txBody>
      </p:sp>
      <p:sp>
        <p:nvSpPr>
          <p:cNvPr id="7" name="TextBox 6">
            <a:extLst>
              <a:ext uri="{FF2B5EF4-FFF2-40B4-BE49-F238E27FC236}">
                <a16:creationId xmlns:a16="http://schemas.microsoft.com/office/drawing/2014/main" id="{99C8A58F-1EB8-1C41-999D-E57F0B1C5483}"/>
              </a:ext>
            </a:extLst>
          </p:cNvPr>
          <p:cNvSpPr txBox="1"/>
          <p:nvPr/>
        </p:nvSpPr>
        <p:spPr>
          <a:xfrm>
            <a:off x="509211" y="4261682"/>
            <a:ext cx="1794413" cy="1323439"/>
          </a:xfrm>
          <a:prstGeom prst="rect">
            <a:avLst/>
          </a:prstGeom>
          <a:noFill/>
        </p:spPr>
        <p:txBody>
          <a:bodyPr wrap="square" rtlCol="0">
            <a:spAutoFit/>
          </a:bodyPr>
          <a:lstStyle/>
          <a:p>
            <a:pPr algn="ctr"/>
            <a:r>
              <a:rPr lang="en-US" sz="2000" dirty="0">
                <a:latin typeface="Georgia" panose="02040502050405020303" pitchFamily="18" charset="0"/>
              </a:rPr>
              <a:t>Timothy Keller,</a:t>
            </a:r>
          </a:p>
          <a:p>
            <a:pPr algn="ctr"/>
            <a:r>
              <a:rPr lang="en-US" sz="2000" i="1" dirty="0">
                <a:latin typeface="Georgia" panose="02040502050405020303" pitchFamily="18" charset="0"/>
              </a:rPr>
              <a:t>Preaching</a:t>
            </a:r>
            <a:r>
              <a:rPr lang="en-US" sz="2000" dirty="0">
                <a:latin typeface="Georgia" panose="02040502050405020303" pitchFamily="18" charset="0"/>
              </a:rPr>
              <a:t>,</a:t>
            </a:r>
          </a:p>
          <a:p>
            <a:pPr algn="ctr"/>
            <a:r>
              <a:rPr lang="en-US" sz="2000" dirty="0">
                <a:latin typeface="Georgia" panose="02040502050405020303" pitchFamily="18" charset="0"/>
              </a:rPr>
              <a:t>89–90 </a:t>
            </a:r>
          </a:p>
        </p:txBody>
      </p:sp>
      <p:pic>
        <p:nvPicPr>
          <p:cNvPr id="2050" name="Picture 2">
            <a:extLst>
              <a:ext uri="{FF2B5EF4-FFF2-40B4-BE49-F238E27FC236}">
                <a16:creationId xmlns:a16="http://schemas.microsoft.com/office/drawing/2014/main" id="{AE19FCB9-7237-405B-98DA-7FB5A9EC55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840" y="266483"/>
            <a:ext cx="2726007" cy="37552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E55E16B-E16A-4F2E-B40B-DD71C3C60E0B}"/>
              </a:ext>
            </a:extLst>
          </p:cNvPr>
          <p:cNvSpPr txBox="1"/>
          <p:nvPr/>
        </p:nvSpPr>
        <p:spPr>
          <a:xfrm>
            <a:off x="1694401" y="3771083"/>
            <a:ext cx="1218446" cy="246221"/>
          </a:xfrm>
          <a:prstGeom prst="rect">
            <a:avLst/>
          </a:prstGeom>
          <a:noFill/>
        </p:spPr>
        <p:txBody>
          <a:bodyPr wrap="square">
            <a:spAutoFit/>
          </a:bodyPr>
          <a:lstStyle/>
          <a:p>
            <a:r>
              <a:rPr lang="en-US" sz="1000" b="0" i="0" dirty="0">
                <a:effectLst/>
                <a:latin typeface="Georgia" panose="02040502050405020303" pitchFamily="18" charset="0"/>
              </a:rPr>
              <a:t>Frank Licorice</a:t>
            </a:r>
            <a:endParaRPr lang="en-US" sz="1000" dirty="0">
              <a:latin typeface="Georgia" panose="02040502050405020303" pitchFamily="18" charset="0"/>
            </a:endParaRPr>
          </a:p>
        </p:txBody>
      </p:sp>
    </p:spTree>
    <p:extLst>
      <p:ext uri="{BB962C8B-B14F-4D97-AF65-F5344CB8AC3E}">
        <p14:creationId xmlns:p14="http://schemas.microsoft.com/office/powerpoint/2010/main" val="262022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Box 3"/>
          <p:cNvSpPr txBox="1">
            <a:spLocks noChangeArrowheads="1"/>
          </p:cNvSpPr>
          <p:nvPr/>
        </p:nvSpPr>
        <p:spPr bwMode="auto">
          <a:xfrm>
            <a:off x="5715000" y="2662801"/>
            <a:ext cx="6172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36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SzTx/>
              <a:buFontTx/>
              <a:buNone/>
            </a:pPr>
            <a:r>
              <a:rPr lang="en-US" altLang="en-US" sz="4800" b="0" dirty="0">
                <a:latin typeface="Georgia" panose="02040502050405020303" pitchFamily="18" charset="0"/>
              </a:rPr>
              <a:t>Christ Raises </a:t>
            </a:r>
          </a:p>
          <a:p>
            <a:pPr algn="ctr" eaLnBrk="1" hangingPunct="1">
              <a:spcBef>
                <a:spcPct val="0"/>
              </a:spcBef>
              <a:buClrTx/>
              <a:buSzTx/>
              <a:buFontTx/>
              <a:buNone/>
            </a:pPr>
            <a:r>
              <a:rPr lang="en-US" altLang="en-US" sz="4800" b="0" dirty="0">
                <a:latin typeface="Georgia" panose="02040502050405020303" pitchFamily="18" charset="0"/>
              </a:rPr>
              <a:t>The Standard</a:t>
            </a:r>
          </a:p>
        </p:txBody>
      </p:sp>
      <p:pic>
        <p:nvPicPr>
          <p:cNvPr id="7" name="Picture 3">
            <a:extLst>
              <a:ext uri="{FF2B5EF4-FFF2-40B4-BE49-F238E27FC236}">
                <a16:creationId xmlns:a16="http://schemas.microsoft.com/office/drawing/2014/main" id="{17BFB44A-E2E0-4F3A-ADC4-3FEBB9EE4E99}"/>
              </a:ext>
            </a:extLst>
          </p:cNvPr>
          <p:cNvPicPr>
            <a:picLocks noChangeAspect="1"/>
          </p:cNvPicPr>
          <p:nvPr/>
        </p:nvPicPr>
        <p:blipFill rotWithShape="1">
          <a:blip r:embed="rId3"/>
          <a:srcRect t="8040" r="-461" b="8729"/>
          <a:stretch/>
        </p:blipFill>
        <p:spPr>
          <a:xfrm>
            <a:off x="303921" y="206075"/>
            <a:ext cx="5259971" cy="65620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ectangle 8">
            <a:extLst>
              <a:ext uri="{FF2B5EF4-FFF2-40B4-BE49-F238E27FC236}">
                <a16:creationId xmlns:a16="http://schemas.microsoft.com/office/drawing/2014/main" id="{CE1FE51C-0696-473D-AAB9-12F3A6A741CB}"/>
              </a:ext>
            </a:extLst>
          </p:cNvPr>
          <p:cNvSpPr/>
          <p:nvPr/>
        </p:nvSpPr>
        <p:spPr>
          <a:xfrm>
            <a:off x="303921" y="1640641"/>
            <a:ext cx="2809448" cy="1873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Gospel of Christ</a:t>
            </a:r>
          </a:p>
        </p:txBody>
      </p:sp>
      <p:sp>
        <p:nvSpPr>
          <p:cNvPr id="10" name="Rectangle 9">
            <a:extLst>
              <a:ext uri="{FF2B5EF4-FFF2-40B4-BE49-F238E27FC236}">
                <a16:creationId xmlns:a16="http://schemas.microsoft.com/office/drawing/2014/main" id="{9CB03EC2-BB00-4A19-97E4-D2D8877B22FA}"/>
              </a:ext>
            </a:extLst>
          </p:cNvPr>
          <p:cNvSpPr/>
          <p:nvPr/>
        </p:nvSpPr>
        <p:spPr>
          <a:xfrm>
            <a:off x="5091470" y="1593796"/>
            <a:ext cx="449705" cy="1374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C6072F-2BE1-4974-A9D7-7C43FC17238A}"/>
              </a:ext>
            </a:extLst>
          </p:cNvPr>
          <p:cNvSpPr/>
          <p:nvPr/>
        </p:nvSpPr>
        <p:spPr>
          <a:xfrm>
            <a:off x="303921" y="2412009"/>
            <a:ext cx="3353679" cy="1881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Law of Moses</a:t>
            </a:r>
          </a:p>
        </p:txBody>
      </p:sp>
      <p:sp>
        <p:nvSpPr>
          <p:cNvPr id="14" name="Rectangle 13">
            <a:extLst>
              <a:ext uri="{FF2B5EF4-FFF2-40B4-BE49-F238E27FC236}">
                <a16:creationId xmlns:a16="http://schemas.microsoft.com/office/drawing/2014/main" id="{4A5DDB6E-439B-44CF-B09A-90E9E8243D6C}"/>
              </a:ext>
            </a:extLst>
          </p:cNvPr>
          <p:cNvSpPr/>
          <p:nvPr/>
        </p:nvSpPr>
        <p:spPr>
          <a:xfrm>
            <a:off x="4229567" y="2412009"/>
            <a:ext cx="487180" cy="1873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AD9DD01-9950-434F-B4CB-4989E7B17010}"/>
              </a:ext>
            </a:extLst>
          </p:cNvPr>
          <p:cNvSpPr/>
          <p:nvPr/>
        </p:nvSpPr>
        <p:spPr>
          <a:xfrm>
            <a:off x="5304616" y="2439399"/>
            <a:ext cx="299803" cy="1873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ABCBEE2-9F13-46D2-8E3D-3EF117F1C3F9}"/>
              </a:ext>
            </a:extLst>
          </p:cNvPr>
          <p:cNvSpPr txBox="1"/>
          <p:nvPr/>
        </p:nvSpPr>
        <p:spPr>
          <a:xfrm>
            <a:off x="752038" y="6467259"/>
            <a:ext cx="6165272" cy="369332"/>
          </a:xfrm>
          <a:prstGeom prst="rect">
            <a:avLst/>
          </a:prstGeom>
          <a:noFill/>
        </p:spPr>
        <p:txBody>
          <a:bodyPr wrap="square">
            <a:spAutoFit/>
          </a:bodyPr>
          <a:lstStyle/>
          <a:p>
            <a:r>
              <a:rPr lang="en-US" b="0" i="0" dirty="0">
                <a:effectLst/>
                <a:latin typeface="Georgia" panose="02040502050405020303" pitchFamily="18" charset="0"/>
              </a:rPr>
              <a:t>Marie-Lan Nguyen</a:t>
            </a:r>
            <a:endParaRPr lang="en-US" dirty="0">
              <a:latin typeface="Georgia" panose="02040502050405020303" pitchFamily="18" charset="0"/>
            </a:endParaRPr>
          </a:p>
        </p:txBody>
      </p:sp>
    </p:spTree>
    <p:extLst>
      <p:ext uri="{BB962C8B-B14F-4D97-AF65-F5344CB8AC3E}">
        <p14:creationId xmlns:p14="http://schemas.microsoft.com/office/powerpoint/2010/main" val="59614982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304799" y="3992427"/>
            <a:ext cx="6006059" cy="2800767"/>
          </a:xfrm>
          <a:prstGeom prst="rect">
            <a:avLst/>
          </a:prstGeom>
          <a:noFill/>
          <a:ln w="9525">
            <a:noFill/>
            <a:miter lim="800000"/>
            <a:headEnd/>
            <a:tailEnd/>
          </a:ln>
        </p:spPr>
        <p:txBody>
          <a:bodyPr wrap="square">
            <a:spAutoFit/>
          </a:bodyPr>
          <a:lstStyle>
            <a:lvl1pPr>
              <a:spcBef>
                <a:spcPct val="20000"/>
              </a:spcBef>
              <a:buClr>
                <a:schemeClr val="hlink"/>
              </a:buClr>
              <a:buSzPct val="70000"/>
              <a:buFont typeface="Wingdings" panose="05000000000000000000" pitchFamily="2" charset="2"/>
              <a:buChar char="n"/>
              <a:defRPr sz="36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50000"/>
              </a:spcBef>
              <a:buClrTx/>
              <a:buSzTx/>
              <a:buFontTx/>
              <a:buNone/>
            </a:pPr>
            <a:r>
              <a:rPr lang="en-US" altLang="en-US" sz="3200" b="0" dirty="0">
                <a:latin typeface="Georgia" panose="02040502050405020303" pitchFamily="18" charset="0"/>
              </a:rPr>
              <a:t>“It has been said by them of old time, Thou shalt not kill, and whosoever shall kill shall be in danger of the judgment of God.” </a:t>
            </a:r>
          </a:p>
          <a:p>
            <a:pPr algn="ctr">
              <a:spcBef>
                <a:spcPct val="50000"/>
              </a:spcBef>
              <a:buClrTx/>
              <a:buSzTx/>
              <a:buFontTx/>
              <a:buNone/>
            </a:pPr>
            <a:r>
              <a:rPr lang="en-US" altLang="en-US" sz="3200" b="0" dirty="0">
                <a:latin typeface="Georgia" panose="02040502050405020303" pitchFamily="18" charset="0"/>
              </a:rPr>
              <a:t>Matthew 5:21 </a:t>
            </a:r>
            <a:r>
              <a:rPr lang="en-US" altLang="en-US" sz="2000" b="0" dirty="0">
                <a:latin typeface="Georgia" panose="02040502050405020303" pitchFamily="18" charset="0"/>
              </a:rPr>
              <a:t>(alluding to Exodus 20:13)</a:t>
            </a:r>
          </a:p>
        </p:txBody>
      </p:sp>
      <p:pic>
        <p:nvPicPr>
          <p:cNvPr id="2" name="Picture 3" descr="Text&#10;&#10;Description automatically generated">
            <a:extLst>
              <a:ext uri="{FF2B5EF4-FFF2-40B4-BE49-F238E27FC236}">
                <a16:creationId xmlns:a16="http://schemas.microsoft.com/office/drawing/2014/main" id="{CE33D0CD-706B-4103-B69F-90C38E9F79E7}"/>
              </a:ext>
            </a:extLst>
          </p:cNvPr>
          <p:cNvPicPr>
            <a:picLocks noChangeAspect="1"/>
          </p:cNvPicPr>
          <p:nvPr/>
        </p:nvPicPr>
        <p:blipFill>
          <a:blip r:embed="rId3"/>
          <a:stretch>
            <a:fillRect/>
          </a:stretch>
        </p:blipFill>
        <p:spPr>
          <a:xfrm>
            <a:off x="1557729" y="327728"/>
            <a:ext cx="2593299" cy="32607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a:extLst>
              <a:ext uri="{FF2B5EF4-FFF2-40B4-BE49-F238E27FC236}">
                <a16:creationId xmlns:a16="http://schemas.microsoft.com/office/drawing/2014/main" id="{A6A4E769-D43A-4AB4-BE82-ABE6C006D2E7}"/>
              </a:ext>
            </a:extLst>
          </p:cNvPr>
          <p:cNvSpPr txBox="1"/>
          <p:nvPr/>
        </p:nvSpPr>
        <p:spPr>
          <a:xfrm>
            <a:off x="1496521" y="3219123"/>
            <a:ext cx="29618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ea typeface="+mn-lt"/>
                <a:cs typeface="+mn-lt"/>
              </a:rPr>
              <a:t>Philippe de Champaigne</a:t>
            </a:r>
            <a:endParaRPr lang="en-US" dirty="0">
              <a:latin typeface="Georgia"/>
            </a:endParaRPr>
          </a:p>
        </p:txBody>
      </p:sp>
    </p:spTree>
    <p:extLst>
      <p:ext uri="{BB962C8B-B14F-4D97-AF65-F5344CB8AC3E}">
        <p14:creationId xmlns:p14="http://schemas.microsoft.com/office/powerpoint/2010/main" val="409571495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304799" y="3992427"/>
            <a:ext cx="6006059" cy="2800767"/>
          </a:xfrm>
          <a:prstGeom prst="rect">
            <a:avLst/>
          </a:prstGeom>
          <a:noFill/>
          <a:ln w="9525">
            <a:noFill/>
            <a:miter lim="800000"/>
            <a:headEnd/>
            <a:tailEnd/>
          </a:ln>
        </p:spPr>
        <p:txBody>
          <a:bodyPr wrap="square">
            <a:spAutoFit/>
          </a:bodyPr>
          <a:lstStyle>
            <a:lvl1pPr>
              <a:spcBef>
                <a:spcPct val="20000"/>
              </a:spcBef>
              <a:buClr>
                <a:schemeClr val="hlink"/>
              </a:buClr>
              <a:buSzPct val="70000"/>
              <a:buFont typeface="Wingdings" panose="05000000000000000000" pitchFamily="2" charset="2"/>
              <a:buChar char="n"/>
              <a:defRPr sz="36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50000"/>
              </a:spcBef>
              <a:buClrTx/>
              <a:buSzTx/>
              <a:buFontTx/>
              <a:buNone/>
            </a:pPr>
            <a:r>
              <a:rPr lang="en-US" altLang="en-US" sz="3200" b="0" dirty="0">
                <a:latin typeface="Georgia" panose="02040502050405020303" pitchFamily="18" charset="0"/>
              </a:rPr>
              <a:t>“It has been said by them of old time, Thou shalt not kill, and whosoever shall kill shall be in danger of the judgment of God.” </a:t>
            </a:r>
          </a:p>
          <a:p>
            <a:pPr algn="ctr">
              <a:spcBef>
                <a:spcPct val="50000"/>
              </a:spcBef>
              <a:buClrTx/>
              <a:buSzTx/>
              <a:buFontTx/>
              <a:buNone/>
            </a:pPr>
            <a:r>
              <a:rPr lang="en-US" altLang="en-US" sz="3200" b="0" dirty="0">
                <a:latin typeface="Georgia" panose="02040502050405020303" pitchFamily="18" charset="0"/>
              </a:rPr>
              <a:t>Matthew 5:21 </a:t>
            </a:r>
            <a:r>
              <a:rPr lang="en-US" altLang="en-US" sz="2000" b="0" dirty="0">
                <a:latin typeface="Georgia" panose="02040502050405020303" pitchFamily="18" charset="0"/>
              </a:rPr>
              <a:t>(alluding to Exodus 20:13)</a:t>
            </a:r>
          </a:p>
        </p:txBody>
      </p:sp>
      <p:sp>
        <p:nvSpPr>
          <p:cNvPr id="44036" name="Rectangle 4"/>
          <p:cNvSpPr>
            <a:spLocks noChangeArrowheads="1"/>
          </p:cNvSpPr>
          <p:nvPr/>
        </p:nvSpPr>
        <p:spPr bwMode="auto">
          <a:xfrm>
            <a:off x="6310859" y="3073398"/>
            <a:ext cx="5708688" cy="2800767"/>
          </a:xfrm>
          <a:prstGeom prst="rect">
            <a:avLst/>
          </a:prstGeom>
          <a:noFill/>
          <a:ln w="9525">
            <a:noFill/>
            <a:miter lim="800000"/>
            <a:headEnd/>
            <a:tailEnd/>
          </a:ln>
        </p:spPr>
        <p:txBody>
          <a:bodyPr wrap="square">
            <a:spAutoFit/>
          </a:bodyPr>
          <a:lstStyle>
            <a:lvl1pPr>
              <a:spcBef>
                <a:spcPct val="20000"/>
              </a:spcBef>
              <a:buClr>
                <a:schemeClr val="hlink"/>
              </a:buClr>
              <a:buSzPct val="70000"/>
              <a:buFont typeface="Wingdings" panose="05000000000000000000" pitchFamily="2" charset="2"/>
              <a:buChar char="n"/>
              <a:defRPr sz="36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buNone/>
            </a:pPr>
            <a:r>
              <a:rPr lang="en-US" altLang="en-US" sz="3200" b="0" dirty="0">
                <a:latin typeface="Georgia" panose="02040502050405020303" pitchFamily="18" charset="0"/>
              </a:rPr>
              <a:t>“But I say </a:t>
            </a:r>
            <a:r>
              <a:rPr lang="en-US" altLang="en-US" sz="3200" dirty="0">
                <a:latin typeface="Georgia" panose="02040502050405020303" pitchFamily="18" charset="0"/>
              </a:rPr>
              <a:t>unto you, that w</a:t>
            </a:r>
            <a:r>
              <a:rPr lang="en-US" altLang="en-US" sz="3200" b="0" dirty="0">
                <a:latin typeface="Georgia" panose="02040502050405020303" pitchFamily="18" charset="0"/>
              </a:rPr>
              <a:t>hosoever is angry with his brother </a:t>
            </a:r>
            <a:r>
              <a:rPr lang="en-US" altLang="en-US" sz="3200" u="sng" dirty="0">
                <a:latin typeface="Georgia" panose="02040502050405020303" pitchFamily="18" charset="0"/>
              </a:rPr>
              <a:t>without a cause</a:t>
            </a:r>
            <a:r>
              <a:rPr lang="en-US" altLang="en-US" sz="3200" b="0" dirty="0">
                <a:latin typeface="Georgia" panose="02040502050405020303" pitchFamily="18" charset="0"/>
              </a:rPr>
              <a:t> shall be in danger of the judgment.” </a:t>
            </a:r>
          </a:p>
          <a:p>
            <a:pPr algn="ctr" eaLnBrk="1" hangingPunct="1"/>
            <a:endParaRPr lang="en-US" altLang="en-US" sz="1200" b="0" dirty="0">
              <a:latin typeface="Georgia" panose="02040502050405020303" pitchFamily="18" charset="0"/>
            </a:endParaRPr>
          </a:p>
          <a:p>
            <a:pPr algn="ctr" eaLnBrk="1" hangingPunct="1">
              <a:buNone/>
            </a:pPr>
            <a:r>
              <a:rPr lang="en-US" altLang="en-US" sz="2800" b="0" dirty="0">
                <a:latin typeface="Georgia" panose="02040502050405020303" pitchFamily="18" charset="0"/>
              </a:rPr>
              <a:t>KJV Matthew 5:22 </a:t>
            </a:r>
          </a:p>
        </p:txBody>
      </p:sp>
      <p:pic>
        <p:nvPicPr>
          <p:cNvPr id="6" name="Picture 5">
            <a:extLst>
              <a:ext uri="{FF2B5EF4-FFF2-40B4-BE49-F238E27FC236}">
                <a16:creationId xmlns:a16="http://schemas.microsoft.com/office/drawing/2014/main" id="{4ECE537C-2A46-4717-A3C5-111BCC5FCDB3}"/>
              </a:ext>
            </a:extLst>
          </p:cNvPr>
          <p:cNvPicPr>
            <a:picLocks noChangeAspect="1"/>
          </p:cNvPicPr>
          <p:nvPr/>
        </p:nvPicPr>
        <p:blipFill>
          <a:blip r:embed="rId3"/>
          <a:stretch>
            <a:fillRect/>
          </a:stretch>
        </p:blipFill>
        <p:spPr>
          <a:xfrm>
            <a:off x="6428418" y="176964"/>
            <a:ext cx="4440563" cy="26331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08EEB540-0F38-42A4-B930-83A7813A3136}"/>
              </a:ext>
            </a:extLst>
          </p:cNvPr>
          <p:cNvSpPr txBox="1"/>
          <p:nvPr/>
        </p:nvSpPr>
        <p:spPr>
          <a:xfrm>
            <a:off x="6623778" y="2440747"/>
            <a:ext cx="202492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highlight>
                  <a:srgbClr val="000000"/>
                </a:highlight>
                <a:latin typeface="Georgia"/>
                <a:ea typeface="+mn-lt"/>
                <a:cs typeface="+mn-lt"/>
              </a:rPr>
              <a:t>Harry Anderson</a:t>
            </a:r>
            <a:endParaRPr lang="en-US" dirty="0">
              <a:highlight>
                <a:srgbClr val="000000"/>
              </a:highlight>
            </a:endParaRPr>
          </a:p>
        </p:txBody>
      </p:sp>
      <p:pic>
        <p:nvPicPr>
          <p:cNvPr id="8" name="Picture 3" descr="Text&#10;&#10;Description automatically generated">
            <a:extLst>
              <a:ext uri="{FF2B5EF4-FFF2-40B4-BE49-F238E27FC236}">
                <a16:creationId xmlns:a16="http://schemas.microsoft.com/office/drawing/2014/main" id="{8E9C45D6-C3E4-0A47-A14C-E0D3A56CDEAE}"/>
              </a:ext>
            </a:extLst>
          </p:cNvPr>
          <p:cNvPicPr>
            <a:picLocks noChangeAspect="1"/>
          </p:cNvPicPr>
          <p:nvPr/>
        </p:nvPicPr>
        <p:blipFill>
          <a:blip r:embed="rId4"/>
          <a:stretch>
            <a:fillRect/>
          </a:stretch>
        </p:blipFill>
        <p:spPr>
          <a:xfrm>
            <a:off x="1557729" y="327728"/>
            <a:ext cx="2593299" cy="32607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918240DB-7BE8-E647-8F8A-8647A589CB76}"/>
              </a:ext>
            </a:extLst>
          </p:cNvPr>
          <p:cNvSpPr txBox="1"/>
          <p:nvPr/>
        </p:nvSpPr>
        <p:spPr>
          <a:xfrm>
            <a:off x="1496521" y="3219123"/>
            <a:ext cx="29618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Georgia"/>
                <a:ea typeface="+mn-lt"/>
                <a:cs typeface="+mn-lt"/>
              </a:rPr>
              <a:t>Philippe de Champaigne</a:t>
            </a:r>
            <a:endParaRPr lang="en-US" dirty="0">
              <a:latin typeface="Georgia"/>
            </a:endParaRPr>
          </a:p>
        </p:txBody>
      </p:sp>
    </p:spTree>
    <p:extLst>
      <p:ext uri="{BB962C8B-B14F-4D97-AF65-F5344CB8AC3E}">
        <p14:creationId xmlns:p14="http://schemas.microsoft.com/office/powerpoint/2010/main" val="3622303890"/>
      </p:ext>
    </p:extLst>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Presentation1" id="{A8D8ECC4-3876-48BE-A151-C32E31E93F92}" vid="{15ED58CD-96B9-4BC6-931F-F89B61A4A8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John Hilton Power Point Template</Template>
  <TotalTime>7858</TotalTime>
  <Words>1816</Words>
  <Application>Microsoft Office PowerPoint</Application>
  <PresentationFormat>Widescreen</PresentationFormat>
  <Paragraphs>120</Paragraphs>
  <Slides>21</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Calibri</vt:lpstr>
      <vt:lpstr>Calisto MT</vt:lpstr>
      <vt:lpstr>Georgia</vt:lpstr>
      <vt:lpstr>Times New Roman</vt:lpstr>
      <vt:lpstr>Wingdings</vt:lpstr>
      <vt:lpstr>Wingdings 2</vt:lpstr>
      <vt:lpstr>Slate</vt:lpstr>
      <vt:lpstr>The Beatitudes </vt:lpstr>
      <vt:lpstr>Matthew 5:3–12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Don’t think about a  cat playing ukulele</vt:lpstr>
      <vt:lpstr>Don’t think about a  cat playing ukulele</vt:lpstr>
      <vt:lpstr>Don’t think about a  cat playing ukulele</vt:lpstr>
      <vt:lpstr>PowerPoint Presentation</vt:lpstr>
      <vt:lpstr>PowerPoint Presentation</vt:lpstr>
      <vt:lpstr>PowerPoint Presentation</vt:lpstr>
      <vt:lpstr>Matthew 5:45–48</vt:lpstr>
      <vt:lpstr>Matthew 5:45–48</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Jesus Christ and the Everlasting Gospel</dc:title>
  <dc:creator>John Hilton</dc:creator>
  <cp:lastModifiedBy>John Hilton</cp:lastModifiedBy>
  <cp:revision>277</cp:revision>
  <dcterms:created xsi:type="dcterms:W3CDTF">2020-09-21T18:46:30Z</dcterms:created>
  <dcterms:modified xsi:type="dcterms:W3CDTF">2023-02-09T15:54:28Z</dcterms:modified>
</cp:coreProperties>
</file>