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1054" r:id="rId2"/>
    <p:sldId id="1053" r:id="rId3"/>
    <p:sldId id="1056" r:id="rId4"/>
    <p:sldId id="577" r:id="rId5"/>
    <p:sldId id="578" r:id="rId6"/>
    <p:sldId id="625" r:id="rId7"/>
    <p:sldId id="626" r:id="rId8"/>
    <p:sldId id="1057" r:id="rId9"/>
    <p:sldId id="580" r:id="rId10"/>
    <p:sldId id="581" r:id="rId11"/>
    <p:sldId id="1058" r:id="rId12"/>
    <p:sldId id="1059" r:id="rId13"/>
    <p:sldId id="314" r:id="rId14"/>
    <p:sldId id="315" r:id="rId15"/>
    <p:sldId id="1060" r:id="rId16"/>
    <p:sldId id="596" r:id="rId17"/>
    <p:sldId id="605" r:id="rId18"/>
    <p:sldId id="1065" r:id="rId19"/>
    <p:sldId id="644" r:id="rId20"/>
    <p:sldId id="515" r:id="rId21"/>
    <p:sldId id="516" r:id="rId22"/>
    <p:sldId id="354" r:id="rId23"/>
    <p:sldId id="1061" r:id="rId24"/>
    <p:sldId id="1062" r:id="rId25"/>
    <p:sldId id="633" r:id="rId26"/>
    <p:sldId id="634" r:id="rId27"/>
    <p:sldId id="636" r:id="rId28"/>
    <p:sldId id="648" r:id="rId29"/>
    <p:sldId id="454" r:id="rId30"/>
    <p:sldId id="1063" r:id="rId31"/>
    <p:sldId id="645" r:id="rId32"/>
    <p:sldId id="630" r:id="rId33"/>
    <p:sldId id="1064" r:id="rId34"/>
    <p:sldId id="650" r:id="rId35"/>
    <p:sldId id="429" r:id="rId36"/>
    <p:sldId id="337" r:id="rId37"/>
    <p:sldId id="651" r:id="rId38"/>
    <p:sldId id="332" r:id="rId39"/>
    <p:sldId id="327" r:id="rId40"/>
    <p:sldId id="352" r:id="rId41"/>
    <p:sldId id="652" r:id="rId42"/>
    <p:sldId id="325" r:id="rId43"/>
    <p:sldId id="653" r:id="rId44"/>
    <p:sldId id="106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404040"/>
    <a:srgbClr val="006600"/>
    <a:srgbClr val="333399"/>
    <a:srgbClr val="CCFFFF"/>
    <a:srgbClr val="FFFFCC"/>
    <a:srgbClr val="A50021"/>
    <a:srgbClr val="FF0000"/>
    <a:srgbClr val="00FF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9" autoAdjust="0"/>
    <p:restoredTop sz="82258" autoAdjust="0"/>
  </p:normalViewPr>
  <p:slideViewPr>
    <p:cSldViewPr>
      <p:cViewPr varScale="1">
        <p:scale>
          <a:sx n="52" d="100"/>
          <a:sy n="52" d="100"/>
        </p:scale>
        <p:origin x="972" y="56"/>
      </p:cViewPr>
      <p:guideLst>
        <p:guide orient="horz" pos="211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122D5-953F-4783-B749-2879A6F34DA0}"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E404F4D5-1230-44B1-8CC7-1524450C773D}">
      <dgm:prSet/>
      <dgm:spPr/>
      <dgm:t>
        <a:bodyPr/>
        <a:lstStyle/>
        <a:p>
          <a:r>
            <a:rPr lang="en-US" b="1" dirty="0">
              <a:latin typeface="Georgia" panose="02040502050405020303" pitchFamily="18" charset="0"/>
            </a:rPr>
            <a:t>Isaiah 7:14 (Matthew 1:23)</a:t>
          </a:r>
        </a:p>
      </dgm:t>
    </dgm:pt>
    <dgm:pt modelId="{29BC5FAA-9A22-41FD-B132-ED92D8B843F0}" type="parTrans" cxnId="{FDCD1B49-294F-484C-9793-C946BD32BB33}">
      <dgm:prSet/>
      <dgm:spPr/>
      <dgm:t>
        <a:bodyPr/>
        <a:lstStyle/>
        <a:p>
          <a:endParaRPr lang="en-US"/>
        </a:p>
      </dgm:t>
    </dgm:pt>
    <dgm:pt modelId="{948C0106-21DA-4A2A-8810-74A973BC3310}" type="sibTrans" cxnId="{FDCD1B49-294F-484C-9793-C946BD32BB33}">
      <dgm:prSet/>
      <dgm:spPr/>
      <dgm:t>
        <a:bodyPr/>
        <a:lstStyle/>
        <a:p>
          <a:endParaRPr lang="en-US"/>
        </a:p>
      </dgm:t>
    </dgm:pt>
    <dgm:pt modelId="{FC4756C8-8CF6-4AA8-82CE-1077AB33821F}">
      <dgm:prSet/>
      <dgm:spPr/>
      <dgm:t>
        <a:bodyPr/>
        <a:lstStyle/>
        <a:p>
          <a:r>
            <a:rPr lang="en-US" b="1" dirty="0">
              <a:latin typeface="Georgia" panose="02040502050405020303" pitchFamily="18" charset="0"/>
            </a:rPr>
            <a:t>Numbers 24:27 (Matthew 2:2)</a:t>
          </a:r>
        </a:p>
      </dgm:t>
    </dgm:pt>
    <dgm:pt modelId="{2E09769B-D20D-45A1-91DE-C55922C88774}" type="parTrans" cxnId="{8A1F7E1D-CA5E-4937-B2D1-2D04D1F25119}">
      <dgm:prSet/>
      <dgm:spPr/>
      <dgm:t>
        <a:bodyPr/>
        <a:lstStyle/>
        <a:p>
          <a:endParaRPr lang="en-US"/>
        </a:p>
      </dgm:t>
    </dgm:pt>
    <dgm:pt modelId="{721B56B0-5487-4CE0-98DA-6853BA91FF56}" type="sibTrans" cxnId="{8A1F7E1D-CA5E-4937-B2D1-2D04D1F25119}">
      <dgm:prSet/>
      <dgm:spPr/>
      <dgm:t>
        <a:bodyPr/>
        <a:lstStyle/>
        <a:p>
          <a:endParaRPr lang="en-US"/>
        </a:p>
      </dgm:t>
    </dgm:pt>
    <dgm:pt modelId="{BF321550-6F6D-42DD-A7E1-CCF52184598E}">
      <dgm:prSet/>
      <dgm:spPr/>
      <dgm:t>
        <a:bodyPr/>
        <a:lstStyle/>
        <a:p>
          <a:r>
            <a:rPr lang="en-US" dirty="0">
              <a:latin typeface="Georgia" panose="02040502050405020303" pitchFamily="18" charset="0"/>
            </a:rPr>
            <a:t>Micah 5:2 (Matthew 2:6)</a:t>
          </a:r>
        </a:p>
      </dgm:t>
    </dgm:pt>
    <dgm:pt modelId="{1AF45F2D-AC2D-4C65-B173-8718D198EA1C}" type="parTrans" cxnId="{06D9D63D-9B66-47A6-B9E1-CB727A2DE5EE}">
      <dgm:prSet/>
      <dgm:spPr/>
      <dgm:t>
        <a:bodyPr/>
        <a:lstStyle/>
        <a:p>
          <a:endParaRPr lang="en-US"/>
        </a:p>
      </dgm:t>
    </dgm:pt>
    <dgm:pt modelId="{0A1CE170-2E2B-4D7E-9695-B93EA05FD175}" type="sibTrans" cxnId="{06D9D63D-9B66-47A6-B9E1-CB727A2DE5EE}">
      <dgm:prSet/>
      <dgm:spPr/>
      <dgm:t>
        <a:bodyPr/>
        <a:lstStyle/>
        <a:p>
          <a:endParaRPr lang="en-US"/>
        </a:p>
      </dgm:t>
    </dgm:pt>
    <dgm:pt modelId="{56461A0A-FAC1-4455-B81A-40221D8B8980}">
      <dgm:prSet/>
      <dgm:spPr/>
      <dgm:t>
        <a:bodyPr/>
        <a:lstStyle/>
        <a:p>
          <a:r>
            <a:rPr lang="en-US" dirty="0">
              <a:latin typeface="Georgia" panose="02040502050405020303" pitchFamily="18" charset="0"/>
            </a:rPr>
            <a:t>Hosea 11:1 (Matthew 2:15)</a:t>
          </a:r>
        </a:p>
      </dgm:t>
    </dgm:pt>
    <dgm:pt modelId="{7BFF3FED-8461-44A1-8F28-E13C54B69528}" type="parTrans" cxnId="{126CEC9F-3948-4941-9E71-2A43CFA3DBCF}">
      <dgm:prSet/>
      <dgm:spPr/>
      <dgm:t>
        <a:bodyPr/>
        <a:lstStyle/>
        <a:p>
          <a:endParaRPr lang="en-US"/>
        </a:p>
      </dgm:t>
    </dgm:pt>
    <dgm:pt modelId="{55F3DF3D-C96D-402F-8F06-E853BCE231AD}" type="sibTrans" cxnId="{126CEC9F-3948-4941-9E71-2A43CFA3DBCF}">
      <dgm:prSet/>
      <dgm:spPr/>
      <dgm:t>
        <a:bodyPr/>
        <a:lstStyle/>
        <a:p>
          <a:endParaRPr lang="en-US"/>
        </a:p>
      </dgm:t>
    </dgm:pt>
    <dgm:pt modelId="{DBCEC6D6-1F46-462A-82EB-B64EBCC0CBBA}">
      <dgm:prSet custT="1"/>
      <dgm:spPr/>
      <dgm:t>
        <a:bodyPr/>
        <a:lstStyle/>
        <a:p>
          <a:r>
            <a:rPr lang="en-US" sz="2900" dirty="0">
              <a:latin typeface="Georgia" panose="02040502050405020303" pitchFamily="18" charset="0"/>
            </a:rPr>
            <a:t>Jeremiah 31:15 (Matthew 2:18)</a:t>
          </a:r>
        </a:p>
      </dgm:t>
    </dgm:pt>
    <dgm:pt modelId="{D00DB170-D507-4697-AD53-F0D2BA424B59}" type="parTrans" cxnId="{5A6BD361-495E-4641-B06A-FA98B92AB615}">
      <dgm:prSet/>
      <dgm:spPr/>
      <dgm:t>
        <a:bodyPr/>
        <a:lstStyle/>
        <a:p>
          <a:endParaRPr lang="en-US"/>
        </a:p>
      </dgm:t>
    </dgm:pt>
    <dgm:pt modelId="{1E5BE63A-F39A-4F4C-A33B-35ECCEECACEA}" type="sibTrans" cxnId="{5A6BD361-495E-4641-B06A-FA98B92AB615}">
      <dgm:prSet/>
      <dgm:spPr/>
      <dgm:t>
        <a:bodyPr/>
        <a:lstStyle/>
        <a:p>
          <a:endParaRPr lang="en-US"/>
        </a:p>
      </dgm:t>
    </dgm:pt>
    <dgm:pt modelId="{B3AB0047-8CDA-4BF2-8E17-FD961B75B8D4}">
      <dgm:prSet/>
      <dgm:spPr/>
      <dgm:t>
        <a:bodyPr/>
        <a:lstStyle/>
        <a:p>
          <a:r>
            <a:rPr lang="en-US" dirty="0">
              <a:latin typeface="Georgia" panose="02040502050405020303" pitchFamily="18" charset="0"/>
            </a:rPr>
            <a:t>Isaiah 40:3 (Matthew 3:3)</a:t>
          </a:r>
        </a:p>
      </dgm:t>
    </dgm:pt>
    <dgm:pt modelId="{5EA7922C-A223-484A-AAB1-DFBD357576D9}" type="parTrans" cxnId="{43D113BD-1F20-44C5-ADF3-82C524CE6E82}">
      <dgm:prSet/>
      <dgm:spPr/>
      <dgm:t>
        <a:bodyPr/>
        <a:lstStyle/>
        <a:p>
          <a:endParaRPr lang="en-US"/>
        </a:p>
      </dgm:t>
    </dgm:pt>
    <dgm:pt modelId="{B779EDAA-5F99-4E63-BD90-DB88C5EBDEA7}" type="sibTrans" cxnId="{43D113BD-1F20-44C5-ADF3-82C524CE6E82}">
      <dgm:prSet/>
      <dgm:spPr/>
      <dgm:t>
        <a:bodyPr/>
        <a:lstStyle/>
        <a:p>
          <a:endParaRPr lang="en-US"/>
        </a:p>
      </dgm:t>
    </dgm:pt>
    <dgm:pt modelId="{A1BD075E-5C7F-8041-9BAF-33DAD7D9E340}" type="pres">
      <dgm:prSet presAssocID="{ACA122D5-953F-4783-B749-2879A6F34DA0}" presName="diagram" presStyleCnt="0">
        <dgm:presLayoutVars>
          <dgm:dir/>
          <dgm:resizeHandles val="exact"/>
        </dgm:presLayoutVars>
      </dgm:prSet>
      <dgm:spPr/>
    </dgm:pt>
    <dgm:pt modelId="{986490AC-16BA-3C4F-A8FC-0074B9D6DD58}" type="pres">
      <dgm:prSet presAssocID="{E404F4D5-1230-44B1-8CC7-1524450C773D}" presName="node" presStyleLbl="node1" presStyleIdx="0" presStyleCnt="6">
        <dgm:presLayoutVars>
          <dgm:bulletEnabled val="1"/>
        </dgm:presLayoutVars>
      </dgm:prSet>
      <dgm:spPr/>
    </dgm:pt>
    <dgm:pt modelId="{870324CA-C9EC-5E43-846E-46E758728FEE}" type="pres">
      <dgm:prSet presAssocID="{948C0106-21DA-4A2A-8810-74A973BC3310}" presName="sibTrans" presStyleCnt="0"/>
      <dgm:spPr/>
    </dgm:pt>
    <dgm:pt modelId="{8385E1D7-02B7-A242-85EA-5D3262B7BD6F}" type="pres">
      <dgm:prSet presAssocID="{FC4756C8-8CF6-4AA8-82CE-1077AB33821F}" presName="node" presStyleLbl="node1" presStyleIdx="1" presStyleCnt="6">
        <dgm:presLayoutVars>
          <dgm:bulletEnabled val="1"/>
        </dgm:presLayoutVars>
      </dgm:prSet>
      <dgm:spPr/>
    </dgm:pt>
    <dgm:pt modelId="{5B000AB7-E19F-5543-AD4F-429ADFC9280A}" type="pres">
      <dgm:prSet presAssocID="{721B56B0-5487-4CE0-98DA-6853BA91FF56}" presName="sibTrans" presStyleCnt="0"/>
      <dgm:spPr/>
    </dgm:pt>
    <dgm:pt modelId="{073EDEE4-9BD9-0241-ABD2-887FFACF8235}" type="pres">
      <dgm:prSet presAssocID="{BF321550-6F6D-42DD-A7E1-CCF52184598E}" presName="node" presStyleLbl="node1" presStyleIdx="2" presStyleCnt="6">
        <dgm:presLayoutVars>
          <dgm:bulletEnabled val="1"/>
        </dgm:presLayoutVars>
      </dgm:prSet>
      <dgm:spPr/>
    </dgm:pt>
    <dgm:pt modelId="{03B57CB8-9FAB-A545-AE69-F6D9A8A0347A}" type="pres">
      <dgm:prSet presAssocID="{0A1CE170-2E2B-4D7E-9695-B93EA05FD175}" presName="sibTrans" presStyleCnt="0"/>
      <dgm:spPr/>
    </dgm:pt>
    <dgm:pt modelId="{FAECB14D-DC29-D948-B389-6E44609D71B4}" type="pres">
      <dgm:prSet presAssocID="{56461A0A-FAC1-4455-B81A-40221D8B8980}" presName="node" presStyleLbl="node1" presStyleIdx="3" presStyleCnt="6">
        <dgm:presLayoutVars>
          <dgm:bulletEnabled val="1"/>
        </dgm:presLayoutVars>
      </dgm:prSet>
      <dgm:spPr/>
    </dgm:pt>
    <dgm:pt modelId="{870EBF58-CCC3-2541-8832-C9255A5A946E}" type="pres">
      <dgm:prSet presAssocID="{55F3DF3D-C96D-402F-8F06-E853BCE231AD}" presName="sibTrans" presStyleCnt="0"/>
      <dgm:spPr/>
    </dgm:pt>
    <dgm:pt modelId="{EAB7B94E-17D0-AD44-932D-2F81E8D32EC1}" type="pres">
      <dgm:prSet presAssocID="{DBCEC6D6-1F46-462A-82EB-B64EBCC0CBBA}" presName="node" presStyleLbl="node1" presStyleIdx="4" presStyleCnt="6">
        <dgm:presLayoutVars>
          <dgm:bulletEnabled val="1"/>
        </dgm:presLayoutVars>
      </dgm:prSet>
      <dgm:spPr/>
    </dgm:pt>
    <dgm:pt modelId="{B7A2B20A-D354-EF46-9C4D-BD3797580D58}" type="pres">
      <dgm:prSet presAssocID="{1E5BE63A-F39A-4F4C-A33B-35ECCEECACEA}" presName="sibTrans" presStyleCnt="0"/>
      <dgm:spPr/>
    </dgm:pt>
    <dgm:pt modelId="{E7BE57C7-2958-EC41-AA3A-600A8A55321E}" type="pres">
      <dgm:prSet presAssocID="{B3AB0047-8CDA-4BF2-8E17-FD961B75B8D4}" presName="node" presStyleLbl="node1" presStyleIdx="5" presStyleCnt="6">
        <dgm:presLayoutVars>
          <dgm:bulletEnabled val="1"/>
        </dgm:presLayoutVars>
      </dgm:prSet>
      <dgm:spPr/>
    </dgm:pt>
  </dgm:ptLst>
  <dgm:cxnLst>
    <dgm:cxn modelId="{8A1F7E1D-CA5E-4937-B2D1-2D04D1F25119}" srcId="{ACA122D5-953F-4783-B749-2879A6F34DA0}" destId="{FC4756C8-8CF6-4AA8-82CE-1077AB33821F}" srcOrd="1" destOrd="0" parTransId="{2E09769B-D20D-45A1-91DE-C55922C88774}" sibTransId="{721B56B0-5487-4CE0-98DA-6853BA91FF56}"/>
    <dgm:cxn modelId="{06D9D63D-9B66-47A6-B9E1-CB727A2DE5EE}" srcId="{ACA122D5-953F-4783-B749-2879A6F34DA0}" destId="{BF321550-6F6D-42DD-A7E1-CCF52184598E}" srcOrd="2" destOrd="0" parTransId="{1AF45F2D-AC2D-4C65-B173-8718D198EA1C}" sibTransId="{0A1CE170-2E2B-4D7E-9695-B93EA05FD175}"/>
    <dgm:cxn modelId="{0388AA5D-B9E6-0543-811C-37192A5B1E2E}" type="presOf" srcId="{BF321550-6F6D-42DD-A7E1-CCF52184598E}" destId="{073EDEE4-9BD9-0241-ABD2-887FFACF8235}" srcOrd="0" destOrd="0" presId="urn:microsoft.com/office/officeart/2005/8/layout/default"/>
    <dgm:cxn modelId="{D59C3761-1FD4-C04D-AFEB-F0296908B2B1}" type="presOf" srcId="{DBCEC6D6-1F46-462A-82EB-B64EBCC0CBBA}" destId="{EAB7B94E-17D0-AD44-932D-2F81E8D32EC1}" srcOrd="0" destOrd="0" presId="urn:microsoft.com/office/officeart/2005/8/layout/default"/>
    <dgm:cxn modelId="{5A6BD361-495E-4641-B06A-FA98B92AB615}" srcId="{ACA122D5-953F-4783-B749-2879A6F34DA0}" destId="{DBCEC6D6-1F46-462A-82EB-B64EBCC0CBBA}" srcOrd="4" destOrd="0" parTransId="{D00DB170-D507-4697-AD53-F0D2BA424B59}" sibTransId="{1E5BE63A-F39A-4F4C-A33B-35ECCEECACEA}"/>
    <dgm:cxn modelId="{FDCD1B49-294F-484C-9793-C946BD32BB33}" srcId="{ACA122D5-953F-4783-B749-2879A6F34DA0}" destId="{E404F4D5-1230-44B1-8CC7-1524450C773D}" srcOrd="0" destOrd="0" parTransId="{29BC5FAA-9A22-41FD-B132-ED92D8B843F0}" sibTransId="{948C0106-21DA-4A2A-8810-74A973BC3310}"/>
    <dgm:cxn modelId="{9315B14A-E7F1-C644-BAC3-E2BC1F6BF4D5}" type="presOf" srcId="{56461A0A-FAC1-4455-B81A-40221D8B8980}" destId="{FAECB14D-DC29-D948-B389-6E44609D71B4}" srcOrd="0" destOrd="0" presId="urn:microsoft.com/office/officeart/2005/8/layout/default"/>
    <dgm:cxn modelId="{A485F883-387C-D049-AB1A-F43718502B52}" type="presOf" srcId="{B3AB0047-8CDA-4BF2-8E17-FD961B75B8D4}" destId="{E7BE57C7-2958-EC41-AA3A-600A8A55321E}" srcOrd="0" destOrd="0" presId="urn:microsoft.com/office/officeart/2005/8/layout/default"/>
    <dgm:cxn modelId="{30FCD38E-258D-2B41-8D78-32AC21026B72}" type="presOf" srcId="{ACA122D5-953F-4783-B749-2879A6F34DA0}" destId="{A1BD075E-5C7F-8041-9BAF-33DAD7D9E340}" srcOrd="0" destOrd="0" presId="urn:microsoft.com/office/officeart/2005/8/layout/default"/>
    <dgm:cxn modelId="{126CEC9F-3948-4941-9E71-2A43CFA3DBCF}" srcId="{ACA122D5-953F-4783-B749-2879A6F34DA0}" destId="{56461A0A-FAC1-4455-B81A-40221D8B8980}" srcOrd="3" destOrd="0" parTransId="{7BFF3FED-8461-44A1-8F28-E13C54B69528}" sibTransId="{55F3DF3D-C96D-402F-8F06-E853BCE231AD}"/>
    <dgm:cxn modelId="{43D113BD-1F20-44C5-ADF3-82C524CE6E82}" srcId="{ACA122D5-953F-4783-B749-2879A6F34DA0}" destId="{B3AB0047-8CDA-4BF2-8E17-FD961B75B8D4}" srcOrd="5" destOrd="0" parTransId="{5EA7922C-A223-484A-AAB1-DFBD357576D9}" sibTransId="{B779EDAA-5F99-4E63-BD90-DB88C5EBDEA7}"/>
    <dgm:cxn modelId="{AF86D0D7-BC33-C746-B321-C48376F65F0D}" type="presOf" srcId="{FC4756C8-8CF6-4AA8-82CE-1077AB33821F}" destId="{8385E1D7-02B7-A242-85EA-5D3262B7BD6F}" srcOrd="0" destOrd="0" presId="urn:microsoft.com/office/officeart/2005/8/layout/default"/>
    <dgm:cxn modelId="{E691A5FD-2745-B94C-9695-AEA7AE6F5389}" type="presOf" srcId="{E404F4D5-1230-44B1-8CC7-1524450C773D}" destId="{986490AC-16BA-3C4F-A8FC-0074B9D6DD58}" srcOrd="0" destOrd="0" presId="urn:microsoft.com/office/officeart/2005/8/layout/default"/>
    <dgm:cxn modelId="{D1461909-0373-4644-B71F-585A5ADE4508}" type="presParOf" srcId="{A1BD075E-5C7F-8041-9BAF-33DAD7D9E340}" destId="{986490AC-16BA-3C4F-A8FC-0074B9D6DD58}" srcOrd="0" destOrd="0" presId="urn:microsoft.com/office/officeart/2005/8/layout/default"/>
    <dgm:cxn modelId="{AF8A495C-7B29-0B43-A4D4-83866917A2D6}" type="presParOf" srcId="{A1BD075E-5C7F-8041-9BAF-33DAD7D9E340}" destId="{870324CA-C9EC-5E43-846E-46E758728FEE}" srcOrd="1" destOrd="0" presId="urn:microsoft.com/office/officeart/2005/8/layout/default"/>
    <dgm:cxn modelId="{2E2F8BE1-6820-5C48-9D93-C9928D3F27AA}" type="presParOf" srcId="{A1BD075E-5C7F-8041-9BAF-33DAD7D9E340}" destId="{8385E1D7-02B7-A242-85EA-5D3262B7BD6F}" srcOrd="2" destOrd="0" presId="urn:microsoft.com/office/officeart/2005/8/layout/default"/>
    <dgm:cxn modelId="{C5DD7D45-6235-0348-AB9C-CC0F2C949DA3}" type="presParOf" srcId="{A1BD075E-5C7F-8041-9BAF-33DAD7D9E340}" destId="{5B000AB7-E19F-5543-AD4F-429ADFC9280A}" srcOrd="3" destOrd="0" presId="urn:microsoft.com/office/officeart/2005/8/layout/default"/>
    <dgm:cxn modelId="{F5672E96-D78C-FC44-9DFB-AB548457FE2D}" type="presParOf" srcId="{A1BD075E-5C7F-8041-9BAF-33DAD7D9E340}" destId="{073EDEE4-9BD9-0241-ABD2-887FFACF8235}" srcOrd="4" destOrd="0" presId="urn:microsoft.com/office/officeart/2005/8/layout/default"/>
    <dgm:cxn modelId="{1AB4775C-A0DB-3E4D-B3D9-0FEDEF566BC5}" type="presParOf" srcId="{A1BD075E-5C7F-8041-9BAF-33DAD7D9E340}" destId="{03B57CB8-9FAB-A545-AE69-F6D9A8A0347A}" srcOrd="5" destOrd="0" presId="urn:microsoft.com/office/officeart/2005/8/layout/default"/>
    <dgm:cxn modelId="{8B7F7B59-7906-7E4F-98BB-428438EBDCEB}" type="presParOf" srcId="{A1BD075E-5C7F-8041-9BAF-33DAD7D9E340}" destId="{FAECB14D-DC29-D948-B389-6E44609D71B4}" srcOrd="6" destOrd="0" presId="urn:microsoft.com/office/officeart/2005/8/layout/default"/>
    <dgm:cxn modelId="{D52CB9D1-CD96-FA43-8286-6A1B3539CE6D}" type="presParOf" srcId="{A1BD075E-5C7F-8041-9BAF-33DAD7D9E340}" destId="{870EBF58-CCC3-2541-8832-C9255A5A946E}" srcOrd="7" destOrd="0" presId="urn:microsoft.com/office/officeart/2005/8/layout/default"/>
    <dgm:cxn modelId="{6E59D5F3-F3FA-DF4D-B59F-5D70F05E0E73}" type="presParOf" srcId="{A1BD075E-5C7F-8041-9BAF-33DAD7D9E340}" destId="{EAB7B94E-17D0-AD44-932D-2F81E8D32EC1}" srcOrd="8" destOrd="0" presId="urn:microsoft.com/office/officeart/2005/8/layout/default"/>
    <dgm:cxn modelId="{9840D236-DC91-8F41-8D07-7A75B04FC68F}" type="presParOf" srcId="{A1BD075E-5C7F-8041-9BAF-33DAD7D9E340}" destId="{B7A2B20A-D354-EF46-9C4D-BD3797580D58}" srcOrd="9" destOrd="0" presId="urn:microsoft.com/office/officeart/2005/8/layout/default"/>
    <dgm:cxn modelId="{FC4E63A6-F640-DF47-ADD8-097D0D3AECD5}" type="presParOf" srcId="{A1BD075E-5C7F-8041-9BAF-33DAD7D9E340}" destId="{E7BE57C7-2958-EC41-AA3A-600A8A55321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90AC-16BA-3C4F-A8FC-0074B9D6DD58}">
      <dsp:nvSpPr>
        <dsp:cNvPr id="0" name=""/>
        <dsp:cNvSpPr/>
      </dsp:nvSpPr>
      <dsp:spPr>
        <a:xfrm>
          <a:off x="122506" y="2902"/>
          <a:ext cx="2783160" cy="166989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Georgia" panose="02040502050405020303" pitchFamily="18" charset="0"/>
            </a:rPr>
            <a:t>Isaiah 7:14 (Matthew 1:23)</a:t>
          </a:r>
        </a:p>
      </dsp:txBody>
      <dsp:txXfrm>
        <a:off x="122506" y="2902"/>
        <a:ext cx="2783160" cy="1669896"/>
      </dsp:txXfrm>
    </dsp:sp>
    <dsp:sp modelId="{8385E1D7-02B7-A242-85EA-5D3262B7BD6F}">
      <dsp:nvSpPr>
        <dsp:cNvPr id="0" name=""/>
        <dsp:cNvSpPr/>
      </dsp:nvSpPr>
      <dsp:spPr>
        <a:xfrm>
          <a:off x="3183983" y="2902"/>
          <a:ext cx="2783160" cy="1669896"/>
        </a:xfrm>
        <a:prstGeom prst="rect">
          <a:avLst/>
        </a:prstGeom>
        <a:solidFill>
          <a:schemeClr val="accent2">
            <a:hueOff val="22688"/>
            <a:satOff val="2608"/>
            <a:lumOff val="-207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Georgia" panose="02040502050405020303" pitchFamily="18" charset="0"/>
            </a:rPr>
            <a:t>Numbers 24:27 (Matthew 2:2)</a:t>
          </a:r>
        </a:p>
      </dsp:txBody>
      <dsp:txXfrm>
        <a:off x="3183983" y="2902"/>
        <a:ext cx="2783160" cy="1669896"/>
      </dsp:txXfrm>
    </dsp:sp>
    <dsp:sp modelId="{073EDEE4-9BD9-0241-ABD2-887FFACF8235}">
      <dsp:nvSpPr>
        <dsp:cNvPr id="0" name=""/>
        <dsp:cNvSpPr/>
      </dsp:nvSpPr>
      <dsp:spPr>
        <a:xfrm>
          <a:off x="122506" y="1951114"/>
          <a:ext cx="2783160" cy="1669896"/>
        </a:xfrm>
        <a:prstGeom prst="rect">
          <a:avLst/>
        </a:prstGeom>
        <a:solidFill>
          <a:schemeClr val="accent2">
            <a:hueOff val="45376"/>
            <a:satOff val="5216"/>
            <a:lumOff val="-415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Micah 5:2 (Matthew 2:6)</a:t>
          </a:r>
        </a:p>
      </dsp:txBody>
      <dsp:txXfrm>
        <a:off x="122506" y="1951114"/>
        <a:ext cx="2783160" cy="1669896"/>
      </dsp:txXfrm>
    </dsp:sp>
    <dsp:sp modelId="{FAECB14D-DC29-D948-B389-6E44609D71B4}">
      <dsp:nvSpPr>
        <dsp:cNvPr id="0" name=""/>
        <dsp:cNvSpPr/>
      </dsp:nvSpPr>
      <dsp:spPr>
        <a:xfrm>
          <a:off x="3183983" y="1951114"/>
          <a:ext cx="2783160" cy="1669896"/>
        </a:xfrm>
        <a:prstGeom prst="rect">
          <a:avLst/>
        </a:prstGeom>
        <a:solidFill>
          <a:schemeClr val="accent2">
            <a:hueOff val="68064"/>
            <a:satOff val="7823"/>
            <a:lumOff val="-623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Hosea 11:1 (Matthew 2:15)</a:t>
          </a:r>
        </a:p>
      </dsp:txBody>
      <dsp:txXfrm>
        <a:off x="3183983" y="1951114"/>
        <a:ext cx="2783160" cy="1669896"/>
      </dsp:txXfrm>
    </dsp:sp>
    <dsp:sp modelId="{EAB7B94E-17D0-AD44-932D-2F81E8D32EC1}">
      <dsp:nvSpPr>
        <dsp:cNvPr id="0" name=""/>
        <dsp:cNvSpPr/>
      </dsp:nvSpPr>
      <dsp:spPr>
        <a:xfrm>
          <a:off x="122506" y="3899326"/>
          <a:ext cx="2783160" cy="1669896"/>
        </a:xfrm>
        <a:prstGeom prst="rect">
          <a:avLst/>
        </a:prstGeom>
        <a:solidFill>
          <a:schemeClr val="accent2">
            <a:hueOff val="90751"/>
            <a:satOff val="10431"/>
            <a:lumOff val="-831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Georgia" panose="02040502050405020303" pitchFamily="18" charset="0"/>
            </a:rPr>
            <a:t>Jeremiah 31:15 (Matthew 2:18)</a:t>
          </a:r>
        </a:p>
      </dsp:txBody>
      <dsp:txXfrm>
        <a:off x="122506" y="3899326"/>
        <a:ext cx="2783160" cy="1669896"/>
      </dsp:txXfrm>
    </dsp:sp>
    <dsp:sp modelId="{E7BE57C7-2958-EC41-AA3A-600A8A55321E}">
      <dsp:nvSpPr>
        <dsp:cNvPr id="0" name=""/>
        <dsp:cNvSpPr/>
      </dsp:nvSpPr>
      <dsp:spPr>
        <a:xfrm>
          <a:off x="3183983" y="3899326"/>
          <a:ext cx="2783160" cy="1669896"/>
        </a:xfrm>
        <a:prstGeom prst="rect">
          <a:avLst/>
        </a:prstGeom>
        <a:solidFill>
          <a:schemeClr val="accent2">
            <a:hueOff val="113439"/>
            <a:satOff val="13039"/>
            <a:lumOff val="-1039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Isaiah 40:3 (Matthew 3:3)</a:t>
          </a:r>
        </a:p>
      </dsp:txBody>
      <dsp:txXfrm>
        <a:off x="3183983" y="3899326"/>
        <a:ext cx="2783160" cy="16698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710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10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10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710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CA4F710-7DAD-4754-BC07-61940B805C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Gospel_of_Matthew#cite_note-FOOTNOTEMcMahon200857-24" TargetMode="External"/><Relationship Id="rId3" Type="http://schemas.openxmlformats.org/officeDocument/2006/relationships/hyperlink" Target="https://en.wikipedia.org/wiki/Marcan_priority" TargetMode="External"/><Relationship Id="rId7" Type="http://schemas.openxmlformats.org/officeDocument/2006/relationships/hyperlink" Target="https://en.wikipedia.org/wiki/Q_sourc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Gospel_of_Matthew#cite_note-FOOTNOTEHarrington19915.E2.80.936-23" TargetMode="External"/><Relationship Id="rId5" Type="http://schemas.openxmlformats.org/officeDocument/2006/relationships/hyperlink" Target="https://en.wikipedia.org/wiki/Gospel_of_Matthew#cite_note-FOOTNOTESenior199622-22" TargetMode="External"/><Relationship Id="rId4" Type="http://schemas.openxmlformats.org/officeDocument/2006/relationships/hyperlink" Target="https://en.wikipedia.org/wiki/Gospel_of_Matthew#cite_note-FOOTNOTETurner20086.E2.80.937-2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1</a:t>
            </a:fld>
            <a:endParaRPr lang="en-US"/>
          </a:p>
        </p:txBody>
      </p:sp>
    </p:spTree>
    <p:extLst>
      <p:ext uri="{BB962C8B-B14F-4D97-AF65-F5344CB8AC3E}">
        <p14:creationId xmlns:p14="http://schemas.microsoft.com/office/powerpoint/2010/main" val="161573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read as a “harmony” as we study the birth of Jesus Christ</a:t>
            </a:r>
          </a:p>
        </p:txBody>
      </p:sp>
      <p:sp>
        <p:nvSpPr>
          <p:cNvPr id="4" name="Slide Number Placeholder 3"/>
          <p:cNvSpPr>
            <a:spLocks noGrp="1"/>
          </p:cNvSpPr>
          <p:nvPr>
            <p:ph type="sldNum" sz="quarter" idx="5"/>
          </p:nvPr>
        </p:nvSpPr>
        <p:spPr/>
        <p:txBody>
          <a:bodyPr/>
          <a:lstStyle/>
          <a:p>
            <a:fld id="{8F992AFB-CCB7-41E6-BF6F-E17A0E5BBC67}" type="slidenum">
              <a:rPr lang="en-US" smtClean="0"/>
              <a:t>12</a:t>
            </a:fld>
            <a:endParaRPr lang="en-US"/>
          </a:p>
        </p:txBody>
      </p:sp>
    </p:spTree>
    <p:extLst>
      <p:ext uri="{BB962C8B-B14F-4D97-AF65-F5344CB8AC3E}">
        <p14:creationId xmlns:p14="http://schemas.microsoft.com/office/powerpoint/2010/main" val="277075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4A7B4-E6CC-477D-A898-7BB241F140DF}" type="slidenum">
              <a:rPr lang="en-US" smtClean="0"/>
              <a:t>13</a:t>
            </a:fld>
            <a:endParaRPr lang="en-US"/>
          </a:p>
        </p:txBody>
      </p:sp>
    </p:spTree>
    <p:extLst>
      <p:ext uri="{BB962C8B-B14F-4D97-AF65-F5344CB8AC3E}">
        <p14:creationId xmlns:p14="http://schemas.microsoft.com/office/powerpoint/2010/main" val="384969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Georgia" panose="02040502050405020303" pitchFamily="18" charset="0"/>
              </a:rPr>
              <a:t>“If we had four mosaics giving different representations of the same scene, it would not occur to us to say, “These mosaics are so beautiful that I do not want to lose any of them; I shall demolish them and use the enormous pile of stones to make a single mosaic that combines all four of them.” Trying to combine the pieces would be an outrageous affront to the artists. Because the four Gospels are different from each other, we must study each one for itself, without demolishing it and using the debris to reconstruct a life of Jesus by making the four Gospels into one Gospel.” (Richard Neitzel Holzapfel, “The Passion of Jesus Christ,” in </a:t>
            </a:r>
            <a:r>
              <a:rPr lang="en-US" sz="1200" i="1" dirty="0">
                <a:latin typeface="Georgia" panose="02040502050405020303" pitchFamily="18" charset="0"/>
              </a:rPr>
              <a:t>The Lord of the Gospels</a:t>
            </a:r>
            <a:r>
              <a:rPr lang="en-US" sz="1200" dirty="0">
                <a:latin typeface="Georgia" panose="02040502050405020303" pitchFamily="18" charset="0"/>
              </a:rPr>
              <a:t>, ed. Bruce A. Van Orden and Brent L. Top (Salt Lake City: Deseret Book, 1991), 79.)</a:t>
            </a:r>
          </a:p>
          <a:p>
            <a:endParaRPr lang="en-US" dirty="0"/>
          </a:p>
        </p:txBody>
      </p:sp>
      <p:sp>
        <p:nvSpPr>
          <p:cNvPr id="4" name="Slide Number Placeholder 3"/>
          <p:cNvSpPr>
            <a:spLocks noGrp="1"/>
          </p:cNvSpPr>
          <p:nvPr>
            <p:ph type="sldNum" sz="quarter" idx="10"/>
          </p:nvPr>
        </p:nvSpPr>
        <p:spPr/>
        <p:txBody>
          <a:bodyPr/>
          <a:lstStyle/>
          <a:p>
            <a:fld id="{A964A7B4-E6CC-477D-A898-7BB241F140DF}" type="slidenum">
              <a:rPr lang="en-US" smtClean="0"/>
              <a:t>14</a:t>
            </a:fld>
            <a:endParaRPr lang="en-US"/>
          </a:p>
        </p:txBody>
      </p:sp>
    </p:spTree>
    <p:extLst>
      <p:ext uri="{BB962C8B-B14F-4D97-AF65-F5344CB8AC3E}">
        <p14:creationId xmlns:p14="http://schemas.microsoft.com/office/powerpoint/2010/main" val="1325547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to the con –</a:t>
            </a:r>
            <a:r>
              <a:rPr lang="en-US" baseline="0" dirty="0"/>
              <a:t> but it’s worth it! You’ll be looking at a synopsis study of Christ’s baptism and later this semester we’ll have a paper that helps you study in this way.</a:t>
            </a:r>
            <a:endParaRPr lang="en-US" dirty="0"/>
          </a:p>
        </p:txBody>
      </p:sp>
      <p:sp>
        <p:nvSpPr>
          <p:cNvPr id="4" name="Slide Number Placeholder 3"/>
          <p:cNvSpPr>
            <a:spLocks noGrp="1"/>
          </p:cNvSpPr>
          <p:nvPr>
            <p:ph type="sldNum" sz="quarter" idx="10"/>
          </p:nvPr>
        </p:nvSpPr>
        <p:spPr/>
        <p:txBody>
          <a:bodyPr/>
          <a:lstStyle/>
          <a:p>
            <a:pPr>
              <a:defRPr/>
            </a:pPr>
            <a:fld id="{1CA4F710-7DAD-4754-BC07-61940B805C0E}" type="slidenum">
              <a:rPr lang="en-US" altLang="en-US" smtClean="0"/>
              <a:pPr>
                <a:defRPr/>
              </a:pPr>
              <a:t>16</a:t>
            </a:fld>
            <a:endParaRPr lang="en-US" altLang="en-US"/>
          </a:p>
        </p:txBody>
      </p:sp>
    </p:spTree>
    <p:extLst>
      <p:ext uri="{BB962C8B-B14F-4D97-AF65-F5344CB8AC3E}">
        <p14:creationId xmlns:p14="http://schemas.microsoft.com/office/powerpoint/2010/main" val="860529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Emphasize that there is no WRONG WAY. We can benefit</a:t>
            </a:r>
            <a:r>
              <a:rPr lang="en-US" baseline="0" dirty="0"/>
              <a:t> from each of these approaches at different times in our lives. We will primarily focus on sequential reading, but explore the other two as well.</a:t>
            </a:r>
            <a:endParaRPr lang="en-US" dirty="0"/>
          </a:p>
        </p:txBody>
      </p:sp>
      <p:sp>
        <p:nvSpPr>
          <p:cNvPr id="4" name="Slide Number Placeholder 3"/>
          <p:cNvSpPr>
            <a:spLocks noGrp="1"/>
          </p:cNvSpPr>
          <p:nvPr>
            <p:ph type="sldNum" sz="quarter" idx="10"/>
          </p:nvPr>
        </p:nvSpPr>
        <p:spPr/>
        <p:txBody>
          <a:bodyPr/>
          <a:lstStyle/>
          <a:p>
            <a:pPr>
              <a:defRPr/>
            </a:pPr>
            <a:fld id="{1CA4F710-7DAD-4754-BC07-61940B805C0E}" type="slidenum">
              <a:rPr lang="en-US" altLang="en-US" smtClean="0"/>
              <a:pPr>
                <a:defRPr/>
              </a:pPr>
              <a:t>17</a:t>
            </a:fld>
            <a:endParaRPr lang="en-US" altLang="en-US"/>
          </a:p>
        </p:txBody>
      </p:sp>
    </p:spTree>
    <p:extLst>
      <p:ext uri="{BB962C8B-B14F-4D97-AF65-F5344CB8AC3E}">
        <p14:creationId xmlns:p14="http://schemas.microsoft.com/office/powerpoint/2010/main" val="360372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Could use the stage left, right, balcony, backstage analogy – note that its imperfect because the gospels are actually </a:t>
            </a:r>
            <a:r>
              <a:rPr lang="en-US" i="1" dirty="0"/>
              <a:t>different </a:t>
            </a:r>
            <a:r>
              <a:rPr lang="en-US" i="0" dirty="0"/>
              <a:t>(it’s not the same play).</a:t>
            </a:r>
          </a:p>
          <a:p>
            <a:r>
              <a:rPr lang="en-US" i="0" dirty="0"/>
              <a:t>Could use the zooming in on Heinrich Hoffman and rich young ruler image.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CA4F710-7DAD-4754-BC07-61940B805C0E}" type="slidenum">
              <a:rPr lang="en-US" altLang="en-US" smtClean="0"/>
              <a:pPr>
                <a:defRPr/>
              </a:pPr>
              <a:t>19</a:t>
            </a:fld>
            <a:endParaRPr lang="en-US" altLang="en-US"/>
          </a:p>
        </p:txBody>
      </p:sp>
    </p:spTree>
    <p:extLst>
      <p:ext uri="{BB962C8B-B14F-4D97-AF65-F5344CB8AC3E}">
        <p14:creationId xmlns:p14="http://schemas.microsoft.com/office/powerpoint/2010/main" val="213103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5D675-458C-41F1-B4DF-EDC2945F0126}" type="slidenum">
              <a:rPr lang="en-US" smtClean="0"/>
              <a:pPr/>
              <a:t>20</a:t>
            </a:fld>
            <a:endParaRPr lang="en-US"/>
          </a:p>
        </p:txBody>
      </p:sp>
    </p:spTree>
    <p:extLst>
      <p:ext uri="{BB962C8B-B14F-4D97-AF65-F5344CB8AC3E}">
        <p14:creationId xmlns:p14="http://schemas.microsoft.com/office/powerpoint/2010/main" val="3779573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5D675-458C-41F1-B4DF-EDC2945F0126}" type="slidenum">
              <a:rPr lang="en-US" smtClean="0"/>
              <a:pPr/>
              <a:t>21</a:t>
            </a:fld>
            <a:endParaRPr lang="en-US"/>
          </a:p>
        </p:txBody>
      </p:sp>
    </p:spTree>
    <p:extLst>
      <p:ext uri="{BB962C8B-B14F-4D97-AF65-F5344CB8AC3E}">
        <p14:creationId xmlns:p14="http://schemas.microsoft.com/office/powerpoint/2010/main" val="136235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6925F-8394-4378-A5EE-42E210FEBB92}" type="slidenum">
              <a:rPr lang="en-US" smtClean="0"/>
              <a:t>22</a:t>
            </a:fld>
            <a:endParaRPr lang="en-US"/>
          </a:p>
        </p:txBody>
      </p:sp>
    </p:spTree>
    <p:extLst>
      <p:ext uri="{BB962C8B-B14F-4D97-AF65-F5344CB8AC3E}">
        <p14:creationId xmlns:p14="http://schemas.microsoft.com/office/powerpoint/2010/main" val="2290859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a group of three, each choose three and see if you can ID an emotion Christ was feeling</a:t>
            </a:r>
            <a:endParaRPr lang="en-US" dirty="0"/>
          </a:p>
        </p:txBody>
      </p:sp>
      <p:sp>
        <p:nvSpPr>
          <p:cNvPr id="4" name="Slide Number Placeholder 3"/>
          <p:cNvSpPr>
            <a:spLocks noGrp="1"/>
          </p:cNvSpPr>
          <p:nvPr>
            <p:ph type="sldNum" sz="quarter" idx="10"/>
          </p:nvPr>
        </p:nvSpPr>
        <p:spPr/>
        <p:txBody>
          <a:bodyPr/>
          <a:lstStyle/>
          <a:p>
            <a:fld id="{8B36925F-8394-4378-A5EE-42E210FEBB92}" type="slidenum">
              <a:rPr lang="en-US" smtClean="0"/>
              <a:t>23</a:t>
            </a:fld>
            <a:endParaRPr lang="en-US"/>
          </a:p>
        </p:txBody>
      </p:sp>
    </p:spTree>
    <p:extLst>
      <p:ext uri="{BB962C8B-B14F-4D97-AF65-F5344CB8AC3E}">
        <p14:creationId xmlns:p14="http://schemas.microsoft.com/office/powerpoint/2010/main" val="314894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99FBBC-7D80-4A0A-B5EA-C3AB7EB6A917}"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xfrm>
            <a:off x="381000" y="685800"/>
            <a:ext cx="6096000" cy="3429000"/>
          </a:xfrm>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5D675-458C-41F1-B4DF-EDC2945F0126}" type="slidenum">
              <a:rPr lang="en-US" smtClean="0"/>
              <a:pPr/>
              <a:t>25</a:t>
            </a:fld>
            <a:endParaRPr lang="en-US"/>
          </a:p>
        </p:txBody>
      </p:sp>
    </p:spTree>
    <p:extLst>
      <p:ext uri="{BB962C8B-B14F-4D97-AF65-F5344CB8AC3E}">
        <p14:creationId xmlns:p14="http://schemas.microsoft.com/office/powerpoint/2010/main" val="2372203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A4F710-7DAD-4754-BC07-61940B805C0E}" type="slidenum">
              <a:rPr lang="en-US" altLang="en-US" smtClean="0"/>
              <a:pPr>
                <a:defRPr/>
              </a:pPr>
              <a:t>28</a:t>
            </a:fld>
            <a:endParaRPr lang="en-US" altLang="en-US"/>
          </a:p>
        </p:txBody>
      </p:sp>
    </p:spTree>
    <p:extLst>
      <p:ext uri="{BB962C8B-B14F-4D97-AF65-F5344CB8AC3E}">
        <p14:creationId xmlns:p14="http://schemas.microsoft.com/office/powerpoint/2010/main" val="1243256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B4102-0B46-460B-8FC4-394C2FADC7B9}" type="slidenum">
              <a:rPr lang="en-US"/>
              <a:pPr/>
              <a:t>29</a:t>
            </a:fld>
            <a:endParaRPr lang="en-US"/>
          </a:p>
        </p:txBody>
      </p:sp>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0773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C90FB-A535-4254-B771-999A95039E96}" type="slidenum">
              <a:rPr lang="en-US" smtClean="0"/>
              <a:t>30</a:t>
            </a:fld>
            <a:endParaRPr lang="en-US"/>
          </a:p>
        </p:txBody>
      </p:sp>
    </p:spTree>
    <p:extLst>
      <p:ext uri="{BB962C8B-B14F-4D97-AF65-F5344CB8AC3E}">
        <p14:creationId xmlns:p14="http://schemas.microsoft.com/office/powerpoint/2010/main" val="2898609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B4102-0B46-460B-8FC4-394C2FADC7B9}" type="slidenum">
              <a:rPr lang="en-US"/>
              <a:pPr/>
              <a:t>31</a:t>
            </a:fld>
            <a:endParaRPr lang="en-US"/>
          </a:p>
        </p:txBody>
      </p:sp>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952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F8AD4-9C81-4753-A5D7-3A6D1FEF5976}" type="slidenum">
              <a:rPr lang="en-US"/>
              <a:pPr/>
              <a:t>32</a:t>
            </a:fld>
            <a:endParaRPr lang="en-US"/>
          </a:p>
        </p:txBody>
      </p:sp>
      <p:sp>
        <p:nvSpPr>
          <p:cNvPr id="166914" name="Rectangle 2"/>
          <p:cNvSpPr>
            <a:spLocks noGrp="1" noRot="1" noChangeAspect="1" noChangeArrowheads="1" noTextEdit="1"/>
          </p:cNvSpPr>
          <p:nvPr>
            <p:ph type="sldImg"/>
          </p:nvPr>
        </p:nvSpPr>
        <p:spPr>
          <a:xfrm>
            <a:off x="381000" y="685800"/>
            <a:ext cx="6096000" cy="3429000"/>
          </a:xfrm>
          <a:ln/>
        </p:spPr>
      </p:sp>
      <p:sp>
        <p:nvSpPr>
          <p:cNvPr id="166915" name="Rectangle 3"/>
          <p:cNvSpPr>
            <a:spLocks noGrp="1" noChangeArrowheads="1"/>
          </p:cNvSpPr>
          <p:nvPr>
            <p:ph type="body" idx="1"/>
          </p:nvPr>
        </p:nvSpPr>
        <p:spPr/>
        <p:txBody>
          <a:bodyPr/>
          <a:lstStyle/>
          <a:p>
            <a:r>
              <a:rPr lang="en-US" dirty="0"/>
              <a:t>https://www.gotquestions.org/14-generations.html (Note David counted twice to get 42 generations</a:t>
            </a:r>
          </a:p>
          <a:p>
            <a:endParaRPr lang="en-US" dirty="0"/>
          </a:p>
          <a:p>
            <a:r>
              <a:rPr lang="en-US" dirty="0"/>
              <a:t>Can also point out emphasis on Bethlehem</a:t>
            </a:r>
            <a:r>
              <a:rPr lang="en-US" baseline="0" dirty="0"/>
              <a:t> – city of David</a:t>
            </a:r>
          </a:p>
          <a:p>
            <a:r>
              <a:rPr lang="en-US" dirty="0"/>
              <a:t>1 Samuel 17:12</a:t>
            </a:r>
          </a:p>
        </p:txBody>
      </p:sp>
    </p:spTree>
    <p:extLst>
      <p:ext uri="{BB962C8B-B14F-4D97-AF65-F5344CB8AC3E}">
        <p14:creationId xmlns:p14="http://schemas.microsoft.com/office/powerpoint/2010/main" val="4249298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B4102-0B46-460B-8FC4-394C2FADC7B9}" type="slidenum">
              <a:rPr lang="en-US"/>
              <a:pPr/>
              <a:t>33</a:t>
            </a:fld>
            <a:endParaRPr lang="en-US"/>
          </a:p>
        </p:txBody>
      </p:sp>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838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B4102-0B46-460B-8FC4-394C2FADC7B9}" type="slidenum">
              <a:rPr lang="en-US"/>
              <a:pPr/>
              <a:t>34</a:t>
            </a:fld>
            <a:endParaRPr lang="en-US"/>
          </a:p>
        </p:txBody>
      </p:sp>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2983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8774F-FEA3-4FD7-93D0-63264F2171B4}" type="slidenum">
              <a:rPr lang="en-US"/>
              <a:pPr/>
              <a:t>35</a:t>
            </a:fld>
            <a:endParaRPr lang="en-US"/>
          </a:p>
        </p:txBody>
      </p:sp>
      <p:sp>
        <p:nvSpPr>
          <p:cNvPr id="156674" name="Rectangle 2"/>
          <p:cNvSpPr>
            <a:spLocks noGrp="1" noRot="1" noChangeAspect="1" noChangeArrowheads="1" noTextEdit="1"/>
          </p:cNvSpPr>
          <p:nvPr>
            <p:ph type="sldImg"/>
          </p:nvPr>
        </p:nvSpPr>
        <p:spPr>
          <a:xfrm>
            <a:off x="381000" y="685800"/>
            <a:ext cx="6096000" cy="3429000"/>
          </a:xfrm>
          <a:ln/>
        </p:spPr>
      </p:sp>
      <p:sp>
        <p:nvSpPr>
          <p:cNvPr id="156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26937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 also</a:t>
            </a:r>
            <a:r>
              <a:rPr lang="en-US"/>
              <a:t>: Luke 3:8-9,</a:t>
            </a:r>
            <a:r>
              <a:rPr lang="en-US" baseline="0"/>
              <a:t> </a:t>
            </a:r>
            <a:r>
              <a:rPr lang="en-US"/>
              <a:t>Luke </a:t>
            </a:r>
            <a:r>
              <a:rPr lang="en-US" dirty="0"/>
              <a:t>4:25-27</a:t>
            </a:r>
          </a:p>
        </p:txBody>
      </p:sp>
      <p:sp>
        <p:nvSpPr>
          <p:cNvPr id="4" name="Slide Number Placeholder 3"/>
          <p:cNvSpPr>
            <a:spLocks noGrp="1"/>
          </p:cNvSpPr>
          <p:nvPr>
            <p:ph type="sldNum" sz="quarter" idx="10"/>
          </p:nvPr>
        </p:nvSpPr>
        <p:spPr/>
        <p:txBody>
          <a:bodyPr/>
          <a:lstStyle/>
          <a:p>
            <a:fld id="{00DAD6EA-81AC-46A0-8F66-40368F19CA4C}" type="slidenum">
              <a:rPr lang="en-US" smtClean="0"/>
              <a:t>36</a:t>
            </a:fld>
            <a:endParaRPr lang="en-US"/>
          </a:p>
        </p:txBody>
      </p:sp>
    </p:spTree>
    <p:extLst>
      <p:ext uri="{BB962C8B-B14F-4D97-AF65-F5344CB8AC3E}">
        <p14:creationId xmlns:p14="http://schemas.microsoft.com/office/powerpoint/2010/main" val="4102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2FE7B1-E6AA-41CE-BAD6-4A6C19D479C0}" type="slidenum">
              <a:rPr lang="en-US" altLang="en-US" smtClean="0"/>
              <a:pPr>
                <a:spcBef>
                  <a:spcPct val="0"/>
                </a:spcBef>
              </a:pPr>
              <a:t>4</a:t>
            </a:fld>
            <a:endParaRPr lang="en-US" altLang="en-US"/>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B4102-0B46-460B-8FC4-394C2FADC7B9}" type="slidenum">
              <a:rPr lang="en-US"/>
              <a:pPr/>
              <a:t>37</a:t>
            </a:fld>
            <a:endParaRPr lang="en-US"/>
          </a:p>
        </p:txBody>
      </p:sp>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704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B4102-0B46-460B-8FC4-394C2FADC7B9}" type="slidenum">
              <a:rPr lang="en-US"/>
              <a:pPr/>
              <a:t>41</a:t>
            </a:fld>
            <a:endParaRPr lang="en-US"/>
          </a:p>
        </p:txBody>
      </p:sp>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8522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211 you’ll want to review</a:t>
            </a:r>
            <a:r>
              <a:rPr lang="en-US" baseline="0" dirty="0"/>
              <a:t> </a:t>
            </a:r>
            <a:r>
              <a:rPr lang="en-US" baseline="0" dirty="0" err="1"/>
              <a:t>Magnificat</a:t>
            </a:r>
            <a:r>
              <a:rPr lang="en-US" baseline="0" dirty="0"/>
              <a:t> and first speech – these were done on FTs.</a:t>
            </a:r>
            <a:endParaRPr lang="en-US" dirty="0"/>
          </a:p>
          <a:p>
            <a:endParaRPr lang="en-US" dirty="0"/>
          </a:p>
          <a:p>
            <a:r>
              <a:rPr lang="en-US" dirty="0"/>
              <a:t>This is obvious a</a:t>
            </a:r>
            <a:r>
              <a:rPr lang="en-US" baseline="0" dirty="0"/>
              <a:t> core part of Christ’s ministry throughout the gospels, but you can see by all of these “Luke exclusive” stories, that it is a special theme for him. Also shepherds in the field, changes in parables (see next slide), etc.</a:t>
            </a:r>
            <a:endParaRPr lang="en-US" dirty="0"/>
          </a:p>
        </p:txBody>
      </p:sp>
      <p:sp>
        <p:nvSpPr>
          <p:cNvPr id="4" name="Slide Number Placeholder 3"/>
          <p:cNvSpPr>
            <a:spLocks noGrp="1"/>
          </p:cNvSpPr>
          <p:nvPr>
            <p:ph type="sldNum" sz="quarter" idx="10"/>
          </p:nvPr>
        </p:nvSpPr>
        <p:spPr/>
        <p:txBody>
          <a:bodyPr/>
          <a:lstStyle/>
          <a:p>
            <a:fld id="{00DAD6EA-81AC-46A0-8F66-40368F19CA4C}" type="slidenum">
              <a:rPr lang="en-US" smtClean="0"/>
              <a:t>42</a:t>
            </a:fld>
            <a:endParaRPr lang="en-US"/>
          </a:p>
        </p:txBody>
      </p:sp>
    </p:spTree>
    <p:extLst>
      <p:ext uri="{BB962C8B-B14F-4D97-AF65-F5344CB8AC3E}">
        <p14:creationId xmlns:p14="http://schemas.microsoft.com/office/powerpoint/2010/main" val="1187281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A4F710-7DAD-4754-BC07-61940B805C0E}" type="slidenum">
              <a:rPr lang="en-US" altLang="en-US" smtClean="0"/>
              <a:pPr>
                <a:defRPr/>
              </a:pPr>
              <a:t>43</a:t>
            </a:fld>
            <a:endParaRPr lang="en-US" altLang="en-US"/>
          </a:p>
        </p:txBody>
      </p:sp>
    </p:spTree>
    <p:extLst>
      <p:ext uri="{BB962C8B-B14F-4D97-AF65-F5344CB8AC3E}">
        <p14:creationId xmlns:p14="http://schemas.microsoft.com/office/powerpoint/2010/main" val="407063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A8062F-D34E-4ABF-BB39-181EDBDDEA40}" type="slidenum">
              <a:rPr lang="en-US" altLang="en-US" smtClean="0"/>
              <a:pPr>
                <a:spcBef>
                  <a:spcPct val="0"/>
                </a:spcBef>
              </a:pPr>
              <a:t>5</a:t>
            </a:fld>
            <a:endParaRPr lang="en-US" altLang="en-US"/>
          </a:p>
        </p:txBody>
      </p:sp>
      <p:sp>
        <p:nvSpPr>
          <p:cNvPr id="64515" name="Rectangle 2"/>
          <p:cNvSpPr>
            <a:spLocks noGrp="1" noRot="1" noChangeAspect="1" noChangeArrowheads="1" noTextEdit="1"/>
          </p:cNvSpPr>
          <p:nvPr>
            <p:ph type="sldImg"/>
          </p:nvPr>
        </p:nvSpPr>
        <p:spPr>
          <a:xfrm>
            <a:off x="381000" y="685800"/>
            <a:ext cx="6096000" cy="3429000"/>
          </a:xfrm>
          <a:ln/>
        </p:spPr>
      </p:sp>
      <p:sp>
        <p:nvSpPr>
          <p:cNvPr id="645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753B4C-F9AC-4977-A80D-55527C298540}" type="slidenum">
              <a:rPr lang="en-US" altLang="en-US" smtClean="0"/>
              <a:pPr>
                <a:spcBef>
                  <a:spcPct val="0"/>
                </a:spcBef>
              </a:pPr>
              <a:t>6</a:t>
            </a:fld>
            <a:endParaRPr lang="en-US" altLang="en-US"/>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2166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C4403-4D45-43CB-9045-6E2F32F8A6BF}" type="slidenum">
              <a:rPr lang="en-US" altLang="en-US" smtClean="0"/>
              <a:pPr>
                <a:spcBef>
                  <a:spcPct val="0"/>
                </a:spcBef>
              </a:pPr>
              <a:t>7</a:t>
            </a:fld>
            <a:endParaRPr lang="en-US" altLang="en-US"/>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741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E6359C-B209-49AE-98E3-F48A85A69837}" type="slidenum">
              <a:rPr lang="en-US" altLang="en-US" smtClean="0"/>
              <a:pPr>
                <a:spcBef>
                  <a:spcPct val="0"/>
                </a:spcBef>
              </a:pPr>
              <a:t>8</a:t>
            </a:fld>
            <a:endParaRPr lang="en-US" altLang="en-US"/>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p:spPr>
        <p:txBody>
          <a:bodyPr/>
          <a:lstStyle/>
          <a:p>
            <a:pPr eaLnBrk="1" hangingPunct="1"/>
            <a:r>
              <a:rPr lang="en-US" altLang="en-US"/>
              <a:t>The majority view of modern scholars is that Mark was the </a:t>
            </a:r>
            <a:r>
              <a:rPr lang="en-US" altLang="en-US">
                <a:hlinkClick r:id="rId3" tooltip="Marcan priority"/>
              </a:rPr>
              <a:t>first gospel to be composed</a:t>
            </a:r>
            <a:r>
              <a:rPr lang="en-US" altLang="en-US"/>
              <a:t> and that Matthew (who includes some 600 of Mark's 661 verses) and Luke both drew upon it as a major source for their works.</a:t>
            </a:r>
            <a:r>
              <a:rPr lang="en-US" altLang="en-US" baseline="30000">
                <a:hlinkClick r:id="rId4"/>
              </a:rPr>
              <a:t>[19]</a:t>
            </a:r>
            <a:r>
              <a:rPr lang="en-US" altLang="en-US" baseline="30000">
                <a:hlinkClick r:id="rId5"/>
              </a:rPr>
              <a:t>[20]</a:t>
            </a:r>
            <a:r>
              <a:rPr lang="en-US" altLang="en-US"/>
              <a:t> The author of Matthew did not, however, simply copy Mark, but used it as a base, emphasising Jesus' place in the Jewish tradition and including other details not covered in Mark.</a:t>
            </a:r>
            <a:r>
              <a:rPr lang="en-US" altLang="en-US" baseline="30000">
                <a:hlinkClick r:id="rId6"/>
              </a:rPr>
              <a:t>[21]</a:t>
            </a:r>
            <a:r>
              <a:rPr lang="en-US" altLang="en-US"/>
              <a:t> An additional 220 (approximately) verses, shared by Matthew and Luke but not found in Mark, from a second source, a hypothetical collection of sayings to which scholars give the name "Quelle" ("source" in the German language), or the </a:t>
            </a:r>
            <a:r>
              <a:rPr lang="en-US" altLang="en-US">
                <a:hlinkClick r:id="rId7" tooltip="Q source"/>
              </a:rPr>
              <a:t>Q source</a:t>
            </a:r>
            <a:r>
              <a:rPr lang="en-US" altLang="en-US"/>
              <a:t>.</a:t>
            </a:r>
            <a:r>
              <a:rPr lang="en-US" altLang="en-US" baseline="30000">
                <a:hlinkClick r:id="rId8"/>
              </a:rPr>
              <a:t>[22]</a:t>
            </a:r>
            <a:r>
              <a:rPr lang="en-US" alt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3820B5-9DDF-4EBC-8172-40D087131E35}" type="slidenum">
              <a:rPr lang="en-US" altLang="en-US" smtClean="0"/>
              <a:pPr>
                <a:spcBef>
                  <a:spcPct val="0"/>
                </a:spcBef>
              </a:pPr>
              <a:t>9</a:t>
            </a:fld>
            <a:endParaRPr lang="en-US" altLang="en-US"/>
          </a:p>
        </p:txBody>
      </p:sp>
      <p:sp>
        <p:nvSpPr>
          <p:cNvPr id="68611" name="Rectangle 2"/>
          <p:cNvSpPr>
            <a:spLocks noGrp="1" noRot="1" noChangeAspect="1" noChangeArrowheads="1" noTextEdit="1"/>
          </p:cNvSpPr>
          <p:nvPr>
            <p:ph type="sldImg"/>
          </p:nvPr>
        </p:nvSpPr>
        <p:spPr>
          <a:xfrm>
            <a:off x="381000" y="685800"/>
            <a:ext cx="6096000" cy="3429000"/>
          </a:xfrm>
          <a:ln/>
        </p:spPr>
      </p:sp>
      <p:sp>
        <p:nvSpPr>
          <p:cNvPr id="6861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6F36A5-A667-4EA2-AF68-87D40F087903}" type="slidenum">
              <a:rPr lang="en-US" altLang="en-US" smtClean="0"/>
              <a:pPr>
                <a:spcBef>
                  <a:spcPct val="0"/>
                </a:spcBef>
              </a:pPr>
              <a:t>10</a:t>
            </a:fld>
            <a:endParaRPr lang="en-US" altLang="en-US"/>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pPr>
              <a:defRPr/>
            </a:pPr>
            <a:fld id="{211DBD11-B638-454C-B75D-BFF2B4BC568D}" type="slidenum">
              <a:rPr lang="en-US" altLang="en-US" smtClean="0"/>
              <a:pPr>
                <a:defRPr/>
              </a:pPr>
              <a:t>‹#›</a:t>
            </a:fld>
            <a:endParaRPr lang="en-US" altLang="en-US"/>
          </a:p>
        </p:txBody>
      </p:sp>
    </p:spTree>
    <p:extLst>
      <p:ext uri="{BB962C8B-B14F-4D97-AF65-F5344CB8AC3E}">
        <p14:creationId xmlns:p14="http://schemas.microsoft.com/office/powerpoint/2010/main" val="315035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61CFBD-86DD-0146-873C-5DA6C08D7FE1}"/>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8BB7212-059B-204A-ACED-D3E01B2F863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1833C486-B198-5344-A5D8-829F46FDC352}"/>
              </a:ext>
            </a:extLst>
          </p:cNvPr>
          <p:cNvSpPr>
            <a:spLocks noGrp="1"/>
          </p:cNvSpPr>
          <p:nvPr>
            <p:ph type="sldNum" sz="quarter" idx="12"/>
          </p:nvPr>
        </p:nvSpPr>
        <p:spPr/>
        <p:txBody>
          <a:bodyPr/>
          <a:lstStyle/>
          <a:p>
            <a:pPr>
              <a:defRPr/>
            </a:pPr>
            <a:fld id="{0653F876-A244-4BB0-AE82-788E85180B40}" type="slidenum">
              <a:rPr lang="en-US" altLang="en-US" smtClean="0"/>
              <a:pPr>
                <a:defRPr/>
              </a:pPr>
              <a:t>‹#›</a:t>
            </a:fld>
            <a:endParaRPr lang="en-US" altLang="en-US"/>
          </a:p>
        </p:txBody>
      </p:sp>
    </p:spTree>
    <p:extLst>
      <p:ext uri="{BB962C8B-B14F-4D97-AF65-F5344CB8AC3E}">
        <p14:creationId xmlns:p14="http://schemas.microsoft.com/office/powerpoint/2010/main" val="30743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5196-D8C1-5948-A030-BF398A52F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B446B9-6E97-3141-BBE0-D6AE828E29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DA917B-B827-2E4D-B24E-1E390B936C1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0E4AE1-55D5-B347-B3C5-3603FB941FE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8B2480A-BCA6-644C-9A52-4B4F9EE00F30}"/>
              </a:ext>
            </a:extLst>
          </p:cNvPr>
          <p:cNvSpPr>
            <a:spLocks noGrp="1"/>
          </p:cNvSpPr>
          <p:nvPr>
            <p:ph type="sldNum" sz="quarter" idx="12"/>
          </p:nvPr>
        </p:nvSpPr>
        <p:spPr/>
        <p:txBody>
          <a:bodyPr/>
          <a:lstStyle/>
          <a:p>
            <a:pPr>
              <a:defRPr/>
            </a:pPr>
            <a:fld id="{70647E37-276A-4AED-81AE-3E5E014769BC}" type="slidenum">
              <a:rPr lang="en-US" altLang="en-US" smtClean="0"/>
              <a:pPr>
                <a:defRPr/>
              </a:pPr>
              <a:t>‹#›</a:t>
            </a:fld>
            <a:endParaRPr lang="en-US" altLang="en-US"/>
          </a:p>
        </p:txBody>
      </p:sp>
    </p:spTree>
    <p:extLst>
      <p:ext uri="{BB962C8B-B14F-4D97-AF65-F5344CB8AC3E}">
        <p14:creationId xmlns:p14="http://schemas.microsoft.com/office/powerpoint/2010/main" val="294011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546E-76A2-4348-A784-74D27E5C1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AD1994-E51A-A74B-93B1-A035705F59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773D0-5E5F-9E4A-A299-CAFB5CD354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9F17F-816E-674E-970C-474227278AC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FEE6210-57EE-0245-95D8-AC093A724F5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EB0C528-9627-AF47-ABB0-AEA429404015}"/>
              </a:ext>
            </a:extLst>
          </p:cNvPr>
          <p:cNvSpPr>
            <a:spLocks noGrp="1"/>
          </p:cNvSpPr>
          <p:nvPr>
            <p:ph type="sldNum" sz="quarter" idx="12"/>
          </p:nvPr>
        </p:nvSpPr>
        <p:spPr/>
        <p:txBody>
          <a:bodyPr/>
          <a:lstStyle/>
          <a:p>
            <a:pPr>
              <a:defRPr/>
            </a:pPr>
            <a:fld id="{32DF1EBA-8C74-4AEC-BF8C-24AC14FAD0A8}" type="slidenum">
              <a:rPr lang="en-US" altLang="en-US" smtClean="0"/>
              <a:pPr>
                <a:defRPr/>
              </a:pPr>
              <a:t>‹#›</a:t>
            </a:fld>
            <a:endParaRPr lang="en-US" altLang="en-US"/>
          </a:p>
        </p:txBody>
      </p:sp>
    </p:spTree>
    <p:extLst>
      <p:ext uri="{BB962C8B-B14F-4D97-AF65-F5344CB8AC3E}">
        <p14:creationId xmlns:p14="http://schemas.microsoft.com/office/powerpoint/2010/main" val="68139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5159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546454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5E0D-0D81-47F2-8B91-5D528CD8B010}"/>
              </a:ext>
            </a:extLst>
          </p:cNvPr>
          <p:cNvSpPr>
            <a:spLocks noGrp="1"/>
          </p:cNvSpPr>
          <p:nvPr>
            <p:ph type="title"/>
          </p:nvPr>
        </p:nvSpPr>
        <p:spPr>
          <a:xfrm>
            <a:off x="913795" y="357812"/>
            <a:ext cx="10353762" cy="970450"/>
          </a:xfrm>
        </p:spPr>
        <p:txBody>
          <a:bodyPr>
            <a:normAutofit fontScale="90000"/>
          </a:bodyPr>
          <a:lstStyle/>
          <a:p>
            <a:r>
              <a:rPr lang="en-US" b="1" dirty="0">
                <a:latin typeface="Georgia" panose="02040502050405020303" pitchFamily="18" charset="0"/>
              </a:rPr>
              <a:t>Welcome to Class! </a:t>
            </a:r>
            <a:br>
              <a:rPr lang="en-US" b="1" dirty="0">
                <a:latin typeface="Georgia" panose="02040502050405020303" pitchFamily="18" charset="0"/>
              </a:rPr>
            </a:br>
            <a:r>
              <a:rPr lang="en-US" b="1" dirty="0">
                <a:latin typeface="Georgia" panose="02040502050405020303" pitchFamily="18" charset="0"/>
              </a:rPr>
              <a:t>Before We Start…</a:t>
            </a:r>
          </a:p>
        </p:txBody>
      </p:sp>
      <p:sp>
        <p:nvSpPr>
          <p:cNvPr id="3" name="Content Placeholder 2">
            <a:extLst>
              <a:ext uri="{FF2B5EF4-FFF2-40B4-BE49-F238E27FC236}">
                <a16:creationId xmlns:a16="http://schemas.microsoft.com/office/drawing/2014/main" id="{925AF04A-29DD-481E-A857-3BF1C0759D2F}"/>
              </a:ext>
            </a:extLst>
          </p:cNvPr>
          <p:cNvSpPr>
            <a:spLocks noGrp="1"/>
          </p:cNvSpPr>
          <p:nvPr>
            <p:ph idx="1"/>
          </p:nvPr>
        </p:nvSpPr>
        <p:spPr>
          <a:xfrm>
            <a:off x="304799" y="1856564"/>
            <a:ext cx="5105401" cy="5001436"/>
          </a:xfrm>
        </p:spPr>
        <p:txBody>
          <a:bodyPr>
            <a:noAutofit/>
          </a:bodyPr>
          <a:lstStyle/>
          <a:p>
            <a:r>
              <a:rPr lang="en-US" sz="3200" dirty="0">
                <a:latin typeface="Georgia" panose="02040502050405020303" pitchFamily="18" charset="0"/>
              </a:rPr>
              <a:t>Enjoy this music: “The Proof of your Love”</a:t>
            </a:r>
          </a:p>
          <a:p>
            <a:r>
              <a:rPr lang="en-US" sz="3200" dirty="0">
                <a:latin typeface="Georgia" panose="02040502050405020303" pitchFamily="18" charset="0"/>
              </a:rPr>
              <a:t>Midterm #1 starts tomorrow. Today’s class will be on the midterm. </a:t>
            </a:r>
          </a:p>
          <a:p>
            <a:r>
              <a:rPr lang="en-US" sz="3200" dirty="0">
                <a:latin typeface="Georgia" panose="02040502050405020303" pitchFamily="18" charset="0"/>
              </a:rPr>
              <a:t>Research Paper Draft #1 due in eight days!</a:t>
            </a:r>
          </a:p>
        </p:txBody>
      </p:sp>
      <p:pic>
        <p:nvPicPr>
          <p:cNvPr id="4" name="Picture 2">
            <a:extLst>
              <a:ext uri="{FF2B5EF4-FFF2-40B4-BE49-F238E27FC236}">
                <a16:creationId xmlns:a16="http://schemas.microsoft.com/office/drawing/2014/main" id="{4A5E1218-02AA-428A-9F05-882664DD7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054" y="1676400"/>
            <a:ext cx="3847265" cy="46822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7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HARMON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400" y="0"/>
            <a:ext cx="505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4"/>
          <p:cNvSpPr txBox="1">
            <a:spLocks noChangeArrowheads="1"/>
          </p:cNvSpPr>
          <p:nvPr/>
        </p:nvSpPr>
        <p:spPr bwMode="auto">
          <a:xfrm>
            <a:off x="914400" y="2151727"/>
            <a:ext cx="532447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Even when all four Gospels have the same story, John often has different information.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ctrTitle"/>
          </p:nvPr>
        </p:nvSpPr>
        <p:spPr>
          <a:xfrm>
            <a:off x="914400" y="-64994"/>
            <a:ext cx="10363200" cy="2387600"/>
          </a:xfrm>
        </p:spPr>
        <p:txBody>
          <a:bodyPr>
            <a:normAutofit/>
          </a:bodyPr>
          <a:lstStyle/>
          <a:p>
            <a:pPr algn="ctr"/>
            <a:r>
              <a:rPr lang="en-US" altLang="en-US" sz="6600" b="1" dirty="0">
                <a:latin typeface="Georgia" panose="02040502050405020303" pitchFamily="18" charset="0"/>
              </a:rPr>
              <a:t>So How Should We Read the Gospels?</a:t>
            </a:r>
          </a:p>
        </p:txBody>
      </p:sp>
      <p:pic>
        <p:nvPicPr>
          <p:cNvPr id="1028" name="Picture 4" descr="Tips for Reading and Understanding the Bible">
            <a:extLst>
              <a:ext uri="{FF2B5EF4-FFF2-40B4-BE49-F238E27FC236}">
                <a16:creationId xmlns:a16="http://schemas.microsoft.com/office/drawing/2014/main" id="{0D8E6F0B-6FE7-440F-92D2-60BC7507D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096" y="2308957"/>
            <a:ext cx="6812507" cy="4543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304800"/>
            <a:ext cx="10668000" cy="2739211"/>
          </a:xfrm>
          <a:prstGeom prst="rect">
            <a:avLst/>
          </a:prstGeom>
          <a:noFill/>
        </p:spPr>
        <p:txBody>
          <a:bodyPr wrap="square">
            <a:spAutoFit/>
          </a:bodyPr>
          <a:lstStyle/>
          <a:p>
            <a:pPr algn="ctr" eaLnBrk="1" hangingPunct="1">
              <a:defRPr/>
            </a:pPr>
            <a:r>
              <a:rPr lang="en-US" sz="4000" b="1" dirty="0">
                <a:latin typeface="Georgia" panose="02040502050405020303" pitchFamily="18" charset="0"/>
              </a:rPr>
              <a:t>Reading the Gospels as a “Harmony”</a:t>
            </a:r>
          </a:p>
          <a:p>
            <a:pPr algn="ctr" eaLnBrk="1" hangingPunct="1">
              <a:defRPr/>
            </a:pPr>
            <a:endParaRPr lang="en-US" sz="800" b="1" dirty="0">
              <a:latin typeface="Georgia" panose="02040502050405020303" pitchFamily="18" charset="0"/>
            </a:endParaRPr>
          </a:p>
          <a:p>
            <a:pPr marL="457200" indent="-457200" eaLnBrk="1" hangingPunct="1">
              <a:buFont typeface="Arial" panose="020B0604020202020204" pitchFamily="34" charset="0"/>
              <a:buChar char="•"/>
              <a:defRPr/>
            </a:pPr>
            <a:r>
              <a:rPr lang="en-US" altLang="en-US" sz="3200" dirty="0">
                <a:latin typeface="Georgia" panose="02040502050405020303" pitchFamily="18" charset="0"/>
              </a:rPr>
              <a:t>A “harmony” is an artificial blending of the four gospels into one story.</a:t>
            </a:r>
          </a:p>
          <a:p>
            <a:pPr marL="457200" indent="-457200" eaLnBrk="1" hangingPunct="1">
              <a:buFont typeface="Arial" panose="020B0604020202020204" pitchFamily="34" charset="0"/>
              <a:buChar char="•"/>
              <a:defRPr/>
            </a:pPr>
            <a:r>
              <a:rPr lang="en-US" altLang="en-US" sz="3200" dirty="0">
                <a:latin typeface="Georgia" panose="02040502050405020303" pitchFamily="18" charset="0"/>
              </a:rPr>
              <a:t>PRO: Perhaps easier to read as one clear narrative</a:t>
            </a:r>
          </a:p>
          <a:p>
            <a:pPr eaLnBrk="1" hangingPunct="1">
              <a:defRPr/>
            </a:pPr>
            <a:r>
              <a:rPr lang="en-US" sz="2800" dirty="0"/>
              <a:t> </a:t>
            </a:r>
          </a:p>
        </p:txBody>
      </p:sp>
      <p:pic>
        <p:nvPicPr>
          <p:cNvPr id="8" name="Picture 7">
            <a:extLst>
              <a:ext uri="{FF2B5EF4-FFF2-40B4-BE49-F238E27FC236}">
                <a16:creationId xmlns:a16="http://schemas.microsoft.com/office/drawing/2014/main" id="{E8220A9C-16B1-422B-8CE5-6C67CF110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288" y="4028896"/>
            <a:ext cx="8631574" cy="28291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541"/>
            <a:ext cx="12192000" cy="1094336"/>
          </a:xfrm>
          <a:solidFill>
            <a:schemeClr val="accent6">
              <a:lumMod val="20000"/>
              <a:lumOff val="80000"/>
            </a:schemeClr>
          </a:solidFill>
        </p:spPr>
        <p:txBody>
          <a:bodyPr/>
          <a:lstStyle/>
          <a:p>
            <a:r>
              <a:rPr lang="en-US" b="1" dirty="0">
                <a:solidFill>
                  <a:schemeClr val="accent2"/>
                </a:solidFill>
              </a:rPr>
              <a:t>	Downside to Harmony</a:t>
            </a:r>
          </a:p>
        </p:txBody>
      </p:sp>
      <p:sp>
        <p:nvSpPr>
          <p:cNvPr id="3" name="Content Placeholder 2"/>
          <p:cNvSpPr>
            <a:spLocks noGrp="1"/>
          </p:cNvSpPr>
          <p:nvPr>
            <p:ph idx="1"/>
          </p:nvPr>
        </p:nvSpPr>
        <p:spPr>
          <a:xfrm>
            <a:off x="269039" y="1639611"/>
            <a:ext cx="11653921" cy="1665883"/>
          </a:xfrm>
          <a:noFill/>
        </p:spPr>
        <p:txBody>
          <a:bodyPr anchor="ctr">
            <a:noAutofit/>
          </a:bodyPr>
          <a:lstStyle/>
          <a:p>
            <a:pPr marL="0" indent="0" algn="ctr">
              <a:lnSpc>
                <a:spcPct val="100000"/>
              </a:lnSpc>
              <a:buNone/>
            </a:pPr>
            <a:r>
              <a:rPr lang="en-US" sz="3600" dirty="0">
                <a:solidFill>
                  <a:schemeClr val="tx1"/>
                </a:solidFill>
              </a:rPr>
              <a:t>There is a significant con to reading in a Harmony.</a:t>
            </a:r>
          </a:p>
          <a:p>
            <a:pPr marL="0" indent="0" algn="ctr">
              <a:lnSpc>
                <a:spcPct val="100000"/>
              </a:lnSpc>
              <a:buNone/>
            </a:pPr>
            <a:endParaRPr lang="en-US" sz="3600" i="1" dirty="0">
              <a:solidFill>
                <a:schemeClr val="tx1"/>
              </a:solidFill>
            </a:endParaRPr>
          </a:p>
        </p:txBody>
      </p:sp>
      <p:pic>
        <p:nvPicPr>
          <p:cNvPr id="7" name="Picture 6" descr="A close up of a person&#10;&#10;Description automatically generated">
            <a:extLst>
              <a:ext uri="{FF2B5EF4-FFF2-40B4-BE49-F238E27FC236}">
                <a16:creationId xmlns:a16="http://schemas.microsoft.com/office/drawing/2014/main" id="{13A267DE-A612-4ACB-A646-D7EAFB7E5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57" y="3190056"/>
            <a:ext cx="11361683" cy="2715329"/>
          </a:xfrm>
          <a:prstGeom prst="rect">
            <a:avLst/>
          </a:prstGeom>
        </p:spPr>
      </p:pic>
    </p:spTree>
    <p:custDataLst>
      <p:tags r:id="rId1"/>
    </p:custDataLst>
    <p:extLst>
      <p:ext uri="{BB962C8B-B14F-4D97-AF65-F5344CB8AC3E}">
        <p14:creationId xmlns:p14="http://schemas.microsoft.com/office/powerpoint/2010/main" val="172689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541"/>
            <a:ext cx="12192000" cy="1094336"/>
          </a:xfrm>
          <a:solidFill>
            <a:schemeClr val="accent6">
              <a:lumMod val="20000"/>
              <a:lumOff val="80000"/>
            </a:schemeClr>
          </a:solidFill>
        </p:spPr>
        <p:txBody>
          <a:bodyPr/>
          <a:lstStyle/>
          <a:p>
            <a:r>
              <a:rPr lang="en-US" b="1" dirty="0">
                <a:solidFill>
                  <a:schemeClr val="accent2"/>
                </a:solidFill>
              </a:rPr>
              <a:t>	 Downside to Harmony</a:t>
            </a:r>
          </a:p>
        </p:txBody>
      </p:sp>
      <p:pic>
        <p:nvPicPr>
          <p:cNvPr id="10" name="Content Placeholder 9" descr="A picture containing food&#10;&#10;Description automatically generated">
            <a:extLst>
              <a:ext uri="{FF2B5EF4-FFF2-40B4-BE49-F238E27FC236}">
                <a16:creationId xmlns:a16="http://schemas.microsoft.com/office/drawing/2014/main" id="{52AB9E02-5F27-4CB3-A28E-B697B09B836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95012" y="1825625"/>
            <a:ext cx="7001976" cy="4351338"/>
          </a:xfrm>
        </p:spPr>
      </p:pic>
    </p:spTree>
    <p:custDataLst>
      <p:tags r:id="rId1"/>
    </p:custDataLst>
    <p:extLst>
      <p:ext uri="{BB962C8B-B14F-4D97-AF65-F5344CB8AC3E}">
        <p14:creationId xmlns:p14="http://schemas.microsoft.com/office/powerpoint/2010/main" val="81195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p:cNvSpPr txBox="1">
            <a:spLocks noChangeArrowheads="1"/>
          </p:cNvSpPr>
          <p:nvPr/>
        </p:nvSpPr>
        <p:spPr bwMode="auto">
          <a:xfrm>
            <a:off x="1219200" y="1095396"/>
            <a:ext cx="9677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dirty="0">
                <a:latin typeface="Georgia" panose="02040502050405020303" pitchFamily="18" charset="0"/>
              </a:rPr>
              <a:t>PRO</a:t>
            </a:r>
            <a:r>
              <a:rPr lang="en-US" altLang="en-US" dirty="0">
                <a:latin typeface="Georgia" panose="02040502050405020303" pitchFamily="18" charset="0"/>
              </a:rPr>
              <a:t>: Focuses on the audience, message, narrative, and structure of each individual Gospel</a:t>
            </a:r>
          </a:p>
          <a:p>
            <a:pPr eaLnBrk="1" hangingPunct="1">
              <a:spcBef>
                <a:spcPct val="0"/>
              </a:spcBef>
              <a:buFontTx/>
              <a:buNone/>
            </a:pPr>
            <a:r>
              <a:rPr lang="en-US" altLang="en-US" sz="2800" dirty="0"/>
              <a:t> </a:t>
            </a:r>
          </a:p>
        </p:txBody>
      </p:sp>
      <p:pic>
        <p:nvPicPr>
          <p:cNvPr id="880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5314" y="2905126"/>
            <a:ext cx="85042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3"/>
          <p:cNvSpPr/>
          <p:nvPr/>
        </p:nvSpPr>
        <p:spPr>
          <a:xfrm>
            <a:off x="2779713" y="2346325"/>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Down Arrow 4"/>
          <p:cNvSpPr/>
          <p:nvPr/>
        </p:nvSpPr>
        <p:spPr>
          <a:xfrm>
            <a:off x="5027613" y="2346325"/>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Down Arrow 5"/>
          <p:cNvSpPr/>
          <p:nvPr/>
        </p:nvSpPr>
        <p:spPr>
          <a:xfrm>
            <a:off x="7053263" y="2346325"/>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Down Arrow 6"/>
          <p:cNvSpPr/>
          <p:nvPr/>
        </p:nvSpPr>
        <p:spPr>
          <a:xfrm>
            <a:off x="9194800" y="2336800"/>
            <a:ext cx="228600" cy="514350"/>
          </a:xfrm>
          <a:prstGeom prst="downArrow">
            <a:avLst>
              <a:gd name="adj1" fmla="val 50000"/>
              <a:gd name="adj2" fmla="val 48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8" name="TextBox 1"/>
          <p:cNvSpPr txBox="1">
            <a:spLocks noChangeArrowheads="1"/>
          </p:cNvSpPr>
          <p:nvPr/>
        </p:nvSpPr>
        <p:spPr bwMode="auto">
          <a:xfrm>
            <a:off x="0" y="131029"/>
            <a:ext cx="12191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en-US" altLang="en-US" sz="4000" b="1" dirty="0">
                <a:latin typeface="Georgia" panose="02040502050405020303" pitchFamily="18" charset="0"/>
              </a:rPr>
              <a:t>Reading the Gospels Sequentially</a:t>
            </a:r>
          </a:p>
          <a:p>
            <a:pPr algn="ctr" eaLnBrk="1" hangingPunct="1">
              <a:spcBef>
                <a:spcPct val="0"/>
              </a:spcBef>
              <a:buFontTx/>
              <a:buNone/>
            </a:pPr>
            <a:endParaRPr lang="en-US" altLang="en-US" sz="4000" dirty="0"/>
          </a:p>
        </p:txBody>
      </p:sp>
      <p:sp>
        <p:nvSpPr>
          <p:cNvPr id="9" name="TextBox 1"/>
          <p:cNvSpPr txBox="1">
            <a:spLocks noChangeArrowheads="1"/>
          </p:cNvSpPr>
          <p:nvPr/>
        </p:nvSpPr>
        <p:spPr bwMode="auto">
          <a:xfrm>
            <a:off x="1" y="5943600"/>
            <a:ext cx="121919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latin typeface="Georgia" panose="02040502050405020303" pitchFamily="18" charset="0"/>
              </a:rPr>
              <a:t>CON</a:t>
            </a:r>
            <a:r>
              <a:rPr lang="en-US" altLang="en-US" dirty="0">
                <a:latin typeface="Georgia" panose="02040502050405020303" pitchFamily="18" charset="0"/>
              </a:rPr>
              <a:t>: Can be repetitive (some accounts are very similar).</a:t>
            </a:r>
          </a:p>
          <a:p>
            <a:pPr algn="ctr" eaLnBrk="1" hangingPunct="1">
              <a:spcBef>
                <a:spcPct val="0"/>
              </a:spcBef>
              <a:buFontTx/>
              <a:buNone/>
            </a:pPr>
            <a:r>
              <a:rPr lang="en-US" altLang="en-US" sz="28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5314" y="2667000"/>
            <a:ext cx="85042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eft-Right Arrow 3"/>
          <p:cNvSpPr/>
          <p:nvPr/>
        </p:nvSpPr>
        <p:spPr>
          <a:xfrm>
            <a:off x="3524250" y="2362200"/>
            <a:ext cx="914400" cy="27622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Left-Right Arrow 4"/>
          <p:cNvSpPr/>
          <p:nvPr/>
        </p:nvSpPr>
        <p:spPr>
          <a:xfrm>
            <a:off x="5659439" y="2362200"/>
            <a:ext cx="915987" cy="27622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Left-Right Arrow 5"/>
          <p:cNvSpPr/>
          <p:nvPr/>
        </p:nvSpPr>
        <p:spPr>
          <a:xfrm>
            <a:off x="7796213" y="2362200"/>
            <a:ext cx="914400" cy="27622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TextBox 1"/>
          <p:cNvSpPr txBox="1">
            <a:spLocks noChangeArrowheads="1"/>
          </p:cNvSpPr>
          <p:nvPr/>
        </p:nvSpPr>
        <p:spPr bwMode="auto">
          <a:xfrm>
            <a:off x="0" y="1054379"/>
            <a:ext cx="12192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en-US" altLang="en-US" b="1" dirty="0">
                <a:latin typeface="Georgia" panose="02040502050405020303" pitchFamily="18" charset="0"/>
              </a:rPr>
              <a:t>PRO</a:t>
            </a:r>
            <a:r>
              <a:rPr lang="en-US" altLang="en-US" dirty="0">
                <a:latin typeface="Georgia" panose="02040502050405020303" pitchFamily="18" charset="0"/>
              </a:rPr>
              <a:t>: Comparing the Gospels in a synopsis, or in parallel</a:t>
            </a:r>
            <a:r>
              <a:rPr lang="en-US" altLang="en-US" i="1" dirty="0">
                <a:latin typeface="Georgia" panose="02040502050405020303" pitchFamily="18" charset="0"/>
              </a:rPr>
              <a:t> </a:t>
            </a:r>
            <a:r>
              <a:rPr lang="en-US" altLang="en-US" dirty="0">
                <a:latin typeface="Georgia" panose="02040502050405020303" pitchFamily="18" charset="0"/>
              </a:rPr>
              <a:t>helps you examine what each does differently and gain new insights.</a:t>
            </a:r>
          </a:p>
          <a:p>
            <a:pPr algn="ctr" eaLnBrk="1" hangingPunct="1">
              <a:spcBef>
                <a:spcPct val="0"/>
              </a:spcBef>
              <a:buFontTx/>
              <a:buNone/>
            </a:pPr>
            <a:r>
              <a:rPr lang="en-US" altLang="en-US" sz="2800" dirty="0"/>
              <a:t> </a:t>
            </a:r>
          </a:p>
        </p:txBody>
      </p:sp>
      <p:sp>
        <p:nvSpPr>
          <p:cNvPr id="8" name="TextBox 1"/>
          <p:cNvSpPr txBox="1">
            <a:spLocks noChangeArrowheads="1"/>
          </p:cNvSpPr>
          <p:nvPr/>
        </p:nvSpPr>
        <p:spPr bwMode="auto">
          <a:xfrm>
            <a:off x="0" y="131028"/>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en-US" altLang="en-US" sz="4000" b="1" dirty="0">
                <a:latin typeface="Georgia" panose="02040502050405020303" pitchFamily="18" charset="0"/>
              </a:rPr>
              <a:t>Reading the Gospels in a Synopsis</a:t>
            </a:r>
          </a:p>
        </p:txBody>
      </p:sp>
      <p:sp>
        <p:nvSpPr>
          <p:cNvPr id="9" name="TextBox 1"/>
          <p:cNvSpPr txBox="1">
            <a:spLocks noChangeArrowheads="1"/>
          </p:cNvSpPr>
          <p:nvPr/>
        </p:nvSpPr>
        <p:spPr bwMode="auto">
          <a:xfrm>
            <a:off x="0" y="5695653"/>
            <a:ext cx="1219199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en-US" altLang="en-US" b="1" dirty="0">
                <a:latin typeface="Georgia" panose="02040502050405020303" pitchFamily="18" charset="0"/>
              </a:rPr>
              <a:t>CON</a:t>
            </a:r>
            <a:r>
              <a:rPr lang="en-US" altLang="en-US" dirty="0">
                <a:latin typeface="Georgia" panose="02040502050405020303" pitchFamily="18" charset="0"/>
              </a:rPr>
              <a:t>: Can be harder to match up accounts side by side passages and do a careful reading. </a:t>
            </a:r>
          </a:p>
          <a:p>
            <a:pPr algn="ctr" eaLnBrk="1" hangingPunct="1">
              <a:spcBef>
                <a:spcPct val="0"/>
              </a:spcBef>
              <a:buFontTx/>
              <a:buNone/>
            </a:pPr>
            <a:r>
              <a:rPr lang="en-US" altLang="en-US" sz="28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gn="ctr"/>
            <a:r>
              <a:rPr lang="en-US" altLang="en-US" b="1" dirty="0">
                <a:latin typeface="Georgia" panose="02040502050405020303" pitchFamily="18" charset="0"/>
              </a:rPr>
              <a:t>Check Yourself</a:t>
            </a:r>
          </a:p>
        </p:txBody>
      </p:sp>
      <p:sp>
        <p:nvSpPr>
          <p:cNvPr id="90115" name="Content Placeholder 2"/>
          <p:cNvSpPr>
            <a:spLocks noGrp="1"/>
          </p:cNvSpPr>
          <p:nvPr>
            <p:ph idx="1"/>
          </p:nvPr>
        </p:nvSpPr>
        <p:spPr/>
        <p:txBody>
          <a:bodyPr>
            <a:normAutofit/>
          </a:bodyPr>
          <a:lstStyle/>
          <a:p>
            <a:pPr marL="514350" indent="-514350">
              <a:buFont typeface="+mj-lt"/>
              <a:buAutoNum type="arabicPeriod"/>
            </a:pPr>
            <a:r>
              <a:rPr lang="en-US" altLang="en-US" sz="3200" dirty="0">
                <a:latin typeface="Georgia" panose="02040502050405020303" pitchFamily="18" charset="0"/>
              </a:rPr>
              <a:t>Compare and contrast reading the New Testament Gospels in an harmony, sequentially, or in a synopsis.</a:t>
            </a:r>
          </a:p>
          <a:p>
            <a:pPr marL="514350" indent="-514350">
              <a:buFont typeface="+mj-lt"/>
              <a:buAutoNum type="arabicPeriod"/>
            </a:pPr>
            <a:endParaRPr lang="en-US" altLang="en-US" sz="3200" dirty="0">
              <a:latin typeface="Georgia" panose="02040502050405020303" pitchFamily="18" charset="0"/>
            </a:endParaRPr>
          </a:p>
          <a:p>
            <a:pPr marL="514350" indent="-514350">
              <a:buFont typeface="+mj-lt"/>
              <a:buAutoNum type="arabicPeriod"/>
            </a:pPr>
            <a:r>
              <a:rPr lang="en-US" altLang="en-US" sz="3200" dirty="0">
                <a:latin typeface="Georgia" panose="02040502050405020303" pitchFamily="18" charset="0"/>
              </a:rPr>
              <a:t>Which have you primarily done thus far in your life?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FCFCB0-A3E9-4CFB-B603-160DEC9AC7FD}"/>
              </a:ext>
            </a:extLst>
          </p:cNvPr>
          <p:cNvSpPr>
            <a:spLocks noGrp="1"/>
          </p:cNvSpPr>
          <p:nvPr>
            <p:ph type="title"/>
          </p:nvPr>
        </p:nvSpPr>
        <p:spPr>
          <a:xfrm>
            <a:off x="685800" y="228600"/>
            <a:ext cx="10820399" cy="970450"/>
          </a:xfrm>
        </p:spPr>
        <p:txBody>
          <a:bodyPr>
            <a:normAutofit fontScale="90000"/>
          </a:bodyPr>
          <a:lstStyle/>
          <a:p>
            <a:r>
              <a:rPr lang="en-US" dirty="0"/>
              <a:t>How Was Your Synopsis Experience?</a:t>
            </a:r>
          </a:p>
        </p:txBody>
      </p:sp>
      <p:sp>
        <p:nvSpPr>
          <p:cNvPr id="5" name="Content Placeholder 4">
            <a:extLst>
              <a:ext uri="{FF2B5EF4-FFF2-40B4-BE49-F238E27FC236}">
                <a16:creationId xmlns:a16="http://schemas.microsoft.com/office/drawing/2014/main" id="{67416FA8-C7A7-48D7-BEF2-B188927B53E6}"/>
              </a:ext>
            </a:extLst>
          </p:cNvPr>
          <p:cNvSpPr>
            <a:spLocks noGrp="1"/>
          </p:cNvSpPr>
          <p:nvPr>
            <p:ph idx="1"/>
          </p:nvPr>
        </p:nvSpPr>
        <p:spPr>
          <a:xfrm>
            <a:off x="685801" y="1580051"/>
            <a:ext cx="10744200" cy="5125550"/>
          </a:xfrm>
        </p:spPr>
        <p:txBody>
          <a:bodyPr>
            <a:normAutofit fontScale="92500" lnSpcReduction="20000"/>
          </a:bodyPr>
          <a:lstStyle/>
          <a:p>
            <a:r>
              <a:rPr lang="en-US" sz="3600" dirty="0"/>
              <a:t>What did you learn from your baptism synopsis study?</a:t>
            </a:r>
          </a:p>
          <a:p>
            <a:r>
              <a:rPr lang="en-US" sz="3600" dirty="0"/>
              <a:t>Any questions about the Synopsis paper?</a:t>
            </a:r>
          </a:p>
          <a:p>
            <a:pPr lvl="1"/>
            <a:r>
              <a:rPr lang="en-US" dirty="0">
                <a:latin typeface="Georgia" panose="02040502050405020303" pitchFamily="18" charset="0"/>
              </a:rPr>
              <a:t>Option #1: The Roman Trial of Jesus Christ: </a:t>
            </a:r>
            <a:r>
              <a:rPr lang="en-US" sz="3600" dirty="0">
                <a:latin typeface="Georgia" panose="02040502050405020303" pitchFamily="18" charset="0"/>
              </a:rPr>
              <a:t>Mark 15:1-20, Matthew 27:1-31, Luke 23:1-25, John 18:28-John 19:15.</a:t>
            </a:r>
          </a:p>
          <a:p>
            <a:pPr lvl="1"/>
            <a:r>
              <a:rPr lang="en-US" dirty="0">
                <a:latin typeface="Georgia" panose="02040502050405020303" pitchFamily="18" charset="0"/>
              </a:rPr>
              <a:t>Option #2: The Crucifixion: </a:t>
            </a:r>
            <a:r>
              <a:rPr lang="en-US" sz="3600" dirty="0">
                <a:latin typeface="Georgia" panose="02040502050405020303" pitchFamily="18" charset="0"/>
              </a:rPr>
              <a:t>Mark 15:20-41, Matthew 27:31-56, Luke 23:26-49, John 19:16-37</a:t>
            </a:r>
          </a:p>
          <a:p>
            <a:r>
              <a:rPr lang="en-US" sz="3600" dirty="0">
                <a:latin typeface="Georgia" panose="02040502050405020303" pitchFamily="18" charset="0"/>
              </a:rPr>
              <a:t>How can this Synopsis Paper have more value than just a “disposable assignment”?</a:t>
            </a:r>
            <a:br>
              <a:rPr lang="en-US" sz="3600" dirty="0">
                <a:latin typeface="Georgia" panose="02040502050405020303" pitchFamily="18" charset="0"/>
              </a:rPr>
            </a:br>
            <a:endParaRPr lang="en-US" dirty="0"/>
          </a:p>
        </p:txBody>
      </p:sp>
    </p:spTree>
    <p:extLst>
      <p:ext uri="{BB962C8B-B14F-4D97-AF65-F5344CB8AC3E}">
        <p14:creationId xmlns:p14="http://schemas.microsoft.com/office/powerpoint/2010/main" val="262454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fontScale="90000"/>
          </a:bodyPr>
          <a:lstStyle/>
          <a:p>
            <a:pPr algn="ctr"/>
            <a:r>
              <a:rPr lang="en-US" b="1" dirty="0">
                <a:latin typeface="Georgia" panose="02040502050405020303" pitchFamily="18" charset="0"/>
              </a:rPr>
              <a:t>Understanding the Four </a:t>
            </a:r>
            <a:br>
              <a:rPr lang="en-US" b="1" dirty="0">
                <a:latin typeface="Georgia" panose="02040502050405020303" pitchFamily="18" charset="0"/>
              </a:rPr>
            </a:br>
            <a:r>
              <a:rPr lang="en-US" b="1" dirty="0">
                <a:latin typeface="Georgia" panose="02040502050405020303" pitchFamily="18" charset="0"/>
              </a:rPr>
              <a:t>Gospel Portraits</a:t>
            </a:r>
            <a:endParaRPr lang="en-US" altLang="en-US" b="1" dirty="0">
              <a:latin typeface="Georgia" panose="02040502050405020303" pitchFamily="18" charset="0"/>
            </a:endParaRPr>
          </a:p>
        </p:txBody>
      </p:sp>
      <p:pic>
        <p:nvPicPr>
          <p:cNvPr id="6" name="Picture 4" descr="Image result for jesus in the gospel of matthew">
            <a:extLst>
              <a:ext uri="{FF2B5EF4-FFF2-40B4-BE49-F238E27FC236}">
                <a16:creationId xmlns:a16="http://schemas.microsoft.com/office/drawing/2014/main" id="{63D782AC-763B-4A75-BEF1-8022EA3C48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00"/>
          <a:stretch/>
        </p:blipFill>
        <p:spPr bwMode="auto">
          <a:xfrm>
            <a:off x="152400" y="2133601"/>
            <a:ext cx="2739334" cy="33246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jesus in the gospel of luke">
            <a:extLst>
              <a:ext uri="{FF2B5EF4-FFF2-40B4-BE49-F238E27FC236}">
                <a16:creationId xmlns:a16="http://schemas.microsoft.com/office/drawing/2014/main" id="{61D29347-87B0-4122-90A7-D91129C01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536" y="2133601"/>
            <a:ext cx="2590800" cy="34148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mage result for the humanity of jesus">
            <a:extLst>
              <a:ext uri="{FF2B5EF4-FFF2-40B4-BE49-F238E27FC236}">
                <a16:creationId xmlns:a16="http://schemas.microsoft.com/office/drawing/2014/main" id="{0A2EBF8C-8F5A-4350-8163-1D92229ED9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395" r="22423" b="-2674"/>
          <a:stretch/>
        </p:blipFill>
        <p:spPr bwMode="auto">
          <a:xfrm>
            <a:off x="2957465" y="2144878"/>
            <a:ext cx="2739334" cy="3495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Image result for &quot;I am he&quot; jesus">
            <a:extLst>
              <a:ext uri="{FF2B5EF4-FFF2-40B4-BE49-F238E27FC236}">
                <a16:creationId xmlns:a16="http://schemas.microsoft.com/office/drawing/2014/main" id="{FD53B324-434F-4FBD-B968-3454238A3C7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609" t="3160" r="24427" b="15979"/>
          <a:stretch/>
        </p:blipFill>
        <p:spPr bwMode="auto">
          <a:xfrm>
            <a:off x="8505073" y="2144878"/>
            <a:ext cx="3528711" cy="340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3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81000" y="200025"/>
            <a:ext cx="11353800" cy="1323975"/>
          </a:xfrm>
        </p:spPr>
        <p:txBody>
          <a:bodyPr>
            <a:noAutofit/>
          </a:bodyPr>
          <a:lstStyle/>
          <a:p>
            <a:r>
              <a:rPr lang="en-US" altLang="en-US" sz="4000" dirty="0"/>
              <a:t>Gospel Portraits of Jesus Christ</a:t>
            </a:r>
            <a:endParaRPr lang="en-US" altLang="en-US" sz="4000" b="1" dirty="0">
              <a:latin typeface="Georgia" panose="02040502050405020303" pitchFamily="18" charset="0"/>
            </a:endParaRPr>
          </a:p>
        </p:txBody>
      </p:sp>
      <p:sp>
        <p:nvSpPr>
          <p:cNvPr id="3075" name="Rectangle 3"/>
          <p:cNvSpPr>
            <a:spLocks noGrp="1" noChangeArrowheads="1"/>
          </p:cNvSpPr>
          <p:nvPr>
            <p:ph idx="1"/>
          </p:nvPr>
        </p:nvSpPr>
        <p:spPr>
          <a:xfrm>
            <a:off x="4183118" y="2590799"/>
            <a:ext cx="5438402" cy="3263463"/>
          </a:xfrm>
        </p:spPr>
        <p:txBody>
          <a:bodyPr>
            <a:noAutofit/>
          </a:bodyPr>
          <a:lstStyle/>
          <a:p>
            <a:pPr marL="233363" indent="-233363">
              <a:spcBef>
                <a:spcPct val="0"/>
              </a:spcBef>
            </a:pPr>
            <a:r>
              <a:rPr lang="en-US" altLang="en-US" sz="3200" dirty="0">
                <a:latin typeface="Georgia" panose="02040502050405020303" pitchFamily="18" charset="0"/>
              </a:rPr>
              <a:t>Feel the Holy Ghost</a:t>
            </a:r>
          </a:p>
          <a:p>
            <a:pPr marL="233363" indent="-233363">
              <a:spcBef>
                <a:spcPct val="0"/>
              </a:spcBef>
            </a:pPr>
            <a:r>
              <a:rPr lang="en-US" altLang="en-US" sz="3200" dirty="0">
                <a:latin typeface="Georgia" panose="02040502050405020303" pitchFamily="18" charset="0"/>
              </a:rPr>
              <a:t>Identify and act on at least one specific thing you will do in your life as a result of our discussion today.</a:t>
            </a:r>
          </a:p>
          <a:p>
            <a:pPr marL="233363" indent="-233363">
              <a:spcBef>
                <a:spcPct val="0"/>
              </a:spcBef>
            </a:pPr>
            <a:r>
              <a:rPr lang="en-US" altLang="en-US" sz="3200" dirty="0">
                <a:latin typeface="Georgia" panose="02040502050405020303" pitchFamily="18" charset="0"/>
              </a:rPr>
              <a:t>Be able to answer the questions from today’s class period (see QR code)</a:t>
            </a:r>
          </a:p>
        </p:txBody>
      </p:sp>
      <p:sp>
        <p:nvSpPr>
          <p:cNvPr id="2" name="Rectangle 1">
            <a:extLst>
              <a:ext uri="{FF2B5EF4-FFF2-40B4-BE49-F238E27FC236}">
                <a16:creationId xmlns:a16="http://schemas.microsoft.com/office/drawing/2014/main" id="{9B5730DA-3E18-4257-9A49-C8420BD7F122}"/>
              </a:ext>
            </a:extLst>
          </p:cNvPr>
          <p:cNvSpPr/>
          <p:nvPr/>
        </p:nvSpPr>
        <p:spPr>
          <a:xfrm>
            <a:off x="3516464" y="1371600"/>
            <a:ext cx="7639216" cy="1097280"/>
          </a:xfrm>
          <a:prstGeom prst="rect">
            <a:avLst/>
          </a:prstGeom>
        </p:spPr>
        <p:txBody>
          <a:bodyPr wrap="square">
            <a:spAutoFit/>
          </a:bodyPr>
          <a:lstStyle/>
          <a:p>
            <a:pPr>
              <a:spcBef>
                <a:spcPct val="0"/>
              </a:spcBef>
            </a:pPr>
            <a:r>
              <a:rPr lang="en-US" altLang="en-US" sz="3200" dirty="0">
                <a:solidFill>
                  <a:srgbClr val="FFFF00"/>
                </a:solidFill>
                <a:latin typeface="Georgia" panose="02040502050405020303" pitchFamily="18" charset="0"/>
              </a:rPr>
              <a:t>The following are the learning outcomes for this lesson:</a:t>
            </a:r>
          </a:p>
        </p:txBody>
      </p:sp>
      <p:pic>
        <p:nvPicPr>
          <p:cNvPr id="5" name="Picture 4" descr="Qr code&#10;&#10;Description automatically generated">
            <a:extLst>
              <a:ext uri="{FF2B5EF4-FFF2-40B4-BE49-F238E27FC236}">
                <a16:creationId xmlns:a16="http://schemas.microsoft.com/office/drawing/2014/main" id="{3859D784-F773-46AD-9571-4C79F147E9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5395" y="2695575"/>
            <a:ext cx="2570480" cy="2570480"/>
          </a:xfrm>
          <a:prstGeom prst="rect">
            <a:avLst/>
          </a:prstGeom>
        </p:spPr>
      </p:pic>
      <p:pic>
        <p:nvPicPr>
          <p:cNvPr id="6" name="Picture 2">
            <a:extLst>
              <a:ext uri="{FF2B5EF4-FFF2-40B4-BE49-F238E27FC236}">
                <a16:creationId xmlns:a16="http://schemas.microsoft.com/office/drawing/2014/main" id="{EE1C9D70-908D-416E-A490-2EC4069845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25" y="2175730"/>
            <a:ext cx="3847265" cy="46822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7291"/>
          <a:stretch/>
        </p:blipFill>
        <p:spPr>
          <a:xfrm>
            <a:off x="6400800" y="381000"/>
            <a:ext cx="5356652" cy="3301329"/>
          </a:xfrm>
          <a:prstGeom prst="rect">
            <a:avLst/>
          </a:prstGeom>
        </p:spPr>
      </p:pic>
      <p:sp>
        <p:nvSpPr>
          <p:cNvPr id="3" name="TextBox 2"/>
          <p:cNvSpPr txBox="1"/>
          <p:nvPr/>
        </p:nvSpPr>
        <p:spPr>
          <a:xfrm>
            <a:off x="434548" y="381000"/>
            <a:ext cx="5029201" cy="1754326"/>
          </a:xfrm>
          <a:prstGeom prst="rect">
            <a:avLst/>
          </a:prstGeom>
          <a:noFill/>
        </p:spPr>
        <p:txBody>
          <a:bodyPr wrap="square" rtlCol="0">
            <a:spAutoFit/>
          </a:bodyPr>
          <a:lstStyle/>
          <a:p>
            <a:pPr algn="ctr"/>
            <a:r>
              <a:rPr lang="en-US" sz="3600" b="1" dirty="0">
                <a:latin typeface="Georgia" panose="02040502050405020303" pitchFamily="18" charset="0"/>
              </a:rPr>
              <a:t>Christology is the study of the nature of Christ. </a:t>
            </a:r>
            <a:endParaRPr lang="en-US" sz="3600" dirty="0"/>
          </a:p>
        </p:txBody>
      </p:sp>
      <p:sp>
        <p:nvSpPr>
          <p:cNvPr id="11" name="TextBox 10"/>
          <p:cNvSpPr txBox="1"/>
          <p:nvPr/>
        </p:nvSpPr>
        <p:spPr>
          <a:xfrm flipH="1">
            <a:off x="-76200" y="3886200"/>
            <a:ext cx="5246371" cy="1077218"/>
          </a:xfrm>
          <a:prstGeom prst="rect">
            <a:avLst/>
          </a:prstGeom>
          <a:noFill/>
        </p:spPr>
        <p:txBody>
          <a:bodyPr wrap="square" rtlCol="0">
            <a:spAutoFit/>
          </a:bodyPr>
          <a:lstStyle/>
          <a:p>
            <a:pPr algn="ctr"/>
            <a:r>
              <a:rPr lang="en-US" sz="3200" dirty="0">
                <a:latin typeface="Georgia" panose="02040502050405020303" pitchFamily="18" charset="0"/>
              </a:rPr>
              <a:t>Low Christology</a:t>
            </a:r>
          </a:p>
          <a:p>
            <a:pPr algn="ctr"/>
            <a:r>
              <a:rPr lang="en-US" sz="3200" dirty="0">
                <a:latin typeface="Georgia" panose="02040502050405020303" pitchFamily="18" charset="0"/>
              </a:rPr>
              <a:t>(Jesus completely Human)</a:t>
            </a:r>
          </a:p>
        </p:txBody>
      </p:sp>
      <p:sp>
        <p:nvSpPr>
          <p:cNvPr id="12" name="TextBox 11"/>
          <p:cNvSpPr txBox="1"/>
          <p:nvPr/>
        </p:nvSpPr>
        <p:spPr>
          <a:xfrm flipH="1">
            <a:off x="7543800" y="3886200"/>
            <a:ext cx="4876800" cy="1077218"/>
          </a:xfrm>
          <a:prstGeom prst="rect">
            <a:avLst/>
          </a:prstGeom>
          <a:noFill/>
        </p:spPr>
        <p:txBody>
          <a:bodyPr wrap="square" rtlCol="0">
            <a:spAutoFit/>
          </a:bodyPr>
          <a:lstStyle/>
          <a:p>
            <a:pPr algn="ctr"/>
            <a:r>
              <a:rPr lang="en-US" sz="3200" dirty="0">
                <a:latin typeface="Georgia" panose="02040502050405020303" pitchFamily="18" charset="0"/>
              </a:rPr>
              <a:t>High Christology</a:t>
            </a:r>
          </a:p>
          <a:p>
            <a:pPr algn="ctr"/>
            <a:r>
              <a:rPr lang="en-US" sz="3200" dirty="0">
                <a:latin typeface="Georgia" panose="02040502050405020303" pitchFamily="18" charset="0"/>
              </a:rPr>
              <a:t>(Jesus completely God)</a:t>
            </a:r>
          </a:p>
        </p:txBody>
      </p:sp>
      <p:cxnSp>
        <p:nvCxnSpPr>
          <p:cNvPr id="18" name="Straight Connector 17"/>
          <p:cNvCxnSpPr/>
          <p:nvPr/>
        </p:nvCxnSpPr>
        <p:spPr>
          <a:xfrm>
            <a:off x="99822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81534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3" name="Straight Connector 12"/>
          <p:cNvCxnSpPr>
            <a:cxnSpLocks/>
          </p:cNvCxnSpPr>
          <p:nvPr/>
        </p:nvCxnSpPr>
        <p:spPr>
          <a:xfrm>
            <a:off x="2362200" y="5486400"/>
            <a:ext cx="7620000" cy="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3622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1910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433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7291"/>
          <a:stretch/>
        </p:blipFill>
        <p:spPr>
          <a:xfrm>
            <a:off x="6400800" y="381000"/>
            <a:ext cx="5356652" cy="3301329"/>
          </a:xfrm>
          <a:prstGeom prst="rect">
            <a:avLst/>
          </a:prstGeom>
        </p:spPr>
      </p:pic>
      <p:sp>
        <p:nvSpPr>
          <p:cNvPr id="3" name="TextBox 2"/>
          <p:cNvSpPr txBox="1"/>
          <p:nvPr/>
        </p:nvSpPr>
        <p:spPr>
          <a:xfrm>
            <a:off x="533400" y="914400"/>
            <a:ext cx="5029201" cy="3416320"/>
          </a:xfrm>
          <a:prstGeom prst="rect">
            <a:avLst/>
          </a:prstGeom>
          <a:noFill/>
        </p:spPr>
        <p:txBody>
          <a:bodyPr wrap="square" rtlCol="0">
            <a:spAutoFit/>
          </a:bodyPr>
          <a:lstStyle/>
          <a:p>
            <a:pPr algn="ctr"/>
            <a:r>
              <a:rPr lang="en-US" sz="3600" b="1" dirty="0">
                <a:latin typeface="Georgia" panose="02040502050405020303" pitchFamily="18" charset="0"/>
              </a:rPr>
              <a:t>Christology </a:t>
            </a:r>
          </a:p>
          <a:p>
            <a:pPr algn="ctr"/>
            <a:r>
              <a:rPr lang="en-US" sz="3600" i="1" dirty="0">
                <a:latin typeface="Georgia" panose="02040502050405020303" pitchFamily="18" charset="0"/>
              </a:rPr>
              <a:t>The Nature of Christ: Human or Divine?</a:t>
            </a:r>
          </a:p>
          <a:p>
            <a:endParaRPr lang="en-US" sz="3600" dirty="0"/>
          </a:p>
          <a:p>
            <a:endParaRPr lang="en-US" sz="3600" dirty="0"/>
          </a:p>
          <a:p>
            <a:endParaRPr lang="en-US" sz="3600" dirty="0"/>
          </a:p>
        </p:txBody>
      </p:sp>
      <p:sp>
        <p:nvSpPr>
          <p:cNvPr id="11" name="TextBox 10"/>
          <p:cNvSpPr txBox="1"/>
          <p:nvPr/>
        </p:nvSpPr>
        <p:spPr>
          <a:xfrm flipH="1">
            <a:off x="-76200" y="3886200"/>
            <a:ext cx="5246371" cy="1077218"/>
          </a:xfrm>
          <a:prstGeom prst="rect">
            <a:avLst/>
          </a:prstGeom>
          <a:noFill/>
        </p:spPr>
        <p:txBody>
          <a:bodyPr wrap="square" rtlCol="0">
            <a:spAutoFit/>
          </a:bodyPr>
          <a:lstStyle/>
          <a:p>
            <a:pPr algn="ctr"/>
            <a:r>
              <a:rPr lang="en-US" sz="3200" dirty="0">
                <a:latin typeface="Georgia" panose="02040502050405020303" pitchFamily="18" charset="0"/>
              </a:rPr>
              <a:t>Low Christology</a:t>
            </a:r>
          </a:p>
          <a:p>
            <a:pPr algn="ctr"/>
            <a:r>
              <a:rPr lang="en-US" sz="3200" dirty="0">
                <a:latin typeface="Georgia" panose="02040502050405020303" pitchFamily="18" charset="0"/>
              </a:rPr>
              <a:t>(Jesus completely Human)</a:t>
            </a:r>
          </a:p>
        </p:txBody>
      </p:sp>
      <p:sp>
        <p:nvSpPr>
          <p:cNvPr id="12" name="TextBox 11"/>
          <p:cNvSpPr txBox="1"/>
          <p:nvPr/>
        </p:nvSpPr>
        <p:spPr>
          <a:xfrm flipH="1">
            <a:off x="7543800" y="3886200"/>
            <a:ext cx="4876800" cy="1077218"/>
          </a:xfrm>
          <a:prstGeom prst="rect">
            <a:avLst/>
          </a:prstGeom>
          <a:noFill/>
        </p:spPr>
        <p:txBody>
          <a:bodyPr wrap="square" rtlCol="0">
            <a:spAutoFit/>
          </a:bodyPr>
          <a:lstStyle/>
          <a:p>
            <a:pPr algn="ctr"/>
            <a:r>
              <a:rPr lang="en-US" sz="3200" dirty="0">
                <a:latin typeface="Georgia" panose="02040502050405020303" pitchFamily="18" charset="0"/>
              </a:rPr>
              <a:t>High Christology</a:t>
            </a:r>
          </a:p>
          <a:p>
            <a:pPr algn="ctr"/>
            <a:r>
              <a:rPr lang="en-US" sz="3200" dirty="0">
                <a:latin typeface="Georgia" panose="02040502050405020303" pitchFamily="18" charset="0"/>
              </a:rPr>
              <a:t>(Jesus completely God)</a:t>
            </a:r>
          </a:p>
        </p:txBody>
      </p:sp>
      <p:cxnSp>
        <p:nvCxnSpPr>
          <p:cNvPr id="18" name="Straight Connector 17"/>
          <p:cNvCxnSpPr/>
          <p:nvPr/>
        </p:nvCxnSpPr>
        <p:spPr>
          <a:xfrm>
            <a:off x="99822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81534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3" name="Straight Connector 12"/>
          <p:cNvCxnSpPr>
            <a:cxnSpLocks/>
          </p:cNvCxnSpPr>
          <p:nvPr/>
        </p:nvCxnSpPr>
        <p:spPr>
          <a:xfrm>
            <a:off x="2362200" y="5486400"/>
            <a:ext cx="7620000" cy="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3622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1910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63C980F-95A5-FC40-B7DB-E0C696DCCE22}"/>
              </a:ext>
            </a:extLst>
          </p:cNvPr>
          <p:cNvSpPr txBox="1"/>
          <p:nvPr/>
        </p:nvSpPr>
        <p:spPr>
          <a:xfrm>
            <a:off x="3145072" y="6108412"/>
            <a:ext cx="5170005" cy="584775"/>
          </a:xfrm>
          <a:prstGeom prst="rect">
            <a:avLst/>
          </a:prstGeom>
          <a:noFill/>
        </p:spPr>
        <p:txBody>
          <a:bodyPr wrap="none" rtlCol="0">
            <a:spAutoFit/>
          </a:bodyPr>
          <a:lstStyle/>
          <a:p>
            <a:r>
              <a:rPr lang="en-US" sz="3200" b="1" dirty="0">
                <a:latin typeface="Georgia" panose="02040502050405020303" pitchFamily="18" charset="0"/>
              </a:rPr>
              <a:t>Mark?</a:t>
            </a:r>
            <a:r>
              <a:rPr lang="en-US" sz="3200" dirty="0">
                <a:latin typeface="Georgia" panose="02040502050405020303" pitchFamily="18" charset="0"/>
              </a:rPr>
              <a:t> 					</a:t>
            </a:r>
            <a:r>
              <a:rPr lang="en-US" sz="3200" b="1" dirty="0">
                <a:latin typeface="Georgia" panose="02040502050405020303" pitchFamily="18" charset="0"/>
              </a:rPr>
              <a:t>John?</a:t>
            </a:r>
          </a:p>
        </p:txBody>
      </p:sp>
    </p:spTree>
    <p:extLst>
      <p:ext uri="{BB962C8B-B14F-4D97-AF65-F5344CB8AC3E}">
        <p14:creationId xmlns:p14="http://schemas.microsoft.com/office/powerpoint/2010/main" val="63131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Georgia" panose="02040502050405020303" pitchFamily="18" charset="0"/>
              </a:rPr>
              <a:t>Key Themes in Mark</a:t>
            </a:r>
          </a:p>
        </p:txBody>
      </p:sp>
      <p:sp>
        <p:nvSpPr>
          <p:cNvPr id="3" name="Content Placeholder 2"/>
          <p:cNvSpPr>
            <a:spLocks noGrp="1"/>
          </p:cNvSpPr>
          <p:nvPr>
            <p:ph idx="1"/>
          </p:nvPr>
        </p:nvSpPr>
        <p:spPr/>
        <p:txBody>
          <a:bodyPr>
            <a:normAutofit/>
          </a:bodyPr>
          <a:lstStyle/>
          <a:p>
            <a:pPr marL="514350" indent="-514350" algn="ctr">
              <a:buAutoNum type="arabicPeriod"/>
            </a:pPr>
            <a:r>
              <a:rPr lang="en-US" sz="4000" dirty="0">
                <a:latin typeface="Georgia" panose="02040502050405020303" pitchFamily="18" charset="0"/>
              </a:rPr>
              <a:t>Emphasizes the Humanity of Christ</a:t>
            </a:r>
          </a:p>
          <a:p>
            <a:pPr marL="0" indent="0">
              <a:buNone/>
            </a:pPr>
            <a:endParaRPr lang="en-US" sz="4000" dirty="0"/>
          </a:p>
        </p:txBody>
      </p:sp>
    </p:spTree>
    <p:extLst>
      <p:ext uri="{BB962C8B-B14F-4D97-AF65-F5344CB8AC3E}">
        <p14:creationId xmlns:p14="http://schemas.microsoft.com/office/powerpoint/2010/main" val="3350757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07842"/>
            <a:ext cx="4953000" cy="4524315"/>
          </a:xfrm>
          <a:prstGeom prst="rect">
            <a:avLst/>
          </a:prstGeom>
          <a:noFill/>
        </p:spPr>
        <p:txBody>
          <a:bodyPr wrap="square" rtlCol="0">
            <a:spAutoFit/>
          </a:bodyPr>
          <a:lstStyle/>
          <a:p>
            <a:pPr marL="342900" indent="-342900">
              <a:buFont typeface="+mj-lt"/>
              <a:buAutoNum type="arabicPeriod"/>
            </a:pPr>
            <a:r>
              <a:rPr lang="en-US" sz="3200" dirty="0">
                <a:latin typeface="Georgia" panose="02040502050405020303" pitchFamily="18" charset="0"/>
              </a:rPr>
              <a:t>1:41–__________</a:t>
            </a:r>
          </a:p>
          <a:p>
            <a:pPr marL="342900" indent="-342900">
              <a:buFont typeface="+mj-lt"/>
              <a:buAutoNum type="arabicPeriod"/>
            </a:pPr>
            <a:r>
              <a:rPr lang="en-US" sz="3200" dirty="0">
                <a:latin typeface="Georgia" panose="02040502050405020303" pitchFamily="18" charset="0"/>
              </a:rPr>
              <a:t>3:5 –__________ 	</a:t>
            </a:r>
          </a:p>
          <a:p>
            <a:pPr marL="342900" indent="-342900">
              <a:buFont typeface="+mj-lt"/>
              <a:buAutoNum type="arabicPeriod"/>
            </a:pPr>
            <a:r>
              <a:rPr lang="en-US" sz="3200" dirty="0">
                <a:latin typeface="Georgia" panose="02040502050405020303" pitchFamily="18" charset="0"/>
              </a:rPr>
              <a:t>6:6 –__________ 	</a:t>
            </a:r>
          </a:p>
          <a:p>
            <a:pPr marL="342900" indent="-342900">
              <a:buFont typeface="+mj-lt"/>
              <a:buAutoNum type="arabicPeriod"/>
            </a:pPr>
            <a:r>
              <a:rPr lang="en-US" sz="3200" dirty="0">
                <a:latin typeface="Georgia" panose="02040502050405020303" pitchFamily="18" charset="0"/>
              </a:rPr>
              <a:t>8:12 –__________</a:t>
            </a:r>
          </a:p>
          <a:p>
            <a:pPr marL="342900" indent="-342900">
              <a:buFont typeface="+mj-lt"/>
              <a:buAutoNum type="arabicPeriod"/>
            </a:pPr>
            <a:r>
              <a:rPr lang="en-US" sz="3200" dirty="0">
                <a:latin typeface="Georgia" panose="02040502050405020303" pitchFamily="18" charset="0"/>
              </a:rPr>
              <a:t>9:12 –__________ 	</a:t>
            </a:r>
          </a:p>
          <a:p>
            <a:pPr marL="342900" indent="-342900">
              <a:buFont typeface="+mj-lt"/>
              <a:buAutoNum type="arabicPeriod"/>
            </a:pPr>
            <a:r>
              <a:rPr lang="en-US" sz="3200" dirty="0">
                <a:latin typeface="Georgia" panose="02040502050405020303" pitchFamily="18" charset="0"/>
              </a:rPr>
              <a:t>10:14 –__________  </a:t>
            </a:r>
          </a:p>
          <a:p>
            <a:pPr marL="342900" indent="-342900">
              <a:buFont typeface="+mj-lt"/>
              <a:buAutoNum type="arabicPeriod"/>
            </a:pPr>
            <a:r>
              <a:rPr lang="en-US" sz="3200" dirty="0">
                <a:latin typeface="Georgia" panose="02040502050405020303" pitchFamily="18" charset="0"/>
              </a:rPr>
              <a:t>10:21 –__________</a:t>
            </a:r>
          </a:p>
          <a:p>
            <a:pPr marL="342900" indent="-342900">
              <a:buFont typeface="+mj-lt"/>
              <a:buAutoNum type="arabicPeriod"/>
            </a:pPr>
            <a:r>
              <a:rPr lang="en-US" sz="3200" dirty="0">
                <a:latin typeface="Georgia" panose="02040502050405020303" pitchFamily="18" charset="0"/>
              </a:rPr>
              <a:t>14:33-45 –_________</a:t>
            </a:r>
          </a:p>
          <a:p>
            <a:pPr marL="342900" indent="-342900">
              <a:buFont typeface="+mj-lt"/>
              <a:buAutoNum type="arabicPeriod"/>
            </a:pPr>
            <a:r>
              <a:rPr lang="en-US" sz="3200" dirty="0">
                <a:latin typeface="Georgia" panose="02040502050405020303" pitchFamily="18" charset="0"/>
              </a:rPr>
              <a:t>15:34–_________</a:t>
            </a:r>
          </a:p>
        </p:txBody>
      </p:sp>
      <p:sp>
        <p:nvSpPr>
          <p:cNvPr id="6" name="Rectangle 5"/>
          <p:cNvSpPr/>
          <p:nvPr/>
        </p:nvSpPr>
        <p:spPr>
          <a:xfrm>
            <a:off x="381000" y="228601"/>
            <a:ext cx="11430000" cy="830997"/>
          </a:xfrm>
          <a:prstGeom prst="rect">
            <a:avLst/>
          </a:prstGeom>
        </p:spPr>
        <p:txBody>
          <a:bodyPr wrap="square">
            <a:spAutoFit/>
          </a:bodyPr>
          <a:lstStyle/>
          <a:p>
            <a:pPr algn="ctr"/>
            <a:r>
              <a:rPr lang="en-US" sz="4800" b="1" dirty="0">
                <a:latin typeface="Georgia" panose="02040502050405020303" pitchFamily="18" charset="0"/>
              </a:rPr>
              <a:t>The Human Emotions of Christ</a:t>
            </a:r>
          </a:p>
        </p:txBody>
      </p:sp>
    </p:spTree>
    <p:extLst>
      <p:ext uri="{BB962C8B-B14F-4D97-AF65-F5344CB8AC3E}">
        <p14:creationId xmlns:p14="http://schemas.microsoft.com/office/powerpoint/2010/main" val="352323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07842"/>
            <a:ext cx="4953000" cy="5016758"/>
          </a:xfrm>
          <a:prstGeom prst="rect">
            <a:avLst/>
          </a:prstGeom>
          <a:noFill/>
        </p:spPr>
        <p:txBody>
          <a:bodyPr wrap="square" rtlCol="0">
            <a:spAutoFit/>
          </a:bodyPr>
          <a:lstStyle/>
          <a:p>
            <a:pPr marL="342900" indent="-342900">
              <a:buFont typeface="+mj-lt"/>
              <a:buAutoNum type="arabicPeriod"/>
            </a:pPr>
            <a:r>
              <a:rPr lang="en-US" sz="3200" dirty="0">
                <a:latin typeface="Georgia" panose="02040502050405020303" pitchFamily="18" charset="0"/>
              </a:rPr>
              <a:t>1:41–Compassion	</a:t>
            </a:r>
          </a:p>
          <a:p>
            <a:pPr marL="342900" indent="-342900">
              <a:buFont typeface="+mj-lt"/>
              <a:buAutoNum type="arabicPeriod"/>
            </a:pPr>
            <a:r>
              <a:rPr lang="en-US" sz="3200" dirty="0">
                <a:latin typeface="Georgia" panose="02040502050405020303" pitchFamily="18" charset="0"/>
              </a:rPr>
              <a:t>3:5–Anger/Grief	</a:t>
            </a:r>
          </a:p>
          <a:p>
            <a:pPr marL="342900" indent="-342900">
              <a:buFont typeface="+mj-lt"/>
              <a:buAutoNum type="arabicPeriod"/>
            </a:pPr>
            <a:r>
              <a:rPr lang="en-US" sz="3200" dirty="0">
                <a:latin typeface="Georgia" panose="02040502050405020303" pitchFamily="18" charset="0"/>
              </a:rPr>
              <a:t>6:6–Amazed		</a:t>
            </a:r>
          </a:p>
          <a:p>
            <a:pPr marL="342900" indent="-342900">
              <a:buFont typeface="+mj-lt"/>
              <a:buAutoNum type="arabicPeriod"/>
            </a:pPr>
            <a:r>
              <a:rPr lang="en-US" sz="3200" dirty="0">
                <a:latin typeface="Georgia" panose="02040502050405020303" pitchFamily="18" charset="0"/>
              </a:rPr>
              <a:t>8:12–Disappointment</a:t>
            </a:r>
          </a:p>
          <a:p>
            <a:pPr marL="342900" indent="-342900">
              <a:buFont typeface="+mj-lt"/>
              <a:buAutoNum type="arabicPeriod"/>
            </a:pPr>
            <a:r>
              <a:rPr lang="en-US" sz="3200" dirty="0">
                <a:latin typeface="Georgia" panose="02040502050405020303" pitchFamily="18" charset="0"/>
              </a:rPr>
              <a:t>9:12–Suffering	</a:t>
            </a:r>
          </a:p>
          <a:p>
            <a:pPr marL="342900" indent="-342900">
              <a:buFont typeface="+mj-lt"/>
              <a:buAutoNum type="arabicPeriod"/>
            </a:pPr>
            <a:r>
              <a:rPr lang="en-US" sz="3200" dirty="0">
                <a:latin typeface="Georgia" panose="02040502050405020303" pitchFamily="18" charset="0"/>
              </a:rPr>
              <a:t>10:14–Very Displeased </a:t>
            </a:r>
          </a:p>
          <a:p>
            <a:pPr marL="342900" indent="-342900">
              <a:buFont typeface="+mj-lt"/>
              <a:buAutoNum type="arabicPeriod"/>
            </a:pPr>
            <a:r>
              <a:rPr lang="en-US" sz="3200" dirty="0">
                <a:latin typeface="Georgia" panose="02040502050405020303" pitchFamily="18" charset="0"/>
              </a:rPr>
              <a:t>10:21–Loving </a:t>
            </a:r>
          </a:p>
          <a:p>
            <a:pPr marL="342900" indent="-342900">
              <a:buFont typeface="+mj-lt"/>
              <a:buAutoNum type="arabicPeriod"/>
            </a:pPr>
            <a:r>
              <a:rPr lang="en-US" sz="3200" dirty="0">
                <a:latin typeface="Georgia" panose="02040502050405020303" pitchFamily="18" charset="0"/>
              </a:rPr>
              <a:t>14:33-45–Sore Amazed</a:t>
            </a:r>
          </a:p>
          <a:p>
            <a:pPr marL="342900" indent="-342900">
              <a:buFont typeface="+mj-lt"/>
              <a:buAutoNum type="arabicPeriod"/>
            </a:pPr>
            <a:r>
              <a:rPr lang="en-US" sz="3200" dirty="0">
                <a:latin typeface="Georgia" panose="02040502050405020303" pitchFamily="18" charset="0"/>
              </a:rPr>
              <a:t>15:34–Completely Forsaken</a:t>
            </a:r>
          </a:p>
        </p:txBody>
      </p:sp>
      <p:sp>
        <p:nvSpPr>
          <p:cNvPr id="4" name="Rectangle 3"/>
          <p:cNvSpPr/>
          <p:nvPr/>
        </p:nvSpPr>
        <p:spPr>
          <a:xfrm>
            <a:off x="5816601" y="1021716"/>
            <a:ext cx="5977466" cy="1815882"/>
          </a:xfrm>
          <a:prstGeom prst="rect">
            <a:avLst/>
          </a:prstGeom>
        </p:spPr>
        <p:txBody>
          <a:bodyPr wrap="square">
            <a:spAutoFit/>
          </a:bodyPr>
          <a:lstStyle/>
          <a:p>
            <a:r>
              <a:rPr lang="en-US" sz="2800" dirty="0">
                <a:solidFill>
                  <a:srgbClr val="FFFF00"/>
                </a:solidFill>
                <a:latin typeface="Georgia" panose="02040502050405020303" pitchFamily="18" charset="0"/>
              </a:rPr>
              <a:t>“For in that he himself hath suffered being tempted, he is able to </a:t>
            </a:r>
            <a:r>
              <a:rPr lang="en-US" sz="2800" dirty="0" err="1">
                <a:solidFill>
                  <a:srgbClr val="FFFF00"/>
                </a:solidFill>
                <a:latin typeface="Georgia" panose="02040502050405020303" pitchFamily="18" charset="0"/>
              </a:rPr>
              <a:t>succour</a:t>
            </a:r>
            <a:r>
              <a:rPr lang="en-US" sz="2800" dirty="0">
                <a:solidFill>
                  <a:srgbClr val="FFFF00"/>
                </a:solidFill>
                <a:latin typeface="Georgia" panose="02040502050405020303" pitchFamily="18" charset="0"/>
              </a:rPr>
              <a:t> them that are tempted.</a:t>
            </a:r>
          </a:p>
          <a:p>
            <a:pPr algn="ctr"/>
            <a:r>
              <a:rPr lang="en-US" sz="2800" dirty="0">
                <a:latin typeface="Georgia" panose="02040502050405020303" pitchFamily="18" charset="0"/>
              </a:rPr>
              <a:t>Hebrews 2:18</a:t>
            </a:r>
          </a:p>
        </p:txBody>
      </p:sp>
      <p:sp>
        <p:nvSpPr>
          <p:cNvPr id="5" name="Rectangle 4"/>
          <p:cNvSpPr/>
          <p:nvPr/>
        </p:nvSpPr>
        <p:spPr>
          <a:xfrm>
            <a:off x="5850468" y="2743200"/>
            <a:ext cx="5943599" cy="3970318"/>
          </a:xfrm>
          <a:prstGeom prst="rect">
            <a:avLst/>
          </a:prstGeom>
        </p:spPr>
        <p:txBody>
          <a:bodyPr wrap="square">
            <a:spAutoFit/>
          </a:bodyPr>
          <a:lstStyle/>
          <a:p>
            <a:r>
              <a:rPr lang="en-US" sz="2800" dirty="0">
                <a:solidFill>
                  <a:srgbClr val="FFFF00"/>
                </a:solidFill>
                <a:latin typeface="Georgia" panose="02040502050405020303" pitchFamily="18" charset="0"/>
              </a:rPr>
              <a:t>“For we have not an high priest which cannot be touched with the feeling of our infirmities; but was in all points tempted like as we are, yet without sin. Let us therefore come boldly unto the throne of grace, that we may obtain mercy, and find grace to help in time of need.</a:t>
            </a:r>
          </a:p>
          <a:p>
            <a:pPr algn="ctr"/>
            <a:r>
              <a:rPr lang="en-US" sz="2800" dirty="0">
                <a:latin typeface="Georgia" panose="02040502050405020303" pitchFamily="18" charset="0"/>
              </a:rPr>
              <a:t>Hebrews 4:15–16</a:t>
            </a:r>
          </a:p>
        </p:txBody>
      </p:sp>
      <p:sp>
        <p:nvSpPr>
          <p:cNvPr id="6" name="Rectangle 5"/>
          <p:cNvSpPr/>
          <p:nvPr/>
        </p:nvSpPr>
        <p:spPr>
          <a:xfrm>
            <a:off x="381000" y="228601"/>
            <a:ext cx="11430000" cy="830997"/>
          </a:xfrm>
          <a:prstGeom prst="rect">
            <a:avLst/>
          </a:prstGeom>
        </p:spPr>
        <p:txBody>
          <a:bodyPr wrap="square">
            <a:spAutoFit/>
          </a:bodyPr>
          <a:lstStyle/>
          <a:p>
            <a:pPr algn="ctr"/>
            <a:r>
              <a:rPr lang="en-US" sz="4800" b="1" dirty="0">
                <a:latin typeface="Georgia" panose="02040502050405020303" pitchFamily="18" charset="0"/>
              </a:rPr>
              <a:t>The Human Emotions of Christ</a:t>
            </a:r>
          </a:p>
        </p:txBody>
      </p:sp>
    </p:spTree>
    <p:extLst>
      <p:ext uri="{BB962C8B-B14F-4D97-AF65-F5344CB8AC3E}">
        <p14:creationId xmlns:p14="http://schemas.microsoft.com/office/powerpoint/2010/main" val="307175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7291"/>
          <a:stretch/>
        </p:blipFill>
        <p:spPr>
          <a:xfrm>
            <a:off x="6400800" y="381000"/>
            <a:ext cx="5356652" cy="3301329"/>
          </a:xfrm>
          <a:prstGeom prst="rect">
            <a:avLst/>
          </a:prstGeom>
        </p:spPr>
      </p:pic>
      <p:sp>
        <p:nvSpPr>
          <p:cNvPr id="3" name="TextBox 2"/>
          <p:cNvSpPr txBox="1"/>
          <p:nvPr/>
        </p:nvSpPr>
        <p:spPr>
          <a:xfrm>
            <a:off x="533400" y="914400"/>
            <a:ext cx="5029201" cy="3416320"/>
          </a:xfrm>
          <a:prstGeom prst="rect">
            <a:avLst/>
          </a:prstGeom>
          <a:noFill/>
        </p:spPr>
        <p:txBody>
          <a:bodyPr wrap="square" rtlCol="0">
            <a:spAutoFit/>
          </a:bodyPr>
          <a:lstStyle/>
          <a:p>
            <a:pPr algn="ctr"/>
            <a:r>
              <a:rPr lang="en-US" sz="3600" b="1" dirty="0">
                <a:latin typeface="Georgia" panose="02040502050405020303" pitchFamily="18" charset="0"/>
              </a:rPr>
              <a:t>Christology </a:t>
            </a:r>
          </a:p>
          <a:p>
            <a:pPr algn="ctr"/>
            <a:r>
              <a:rPr lang="en-US" sz="3600" i="1" dirty="0">
                <a:latin typeface="Georgia" panose="02040502050405020303" pitchFamily="18" charset="0"/>
              </a:rPr>
              <a:t>The Nature of Christ: Human or Divine?</a:t>
            </a:r>
          </a:p>
          <a:p>
            <a:endParaRPr lang="en-US" sz="3600" dirty="0"/>
          </a:p>
          <a:p>
            <a:endParaRPr lang="en-US" sz="3600" dirty="0"/>
          </a:p>
          <a:p>
            <a:endParaRPr lang="en-US" sz="3600" dirty="0"/>
          </a:p>
        </p:txBody>
      </p:sp>
      <p:sp>
        <p:nvSpPr>
          <p:cNvPr id="11" name="TextBox 10"/>
          <p:cNvSpPr txBox="1"/>
          <p:nvPr/>
        </p:nvSpPr>
        <p:spPr>
          <a:xfrm flipH="1">
            <a:off x="-76200" y="3886200"/>
            <a:ext cx="5246371" cy="1077218"/>
          </a:xfrm>
          <a:prstGeom prst="rect">
            <a:avLst/>
          </a:prstGeom>
          <a:noFill/>
        </p:spPr>
        <p:txBody>
          <a:bodyPr wrap="square" rtlCol="0">
            <a:spAutoFit/>
          </a:bodyPr>
          <a:lstStyle/>
          <a:p>
            <a:pPr algn="ctr"/>
            <a:r>
              <a:rPr lang="en-US" sz="3200" dirty="0">
                <a:latin typeface="Georgia" panose="02040502050405020303" pitchFamily="18" charset="0"/>
              </a:rPr>
              <a:t>Low Christology</a:t>
            </a:r>
          </a:p>
          <a:p>
            <a:pPr algn="ctr"/>
            <a:r>
              <a:rPr lang="en-US" sz="3200" dirty="0">
                <a:latin typeface="Georgia" panose="02040502050405020303" pitchFamily="18" charset="0"/>
              </a:rPr>
              <a:t>(Jesus completely Human)</a:t>
            </a:r>
          </a:p>
        </p:txBody>
      </p:sp>
      <p:sp>
        <p:nvSpPr>
          <p:cNvPr id="12" name="TextBox 11"/>
          <p:cNvSpPr txBox="1"/>
          <p:nvPr/>
        </p:nvSpPr>
        <p:spPr>
          <a:xfrm flipH="1">
            <a:off x="7543800" y="3886200"/>
            <a:ext cx="4876800" cy="1077218"/>
          </a:xfrm>
          <a:prstGeom prst="rect">
            <a:avLst/>
          </a:prstGeom>
          <a:noFill/>
        </p:spPr>
        <p:txBody>
          <a:bodyPr wrap="square" rtlCol="0">
            <a:spAutoFit/>
          </a:bodyPr>
          <a:lstStyle/>
          <a:p>
            <a:pPr algn="ctr"/>
            <a:r>
              <a:rPr lang="en-US" sz="3200" dirty="0">
                <a:latin typeface="Georgia" panose="02040502050405020303" pitchFamily="18" charset="0"/>
              </a:rPr>
              <a:t>High Christology</a:t>
            </a:r>
          </a:p>
          <a:p>
            <a:pPr algn="ctr"/>
            <a:r>
              <a:rPr lang="en-US" sz="3200" dirty="0">
                <a:latin typeface="Georgia" panose="02040502050405020303" pitchFamily="18" charset="0"/>
              </a:rPr>
              <a:t>(Jesus completely God)</a:t>
            </a:r>
          </a:p>
        </p:txBody>
      </p:sp>
      <p:cxnSp>
        <p:nvCxnSpPr>
          <p:cNvPr id="18" name="Straight Connector 17"/>
          <p:cNvCxnSpPr/>
          <p:nvPr/>
        </p:nvCxnSpPr>
        <p:spPr>
          <a:xfrm>
            <a:off x="99822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81534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3" name="Straight Connector 12"/>
          <p:cNvCxnSpPr>
            <a:cxnSpLocks/>
          </p:cNvCxnSpPr>
          <p:nvPr/>
        </p:nvCxnSpPr>
        <p:spPr>
          <a:xfrm>
            <a:off x="2362200" y="5486400"/>
            <a:ext cx="7620000" cy="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3622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191000" y="5029200"/>
            <a:ext cx="0" cy="914400"/>
          </a:xfrm>
          <a:prstGeom prst="line">
            <a:avLst/>
          </a:prstGeom>
          <a:ln w="63500"/>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63C980F-95A5-FC40-B7DB-E0C696DCCE22}"/>
              </a:ext>
            </a:extLst>
          </p:cNvPr>
          <p:cNvSpPr txBox="1"/>
          <p:nvPr/>
        </p:nvSpPr>
        <p:spPr>
          <a:xfrm>
            <a:off x="3145072" y="6108412"/>
            <a:ext cx="5170005" cy="584775"/>
          </a:xfrm>
          <a:prstGeom prst="rect">
            <a:avLst/>
          </a:prstGeom>
          <a:noFill/>
        </p:spPr>
        <p:txBody>
          <a:bodyPr wrap="none" rtlCol="0">
            <a:spAutoFit/>
          </a:bodyPr>
          <a:lstStyle/>
          <a:p>
            <a:r>
              <a:rPr lang="en-US" sz="3200" b="1" dirty="0">
                <a:latin typeface="Georgia" panose="02040502050405020303" pitchFamily="18" charset="0"/>
              </a:rPr>
              <a:t>Mark? 					John?</a:t>
            </a:r>
          </a:p>
        </p:txBody>
      </p:sp>
    </p:spTree>
    <p:extLst>
      <p:ext uri="{BB962C8B-B14F-4D97-AF65-F5344CB8AC3E}">
        <p14:creationId xmlns:p14="http://schemas.microsoft.com/office/powerpoint/2010/main" val="138590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609600"/>
            <a:ext cx="3200400" cy="5638800"/>
          </a:xfrm>
        </p:spPr>
        <p:txBody>
          <a:bodyPr>
            <a:noAutofit/>
          </a:bodyPr>
          <a:lstStyle/>
          <a:p>
            <a:pPr algn="ctr"/>
            <a:r>
              <a:rPr lang="en-US" sz="4400" b="1" dirty="0">
                <a:solidFill>
                  <a:srgbClr val="FFFF00"/>
                </a:solidFill>
                <a:latin typeface="Georgia" panose="02040502050405020303" pitchFamily="18" charset="0"/>
              </a:rPr>
              <a:t>In John, Christ is Always in Control, Always Knows, Never Surprised</a:t>
            </a:r>
          </a:p>
        </p:txBody>
      </p:sp>
      <p:sp>
        <p:nvSpPr>
          <p:cNvPr id="9" name="Content Placeholder 8"/>
          <p:cNvSpPr>
            <a:spLocks noGrp="1"/>
          </p:cNvSpPr>
          <p:nvPr>
            <p:ph sz="half" idx="1"/>
          </p:nvPr>
        </p:nvSpPr>
        <p:spPr>
          <a:xfrm>
            <a:off x="3124200" y="228600"/>
            <a:ext cx="8915400" cy="6477000"/>
          </a:xfrm>
        </p:spPr>
        <p:txBody>
          <a:bodyPr>
            <a:noAutofit/>
          </a:bodyPr>
          <a:lstStyle/>
          <a:p>
            <a:r>
              <a:rPr lang="en-US" dirty="0">
                <a:latin typeface="Georgia" panose="02040502050405020303" pitchFamily="18" charset="0"/>
              </a:rPr>
              <a:t>“He </a:t>
            </a:r>
            <a:r>
              <a:rPr lang="en-US" dirty="0" err="1">
                <a:latin typeface="Georgia" panose="02040502050405020303" pitchFamily="18" charset="0"/>
              </a:rPr>
              <a:t>saith</a:t>
            </a:r>
            <a:r>
              <a:rPr lang="en-US" dirty="0">
                <a:latin typeface="Georgia" panose="02040502050405020303" pitchFamily="18" charset="0"/>
              </a:rPr>
              <a:t> unto Philip, Whence shall we buy bread, that these may eat? And this he said to prove him: for he himself knew what he would do” (John 6:5–6).</a:t>
            </a:r>
          </a:p>
          <a:p>
            <a:r>
              <a:rPr lang="en-US" dirty="0">
                <a:latin typeface="Georgia" panose="02040502050405020303" pitchFamily="18" charset="0"/>
              </a:rPr>
              <a:t>“Jesus knew from the beginning who they were that believed not, and who should betray him” (John 6:64).</a:t>
            </a:r>
          </a:p>
          <a:p>
            <a:r>
              <a:rPr lang="en-US" dirty="0">
                <a:latin typeface="Georgia" panose="02040502050405020303" pitchFamily="18" charset="0"/>
              </a:rPr>
              <a:t>Jesus knew “all things that should come upon him” (John 18:4), and his disciples specifically testified that they knew Jesus knew “all things” (John 16:30).</a:t>
            </a:r>
          </a:p>
        </p:txBody>
      </p:sp>
    </p:spTree>
    <p:extLst>
      <p:ext uri="{BB962C8B-B14F-4D97-AF65-F5344CB8AC3E}">
        <p14:creationId xmlns:p14="http://schemas.microsoft.com/office/powerpoint/2010/main" val="209553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04800"/>
            <a:ext cx="12192000" cy="1752600"/>
          </a:xfrm>
        </p:spPr>
        <p:txBody>
          <a:bodyPr>
            <a:noAutofit/>
          </a:bodyPr>
          <a:lstStyle/>
          <a:p>
            <a:pPr algn="ctr"/>
            <a:r>
              <a:rPr lang="en-US" sz="4800" b="1" dirty="0">
                <a:latin typeface="Georgia" panose="02040502050405020303" pitchFamily="18" charset="0"/>
              </a:rPr>
              <a:t>Compare Final Statements from the Cross in Mark and John</a:t>
            </a:r>
          </a:p>
        </p:txBody>
      </p:sp>
      <p:sp>
        <p:nvSpPr>
          <p:cNvPr id="9" name="Content Placeholder 8"/>
          <p:cNvSpPr>
            <a:spLocks noGrp="1"/>
          </p:cNvSpPr>
          <p:nvPr>
            <p:ph sz="half" idx="1"/>
          </p:nvPr>
        </p:nvSpPr>
        <p:spPr>
          <a:xfrm>
            <a:off x="533400" y="2362200"/>
            <a:ext cx="11201400" cy="3886200"/>
          </a:xfrm>
        </p:spPr>
        <p:txBody>
          <a:bodyPr>
            <a:noAutofit/>
          </a:bodyPr>
          <a:lstStyle/>
          <a:p>
            <a:r>
              <a:rPr lang="en-US" sz="4000" dirty="0">
                <a:latin typeface="Georgia" panose="02040502050405020303" pitchFamily="18" charset="0"/>
              </a:rPr>
              <a:t>Mark 15:34</a:t>
            </a:r>
          </a:p>
          <a:p>
            <a:r>
              <a:rPr lang="en-US" sz="4000" dirty="0">
                <a:latin typeface="Georgia" panose="02040502050405020303" pitchFamily="18" charset="0"/>
              </a:rPr>
              <a:t>John 19:30</a:t>
            </a:r>
          </a:p>
        </p:txBody>
      </p:sp>
    </p:spTree>
    <p:extLst>
      <p:ext uri="{BB962C8B-B14F-4D97-AF65-F5344CB8AC3E}">
        <p14:creationId xmlns:p14="http://schemas.microsoft.com/office/powerpoint/2010/main" val="2956963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gn="ctr"/>
            <a:r>
              <a:rPr lang="en-US" altLang="en-US" b="1" dirty="0">
                <a:latin typeface="Georgia" panose="02040502050405020303" pitchFamily="18" charset="0"/>
              </a:rPr>
              <a:t>Check Yourself</a:t>
            </a:r>
          </a:p>
        </p:txBody>
      </p:sp>
      <p:sp>
        <p:nvSpPr>
          <p:cNvPr id="90115" name="Content Placeholder 2"/>
          <p:cNvSpPr>
            <a:spLocks noGrp="1"/>
          </p:cNvSpPr>
          <p:nvPr>
            <p:ph idx="1"/>
          </p:nvPr>
        </p:nvSpPr>
        <p:spPr/>
        <p:txBody>
          <a:bodyPr>
            <a:normAutofit/>
          </a:bodyPr>
          <a:lstStyle/>
          <a:p>
            <a:pPr marL="514350" indent="-514350">
              <a:buFont typeface="+mj-lt"/>
              <a:buAutoNum type="arabicPeriod"/>
            </a:pPr>
            <a:r>
              <a:rPr lang="en-US" altLang="en-US" sz="3200" dirty="0">
                <a:latin typeface="Georgia" panose="02040502050405020303" pitchFamily="18" charset="0"/>
              </a:rPr>
              <a:t>Which Gospel has the highest Christology?</a:t>
            </a:r>
          </a:p>
          <a:p>
            <a:pPr marL="514350" indent="-514350">
              <a:buFont typeface="+mj-lt"/>
              <a:buAutoNum type="arabicPeriod"/>
            </a:pPr>
            <a:endParaRPr lang="en-US" altLang="en-US" sz="3200" dirty="0">
              <a:latin typeface="Georgia" panose="02040502050405020303" pitchFamily="18" charset="0"/>
            </a:endParaRPr>
          </a:p>
          <a:p>
            <a:pPr marL="514350" indent="-514350">
              <a:buFont typeface="+mj-lt"/>
              <a:buAutoNum type="arabicPeriod"/>
            </a:pPr>
            <a:r>
              <a:rPr lang="en-US" altLang="en-US" sz="3200" dirty="0">
                <a:latin typeface="Georgia" panose="02040502050405020303" pitchFamily="18" charset="0"/>
              </a:rPr>
              <a:t>Which Gospel has the lowest Christology?</a:t>
            </a:r>
          </a:p>
        </p:txBody>
      </p:sp>
    </p:spTree>
    <p:extLst>
      <p:ext uri="{BB962C8B-B14F-4D97-AF65-F5344CB8AC3E}">
        <p14:creationId xmlns:p14="http://schemas.microsoft.com/office/powerpoint/2010/main" val="2345087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66800" y="422275"/>
            <a:ext cx="10134600" cy="1323439"/>
          </a:xfrm>
          <a:prstGeom prst="rect">
            <a:avLst/>
          </a:prstGeom>
          <a:noFill/>
          <a:ln w="9525">
            <a:noFill/>
            <a:miter lim="800000"/>
            <a:headEnd/>
            <a:tailEnd/>
          </a:ln>
          <a:effectLst/>
        </p:spPr>
        <p:txBody>
          <a:bodyPr wrap="square">
            <a:spAutoFit/>
          </a:bodyPr>
          <a:lstStyle/>
          <a:p>
            <a:pPr algn="ctr"/>
            <a:r>
              <a:rPr lang="en-US" sz="4000" b="1" dirty="0">
                <a:latin typeface="Georgia" panose="02040502050405020303" pitchFamily="18" charset="0"/>
              </a:rPr>
              <a:t>Three Unique Elements from the </a:t>
            </a:r>
          </a:p>
          <a:p>
            <a:pPr algn="ctr"/>
            <a:r>
              <a:rPr lang="en-US" sz="4000" b="1" dirty="0">
                <a:latin typeface="Georgia" panose="02040502050405020303" pitchFamily="18" charset="0"/>
              </a:rPr>
              <a:t>Gospel of Matthew</a:t>
            </a:r>
          </a:p>
        </p:txBody>
      </p:sp>
      <p:sp>
        <p:nvSpPr>
          <p:cNvPr id="41989" name="Text Box 5"/>
          <p:cNvSpPr txBox="1">
            <a:spLocks noChangeArrowheads="1"/>
          </p:cNvSpPr>
          <p:nvPr/>
        </p:nvSpPr>
        <p:spPr bwMode="auto">
          <a:xfrm>
            <a:off x="685798" y="2133600"/>
            <a:ext cx="11201402" cy="584775"/>
          </a:xfrm>
          <a:prstGeom prst="rect">
            <a:avLst/>
          </a:prstGeom>
          <a:noFill/>
          <a:ln w="9525">
            <a:noFill/>
            <a:miter lim="800000"/>
            <a:headEnd/>
            <a:tailEnd/>
          </a:ln>
          <a:effectLst/>
        </p:spPr>
        <p:txBody>
          <a:bodyPr wrap="square">
            <a:spAutoFit/>
          </a:bodyPr>
          <a:lstStyle/>
          <a:p>
            <a:r>
              <a:rPr lang="en-US" sz="3200" dirty="0">
                <a:latin typeface="Georgia" panose="02040502050405020303" pitchFamily="18" charset="0"/>
              </a:rPr>
              <a:t>1. Matthew emphasizes fulfillment of OT prophecy.</a:t>
            </a:r>
          </a:p>
        </p:txBody>
      </p:sp>
    </p:spTree>
    <p:extLst>
      <p:ext uri="{BB962C8B-B14F-4D97-AF65-F5344CB8AC3E}">
        <p14:creationId xmlns:p14="http://schemas.microsoft.com/office/powerpoint/2010/main" val="189075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742951"/>
            <a:ext cx="3600450" cy="4962524"/>
          </a:xfrm>
        </p:spPr>
        <p:txBody>
          <a:bodyPr vert="horz" lIns="91440" tIns="45720" rIns="91440" bIns="45720" rtlCol="0" anchor="ctr">
            <a:normAutofit/>
          </a:bodyPr>
          <a:lstStyle/>
          <a:p>
            <a:pPr algn="ctr"/>
            <a:r>
              <a:rPr lang="en-US" sz="4800" b="1" kern="1200" dirty="0">
                <a:solidFill>
                  <a:srgbClr val="FFFFFF"/>
                </a:solidFill>
                <a:latin typeface="Georgia" panose="02040502050405020303" pitchFamily="18" charset="0"/>
              </a:rPr>
              <a:t>A Brief Overview of the Four Gospels</a:t>
            </a:r>
          </a:p>
        </p:txBody>
      </p:sp>
      <p:pic>
        <p:nvPicPr>
          <p:cNvPr id="5" name="Picture 2" descr="Image result for four gospels">
            <a:extLst>
              <a:ext uri="{FF2B5EF4-FFF2-40B4-BE49-F238E27FC236}">
                <a16:creationId xmlns:a16="http://schemas.microsoft.com/office/drawing/2014/main" id="{8B5F19AF-F5C7-5B46-B003-5CB77F5E795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53822" y="762401"/>
            <a:ext cx="6553545" cy="534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626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161"/>
            <a:ext cx="3335594" cy="5403370"/>
          </a:xfrm>
        </p:spPr>
        <p:txBody>
          <a:bodyPr>
            <a:normAutofit/>
          </a:bodyPr>
          <a:lstStyle/>
          <a:p>
            <a:r>
              <a:rPr lang="en-US" sz="3700" b="1">
                <a:solidFill>
                  <a:srgbClr val="FFFFFF"/>
                </a:solidFill>
                <a:latin typeface="Georgia" panose="02040502050405020303" pitchFamily="18" charset="0"/>
              </a:rPr>
              <a:t>Matthew’s Use of the Old Testament </a:t>
            </a:r>
            <a:br>
              <a:rPr lang="en-US" sz="3700" b="1">
                <a:solidFill>
                  <a:srgbClr val="FFFFFF"/>
                </a:solidFill>
                <a:latin typeface="Georgia" panose="02040502050405020303" pitchFamily="18" charset="0"/>
              </a:rPr>
            </a:br>
            <a:r>
              <a:rPr lang="en-US" sz="3700" b="1">
                <a:solidFill>
                  <a:srgbClr val="FFFFFF"/>
                </a:solidFill>
                <a:latin typeface="Georgia" panose="02040502050405020303" pitchFamily="18" charset="0"/>
              </a:rPr>
              <a:t> </a:t>
            </a:r>
            <a:br>
              <a:rPr lang="en-US" sz="3700" b="1">
                <a:solidFill>
                  <a:srgbClr val="FFFFFF"/>
                </a:solidFill>
                <a:latin typeface="Georgia" panose="02040502050405020303" pitchFamily="18" charset="0"/>
              </a:rPr>
            </a:br>
            <a:r>
              <a:rPr lang="en-US" sz="3700" b="1">
                <a:solidFill>
                  <a:srgbClr val="FFFFFF"/>
                </a:solidFill>
                <a:latin typeface="Georgia" panose="02040502050405020303" pitchFamily="18" charset="0"/>
              </a:rPr>
              <a:t>His “Current Testament”!</a:t>
            </a:r>
          </a:p>
        </p:txBody>
      </p:sp>
      <p:graphicFrame>
        <p:nvGraphicFramePr>
          <p:cNvPr id="12" name="Content Placeholder 2">
            <a:extLst>
              <a:ext uri="{FF2B5EF4-FFF2-40B4-BE49-F238E27FC236}">
                <a16:creationId xmlns:a16="http://schemas.microsoft.com/office/drawing/2014/main" id="{3A1E2F30-3AD9-46B4-8E38-139D0663498A}"/>
              </a:ext>
            </a:extLst>
          </p:cNvPr>
          <p:cNvGraphicFramePr>
            <a:graphicFrameLocks noGrp="1"/>
          </p:cNvGraphicFramePr>
          <p:nvPr>
            <p:ph idx="1"/>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778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66800" y="422275"/>
            <a:ext cx="10134600" cy="1323439"/>
          </a:xfrm>
          <a:prstGeom prst="rect">
            <a:avLst/>
          </a:prstGeom>
          <a:noFill/>
          <a:ln w="9525">
            <a:noFill/>
            <a:miter lim="800000"/>
            <a:headEnd/>
            <a:tailEnd/>
          </a:ln>
          <a:effectLst/>
        </p:spPr>
        <p:txBody>
          <a:bodyPr wrap="square">
            <a:spAutoFit/>
          </a:bodyPr>
          <a:lstStyle/>
          <a:p>
            <a:pPr algn="ctr"/>
            <a:r>
              <a:rPr lang="en-US" sz="4000" b="1" dirty="0">
                <a:latin typeface="Georgia" panose="02040502050405020303" pitchFamily="18" charset="0"/>
              </a:rPr>
              <a:t>Three Unique Elements from the </a:t>
            </a:r>
          </a:p>
          <a:p>
            <a:pPr algn="ctr"/>
            <a:r>
              <a:rPr lang="en-US" sz="4000" b="1" dirty="0">
                <a:latin typeface="Georgia" panose="02040502050405020303" pitchFamily="18" charset="0"/>
              </a:rPr>
              <a:t>Gospel of Matthew</a:t>
            </a:r>
          </a:p>
        </p:txBody>
      </p:sp>
      <p:sp>
        <p:nvSpPr>
          <p:cNvPr id="41989" name="Text Box 5"/>
          <p:cNvSpPr txBox="1">
            <a:spLocks noChangeArrowheads="1"/>
          </p:cNvSpPr>
          <p:nvPr/>
        </p:nvSpPr>
        <p:spPr bwMode="auto">
          <a:xfrm>
            <a:off x="685798" y="2133600"/>
            <a:ext cx="11201402" cy="3046988"/>
          </a:xfrm>
          <a:prstGeom prst="rect">
            <a:avLst/>
          </a:prstGeom>
          <a:noFill/>
          <a:ln w="9525">
            <a:noFill/>
            <a:miter lim="800000"/>
            <a:headEnd/>
            <a:tailEnd/>
          </a:ln>
          <a:effectLst/>
        </p:spPr>
        <p:txBody>
          <a:bodyPr wrap="square">
            <a:spAutoFit/>
          </a:bodyPr>
          <a:lstStyle/>
          <a:p>
            <a:pPr marL="514350" indent="-514350">
              <a:buAutoNum type="arabicPeriod"/>
            </a:pPr>
            <a:r>
              <a:rPr lang="en-US" sz="3200" dirty="0">
                <a:latin typeface="Georgia" panose="02040502050405020303" pitchFamily="18" charset="0"/>
              </a:rPr>
              <a:t>Matthew emphasizes fulfillment of OT prophecy.</a:t>
            </a:r>
          </a:p>
          <a:p>
            <a:pPr marL="514350" indent="-514350">
              <a:buAutoNum type="arabicPeriod"/>
            </a:pPr>
            <a:endParaRPr lang="en-US" sz="3200" dirty="0">
              <a:latin typeface="Georgia" panose="02040502050405020303" pitchFamily="18" charset="0"/>
            </a:endParaRPr>
          </a:p>
          <a:p>
            <a:pPr marL="514350" indent="-514350">
              <a:buFontTx/>
              <a:buAutoNum type="arabicPeriod"/>
            </a:pPr>
            <a:r>
              <a:rPr lang="en-US" sz="3200" dirty="0">
                <a:latin typeface="Georgia" panose="02040502050405020303" pitchFamily="18" charset="0"/>
              </a:rPr>
              <a:t>Matthew connects Christ and David—The phrase “Son of David” referring to Christ appears 9 time in Matthew, three times in Mark, twice in Luke, and never in John.</a:t>
            </a:r>
          </a:p>
          <a:p>
            <a:pPr marL="514350" indent="-514350">
              <a:buAutoNum type="arabicPeriod"/>
            </a:pPr>
            <a:endParaRPr lang="en-US" sz="3200" dirty="0">
              <a:latin typeface="Georgia" panose="02040502050405020303" pitchFamily="18" charset="0"/>
            </a:endParaRPr>
          </a:p>
        </p:txBody>
      </p:sp>
    </p:spTree>
    <p:extLst>
      <p:ext uri="{BB962C8B-B14F-4D97-AF65-F5344CB8AC3E}">
        <p14:creationId xmlns:p14="http://schemas.microsoft.com/office/powerpoint/2010/main" val="2625258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457200"/>
            <a:ext cx="10972800" cy="3354765"/>
          </a:xfrm>
          <a:prstGeom prst="rect">
            <a:avLst/>
          </a:prstGeom>
          <a:noFill/>
          <a:ln w="9525">
            <a:noFill/>
            <a:miter lim="800000"/>
            <a:headEnd/>
            <a:tailEnd/>
          </a:ln>
          <a:effectLst/>
        </p:spPr>
        <p:txBody>
          <a:bodyPr wrap="square">
            <a:spAutoFit/>
          </a:bodyPr>
          <a:lstStyle/>
          <a:p>
            <a:pPr algn="ctr"/>
            <a:r>
              <a:rPr lang="en-US" sz="3200" dirty="0">
                <a:effectLst>
                  <a:outerShdw blurRad="38100" dist="38100" sx="1000" sy="1000" algn="tl">
                    <a:srgbClr val="C0C0C0"/>
                  </a:outerShdw>
                </a:effectLst>
                <a:latin typeface="Georgia" panose="02040502050405020303" pitchFamily="18" charset="0"/>
              </a:rPr>
              <a:t>“All the generations from Abraham to David are </a:t>
            </a:r>
            <a:r>
              <a:rPr lang="en-US" sz="3200" u="sng" dirty="0">
                <a:solidFill>
                  <a:srgbClr val="FFFF00"/>
                </a:solidFill>
                <a:effectLst>
                  <a:outerShdw blurRad="38100" dist="38100" sx="1000" sy="1000" algn="tl">
                    <a:srgbClr val="C0C0C0"/>
                  </a:outerShdw>
                </a:effectLst>
                <a:latin typeface="Georgia" panose="02040502050405020303" pitchFamily="18" charset="0"/>
              </a:rPr>
              <a:t>fourteen generations</a:t>
            </a:r>
            <a:r>
              <a:rPr lang="en-US" sz="3200" dirty="0">
                <a:effectLst>
                  <a:outerShdw blurRad="38100" dist="38100" sx="1000" sy="1000" algn="tl">
                    <a:srgbClr val="C0C0C0"/>
                  </a:outerShdw>
                </a:effectLst>
                <a:latin typeface="Georgia" panose="02040502050405020303" pitchFamily="18" charset="0"/>
              </a:rPr>
              <a:t>; and from David until the carrying away into Babylon are </a:t>
            </a:r>
            <a:r>
              <a:rPr lang="en-US" sz="3200" u="sng" dirty="0">
                <a:solidFill>
                  <a:srgbClr val="FFFF00"/>
                </a:solidFill>
                <a:effectLst>
                  <a:outerShdw blurRad="38100" dist="38100" sx="1000" sy="1000" algn="tl">
                    <a:srgbClr val="C0C0C0"/>
                  </a:outerShdw>
                </a:effectLst>
                <a:latin typeface="Georgia" panose="02040502050405020303" pitchFamily="18" charset="0"/>
              </a:rPr>
              <a:t>fourteen generations</a:t>
            </a:r>
            <a:r>
              <a:rPr lang="en-US" sz="3200" dirty="0">
                <a:effectLst>
                  <a:outerShdw blurRad="38100" dist="38100" sx="1000" sy="1000" algn="tl">
                    <a:srgbClr val="C0C0C0"/>
                  </a:outerShdw>
                </a:effectLst>
                <a:latin typeface="Georgia" panose="02040502050405020303" pitchFamily="18" charset="0"/>
              </a:rPr>
              <a:t>; and from the carrying away into Babylon unto Christ [Messiah, the anointed one] are </a:t>
            </a:r>
            <a:r>
              <a:rPr lang="en-US" sz="3200" u="sng" dirty="0">
                <a:solidFill>
                  <a:srgbClr val="FFFF00"/>
                </a:solidFill>
                <a:effectLst>
                  <a:outerShdw blurRad="38100" dist="38100" sx="1000" sy="1000" algn="tl">
                    <a:srgbClr val="C0C0C0"/>
                  </a:outerShdw>
                </a:effectLst>
                <a:latin typeface="Georgia" panose="02040502050405020303" pitchFamily="18" charset="0"/>
              </a:rPr>
              <a:t>fourteen generations</a:t>
            </a:r>
            <a:r>
              <a:rPr lang="en-US" sz="3200" dirty="0">
                <a:effectLst>
                  <a:outerShdw blurRad="38100" dist="38100" sx="1000" sy="1000" algn="tl">
                    <a:srgbClr val="C0C0C0"/>
                  </a:outerShdw>
                </a:effectLst>
                <a:latin typeface="Georgia" panose="02040502050405020303" pitchFamily="18" charset="0"/>
              </a:rPr>
              <a:t>.”</a:t>
            </a:r>
          </a:p>
          <a:p>
            <a:pPr algn="ctr"/>
            <a:endParaRPr lang="en-US" sz="2000" dirty="0">
              <a:effectLst>
                <a:outerShdw blurRad="38100" dist="38100" sx="1000" sy="1000" algn="tl">
                  <a:srgbClr val="C0C0C0"/>
                </a:outerShdw>
              </a:effectLst>
              <a:latin typeface="Georgia" panose="02040502050405020303" pitchFamily="18" charset="0"/>
            </a:endParaRPr>
          </a:p>
          <a:p>
            <a:pPr algn="ctr"/>
            <a:r>
              <a:rPr lang="en-US" sz="3200" dirty="0">
                <a:effectLst>
                  <a:outerShdw blurRad="38100" dist="38100" sx="1000" sy="1000" algn="tl">
                    <a:srgbClr val="C0C0C0"/>
                  </a:outerShdw>
                </a:effectLst>
                <a:latin typeface="Georgia" panose="02040502050405020303" pitchFamily="18" charset="0"/>
              </a:rPr>
              <a:t>Matthew 1:17</a:t>
            </a:r>
          </a:p>
        </p:txBody>
      </p:sp>
      <p:sp>
        <p:nvSpPr>
          <p:cNvPr id="52227" name="Text Box 3"/>
          <p:cNvSpPr txBox="1">
            <a:spLocks noChangeArrowheads="1"/>
          </p:cNvSpPr>
          <p:nvPr/>
        </p:nvSpPr>
        <p:spPr bwMode="auto">
          <a:xfrm>
            <a:off x="855690" y="3952590"/>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Georgia" panose="02040502050405020303" pitchFamily="18" charset="0"/>
              </a:rPr>
              <a:t>What is the significance of 14?</a:t>
            </a:r>
          </a:p>
        </p:txBody>
      </p:sp>
      <p:sp>
        <p:nvSpPr>
          <p:cNvPr id="52228" name="Text Box 4"/>
          <p:cNvSpPr txBox="1">
            <a:spLocks noChangeArrowheads="1"/>
          </p:cNvSpPr>
          <p:nvPr/>
        </p:nvSpPr>
        <p:spPr bwMode="auto">
          <a:xfrm>
            <a:off x="817590" y="4641128"/>
            <a:ext cx="5029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i="1" dirty="0">
                <a:solidFill>
                  <a:srgbClr val="FFFF00"/>
                </a:solidFill>
                <a:latin typeface="Georgia" panose="02040502050405020303" pitchFamily="18" charset="0"/>
              </a:rPr>
              <a:t>Gematria</a:t>
            </a:r>
            <a:r>
              <a:rPr lang="en-US" sz="2800" b="1" dirty="0">
                <a:solidFill>
                  <a:srgbClr val="FFFF00"/>
                </a:solidFill>
                <a:latin typeface="Georgia" panose="02040502050405020303" pitchFamily="18" charset="0"/>
              </a:rPr>
              <a:t> or </a:t>
            </a:r>
            <a:r>
              <a:rPr lang="en-US" sz="2800" b="1" i="1" dirty="0">
                <a:solidFill>
                  <a:srgbClr val="FFFF00"/>
                </a:solidFill>
                <a:latin typeface="Georgia" panose="02040502050405020303" pitchFamily="18" charset="0"/>
              </a:rPr>
              <a:t>numerology</a:t>
            </a:r>
            <a:r>
              <a:rPr lang="en-US" sz="2800" b="1" dirty="0">
                <a:solidFill>
                  <a:srgbClr val="FFFF00"/>
                </a:solidFill>
                <a:latin typeface="Georgia" panose="02040502050405020303" pitchFamily="18" charset="0"/>
              </a:rPr>
              <a:t>: Individual letters have numeric value </a:t>
            </a:r>
          </a:p>
          <a:p>
            <a:pPr algn="ctr"/>
            <a:r>
              <a:rPr lang="en-US" sz="2800" b="1" dirty="0">
                <a:solidFill>
                  <a:srgbClr val="FFFF00"/>
                </a:solidFill>
                <a:latin typeface="Georgia" panose="02040502050405020303" pitchFamily="18" charset="0"/>
              </a:rPr>
              <a:t>(i.e. A=1, B=2, C=3, etc.).</a:t>
            </a:r>
          </a:p>
        </p:txBody>
      </p:sp>
      <p:sp>
        <p:nvSpPr>
          <p:cNvPr id="52229" name="Text Box 5"/>
          <p:cNvSpPr txBox="1">
            <a:spLocks noChangeArrowheads="1"/>
          </p:cNvSpPr>
          <p:nvPr/>
        </p:nvSpPr>
        <p:spPr bwMode="auto">
          <a:xfrm>
            <a:off x="6113490" y="3952590"/>
            <a:ext cx="55245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FF00"/>
                </a:solidFill>
                <a:latin typeface="Georgia" panose="02040502050405020303" pitchFamily="18" charset="0"/>
              </a:rPr>
              <a:t>In Hebrew letters, </a:t>
            </a:r>
          </a:p>
          <a:p>
            <a:pPr algn="ctr"/>
            <a:r>
              <a:rPr lang="en-US" sz="2800" dirty="0">
                <a:solidFill>
                  <a:srgbClr val="FFFF00"/>
                </a:solidFill>
                <a:latin typeface="Georgia" panose="02040502050405020303" pitchFamily="18" charset="0"/>
              </a:rPr>
              <a:t>the name David = 14.</a:t>
            </a:r>
          </a:p>
          <a:p>
            <a:pPr algn="ctr"/>
            <a:r>
              <a:rPr lang="en-US" sz="2800" b="1" dirty="0">
                <a:solidFill>
                  <a:srgbClr val="FFFF00"/>
                </a:solidFill>
                <a:latin typeface="Georgia" panose="02040502050405020303" pitchFamily="18" charset="0"/>
              </a:rPr>
              <a:t>D+V+D = 4+6+4 = 14.</a:t>
            </a:r>
          </a:p>
          <a:p>
            <a:pPr algn="ctr"/>
            <a:r>
              <a:rPr lang="en-US" sz="2800" b="1" dirty="0">
                <a:latin typeface="Georgia" panose="02040502050405020303" pitchFamily="18" charset="0"/>
              </a:rPr>
              <a:t>Symbolic way of saying: </a:t>
            </a:r>
          </a:p>
          <a:p>
            <a:pPr algn="ctr"/>
            <a:r>
              <a:rPr lang="en-US" sz="2800" b="1" i="1" dirty="0">
                <a:latin typeface="Georgia" panose="02040502050405020303" pitchFamily="18" charset="0"/>
              </a:rPr>
              <a:t>Jesus is the Son of DAVID </a:t>
            </a:r>
          </a:p>
          <a:p>
            <a:pPr algn="ctr"/>
            <a:r>
              <a:rPr lang="en-US" sz="2800" b="1" i="1" dirty="0">
                <a:latin typeface="Georgia" panose="02040502050405020303" pitchFamily="18" charset="0"/>
              </a:rPr>
              <a:t>(the Messiah)</a:t>
            </a:r>
          </a:p>
        </p:txBody>
      </p:sp>
      <p:cxnSp>
        <p:nvCxnSpPr>
          <p:cNvPr id="3" name="Straight Connector 2">
            <a:extLst>
              <a:ext uri="{FF2B5EF4-FFF2-40B4-BE49-F238E27FC236}">
                <a16:creationId xmlns:a16="http://schemas.microsoft.com/office/drawing/2014/main" id="{7ADCDB18-B99B-4643-A421-34C37F83AF2F}"/>
              </a:ext>
            </a:extLst>
          </p:cNvPr>
          <p:cNvCxnSpPr>
            <a:cxnSpLocks/>
          </p:cNvCxnSpPr>
          <p:nvPr/>
        </p:nvCxnSpPr>
        <p:spPr>
          <a:xfrm>
            <a:off x="4038600" y="3116703"/>
            <a:ext cx="4038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636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66800" y="422275"/>
            <a:ext cx="10134600" cy="1323439"/>
          </a:xfrm>
          <a:prstGeom prst="rect">
            <a:avLst/>
          </a:prstGeom>
          <a:noFill/>
          <a:ln w="9525">
            <a:noFill/>
            <a:miter lim="800000"/>
            <a:headEnd/>
            <a:tailEnd/>
          </a:ln>
          <a:effectLst/>
        </p:spPr>
        <p:txBody>
          <a:bodyPr wrap="square">
            <a:spAutoFit/>
          </a:bodyPr>
          <a:lstStyle/>
          <a:p>
            <a:pPr algn="ctr"/>
            <a:r>
              <a:rPr lang="en-US" sz="4000" b="1" dirty="0">
                <a:latin typeface="Georgia" panose="02040502050405020303" pitchFamily="18" charset="0"/>
              </a:rPr>
              <a:t>Three Unique Elements from the </a:t>
            </a:r>
          </a:p>
          <a:p>
            <a:pPr algn="ctr"/>
            <a:r>
              <a:rPr lang="en-US" sz="4000" b="1" dirty="0">
                <a:latin typeface="Georgia" panose="02040502050405020303" pitchFamily="18" charset="0"/>
              </a:rPr>
              <a:t>Gospel of Matthew</a:t>
            </a:r>
          </a:p>
        </p:txBody>
      </p:sp>
      <p:sp>
        <p:nvSpPr>
          <p:cNvPr id="41989" name="Text Box 5"/>
          <p:cNvSpPr txBox="1">
            <a:spLocks noChangeArrowheads="1"/>
          </p:cNvSpPr>
          <p:nvPr/>
        </p:nvSpPr>
        <p:spPr bwMode="auto">
          <a:xfrm>
            <a:off x="685798" y="2133600"/>
            <a:ext cx="11201402" cy="4031873"/>
          </a:xfrm>
          <a:prstGeom prst="rect">
            <a:avLst/>
          </a:prstGeom>
          <a:noFill/>
          <a:ln w="9525">
            <a:noFill/>
            <a:miter lim="800000"/>
            <a:headEnd/>
            <a:tailEnd/>
          </a:ln>
          <a:effectLst/>
        </p:spPr>
        <p:txBody>
          <a:bodyPr wrap="square">
            <a:spAutoFit/>
          </a:bodyPr>
          <a:lstStyle/>
          <a:p>
            <a:pPr marL="514350" indent="-514350">
              <a:buAutoNum type="arabicPeriod"/>
            </a:pPr>
            <a:r>
              <a:rPr lang="en-US" sz="3200" dirty="0">
                <a:latin typeface="Georgia" panose="02040502050405020303" pitchFamily="18" charset="0"/>
              </a:rPr>
              <a:t>Matthew emphasizes fulfillment of OT prophecy.</a:t>
            </a:r>
          </a:p>
          <a:p>
            <a:pPr marL="514350" indent="-514350">
              <a:buAutoNum type="arabicPeriod"/>
            </a:pPr>
            <a:endParaRPr lang="en-US" sz="3200" dirty="0">
              <a:latin typeface="Georgia" panose="02040502050405020303" pitchFamily="18" charset="0"/>
            </a:endParaRPr>
          </a:p>
          <a:p>
            <a:pPr marL="514350" indent="-514350">
              <a:buFontTx/>
              <a:buAutoNum type="arabicPeriod"/>
            </a:pPr>
            <a:r>
              <a:rPr lang="en-US" sz="3200" dirty="0">
                <a:latin typeface="Georgia" panose="02040502050405020303" pitchFamily="18" charset="0"/>
              </a:rPr>
              <a:t>Matthew connects Christ and David—The phrase “Son of David” referring to Christ appears 9 time in Matthew, three times in Mark, twice in Luke, and never in John.</a:t>
            </a:r>
          </a:p>
          <a:p>
            <a:endParaRPr lang="en-US" sz="3200" dirty="0">
              <a:latin typeface="Georgia" panose="02040502050405020303" pitchFamily="18" charset="0"/>
            </a:endParaRPr>
          </a:p>
          <a:p>
            <a:r>
              <a:rPr lang="en-US" sz="3200" dirty="0">
                <a:latin typeface="Georgia" panose="02040502050405020303" pitchFamily="18" charset="0"/>
              </a:rPr>
              <a:t>3.  Within the Gospels people “dream” only in Matthew.</a:t>
            </a:r>
          </a:p>
          <a:p>
            <a:pPr marL="514350" indent="-514350">
              <a:buAutoNum type="arabicPeriod"/>
            </a:pPr>
            <a:endParaRPr lang="en-US" sz="3200" dirty="0">
              <a:latin typeface="Georgia" panose="02040502050405020303" pitchFamily="18" charset="0"/>
            </a:endParaRPr>
          </a:p>
        </p:txBody>
      </p:sp>
    </p:spTree>
    <p:extLst>
      <p:ext uri="{BB962C8B-B14F-4D97-AF65-F5344CB8AC3E}">
        <p14:creationId xmlns:p14="http://schemas.microsoft.com/office/powerpoint/2010/main" val="2414695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28700" y="381000"/>
            <a:ext cx="10134600" cy="1323439"/>
          </a:xfrm>
          <a:prstGeom prst="rect">
            <a:avLst/>
          </a:prstGeom>
          <a:noFill/>
          <a:ln w="9525">
            <a:noFill/>
            <a:miter lim="800000"/>
            <a:headEnd/>
            <a:tailEnd/>
          </a:ln>
          <a:effectLst/>
        </p:spPr>
        <p:txBody>
          <a:bodyPr wrap="square">
            <a:spAutoFit/>
          </a:bodyPr>
          <a:lstStyle/>
          <a:p>
            <a:pPr algn="ctr"/>
            <a:r>
              <a:rPr lang="en-US" sz="4000" b="1" dirty="0">
                <a:latin typeface="Georgia" panose="02040502050405020303" pitchFamily="18" charset="0"/>
              </a:rPr>
              <a:t>Three Themes from the </a:t>
            </a:r>
          </a:p>
          <a:p>
            <a:pPr algn="ctr"/>
            <a:r>
              <a:rPr lang="en-US" sz="4000" b="1" dirty="0">
                <a:latin typeface="Georgia" panose="02040502050405020303" pitchFamily="18" charset="0"/>
              </a:rPr>
              <a:t>Gospel of Luke</a:t>
            </a:r>
          </a:p>
        </p:txBody>
      </p:sp>
      <p:sp>
        <p:nvSpPr>
          <p:cNvPr id="41989" name="Text Box 5"/>
          <p:cNvSpPr txBox="1">
            <a:spLocks noChangeArrowheads="1"/>
          </p:cNvSpPr>
          <p:nvPr/>
        </p:nvSpPr>
        <p:spPr bwMode="auto">
          <a:xfrm>
            <a:off x="685798" y="2133600"/>
            <a:ext cx="11201402" cy="1077218"/>
          </a:xfrm>
          <a:prstGeom prst="rect">
            <a:avLst/>
          </a:prstGeom>
          <a:noFill/>
          <a:ln w="9525">
            <a:noFill/>
            <a:miter lim="800000"/>
            <a:headEnd/>
            <a:tailEnd/>
          </a:ln>
          <a:effectLst/>
        </p:spPr>
        <p:txBody>
          <a:bodyPr wrap="square">
            <a:spAutoFit/>
          </a:bodyPr>
          <a:lstStyle/>
          <a:p>
            <a:pPr marL="514350" indent="-514350">
              <a:buAutoNum type="arabicPeriod"/>
            </a:pPr>
            <a:r>
              <a:rPr lang="en-US" sz="3200" dirty="0">
                <a:latin typeface="Georgia" panose="02040502050405020303" pitchFamily="18" charset="0"/>
              </a:rPr>
              <a:t>Jesus as the universal Savior.</a:t>
            </a:r>
          </a:p>
          <a:p>
            <a:pPr marL="514350" indent="-514350">
              <a:buAutoNum type="arabicPeriod"/>
            </a:pPr>
            <a:endParaRPr lang="en-US" sz="3200" dirty="0">
              <a:latin typeface="Georgia" panose="02040502050405020303" pitchFamily="18" charset="0"/>
            </a:endParaRPr>
          </a:p>
        </p:txBody>
      </p:sp>
    </p:spTree>
    <p:extLst>
      <p:ext uri="{BB962C8B-B14F-4D97-AF65-F5344CB8AC3E}">
        <p14:creationId xmlns:p14="http://schemas.microsoft.com/office/powerpoint/2010/main" val="3524688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095500" y="351353"/>
            <a:ext cx="8153399" cy="1877437"/>
          </a:xfrm>
          <a:prstGeom prst="rect">
            <a:avLst/>
          </a:prstGeom>
          <a:noFill/>
          <a:ln w="9525">
            <a:noFill/>
            <a:miter lim="800000"/>
            <a:headEnd/>
            <a:tailEnd/>
          </a:ln>
          <a:effectLst/>
        </p:spPr>
        <p:txBody>
          <a:bodyPr wrap="square">
            <a:spAutoFit/>
          </a:bodyPr>
          <a:lstStyle/>
          <a:p>
            <a:pPr algn="ctr"/>
            <a:r>
              <a:rPr lang="en-US" sz="3200" dirty="0">
                <a:effectLst>
                  <a:outerShdw blurRad="50800" dist="50800" sx="1000" sy="1000" algn="ctr" rotWithShape="0">
                    <a:srgbClr val="000000"/>
                  </a:outerShdw>
                  <a:reflection endPos="0" dir="5400000" sy="-100000" algn="bl" rotWithShape="0"/>
                </a:effectLst>
                <a:latin typeface="Georgia" panose="02040502050405020303" pitchFamily="18" charset="0"/>
              </a:rPr>
              <a:t>“The book of the generation of Jesus Christ, the son of David, the </a:t>
            </a:r>
            <a:r>
              <a:rPr lang="en-US" sz="3200" u="sng" dirty="0">
                <a:solidFill>
                  <a:srgbClr val="FFFF00"/>
                </a:solidFill>
                <a:effectLst>
                  <a:outerShdw blurRad="50800" dist="50800" sx="1000" sy="1000" algn="ctr" rotWithShape="0">
                    <a:srgbClr val="000000"/>
                  </a:outerShdw>
                  <a:reflection endPos="0" dir="5400000" sy="-100000" algn="bl" rotWithShape="0"/>
                </a:effectLst>
                <a:latin typeface="Georgia" panose="02040502050405020303" pitchFamily="18" charset="0"/>
              </a:rPr>
              <a:t>son of Abraham</a:t>
            </a:r>
            <a:r>
              <a:rPr lang="en-US" sz="3200" dirty="0">
                <a:effectLst>
                  <a:outerShdw blurRad="50800" dist="50800" sx="1000" sy="1000" algn="ctr" rotWithShape="0">
                    <a:srgbClr val="000000"/>
                  </a:outerShdw>
                  <a:reflection endPos="0" dir="5400000" sy="-100000" algn="bl" rotWithShape="0"/>
                </a:effectLst>
                <a:latin typeface="Georgia" panose="02040502050405020303" pitchFamily="18" charset="0"/>
              </a:rPr>
              <a:t>.” </a:t>
            </a:r>
          </a:p>
          <a:p>
            <a:pPr algn="ctr"/>
            <a:endParaRPr lang="en-US" sz="2000" dirty="0">
              <a:effectLst>
                <a:outerShdw blurRad="50800" dist="50800" sx="1000" sy="1000" algn="ctr" rotWithShape="0">
                  <a:srgbClr val="000000"/>
                </a:outerShdw>
              </a:effectLst>
              <a:latin typeface="Georgia" panose="02040502050405020303" pitchFamily="18" charset="0"/>
            </a:endParaRPr>
          </a:p>
          <a:p>
            <a:pPr algn="ctr"/>
            <a:r>
              <a:rPr lang="en-US" sz="3200" dirty="0">
                <a:effectLst>
                  <a:outerShdw blurRad="50800" dist="50800" sx="1000" sy="1000" algn="ctr" rotWithShape="0">
                    <a:srgbClr val="000000"/>
                  </a:outerShdw>
                </a:effectLst>
                <a:latin typeface="Georgia" panose="02040502050405020303" pitchFamily="18" charset="0"/>
              </a:rPr>
              <a:t>Matt 1:1</a:t>
            </a:r>
          </a:p>
        </p:txBody>
      </p:sp>
      <p:sp>
        <p:nvSpPr>
          <p:cNvPr id="35844" name="Text Box 4"/>
          <p:cNvSpPr txBox="1">
            <a:spLocks noChangeArrowheads="1"/>
          </p:cNvSpPr>
          <p:nvPr/>
        </p:nvSpPr>
        <p:spPr bwMode="auto">
          <a:xfrm>
            <a:off x="1395413" y="2353210"/>
            <a:ext cx="4648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000" dirty="0">
                <a:latin typeface="Georgia" panose="02040502050405020303" pitchFamily="18" charset="0"/>
              </a:rPr>
              <a:t>Matthew’s genealogy of Jesus:</a:t>
            </a:r>
          </a:p>
          <a:p>
            <a:pPr algn="ctr"/>
            <a:endParaRPr lang="en-US" sz="800" dirty="0">
              <a:latin typeface="Georgia" panose="02040502050405020303" pitchFamily="18" charset="0"/>
            </a:endParaRPr>
          </a:p>
          <a:p>
            <a:pPr algn="ctr"/>
            <a:r>
              <a:rPr lang="en-US" sz="4000" dirty="0">
                <a:latin typeface="Georgia" panose="02040502050405020303" pitchFamily="18" charset="0"/>
              </a:rPr>
              <a:t>Begins with…?</a:t>
            </a:r>
          </a:p>
        </p:txBody>
      </p:sp>
      <p:sp>
        <p:nvSpPr>
          <p:cNvPr id="35845" name="Text Box 5"/>
          <p:cNvSpPr txBox="1">
            <a:spLocks noChangeArrowheads="1"/>
          </p:cNvSpPr>
          <p:nvPr/>
        </p:nvSpPr>
        <p:spPr bwMode="auto">
          <a:xfrm>
            <a:off x="6199413" y="2356263"/>
            <a:ext cx="463232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000" dirty="0">
                <a:latin typeface="Georgia" panose="02040502050405020303" pitchFamily="18" charset="0"/>
              </a:rPr>
              <a:t>Luke’s </a:t>
            </a:r>
          </a:p>
          <a:p>
            <a:pPr algn="ctr"/>
            <a:r>
              <a:rPr lang="en-US" sz="4000" dirty="0">
                <a:latin typeface="Georgia" panose="02040502050405020303" pitchFamily="18" charset="0"/>
              </a:rPr>
              <a:t>genealogy of Jesus:</a:t>
            </a:r>
          </a:p>
          <a:p>
            <a:pPr algn="ctr"/>
            <a:endParaRPr lang="en-US" sz="800" dirty="0">
              <a:latin typeface="Georgia" panose="02040502050405020303" pitchFamily="18" charset="0"/>
            </a:endParaRPr>
          </a:p>
          <a:p>
            <a:pPr algn="ctr"/>
            <a:r>
              <a:rPr lang="en-US" sz="4000" dirty="0">
                <a:latin typeface="Georgia" panose="02040502050405020303" pitchFamily="18" charset="0"/>
              </a:rPr>
              <a:t>Begins with…?</a:t>
            </a:r>
          </a:p>
        </p:txBody>
      </p:sp>
      <p:sp>
        <p:nvSpPr>
          <p:cNvPr id="35846" name="Text Box 6"/>
          <p:cNvSpPr txBox="1">
            <a:spLocks noChangeArrowheads="1"/>
          </p:cNvSpPr>
          <p:nvPr/>
        </p:nvSpPr>
        <p:spPr bwMode="auto">
          <a:xfrm>
            <a:off x="2035176" y="4724399"/>
            <a:ext cx="336867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dirty="0">
                <a:solidFill>
                  <a:srgbClr val="FFFF00"/>
                </a:solidFill>
                <a:effectLst>
                  <a:outerShdw blurRad="38100" dist="38100" dir="2700000" sx="1000" sy="1000" algn="tl">
                    <a:srgbClr val="000000"/>
                  </a:outerShdw>
                </a:effectLst>
                <a:latin typeface="Georgia" panose="02040502050405020303" pitchFamily="18" charset="0"/>
              </a:rPr>
              <a:t>ABRAHAM</a:t>
            </a:r>
          </a:p>
          <a:p>
            <a:pPr algn="ctr"/>
            <a:r>
              <a:rPr lang="en-US" sz="3200" dirty="0">
                <a:solidFill>
                  <a:srgbClr val="FFFF00"/>
                </a:solidFill>
                <a:effectLst>
                  <a:outerShdw blurRad="38100" dist="38100" dir="2700000" sx="1000" sy="1000" algn="tl">
                    <a:srgbClr val="000000"/>
                  </a:outerShdw>
                </a:effectLst>
                <a:latin typeface="Georgia" panose="02040502050405020303" pitchFamily="18" charset="0"/>
              </a:rPr>
              <a:t>(father of the Jews)</a:t>
            </a:r>
          </a:p>
        </p:txBody>
      </p:sp>
      <p:sp>
        <p:nvSpPr>
          <p:cNvPr id="35847" name="Text Box 7"/>
          <p:cNvSpPr txBox="1">
            <a:spLocks noChangeArrowheads="1"/>
          </p:cNvSpPr>
          <p:nvPr/>
        </p:nvSpPr>
        <p:spPr bwMode="auto">
          <a:xfrm>
            <a:off x="6354762" y="4724400"/>
            <a:ext cx="42672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dirty="0">
                <a:solidFill>
                  <a:srgbClr val="FFFF00"/>
                </a:solidFill>
                <a:effectLst>
                  <a:outerShdw blurRad="38100" dist="38100" dir="2700000" sx="1000" sy="1000" algn="tl">
                    <a:srgbClr val="000000"/>
                  </a:outerShdw>
                </a:effectLst>
                <a:latin typeface="Georgia" panose="02040502050405020303" pitchFamily="18" charset="0"/>
              </a:rPr>
              <a:t>ADAM</a:t>
            </a:r>
          </a:p>
          <a:p>
            <a:pPr algn="ctr"/>
            <a:r>
              <a:rPr lang="en-US" sz="3200" dirty="0">
                <a:solidFill>
                  <a:srgbClr val="FFFF00"/>
                </a:solidFill>
                <a:effectLst>
                  <a:outerShdw blurRad="38100" dist="38100" dir="2700000" sx="1000" sy="1000" algn="tl">
                    <a:srgbClr val="000000"/>
                  </a:outerShdw>
                </a:effectLst>
                <a:latin typeface="Georgia" panose="02040502050405020303" pitchFamily="18" charset="0"/>
              </a:rPr>
              <a:t>(father of all humanity)</a:t>
            </a:r>
          </a:p>
        </p:txBody>
      </p:sp>
      <p:cxnSp>
        <p:nvCxnSpPr>
          <p:cNvPr id="3" name="Straight Connector 2">
            <a:extLst>
              <a:ext uri="{FF2B5EF4-FFF2-40B4-BE49-F238E27FC236}">
                <a16:creationId xmlns:a16="http://schemas.microsoft.com/office/drawing/2014/main" id="{1D4AC999-35C7-0041-9F7E-827319428E69}"/>
              </a:ext>
            </a:extLst>
          </p:cNvPr>
          <p:cNvCxnSpPr/>
          <p:nvPr/>
        </p:nvCxnSpPr>
        <p:spPr>
          <a:xfrm>
            <a:off x="4343400" y="1676400"/>
            <a:ext cx="358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767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dissolve">
                                      <p:cBhvr>
                                        <p:cTn id="7" dur="500"/>
                                        <p:tgtEl>
                                          <p:spTgt spid="35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dissolve">
                                      <p:cBhvr>
                                        <p:cTn id="12"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P spid="3584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Georgia" panose="02040502050405020303" pitchFamily="18" charset="0"/>
              </a:rPr>
              <a:t>Jesus as the Universal Savior</a:t>
            </a:r>
          </a:p>
        </p:txBody>
      </p:sp>
      <p:sp>
        <p:nvSpPr>
          <p:cNvPr id="3" name="Content Placeholder 2"/>
          <p:cNvSpPr>
            <a:spLocks noGrp="1"/>
          </p:cNvSpPr>
          <p:nvPr>
            <p:ph idx="1"/>
          </p:nvPr>
        </p:nvSpPr>
        <p:spPr>
          <a:xfrm>
            <a:off x="457200" y="2057400"/>
            <a:ext cx="11353800" cy="4068764"/>
          </a:xfrm>
        </p:spPr>
        <p:txBody>
          <a:bodyPr>
            <a:normAutofit/>
          </a:bodyPr>
          <a:lstStyle/>
          <a:p>
            <a:r>
              <a:rPr lang="en-US" dirty="0">
                <a:latin typeface="Georgia" panose="02040502050405020303" pitchFamily="18" charset="0"/>
              </a:rPr>
              <a:t>Angels at the Birth of Jesus: </a:t>
            </a:r>
            <a:r>
              <a:rPr lang="en-US" i="1" dirty="0">
                <a:latin typeface="Georgia" panose="02040502050405020303" pitchFamily="18" charset="0"/>
              </a:rPr>
              <a:t>“</a:t>
            </a:r>
            <a:r>
              <a:rPr lang="en-US" dirty="0">
                <a:latin typeface="Georgia" panose="02040502050405020303" pitchFamily="18" charset="0"/>
              </a:rPr>
              <a:t>Great tidings of great joy…to </a:t>
            </a:r>
            <a:r>
              <a:rPr lang="en-US" i="1" dirty="0">
                <a:latin typeface="Georgia" panose="02040502050405020303" pitchFamily="18" charset="0"/>
              </a:rPr>
              <a:t>all people” </a:t>
            </a:r>
            <a:r>
              <a:rPr lang="en-US" dirty="0">
                <a:latin typeface="Georgia" panose="02040502050405020303" pitchFamily="18" charset="0"/>
              </a:rPr>
              <a:t>(2:10)</a:t>
            </a:r>
          </a:p>
          <a:p>
            <a:r>
              <a:rPr lang="en-US" dirty="0">
                <a:latin typeface="Georgia" panose="02040502050405020303" pitchFamily="18" charset="0"/>
              </a:rPr>
              <a:t>Simeon: </a:t>
            </a:r>
            <a:r>
              <a:rPr lang="en-US" i="1" dirty="0">
                <a:latin typeface="Georgia" panose="02040502050405020303" pitchFamily="18" charset="0"/>
              </a:rPr>
              <a:t>“</a:t>
            </a:r>
            <a:r>
              <a:rPr lang="en-US" dirty="0">
                <a:latin typeface="Georgia" panose="02040502050405020303" pitchFamily="18" charset="0"/>
              </a:rPr>
              <a:t>Thy salvation, which you have prepared for </a:t>
            </a:r>
            <a:r>
              <a:rPr lang="en-US" i="1" dirty="0">
                <a:latin typeface="Georgia" panose="02040502050405020303" pitchFamily="18" charset="0"/>
              </a:rPr>
              <a:t>all people; </a:t>
            </a:r>
            <a:r>
              <a:rPr lang="en-US" dirty="0">
                <a:latin typeface="Georgia" panose="02040502050405020303" pitchFamily="18" charset="0"/>
              </a:rPr>
              <a:t>a light to the gentiles</a:t>
            </a:r>
            <a:r>
              <a:rPr lang="en-US" i="1" dirty="0">
                <a:latin typeface="Georgia" panose="02040502050405020303" pitchFamily="18" charset="0"/>
              </a:rPr>
              <a:t>” </a:t>
            </a:r>
            <a:r>
              <a:rPr lang="en-US" dirty="0">
                <a:latin typeface="Georgia" panose="02040502050405020303" pitchFamily="18" charset="0"/>
              </a:rPr>
              <a:t>(2:30-32)</a:t>
            </a:r>
          </a:p>
          <a:p>
            <a:r>
              <a:rPr lang="en-US" dirty="0">
                <a:latin typeface="Georgia" panose="02040502050405020303" pitchFamily="18" charset="0"/>
              </a:rPr>
              <a:t>John the Baptist: </a:t>
            </a:r>
            <a:r>
              <a:rPr lang="en-US" i="1" dirty="0">
                <a:latin typeface="Georgia" panose="02040502050405020303" pitchFamily="18" charset="0"/>
              </a:rPr>
              <a:t>“All flesh </a:t>
            </a:r>
            <a:r>
              <a:rPr lang="en-US" dirty="0">
                <a:latin typeface="Georgia" panose="02040502050405020303" pitchFamily="18" charset="0"/>
              </a:rPr>
              <a:t>will see the salvation of God</a:t>
            </a:r>
            <a:r>
              <a:rPr lang="en-US" i="1" dirty="0">
                <a:latin typeface="Georgia" panose="02040502050405020303" pitchFamily="18" charset="0"/>
              </a:rPr>
              <a:t>” </a:t>
            </a:r>
            <a:r>
              <a:rPr lang="en-US" dirty="0">
                <a:latin typeface="Georgia" panose="02040502050405020303" pitchFamily="18" charset="0"/>
              </a:rPr>
              <a:t>(3:6)</a:t>
            </a:r>
          </a:p>
        </p:txBody>
      </p:sp>
    </p:spTree>
    <p:extLst>
      <p:ext uri="{BB962C8B-B14F-4D97-AF65-F5344CB8AC3E}">
        <p14:creationId xmlns:p14="http://schemas.microsoft.com/office/powerpoint/2010/main" val="2250294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66800" y="422275"/>
            <a:ext cx="10134600" cy="1323439"/>
          </a:xfrm>
          <a:prstGeom prst="rect">
            <a:avLst/>
          </a:prstGeom>
          <a:noFill/>
          <a:ln w="9525">
            <a:noFill/>
            <a:miter lim="800000"/>
            <a:headEnd/>
            <a:tailEnd/>
          </a:ln>
          <a:effectLst/>
        </p:spPr>
        <p:txBody>
          <a:bodyPr wrap="square">
            <a:spAutoFit/>
          </a:bodyPr>
          <a:lstStyle/>
          <a:p>
            <a:pPr algn="ctr"/>
            <a:r>
              <a:rPr lang="en-US" sz="4000" b="1" dirty="0">
                <a:latin typeface="Georgia" panose="02040502050405020303" pitchFamily="18" charset="0"/>
              </a:rPr>
              <a:t>Three Themes from the </a:t>
            </a:r>
          </a:p>
          <a:p>
            <a:pPr algn="ctr"/>
            <a:r>
              <a:rPr lang="en-US" sz="4000" b="1" dirty="0">
                <a:latin typeface="Georgia" panose="02040502050405020303" pitchFamily="18" charset="0"/>
              </a:rPr>
              <a:t>Gospel of Luke</a:t>
            </a:r>
          </a:p>
        </p:txBody>
      </p:sp>
      <p:sp>
        <p:nvSpPr>
          <p:cNvPr id="41989" name="Text Box 5"/>
          <p:cNvSpPr txBox="1">
            <a:spLocks noChangeArrowheads="1"/>
          </p:cNvSpPr>
          <p:nvPr/>
        </p:nvSpPr>
        <p:spPr bwMode="auto">
          <a:xfrm>
            <a:off x="685798" y="2133600"/>
            <a:ext cx="11201402" cy="2062103"/>
          </a:xfrm>
          <a:prstGeom prst="rect">
            <a:avLst/>
          </a:prstGeom>
          <a:noFill/>
          <a:ln w="9525">
            <a:noFill/>
            <a:miter lim="800000"/>
            <a:headEnd/>
            <a:tailEnd/>
          </a:ln>
          <a:effectLst/>
        </p:spPr>
        <p:txBody>
          <a:bodyPr wrap="square">
            <a:spAutoFit/>
          </a:bodyPr>
          <a:lstStyle/>
          <a:p>
            <a:pPr marL="514350" indent="-514350">
              <a:buAutoNum type="arabicPeriod"/>
            </a:pPr>
            <a:r>
              <a:rPr lang="en-US" sz="3200" dirty="0">
                <a:latin typeface="Georgia" panose="02040502050405020303" pitchFamily="18" charset="0"/>
              </a:rPr>
              <a:t>Jesus as the universal Savior.</a:t>
            </a:r>
          </a:p>
          <a:p>
            <a:pPr marL="514350" indent="-514350">
              <a:buAutoNum type="arabicPeriod"/>
            </a:pPr>
            <a:endParaRPr lang="en-US" sz="3200" dirty="0">
              <a:latin typeface="Georgia" panose="02040502050405020303" pitchFamily="18" charset="0"/>
            </a:endParaRPr>
          </a:p>
          <a:p>
            <a:pPr marL="514350" indent="-514350">
              <a:buAutoNum type="arabicPeriod"/>
            </a:pPr>
            <a:r>
              <a:rPr lang="en-US" sz="3200" dirty="0">
                <a:latin typeface="Georgia" panose="02040502050405020303" pitchFamily="18" charset="0"/>
              </a:rPr>
              <a:t>Greater emphasis on women.</a:t>
            </a:r>
          </a:p>
          <a:p>
            <a:pPr marL="514350" indent="-514350">
              <a:buAutoNum type="arabicPeriod"/>
            </a:pPr>
            <a:endParaRPr lang="en-US" sz="3200" dirty="0">
              <a:latin typeface="Georgia" panose="02040502050405020303" pitchFamily="18" charset="0"/>
            </a:endParaRPr>
          </a:p>
        </p:txBody>
      </p:sp>
    </p:spTree>
    <p:extLst>
      <p:ext uri="{BB962C8B-B14F-4D97-AF65-F5344CB8AC3E}">
        <p14:creationId xmlns:p14="http://schemas.microsoft.com/office/powerpoint/2010/main" val="4085101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11658600" cy="1143000"/>
          </a:xfrm>
        </p:spPr>
        <p:txBody>
          <a:bodyPr>
            <a:noAutofit/>
          </a:bodyPr>
          <a:lstStyle/>
          <a:p>
            <a:r>
              <a:rPr lang="en-US" b="1" dirty="0">
                <a:latin typeface="Georgia" panose="02040502050405020303" pitchFamily="18" charset="0"/>
              </a:rPr>
              <a:t>Stories Involving Women that are Unique to Luke</a:t>
            </a:r>
          </a:p>
        </p:txBody>
      </p:sp>
      <p:sp>
        <p:nvSpPr>
          <p:cNvPr id="3" name="Content Placeholder 2"/>
          <p:cNvSpPr>
            <a:spLocks noGrp="1"/>
          </p:cNvSpPr>
          <p:nvPr>
            <p:ph idx="1"/>
          </p:nvPr>
        </p:nvSpPr>
        <p:spPr>
          <a:xfrm>
            <a:off x="457200" y="1600200"/>
            <a:ext cx="11277600" cy="5029200"/>
          </a:xfrm>
        </p:spPr>
        <p:txBody>
          <a:bodyPr numCol="2">
            <a:noAutofit/>
          </a:bodyPr>
          <a:lstStyle/>
          <a:p>
            <a:pPr marL="514350" indent="-514350">
              <a:buClr>
                <a:srgbClr val="FFFF00"/>
              </a:buClr>
              <a:buFont typeface="+mj-lt"/>
              <a:buAutoNum type="arabicPeriod"/>
            </a:pPr>
            <a:r>
              <a:rPr lang="en-US" sz="3200" dirty="0">
                <a:latin typeface="Georgia" panose="02040502050405020303" pitchFamily="18" charset="0"/>
              </a:rPr>
              <a:t>Elisabeth and John the Baptist</a:t>
            </a:r>
          </a:p>
          <a:p>
            <a:pPr marL="514350" indent="-514350">
              <a:buClr>
                <a:srgbClr val="FFFF00"/>
              </a:buClr>
              <a:buFont typeface="+mj-lt"/>
              <a:buAutoNum type="arabicPeriod"/>
            </a:pPr>
            <a:r>
              <a:rPr lang="en-US" sz="3200" dirty="0">
                <a:latin typeface="Georgia" panose="02040502050405020303" pitchFamily="18" charset="0"/>
              </a:rPr>
              <a:t>Announcement of Christ’s birth to Mary</a:t>
            </a:r>
          </a:p>
          <a:p>
            <a:pPr marL="514350" indent="-514350">
              <a:buClr>
                <a:srgbClr val="FFFF00"/>
              </a:buClr>
              <a:buFont typeface="+mj-lt"/>
              <a:buAutoNum type="arabicPeriod"/>
            </a:pPr>
            <a:r>
              <a:rPr lang="en-US" sz="3200" dirty="0">
                <a:latin typeface="Georgia" panose="02040502050405020303" pitchFamily="18" charset="0"/>
              </a:rPr>
              <a:t>Mary’s visit to Elisabeth</a:t>
            </a:r>
          </a:p>
          <a:p>
            <a:pPr marL="514350" indent="-514350">
              <a:buClr>
                <a:srgbClr val="FFFF00"/>
              </a:buClr>
              <a:buFont typeface="+mj-lt"/>
              <a:buAutoNum type="arabicPeriod"/>
            </a:pPr>
            <a:r>
              <a:rPr lang="en-US" sz="3200" dirty="0">
                <a:latin typeface="Georgia" panose="02040502050405020303" pitchFamily="18" charset="0"/>
              </a:rPr>
              <a:t>Anna seeing baby Jesus in the temple</a:t>
            </a:r>
          </a:p>
          <a:p>
            <a:pPr marL="514350" indent="-514350">
              <a:buClr>
                <a:srgbClr val="FFFF00"/>
              </a:buClr>
              <a:buFont typeface="+mj-lt"/>
              <a:buAutoNum type="arabicPeriod"/>
            </a:pPr>
            <a:r>
              <a:rPr lang="en-US" sz="3200" dirty="0">
                <a:latin typeface="Georgia" panose="02040502050405020303" pitchFamily="18" charset="0"/>
              </a:rPr>
              <a:t>Raising of the widow’s son at Nain</a:t>
            </a:r>
          </a:p>
          <a:p>
            <a:pPr marL="514350" indent="-514350">
              <a:buClr>
                <a:srgbClr val="FFFF00"/>
              </a:buClr>
              <a:buFont typeface="+mj-lt"/>
              <a:buAutoNum type="arabicPeriod"/>
            </a:pPr>
            <a:r>
              <a:rPr lang="en-US" sz="3200" dirty="0">
                <a:latin typeface="Georgia" panose="02040502050405020303" pitchFamily="18" charset="0"/>
              </a:rPr>
              <a:t>Joanna and Susanna ministering to Christ</a:t>
            </a:r>
          </a:p>
          <a:p>
            <a:pPr marL="514350" indent="-514350">
              <a:buClr>
                <a:srgbClr val="FFFF00"/>
              </a:buClr>
              <a:buFont typeface="+mj-lt"/>
              <a:buAutoNum type="arabicPeriod"/>
            </a:pPr>
            <a:r>
              <a:rPr lang="en-US" sz="3200" dirty="0">
                <a:latin typeface="Georgia" panose="02040502050405020303" pitchFamily="18" charset="0"/>
              </a:rPr>
              <a:t>Healing of Mary Magdalene</a:t>
            </a:r>
          </a:p>
          <a:p>
            <a:pPr marL="514350" indent="-514350">
              <a:buClr>
                <a:srgbClr val="FFFF00"/>
              </a:buClr>
              <a:buFont typeface="+mj-lt"/>
              <a:buAutoNum type="arabicPeriod"/>
            </a:pPr>
            <a:r>
              <a:rPr lang="en-US" sz="3200" dirty="0">
                <a:latin typeface="Georgia" panose="02040502050405020303" pitchFamily="18" charset="0"/>
              </a:rPr>
              <a:t>Mary and Martha ministering to Christ</a:t>
            </a:r>
          </a:p>
          <a:p>
            <a:pPr marL="514350" indent="-514350">
              <a:buClr>
                <a:srgbClr val="FFFF00"/>
              </a:buClr>
              <a:buFont typeface="+mj-lt"/>
              <a:buAutoNum type="arabicPeriod"/>
            </a:pPr>
            <a:r>
              <a:rPr lang="en-US" sz="3200" dirty="0">
                <a:latin typeface="Georgia" panose="02040502050405020303" pitchFamily="18" charset="0"/>
              </a:rPr>
              <a:t>Healing of a crippled woman</a:t>
            </a:r>
          </a:p>
          <a:p>
            <a:pPr marL="514350" indent="-514350">
              <a:buClr>
                <a:srgbClr val="FFFF00"/>
              </a:buClr>
              <a:buFont typeface="+mj-lt"/>
              <a:buAutoNum type="arabicPeriod"/>
            </a:pPr>
            <a:r>
              <a:rPr lang="en-US" sz="3200" dirty="0">
                <a:latin typeface="Georgia" panose="02040502050405020303" pitchFamily="18" charset="0"/>
              </a:rPr>
              <a:t>Christ speaking to women on the way to the cross.</a:t>
            </a:r>
          </a:p>
        </p:txBody>
      </p:sp>
    </p:spTree>
    <p:extLst>
      <p:ext uri="{BB962C8B-B14F-4D97-AF65-F5344CB8AC3E}">
        <p14:creationId xmlns:p14="http://schemas.microsoft.com/office/powerpoint/2010/main" val="3385114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005968"/>
          </a:xfrm>
        </p:spPr>
        <p:txBody>
          <a:bodyPr>
            <a:normAutofit/>
          </a:bodyPr>
          <a:lstStyle/>
          <a:p>
            <a:r>
              <a:rPr lang="en-US" b="1" dirty="0">
                <a:latin typeface="Georgia" panose="02040502050405020303" pitchFamily="18" charset="0"/>
              </a:rPr>
              <a:t>A Poignant Passage About Mary</a:t>
            </a:r>
          </a:p>
        </p:txBody>
      </p:sp>
      <p:sp>
        <p:nvSpPr>
          <p:cNvPr id="3" name="Content Placeholder 2"/>
          <p:cNvSpPr>
            <a:spLocks noGrp="1"/>
          </p:cNvSpPr>
          <p:nvPr>
            <p:ph idx="1"/>
          </p:nvPr>
        </p:nvSpPr>
        <p:spPr>
          <a:xfrm>
            <a:off x="228600" y="1158368"/>
            <a:ext cx="6553200" cy="5319268"/>
          </a:xfrm>
        </p:spPr>
        <p:txBody>
          <a:bodyPr>
            <a:noAutofit/>
          </a:bodyPr>
          <a:lstStyle/>
          <a:p>
            <a:pPr marL="0" indent="0">
              <a:buNone/>
            </a:pPr>
            <a:r>
              <a:rPr lang="en-US" sz="3600" dirty="0">
                <a:latin typeface="Georgia" panose="02040502050405020303" pitchFamily="18" charset="0"/>
              </a:rPr>
              <a:t>“Simeon blessed them, and said unto Mary his mother, Behold, this child is set for the fall and rising again of many in Israel; and for a sign which shall be spoken against; (Yea, a sword shall pierce through thy own soul also,) that the thoughts of many hearts may be revealed” (Luke 2:34–35).</a:t>
            </a:r>
          </a:p>
        </p:txBody>
      </p:sp>
      <p:pic>
        <p:nvPicPr>
          <p:cNvPr id="1026" name="Picture 2" descr="Image result for mary sword pierce church holy sepul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170725"/>
            <a:ext cx="4876800" cy="518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3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85800" y="573088"/>
            <a:ext cx="10820400" cy="2297112"/>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800" dirty="0">
                <a:latin typeface="Georgia" panose="02040502050405020303" pitchFamily="18" charset="0"/>
              </a:rPr>
              <a:t>Matthew, Mark, &amp; Luke = </a:t>
            </a:r>
          </a:p>
          <a:p>
            <a:pPr algn="ctr" eaLnBrk="1" hangingPunct="1">
              <a:spcBef>
                <a:spcPct val="0"/>
              </a:spcBef>
              <a:buFontTx/>
              <a:buNone/>
            </a:pPr>
            <a:r>
              <a:rPr lang="en-US" altLang="en-US" sz="4800" dirty="0">
                <a:latin typeface="Georgia" panose="02040502050405020303" pitchFamily="18" charset="0"/>
              </a:rPr>
              <a:t>The Synoptic Gospels </a:t>
            </a:r>
          </a:p>
          <a:p>
            <a:pPr algn="ctr" eaLnBrk="1" hangingPunct="1">
              <a:spcBef>
                <a:spcPct val="0"/>
              </a:spcBef>
              <a:buFontTx/>
              <a:buNone/>
            </a:pPr>
            <a:r>
              <a:rPr lang="en-US" altLang="en-US" sz="4800" dirty="0">
                <a:latin typeface="Georgia" panose="02040502050405020303" pitchFamily="18" charset="0"/>
              </a:rPr>
              <a:t>(“The </a:t>
            </a:r>
            <a:r>
              <a:rPr lang="en-US" altLang="en-US" sz="4800" dirty="0" err="1">
                <a:latin typeface="Georgia" panose="02040502050405020303" pitchFamily="18" charset="0"/>
              </a:rPr>
              <a:t>Synoptics</a:t>
            </a:r>
            <a:r>
              <a:rPr lang="en-US" altLang="en-US" sz="4800" dirty="0">
                <a:latin typeface="Georgia" panose="02040502050405020303" pitchFamily="18" charset="0"/>
              </a:rPr>
              <a:t>”)</a:t>
            </a:r>
          </a:p>
        </p:txBody>
      </p:sp>
      <p:sp>
        <p:nvSpPr>
          <p:cNvPr id="61443" name="Text Box 3"/>
          <p:cNvSpPr txBox="1">
            <a:spLocks noChangeArrowheads="1"/>
          </p:cNvSpPr>
          <p:nvPr/>
        </p:nvSpPr>
        <p:spPr bwMode="auto">
          <a:xfrm>
            <a:off x="3276600" y="3355181"/>
            <a:ext cx="5638800" cy="5794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i="1" dirty="0">
                <a:latin typeface="Georgia" panose="02040502050405020303" pitchFamily="18" charset="0"/>
              </a:rPr>
              <a:t>Synoptic = “see together”</a:t>
            </a:r>
          </a:p>
        </p:txBody>
      </p:sp>
      <p:sp>
        <p:nvSpPr>
          <p:cNvPr id="11268" name="Text Box 4"/>
          <p:cNvSpPr txBox="1">
            <a:spLocks noChangeArrowheads="1"/>
          </p:cNvSpPr>
          <p:nvPr/>
        </p:nvSpPr>
        <p:spPr bwMode="auto">
          <a:xfrm>
            <a:off x="685800" y="4419600"/>
            <a:ext cx="10820400" cy="1569660"/>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800" dirty="0">
                <a:solidFill>
                  <a:srgbClr val="FFFF00"/>
                </a:solidFill>
                <a:latin typeface="Georgia" panose="02040502050405020303" pitchFamily="18" charset="0"/>
              </a:rPr>
              <a:t>Matthew, Mark, &amp; Luke have the same basic stories and sequence.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005968"/>
          </a:xfrm>
        </p:spPr>
        <p:txBody>
          <a:bodyPr>
            <a:normAutofit/>
          </a:bodyPr>
          <a:lstStyle/>
          <a:p>
            <a:r>
              <a:rPr lang="en-US" b="1" dirty="0">
                <a:latin typeface="Georgia" panose="02040502050405020303" pitchFamily="18" charset="0"/>
              </a:rPr>
              <a:t>A Poignant Passage About Mary</a:t>
            </a:r>
          </a:p>
        </p:txBody>
      </p:sp>
      <p:sp>
        <p:nvSpPr>
          <p:cNvPr id="3" name="Content Placeholder 2"/>
          <p:cNvSpPr>
            <a:spLocks noGrp="1"/>
          </p:cNvSpPr>
          <p:nvPr>
            <p:ph idx="1"/>
          </p:nvPr>
        </p:nvSpPr>
        <p:spPr>
          <a:xfrm>
            <a:off x="228600" y="1323474"/>
            <a:ext cx="6553200" cy="4772526"/>
          </a:xfrm>
        </p:spPr>
        <p:txBody>
          <a:bodyPr>
            <a:noAutofit/>
          </a:bodyPr>
          <a:lstStyle/>
          <a:p>
            <a:r>
              <a:rPr lang="en-US" sz="3000" dirty="0">
                <a:latin typeface="Georgia" panose="02040502050405020303" pitchFamily="18" charset="0"/>
              </a:rPr>
              <a:t>The Joseph Smith Translation changes Simeon’s words as follows: “Yea, a </a:t>
            </a:r>
            <a:r>
              <a:rPr lang="en-US" sz="3000" i="1" dirty="0">
                <a:latin typeface="Georgia" panose="02040502050405020303" pitchFamily="18" charset="0"/>
              </a:rPr>
              <a:t>spear</a:t>
            </a:r>
            <a:r>
              <a:rPr lang="en-US" sz="3000" dirty="0">
                <a:latin typeface="Georgia" panose="02040502050405020303" pitchFamily="18" charset="0"/>
              </a:rPr>
              <a:t> shall pierce </a:t>
            </a:r>
            <a:r>
              <a:rPr lang="en-US" sz="3000" i="1" dirty="0">
                <a:latin typeface="Georgia" panose="02040502050405020303" pitchFamily="18" charset="0"/>
              </a:rPr>
              <a:t>through him to the wounding of thine </a:t>
            </a:r>
            <a:r>
              <a:rPr lang="en-US" sz="3000" dirty="0">
                <a:latin typeface="Georgia" panose="02040502050405020303" pitchFamily="18" charset="0"/>
              </a:rPr>
              <a:t>own soul also…”</a:t>
            </a:r>
          </a:p>
          <a:p>
            <a:r>
              <a:rPr lang="en-US" sz="3000" dirty="0">
                <a:latin typeface="Georgia" panose="02040502050405020303" pitchFamily="18" charset="0"/>
              </a:rPr>
              <a:t>Simeon thus prophesies to Mary about the spear that would be thrust into the Savior’s side (see John 19:34) and how this would wound Mary’s soul. </a:t>
            </a:r>
          </a:p>
        </p:txBody>
      </p:sp>
      <p:pic>
        <p:nvPicPr>
          <p:cNvPr id="1026" name="Picture 2" descr="Image result for mary sword pierce church holy sepul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295400"/>
            <a:ext cx="4876800" cy="518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829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66800" y="422275"/>
            <a:ext cx="10134600" cy="1323439"/>
          </a:xfrm>
          <a:prstGeom prst="rect">
            <a:avLst/>
          </a:prstGeom>
          <a:noFill/>
          <a:ln w="9525">
            <a:noFill/>
            <a:miter lim="800000"/>
            <a:headEnd/>
            <a:tailEnd/>
          </a:ln>
          <a:effectLst/>
        </p:spPr>
        <p:txBody>
          <a:bodyPr wrap="square">
            <a:spAutoFit/>
          </a:bodyPr>
          <a:lstStyle/>
          <a:p>
            <a:pPr algn="ctr"/>
            <a:r>
              <a:rPr lang="en-US" sz="4000" b="1" dirty="0">
                <a:latin typeface="Georgia" panose="02040502050405020303" pitchFamily="18" charset="0"/>
              </a:rPr>
              <a:t>Three Themes from the </a:t>
            </a:r>
          </a:p>
          <a:p>
            <a:pPr algn="ctr"/>
            <a:r>
              <a:rPr lang="en-US" sz="4000" b="1" dirty="0">
                <a:latin typeface="Georgia" panose="02040502050405020303" pitchFamily="18" charset="0"/>
              </a:rPr>
              <a:t>Gospel of Luke</a:t>
            </a:r>
          </a:p>
        </p:txBody>
      </p:sp>
      <p:sp>
        <p:nvSpPr>
          <p:cNvPr id="41989" name="Text Box 5"/>
          <p:cNvSpPr txBox="1">
            <a:spLocks noChangeArrowheads="1"/>
          </p:cNvSpPr>
          <p:nvPr/>
        </p:nvSpPr>
        <p:spPr bwMode="auto">
          <a:xfrm>
            <a:off x="685798" y="2133600"/>
            <a:ext cx="11201402" cy="3046988"/>
          </a:xfrm>
          <a:prstGeom prst="rect">
            <a:avLst/>
          </a:prstGeom>
          <a:noFill/>
          <a:ln w="9525">
            <a:noFill/>
            <a:miter lim="800000"/>
            <a:headEnd/>
            <a:tailEnd/>
          </a:ln>
          <a:effectLst/>
        </p:spPr>
        <p:txBody>
          <a:bodyPr wrap="square">
            <a:spAutoFit/>
          </a:bodyPr>
          <a:lstStyle/>
          <a:p>
            <a:pPr marL="514350" indent="-514350">
              <a:buAutoNum type="arabicPeriod"/>
            </a:pPr>
            <a:r>
              <a:rPr lang="en-US" sz="3200" dirty="0">
                <a:latin typeface="Georgia" panose="02040502050405020303" pitchFamily="18" charset="0"/>
              </a:rPr>
              <a:t>Jesus as the universal Savior.</a:t>
            </a:r>
          </a:p>
          <a:p>
            <a:pPr marL="514350" indent="-514350">
              <a:buAutoNum type="arabicPeriod"/>
            </a:pPr>
            <a:endParaRPr lang="en-US" sz="3200" dirty="0">
              <a:latin typeface="Georgia" panose="02040502050405020303" pitchFamily="18" charset="0"/>
            </a:endParaRPr>
          </a:p>
          <a:p>
            <a:pPr marL="514350" indent="-514350">
              <a:buAutoNum type="arabicPeriod"/>
            </a:pPr>
            <a:r>
              <a:rPr lang="en-US" sz="3200" dirty="0">
                <a:latin typeface="Georgia" panose="02040502050405020303" pitchFamily="18" charset="0"/>
              </a:rPr>
              <a:t>Greater emphasis on women.</a:t>
            </a:r>
          </a:p>
          <a:p>
            <a:pPr marL="514350" indent="-514350">
              <a:buAutoNum type="arabicPeriod"/>
            </a:pPr>
            <a:endParaRPr lang="en-US" sz="3200" dirty="0">
              <a:latin typeface="Georgia" panose="02040502050405020303" pitchFamily="18" charset="0"/>
            </a:endParaRPr>
          </a:p>
          <a:p>
            <a:pPr marL="514350" indent="-514350">
              <a:buAutoNum type="arabicPeriod"/>
            </a:pPr>
            <a:r>
              <a:rPr lang="en-US" sz="3200" dirty="0">
                <a:latin typeface="Georgia" panose="02040502050405020303" pitchFamily="18" charset="0"/>
              </a:rPr>
              <a:t>Ministry to the poor and outcast</a:t>
            </a:r>
          </a:p>
          <a:p>
            <a:pPr marL="514350" indent="-514350">
              <a:buAutoNum type="arabicPeriod"/>
            </a:pPr>
            <a:endParaRPr lang="en-US" sz="3200" dirty="0">
              <a:latin typeface="Georgia" panose="02040502050405020303" pitchFamily="18" charset="0"/>
            </a:endParaRPr>
          </a:p>
        </p:txBody>
      </p:sp>
    </p:spTree>
    <p:extLst>
      <p:ext uri="{BB962C8B-B14F-4D97-AF65-F5344CB8AC3E}">
        <p14:creationId xmlns:p14="http://schemas.microsoft.com/office/powerpoint/2010/main" val="1214604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normAutofit/>
          </a:bodyPr>
          <a:lstStyle/>
          <a:p>
            <a:r>
              <a:rPr lang="en-US" sz="4800" b="1" dirty="0">
                <a:latin typeface="Georgia" panose="02040502050405020303" pitchFamily="18" charset="0"/>
              </a:rPr>
              <a:t>Ministry to the Poor and Outcast</a:t>
            </a:r>
          </a:p>
        </p:txBody>
      </p:sp>
      <p:sp>
        <p:nvSpPr>
          <p:cNvPr id="3" name="Content Placeholder 2"/>
          <p:cNvSpPr>
            <a:spLocks noGrp="1"/>
          </p:cNvSpPr>
          <p:nvPr>
            <p:ph idx="1"/>
          </p:nvPr>
        </p:nvSpPr>
        <p:spPr>
          <a:xfrm>
            <a:off x="76200" y="1219200"/>
            <a:ext cx="12039600" cy="5410200"/>
          </a:xfrm>
        </p:spPr>
        <p:txBody>
          <a:bodyPr>
            <a:noAutofit/>
          </a:bodyPr>
          <a:lstStyle/>
          <a:p>
            <a:r>
              <a:rPr lang="en-US" sz="3400" dirty="0">
                <a:latin typeface="Georgia" panose="02040502050405020303" pitchFamily="18" charset="0"/>
              </a:rPr>
              <a:t>Mary’s Magnificat (Luke 1:53)</a:t>
            </a:r>
          </a:p>
          <a:p>
            <a:r>
              <a:rPr lang="en-US" sz="3400" dirty="0">
                <a:latin typeface="Georgia" panose="02040502050405020303" pitchFamily="18" charset="0"/>
              </a:rPr>
              <a:t>Christ’s first speech (Luke 4:18-19)</a:t>
            </a:r>
          </a:p>
          <a:p>
            <a:r>
              <a:rPr lang="en-US" sz="3400" dirty="0">
                <a:latin typeface="Georgia" panose="02040502050405020303" pitchFamily="18" charset="0"/>
              </a:rPr>
              <a:t>Samaritans as heroes (Luke 10:30-37, 17:11-19)</a:t>
            </a:r>
          </a:p>
          <a:p>
            <a:r>
              <a:rPr lang="en-US" sz="3400" dirty="0">
                <a:latin typeface="Georgia" panose="02040502050405020303" pitchFamily="18" charset="0"/>
              </a:rPr>
              <a:t>Rich man who builds bigger barns (Luke 12:13-21)</a:t>
            </a:r>
          </a:p>
          <a:p>
            <a:r>
              <a:rPr lang="en-US" sz="3400" dirty="0">
                <a:latin typeface="Georgia" panose="02040502050405020303" pitchFamily="18" charset="0"/>
              </a:rPr>
              <a:t>Parable of Lazarus and the rich man (Luke 16:11-15, 19-31)</a:t>
            </a:r>
          </a:p>
          <a:p>
            <a:r>
              <a:rPr lang="en-US" sz="3400" dirty="0">
                <a:latin typeface="Georgia" panose="02040502050405020303" pitchFamily="18" charset="0"/>
              </a:rPr>
              <a:t>The penitent Publican and prideful Pharisee (Luke 18:9-14)</a:t>
            </a:r>
          </a:p>
          <a:p>
            <a:r>
              <a:rPr lang="en-US" sz="3400" dirty="0">
                <a:latin typeface="Georgia" panose="02040502050405020303" pitchFamily="18" charset="0"/>
              </a:rPr>
              <a:t>Dining with Zacchaeus (Luke 19:1-10)</a:t>
            </a:r>
          </a:p>
          <a:p>
            <a:endParaRPr lang="en-US" sz="3400" dirty="0"/>
          </a:p>
          <a:p>
            <a:endParaRPr lang="en-US" sz="3400" dirty="0"/>
          </a:p>
        </p:txBody>
      </p:sp>
    </p:spTree>
    <p:extLst>
      <p:ext uri="{BB962C8B-B14F-4D97-AF65-F5344CB8AC3E}">
        <p14:creationId xmlns:p14="http://schemas.microsoft.com/office/powerpoint/2010/main" val="144429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gn="ctr"/>
            <a:r>
              <a:rPr lang="en-US" altLang="en-US" b="1" dirty="0">
                <a:latin typeface="Georgia" panose="02040502050405020303" pitchFamily="18" charset="0"/>
              </a:rPr>
              <a:t>Check Yourself</a:t>
            </a:r>
          </a:p>
        </p:txBody>
      </p:sp>
      <p:sp>
        <p:nvSpPr>
          <p:cNvPr id="90115" name="Content Placeholder 2"/>
          <p:cNvSpPr>
            <a:spLocks noGrp="1"/>
          </p:cNvSpPr>
          <p:nvPr>
            <p:ph idx="1"/>
          </p:nvPr>
        </p:nvSpPr>
        <p:spPr/>
        <p:txBody>
          <a:bodyPr>
            <a:normAutofit/>
          </a:bodyPr>
          <a:lstStyle/>
          <a:p>
            <a:pPr marL="514350" indent="-514350">
              <a:buFont typeface="+mj-lt"/>
              <a:buAutoNum type="arabicPeriod"/>
            </a:pPr>
            <a:r>
              <a:rPr lang="en-US" sz="3200" dirty="0">
                <a:latin typeface="Georgia" panose="02040502050405020303" pitchFamily="18" charset="0"/>
              </a:rPr>
              <a:t>What are three unique elements in the Gospel of Matthew?</a:t>
            </a:r>
            <a:endParaRPr lang="en-US" altLang="en-US" sz="3200" dirty="0">
              <a:latin typeface="Georgia" panose="02040502050405020303" pitchFamily="18" charset="0"/>
            </a:endParaRPr>
          </a:p>
          <a:p>
            <a:pPr marL="514350" indent="-514350">
              <a:buFont typeface="+mj-lt"/>
              <a:buAutoNum type="arabicPeriod"/>
            </a:pPr>
            <a:endParaRPr lang="en-US" sz="3200" dirty="0">
              <a:latin typeface="Georgia" panose="02040502050405020303" pitchFamily="18" charset="0"/>
            </a:endParaRPr>
          </a:p>
          <a:p>
            <a:pPr marL="514350" indent="-514350">
              <a:buFont typeface="+mj-lt"/>
              <a:buAutoNum type="arabicPeriod"/>
            </a:pPr>
            <a:r>
              <a:rPr lang="en-US" sz="3200" dirty="0">
                <a:latin typeface="Georgia" panose="02040502050405020303" pitchFamily="18" charset="0"/>
              </a:rPr>
              <a:t>What are three themes in the Gospel of Luke?</a:t>
            </a:r>
            <a:endParaRPr lang="en-US" altLang="en-US" sz="3200" dirty="0">
              <a:latin typeface="Georgia" panose="02040502050405020303" pitchFamily="18" charset="0"/>
            </a:endParaRPr>
          </a:p>
        </p:txBody>
      </p:sp>
    </p:spTree>
    <p:extLst>
      <p:ext uri="{BB962C8B-B14F-4D97-AF65-F5344CB8AC3E}">
        <p14:creationId xmlns:p14="http://schemas.microsoft.com/office/powerpoint/2010/main" val="243434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A68D-D40C-4AEC-9998-F2DDE3E3A4AE}"/>
              </a:ext>
            </a:extLst>
          </p:cNvPr>
          <p:cNvSpPr>
            <a:spLocks noGrp="1"/>
          </p:cNvSpPr>
          <p:nvPr>
            <p:ph type="title"/>
          </p:nvPr>
        </p:nvSpPr>
        <p:spPr>
          <a:xfrm>
            <a:off x="990600" y="76200"/>
            <a:ext cx="10353762" cy="970450"/>
          </a:xfrm>
        </p:spPr>
        <p:txBody>
          <a:bodyPr/>
          <a:lstStyle/>
          <a:p>
            <a:r>
              <a:rPr lang="en-US" dirty="0"/>
              <a:t>Practicing a Synopsis Study</a:t>
            </a:r>
          </a:p>
        </p:txBody>
      </p:sp>
      <p:pic>
        <p:nvPicPr>
          <p:cNvPr id="5" name="Picture 4">
            <a:extLst>
              <a:ext uri="{FF2B5EF4-FFF2-40B4-BE49-F238E27FC236}">
                <a16:creationId xmlns:a16="http://schemas.microsoft.com/office/drawing/2014/main" id="{941BC40C-3EEE-4ABD-9FDD-17EA12635D99}"/>
              </a:ext>
            </a:extLst>
          </p:cNvPr>
          <p:cNvPicPr>
            <a:picLocks noChangeAspect="1"/>
          </p:cNvPicPr>
          <p:nvPr/>
        </p:nvPicPr>
        <p:blipFill rotWithShape="1">
          <a:blip r:embed="rId2"/>
          <a:srcRect l="12500" t="33333" r="48028" b="26667"/>
          <a:stretch/>
        </p:blipFill>
        <p:spPr>
          <a:xfrm>
            <a:off x="1371599" y="1065185"/>
            <a:ext cx="9761447" cy="5564215"/>
          </a:xfrm>
          <a:prstGeom prst="rect">
            <a:avLst/>
          </a:prstGeom>
        </p:spPr>
      </p:pic>
    </p:spTree>
    <p:extLst>
      <p:ext uri="{BB962C8B-B14F-4D97-AF65-F5344CB8AC3E}">
        <p14:creationId xmlns:p14="http://schemas.microsoft.com/office/powerpoint/2010/main" val="42999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HARMON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426" y="0"/>
            <a:ext cx="5119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4"/>
          <p:cNvSpPr txBox="1">
            <a:spLocks noChangeArrowheads="1"/>
          </p:cNvSpPr>
          <p:nvPr/>
        </p:nvSpPr>
        <p:spPr bwMode="auto">
          <a:xfrm>
            <a:off x="1066800" y="2151727"/>
            <a:ext cx="5029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Georgia" panose="02040502050405020303" pitchFamily="18" charset="0"/>
              </a:rPr>
              <a:t>Matt, Mark, &amp; Luke have many common stories, often word-for-word the same (thus, probably from a common written source).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09600" y="533400"/>
            <a:ext cx="11125200" cy="1938992"/>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dirty="0">
                <a:effectLst>
                  <a:outerShdw blurRad="50800" dist="50800" sx="1000" sy="1000" algn="ctr" rotWithShape="0">
                    <a:srgbClr val="000000"/>
                  </a:outerShdw>
                </a:effectLst>
              </a:rPr>
              <a:t>If two research papers were word-for-word identical in some sections, what would be the natural conclusion?</a:t>
            </a:r>
          </a:p>
        </p:txBody>
      </p:sp>
      <p:sp>
        <p:nvSpPr>
          <p:cNvPr id="15364" name="Text Box 4"/>
          <p:cNvSpPr txBox="1">
            <a:spLocks noChangeArrowheads="1"/>
          </p:cNvSpPr>
          <p:nvPr/>
        </p:nvSpPr>
        <p:spPr bwMode="auto">
          <a:xfrm>
            <a:off x="6135914" y="2929573"/>
            <a:ext cx="5257800" cy="2554545"/>
          </a:xfrm>
          <a:prstGeom prst="rect">
            <a:avLst/>
          </a:prstGeom>
          <a:noFill/>
          <a:ln w="9525">
            <a:noFill/>
            <a:miter lim="800000"/>
            <a:headEnd/>
            <a:tailEnd/>
          </a:ln>
          <a:effectLst/>
        </p:spPr>
        <p:txBody>
          <a:bodyPr wrap="square">
            <a:spAutoFit/>
          </a:bodyPr>
          <a:lstStyle/>
          <a:p>
            <a:pPr algn="ctr" eaLnBrk="1" hangingPunct="1">
              <a:defRPr/>
            </a:pPr>
            <a:r>
              <a:rPr lang="en-US" sz="4000" dirty="0">
                <a:effectLst>
                  <a:outerShdw dist="50800" sx="1000" sy="1000" algn="ctr" rotWithShape="0">
                    <a:srgbClr val="000000"/>
                  </a:outerShdw>
                </a:effectLst>
              </a:rPr>
              <a:t>It is very likely that there is a </a:t>
            </a:r>
            <a:r>
              <a:rPr lang="en-US" sz="4000" u="sng" dirty="0">
                <a:effectLst>
                  <a:outerShdw dist="50800" sx="1000" sy="1000" algn="ctr" rotWithShape="0">
                    <a:srgbClr val="000000"/>
                  </a:outerShdw>
                </a:effectLst>
              </a:rPr>
              <a:t>literary relationship</a:t>
            </a:r>
            <a:r>
              <a:rPr lang="en-US" sz="4000" dirty="0">
                <a:effectLst>
                  <a:outerShdw dist="50800" sx="1000" sy="1000" algn="ctr" rotWithShape="0">
                    <a:srgbClr val="000000"/>
                  </a:outerShdw>
                </a:effectLst>
              </a:rPr>
              <a:t> between the Synoptic Gospels. </a:t>
            </a:r>
          </a:p>
        </p:txBody>
      </p:sp>
      <p:pic>
        <p:nvPicPr>
          <p:cNvPr id="15365" name="Picture 5" descr="DSCN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28686"/>
            <a:ext cx="4762500" cy="3571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3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28800" y="228600"/>
            <a:ext cx="8610600" cy="3513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3200" dirty="0">
                <a:effectLst>
                  <a:outerShdw blurRad="38100" dist="38100" dir="2700000" algn="tl">
                    <a:srgbClr val="000000">
                      <a:alpha val="43137"/>
                    </a:srgbClr>
                  </a:outerShdw>
                </a:effectLst>
                <a:latin typeface="Arial" charset="0"/>
              </a:rPr>
              <a:t>“For as much as </a:t>
            </a:r>
            <a:r>
              <a:rPr lang="en-US" sz="3200" u="sng" dirty="0">
                <a:solidFill>
                  <a:srgbClr val="CC3300"/>
                </a:solidFill>
                <a:effectLst>
                  <a:outerShdw blurRad="38100" dist="38100" dir="2700000" algn="tl">
                    <a:srgbClr val="000000">
                      <a:alpha val="43137"/>
                    </a:srgbClr>
                  </a:outerShdw>
                </a:effectLst>
                <a:latin typeface="Arial" charset="0"/>
              </a:rPr>
              <a:t>many have taken in hand</a:t>
            </a:r>
            <a:r>
              <a:rPr lang="en-US" sz="3200" dirty="0">
                <a:effectLst>
                  <a:outerShdw blurRad="38100" dist="38100" dir="2700000" algn="tl">
                    <a:srgbClr val="000000">
                      <a:alpha val="43137"/>
                    </a:srgbClr>
                  </a:outerShdw>
                </a:effectLst>
                <a:latin typeface="Arial" charset="0"/>
              </a:rPr>
              <a:t> to set forth in order a declaration of those things which are most surely believed among us… </a:t>
            </a:r>
            <a:r>
              <a:rPr lang="en-US" sz="3200" u="sng" dirty="0">
                <a:solidFill>
                  <a:srgbClr val="CC3300"/>
                </a:solidFill>
                <a:effectLst>
                  <a:outerShdw blurRad="38100" dist="38100" dir="2700000" algn="tl">
                    <a:srgbClr val="000000">
                      <a:alpha val="43137"/>
                    </a:srgbClr>
                  </a:outerShdw>
                </a:effectLst>
                <a:latin typeface="Arial" charset="0"/>
              </a:rPr>
              <a:t>It seemed good to me also</a:t>
            </a:r>
            <a:r>
              <a:rPr lang="en-US" sz="3200" dirty="0">
                <a:effectLst>
                  <a:outerShdw blurRad="38100" dist="38100" dir="2700000" algn="tl">
                    <a:srgbClr val="000000">
                      <a:alpha val="43137"/>
                    </a:srgbClr>
                  </a:outerShdw>
                </a:effectLst>
                <a:latin typeface="Arial" charset="0"/>
              </a:rPr>
              <a:t>… </a:t>
            </a:r>
            <a:r>
              <a:rPr lang="en-US" sz="3200" u="sng" dirty="0">
                <a:solidFill>
                  <a:srgbClr val="CC3300"/>
                </a:solidFill>
                <a:effectLst>
                  <a:outerShdw blurRad="38100" dist="38100" dir="2700000" algn="tl">
                    <a:srgbClr val="000000">
                      <a:alpha val="43137"/>
                    </a:srgbClr>
                  </a:outerShdw>
                </a:effectLst>
                <a:latin typeface="Arial" charset="0"/>
              </a:rPr>
              <a:t>to write</a:t>
            </a:r>
            <a:r>
              <a:rPr lang="en-US" sz="3200" dirty="0">
                <a:effectLst>
                  <a:outerShdw blurRad="38100" dist="38100" dir="2700000" algn="tl">
                    <a:srgbClr val="000000">
                      <a:alpha val="43137"/>
                    </a:srgbClr>
                  </a:outerShdw>
                </a:effectLst>
                <a:latin typeface="Arial" charset="0"/>
              </a:rPr>
              <a:t> unto thee </a:t>
            </a:r>
            <a:r>
              <a:rPr lang="en-US" sz="3200" u="sng" dirty="0">
                <a:solidFill>
                  <a:srgbClr val="CC3300"/>
                </a:solidFill>
                <a:effectLst>
                  <a:outerShdw blurRad="38100" dist="38100" dir="2700000" algn="tl">
                    <a:srgbClr val="000000">
                      <a:alpha val="43137"/>
                    </a:srgbClr>
                  </a:outerShdw>
                </a:effectLst>
                <a:latin typeface="Arial" charset="0"/>
              </a:rPr>
              <a:t>in order</a:t>
            </a:r>
            <a:r>
              <a:rPr lang="en-US" sz="3200" dirty="0">
                <a:effectLst>
                  <a:outerShdw blurRad="38100" dist="38100" dir="2700000" algn="tl">
                    <a:srgbClr val="000000">
                      <a:alpha val="43137"/>
                    </a:srgbClr>
                  </a:outerShdw>
                </a:effectLst>
                <a:latin typeface="Arial" charset="0"/>
              </a:rPr>
              <a:t>, most excellent Theophilus, That thou might know the certainty of those things, wherein thou hast been instructed.” </a:t>
            </a:r>
            <a:r>
              <a:rPr lang="en-US" sz="2800" dirty="0">
                <a:effectLst>
                  <a:outerShdw blurRad="38100" dist="38100" dir="2700000" algn="tl">
                    <a:srgbClr val="000000">
                      <a:alpha val="43137"/>
                    </a:srgbClr>
                  </a:outerShdw>
                </a:effectLst>
                <a:latin typeface="Arial" charset="0"/>
              </a:rPr>
              <a:t>(Luke 1:1-4)</a:t>
            </a:r>
          </a:p>
        </p:txBody>
      </p:sp>
      <p:sp>
        <p:nvSpPr>
          <p:cNvPr id="16387" name="Text Box 3"/>
          <p:cNvSpPr txBox="1">
            <a:spLocks noChangeArrowheads="1"/>
          </p:cNvSpPr>
          <p:nvPr/>
        </p:nvSpPr>
        <p:spPr bwMode="auto">
          <a:xfrm>
            <a:off x="228600" y="3886200"/>
            <a:ext cx="8382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sz="2800" dirty="0"/>
              <a:t>*“Many have taken in hand” = I know many other written Gospels</a:t>
            </a:r>
          </a:p>
          <a:p>
            <a:pPr eaLnBrk="1" hangingPunct="1">
              <a:defRPr/>
            </a:pPr>
            <a:r>
              <a:rPr lang="en-US" sz="2800" dirty="0"/>
              <a:t>*“To write in order” = I will write an </a:t>
            </a:r>
            <a:r>
              <a:rPr lang="en-US" sz="2800" u="sng" dirty="0"/>
              <a:t>orderly</a:t>
            </a:r>
            <a:r>
              <a:rPr lang="en-US" sz="2800" dirty="0"/>
              <a:t> account (better than the others)</a:t>
            </a:r>
          </a:p>
          <a:p>
            <a:pPr eaLnBrk="1" hangingPunct="1">
              <a:defRPr/>
            </a:pPr>
            <a:r>
              <a:rPr lang="en-US" sz="2800" dirty="0"/>
              <a:t>*The Lord did </a:t>
            </a:r>
            <a:r>
              <a:rPr lang="en-US" sz="2800" u="sng" dirty="0"/>
              <a:t>not simply</a:t>
            </a:r>
            <a:r>
              <a:rPr lang="en-US" sz="2800" dirty="0"/>
              <a:t> give Luke a revelation—</a:t>
            </a:r>
            <a:r>
              <a:rPr lang="en-US" sz="2800" b="1" dirty="0"/>
              <a:t>Luke used </a:t>
            </a:r>
            <a:r>
              <a:rPr lang="en-US" sz="2800" b="1" u="sng" dirty="0"/>
              <a:t>written sources</a:t>
            </a:r>
            <a:r>
              <a:rPr lang="en-US" sz="2800" dirty="0"/>
              <a:t>.</a:t>
            </a:r>
          </a:p>
        </p:txBody>
      </p:sp>
      <p:pic>
        <p:nvPicPr>
          <p:cNvPr id="75780" name="Picture 6" descr="Scribe doing re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886200"/>
            <a:ext cx="36576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8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Text Box 5"/>
          <p:cNvSpPr txBox="1">
            <a:spLocks noChangeArrowheads="1"/>
          </p:cNvSpPr>
          <p:nvPr/>
        </p:nvSpPr>
        <p:spPr bwMode="auto">
          <a:xfrm>
            <a:off x="2400298" y="600967"/>
            <a:ext cx="7543800" cy="923925"/>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t>John is Different, Unique</a:t>
            </a:r>
          </a:p>
        </p:txBody>
      </p:sp>
      <p:sp>
        <p:nvSpPr>
          <p:cNvPr id="104454" name="Text Box 6"/>
          <p:cNvSpPr txBox="1">
            <a:spLocks noChangeArrowheads="1"/>
          </p:cNvSpPr>
          <p:nvPr/>
        </p:nvSpPr>
        <p:spPr bwMode="auto">
          <a:xfrm>
            <a:off x="1577452" y="3043452"/>
            <a:ext cx="8366645" cy="3046988"/>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800" dirty="0">
                <a:solidFill>
                  <a:srgbClr val="FFFF00"/>
                </a:solidFill>
                <a:latin typeface="Georgia" panose="02040502050405020303" pitchFamily="18" charset="0"/>
              </a:rPr>
              <a:t>Mark				7%						93%</a:t>
            </a:r>
          </a:p>
          <a:p>
            <a:pPr eaLnBrk="1" hangingPunct="1">
              <a:spcBef>
                <a:spcPct val="0"/>
              </a:spcBef>
              <a:buFontTx/>
              <a:buNone/>
            </a:pPr>
            <a:r>
              <a:rPr lang="en-US" altLang="en-US" sz="4800" dirty="0">
                <a:latin typeface="Georgia" panose="02040502050405020303" pitchFamily="18" charset="0"/>
              </a:rPr>
              <a:t>Matthew		42%					58%</a:t>
            </a:r>
          </a:p>
          <a:p>
            <a:pPr eaLnBrk="1" hangingPunct="1">
              <a:spcBef>
                <a:spcPct val="0"/>
              </a:spcBef>
              <a:buFontTx/>
              <a:buNone/>
            </a:pPr>
            <a:r>
              <a:rPr lang="en-US" altLang="en-US" sz="4800" dirty="0">
                <a:solidFill>
                  <a:srgbClr val="92D050"/>
                </a:solidFill>
                <a:latin typeface="Georgia" panose="02040502050405020303" pitchFamily="18" charset="0"/>
              </a:rPr>
              <a:t>Luke					59%					41%</a:t>
            </a:r>
          </a:p>
          <a:p>
            <a:pPr eaLnBrk="1" hangingPunct="1">
              <a:spcBef>
                <a:spcPct val="0"/>
              </a:spcBef>
              <a:buFontTx/>
              <a:buNone/>
            </a:pPr>
            <a:r>
              <a:rPr lang="en-US" altLang="en-US" sz="4800" dirty="0">
                <a:solidFill>
                  <a:srgbClr val="FF0000"/>
                </a:solidFill>
                <a:latin typeface="Georgia" panose="02040502050405020303" pitchFamily="18" charset="0"/>
              </a:rPr>
              <a:t>John					92%					8%</a:t>
            </a:r>
          </a:p>
        </p:txBody>
      </p:sp>
      <p:sp>
        <p:nvSpPr>
          <p:cNvPr id="2" name="TextBox 1">
            <a:extLst>
              <a:ext uri="{FF2B5EF4-FFF2-40B4-BE49-F238E27FC236}">
                <a16:creationId xmlns:a16="http://schemas.microsoft.com/office/drawing/2014/main" id="{71AF0B1F-852F-C24D-8C51-8AD744A48D85}"/>
              </a:ext>
            </a:extLst>
          </p:cNvPr>
          <p:cNvSpPr txBox="1"/>
          <p:nvPr/>
        </p:nvSpPr>
        <p:spPr>
          <a:xfrm>
            <a:off x="1577452" y="1897434"/>
            <a:ext cx="8509384" cy="1323439"/>
          </a:xfrm>
          <a:prstGeom prst="rect">
            <a:avLst/>
          </a:prstGeom>
          <a:noFill/>
        </p:spPr>
        <p:txBody>
          <a:bodyPr wrap="square" rtlCol="0">
            <a:spAutoFit/>
          </a:bodyPr>
          <a:lstStyle/>
          <a:p>
            <a:r>
              <a:rPr lang="en-US" altLang="en-US" sz="4800" u="sng" dirty="0">
                <a:latin typeface="Georgia" panose="02040502050405020303" pitchFamily="18" charset="0"/>
              </a:rPr>
              <a:t>Gospel      	Unique	     Common</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dissolve">
                                      <p:cBhvr>
                                        <p:cTn id="7" dur="500"/>
                                        <p:tgtEl>
                                          <p:spTgt spid="1044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4454"/>
                                        </p:tgtEl>
                                        <p:attrNameLst>
                                          <p:attrName>style.visibility</p:attrName>
                                        </p:attrNameLst>
                                      </p:cBhvr>
                                      <p:to>
                                        <p:strVal val="visible"/>
                                      </p:to>
                                    </p:set>
                                    <p:animEffect transition="in" filter="dissolve">
                                      <p:cBhvr>
                                        <p:cTn id="10"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P spid="1044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ARMON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0"/>
            <a:ext cx="531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990600" y="2459504"/>
            <a:ext cx="48767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Georgia" panose="02040502050405020303" pitchFamily="18" charset="0"/>
              </a:rPr>
              <a:t>John very often has material that is not in any other Gospel.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Presentation5" id="{6FCA28B5-9FA6-4231-8476-FB5BDA1922D9}" vid="{FFD896DF-3E03-41A7-84A5-88B4E85C52F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Crucifixion Class Template</Template>
  <TotalTime>14867</TotalTime>
  <Words>2438</Words>
  <Application>Microsoft Office PowerPoint</Application>
  <PresentationFormat>Widescreen</PresentationFormat>
  <Paragraphs>263</Paragraphs>
  <Slides>44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Calisto MT</vt:lpstr>
      <vt:lpstr>Georgia</vt:lpstr>
      <vt:lpstr>Times New Roman</vt:lpstr>
      <vt:lpstr>Wingdings 2</vt:lpstr>
      <vt:lpstr>Slate</vt:lpstr>
      <vt:lpstr>Welcome to Class!  Before We Start…</vt:lpstr>
      <vt:lpstr>Gospel Portraits of Jesus Christ</vt:lpstr>
      <vt:lpstr>A Brief Overview of the Four Gospels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How Should We Read the Gospels?</vt:lpstr>
      <vt:lpstr>PowerPoint Presentation</vt:lpstr>
      <vt:lpstr> Downside to Harmony</vt:lpstr>
      <vt:lpstr>  Downside to Harmony</vt:lpstr>
      <vt:lpstr>PowerPoint Presentation</vt:lpstr>
      <vt:lpstr>PowerPoint Presentation</vt:lpstr>
      <vt:lpstr>Check Yourself</vt:lpstr>
      <vt:lpstr>How Was Your Synopsis Experience?</vt:lpstr>
      <vt:lpstr>Understanding the Four  Gospel Portraits</vt:lpstr>
      <vt:lpstr>PowerPoint Presentation</vt:lpstr>
      <vt:lpstr>PowerPoint Presentation</vt:lpstr>
      <vt:lpstr>Key Themes in Mark</vt:lpstr>
      <vt:lpstr>PowerPoint Presentation</vt:lpstr>
      <vt:lpstr>PowerPoint Presentation</vt:lpstr>
      <vt:lpstr>PowerPoint Presentation</vt:lpstr>
      <vt:lpstr>In John, Christ is Always in Control, Always Knows, Never Surprised</vt:lpstr>
      <vt:lpstr>Compare Final Statements from the Cross in Mark and John</vt:lpstr>
      <vt:lpstr>Check Yourself</vt:lpstr>
      <vt:lpstr>PowerPoint Presentation</vt:lpstr>
      <vt:lpstr>Matthew’s Use of the Old Testament    His “Current Testament”!</vt:lpstr>
      <vt:lpstr>PowerPoint Presentation</vt:lpstr>
      <vt:lpstr>PowerPoint Presentation</vt:lpstr>
      <vt:lpstr>PowerPoint Presentation</vt:lpstr>
      <vt:lpstr>PowerPoint Presentation</vt:lpstr>
      <vt:lpstr>PowerPoint Presentation</vt:lpstr>
      <vt:lpstr>Jesus as the Universal Savior</vt:lpstr>
      <vt:lpstr>PowerPoint Presentation</vt:lpstr>
      <vt:lpstr>Stories Involving Women that are Unique to Luke</vt:lpstr>
      <vt:lpstr>A Poignant Passage About Mary</vt:lpstr>
      <vt:lpstr>A Poignant Passage About Mary</vt:lpstr>
      <vt:lpstr>PowerPoint Presentation</vt:lpstr>
      <vt:lpstr>Ministry to the Poor and Outcast</vt:lpstr>
      <vt:lpstr>Check Yourself</vt:lpstr>
      <vt:lpstr>Practicing a Synopsis Study</vt:lpstr>
    </vt:vector>
  </TitlesOfParts>
  <Company>Brigham Young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Religious Education</dc:creator>
  <cp:lastModifiedBy>John Hilton</cp:lastModifiedBy>
  <cp:revision>508</cp:revision>
  <dcterms:created xsi:type="dcterms:W3CDTF">2002-01-08T18:03:50Z</dcterms:created>
  <dcterms:modified xsi:type="dcterms:W3CDTF">2021-02-16T18:25:45Z</dcterms:modified>
</cp:coreProperties>
</file>