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7"/>
  </p:notesMasterIdLst>
  <p:sldIdLst>
    <p:sldId id="1076" r:id="rId2"/>
    <p:sldId id="1077" r:id="rId3"/>
    <p:sldId id="1053" r:id="rId4"/>
    <p:sldId id="600" r:id="rId5"/>
    <p:sldId id="709" r:id="rId6"/>
    <p:sldId id="1021" r:id="rId7"/>
    <p:sldId id="1022" r:id="rId8"/>
    <p:sldId id="1064" r:id="rId9"/>
    <p:sldId id="1023" r:id="rId10"/>
    <p:sldId id="1037" r:id="rId11"/>
    <p:sldId id="1024" r:id="rId12"/>
    <p:sldId id="1026" r:id="rId13"/>
    <p:sldId id="1035" r:id="rId14"/>
    <p:sldId id="602" r:id="rId15"/>
    <p:sldId id="601" r:id="rId16"/>
    <p:sldId id="1052" r:id="rId17"/>
    <p:sldId id="604" r:id="rId18"/>
    <p:sldId id="605" r:id="rId19"/>
    <p:sldId id="606" r:id="rId20"/>
    <p:sldId id="1068" r:id="rId21"/>
    <p:sldId id="607" r:id="rId22"/>
    <p:sldId id="608" r:id="rId23"/>
    <p:sldId id="1056" r:id="rId24"/>
    <p:sldId id="1065" r:id="rId25"/>
    <p:sldId id="1066" r:id="rId26"/>
    <p:sldId id="1090" r:id="rId27"/>
    <p:sldId id="1086" r:id="rId28"/>
    <p:sldId id="1075" r:id="rId29"/>
    <p:sldId id="296" r:id="rId30"/>
    <p:sldId id="1081" r:id="rId31"/>
    <p:sldId id="1069" r:id="rId32"/>
    <p:sldId id="1082" r:id="rId33"/>
    <p:sldId id="1078" r:id="rId34"/>
    <p:sldId id="1079" r:id="rId35"/>
    <p:sldId id="1070"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84903" autoAdjust="0"/>
  </p:normalViewPr>
  <p:slideViewPr>
    <p:cSldViewPr snapToGrid="0">
      <p:cViewPr varScale="1">
        <p:scale>
          <a:sx n="53" d="100"/>
          <a:sy n="53" d="100"/>
        </p:scale>
        <p:origin x="11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3BE8F-D707-432A-A9D0-836D2AAD74D8}" type="datetimeFigureOut">
              <a:rPr lang="en-US" smtClean="0"/>
              <a:t>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92AFB-CCB7-41E6-BF6F-E17A0E5BBC67}" type="slidenum">
              <a:rPr lang="en-US" smtClean="0"/>
              <a:t>‹#›</a:t>
            </a:fld>
            <a:endParaRPr lang="en-US"/>
          </a:p>
        </p:txBody>
      </p:sp>
    </p:spTree>
    <p:extLst>
      <p:ext uri="{BB962C8B-B14F-4D97-AF65-F5344CB8AC3E}">
        <p14:creationId xmlns:p14="http://schemas.microsoft.com/office/powerpoint/2010/main" val="68657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a:t>
            </a:fld>
            <a:endParaRPr lang="en-US"/>
          </a:p>
        </p:txBody>
      </p:sp>
    </p:spTree>
    <p:extLst>
      <p:ext uri="{BB962C8B-B14F-4D97-AF65-F5344CB8AC3E}">
        <p14:creationId xmlns:p14="http://schemas.microsoft.com/office/powerpoint/2010/main" val="1615738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www.touristisrael.com</a:t>
            </a:r>
            <a:r>
              <a:rPr lang="en-US" dirty="0"/>
              <a:t>/via-dolorosa/28670/</a:t>
            </a:r>
          </a:p>
        </p:txBody>
      </p:sp>
      <p:sp>
        <p:nvSpPr>
          <p:cNvPr id="4" name="Slide Number Placeholder 3"/>
          <p:cNvSpPr>
            <a:spLocks noGrp="1"/>
          </p:cNvSpPr>
          <p:nvPr>
            <p:ph type="sldNum" sz="quarter" idx="5"/>
          </p:nvPr>
        </p:nvSpPr>
        <p:spPr/>
        <p:txBody>
          <a:bodyPr/>
          <a:lstStyle/>
          <a:p>
            <a:fld id="{8F992AFB-CCB7-41E6-BF6F-E17A0E5BBC67}" type="slidenum">
              <a:rPr lang="en-US" smtClean="0"/>
              <a:t>15</a:t>
            </a:fld>
            <a:endParaRPr lang="en-US"/>
          </a:p>
        </p:txBody>
      </p:sp>
    </p:spTree>
    <p:extLst>
      <p:ext uri="{BB962C8B-B14F-4D97-AF65-F5344CB8AC3E}">
        <p14:creationId xmlns:p14="http://schemas.microsoft.com/office/powerpoint/2010/main" val="4091636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commons.wikimedia.org</a:t>
            </a:r>
            <a:r>
              <a:rPr lang="en-US" dirty="0"/>
              <a:t>/wiki/File:Titian_-_Christ_Carrying_the_Cross_-_WGA22830.jpg</a:t>
            </a:r>
          </a:p>
        </p:txBody>
      </p:sp>
      <p:sp>
        <p:nvSpPr>
          <p:cNvPr id="4" name="Slide Number Placeholder 3"/>
          <p:cNvSpPr>
            <a:spLocks noGrp="1"/>
          </p:cNvSpPr>
          <p:nvPr>
            <p:ph type="sldNum" sz="quarter" idx="5"/>
          </p:nvPr>
        </p:nvSpPr>
        <p:spPr/>
        <p:txBody>
          <a:bodyPr/>
          <a:lstStyle/>
          <a:p>
            <a:fld id="{8F992AFB-CCB7-41E6-BF6F-E17A0E5BBC67}" type="slidenum">
              <a:rPr lang="en-US" smtClean="0"/>
              <a:t>17</a:t>
            </a:fld>
            <a:endParaRPr lang="en-US"/>
          </a:p>
        </p:txBody>
      </p:sp>
    </p:spTree>
    <p:extLst>
      <p:ext uri="{BB962C8B-B14F-4D97-AF65-F5344CB8AC3E}">
        <p14:creationId xmlns:p14="http://schemas.microsoft.com/office/powerpoint/2010/main" val="1494010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465" indent="0">
              <a:buNone/>
            </a:pPr>
            <a:r>
              <a:rPr lang="en-US" sz="1200" dirty="0">
                <a:latin typeface="Georgia"/>
              </a:rPr>
              <a:t>Christ was likely referencing the destruction of Jerusalem that took place in 70 AD, when more than one million people were massacred. Josephus described people resorting to eating scraps of leather and, in some instances, their own children. </a:t>
            </a:r>
            <a:endParaRPr lang="en-US" sz="1200" dirty="0">
              <a:ln>
                <a:solidFill>
                  <a:prstClr val="black">
                    <a:lumMod val="75000"/>
                    <a:lumOff val="25000"/>
                    <a:alpha val="10000"/>
                  </a:prstClr>
                </a:solidFill>
              </a:ln>
            </a:endParaRPr>
          </a:p>
          <a:p>
            <a:pPr marL="37465" indent="0">
              <a:buNone/>
            </a:pPr>
            <a:r>
              <a:rPr lang="en-US" sz="1200" dirty="0">
                <a:latin typeface="Georgia"/>
              </a:rPr>
              <a:t>Both Jesus and the women awaited unfathomable suffering, yet both were more concerned for the well-being of the other.</a:t>
            </a:r>
          </a:p>
          <a:p>
            <a:pPr marL="37465" indent="0">
              <a:buNone/>
            </a:pPr>
            <a:endParaRPr lang="en-US" sz="1200" dirty="0">
              <a:ln>
                <a:solidFill>
                  <a:prstClr val="black">
                    <a:lumMod val="75000"/>
                    <a:lumOff val="25000"/>
                    <a:alpha val="10000"/>
                  </a:prstClr>
                </a:solidFill>
              </a:ln>
              <a:latin typeface="Georgia"/>
            </a:endParaRPr>
          </a:p>
          <a:p>
            <a:pPr marL="37465" indent="0">
              <a:buNone/>
            </a:pPr>
            <a:r>
              <a:rPr lang="en-US" sz="1200" dirty="0">
                <a:ln>
                  <a:solidFill>
                    <a:prstClr val="black">
                      <a:lumMod val="75000"/>
                      <a:lumOff val="25000"/>
                      <a:alpha val="10000"/>
                    </a:prstClr>
                  </a:solidFill>
                </a:ln>
                <a:latin typeface="Georgia"/>
              </a:rPr>
              <a:t>Image: https://</a:t>
            </a:r>
            <a:r>
              <a:rPr lang="en-US" sz="1200" dirty="0" err="1">
                <a:ln>
                  <a:solidFill>
                    <a:prstClr val="black">
                      <a:lumMod val="75000"/>
                      <a:lumOff val="25000"/>
                      <a:alpha val="10000"/>
                    </a:prstClr>
                  </a:solidFill>
                </a:ln>
                <a:latin typeface="Georgia"/>
              </a:rPr>
              <a:t>commons.wikimedia.org</a:t>
            </a:r>
            <a:r>
              <a:rPr lang="en-US" sz="1200" dirty="0">
                <a:ln>
                  <a:solidFill>
                    <a:prstClr val="black">
                      <a:lumMod val="75000"/>
                      <a:lumOff val="25000"/>
                      <a:alpha val="10000"/>
                    </a:prstClr>
                  </a:solidFill>
                </a:ln>
                <a:latin typeface="Georgia"/>
              </a:rPr>
              <a:t>/wiki/</a:t>
            </a:r>
            <a:r>
              <a:rPr lang="en-US" sz="1200" dirty="0" err="1">
                <a:ln>
                  <a:solidFill>
                    <a:prstClr val="black">
                      <a:lumMod val="75000"/>
                      <a:lumOff val="25000"/>
                      <a:alpha val="10000"/>
                    </a:prstClr>
                  </a:solidFill>
                </a:ln>
                <a:latin typeface="Georgia"/>
              </a:rPr>
              <a:t>File:Fr_Pfettisheim_Chemin_de_croix_station_VIII_full.jpg</a:t>
            </a:r>
            <a:endParaRPr lang="en-US" sz="1200" dirty="0">
              <a:ln>
                <a:solidFill>
                  <a:prstClr val="black">
                    <a:lumMod val="75000"/>
                    <a:lumOff val="25000"/>
                    <a:alpha val="10000"/>
                  </a:prstClr>
                </a:solidFill>
              </a:ln>
              <a:latin typeface="Georgia"/>
            </a:endParaRPr>
          </a:p>
          <a:p>
            <a:pPr marL="37465" indent="0">
              <a:buNone/>
            </a:pPr>
            <a:endParaRPr lang="en-US" sz="1200" dirty="0">
              <a:ln>
                <a:solidFill>
                  <a:prstClr val="black">
                    <a:lumMod val="75000"/>
                    <a:lumOff val="25000"/>
                    <a:alpha val="10000"/>
                  </a:prstClr>
                </a:solidFill>
              </a:ln>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18</a:t>
            </a:fld>
            <a:endParaRPr lang="en-US"/>
          </a:p>
        </p:txBody>
      </p:sp>
    </p:spTree>
    <p:extLst>
      <p:ext uri="{BB962C8B-B14F-4D97-AF65-F5344CB8AC3E}">
        <p14:creationId xmlns:p14="http://schemas.microsoft.com/office/powerpoint/2010/main" val="2212820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www.churchofjesuschrist.org</a:t>
            </a:r>
            <a:r>
              <a:rPr lang="en-US" dirty="0"/>
              <a:t>/media/image/elder-david-a-bednar-lds-1307952?lang=</a:t>
            </a:r>
            <a:r>
              <a:rPr lang="en-US" dirty="0" err="1"/>
              <a:t>eng</a:t>
            </a:r>
            <a:endParaRPr lang="en-US" dirty="0"/>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19</a:t>
            </a:fld>
            <a:endParaRPr lang="en-US"/>
          </a:p>
        </p:txBody>
      </p:sp>
    </p:spTree>
    <p:extLst>
      <p:ext uri="{BB962C8B-B14F-4D97-AF65-F5344CB8AC3E}">
        <p14:creationId xmlns:p14="http://schemas.microsoft.com/office/powerpoint/2010/main" val="2778859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commons.wikimedia.org</a:t>
            </a:r>
            <a:r>
              <a:rPr lang="en-US" dirty="0"/>
              <a:t>/wiki/</a:t>
            </a:r>
            <a:r>
              <a:rPr lang="en-US" dirty="0" err="1"/>
              <a:t>File:Brooklyn_Museum</a:t>
            </a:r>
            <a:r>
              <a:rPr lang="en-US" dirty="0"/>
              <a:t>_-_%22I_Thirst%22_The_Vinegar_Given_to_Jesus_(%22J%27ai_soif.%22_Le_vinaigre_donné_à_Jésus)_-_</a:t>
            </a:r>
            <a:r>
              <a:rPr lang="en-US" dirty="0" err="1"/>
              <a:t>James_Tissot.jpg</a:t>
            </a:r>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20</a:t>
            </a:fld>
            <a:endParaRPr lang="en-US"/>
          </a:p>
        </p:txBody>
      </p:sp>
    </p:spTree>
    <p:extLst>
      <p:ext uri="{BB962C8B-B14F-4D97-AF65-F5344CB8AC3E}">
        <p14:creationId xmlns:p14="http://schemas.microsoft.com/office/powerpoint/2010/main" val="3571855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www.churchofjesuschrist.org</a:t>
            </a:r>
            <a:r>
              <a:rPr lang="en-US" dirty="0"/>
              <a:t>/media/image/easter-pictures-soldiers-gamble-2f23a4e?lang=</a:t>
            </a:r>
            <a:r>
              <a:rPr lang="en-US" dirty="0" err="1"/>
              <a:t>eng</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21</a:t>
            </a:fld>
            <a:endParaRPr lang="en-US"/>
          </a:p>
        </p:txBody>
      </p:sp>
    </p:spTree>
    <p:extLst>
      <p:ext uri="{BB962C8B-B14F-4D97-AF65-F5344CB8AC3E}">
        <p14:creationId xmlns:p14="http://schemas.microsoft.com/office/powerpoint/2010/main" val="1000330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speeches.byu.edu</a:t>
            </a:r>
            <a:r>
              <a:rPr lang="en-US" dirty="0"/>
              <a:t>/speakers/</a:t>
            </a:r>
            <a:r>
              <a:rPr lang="en-US" dirty="0" err="1"/>
              <a:t>dallin</a:t>
            </a:r>
            <a:r>
              <a:rPr lang="en-US" dirty="0"/>
              <a:t>-h-oaks/</a:t>
            </a:r>
          </a:p>
        </p:txBody>
      </p:sp>
      <p:sp>
        <p:nvSpPr>
          <p:cNvPr id="4" name="Slide Number Placeholder 3"/>
          <p:cNvSpPr>
            <a:spLocks noGrp="1"/>
          </p:cNvSpPr>
          <p:nvPr>
            <p:ph type="sldNum" sz="quarter" idx="5"/>
          </p:nvPr>
        </p:nvSpPr>
        <p:spPr/>
        <p:txBody>
          <a:bodyPr/>
          <a:lstStyle/>
          <a:p>
            <a:fld id="{8F992AFB-CCB7-41E6-BF6F-E17A0E5BBC67}" type="slidenum">
              <a:rPr lang="en-US" smtClean="0"/>
              <a:t>22</a:t>
            </a:fld>
            <a:endParaRPr lang="en-US"/>
          </a:p>
        </p:txBody>
      </p:sp>
    </p:spTree>
    <p:extLst>
      <p:ext uri="{BB962C8B-B14F-4D97-AF65-F5344CB8AC3E}">
        <p14:creationId xmlns:p14="http://schemas.microsoft.com/office/powerpoint/2010/main" val="387401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thesmarttview.com</a:t>
            </a:r>
            <a:r>
              <a:rPr lang="en-US" dirty="0"/>
              <a:t>/2019/06/23/cell-phones-in-church/</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23</a:t>
            </a:fld>
            <a:endParaRPr lang="en-US"/>
          </a:p>
        </p:txBody>
      </p:sp>
    </p:spTree>
    <p:extLst>
      <p:ext uri="{BB962C8B-B14F-4D97-AF65-F5344CB8AC3E}">
        <p14:creationId xmlns:p14="http://schemas.microsoft.com/office/powerpoint/2010/main" val="1124805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commons.wikimedia.org</a:t>
            </a:r>
            <a:r>
              <a:rPr lang="en-US" dirty="0"/>
              <a:t>/wiki/File:Golgotha_hill2.jpg</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25</a:t>
            </a:fld>
            <a:endParaRPr lang="en-US"/>
          </a:p>
        </p:txBody>
      </p:sp>
    </p:spTree>
    <p:extLst>
      <p:ext uri="{BB962C8B-B14F-4D97-AF65-F5344CB8AC3E}">
        <p14:creationId xmlns:p14="http://schemas.microsoft.com/office/powerpoint/2010/main" val="2962583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commons.wikimedia.org</a:t>
            </a:r>
            <a:r>
              <a:rPr lang="en-US" dirty="0"/>
              <a:t>/wiki/File:Golgotha_hill2.jpg</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26</a:t>
            </a:fld>
            <a:endParaRPr lang="en-US"/>
          </a:p>
        </p:txBody>
      </p:sp>
    </p:spTree>
    <p:extLst>
      <p:ext uri="{BB962C8B-B14F-4D97-AF65-F5344CB8AC3E}">
        <p14:creationId xmlns:p14="http://schemas.microsoft.com/office/powerpoint/2010/main" val="1259331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B99FBBC-7D80-4A0A-B5EA-C3AB7EB6A917}" type="slidenum">
              <a:rPr lang="en-US" altLang="en-US" sz="1200" smtClean="0">
                <a:latin typeface="Arial" panose="020B0604020202020204" pitchFamily="34" charset="0"/>
              </a:rPr>
              <a:pPr/>
              <a:t>3</a:t>
            </a:fld>
            <a:endParaRPr lang="en-US" altLang="en-US" sz="1200">
              <a:latin typeface="Arial" panose="020B0604020202020204" pitchFamily="34" charset="0"/>
            </a:endParaRPr>
          </a:p>
        </p:txBody>
      </p:sp>
      <p:sp>
        <p:nvSpPr>
          <p:cNvPr id="4099" name="Rectangle 2"/>
          <p:cNvSpPr>
            <a:spLocks noGrp="1" noRot="1" noChangeAspect="1" noChangeArrowheads="1" noTextEdit="1"/>
          </p:cNvSpPr>
          <p:nvPr>
            <p:ph type="sldImg"/>
          </p:nvPr>
        </p:nvSpPr>
        <p:spPr>
          <a:xfrm>
            <a:off x="381000" y="685800"/>
            <a:ext cx="6096000" cy="3429000"/>
          </a:xfrm>
          <a:ln/>
        </p:spPr>
      </p:sp>
      <p:sp>
        <p:nvSpPr>
          <p:cNvPr id="41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https://en.wikipedia.org/wiki/Calvary</a:t>
            </a:r>
          </a:p>
          <a:p>
            <a:r>
              <a:rPr lang="en-US" dirty="0"/>
              <a:t>STORY FROM BOOK</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28</a:t>
            </a:fld>
            <a:endParaRPr lang="en-US"/>
          </a:p>
        </p:txBody>
      </p:sp>
    </p:spTree>
    <p:extLst>
      <p:ext uri="{BB962C8B-B14F-4D97-AF65-F5344CB8AC3E}">
        <p14:creationId xmlns:p14="http://schemas.microsoft.com/office/powerpoint/2010/main" val="1410753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Mark 15:28 we read that the Savior’s placement between two criminals also relates with Isaiah 53:12: “And the scripture was fulfilled, which saith, And he was numbered with the transgressors.” </a:t>
            </a:r>
          </a:p>
          <a:p>
            <a:endParaRPr lang="en-US" dirty="0"/>
          </a:p>
          <a:p>
            <a:r>
              <a:rPr lang="en-US" dirty="0"/>
              <a:t>Image 1: https://commons.wikimedia.org/wiki/File:Dettaglio_della_Vocazione_dei_figli_di_Zebedeo_di_Marco_Basaiti_(4).JPG</a:t>
            </a:r>
          </a:p>
          <a:p>
            <a:r>
              <a:rPr lang="en-US" dirty="0"/>
              <a:t>Image 2: https://commons.wikimedia.org/wiki/File:Peter_Paul_Rubens_-_Le_Christ_entre_les_deux_larrons_-_Musée_des_Augustins_-_2004_1_46.jpg</a:t>
            </a:r>
          </a:p>
        </p:txBody>
      </p:sp>
      <p:sp>
        <p:nvSpPr>
          <p:cNvPr id="4" name="Slide Number Placeholder 3"/>
          <p:cNvSpPr>
            <a:spLocks noGrp="1"/>
          </p:cNvSpPr>
          <p:nvPr>
            <p:ph type="sldNum" sz="quarter" idx="5"/>
          </p:nvPr>
        </p:nvSpPr>
        <p:spPr/>
        <p:txBody>
          <a:bodyPr/>
          <a:lstStyle/>
          <a:p>
            <a:fld id="{8F992AFB-CCB7-41E6-BF6F-E17A0E5BBC67}" type="slidenum">
              <a:rPr lang="en-US" smtClean="0"/>
              <a:t>30</a:t>
            </a:fld>
            <a:endParaRPr lang="en-US"/>
          </a:p>
        </p:txBody>
      </p:sp>
    </p:spTree>
    <p:extLst>
      <p:ext uri="{BB962C8B-B14F-4D97-AF65-F5344CB8AC3E}">
        <p14:creationId xmlns:p14="http://schemas.microsoft.com/office/powerpoint/2010/main" val="1432880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Mark 15:28 we read that the Savior’s placement between two criminals also relates with Isaiah 53:12: “And the scripture was fulfilled, which saith, And he was numbered with the transgressors.” </a:t>
            </a:r>
          </a:p>
          <a:p>
            <a:endParaRPr lang="en-US" dirty="0"/>
          </a:p>
          <a:p>
            <a:r>
              <a:rPr lang="en-US" dirty="0"/>
              <a:t>Image 1: https://commons.wikimedia.org/wiki/File:Dettaglio_della_Vocazione_dei_figli_di_Zebedeo_di_Marco_Basaiti_(4).JPG</a:t>
            </a:r>
          </a:p>
          <a:p>
            <a:r>
              <a:rPr lang="en-US" dirty="0"/>
              <a:t>Image 2: https://commons.wikimedia.org/wiki/File:Peter_Paul_Rubens_-_Le_Christ_entre_les_deux_larrons_-_Musée_des_Augustins_-_2004_1_46.jpg</a:t>
            </a:r>
          </a:p>
        </p:txBody>
      </p:sp>
      <p:sp>
        <p:nvSpPr>
          <p:cNvPr id="4" name="Slide Number Placeholder 3"/>
          <p:cNvSpPr>
            <a:spLocks noGrp="1"/>
          </p:cNvSpPr>
          <p:nvPr>
            <p:ph type="sldNum" sz="quarter" idx="5"/>
          </p:nvPr>
        </p:nvSpPr>
        <p:spPr/>
        <p:txBody>
          <a:bodyPr/>
          <a:lstStyle/>
          <a:p>
            <a:fld id="{8F992AFB-CCB7-41E6-BF6F-E17A0E5BBC67}" type="slidenum">
              <a:rPr lang="en-US" smtClean="0"/>
              <a:t>31</a:t>
            </a:fld>
            <a:endParaRPr lang="en-US"/>
          </a:p>
        </p:txBody>
      </p:sp>
    </p:spTree>
    <p:extLst>
      <p:ext uri="{BB962C8B-B14F-4D97-AF65-F5344CB8AC3E}">
        <p14:creationId xmlns:p14="http://schemas.microsoft.com/office/powerpoint/2010/main" val="863414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Mark 15:28 we read that the Savior’s placement between two criminals also relates with Isaiah 53:12: “And the scripture was fulfilled, which saith, And he was numbered with the transgressors.” </a:t>
            </a:r>
          </a:p>
          <a:p>
            <a:endParaRPr lang="en-US" dirty="0"/>
          </a:p>
          <a:p>
            <a:r>
              <a:rPr lang="en-US" dirty="0"/>
              <a:t>Image 1: https://commons.wikimedia.org/wiki/File:Dettaglio_della_Vocazione_dei_figli_di_Zebedeo_di_Marco_Basaiti_(4).JPG</a:t>
            </a:r>
          </a:p>
          <a:p>
            <a:r>
              <a:rPr lang="en-US" dirty="0"/>
              <a:t>Image 2: https://commons.wikimedia.org/wiki/File:Peter_Paul_Rubens_-_Le_Christ_entre_les_deux_larrons_-_Musée_des_Augustins_-_2004_1_46.jpg</a:t>
            </a:r>
          </a:p>
        </p:txBody>
      </p:sp>
      <p:sp>
        <p:nvSpPr>
          <p:cNvPr id="4" name="Slide Number Placeholder 3"/>
          <p:cNvSpPr>
            <a:spLocks noGrp="1"/>
          </p:cNvSpPr>
          <p:nvPr>
            <p:ph type="sldNum" sz="quarter" idx="5"/>
          </p:nvPr>
        </p:nvSpPr>
        <p:spPr/>
        <p:txBody>
          <a:bodyPr/>
          <a:lstStyle/>
          <a:p>
            <a:fld id="{8F992AFB-CCB7-41E6-BF6F-E17A0E5BBC67}" type="slidenum">
              <a:rPr lang="en-US" smtClean="0"/>
              <a:t>32</a:t>
            </a:fld>
            <a:endParaRPr lang="en-US"/>
          </a:p>
        </p:txBody>
      </p:sp>
    </p:spTree>
    <p:extLst>
      <p:ext uri="{BB962C8B-B14F-4D97-AF65-F5344CB8AC3E}">
        <p14:creationId xmlns:p14="http://schemas.microsoft.com/office/powerpoint/2010/main" val="163253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www.amazon.com</a:t>
            </a:r>
            <a:r>
              <a:rPr lang="en-US" dirty="0"/>
              <a:t>/Gospel-according-Mark-Testament-Commentary/</a:t>
            </a:r>
            <a:r>
              <a:rPr lang="en-US" dirty="0" err="1"/>
              <a:t>dp</a:t>
            </a:r>
            <a:r>
              <a:rPr lang="en-US" dirty="0"/>
              <a:t>/1942161530</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33</a:t>
            </a:fld>
            <a:endParaRPr lang="en-US"/>
          </a:p>
        </p:txBody>
      </p:sp>
    </p:spTree>
    <p:extLst>
      <p:ext uri="{BB962C8B-B14F-4D97-AF65-F5344CB8AC3E}">
        <p14:creationId xmlns:p14="http://schemas.microsoft.com/office/powerpoint/2010/main" val="1863959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www.amazon.com</a:t>
            </a:r>
            <a:r>
              <a:rPr lang="en-US" dirty="0"/>
              <a:t>/Gospel-according-Mark-Testament-Commentary/</a:t>
            </a:r>
            <a:r>
              <a:rPr lang="en-US" dirty="0" err="1"/>
              <a:t>dp</a:t>
            </a:r>
            <a:r>
              <a:rPr lang="en-US" dirty="0"/>
              <a:t>/1942161530</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34</a:t>
            </a:fld>
            <a:endParaRPr lang="en-US"/>
          </a:p>
        </p:txBody>
      </p:sp>
    </p:spTree>
    <p:extLst>
      <p:ext uri="{BB962C8B-B14F-4D97-AF65-F5344CB8AC3E}">
        <p14:creationId xmlns:p14="http://schemas.microsoft.com/office/powerpoint/2010/main" val="1257542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en.wikipedia.org</a:t>
            </a:r>
            <a:r>
              <a:rPr lang="en-US" dirty="0"/>
              <a:t>/wiki/</a:t>
            </a:r>
            <a:r>
              <a:rPr lang="en-US" dirty="0" err="1"/>
              <a:t>Christ_on_the_Cross</a:t>
            </a:r>
            <a:r>
              <a:rPr lang="en-US" dirty="0"/>
              <a:t>_(Rembrandt)#/media/</a:t>
            </a:r>
            <a:r>
              <a:rPr lang="en-US" dirty="0" err="1"/>
              <a:t>File:Crucifixion_by_Rembrandt</a:t>
            </a:r>
            <a:r>
              <a:rPr lang="en-US" dirty="0"/>
              <a:t>_(1631,_S.Vincent_du_Mas-d'Agenais).jpg</a:t>
            </a:r>
          </a:p>
          <a:p>
            <a:r>
              <a:rPr lang="en-US" sz="1800" b="1" dirty="0">
                <a:effectLst/>
                <a:latin typeface="Times New Roman" panose="02020603050405020304" pitchFamily="18" charset="0"/>
                <a:ea typeface="Calibri" panose="020F0502020204030204" pitchFamily="34" charset="0"/>
              </a:rPr>
              <a:t>“the representative of the greatest power on earth . . . verified that Jesus is king for every passerby to see.”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inscription was written in three different languages: Hebrew, Latin, and Greek (see John 19:20). Hebrew was the local written language in Jerusalem, Latin was the language of the Romans, and Greek was the international language. Although these languages might not have theological significance, perhaps Pilate’s inscription foreshadows the good news of Christ being preached to people “from every tribe and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language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people and nation” (Rev. 5:9). </a:t>
            </a:r>
          </a:p>
          <a:p>
            <a:endParaRPr lang="en-US" b="1" dirty="0"/>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35</a:t>
            </a:fld>
            <a:endParaRPr lang="en-US"/>
          </a:p>
        </p:txBody>
      </p:sp>
    </p:spTree>
    <p:extLst>
      <p:ext uri="{BB962C8B-B14F-4D97-AF65-F5344CB8AC3E}">
        <p14:creationId xmlns:p14="http://schemas.microsoft.com/office/powerpoint/2010/main" val="1171882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en.wikipedia.org</a:t>
            </a:r>
            <a:r>
              <a:rPr lang="en-US" dirty="0"/>
              <a:t>/wiki/</a:t>
            </a:r>
            <a:r>
              <a:rPr lang="en-US" dirty="0" err="1"/>
              <a:t>The_Crowning_with_Thorns</a:t>
            </a:r>
            <a:r>
              <a:rPr lang="en-US" dirty="0"/>
              <a:t>_(</a:t>
            </a:r>
            <a:r>
              <a:rPr lang="en-US" dirty="0" err="1"/>
              <a:t>Caravaggio,_Vienna</a:t>
            </a:r>
            <a:r>
              <a:rPr lang="en-US" dirty="0"/>
              <a:t>)#/media/File:Michelangelo_Merisi,_called_Caravaggio_-_The_Crowning_with_Thorns_-_Google_Art_Project.jpg</a:t>
            </a:r>
          </a:p>
        </p:txBody>
      </p:sp>
      <p:sp>
        <p:nvSpPr>
          <p:cNvPr id="4" name="Slide Number Placeholder 3"/>
          <p:cNvSpPr>
            <a:spLocks noGrp="1"/>
          </p:cNvSpPr>
          <p:nvPr>
            <p:ph type="sldNum" sz="quarter" idx="5"/>
          </p:nvPr>
        </p:nvSpPr>
        <p:spPr/>
        <p:txBody>
          <a:bodyPr/>
          <a:lstStyle/>
          <a:p>
            <a:fld id="{8F992AFB-CCB7-41E6-BF6F-E17A0E5BBC67}" type="slidenum">
              <a:rPr lang="en-US" smtClean="0"/>
              <a:t>5</a:t>
            </a:fld>
            <a:endParaRPr lang="en-US"/>
          </a:p>
        </p:txBody>
      </p:sp>
    </p:spTree>
    <p:extLst>
      <p:ext uri="{BB962C8B-B14F-4D97-AF65-F5344CB8AC3E}">
        <p14:creationId xmlns:p14="http://schemas.microsoft.com/office/powerpoint/2010/main" val="883125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commons.wikimedia.org</a:t>
            </a:r>
            <a:r>
              <a:rPr lang="en-US" dirty="0"/>
              <a:t>/wiki/</a:t>
            </a:r>
            <a:r>
              <a:rPr lang="en-US" dirty="0" err="1"/>
              <a:t>File:ChristandThorns.jpg</a:t>
            </a:r>
            <a:endParaRPr lang="en-US" dirty="0"/>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6</a:t>
            </a:fld>
            <a:endParaRPr lang="en-US"/>
          </a:p>
        </p:txBody>
      </p:sp>
    </p:spTree>
    <p:extLst>
      <p:ext uri="{BB962C8B-B14F-4D97-AF65-F5344CB8AC3E}">
        <p14:creationId xmlns:p14="http://schemas.microsoft.com/office/powerpoint/2010/main" val="2019671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commons.wikimedia.org</a:t>
            </a:r>
            <a:r>
              <a:rPr lang="en-US" dirty="0"/>
              <a:t>/wiki/</a:t>
            </a:r>
            <a:r>
              <a:rPr lang="en-US" dirty="0" err="1"/>
              <a:t>File:EjutlaXPassion.jpg</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7</a:t>
            </a:fld>
            <a:endParaRPr lang="en-US"/>
          </a:p>
        </p:txBody>
      </p:sp>
    </p:spTree>
    <p:extLst>
      <p:ext uri="{BB962C8B-B14F-4D97-AF65-F5344CB8AC3E}">
        <p14:creationId xmlns:p14="http://schemas.microsoft.com/office/powerpoint/2010/main" val="2974594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en.wikipedia.org</a:t>
            </a:r>
            <a:r>
              <a:rPr lang="en-US" dirty="0"/>
              <a:t>/wiki/</a:t>
            </a:r>
            <a:r>
              <a:rPr lang="en-US" dirty="0" err="1"/>
              <a:t>Crown_of_thorns</a:t>
            </a:r>
            <a:r>
              <a:rPr lang="en-US" dirty="0"/>
              <a:t>#/media/File:Christ_Carrying_the_Cross_1580.jpg</a:t>
            </a:r>
          </a:p>
        </p:txBody>
      </p:sp>
      <p:sp>
        <p:nvSpPr>
          <p:cNvPr id="4" name="Slide Number Placeholder 3"/>
          <p:cNvSpPr>
            <a:spLocks noGrp="1"/>
          </p:cNvSpPr>
          <p:nvPr>
            <p:ph type="sldNum" sz="quarter" idx="5"/>
          </p:nvPr>
        </p:nvSpPr>
        <p:spPr/>
        <p:txBody>
          <a:bodyPr/>
          <a:lstStyle/>
          <a:p>
            <a:fld id="{8F992AFB-CCB7-41E6-BF6F-E17A0E5BBC67}" type="slidenum">
              <a:rPr lang="en-US" smtClean="0"/>
              <a:t>9</a:t>
            </a:fld>
            <a:endParaRPr lang="en-US"/>
          </a:p>
        </p:txBody>
      </p:sp>
    </p:spTree>
    <p:extLst>
      <p:ext uri="{BB962C8B-B14F-4D97-AF65-F5344CB8AC3E}">
        <p14:creationId xmlns:p14="http://schemas.microsoft.com/office/powerpoint/2010/main" val="515197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www.missioalliance.org</a:t>
            </a:r>
            <a:r>
              <a:rPr lang="en-US" dirty="0"/>
              <a:t>/the-bridegroom-icon/</a:t>
            </a:r>
          </a:p>
        </p:txBody>
      </p:sp>
      <p:sp>
        <p:nvSpPr>
          <p:cNvPr id="4" name="Slide Number Placeholder 3"/>
          <p:cNvSpPr>
            <a:spLocks noGrp="1"/>
          </p:cNvSpPr>
          <p:nvPr>
            <p:ph type="sldNum" sz="quarter" idx="5"/>
          </p:nvPr>
        </p:nvSpPr>
        <p:spPr/>
        <p:txBody>
          <a:bodyPr/>
          <a:lstStyle/>
          <a:p>
            <a:fld id="{8F992AFB-CCB7-41E6-BF6F-E17A0E5BBC67}" type="slidenum">
              <a:rPr lang="en-US" smtClean="0"/>
              <a:t>11</a:t>
            </a:fld>
            <a:endParaRPr lang="en-US"/>
          </a:p>
        </p:txBody>
      </p:sp>
    </p:spTree>
    <p:extLst>
      <p:ext uri="{BB962C8B-B14F-4D97-AF65-F5344CB8AC3E}">
        <p14:creationId xmlns:p14="http://schemas.microsoft.com/office/powerpoint/2010/main" val="1193317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commons.wikimedia.org</a:t>
            </a:r>
            <a:r>
              <a:rPr lang="en-US" dirty="0"/>
              <a:t>/wiki/</a:t>
            </a:r>
            <a:r>
              <a:rPr lang="en-US" dirty="0" err="1"/>
              <a:t>File:ChristandThorns.jpg</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12</a:t>
            </a:fld>
            <a:endParaRPr lang="en-US"/>
          </a:p>
        </p:txBody>
      </p:sp>
    </p:spTree>
    <p:extLst>
      <p:ext uri="{BB962C8B-B14F-4D97-AF65-F5344CB8AC3E}">
        <p14:creationId xmlns:p14="http://schemas.microsoft.com/office/powerpoint/2010/main" val="807865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Arial" panose="020B0604020202020204" pitchFamily="34" charset="0"/>
                <a:ea typeface="Arial" panose="020B0604020202020204" pitchFamily="34" charset="0"/>
              </a:rPr>
              <a:t>Image: https://</a:t>
            </a:r>
            <a:r>
              <a:rPr lang="en-US" sz="1200" dirty="0" err="1">
                <a:effectLst/>
                <a:latin typeface="Arial" panose="020B0604020202020204" pitchFamily="34" charset="0"/>
                <a:ea typeface="Arial" panose="020B0604020202020204" pitchFamily="34" charset="0"/>
              </a:rPr>
              <a:t>newsroom.churchofjesuschrist.org</a:t>
            </a:r>
            <a:r>
              <a:rPr lang="en-US" sz="1200" dirty="0">
                <a:effectLst/>
                <a:latin typeface="Arial" panose="020B0604020202020204" pitchFamily="34" charset="0"/>
                <a:ea typeface="Arial" panose="020B0604020202020204" pitchFamily="34" charset="0"/>
              </a:rPr>
              <a:t>/leader-biographies/elder-</a:t>
            </a:r>
            <a:r>
              <a:rPr lang="en-US" sz="1200" dirty="0" err="1">
                <a:effectLst/>
                <a:latin typeface="Arial" panose="020B0604020202020204" pitchFamily="34" charset="0"/>
                <a:ea typeface="Arial" panose="020B0604020202020204" pitchFamily="34" charset="0"/>
              </a:rPr>
              <a:t>quentin</a:t>
            </a:r>
            <a:r>
              <a:rPr lang="en-US" sz="1200" dirty="0">
                <a:effectLst/>
                <a:latin typeface="Arial" panose="020B0604020202020204" pitchFamily="34" charset="0"/>
                <a:ea typeface="Arial" panose="020B0604020202020204" pitchFamily="34" charset="0"/>
              </a:rPr>
              <a:t>-l-cook</a:t>
            </a:r>
          </a:p>
        </p:txBody>
      </p:sp>
      <p:sp>
        <p:nvSpPr>
          <p:cNvPr id="4" name="Slide Number Placeholder 3"/>
          <p:cNvSpPr>
            <a:spLocks noGrp="1"/>
          </p:cNvSpPr>
          <p:nvPr>
            <p:ph type="sldNum" sz="quarter" idx="5"/>
          </p:nvPr>
        </p:nvSpPr>
        <p:spPr/>
        <p:txBody>
          <a:bodyPr/>
          <a:lstStyle/>
          <a:p>
            <a:fld id="{9FBC68F0-71EF-43FF-A10E-ABCF0EB276CB}" type="slidenum">
              <a:rPr lang="en-US" smtClean="0"/>
              <a:pPr/>
              <a:t>13</a:t>
            </a:fld>
            <a:endParaRPr lang="en-US"/>
          </a:p>
        </p:txBody>
      </p:sp>
    </p:spTree>
    <p:extLst>
      <p:ext uri="{BB962C8B-B14F-4D97-AF65-F5344CB8AC3E}">
        <p14:creationId xmlns:p14="http://schemas.microsoft.com/office/powerpoint/2010/main" val="3642500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EE97AAC2-7E25-4482-BA33-966DB1049540}" type="datetimeFigureOut">
              <a:rPr lang="en-US" smtClean="0"/>
              <a:t>3/1/2021</a:t>
            </a:fld>
            <a:endParaRPr lang="en-US"/>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19DDF413-307F-4C82-A9E4-B836B3E20E98}" type="slidenum">
              <a:rPr lang="en-US" smtClean="0"/>
              <a:t>‹#›</a:t>
            </a:fld>
            <a:endParaRPr lang="en-US"/>
          </a:p>
        </p:txBody>
      </p:sp>
    </p:spTree>
    <p:extLst>
      <p:ext uri="{BB962C8B-B14F-4D97-AF65-F5344CB8AC3E}">
        <p14:creationId xmlns:p14="http://schemas.microsoft.com/office/powerpoint/2010/main" val="17623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EDFD2-12DE-E344-BF7E-1E00671994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58B902-320E-DB40-828C-B9BEC58624A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4779B1-5B2A-D040-9554-3EABDC85A6B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FF1B24-9EA8-2343-BBC3-10594D0F3F8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369824C-A57F-EF4B-BF4B-16794953C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772D8-DE9B-1049-9587-38CCFD7EDB11}"/>
              </a:ext>
            </a:extLst>
          </p:cNvPr>
          <p:cNvSpPr>
            <a:spLocks noGrp="1"/>
          </p:cNvSpPr>
          <p:nvPr>
            <p:ph type="sldNum" sz="quarter" idx="12"/>
          </p:nvPr>
        </p:nvSpPr>
        <p:spPr/>
        <p:txBody>
          <a:bodyPr/>
          <a:lstStyle/>
          <a:p>
            <a:fld id="{BF53B296-0B52-4974-BA2E-394A696EF14E}" type="slidenum">
              <a:rPr lang="en-US" smtClean="0"/>
              <a:pPr/>
              <a:t>‹#›</a:t>
            </a:fld>
            <a:endParaRPr lang="en-US"/>
          </a:p>
        </p:txBody>
      </p:sp>
    </p:spTree>
    <p:extLst>
      <p:ext uri="{BB962C8B-B14F-4D97-AF65-F5344CB8AC3E}">
        <p14:creationId xmlns:p14="http://schemas.microsoft.com/office/powerpoint/2010/main" val="34512603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5159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5559608"/>
      </p:ext>
    </p:extLst>
  </p:cSld>
  <p:clrMap bg1="dk1" tx1="lt1" bg2="dk2" tx2="lt2" accent1="accent1" accent2="accent2" accent3="accent3" accent4="accent4" accent5="accent5" accent6="accent6" hlink="hlink" folHlink="folHlink"/>
  <p:sldLayoutIdLst>
    <p:sldLayoutId id="2147483710" r:id="rId1"/>
    <p:sldLayoutId id="2147483711" r:id="rId2"/>
  </p:sldLayoutIdLst>
  <p:txStyles>
    <p:title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C5E0D-0D81-47F2-8B91-5D528CD8B010}"/>
              </a:ext>
            </a:extLst>
          </p:cNvPr>
          <p:cNvSpPr>
            <a:spLocks noGrp="1"/>
          </p:cNvSpPr>
          <p:nvPr>
            <p:ph type="title"/>
          </p:nvPr>
        </p:nvSpPr>
        <p:spPr>
          <a:xfrm>
            <a:off x="913795" y="357812"/>
            <a:ext cx="10353762" cy="970450"/>
          </a:xfrm>
        </p:spPr>
        <p:txBody>
          <a:bodyPr>
            <a:normAutofit fontScale="90000"/>
          </a:bodyPr>
          <a:lstStyle/>
          <a:p>
            <a:r>
              <a:rPr lang="en-US" b="1" dirty="0">
                <a:latin typeface="Georgia" panose="02040502050405020303" pitchFamily="18" charset="0"/>
              </a:rPr>
              <a:t>Welcome to Class! </a:t>
            </a:r>
            <a:br>
              <a:rPr lang="en-US" b="1" dirty="0">
                <a:latin typeface="Georgia" panose="02040502050405020303" pitchFamily="18" charset="0"/>
              </a:rPr>
            </a:br>
            <a:r>
              <a:rPr lang="en-US" b="1" dirty="0">
                <a:latin typeface="Georgia" panose="02040502050405020303" pitchFamily="18" charset="0"/>
              </a:rPr>
              <a:t>Before We Start…</a:t>
            </a:r>
          </a:p>
        </p:txBody>
      </p:sp>
      <p:sp>
        <p:nvSpPr>
          <p:cNvPr id="3" name="Content Placeholder 2">
            <a:extLst>
              <a:ext uri="{FF2B5EF4-FFF2-40B4-BE49-F238E27FC236}">
                <a16:creationId xmlns:a16="http://schemas.microsoft.com/office/drawing/2014/main" id="{925AF04A-29DD-481E-A857-3BF1C0759D2F}"/>
              </a:ext>
            </a:extLst>
          </p:cNvPr>
          <p:cNvSpPr>
            <a:spLocks noGrp="1"/>
          </p:cNvSpPr>
          <p:nvPr>
            <p:ph idx="1"/>
          </p:nvPr>
        </p:nvSpPr>
        <p:spPr>
          <a:xfrm>
            <a:off x="304798" y="1756610"/>
            <a:ext cx="7226970" cy="5101389"/>
          </a:xfrm>
        </p:spPr>
        <p:txBody>
          <a:bodyPr>
            <a:noAutofit/>
          </a:bodyPr>
          <a:lstStyle/>
          <a:p>
            <a:r>
              <a:rPr lang="en-US" sz="3200" dirty="0">
                <a:latin typeface="Georgia" panose="02040502050405020303" pitchFamily="18" charset="0"/>
              </a:rPr>
              <a:t>Enjoy this music: “Who you say I am,” by Hillsong Worship.</a:t>
            </a:r>
          </a:p>
          <a:p>
            <a:r>
              <a:rPr lang="en-US" sz="3200" dirty="0"/>
              <a:t>Be on the lookout for an email with a “midcourse evaluation.” </a:t>
            </a:r>
          </a:p>
          <a:p>
            <a:r>
              <a:rPr lang="en-US" sz="3200" dirty="0"/>
              <a:t>Note: special guest (and change in class order) next Monday, March 8.</a:t>
            </a:r>
          </a:p>
          <a:p>
            <a:r>
              <a:rPr lang="en-US" sz="3200" dirty="0"/>
              <a:t>Loved your papers!</a:t>
            </a:r>
          </a:p>
          <a:p>
            <a:r>
              <a:rPr lang="en-US" sz="3200" dirty="0"/>
              <a:t>Common Paper Issues</a:t>
            </a:r>
          </a:p>
        </p:txBody>
      </p:sp>
      <p:pic>
        <p:nvPicPr>
          <p:cNvPr id="6" name="Picture 4" descr="A picture containing book, text, sitting, old&#10;&#10;Description automatically generated">
            <a:extLst>
              <a:ext uri="{FF2B5EF4-FFF2-40B4-BE49-F238E27FC236}">
                <a16:creationId xmlns:a16="http://schemas.microsoft.com/office/drawing/2014/main" id="{DFC26662-C2EC-4994-ACFC-1596C2CC0995}"/>
              </a:ext>
            </a:extLst>
          </p:cNvPr>
          <p:cNvPicPr>
            <a:picLocks noChangeAspect="1"/>
          </p:cNvPicPr>
          <p:nvPr/>
        </p:nvPicPr>
        <p:blipFill>
          <a:blip r:embed="rId3"/>
          <a:stretch>
            <a:fillRect/>
          </a:stretch>
        </p:blipFill>
        <p:spPr>
          <a:xfrm>
            <a:off x="8361947" y="1680939"/>
            <a:ext cx="3197008" cy="4790200"/>
          </a:xfrm>
          <a:prstGeom prst="rect">
            <a:avLst/>
          </a:prstGeom>
        </p:spPr>
      </p:pic>
    </p:spTree>
    <p:extLst>
      <p:ext uri="{BB962C8B-B14F-4D97-AF65-F5344CB8AC3E}">
        <p14:creationId xmlns:p14="http://schemas.microsoft.com/office/powerpoint/2010/main" val="423389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3B446-2DD5-4DC9-8564-0AADA0F41C75}"/>
              </a:ext>
            </a:extLst>
          </p:cNvPr>
          <p:cNvSpPr>
            <a:spLocks noGrp="1"/>
          </p:cNvSpPr>
          <p:nvPr>
            <p:ph type="title"/>
          </p:nvPr>
        </p:nvSpPr>
        <p:spPr>
          <a:xfrm>
            <a:off x="925518" y="105508"/>
            <a:ext cx="10353762" cy="970450"/>
          </a:xfrm>
        </p:spPr>
        <p:txBody>
          <a:bodyPr>
            <a:normAutofit/>
          </a:bodyPr>
          <a:lstStyle/>
          <a:p>
            <a:r>
              <a:rPr lang="en-US" sz="4000" i="1" dirty="0">
                <a:ln>
                  <a:solidFill>
                    <a:prstClr val="black">
                      <a:lumMod val="75000"/>
                      <a:lumOff val="25000"/>
                      <a:alpha val="10000"/>
                    </a:prstClr>
                  </a:solidFill>
                </a:ln>
                <a:latin typeface="Georgia"/>
              </a:rPr>
              <a:t>The Crown: A Source of Strength </a:t>
            </a:r>
            <a:endParaRPr lang="en-US" sz="4000" dirty="0">
              <a:latin typeface="Georgia"/>
            </a:endParaRPr>
          </a:p>
        </p:txBody>
      </p:sp>
      <p:sp>
        <p:nvSpPr>
          <p:cNvPr id="3" name="Content Placeholder 2">
            <a:extLst>
              <a:ext uri="{FF2B5EF4-FFF2-40B4-BE49-F238E27FC236}">
                <a16:creationId xmlns:a16="http://schemas.microsoft.com/office/drawing/2014/main" id="{F984EEFF-32EA-42FA-AF1B-4494374DB0B3}"/>
              </a:ext>
            </a:extLst>
          </p:cNvPr>
          <p:cNvSpPr>
            <a:spLocks noGrp="1"/>
          </p:cNvSpPr>
          <p:nvPr>
            <p:ph idx="1"/>
          </p:nvPr>
        </p:nvSpPr>
        <p:spPr>
          <a:xfrm>
            <a:off x="4079025" y="1275250"/>
            <a:ext cx="7774687" cy="5195888"/>
          </a:xfrm>
        </p:spPr>
        <p:txBody>
          <a:bodyPr vert="horz" lIns="91440" tIns="45720" rIns="91440" bIns="45720" rtlCol="0" anchor="t">
            <a:noAutofit/>
          </a:bodyPr>
          <a:lstStyle/>
          <a:p>
            <a:pPr marL="37465" indent="0">
              <a:buClr>
                <a:srgbClr val="629DD1">
                  <a:lumMod val="20000"/>
                  <a:lumOff val="80000"/>
                </a:srgbClr>
              </a:buClr>
              <a:buNone/>
            </a:pPr>
            <a:r>
              <a:rPr lang="en-US" sz="3400" dirty="0">
                <a:ln>
                  <a:solidFill>
                    <a:prstClr val="black">
                      <a:lumMod val="75000"/>
                      <a:lumOff val="25000"/>
                      <a:alpha val="10000"/>
                    </a:prstClr>
                  </a:solidFill>
                </a:ln>
                <a:latin typeface="Georgia"/>
              </a:rPr>
              <a:t>When Paul asked God to take away his thorn in the flesh, the Lord said, “My grace is sufficient for you, for [my] power is made perfect in weakness” (2 Cor. 12:9). Because Jesus wore the crown of thorns, we do not need to be afraid of our personal thorns in the flesh—our challenges and weaknesses. His grace is enough for each of us. </a:t>
            </a:r>
            <a:endParaRPr lang="en-US" sz="3400" dirty="0">
              <a:ln>
                <a:solidFill>
                  <a:prstClr val="black">
                    <a:lumMod val="75000"/>
                    <a:lumOff val="25000"/>
                    <a:alpha val="10000"/>
                  </a:prstClr>
                </a:solidFill>
              </a:ln>
            </a:endParaRPr>
          </a:p>
        </p:txBody>
      </p:sp>
      <p:pic>
        <p:nvPicPr>
          <p:cNvPr id="5" name="Picture 2">
            <a:extLst>
              <a:ext uri="{FF2B5EF4-FFF2-40B4-BE49-F238E27FC236}">
                <a16:creationId xmlns:a16="http://schemas.microsoft.com/office/drawing/2014/main" id="{08AF6D1D-1370-3D43-9D66-4CA41CD859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1" t="2899" r="9991" b="15169"/>
          <a:stretch/>
        </p:blipFill>
        <p:spPr bwMode="auto">
          <a:xfrm>
            <a:off x="166010" y="1398096"/>
            <a:ext cx="3793060" cy="4950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346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3E41C-4C65-44D9-9003-EB00E6C8EF54}"/>
              </a:ext>
            </a:extLst>
          </p:cNvPr>
          <p:cNvSpPr>
            <a:spLocks noGrp="1"/>
          </p:cNvSpPr>
          <p:nvPr>
            <p:ph type="title"/>
          </p:nvPr>
        </p:nvSpPr>
        <p:spPr>
          <a:xfrm>
            <a:off x="925518" y="58615"/>
            <a:ext cx="10353762" cy="970450"/>
          </a:xfrm>
        </p:spPr>
        <p:txBody>
          <a:bodyPr>
            <a:normAutofit/>
          </a:bodyPr>
          <a:lstStyle/>
          <a:p>
            <a:r>
              <a:rPr lang="en-US" sz="4000" i="1" dirty="0">
                <a:ln>
                  <a:solidFill>
                    <a:prstClr val="black">
                      <a:lumMod val="75000"/>
                      <a:lumOff val="25000"/>
                      <a:alpha val="10000"/>
                    </a:prstClr>
                  </a:solidFill>
                </a:ln>
                <a:latin typeface="Georgia"/>
              </a:rPr>
              <a:t>The Reed: Reminder of Power</a:t>
            </a:r>
            <a:endParaRPr lang="en-US" sz="4000" dirty="0">
              <a:latin typeface="Georgia"/>
            </a:endParaRPr>
          </a:p>
        </p:txBody>
      </p:sp>
      <p:sp>
        <p:nvSpPr>
          <p:cNvPr id="3" name="Content Placeholder 2">
            <a:extLst>
              <a:ext uri="{FF2B5EF4-FFF2-40B4-BE49-F238E27FC236}">
                <a16:creationId xmlns:a16="http://schemas.microsoft.com/office/drawing/2014/main" id="{5B7CFA81-0FAD-4ECE-AAC9-3DA7098B3146}"/>
              </a:ext>
            </a:extLst>
          </p:cNvPr>
          <p:cNvSpPr>
            <a:spLocks noGrp="1"/>
          </p:cNvSpPr>
          <p:nvPr>
            <p:ph idx="1"/>
          </p:nvPr>
        </p:nvSpPr>
        <p:spPr>
          <a:xfrm>
            <a:off x="104904" y="1029065"/>
            <a:ext cx="8172194" cy="5770320"/>
          </a:xfrm>
        </p:spPr>
        <p:txBody>
          <a:bodyPr>
            <a:normAutofit lnSpcReduction="10000"/>
          </a:bodyPr>
          <a:lstStyle/>
          <a:p>
            <a:pPr marL="37465" indent="0">
              <a:buNone/>
            </a:pPr>
            <a:r>
              <a:rPr lang="en-US" sz="3200" dirty="0">
                <a:ln>
                  <a:solidFill>
                    <a:prstClr val="black">
                      <a:lumMod val="75000"/>
                      <a:lumOff val="25000"/>
                      <a:alpha val="10000"/>
                    </a:prstClr>
                  </a:solidFill>
                </a:ln>
                <a:latin typeface="Georgia"/>
              </a:rPr>
              <a:t>To complete their scornful depiction of Jesus as a king, the soldiers placed a reed in his hand, representing a royal scepter. Then they snatched it from his hand and hit him on the head with it. Although Christ had the power to stop the soldiers, </a:t>
            </a:r>
            <a:r>
              <a:rPr lang="en-US" sz="3200" i="1" dirty="0">
                <a:ln>
                  <a:solidFill>
                    <a:prstClr val="black">
                      <a:lumMod val="75000"/>
                      <a:lumOff val="25000"/>
                      <a:alpha val="10000"/>
                    </a:prstClr>
                  </a:solidFill>
                </a:ln>
                <a:latin typeface="Georgia"/>
              </a:rPr>
              <a:t>he didn’t</a:t>
            </a:r>
            <a:r>
              <a:rPr lang="en-US" sz="3200" dirty="0">
                <a:ln>
                  <a:solidFill>
                    <a:prstClr val="black">
                      <a:lumMod val="75000"/>
                      <a:lumOff val="25000"/>
                      <a:alpha val="10000"/>
                    </a:prstClr>
                  </a:solidFill>
                </a:ln>
                <a:latin typeface="Georgia"/>
              </a:rPr>
              <a:t>. </a:t>
            </a:r>
            <a:endParaRPr lang="en-US" sz="3200" dirty="0">
              <a:ln>
                <a:solidFill>
                  <a:prstClr val="black">
                    <a:lumMod val="75000"/>
                    <a:lumOff val="25000"/>
                    <a:alpha val="10000"/>
                  </a:prstClr>
                </a:solidFill>
              </a:ln>
            </a:endParaRPr>
          </a:p>
          <a:p>
            <a:pPr marL="37465" indent="0">
              <a:buNone/>
            </a:pPr>
            <a:r>
              <a:rPr lang="en-US" sz="3200" dirty="0">
                <a:ln>
                  <a:solidFill>
                    <a:prstClr val="black">
                      <a:lumMod val="75000"/>
                      <a:lumOff val="25000"/>
                      <a:alpha val="10000"/>
                    </a:prstClr>
                  </a:solidFill>
                </a:ln>
                <a:latin typeface="Georgia"/>
              </a:rPr>
              <a:t>From the reed, we learn that although Jesus has all power, he only uses it at the right time. If we wonder why Christ does not always exercise his power in our behalf, we can remember that he did not always exercise it on his </a:t>
            </a:r>
            <a:r>
              <a:rPr lang="en-US" sz="3200" i="1" dirty="0">
                <a:ln>
                  <a:solidFill>
                    <a:prstClr val="black">
                      <a:lumMod val="75000"/>
                      <a:lumOff val="25000"/>
                      <a:alpha val="10000"/>
                    </a:prstClr>
                  </a:solidFill>
                </a:ln>
                <a:latin typeface="Georgia"/>
              </a:rPr>
              <a:t>own</a:t>
            </a:r>
            <a:r>
              <a:rPr lang="en-US" sz="3200" dirty="0">
                <a:ln>
                  <a:solidFill>
                    <a:prstClr val="black">
                      <a:lumMod val="75000"/>
                      <a:lumOff val="25000"/>
                      <a:alpha val="10000"/>
                    </a:prstClr>
                  </a:solidFill>
                </a:ln>
                <a:latin typeface="Georgia"/>
              </a:rPr>
              <a:t> behalf. </a:t>
            </a:r>
            <a:endParaRPr lang="en-US" sz="3200" dirty="0">
              <a:ln>
                <a:solidFill>
                  <a:prstClr val="black">
                    <a:lumMod val="75000"/>
                    <a:lumOff val="25000"/>
                    <a:alpha val="10000"/>
                  </a:prstClr>
                </a:solidFill>
              </a:ln>
            </a:endParaRPr>
          </a:p>
        </p:txBody>
      </p:sp>
      <p:pic>
        <p:nvPicPr>
          <p:cNvPr id="15362" name="Picture 2">
            <a:extLst>
              <a:ext uri="{FF2B5EF4-FFF2-40B4-BE49-F238E27FC236}">
                <a16:creationId xmlns:a16="http://schemas.microsoft.com/office/drawing/2014/main" id="{0583AB14-3813-F94F-B228-7AECAF95B9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23" r="3508"/>
          <a:stretch/>
        </p:blipFill>
        <p:spPr bwMode="auto">
          <a:xfrm>
            <a:off x="8399979" y="1029065"/>
            <a:ext cx="3687117" cy="5478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413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5B7B835-1FBC-42FC-8836-B0EE6126EC2D}"/>
              </a:ext>
            </a:extLst>
          </p:cNvPr>
          <p:cNvSpPr>
            <a:spLocks noGrp="1"/>
          </p:cNvSpPr>
          <p:nvPr>
            <p:ph idx="1"/>
          </p:nvPr>
        </p:nvSpPr>
        <p:spPr>
          <a:xfrm>
            <a:off x="317500" y="212537"/>
            <a:ext cx="6295999" cy="6432927"/>
          </a:xfrm>
        </p:spPr>
        <p:txBody>
          <a:bodyPr>
            <a:normAutofit/>
          </a:bodyPr>
          <a:lstStyle/>
          <a:p>
            <a:pPr marL="37465" indent="0">
              <a:buNone/>
            </a:pPr>
            <a:r>
              <a:rPr lang="en-US" sz="3400" dirty="0">
                <a:ln>
                  <a:solidFill>
                    <a:prstClr val="black">
                      <a:lumMod val="75000"/>
                      <a:lumOff val="25000"/>
                      <a:alpha val="10000"/>
                    </a:prstClr>
                  </a:solidFill>
                </a:ln>
                <a:latin typeface="Georgia"/>
              </a:rPr>
              <a:t>“And the world, because of their iniquity, shall judge him to be a thing of naught; wherefore they scourge him, and he </a:t>
            </a:r>
            <a:r>
              <a:rPr lang="en-US" sz="3400" dirty="0" err="1">
                <a:ln>
                  <a:solidFill>
                    <a:prstClr val="black">
                      <a:lumMod val="75000"/>
                      <a:lumOff val="25000"/>
                      <a:alpha val="10000"/>
                    </a:prstClr>
                  </a:solidFill>
                </a:ln>
                <a:latin typeface="Georgia"/>
              </a:rPr>
              <a:t>suffereth</a:t>
            </a:r>
            <a:r>
              <a:rPr lang="en-US" sz="3400" dirty="0">
                <a:ln>
                  <a:solidFill>
                    <a:prstClr val="black">
                      <a:lumMod val="75000"/>
                      <a:lumOff val="25000"/>
                      <a:alpha val="10000"/>
                    </a:prstClr>
                  </a:solidFill>
                </a:ln>
                <a:latin typeface="Georgia"/>
              </a:rPr>
              <a:t> it; and they smite him, and he </a:t>
            </a:r>
            <a:r>
              <a:rPr lang="en-US" sz="3400" dirty="0" err="1">
                <a:ln>
                  <a:solidFill>
                    <a:prstClr val="black">
                      <a:lumMod val="75000"/>
                      <a:lumOff val="25000"/>
                      <a:alpha val="10000"/>
                    </a:prstClr>
                  </a:solidFill>
                </a:ln>
                <a:latin typeface="Georgia"/>
              </a:rPr>
              <a:t>suffereth</a:t>
            </a:r>
            <a:r>
              <a:rPr lang="en-US" sz="3400" dirty="0">
                <a:ln>
                  <a:solidFill>
                    <a:prstClr val="black">
                      <a:lumMod val="75000"/>
                      <a:lumOff val="25000"/>
                      <a:alpha val="10000"/>
                    </a:prstClr>
                  </a:solidFill>
                </a:ln>
                <a:latin typeface="Georgia"/>
              </a:rPr>
              <a:t> it. Yea, they spit upon him, and he </a:t>
            </a:r>
            <a:r>
              <a:rPr lang="en-US" sz="3400" dirty="0" err="1">
                <a:ln>
                  <a:solidFill>
                    <a:prstClr val="black">
                      <a:lumMod val="75000"/>
                      <a:lumOff val="25000"/>
                      <a:alpha val="10000"/>
                    </a:prstClr>
                  </a:solidFill>
                </a:ln>
                <a:latin typeface="Georgia"/>
              </a:rPr>
              <a:t>suffereth</a:t>
            </a:r>
            <a:r>
              <a:rPr lang="en-US" sz="3400" dirty="0">
                <a:ln>
                  <a:solidFill>
                    <a:prstClr val="black">
                      <a:lumMod val="75000"/>
                      <a:lumOff val="25000"/>
                      <a:alpha val="10000"/>
                    </a:prstClr>
                  </a:solidFill>
                </a:ln>
                <a:latin typeface="Georgia"/>
              </a:rPr>
              <a:t> it, </a:t>
            </a:r>
            <a:r>
              <a:rPr lang="en-US" sz="3400" dirty="0">
                <a:ln>
                  <a:solidFill>
                    <a:prstClr val="black">
                      <a:lumMod val="75000"/>
                      <a:lumOff val="25000"/>
                      <a:alpha val="10000"/>
                    </a:prstClr>
                  </a:solidFill>
                </a:ln>
                <a:solidFill>
                  <a:srgbClr val="FFFF00"/>
                </a:solidFill>
                <a:latin typeface="Georgia"/>
              </a:rPr>
              <a:t>because of his loving kindness and his long-suffering towards the children of men</a:t>
            </a:r>
            <a:r>
              <a:rPr lang="en-US" sz="3400" dirty="0">
                <a:ln>
                  <a:solidFill>
                    <a:prstClr val="black">
                      <a:lumMod val="75000"/>
                      <a:lumOff val="25000"/>
                      <a:alpha val="10000"/>
                    </a:prstClr>
                  </a:solidFill>
                </a:ln>
                <a:latin typeface="Georgia"/>
              </a:rPr>
              <a:t>” (1 Nephi 19:9).</a:t>
            </a:r>
            <a:endParaRPr lang="en-US" sz="3400" dirty="0">
              <a:ln>
                <a:solidFill>
                  <a:prstClr val="black">
                    <a:lumMod val="75000"/>
                    <a:lumOff val="25000"/>
                    <a:alpha val="10000"/>
                  </a:prstClr>
                </a:solidFill>
              </a:ln>
            </a:endParaRPr>
          </a:p>
          <a:p>
            <a:pPr indent="-305435">
              <a:buClr>
                <a:srgbClr val="E0EBF6"/>
              </a:buClr>
            </a:pPr>
            <a:endParaRPr lang="en-US" sz="3400" dirty="0">
              <a:ln>
                <a:solidFill>
                  <a:prstClr val="black">
                    <a:lumMod val="75000"/>
                    <a:lumOff val="25000"/>
                    <a:alpha val="10000"/>
                  </a:prstClr>
                </a:solidFill>
              </a:ln>
            </a:endParaRPr>
          </a:p>
        </p:txBody>
      </p:sp>
      <p:pic>
        <p:nvPicPr>
          <p:cNvPr id="8" name="Picture 6" descr="A picture containing person, holding, person, umbrella&#10;&#10;Description automatically generated">
            <a:extLst>
              <a:ext uri="{FF2B5EF4-FFF2-40B4-BE49-F238E27FC236}">
                <a16:creationId xmlns:a16="http://schemas.microsoft.com/office/drawing/2014/main" id="{F42BBC30-7BCB-4D29-8B50-5F248A33536D}"/>
              </a:ext>
            </a:extLst>
          </p:cNvPr>
          <p:cNvPicPr>
            <a:picLocks noChangeAspect="1"/>
          </p:cNvPicPr>
          <p:nvPr/>
        </p:nvPicPr>
        <p:blipFill>
          <a:blip r:embed="rId3"/>
          <a:stretch>
            <a:fillRect/>
          </a:stretch>
        </p:blipFill>
        <p:spPr>
          <a:xfrm>
            <a:off x="6846279" y="212537"/>
            <a:ext cx="5146429" cy="6432927"/>
          </a:xfrm>
          <a:prstGeom prst="rect">
            <a:avLst/>
          </a:prstGeom>
        </p:spPr>
      </p:pic>
    </p:spTree>
    <p:extLst>
      <p:ext uri="{BB962C8B-B14F-4D97-AF65-F5344CB8AC3E}">
        <p14:creationId xmlns:p14="http://schemas.microsoft.com/office/powerpoint/2010/main" val="598310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FFE070-D274-42EE-B83B-B332AF974835}"/>
              </a:ext>
            </a:extLst>
          </p:cNvPr>
          <p:cNvSpPr/>
          <p:nvPr/>
        </p:nvSpPr>
        <p:spPr>
          <a:xfrm>
            <a:off x="4076700" y="203200"/>
            <a:ext cx="7950200" cy="6186309"/>
          </a:xfrm>
          <a:prstGeom prst="rect">
            <a:avLst/>
          </a:prstGeom>
        </p:spPr>
        <p:txBody>
          <a:bodyPr wrap="square" lIns="91440" tIns="45720" rIns="91440" bIns="45720" anchor="t">
            <a:spAutoFit/>
          </a:bodyPr>
          <a:lstStyle/>
          <a:p>
            <a:r>
              <a:rPr lang="en-US" sz="3600" dirty="0">
                <a:latin typeface="Georgia"/>
              </a:rPr>
              <a:t>“If the grim realities you are facing at this time seem dark and heavy and almost unbearable, remember that in the soul-wrenching darkness of Gethsemane and the incomprehensible torture and pain of Calvary, the Savior accomplished the Atonement, which resolves the most terrible burdens that can occur in this life. </a:t>
            </a:r>
            <a:r>
              <a:rPr lang="en-US" sz="3600" dirty="0">
                <a:solidFill>
                  <a:srgbClr val="FFFF00"/>
                </a:solidFill>
                <a:latin typeface="Georgia"/>
              </a:rPr>
              <a:t>He did it for you, and He did it for me. He did it because He loves us</a:t>
            </a:r>
            <a:r>
              <a:rPr lang="en-US" sz="3600" dirty="0">
                <a:latin typeface="Georgia"/>
              </a:rPr>
              <a:t>.”</a:t>
            </a:r>
          </a:p>
        </p:txBody>
      </p:sp>
      <p:sp>
        <p:nvSpPr>
          <p:cNvPr id="3" name="Rectangle 2">
            <a:extLst>
              <a:ext uri="{FF2B5EF4-FFF2-40B4-BE49-F238E27FC236}">
                <a16:creationId xmlns:a16="http://schemas.microsoft.com/office/drawing/2014/main" id="{7AC5600A-2689-44D8-B188-219F17176D37}"/>
              </a:ext>
            </a:extLst>
          </p:cNvPr>
          <p:cNvSpPr/>
          <p:nvPr/>
        </p:nvSpPr>
        <p:spPr>
          <a:xfrm>
            <a:off x="542990" y="4931704"/>
            <a:ext cx="2998339" cy="923330"/>
          </a:xfrm>
          <a:prstGeom prst="rect">
            <a:avLst/>
          </a:prstGeom>
        </p:spPr>
        <p:txBody>
          <a:bodyPr wrap="square">
            <a:spAutoFit/>
          </a:bodyPr>
          <a:lstStyle/>
          <a:p>
            <a:pPr marR="0">
              <a:spcBef>
                <a:spcPts val="0"/>
              </a:spcBef>
              <a:spcAft>
                <a:spcPts val="0"/>
              </a:spcAft>
            </a:pPr>
            <a:r>
              <a:rPr lang="en-US" dirty="0">
                <a:latin typeface="Georgia" panose="02040502050405020303" pitchFamily="18" charset="0"/>
              </a:rPr>
              <a:t>Quentin L. Cook, “The Lord Is My Light,”</a:t>
            </a:r>
            <a:r>
              <a:rPr lang="en-US" i="1" dirty="0">
                <a:latin typeface="Georgia" panose="02040502050405020303" pitchFamily="18" charset="0"/>
              </a:rPr>
              <a:t> Ensign</a:t>
            </a:r>
            <a:r>
              <a:rPr lang="en-US" dirty="0">
                <a:latin typeface="Georgia" panose="02040502050405020303" pitchFamily="18" charset="0"/>
              </a:rPr>
              <a:t>, May 2015.</a:t>
            </a:r>
            <a:endParaRPr lang="en-US" dirty="0">
              <a:latin typeface="Georgia" panose="02040502050405020303" pitchFamily="18" charset="0"/>
              <a:ea typeface="Arial" panose="020B0604020202020204" pitchFamily="34" charset="0"/>
            </a:endParaRPr>
          </a:p>
        </p:txBody>
      </p:sp>
      <p:pic>
        <p:nvPicPr>
          <p:cNvPr id="4100" name="Picture 4" descr="Quentin L. Cook">
            <a:extLst>
              <a:ext uri="{FF2B5EF4-FFF2-40B4-BE49-F238E27FC236}">
                <a16:creationId xmlns:a16="http://schemas.microsoft.com/office/drawing/2014/main" id="{9594E348-54E3-4486-8F15-0404A0CC4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368300"/>
            <a:ext cx="3525520" cy="440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028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C30B4-6EE4-4AA1-B087-6FAA8EBD6D91}"/>
              </a:ext>
            </a:extLst>
          </p:cNvPr>
          <p:cNvSpPr>
            <a:spLocks noGrp="1"/>
          </p:cNvSpPr>
          <p:nvPr>
            <p:ph type="title"/>
          </p:nvPr>
        </p:nvSpPr>
        <p:spPr/>
        <p:txBody>
          <a:bodyPr/>
          <a:lstStyle/>
          <a:p>
            <a:endParaRPr lang="en-US"/>
          </a:p>
        </p:txBody>
      </p:sp>
      <p:pic>
        <p:nvPicPr>
          <p:cNvPr id="5" name="Content Placeholder 4" descr="A person that is standing in the grass&#10;&#10;Description automatically generated">
            <a:extLst>
              <a:ext uri="{FF2B5EF4-FFF2-40B4-BE49-F238E27FC236}">
                <a16:creationId xmlns:a16="http://schemas.microsoft.com/office/drawing/2014/main" id="{775FD155-D178-4FE1-BED1-7D98640C83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1370994" y="0"/>
            <a:ext cx="9144000" cy="6858000"/>
          </a:xfrm>
        </p:spPr>
      </p:pic>
    </p:spTree>
    <p:extLst>
      <p:ext uri="{BB962C8B-B14F-4D97-AF65-F5344CB8AC3E}">
        <p14:creationId xmlns:p14="http://schemas.microsoft.com/office/powerpoint/2010/main" val="1893589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a Dolorosa">
            <a:extLst>
              <a:ext uri="{FF2B5EF4-FFF2-40B4-BE49-F238E27FC236}">
                <a16:creationId xmlns:a16="http://schemas.microsoft.com/office/drawing/2014/main" id="{939E61AC-C383-4844-A27B-918372D92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57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BF557F3-C9BC-4FD9-A1A4-E14C8F202446}"/>
              </a:ext>
            </a:extLst>
          </p:cNvPr>
          <p:cNvGraphicFramePr>
            <a:graphicFrameLocks noGrp="1"/>
          </p:cNvGraphicFramePr>
          <p:nvPr/>
        </p:nvGraphicFramePr>
        <p:xfrm>
          <a:off x="0" y="187568"/>
          <a:ext cx="12220294" cy="6574739"/>
        </p:xfrm>
        <a:graphic>
          <a:graphicData uri="http://schemas.openxmlformats.org/drawingml/2006/table">
            <a:tbl>
              <a:tblPr firstRow="1" bandRow="1">
                <a:tableStyleId>{5C22544A-7EE6-4342-B048-85BDC9FD1C3A}</a:tableStyleId>
              </a:tblPr>
              <a:tblGrid>
                <a:gridCol w="2994666">
                  <a:extLst>
                    <a:ext uri="{9D8B030D-6E8A-4147-A177-3AD203B41FA5}">
                      <a16:colId xmlns:a16="http://schemas.microsoft.com/office/drawing/2014/main" val="588251157"/>
                    </a:ext>
                  </a:extLst>
                </a:gridCol>
                <a:gridCol w="2925198">
                  <a:extLst>
                    <a:ext uri="{9D8B030D-6E8A-4147-A177-3AD203B41FA5}">
                      <a16:colId xmlns:a16="http://schemas.microsoft.com/office/drawing/2014/main" val="2513337850"/>
                    </a:ext>
                  </a:extLst>
                </a:gridCol>
                <a:gridCol w="3487739">
                  <a:extLst>
                    <a:ext uri="{9D8B030D-6E8A-4147-A177-3AD203B41FA5}">
                      <a16:colId xmlns:a16="http://schemas.microsoft.com/office/drawing/2014/main" val="4004217925"/>
                    </a:ext>
                  </a:extLst>
                </a:gridCol>
                <a:gridCol w="2812691">
                  <a:extLst>
                    <a:ext uri="{9D8B030D-6E8A-4147-A177-3AD203B41FA5}">
                      <a16:colId xmlns:a16="http://schemas.microsoft.com/office/drawing/2014/main" val="4089754611"/>
                    </a:ext>
                  </a:extLst>
                </a:gridCol>
              </a:tblGrid>
              <a:tr h="722579">
                <a:tc>
                  <a:txBody>
                    <a:bodyPr/>
                    <a:lstStyle/>
                    <a:p>
                      <a:pPr marL="0" lvl="0" indent="0">
                        <a:lnSpc>
                          <a:spcPct val="100000"/>
                        </a:lnSpc>
                        <a:spcBef>
                          <a:spcPts val="0"/>
                        </a:spcBef>
                        <a:spcAft>
                          <a:spcPts val="0"/>
                        </a:spcAft>
                        <a:buNone/>
                      </a:pPr>
                      <a:r>
                        <a:rPr lang="en-US" sz="3200" dirty="0"/>
                        <a:t>Matthew 27:32</a:t>
                      </a:r>
                    </a:p>
                  </a:txBody>
                  <a:tcPr marL="68580" marR="68580" marT="0" marB="0">
                    <a:solidFill>
                      <a:schemeClr val="accent1">
                        <a:lumMod val="60000"/>
                        <a:lumOff val="40000"/>
                      </a:schemeClr>
                    </a:solidFill>
                  </a:tcPr>
                </a:tc>
                <a:tc>
                  <a:txBody>
                    <a:bodyPr/>
                    <a:lstStyle/>
                    <a:p>
                      <a:pPr marL="0" lvl="0" indent="0">
                        <a:lnSpc>
                          <a:spcPct val="100000"/>
                        </a:lnSpc>
                        <a:spcBef>
                          <a:spcPts val="0"/>
                        </a:spcBef>
                        <a:spcAft>
                          <a:spcPts val="0"/>
                        </a:spcAft>
                        <a:buNone/>
                      </a:pPr>
                      <a:r>
                        <a:rPr lang="en-US" sz="3200" dirty="0"/>
                        <a:t>Mark 15:21</a:t>
                      </a:r>
                    </a:p>
                  </a:txBody>
                  <a:tcPr marL="68580" marR="68580" marT="0" marB="0">
                    <a:solidFill>
                      <a:schemeClr val="accent1">
                        <a:lumMod val="60000"/>
                        <a:lumOff val="40000"/>
                      </a:schemeClr>
                    </a:solidFill>
                  </a:tcPr>
                </a:tc>
                <a:tc>
                  <a:txBody>
                    <a:bodyPr/>
                    <a:lstStyle/>
                    <a:p>
                      <a:pPr marL="0" lvl="0" indent="0">
                        <a:lnSpc>
                          <a:spcPct val="100000"/>
                        </a:lnSpc>
                        <a:spcBef>
                          <a:spcPts val="0"/>
                        </a:spcBef>
                        <a:spcAft>
                          <a:spcPts val="0"/>
                        </a:spcAft>
                        <a:buNone/>
                      </a:pPr>
                      <a:r>
                        <a:rPr lang="en-US" sz="3200" dirty="0"/>
                        <a:t>Luke 23:26</a:t>
                      </a:r>
                    </a:p>
                  </a:txBody>
                  <a:tcPr marL="68580" marR="68580" marT="0" marB="0">
                    <a:solidFill>
                      <a:schemeClr val="accent1">
                        <a:lumMod val="60000"/>
                        <a:lumOff val="40000"/>
                      </a:schemeClr>
                    </a:solidFill>
                  </a:tcPr>
                </a:tc>
                <a:tc>
                  <a:txBody>
                    <a:bodyPr/>
                    <a:lstStyle/>
                    <a:p>
                      <a:pPr marL="0" lvl="0" indent="0">
                        <a:lnSpc>
                          <a:spcPct val="100000"/>
                        </a:lnSpc>
                        <a:spcBef>
                          <a:spcPts val="0"/>
                        </a:spcBef>
                        <a:spcAft>
                          <a:spcPts val="0"/>
                        </a:spcAft>
                        <a:buNone/>
                      </a:pPr>
                      <a:r>
                        <a:rPr lang="en-US" sz="3200" dirty="0"/>
                        <a:t>John 19:16–17</a:t>
                      </a:r>
                    </a:p>
                  </a:txBody>
                  <a:tcPr marL="68580" marR="68580" marT="0" marB="0">
                    <a:solidFill>
                      <a:schemeClr val="accent1">
                        <a:lumMod val="60000"/>
                        <a:lumOff val="40000"/>
                      </a:schemeClr>
                    </a:solidFill>
                  </a:tcPr>
                </a:tc>
                <a:extLst>
                  <a:ext uri="{0D108BD9-81ED-4DB2-BD59-A6C34878D82A}">
                    <a16:rowId xmlns:a16="http://schemas.microsoft.com/office/drawing/2014/main" val="4022481091"/>
                  </a:ext>
                </a:extLst>
              </a:tr>
              <a:tr h="5642999">
                <a:tc>
                  <a:txBody>
                    <a:bodyPr/>
                    <a:lstStyle/>
                    <a:p>
                      <a:pPr marL="0" marR="0" indent="0" fontAlgn="base">
                        <a:lnSpc>
                          <a:spcPct val="100000"/>
                        </a:lnSpc>
                        <a:spcBef>
                          <a:spcPts val="0"/>
                        </a:spcBef>
                        <a:spcAft>
                          <a:spcPts val="0"/>
                        </a:spcAft>
                      </a:pPr>
                      <a:r>
                        <a:rPr lang="en-US" sz="3200" dirty="0">
                          <a:solidFill>
                            <a:schemeClr val="tx1"/>
                          </a:solidFill>
                        </a:rPr>
                        <a:t>And as they came out, they found a man of Cyrene, Simon by name: him they </a:t>
                      </a:r>
                      <a:r>
                        <a:rPr lang="en-US" sz="3200" dirty="0">
                          <a:solidFill>
                            <a:srgbClr val="FFFF00"/>
                          </a:solidFill>
                        </a:rPr>
                        <a:t>compelled</a:t>
                      </a:r>
                      <a:r>
                        <a:rPr lang="en-US" sz="3200" dirty="0">
                          <a:solidFill>
                            <a:schemeClr val="tx1"/>
                          </a:solidFill>
                        </a:rPr>
                        <a:t> to bear his cross.</a:t>
                      </a:r>
                      <a:endParaRPr lang="en-US" sz="3200" dirty="0">
                        <a:solidFill>
                          <a:schemeClr val="tx1"/>
                        </a:solidFill>
                        <a:effectLst/>
                        <a:latin typeface="Georgia"/>
                        <a:cs typeface="Arial"/>
                      </a:endParaRPr>
                    </a:p>
                    <a:p>
                      <a:pPr marL="0" marR="0" lvl="0" indent="0">
                        <a:lnSpc>
                          <a:spcPct val="100000"/>
                        </a:lnSpc>
                        <a:spcBef>
                          <a:spcPts val="0"/>
                        </a:spcBef>
                        <a:spcAft>
                          <a:spcPts val="0"/>
                        </a:spcAft>
                        <a:buNone/>
                      </a:pPr>
                      <a:endParaRPr lang="en-US" sz="3200" dirty="0">
                        <a:solidFill>
                          <a:schemeClr val="tx1"/>
                        </a:solidFill>
                        <a:effectLst/>
                        <a:latin typeface="Georgia"/>
                      </a:endParaRPr>
                    </a:p>
                  </a:txBody>
                  <a:tcPr marL="68580" marR="68580" marT="0" marB="0">
                    <a:solidFill>
                      <a:schemeClr val="accent1"/>
                    </a:solidFill>
                  </a:tcPr>
                </a:tc>
                <a:tc>
                  <a:txBody>
                    <a:bodyPr/>
                    <a:lstStyle/>
                    <a:p>
                      <a:pPr marL="0" marR="0" indent="0" fontAlgn="base">
                        <a:lnSpc>
                          <a:spcPct val="100000"/>
                        </a:lnSpc>
                        <a:spcBef>
                          <a:spcPts val="0"/>
                        </a:spcBef>
                        <a:spcAft>
                          <a:spcPts val="0"/>
                        </a:spcAft>
                      </a:pPr>
                      <a:r>
                        <a:rPr lang="en-US" sz="3200" dirty="0">
                          <a:solidFill>
                            <a:schemeClr val="tx1"/>
                          </a:solidFill>
                          <a:effectLst/>
                          <a:latin typeface="Georgia"/>
                        </a:rPr>
                        <a:t>And they </a:t>
                      </a:r>
                      <a:r>
                        <a:rPr lang="en-US" sz="3200" dirty="0">
                          <a:solidFill>
                            <a:srgbClr val="FFFF00"/>
                          </a:solidFill>
                          <a:effectLst/>
                          <a:latin typeface="Georgia"/>
                        </a:rPr>
                        <a:t>compel </a:t>
                      </a:r>
                      <a:r>
                        <a:rPr lang="en-US" sz="3200" dirty="0">
                          <a:solidFill>
                            <a:schemeClr val="tx1"/>
                          </a:solidFill>
                          <a:effectLst/>
                          <a:latin typeface="Georgia"/>
                        </a:rPr>
                        <a:t>one Simon a </a:t>
                      </a:r>
                      <a:r>
                        <a:rPr lang="en-US" sz="3200" dirty="0" err="1">
                          <a:solidFill>
                            <a:schemeClr val="tx1"/>
                          </a:solidFill>
                          <a:effectLst/>
                          <a:latin typeface="Georgia"/>
                        </a:rPr>
                        <a:t>Cyrenian</a:t>
                      </a:r>
                      <a:r>
                        <a:rPr lang="en-US" sz="3200" dirty="0">
                          <a:solidFill>
                            <a:schemeClr val="tx1"/>
                          </a:solidFill>
                          <a:effectLst/>
                          <a:latin typeface="Georgia"/>
                        </a:rPr>
                        <a:t>, who passed by, coming out of the country, </a:t>
                      </a:r>
                      <a:r>
                        <a:rPr lang="en-US" sz="3200" dirty="0">
                          <a:solidFill>
                            <a:srgbClr val="FFFF00"/>
                          </a:solidFill>
                          <a:effectLst/>
                          <a:latin typeface="Georgia"/>
                        </a:rPr>
                        <a:t>the father of Alexander and Rufus</a:t>
                      </a:r>
                      <a:r>
                        <a:rPr lang="en-US" sz="3200" dirty="0">
                          <a:solidFill>
                            <a:schemeClr val="tx1"/>
                          </a:solidFill>
                          <a:effectLst/>
                          <a:latin typeface="Georgia"/>
                        </a:rPr>
                        <a:t>, to bear his cross. </a:t>
                      </a:r>
                      <a:endParaRPr lang="en-US" sz="3200" dirty="0">
                        <a:solidFill>
                          <a:schemeClr val="tx1"/>
                        </a:solidFill>
                        <a:effectLst/>
                        <a:latin typeface="Georgia"/>
                        <a:ea typeface="Times New Roman" panose="02020603050405020304" pitchFamily="18" charset="0"/>
                        <a:cs typeface="Arial"/>
                      </a:endParaRPr>
                    </a:p>
                  </a:txBody>
                  <a:tcPr marL="68580" marR="68580" marT="0" marB="0">
                    <a:solidFill>
                      <a:schemeClr val="accent1"/>
                    </a:solidFill>
                  </a:tcPr>
                </a:tc>
                <a:tc>
                  <a:txBody>
                    <a:bodyPr/>
                    <a:lstStyle/>
                    <a:p>
                      <a:pPr marL="0" marR="0" indent="0" fontAlgn="base">
                        <a:lnSpc>
                          <a:spcPct val="100000"/>
                        </a:lnSpc>
                        <a:spcBef>
                          <a:spcPts val="0"/>
                        </a:spcBef>
                        <a:spcAft>
                          <a:spcPts val="0"/>
                        </a:spcAft>
                      </a:pPr>
                      <a:r>
                        <a:rPr lang="en-US" sz="3200" dirty="0">
                          <a:solidFill>
                            <a:schemeClr val="tx1"/>
                          </a:solidFill>
                        </a:rPr>
                        <a:t>And as they led him away, they laid hold upon one Simon, a </a:t>
                      </a:r>
                      <a:r>
                        <a:rPr lang="en-US" sz="3200" dirty="0" err="1">
                          <a:solidFill>
                            <a:schemeClr val="tx1"/>
                          </a:solidFill>
                        </a:rPr>
                        <a:t>Cyrenian</a:t>
                      </a:r>
                      <a:r>
                        <a:rPr lang="en-US" sz="3200" dirty="0">
                          <a:solidFill>
                            <a:schemeClr val="tx1"/>
                          </a:solidFill>
                        </a:rPr>
                        <a:t>, coming out of the country, and on him they laid the cross, that he might bear it </a:t>
                      </a:r>
                      <a:r>
                        <a:rPr lang="en-US" sz="3200" dirty="0">
                          <a:solidFill>
                            <a:srgbClr val="FFFF00"/>
                          </a:solidFill>
                        </a:rPr>
                        <a:t>after [following] </a:t>
                      </a:r>
                      <a:r>
                        <a:rPr lang="en-US" sz="3200" dirty="0">
                          <a:solidFill>
                            <a:schemeClr val="tx1"/>
                          </a:solidFill>
                        </a:rPr>
                        <a:t>Jesus.</a:t>
                      </a:r>
                      <a:endParaRPr lang="en-US" sz="3200" dirty="0">
                        <a:solidFill>
                          <a:schemeClr val="tx1"/>
                        </a:solidFill>
                        <a:effectLst/>
                        <a:latin typeface="Georgia"/>
                        <a:cs typeface="Arial"/>
                      </a:endParaRPr>
                    </a:p>
                    <a:p>
                      <a:pPr marL="0" marR="0" lvl="0" indent="0">
                        <a:lnSpc>
                          <a:spcPct val="100000"/>
                        </a:lnSpc>
                        <a:spcBef>
                          <a:spcPts val="0"/>
                        </a:spcBef>
                        <a:spcAft>
                          <a:spcPts val="0"/>
                        </a:spcAft>
                        <a:buNone/>
                      </a:pPr>
                      <a:endParaRPr lang="en-US" sz="3200" dirty="0">
                        <a:solidFill>
                          <a:schemeClr val="tx1"/>
                        </a:solidFill>
                        <a:effectLst/>
                        <a:latin typeface="Georgia"/>
                      </a:endParaRPr>
                    </a:p>
                  </a:txBody>
                  <a:tcPr marL="68580" marR="68580" marT="0" marB="0">
                    <a:solidFill>
                      <a:schemeClr val="accent1"/>
                    </a:solidFill>
                  </a:tcPr>
                </a:tc>
                <a:tc>
                  <a:txBody>
                    <a:bodyPr/>
                    <a:lstStyle/>
                    <a:p>
                      <a:pPr marL="0" marR="0" indent="0" fontAlgn="base">
                        <a:lnSpc>
                          <a:spcPct val="100000"/>
                        </a:lnSpc>
                        <a:spcBef>
                          <a:spcPts val="0"/>
                        </a:spcBef>
                        <a:spcAft>
                          <a:spcPts val="0"/>
                        </a:spcAft>
                      </a:pPr>
                      <a:r>
                        <a:rPr lang="en-US" sz="3200" dirty="0">
                          <a:solidFill>
                            <a:schemeClr val="tx1"/>
                          </a:solidFill>
                        </a:rPr>
                        <a:t>They took Jesus, and led him away. And </a:t>
                      </a:r>
                      <a:r>
                        <a:rPr lang="en-US" sz="3200" dirty="0">
                          <a:solidFill>
                            <a:srgbClr val="FFFF00"/>
                          </a:solidFill>
                        </a:rPr>
                        <a:t>he [Jesus] </a:t>
                      </a:r>
                      <a:r>
                        <a:rPr lang="en-US" sz="3200" dirty="0">
                          <a:solidFill>
                            <a:schemeClr val="tx1"/>
                          </a:solidFill>
                        </a:rPr>
                        <a:t>bearing </a:t>
                      </a:r>
                    </a:p>
                    <a:p>
                      <a:pPr marL="0" marR="0" lvl="0" indent="0">
                        <a:lnSpc>
                          <a:spcPct val="100000"/>
                        </a:lnSpc>
                        <a:spcBef>
                          <a:spcPts val="0"/>
                        </a:spcBef>
                        <a:spcAft>
                          <a:spcPts val="0"/>
                        </a:spcAft>
                        <a:buNone/>
                      </a:pPr>
                      <a:r>
                        <a:rPr lang="en-US" sz="3200" dirty="0">
                          <a:solidFill>
                            <a:schemeClr val="tx1"/>
                          </a:solidFill>
                        </a:rPr>
                        <a:t>his cross went forth into a place called the place of a skull. </a:t>
                      </a:r>
                      <a:endParaRPr lang="en-US" sz="3200" dirty="0">
                        <a:solidFill>
                          <a:schemeClr val="tx1"/>
                        </a:solidFill>
                        <a:effectLst/>
                        <a:latin typeface="Georgia"/>
                        <a:cs typeface="Arial"/>
                      </a:endParaRPr>
                    </a:p>
                    <a:p>
                      <a:pPr marL="0" marR="0" lvl="0" indent="0">
                        <a:lnSpc>
                          <a:spcPct val="100000"/>
                        </a:lnSpc>
                        <a:spcBef>
                          <a:spcPts val="0"/>
                        </a:spcBef>
                        <a:spcAft>
                          <a:spcPts val="0"/>
                        </a:spcAft>
                        <a:buNone/>
                      </a:pPr>
                      <a:endParaRPr lang="en-US" sz="3200" dirty="0">
                        <a:solidFill>
                          <a:schemeClr val="tx1"/>
                        </a:solidFill>
                        <a:effectLst/>
                        <a:latin typeface="Georgia"/>
                      </a:endParaRPr>
                    </a:p>
                  </a:txBody>
                  <a:tcPr marL="68580" marR="68580" marT="0" marB="0">
                    <a:solidFill>
                      <a:schemeClr val="accent1"/>
                    </a:solidFill>
                  </a:tcPr>
                </a:tc>
                <a:extLst>
                  <a:ext uri="{0D108BD9-81ED-4DB2-BD59-A6C34878D82A}">
                    <a16:rowId xmlns:a16="http://schemas.microsoft.com/office/drawing/2014/main" val="3844902189"/>
                  </a:ext>
                </a:extLst>
              </a:tr>
            </a:tbl>
          </a:graphicData>
        </a:graphic>
      </p:graphicFrame>
    </p:spTree>
    <p:extLst>
      <p:ext uri="{BB962C8B-B14F-4D97-AF65-F5344CB8AC3E}">
        <p14:creationId xmlns:p14="http://schemas.microsoft.com/office/powerpoint/2010/main" val="1690403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A971F4-CA6C-4A37-8E58-C42863995115}"/>
              </a:ext>
            </a:extLst>
          </p:cNvPr>
          <p:cNvSpPr>
            <a:spLocks noGrp="1"/>
          </p:cNvSpPr>
          <p:nvPr>
            <p:ph idx="1"/>
          </p:nvPr>
        </p:nvSpPr>
        <p:spPr>
          <a:xfrm>
            <a:off x="6095394" y="278788"/>
            <a:ext cx="5945886" cy="6016504"/>
          </a:xfrm>
        </p:spPr>
        <p:txBody>
          <a:bodyPr vert="horz" lIns="91440" tIns="45720" rIns="91440" bIns="45720" rtlCol="0" anchor="t">
            <a:noAutofit/>
          </a:bodyPr>
          <a:lstStyle/>
          <a:p>
            <a:pPr marL="37465" indent="0">
              <a:buNone/>
            </a:pPr>
            <a:r>
              <a:rPr lang="en-US" sz="3200" dirty="0">
                <a:latin typeface="Georgia"/>
              </a:rPr>
              <a:t>Will we allow others to serve </a:t>
            </a:r>
            <a:r>
              <a:rPr lang="en-US" sz="3200" i="1" dirty="0">
                <a:latin typeface="Georgia"/>
              </a:rPr>
              <a:t>us</a:t>
            </a:r>
            <a:r>
              <a:rPr lang="en-US" sz="3200" dirty="0">
                <a:latin typeface="Georgia"/>
              </a:rPr>
              <a:t>? Can we remember that we and those we love might be blessed when we do good—even when we are </a:t>
            </a:r>
            <a:r>
              <a:rPr lang="en-US" sz="3200" i="1" dirty="0">
                <a:latin typeface="Georgia"/>
              </a:rPr>
              <a:t>compelled</a:t>
            </a:r>
            <a:r>
              <a:rPr lang="en-US" sz="3200" dirty="0">
                <a:latin typeface="Georgia"/>
              </a:rPr>
              <a:t>? Will we pick up our own crosses in the attitude of </a:t>
            </a:r>
            <a:r>
              <a:rPr lang="en-US" sz="3200" i="1" dirty="0">
                <a:latin typeface="Georgia"/>
              </a:rPr>
              <a:t>following</a:t>
            </a:r>
            <a:r>
              <a:rPr lang="en-US" sz="3200" dirty="0">
                <a:latin typeface="Georgia"/>
              </a:rPr>
              <a:t> Jesus? And on a day when it seems like we can’t go on, will we remember a Savior who carried his own cross and know that </a:t>
            </a:r>
            <a:r>
              <a:rPr lang="en-US" sz="3200" i="1" dirty="0">
                <a:latin typeface="Georgia"/>
              </a:rPr>
              <a:t>he can help us carry ours</a:t>
            </a:r>
            <a:r>
              <a:rPr lang="en-US" sz="3200" dirty="0">
                <a:latin typeface="Georgia"/>
              </a:rPr>
              <a:t>?</a:t>
            </a:r>
            <a:endParaRPr lang="en-US" sz="3200">
              <a:latin typeface="Georgia"/>
            </a:endParaRPr>
          </a:p>
        </p:txBody>
      </p:sp>
      <p:pic>
        <p:nvPicPr>
          <p:cNvPr id="6" name="Picture 6" descr="A picture containing indoor, person, priest, sitting&#10;&#10;Description automatically generated">
            <a:extLst>
              <a:ext uri="{FF2B5EF4-FFF2-40B4-BE49-F238E27FC236}">
                <a16:creationId xmlns:a16="http://schemas.microsoft.com/office/drawing/2014/main" id="{0390DB9A-D4ED-4E78-97B3-262E9B1EC763}"/>
              </a:ext>
            </a:extLst>
          </p:cNvPr>
          <p:cNvPicPr>
            <a:picLocks noChangeAspect="1"/>
          </p:cNvPicPr>
          <p:nvPr/>
        </p:nvPicPr>
        <p:blipFill rotWithShape="1">
          <a:blip r:embed="rId3"/>
          <a:srcRect l="5809" r="-207" b="-272"/>
          <a:stretch/>
        </p:blipFill>
        <p:spPr>
          <a:xfrm>
            <a:off x="269631" y="1259801"/>
            <a:ext cx="5345069" cy="4326678"/>
          </a:xfrm>
          <a:prstGeom prst="rect">
            <a:avLst/>
          </a:prstGeom>
        </p:spPr>
      </p:pic>
    </p:spTree>
    <p:extLst>
      <p:ext uri="{BB962C8B-B14F-4D97-AF65-F5344CB8AC3E}">
        <p14:creationId xmlns:p14="http://schemas.microsoft.com/office/powerpoint/2010/main" val="2708501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4BE0A9-5427-4AD1-9A4B-1C5DD5FD36E0}"/>
              </a:ext>
            </a:extLst>
          </p:cNvPr>
          <p:cNvSpPr>
            <a:spLocks noGrp="1"/>
          </p:cNvSpPr>
          <p:nvPr>
            <p:ph idx="1"/>
          </p:nvPr>
        </p:nvSpPr>
        <p:spPr>
          <a:xfrm>
            <a:off x="433150" y="441140"/>
            <a:ext cx="6378468" cy="5859648"/>
          </a:xfrm>
        </p:spPr>
        <p:txBody>
          <a:bodyPr>
            <a:noAutofit/>
          </a:bodyPr>
          <a:lstStyle/>
          <a:p>
            <a:pPr marL="37465" indent="0">
              <a:buNone/>
            </a:pPr>
            <a:r>
              <a:rPr lang="en-US" sz="3200" dirty="0">
                <a:latin typeface="Georgia"/>
              </a:rPr>
              <a:t>Jesus told the women, who were “beating their breasts and wailing for him,” to “not weep for [him]” but rather to “weep for yourselves and for your children.” He prophesied of a coming day of calamity (Luke 23:27–29).</a:t>
            </a:r>
          </a:p>
          <a:p>
            <a:pPr marL="37465" indent="0">
              <a:buNone/>
            </a:pPr>
            <a:r>
              <a:rPr lang="en-US" sz="3200" dirty="0">
                <a:latin typeface="Georgia"/>
              </a:rPr>
              <a:t>Both Jesus and the women awaited unfathomable suffering, yet both were more concerned for the well-being of the other.</a:t>
            </a:r>
            <a:endParaRPr lang="en-US" sz="3200" dirty="0">
              <a:ln>
                <a:solidFill>
                  <a:prstClr val="black">
                    <a:lumMod val="75000"/>
                    <a:lumOff val="25000"/>
                    <a:alpha val="10000"/>
                  </a:prstClr>
                </a:solidFill>
              </a:ln>
            </a:endParaRPr>
          </a:p>
        </p:txBody>
      </p:sp>
      <p:pic>
        <p:nvPicPr>
          <p:cNvPr id="14338" name="Picture 2">
            <a:extLst>
              <a:ext uri="{FF2B5EF4-FFF2-40B4-BE49-F238E27FC236}">
                <a16:creationId xmlns:a16="http://schemas.microsoft.com/office/drawing/2014/main" id="{846DAB24-FC02-234F-8EC8-D4BCEB9E9A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41" r="19743"/>
          <a:stretch/>
        </p:blipFill>
        <p:spPr bwMode="auto">
          <a:xfrm>
            <a:off x="6923292" y="441139"/>
            <a:ext cx="5048313" cy="5859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948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B06F90-4664-4ACB-975D-CAE78E5494F1}"/>
              </a:ext>
            </a:extLst>
          </p:cNvPr>
          <p:cNvSpPr>
            <a:spLocks noGrp="1"/>
          </p:cNvSpPr>
          <p:nvPr>
            <p:ph idx="1"/>
          </p:nvPr>
        </p:nvSpPr>
        <p:spPr>
          <a:xfrm>
            <a:off x="5157549" y="489804"/>
            <a:ext cx="6578930" cy="4844196"/>
          </a:xfrm>
        </p:spPr>
        <p:txBody>
          <a:bodyPr>
            <a:normAutofit fontScale="92500" lnSpcReduction="10000"/>
          </a:bodyPr>
          <a:lstStyle/>
          <a:p>
            <a:pPr marL="37465" indent="0">
              <a:buNone/>
            </a:pPr>
            <a:r>
              <a:rPr lang="en-US" dirty="0">
                <a:latin typeface="Georgia"/>
              </a:rPr>
              <a:t>“Throughout His mortal ministry, and especially during the events leading up to and including the atoning sacrifice, the Savior of the world turned outward.” As we strive to emulate the Savior’s example, we can be enabled through Jesus “to reach outward when the natural tendency is for us to turn inward.”</a:t>
            </a:r>
            <a:endParaRPr lang="en-US">
              <a:latin typeface="Georgia"/>
            </a:endParaRPr>
          </a:p>
          <a:p>
            <a:pPr marL="37465" indent="0">
              <a:buNone/>
            </a:pPr>
            <a:endParaRPr lang="en-US" dirty="0">
              <a:ln>
                <a:solidFill>
                  <a:prstClr val="black">
                    <a:lumMod val="75000"/>
                    <a:lumOff val="25000"/>
                    <a:alpha val="10000"/>
                  </a:prstClr>
                </a:solidFill>
              </a:ln>
            </a:endParaRPr>
          </a:p>
        </p:txBody>
      </p:sp>
      <p:sp>
        <p:nvSpPr>
          <p:cNvPr id="5" name="TextBox 4">
            <a:extLst>
              <a:ext uri="{FF2B5EF4-FFF2-40B4-BE49-F238E27FC236}">
                <a16:creationId xmlns:a16="http://schemas.microsoft.com/office/drawing/2014/main" id="{EC550252-4048-4F3D-B4B6-54CEEE27CFBF}"/>
              </a:ext>
            </a:extLst>
          </p:cNvPr>
          <p:cNvSpPr txBox="1"/>
          <p:nvPr/>
        </p:nvSpPr>
        <p:spPr>
          <a:xfrm>
            <a:off x="5158154" y="5603631"/>
            <a:ext cx="682283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Elder David A. Bednar, “The Character of Christ” (address, Brigham Young University–Idaho Religious Symposium, Rexburg, ID, June 25, 2003),</a:t>
            </a:r>
            <a:endParaRPr lang="en-US" dirty="0">
              <a:latin typeface="Georgia"/>
            </a:endParaRPr>
          </a:p>
        </p:txBody>
      </p:sp>
      <p:cxnSp>
        <p:nvCxnSpPr>
          <p:cNvPr id="7" name="Straight Connector 6">
            <a:extLst>
              <a:ext uri="{FF2B5EF4-FFF2-40B4-BE49-F238E27FC236}">
                <a16:creationId xmlns:a16="http://schemas.microsoft.com/office/drawing/2014/main" id="{595C7EE2-77A5-4A5B-8FEF-EE8084D1772B}"/>
              </a:ext>
            </a:extLst>
          </p:cNvPr>
          <p:cNvCxnSpPr/>
          <p:nvPr/>
        </p:nvCxnSpPr>
        <p:spPr>
          <a:xfrm>
            <a:off x="5216769" y="5328139"/>
            <a:ext cx="6482862"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5" descr="A person wearing a suit and tie&#10;&#10;Description automatically generated">
            <a:extLst>
              <a:ext uri="{FF2B5EF4-FFF2-40B4-BE49-F238E27FC236}">
                <a16:creationId xmlns:a16="http://schemas.microsoft.com/office/drawing/2014/main" id="{42DA0C26-FBE1-4048-965A-C882F46BAAC7}"/>
              </a:ext>
            </a:extLst>
          </p:cNvPr>
          <p:cNvPicPr>
            <a:picLocks noChangeAspect="1"/>
          </p:cNvPicPr>
          <p:nvPr/>
        </p:nvPicPr>
        <p:blipFill>
          <a:blip r:embed="rId3"/>
          <a:stretch>
            <a:fillRect/>
          </a:stretch>
        </p:blipFill>
        <p:spPr>
          <a:xfrm>
            <a:off x="757310" y="489688"/>
            <a:ext cx="3845169" cy="4838451"/>
          </a:xfrm>
          <a:prstGeom prst="rect">
            <a:avLst/>
          </a:prstGeom>
        </p:spPr>
      </p:pic>
    </p:spTree>
    <p:extLst>
      <p:ext uri="{BB962C8B-B14F-4D97-AF65-F5344CB8AC3E}">
        <p14:creationId xmlns:p14="http://schemas.microsoft.com/office/powerpoint/2010/main" val="4050136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BF172C-7BBD-4F0A-8390-966CAC559146}"/>
              </a:ext>
            </a:extLst>
          </p:cNvPr>
          <p:cNvSpPr>
            <a:spLocks noGrp="1"/>
          </p:cNvSpPr>
          <p:nvPr>
            <p:ph type="title"/>
          </p:nvPr>
        </p:nvSpPr>
        <p:spPr>
          <a:xfrm>
            <a:off x="913795" y="320838"/>
            <a:ext cx="10353762" cy="970450"/>
          </a:xfrm>
        </p:spPr>
        <p:txBody>
          <a:bodyPr/>
          <a:lstStyle/>
          <a:p>
            <a:r>
              <a:rPr lang="en-US" dirty="0"/>
              <a:t>Common Paper Issues</a:t>
            </a:r>
          </a:p>
        </p:txBody>
      </p:sp>
      <p:sp>
        <p:nvSpPr>
          <p:cNvPr id="6" name="Content Placeholder 5">
            <a:extLst>
              <a:ext uri="{FF2B5EF4-FFF2-40B4-BE49-F238E27FC236}">
                <a16:creationId xmlns:a16="http://schemas.microsoft.com/office/drawing/2014/main" id="{190FF8DA-7364-4345-A1EE-A6D3142A4A4E}"/>
              </a:ext>
            </a:extLst>
          </p:cNvPr>
          <p:cNvSpPr>
            <a:spLocks noGrp="1"/>
          </p:cNvSpPr>
          <p:nvPr>
            <p:ph idx="1"/>
          </p:nvPr>
        </p:nvSpPr>
        <p:spPr>
          <a:xfrm>
            <a:off x="589547" y="1431759"/>
            <a:ext cx="10924674" cy="5101390"/>
          </a:xfrm>
        </p:spPr>
        <p:txBody>
          <a:bodyPr>
            <a:normAutofit fontScale="92500" lnSpcReduction="10000"/>
          </a:bodyPr>
          <a:lstStyle/>
          <a:p>
            <a:r>
              <a:rPr lang="en-US" dirty="0"/>
              <a:t>Clear thesis statement and signposting in the introduction</a:t>
            </a:r>
          </a:p>
          <a:p>
            <a:r>
              <a:rPr lang="en-US" dirty="0"/>
              <a:t>Clear methodology (separate section)</a:t>
            </a:r>
          </a:p>
          <a:p>
            <a:r>
              <a:rPr lang="en-US" dirty="0"/>
              <a:t>Using footnotes (tool within Word), proper citation formats.</a:t>
            </a:r>
          </a:p>
          <a:p>
            <a:r>
              <a:rPr lang="en-US" dirty="0"/>
              <a:t>Before you turn in draft two, you need to get feedback by at least two strong readers (could be a parent, BYU writing lab, classmate willing to give serious feedback, etc.). </a:t>
            </a:r>
          </a:p>
        </p:txBody>
      </p:sp>
    </p:spTree>
    <p:extLst>
      <p:ext uri="{BB962C8B-B14F-4D97-AF65-F5344CB8AC3E}">
        <p14:creationId xmlns:p14="http://schemas.microsoft.com/office/powerpoint/2010/main" val="3960366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F56D7B-AD46-8F43-9095-4FFAF956C66C}"/>
              </a:ext>
            </a:extLst>
          </p:cNvPr>
          <p:cNvSpPr txBox="1"/>
          <p:nvPr/>
        </p:nvSpPr>
        <p:spPr>
          <a:xfrm>
            <a:off x="463827" y="428178"/>
            <a:ext cx="6665844" cy="6001643"/>
          </a:xfrm>
          <a:prstGeom prst="rect">
            <a:avLst/>
          </a:prstGeom>
          <a:noFill/>
        </p:spPr>
        <p:txBody>
          <a:bodyPr wrap="square" rtlCol="0">
            <a:spAutoFit/>
          </a:bodyPr>
          <a:lstStyle/>
          <a:p>
            <a:r>
              <a:rPr lang="en-US" sz="3200" dirty="0">
                <a:latin typeface="Georgia" panose="02040502050405020303" pitchFamily="18" charset="0"/>
              </a:rPr>
              <a:t>“They gave him vinegar to drink mingled with gall: and when he had tasted thereof, he would not drink” (Matt. 27:34). </a:t>
            </a:r>
            <a:br>
              <a:rPr lang="en-US" sz="3200" dirty="0">
                <a:latin typeface="Georgia" panose="02040502050405020303" pitchFamily="18" charset="0"/>
              </a:rPr>
            </a:br>
            <a:br>
              <a:rPr lang="en-US" sz="3200" dirty="0">
                <a:latin typeface="Georgia" panose="02040502050405020303" pitchFamily="18" charset="0"/>
              </a:rPr>
            </a:br>
            <a:r>
              <a:rPr lang="en-US" sz="3200" dirty="0">
                <a:latin typeface="Georgia" panose="02040502050405020303" pitchFamily="18" charset="0"/>
              </a:rPr>
              <a:t>“They gave me also gall for my meat” (Psalm 69:21).</a:t>
            </a:r>
            <a:br>
              <a:rPr lang="en-US" sz="3200" dirty="0">
                <a:latin typeface="Georgia" panose="02040502050405020303" pitchFamily="18" charset="0"/>
              </a:rPr>
            </a:br>
            <a:br>
              <a:rPr lang="en-US" sz="3200" dirty="0">
                <a:latin typeface="Georgia" panose="02040502050405020303" pitchFamily="18" charset="0"/>
              </a:rPr>
            </a:br>
            <a:r>
              <a:rPr lang="en-US" sz="3200" dirty="0">
                <a:latin typeface="Georgia" panose="02040502050405020303" pitchFamily="18" charset="0"/>
              </a:rPr>
              <a:t>Adding gall (a bitter flavor) to sweet wine is a derisive action that one might expect from the soldiers, who had no desire to ease Christ’s pain.</a:t>
            </a:r>
          </a:p>
        </p:txBody>
      </p:sp>
      <p:pic>
        <p:nvPicPr>
          <p:cNvPr id="1026" name="Picture 2">
            <a:extLst>
              <a:ext uri="{FF2B5EF4-FFF2-40B4-BE49-F238E27FC236}">
                <a16:creationId xmlns:a16="http://schemas.microsoft.com/office/drawing/2014/main" id="{ECC2504E-A15F-4942-9DB1-DC9B1146C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0577" y="351183"/>
            <a:ext cx="4606751" cy="6155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282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group of people standing in front of a crowd&#10;&#10;Description automatically generated">
            <a:extLst>
              <a:ext uri="{FF2B5EF4-FFF2-40B4-BE49-F238E27FC236}">
                <a16:creationId xmlns:a16="http://schemas.microsoft.com/office/drawing/2014/main" id="{9B1FA220-2214-43D4-B702-E21CF3DF7BFB}"/>
              </a:ext>
            </a:extLst>
          </p:cNvPr>
          <p:cNvPicPr>
            <a:picLocks noGrp="1" noChangeAspect="1"/>
          </p:cNvPicPr>
          <p:nvPr>
            <p:ph idx="1"/>
          </p:nvPr>
        </p:nvPicPr>
        <p:blipFill rotWithShape="1">
          <a:blip r:embed="rId3"/>
          <a:srcRect b="18135"/>
          <a:stretch/>
        </p:blipFill>
        <p:spPr>
          <a:xfrm>
            <a:off x="863386" y="583102"/>
            <a:ext cx="10467423" cy="5702040"/>
          </a:xfrm>
        </p:spPr>
      </p:pic>
    </p:spTree>
    <p:extLst>
      <p:ext uri="{BB962C8B-B14F-4D97-AF65-F5344CB8AC3E}">
        <p14:creationId xmlns:p14="http://schemas.microsoft.com/office/powerpoint/2010/main" val="1696115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58BEBE-242E-4611-BD60-2AAF2BC40A0A}"/>
              </a:ext>
            </a:extLst>
          </p:cNvPr>
          <p:cNvSpPr>
            <a:spLocks noGrp="1"/>
          </p:cNvSpPr>
          <p:nvPr>
            <p:ph idx="1"/>
          </p:nvPr>
        </p:nvSpPr>
        <p:spPr>
          <a:xfrm>
            <a:off x="913795" y="642203"/>
            <a:ext cx="7516778" cy="5758597"/>
          </a:xfrm>
        </p:spPr>
        <p:txBody>
          <a:bodyPr>
            <a:normAutofit/>
          </a:bodyPr>
          <a:lstStyle/>
          <a:p>
            <a:pPr marL="37465" indent="0">
              <a:buNone/>
            </a:pPr>
            <a:r>
              <a:rPr lang="en-US">
                <a:latin typeface="Georgia"/>
              </a:rPr>
              <a:t>“During </a:t>
            </a:r>
            <a:r>
              <a:rPr lang="en-US" dirty="0">
                <a:latin typeface="Georgia"/>
              </a:rPr>
              <a:t>a tragic afternoon on Calvary, a handful of soldiers waited at the foot of a cross. The most important event in all eternity was taking place on the cross above their heads. Oblivious to that fact, they occupied themselves casting lots to divide the earthly property of the dying Son of God.” </a:t>
            </a:r>
            <a:endParaRPr lang="en-US" dirty="0">
              <a:ln>
                <a:solidFill>
                  <a:prstClr val="black">
                    <a:lumMod val="75000"/>
                    <a:lumOff val="25000"/>
                    <a:alpha val="10000"/>
                  </a:prstClr>
                </a:solidFill>
              </a:ln>
              <a:latin typeface="Georgia"/>
            </a:endParaRPr>
          </a:p>
        </p:txBody>
      </p:sp>
      <p:sp>
        <p:nvSpPr>
          <p:cNvPr id="5" name="TextBox 4">
            <a:extLst>
              <a:ext uri="{FF2B5EF4-FFF2-40B4-BE49-F238E27FC236}">
                <a16:creationId xmlns:a16="http://schemas.microsoft.com/office/drawing/2014/main" id="{147A2309-E92F-4A40-813E-2EE957A726EC}"/>
              </a:ext>
            </a:extLst>
          </p:cNvPr>
          <p:cNvSpPr txBox="1"/>
          <p:nvPr/>
        </p:nvSpPr>
        <p:spPr>
          <a:xfrm>
            <a:off x="8747613" y="510173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Dallin H. Oaks, “Spirituality,” </a:t>
            </a:r>
            <a:r>
              <a:rPr lang="en-US" i="1" dirty="0">
                <a:latin typeface="Georgia"/>
                <a:ea typeface="+mn-lt"/>
                <a:cs typeface="+mn-lt"/>
              </a:rPr>
              <a:t>Ensign</a:t>
            </a:r>
            <a:r>
              <a:rPr lang="en-US" dirty="0">
                <a:latin typeface="Georgia"/>
                <a:ea typeface="+mn-lt"/>
                <a:cs typeface="+mn-lt"/>
              </a:rPr>
              <a:t>, November 1985.</a:t>
            </a:r>
          </a:p>
          <a:p>
            <a:pPr algn="l"/>
            <a:endParaRPr lang="en-US">
              <a:ea typeface="+mn-lt"/>
              <a:cs typeface="+mn-lt"/>
            </a:endParaRPr>
          </a:p>
        </p:txBody>
      </p:sp>
      <p:pic>
        <p:nvPicPr>
          <p:cNvPr id="6" name="Picture 6">
            <a:extLst>
              <a:ext uri="{FF2B5EF4-FFF2-40B4-BE49-F238E27FC236}">
                <a16:creationId xmlns:a16="http://schemas.microsoft.com/office/drawing/2014/main" id="{2EBE40DB-1B54-4355-9AAC-BC985A0F15AE}"/>
              </a:ext>
            </a:extLst>
          </p:cNvPr>
          <p:cNvPicPr>
            <a:picLocks noChangeAspect="1"/>
          </p:cNvPicPr>
          <p:nvPr/>
        </p:nvPicPr>
        <p:blipFill>
          <a:blip r:embed="rId3"/>
          <a:stretch>
            <a:fillRect/>
          </a:stretch>
        </p:blipFill>
        <p:spPr>
          <a:xfrm>
            <a:off x="8749811" y="1057640"/>
            <a:ext cx="2968868" cy="3804871"/>
          </a:xfrm>
          <a:prstGeom prst="rect">
            <a:avLst/>
          </a:prstGeom>
        </p:spPr>
      </p:pic>
    </p:spTree>
    <p:extLst>
      <p:ext uri="{BB962C8B-B14F-4D97-AF65-F5344CB8AC3E}">
        <p14:creationId xmlns:p14="http://schemas.microsoft.com/office/powerpoint/2010/main" val="2235233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3B9AA-73F4-494A-8A29-1DEEFA287FEB}"/>
              </a:ext>
            </a:extLst>
          </p:cNvPr>
          <p:cNvSpPr>
            <a:spLocks noGrp="1"/>
          </p:cNvSpPr>
          <p:nvPr>
            <p:ph type="title"/>
          </p:nvPr>
        </p:nvSpPr>
        <p:spPr/>
        <p:txBody>
          <a:bodyPr/>
          <a:lstStyle/>
          <a:p>
            <a:r>
              <a:rPr lang="en-US" dirty="0"/>
              <a:t>Lord, is it I?</a:t>
            </a:r>
          </a:p>
        </p:txBody>
      </p:sp>
      <p:pic>
        <p:nvPicPr>
          <p:cNvPr id="1026" name="Picture 2" descr="Cell Phones in Church? | The Smartt View">
            <a:extLst>
              <a:ext uri="{FF2B5EF4-FFF2-40B4-BE49-F238E27FC236}">
                <a16:creationId xmlns:a16="http://schemas.microsoft.com/office/drawing/2014/main" id="{F747AA33-FBDC-477C-B73D-331314D6D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093" y="1580050"/>
            <a:ext cx="9109166" cy="5123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073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BA50E-C7FE-4B1D-A78F-1FC29580D75C}"/>
              </a:ext>
            </a:extLst>
          </p:cNvPr>
          <p:cNvSpPr>
            <a:spLocks noGrp="1"/>
          </p:cNvSpPr>
          <p:nvPr>
            <p:ph type="title"/>
          </p:nvPr>
        </p:nvSpPr>
        <p:spPr>
          <a:xfrm>
            <a:off x="157162" y="171449"/>
            <a:ext cx="11844337" cy="1560999"/>
          </a:xfrm>
        </p:spPr>
        <p:txBody>
          <a:bodyPr>
            <a:noAutofit/>
          </a:bodyPr>
          <a:lstStyle/>
          <a:p>
            <a:r>
              <a:rPr lang="en-US" sz="4000" dirty="0"/>
              <a:t>Pause to Ponder: </a:t>
            </a:r>
            <a:br>
              <a:rPr lang="en-US" sz="4000" dirty="0"/>
            </a:br>
            <a:r>
              <a:rPr lang="en-US" sz="4000" dirty="0"/>
              <a:t>What message are you hearing for your life?</a:t>
            </a:r>
          </a:p>
        </p:txBody>
      </p:sp>
      <p:sp>
        <p:nvSpPr>
          <p:cNvPr id="5" name="Content Placeholder 4">
            <a:extLst>
              <a:ext uri="{FF2B5EF4-FFF2-40B4-BE49-F238E27FC236}">
                <a16:creationId xmlns:a16="http://schemas.microsoft.com/office/drawing/2014/main" id="{48FF24F5-FA0E-4EBC-9E5D-343E05E016B8}"/>
              </a:ext>
            </a:extLst>
          </p:cNvPr>
          <p:cNvSpPr>
            <a:spLocks noGrp="1"/>
          </p:cNvSpPr>
          <p:nvPr>
            <p:ph idx="1"/>
          </p:nvPr>
        </p:nvSpPr>
        <p:spPr>
          <a:xfrm>
            <a:off x="557212" y="1900238"/>
            <a:ext cx="11158537" cy="4348162"/>
          </a:xfrm>
        </p:spPr>
        <p:txBody>
          <a:bodyPr>
            <a:normAutofit/>
          </a:bodyPr>
          <a:lstStyle/>
          <a:p>
            <a:r>
              <a:rPr lang="en-US" sz="4000" dirty="0"/>
              <a:t>The robe, the crown, the reed.</a:t>
            </a:r>
          </a:p>
          <a:p>
            <a:r>
              <a:rPr lang="en-US" sz="4000" dirty="0"/>
              <a:t>Lessons from Simon and the carrying of the cross</a:t>
            </a:r>
          </a:p>
          <a:p>
            <a:r>
              <a:rPr lang="en-US" sz="4000" dirty="0"/>
              <a:t>Christ’s words to the women on the Via Dolorosa</a:t>
            </a:r>
          </a:p>
          <a:p>
            <a:r>
              <a:rPr lang="en-US" sz="4000" dirty="0"/>
              <a:t>Soldiers gambling</a:t>
            </a:r>
          </a:p>
        </p:txBody>
      </p:sp>
    </p:spTree>
    <p:extLst>
      <p:ext uri="{BB962C8B-B14F-4D97-AF65-F5344CB8AC3E}">
        <p14:creationId xmlns:p14="http://schemas.microsoft.com/office/powerpoint/2010/main" val="4183786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A06CE-37F9-4635-BFEE-57EAB56E89B4}"/>
              </a:ext>
            </a:extLst>
          </p:cNvPr>
          <p:cNvSpPr>
            <a:spLocks noGrp="1"/>
          </p:cNvSpPr>
          <p:nvPr>
            <p:ph type="title"/>
          </p:nvPr>
        </p:nvSpPr>
        <p:spPr>
          <a:xfrm>
            <a:off x="222229" y="424069"/>
            <a:ext cx="6536379" cy="6280715"/>
          </a:xfrm>
        </p:spPr>
        <p:txBody>
          <a:bodyPr>
            <a:noAutofit/>
          </a:bodyPr>
          <a:lstStyle/>
          <a:p>
            <a:pPr algn="l" fontAlgn="base"/>
            <a:r>
              <a:rPr lang="en-US" sz="3200" b="0" dirty="0"/>
              <a:t>Matthew, Mark, and John all specify that Christ was crucified at a place called </a:t>
            </a:r>
            <a:r>
              <a:rPr lang="en-US" sz="3200" b="0" i="1" dirty="0"/>
              <a:t>Golgotha</a:t>
            </a:r>
            <a:r>
              <a:rPr lang="en-US" sz="3200" b="0" dirty="0"/>
              <a:t>, an Aramaic word translated as “the place of a skull” (Mark 15:22). Luke refers to the location as </a:t>
            </a:r>
            <a:r>
              <a:rPr lang="en-US" sz="3200" b="0" i="1" dirty="0" err="1"/>
              <a:t>kranion</a:t>
            </a:r>
            <a:r>
              <a:rPr lang="en-US" sz="3200" b="0" dirty="0"/>
              <a:t> in Greek which is translated into English as “Calvary.” It was “outside the city gate” but “near the city,” likely close to a public road so that people “who passed by” could witness it (Heb. 13:12; John 19:20; Matt. 27:39).  </a:t>
            </a:r>
            <a:br>
              <a:rPr lang="en-US" sz="3200" b="0" dirty="0"/>
            </a:br>
            <a:endParaRPr lang="en-US" sz="3200" b="0" dirty="0"/>
          </a:p>
        </p:txBody>
      </p:sp>
      <p:pic>
        <p:nvPicPr>
          <p:cNvPr id="12290" name="Picture 2">
            <a:extLst>
              <a:ext uri="{FF2B5EF4-FFF2-40B4-BE49-F238E27FC236}">
                <a16:creationId xmlns:a16="http://schemas.microsoft.com/office/drawing/2014/main" id="{94CA5AC9-2444-8D47-8F72-6B404F3089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527" t="18820" r="14166" b="9346"/>
          <a:stretch/>
        </p:blipFill>
        <p:spPr bwMode="auto">
          <a:xfrm>
            <a:off x="7038944" y="845820"/>
            <a:ext cx="4791985" cy="516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898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A06CE-37F9-4635-BFEE-57EAB56E89B4}"/>
              </a:ext>
            </a:extLst>
          </p:cNvPr>
          <p:cNvSpPr>
            <a:spLocks noGrp="1"/>
          </p:cNvSpPr>
          <p:nvPr>
            <p:ph type="title"/>
          </p:nvPr>
        </p:nvSpPr>
        <p:spPr>
          <a:xfrm>
            <a:off x="222229" y="424069"/>
            <a:ext cx="6536379" cy="6280715"/>
          </a:xfrm>
        </p:spPr>
        <p:txBody>
          <a:bodyPr>
            <a:noAutofit/>
          </a:bodyPr>
          <a:lstStyle/>
          <a:p>
            <a:pPr fontAlgn="base"/>
            <a:r>
              <a:rPr lang="en-US" sz="5400" b="0" dirty="0"/>
              <a:t>Identify the verse that talks about “Calvary’s hill.”</a:t>
            </a:r>
          </a:p>
        </p:txBody>
      </p:sp>
      <p:pic>
        <p:nvPicPr>
          <p:cNvPr id="12290" name="Picture 2">
            <a:extLst>
              <a:ext uri="{FF2B5EF4-FFF2-40B4-BE49-F238E27FC236}">
                <a16:creationId xmlns:a16="http://schemas.microsoft.com/office/drawing/2014/main" id="{94CA5AC9-2444-8D47-8F72-6B404F3089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527" t="18820" r="14166" b="9346"/>
          <a:stretch/>
        </p:blipFill>
        <p:spPr bwMode="auto">
          <a:xfrm>
            <a:off x="7038944" y="845820"/>
            <a:ext cx="4791985" cy="516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697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14822-5703-4C6A-B4D9-7F603156E285}"/>
              </a:ext>
            </a:extLst>
          </p:cNvPr>
          <p:cNvSpPr>
            <a:spLocks noGrp="1"/>
          </p:cNvSpPr>
          <p:nvPr>
            <p:ph type="title"/>
          </p:nvPr>
        </p:nvSpPr>
        <p:spPr>
          <a:xfrm>
            <a:off x="913795" y="609600"/>
            <a:ext cx="10353762" cy="970450"/>
          </a:xfrm>
        </p:spPr>
        <p:txBody>
          <a:bodyPr anchor="ctr">
            <a:normAutofit/>
          </a:bodyPr>
          <a:lstStyle/>
          <a:p>
            <a:r>
              <a:rPr lang="en-US" dirty="0"/>
              <a:t>Where Was Golgotha?</a:t>
            </a:r>
          </a:p>
        </p:txBody>
      </p:sp>
      <p:pic>
        <p:nvPicPr>
          <p:cNvPr id="5" name="Picture 2">
            <a:extLst>
              <a:ext uri="{FF2B5EF4-FFF2-40B4-BE49-F238E27FC236}">
                <a16:creationId xmlns:a16="http://schemas.microsoft.com/office/drawing/2014/main" id="{A35C9F25-F2C9-4C3C-8AA5-572DC4484D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05" r="11305" b="-3"/>
          <a:stretch/>
        </p:blipFill>
        <p:spPr bwMode="auto">
          <a:xfrm>
            <a:off x="6735871" y="1714500"/>
            <a:ext cx="5181600" cy="4351338"/>
          </a:xfrm>
          <a:prstGeom prst="rect">
            <a:avLst/>
          </a:prstGeom>
          <a:solidFill>
            <a:srgbClr val="FFFFFF"/>
          </a:solidFill>
        </p:spPr>
      </p:pic>
      <p:pic>
        <p:nvPicPr>
          <p:cNvPr id="1026" name="Picture 2" descr="Church of the Holy Sepulchre in Jerusalem shuts down due to COVID-19 threat  | Times of India Travel">
            <a:extLst>
              <a:ext uri="{FF2B5EF4-FFF2-40B4-BE49-F238E27FC236}">
                <a16:creationId xmlns:a16="http://schemas.microsoft.com/office/drawing/2014/main" id="{6E381B26-3ACE-4A3D-8374-CEBE592A15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20899"/>
          <a:stretch/>
        </p:blipFill>
        <p:spPr bwMode="auto">
          <a:xfrm>
            <a:off x="909076" y="1698779"/>
            <a:ext cx="5181600" cy="436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499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A06CE-37F9-4635-BFEE-57EAB56E89B4}"/>
              </a:ext>
            </a:extLst>
          </p:cNvPr>
          <p:cNvSpPr>
            <a:spLocks noGrp="1"/>
          </p:cNvSpPr>
          <p:nvPr>
            <p:ph type="title"/>
          </p:nvPr>
        </p:nvSpPr>
        <p:spPr>
          <a:xfrm>
            <a:off x="635087" y="3263705"/>
            <a:ext cx="10921826" cy="3123842"/>
          </a:xfrm>
        </p:spPr>
        <p:txBody>
          <a:bodyPr>
            <a:noAutofit/>
          </a:bodyPr>
          <a:lstStyle/>
          <a:p>
            <a:pPr algn="l" fontAlgn="base"/>
            <a:r>
              <a:rPr lang="en-US" sz="3200" b="0" dirty="0"/>
              <a:t>“For the bodies of those animals whose blood is brought into the sanctuary by the high priest as a sacrifice for sin are burned outside the camp. Therefore Jesus also suffered outside the city gate in order to sanctify the people by his own blood. Let us then go to him </a:t>
            </a:r>
            <a:r>
              <a:rPr lang="en-US" sz="3200" b="0" i="1" dirty="0"/>
              <a:t>outside the camp</a:t>
            </a:r>
            <a:r>
              <a:rPr lang="en-US" sz="3200" b="0" dirty="0"/>
              <a:t> and </a:t>
            </a:r>
            <a:r>
              <a:rPr lang="en-US" sz="3200" b="0" i="1" dirty="0"/>
              <a:t>bear the abuse he endured</a:t>
            </a:r>
            <a:r>
              <a:rPr lang="en-US" sz="3200" b="0" dirty="0"/>
              <a:t>” (Heb. 13:11–13).  </a:t>
            </a:r>
          </a:p>
        </p:txBody>
      </p:sp>
      <p:pic>
        <p:nvPicPr>
          <p:cNvPr id="13314" name="Picture 2">
            <a:extLst>
              <a:ext uri="{FF2B5EF4-FFF2-40B4-BE49-F238E27FC236}">
                <a16:creationId xmlns:a16="http://schemas.microsoft.com/office/drawing/2014/main" id="{36966CFF-30D8-CE4E-A068-CADEF8B98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87" y="470453"/>
            <a:ext cx="10921826" cy="2627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561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1613"/>
            <a:ext cx="11430000" cy="1325563"/>
          </a:xfrm>
        </p:spPr>
        <p:txBody>
          <a:bodyPr>
            <a:normAutofit fontScale="90000"/>
          </a:bodyPr>
          <a:lstStyle/>
          <a:p>
            <a:pPr algn="ctr"/>
            <a:r>
              <a:rPr lang="en-US" b="1" dirty="0">
                <a:latin typeface="Georgia" panose="02040502050405020303" pitchFamily="18" charset="0"/>
              </a:rPr>
              <a:t>Finding the Old Testament in the New</a:t>
            </a:r>
          </a:p>
        </p:txBody>
      </p:sp>
      <p:sp>
        <p:nvSpPr>
          <p:cNvPr id="3" name="Content Placeholder 2"/>
          <p:cNvSpPr>
            <a:spLocks noGrp="1"/>
          </p:cNvSpPr>
          <p:nvPr>
            <p:ph idx="1"/>
          </p:nvPr>
        </p:nvSpPr>
        <p:spPr>
          <a:xfrm>
            <a:off x="838200" y="2402523"/>
            <a:ext cx="10515600" cy="2373313"/>
          </a:xfrm>
        </p:spPr>
        <p:txBody>
          <a:bodyPr>
            <a:normAutofit lnSpcReduction="10000"/>
          </a:bodyPr>
          <a:lstStyle/>
          <a:p>
            <a:pPr marL="514350" indent="-514350">
              <a:buFont typeface="+mj-lt"/>
              <a:buAutoNum type="arabicPeriod"/>
            </a:pPr>
            <a:r>
              <a:rPr lang="en-US" sz="3200" b="1" dirty="0">
                <a:latin typeface="Georgia" panose="02040502050405020303" pitchFamily="18" charset="0"/>
              </a:rPr>
              <a:t>Mark 15:24 and Psalm 22:18</a:t>
            </a:r>
          </a:p>
          <a:p>
            <a:pPr marL="514350" indent="-514350">
              <a:buFont typeface="+mj-lt"/>
              <a:buAutoNum type="arabicPeriod"/>
            </a:pPr>
            <a:r>
              <a:rPr lang="en-US" sz="3200" b="1" dirty="0">
                <a:latin typeface="Georgia" panose="02040502050405020303" pitchFamily="18" charset="0"/>
              </a:rPr>
              <a:t>Mark 15:27 and Psalm 22:16</a:t>
            </a:r>
          </a:p>
          <a:p>
            <a:pPr marL="514350" indent="-514350">
              <a:buFont typeface="+mj-lt"/>
              <a:buAutoNum type="arabicPeriod"/>
            </a:pPr>
            <a:r>
              <a:rPr lang="en-US" sz="3200" b="1" dirty="0">
                <a:latin typeface="Georgia" panose="02040502050405020303" pitchFamily="18" charset="0"/>
              </a:rPr>
              <a:t>Mark 15:29 and Psalm 22:7</a:t>
            </a:r>
          </a:p>
          <a:p>
            <a:pPr marL="514350" indent="-514350">
              <a:buFont typeface="+mj-lt"/>
              <a:buAutoNum type="arabicPeriod"/>
            </a:pPr>
            <a:r>
              <a:rPr lang="en-US" sz="3200" b="1" dirty="0">
                <a:latin typeface="Georgia" panose="02040502050405020303" pitchFamily="18" charset="0"/>
              </a:rPr>
              <a:t>Mark 15:34 and Psalm 22:1</a:t>
            </a:r>
          </a:p>
        </p:txBody>
      </p:sp>
      <p:sp>
        <p:nvSpPr>
          <p:cNvPr id="5" name="Title 1"/>
          <p:cNvSpPr txBox="1">
            <a:spLocks/>
          </p:cNvSpPr>
          <p:nvPr/>
        </p:nvSpPr>
        <p:spPr>
          <a:xfrm>
            <a:off x="1981200" y="556260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Georgia" panose="02040502050405020303" pitchFamily="18" charset="0"/>
              </a:rPr>
              <a:t>How does Psalm 22 end?</a:t>
            </a:r>
          </a:p>
        </p:txBody>
      </p:sp>
    </p:spTree>
    <p:extLst>
      <p:ext uri="{BB962C8B-B14F-4D97-AF65-F5344CB8AC3E}">
        <p14:creationId xmlns:p14="http://schemas.microsoft.com/office/powerpoint/2010/main" val="3706371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a:xfrm>
            <a:off x="381000" y="200025"/>
            <a:ext cx="11353800" cy="1323975"/>
          </a:xfrm>
        </p:spPr>
        <p:txBody>
          <a:bodyPr>
            <a:noAutofit/>
          </a:bodyPr>
          <a:lstStyle/>
          <a:p>
            <a:r>
              <a:rPr lang="en-US" altLang="en-US" sz="4000" dirty="0"/>
              <a:t>The Via Dolorosa and Christ’s Crucifixion</a:t>
            </a:r>
            <a:endParaRPr lang="en-US" altLang="en-US" sz="4000" b="1" dirty="0">
              <a:latin typeface="Georgia" panose="02040502050405020303" pitchFamily="18" charset="0"/>
            </a:endParaRPr>
          </a:p>
        </p:txBody>
      </p:sp>
      <p:sp>
        <p:nvSpPr>
          <p:cNvPr id="3075" name="Rectangle 3"/>
          <p:cNvSpPr>
            <a:spLocks noGrp="1" noChangeArrowheads="1"/>
          </p:cNvSpPr>
          <p:nvPr>
            <p:ph idx="1"/>
          </p:nvPr>
        </p:nvSpPr>
        <p:spPr>
          <a:xfrm>
            <a:off x="4183118" y="2590799"/>
            <a:ext cx="5438402" cy="3263463"/>
          </a:xfrm>
        </p:spPr>
        <p:txBody>
          <a:bodyPr>
            <a:noAutofit/>
          </a:bodyPr>
          <a:lstStyle/>
          <a:p>
            <a:pPr marL="233363" indent="-233363">
              <a:spcBef>
                <a:spcPct val="0"/>
              </a:spcBef>
            </a:pPr>
            <a:r>
              <a:rPr lang="en-US" altLang="en-US" sz="3200" dirty="0">
                <a:latin typeface="Georgia" panose="02040502050405020303" pitchFamily="18" charset="0"/>
              </a:rPr>
              <a:t>Feel the Holy Ghost</a:t>
            </a:r>
          </a:p>
          <a:p>
            <a:pPr marL="233363" indent="-233363">
              <a:spcBef>
                <a:spcPct val="0"/>
              </a:spcBef>
            </a:pPr>
            <a:r>
              <a:rPr lang="en-US" altLang="en-US" sz="3200" dirty="0">
                <a:latin typeface="Georgia" panose="02040502050405020303" pitchFamily="18" charset="0"/>
              </a:rPr>
              <a:t>Identify and act on at least one specific thing you will do in your life as a result of our discussion today.</a:t>
            </a:r>
          </a:p>
          <a:p>
            <a:pPr marL="233363" indent="-233363">
              <a:spcBef>
                <a:spcPct val="0"/>
              </a:spcBef>
            </a:pPr>
            <a:r>
              <a:rPr lang="en-US" altLang="en-US" sz="3200" dirty="0">
                <a:latin typeface="Georgia" panose="02040502050405020303" pitchFamily="18" charset="0"/>
              </a:rPr>
              <a:t>Be able to answer the questions from today’s class period (see QR code)</a:t>
            </a:r>
          </a:p>
        </p:txBody>
      </p:sp>
      <p:sp>
        <p:nvSpPr>
          <p:cNvPr id="2" name="Rectangle 1">
            <a:extLst>
              <a:ext uri="{FF2B5EF4-FFF2-40B4-BE49-F238E27FC236}">
                <a16:creationId xmlns:a16="http://schemas.microsoft.com/office/drawing/2014/main" id="{9B5730DA-3E18-4257-9A49-C8420BD7F122}"/>
              </a:ext>
            </a:extLst>
          </p:cNvPr>
          <p:cNvSpPr/>
          <p:nvPr/>
        </p:nvSpPr>
        <p:spPr>
          <a:xfrm>
            <a:off x="3516464" y="1371600"/>
            <a:ext cx="7639216" cy="1097280"/>
          </a:xfrm>
          <a:prstGeom prst="rect">
            <a:avLst/>
          </a:prstGeom>
        </p:spPr>
        <p:txBody>
          <a:bodyPr wrap="square">
            <a:spAutoFit/>
          </a:bodyPr>
          <a:lstStyle/>
          <a:p>
            <a:pPr>
              <a:spcBef>
                <a:spcPct val="0"/>
              </a:spcBef>
            </a:pPr>
            <a:r>
              <a:rPr lang="en-US" altLang="en-US" sz="3200" dirty="0">
                <a:solidFill>
                  <a:srgbClr val="FFFF00"/>
                </a:solidFill>
                <a:latin typeface="Georgia" panose="02040502050405020303" pitchFamily="18" charset="0"/>
              </a:rPr>
              <a:t>The following are the learning outcomes for this lesson:</a:t>
            </a:r>
          </a:p>
        </p:txBody>
      </p:sp>
      <p:pic>
        <p:nvPicPr>
          <p:cNvPr id="5" name="Picture 4" descr="Qr code&#10;&#10;Description automatically generated">
            <a:extLst>
              <a:ext uri="{FF2B5EF4-FFF2-40B4-BE49-F238E27FC236}">
                <a16:creationId xmlns:a16="http://schemas.microsoft.com/office/drawing/2014/main" id="{3859D784-F773-46AD-9571-4C79F147E9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395" y="2695575"/>
            <a:ext cx="2570480" cy="2570480"/>
          </a:xfrm>
          <a:prstGeom prst="rect">
            <a:avLst/>
          </a:prstGeom>
        </p:spPr>
      </p:pic>
      <p:pic>
        <p:nvPicPr>
          <p:cNvPr id="6" name="Picture 2">
            <a:extLst>
              <a:ext uri="{FF2B5EF4-FFF2-40B4-BE49-F238E27FC236}">
                <a16:creationId xmlns:a16="http://schemas.microsoft.com/office/drawing/2014/main" id="{EE1C9D70-908D-416E-A490-2EC4069845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125" y="2175730"/>
            <a:ext cx="3847265" cy="46822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CE26D5-8ED2-4ADC-9C4E-FFA265E71ACF}"/>
              </a:ext>
            </a:extLst>
          </p:cNvPr>
          <p:cNvSpPr>
            <a:spLocks noGrp="1"/>
          </p:cNvSpPr>
          <p:nvPr>
            <p:ph sz="half" idx="1"/>
          </p:nvPr>
        </p:nvSpPr>
        <p:spPr>
          <a:xfrm>
            <a:off x="6541476" y="3903785"/>
            <a:ext cx="5521569" cy="2644532"/>
          </a:xfrm>
        </p:spPr>
        <p:txBody>
          <a:bodyPr>
            <a:normAutofit lnSpcReduction="10000"/>
          </a:bodyPr>
          <a:lstStyle/>
          <a:p>
            <a:pPr marL="36900" indent="0">
              <a:buNone/>
            </a:pPr>
            <a:r>
              <a:rPr lang="en-US" dirty="0"/>
              <a:t>“And with him they crucify two thieves; the one on his right hand, and the other on his left” (Mark 15:27).</a:t>
            </a:r>
          </a:p>
          <a:p>
            <a:endParaRPr lang="en-US" dirty="0"/>
          </a:p>
        </p:txBody>
      </p:sp>
      <p:pic>
        <p:nvPicPr>
          <p:cNvPr id="11266" name="Picture 2">
            <a:extLst>
              <a:ext uri="{FF2B5EF4-FFF2-40B4-BE49-F238E27FC236}">
                <a16:creationId xmlns:a16="http://schemas.microsoft.com/office/drawing/2014/main" id="{DD591E96-88A6-D74B-BCC7-3F489159A4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7336"/>
          <a:stretch/>
        </p:blipFill>
        <p:spPr bwMode="auto">
          <a:xfrm>
            <a:off x="6716835" y="281649"/>
            <a:ext cx="5058996" cy="33407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598FF22-7035-4754-8EA3-717CE8E84DD8}"/>
              </a:ext>
            </a:extLst>
          </p:cNvPr>
          <p:cNvSpPr txBox="1"/>
          <p:nvPr/>
        </p:nvSpPr>
        <p:spPr>
          <a:xfrm>
            <a:off x="416169" y="281650"/>
            <a:ext cx="5679831"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latin typeface="Georgia" panose="02040502050405020303" pitchFamily="18" charset="0"/>
              </a:rPr>
              <a:t>The Savior’s placement between two criminals also relates with Isaiah 53:12: “And the scripture was fulfilled, which saith, And he was numbered with the transgressors.” </a:t>
            </a:r>
          </a:p>
        </p:txBody>
      </p:sp>
    </p:spTree>
    <p:extLst>
      <p:ext uri="{BB962C8B-B14F-4D97-AF65-F5344CB8AC3E}">
        <p14:creationId xmlns:p14="http://schemas.microsoft.com/office/powerpoint/2010/main" val="2912751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1709468-83EE-5340-B9A7-157A3891C2F9}"/>
              </a:ext>
            </a:extLst>
          </p:cNvPr>
          <p:cNvSpPr txBox="1">
            <a:spLocks/>
          </p:cNvSpPr>
          <p:nvPr/>
        </p:nvSpPr>
        <p:spPr>
          <a:xfrm>
            <a:off x="416169" y="3903785"/>
            <a:ext cx="5832231" cy="2731476"/>
          </a:xfrm>
          <a:prstGeom prst="rect">
            <a:avLst/>
          </a:prstGeom>
          <a:effectLst>
            <a:outerShdw blurRad="25400" dir="17880000">
              <a:srgbClr val="000000">
                <a:alpha val="46000"/>
              </a:srgbClr>
            </a:outerShdw>
          </a:effectLst>
        </p:spPr>
        <p:txBody>
          <a:bodyPr vert="horz" lIns="91440" tIns="45720" rIns="91440" bIns="45720" rtlCol="0" anchor="t">
            <a:normAutofit lnSpcReduction="10000"/>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Arial" panose="020B0604020202020204" pitchFamily="34" charset="0"/>
              <a:buNone/>
            </a:pPr>
            <a:r>
              <a:rPr lang="en-US" dirty="0"/>
              <a:t>“They said unto him, Grant unto us that we may sit, one on thy right hand, and the other on thy left hand, in thy glory” (Mark 10:37).</a:t>
            </a:r>
          </a:p>
          <a:p>
            <a:endParaRPr lang="en-US" dirty="0"/>
          </a:p>
        </p:txBody>
      </p:sp>
      <p:pic>
        <p:nvPicPr>
          <p:cNvPr id="11268" name="Picture 4">
            <a:extLst>
              <a:ext uri="{FF2B5EF4-FFF2-40B4-BE49-F238E27FC236}">
                <a16:creationId xmlns:a16="http://schemas.microsoft.com/office/drawing/2014/main" id="{C1080B38-DE87-FA43-9BC7-5DB2479966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9" t="7444" r="2565" b="50882"/>
          <a:stretch/>
        </p:blipFill>
        <p:spPr bwMode="auto">
          <a:xfrm>
            <a:off x="416170" y="281649"/>
            <a:ext cx="5292968" cy="342284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44663AEF-9060-4C6B-91FB-7C8E93410920}"/>
              </a:ext>
            </a:extLst>
          </p:cNvPr>
          <p:cNvSpPr>
            <a:spLocks noGrp="1"/>
          </p:cNvSpPr>
          <p:nvPr>
            <p:ph sz="half" idx="1"/>
          </p:nvPr>
        </p:nvSpPr>
        <p:spPr/>
        <p:txBody>
          <a:bodyPr/>
          <a:lstStyle/>
          <a:p>
            <a:endParaRPr lang="en-US"/>
          </a:p>
        </p:txBody>
      </p:sp>
    </p:spTree>
    <p:extLst>
      <p:ext uri="{BB962C8B-B14F-4D97-AF65-F5344CB8AC3E}">
        <p14:creationId xmlns:p14="http://schemas.microsoft.com/office/powerpoint/2010/main" val="3530597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CE26D5-8ED2-4ADC-9C4E-FFA265E71ACF}"/>
              </a:ext>
            </a:extLst>
          </p:cNvPr>
          <p:cNvSpPr>
            <a:spLocks noGrp="1"/>
          </p:cNvSpPr>
          <p:nvPr>
            <p:ph sz="half" idx="1"/>
          </p:nvPr>
        </p:nvSpPr>
        <p:spPr>
          <a:xfrm>
            <a:off x="6541476" y="3903785"/>
            <a:ext cx="5521569" cy="2644532"/>
          </a:xfrm>
        </p:spPr>
        <p:txBody>
          <a:bodyPr>
            <a:normAutofit lnSpcReduction="10000"/>
          </a:bodyPr>
          <a:lstStyle/>
          <a:p>
            <a:pPr marL="36900" indent="0">
              <a:buNone/>
            </a:pPr>
            <a:r>
              <a:rPr lang="en-US" dirty="0"/>
              <a:t>“And with him they crucify two thieves; the one on his right hand, and the other on his left” (Mark 15:27).</a:t>
            </a:r>
          </a:p>
          <a:p>
            <a:endParaRPr lang="en-US" dirty="0"/>
          </a:p>
        </p:txBody>
      </p:sp>
      <p:sp>
        <p:nvSpPr>
          <p:cNvPr id="8" name="Content Placeholder 2">
            <a:extLst>
              <a:ext uri="{FF2B5EF4-FFF2-40B4-BE49-F238E27FC236}">
                <a16:creationId xmlns:a16="http://schemas.microsoft.com/office/drawing/2014/main" id="{91709468-83EE-5340-B9A7-157A3891C2F9}"/>
              </a:ext>
            </a:extLst>
          </p:cNvPr>
          <p:cNvSpPr txBox="1">
            <a:spLocks/>
          </p:cNvSpPr>
          <p:nvPr/>
        </p:nvSpPr>
        <p:spPr>
          <a:xfrm>
            <a:off x="416169" y="3903785"/>
            <a:ext cx="5832231" cy="2731476"/>
          </a:xfrm>
          <a:prstGeom prst="rect">
            <a:avLst/>
          </a:prstGeom>
          <a:effectLst>
            <a:outerShdw blurRad="25400" dir="17880000">
              <a:srgbClr val="000000">
                <a:alpha val="46000"/>
              </a:srgbClr>
            </a:outerShdw>
          </a:effectLst>
        </p:spPr>
        <p:txBody>
          <a:bodyPr vert="horz" lIns="91440" tIns="45720" rIns="91440" bIns="45720" rtlCol="0" anchor="t">
            <a:normAutofit lnSpcReduction="10000"/>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Arial" panose="020B0604020202020204" pitchFamily="34" charset="0"/>
              <a:buNone/>
            </a:pPr>
            <a:r>
              <a:rPr lang="en-US" dirty="0"/>
              <a:t>“They said unto him, Grant unto us that we may sit, one on thy right hand, and the other on thy left hand, in thy glory” (Mark 10:37).</a:t>
            </a:r>
          </a:p>
          <a:p>
            <a:endParaRPr lang="en-US" dirty="0"/>
          </a:p>
        </p:txBody>
      </p:sp>
      <p:pic>
        <p:nvPicPr>
          <p:cNvPr id="11266" name="Picture 2">
            <a:extLst>
              <a:ext uri="{FF2B5EF4-FFF2-40B4-BE49-F238E27FC236}">
                <a16:creationId xmlns:a16="http://schemas.microsoft.com/office/drawing/2014/main" id="{DD591E96-88A6-D74B-BCC7-3F489159A4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7336"/>
          <a:stretch/>
        </p:blipFill>
        <p:spPr bwMode="auto">
          <a:xfrm>
            <a:off x="6716835" y="281649"/>
            <a:ext cx="5058996" cy="334078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C1080B38-DE87-FA43-9BC7-5DB2479966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9" t="7444" r="2565" b="50882"/>
          <a:stretch/>
        </p:blipFill>
        <p:spPr bwMode="auto">
          <a:xfrm>
            <a:off x="416170" y="281649"/>
            <a:ext cx="5292968" cy="3422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123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13E9-41D0-424B-B1A6-FCCDA4D9FE53}"/>
              </a:ext>
            </a:extLst>
          </p:cNvPr>
          <p:cNvSpPr>
            <a:spLocks noGrp="1"/>
          </p:cNvSpPr>
          <p:nvPr>
            <p:ph type="title"/>
          </p:nvPr>
        </p:nvSpPr>
        <p:spPr>
          <a:xfrm>
            <a:off x="278675" y="4585063"/>
            <a:ext cx="2521132" cy="692332"/>
          </a:xfrm>
        </p:spPr>
        <p:txBody>
          <a:bodyPr>
            <a:normAutofit fontScale="90000"/>
          </a:bodyPr>
          <a:lstStyle/>
          <a:p>
            <a:r>
              <a:rPr lang="en-US" sz="2000" dirty="0"/>
              <a:t>Julie Smith</a:t>
            </a:r>
            <a:br>
              <a:rPr lang="en-US" sz="2000" dirty="0"/>
            </a:br>
            <a:r>
              <a:rPr lang="en-US" sz="2000" i="1" dirty="0"/>
              <a:t>Gospel According to Mark</a:t>
            </a:r>
          </a:p>
        </p:txBody>
      </p:sp>
      <p:sp>
        <p:nvSpPr>
          <p:cNvPr id="3" name="Content Placeholder 2">
            <a:extLst>
              <a:ext uri="{FF2B5EF4-FFF2-40B4-BE49-F238E27FC236}">
                <a16:creationId xmlns:a16="http://schemas.microsoft.com/office/drawing/2014/main" id="{1B8EC05C-8A60-4BD5-9434-1B06C28F6C2D}"/>
              </a:ext>
            </a:extLst>
          </p:cNvPr>
          <p:cNvSpPr>
            <a:spLocks noGrp="1"/>
          </p:cNvSpPr>
          <p:nvPr>
            <p:ph idx="1"/>
          </p:nvPr>
        </p:nvSpPr>
        <p:spPr>
          <a:xfrm>
            <a:off x="3056708" y="235131"/>
            <a:ext cx="8856617" cy="6453052"/>
          </a:xfrm>
        </p:spPr>
        <p:txBody>
          <a:bodyPr>
            <a:normAutofit/>
          </a:bodyPr>
          <a:lstStyle/>
          <a:p>
            <a:pPr marL="36900" indent="0">
              <a:buNone/>
            </a:pPr>
            <a:r>
              <a:rPr lang="en-US" dirty="0"/>
              <a:t>Mark’s phrase “one on his right and one on his left” is “not only an odd detail to include but also a very long alternative to having Jesus ‘between’ two thieves. This language is almost surely used to echo the intemperate request of James and John to be given the seats of honor on Jesus’ left and right hand [in his glory] ([Mark] 10:37–40). The alert audience member would thus realize that the crucifixion is, shockingly, the ‘glory’ of Jesus.” </a:t>
            </a:r>
          </a:p>
        </p:txBody>
      </p:sp>
      <p:pic>
        <p:nvPicPr>
          <p:cNvPr id="6" name="Picture 2" descr="The Gospel according to Mark: A New Rendition (Brigham Young University New  Testament Commentary) - Kindle edition by Smith, Julie M.. Religion &amp;  Spirituality Kindle eBooks @ Amazon.com.">
            <a:extLst>
              <a:ext uri="{FF2B5EF4-FFF2-40B4-BE49-F238E27FC236}">
                <a16:creationId xmlns:a16="http://schemas.microsoft.com/office/drawing/2014/main" id="{49482804-7099-4537-8FA3-5EDDD51F4D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64" t="24836" r="12904" b="19892"/>
          <a:stretch/>
        </p:blipFill>
        <p:spPr bwMode="auto">
          <a:xfrm>
            <a:off x="278675" y="436416"/>
            <a:ext cx="2664421" cy="3900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298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13E9-41D0-424B-B1A6-FCCDA4D9FE53}"/>
              </a:ext>
            </a:extLst>
          </p:cNvPr>
          <p:cNvSpPr>
            <a:spLocks noGrp="1"/>
          </p:cNvSpPr>
          <p:nvPr>
            <p:ph type="title"/>
          </p:nvPr>
        </p:nvSpPr>
        <p:spPr>
          <a:xfrm>
            <a:off x="278675" y="4585063"/>
            <a:ext cx="2521132" cy="692332"/>
          </a:xfrm>
        </p:spPr>
        <p:txBody>
          <a:bodyPr>
            <a:normAutofit fontScale="90000"/>
          </a:bodyPr>
          <a:lstStyle/>
          <a:p>
            <a:r>
              <a:rPr lang="en-US" sz="2000" dirty="0"/>
              <a:t>Julie Smith</a:t>
            </a:r>
            <a:br>
              <a:rPr lang="en-US" sz="2000" dirty="0"/>
            </a:br>
            <a:r>
              <a:rPr lang="en-US" sz="2000" i="1" dirty="0"/>
              <a:t>Gospel According to Mark</a:t>
            </a:r>
          </a:p>
        </p:txBody>
      </p:sp>
      <p:sp>
        <p:nvSpPr>
          <p:cNvPr id="3" name="Content Placeholder 2">
            <a:extLst>
              <a:ext uri="{FF2B5EF4-FFF2-40B4-BE49-F238E27FC236}">
                <a16:creationId xmlns:a16="http://schemas.microsoft.com/office/drawing/2014/main" id="{1B8EC05C-8A60-4BD5-9434-1B06C28F6C2D}"/>
              </a:ext>
            </a:extLst>
          </p:cNvPr>
          <p:cNvSpPr>
            <a:spLocks noGrp="1"/>
          </p:cNvSpPr>
          <p:nvPr>
            <p:ph idx="1"/>
          </p:nvPr>
        </p:nvSpPr>
        <p:spPr>
          <a:xfrm>
            <a:off x="3056708" y="235131"/>
            <a:ext cx="8856617" cy="6453052"/>
          </a:xfrm>
        </p:spPr>
        <p:txBody>
          <a:bodyPr>
            <a:normAutofit/>
          </a:bodyPr>
          <a:lstStyle/>
          <a:p>
            <a:pPr marL="36900" indent="0">
              <a:buNone/>
            </a:pPr>
            <a:r>
              <a:rPr lang="en-US" dirty="0"/>
              <a:t>“This connection is strengthened by the fact that, in the exchange with James and John, Jesus referred to his suffering and death as his ‘baptism’ and ‘cup’ and asked if they were capable of participating in those with him. Despite James and John’s affirmations, it is not them but rather two strangers who are at Jesus’ right and left here. Thus, the reference to the thieves is a commentary on the disciples’ abandonment of Jesus.”</a:t>
            </a:r>
          </a:p>
        </p:txBody>
      </p:sp>
      <p:pic>
        <p:nvPicPr>
          <p:cNvPr id="6" name="Picture 2" descr="The Gospel according to Mark: A New Rendition (Brigham Young University New  Testament Commentary) - Kindle edition by Smith, Julie M.. Religion &amp;  Spirituality Kindle eBooks @ Amazon.com.">
            <a:extLst>
              <a:ext uri="{FF2B5EF4-FFF2-40B4-BE49-F238E27FC236}">
                <a16:creationId xmlns:a16="http://schemas.microsoft.com/office/drawing/2014/main" id="{49482804-7099-4537-8FA3-5EDDD51F4D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64" t="24836" r="12904" b="19892"/>
          <a:stretch/>
        </p:blipFill>
        <p:spPr bwMode="auto">
          <a:xfrm>
            <a:off x="278675" y="436416"/>
            <a:ext cx="2664421" cy="3900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365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5AB63F-BB7E-4071-A972-94763CBED562}"/>
              </a:ext>
            </a:extLst>
          </p:cNvPr>
          <p:cNvSpPr>
            <a:spLocks noGrp="1"/>
          </p:cNvSpPr>
          <p:nvPr>
            <p:ph sz="half" idx="1"/>
          </p:nvPr>
        </p:nvSpPr>
        <p:spPr>
          <a:xfrm>
            <a:off x="145774" y="218660"/>
            <a:ext cx="7165390" cy="6639340"/>
          </a:xfrm>
        </p:spPr>
        <p:txBody>
          <a:bodyPr>
            <a:normAutofit fontScale="62500" lnSpcReduction="20000"/>
          </a:bodyPr>
          <a:lstStyle/>
          <a:p>
            <a:pPr marL="36900" indent="0">
              <a:buNone/>
            </a:pPr>
            <a:r>
              <a:rPr lang="en-US" sz="5100" dirty="0"/>
              <a:t>And Pilate wrote a title, and put it on the cross. And the writing was Jesus Of Nazareth The King Of The Jews.</a:t>
            </a:r>
          </a:p>
          <a:p>
            <a:pPr marL="36900" indent="0">
              <a:buNone/>
            </a:pPr>
            <a:r>
              <a:rPr lang="en-US" sz="5100" dirty="0"/>
              <a:t>This title then read many of the Jews: for the place where Jesus was crucified was nigh to the city: and it was written in Hebrew, and Greek, and Latin.</a:t>
            </a:r>
          </a:p>
          <a:p>
            <a:pPr marL="36900" indent="0">
              <a:buNone/>
            </a:pPr>
            <a:r>
              <a:rPr lang="en-US" sz="5100" dirty="0"/>
              <a:t>Then said the chief priests of the Jews to Pilate, Write not, The King of the Jews; but that he said, I am King of the Jews.</a:t>
            </a:r>
          </a:p>
          <a:p>
            <a:pPr marL="36900" indent="0">
              <a:buNone/>
            </a:pPr>
            <a:r>
              <a:rPr lang="en-US" sz="5100" dirty="0"/>
              <a:t>Pilate answered, What I have written I have written.</a:t>
            </a:r>
          </a:p>
          <a:p>
            <a:pPr marL="36900" indent="0">
              <a:buNone/>
            </a:pPr>
            <a:endParaRPr lang="en-US" dirty="0"/>
          </a:p>
        </p:txBody>
      </p:sp>
      <p:pic>
        <p:nvPicPr>
          <p:cNvPr id="10242" name="Picture 2">
            <a:extLst>
              <a:ext uri="{FF2B5EF4-FFF2-40B4-BE49-F238E27FC236}">
                <a16:creationId xmlns:a16="http://schemas.microsoft.com/office/drawing/2014/main" id="{D62802A3-5F2A-EF48-87AC-B68601E476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639" t="1429" r="21774" b="60138"/>
          <a:stretch/>
        </p:blipFill>
        <p:spPr bwMode="auto">
          <a:xfrm>
            <a:off x="6875335" y="218660"/>
            <a:ext cx="5170891" cy="51071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C16C842-531B-4ADD-9D0E-0713F0F673F1}"/>
              </a:ext>
            </a:extLst>
          </p:cNvPr>
          <p:cNvSpPr txBox="1"/>
          <p:nvPr/>
        </p:nvSpPr>
        <p:spPr>
          <a:xfrm>
            <a:off x="8421552" y="5907241"/>
            <a:ext cx="2202332" cy="461665"/>
          </a:xfrm>
          <a:prstGeom prst="rect">
            <a:avLst/>
          </a:prstGeom>
          <a:noFill/>
        </p:spPr>
        <p:txBody>
          <a:bodyPr wrap="square">
            <a:spAutoFit/>
          </a:bodyPr>
          <a:lstStyle/>
          <a:p>
            <a:r>
              <a:rPr lang="en-US" sz="2400" dirty="0">
                <a:latin typeface="Georgia" panose="02040502050405020303" pitchFamily="18" charset="0"/>
              </a:rPr>
              <a:t>John 19:19–22</a:t>
            </a:r>
          </a:p>
        </p:txBody>
      </p:sp>
    </p:spTree>
    <p:extLst>
      <p:ext uri="{BB962C8B-B14F-4D97-AF65-F5344CB8AC3E}">
        <p14:creationId xmlns:p14="http://schemas.microsoft.com/office/powerpoint/2010/main" val="3264098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8FB78-DBBA-40CE-862E-BF1F422D3AF1}"/>
              </a:ext>
            </a:extLst>
          </p:cNvPr>
          <p:cNvSpPr>
            <a:spLocks noGrp="1"/>
          </p:cNvSpPr>
          <p:nvPr>
            <p:ph type="title"/>
          </p:nvPr>
        </p:nvSpPr>
        <p:spPr/>
        <p:txBody>
          <a:bodyPr>
            <a:normAutofit fontScale="90000"/>
          </a:bodyPr>
          <a:lstStyle/>
          <a:p>
            <a:r>
              <a:rPr lang="en-US" dirty="0"/>
              <a:t>The Final Hours of Christ:</a:t>
            </a:r>
            <a:br>
              <a:rPr lang="en-US" dirty="0"/>
            </a:br>
            <a:r>
              <a:rPr lang="en-US" dirty="0"/>
              <a:t>An Approximate Timeline</a:t>
            </a:r>
          </a:p>
        </p:txBody>
      </p:sp>
      <p:pic>
        <p:nvPicPr>
          <p:cNvPr id="3" name="Picture 2">
            <a:extLst>
              <a:ext uri="{FF2B5EF4-FFF2-40B4-BE49-F238E27FC236}">
                <a16:creationId xmlns:a16="http://schemas.microsoft.com/office/drawing/2014/main" id="{4CFF2928-58E4-4DE9-9E52-8E8617D1FA66}"/>
              </a:ext>
            </a:extLst>
          </p:cNvPr>
          <p:cNvPicPr>
            <a:picLocks noChangeAspect="1"/>
          </p:cNvPicPr>
          <p:nvPr/>
        </p:nvPicPr>
        <p:blipFill rotWithShape="1">
          <a:blip r:embed="rId2"/>
          <a:srcRect l="25084" t="35704" r="28834" b="32000"/>
          <a:stretch/>
        </p:blipFill>
        <p:spPr>
          <a:xfrm>
            <a:off x="1442726" y="2225040"/>
            <a:ext cx="9278224" cy="3657600"/>
          </a:xfrm>
          <a:prstGeom prst="rect">
            <a:avLst/>
          </a:prstGeom>
        </p:spPr>
      </p:pic>
    </p:spTree>
    <p:extLst>
      <p:ext uri="{BB962C8B-B14F-4D97-AF65-F5344CB8AC3E}">
        <p14:creationId xmlns:p14="http://schemas.microsoft.com/office/powerpoint/2010/main" val="2604370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95E9C3-FE4B-4BF6-99FA-DEAEF19ECFF8}"/>
              </a:ext>
            </a:extLst>
          </p:cNvPr>
          <p:cNvSpPr>
            <a:spLocks noGrp="1"/>
          </p:cNvSpPr>
          <p:nvPr>
            <p:ph idx="1"/>
          </p:nvPr>
        </p:nvSpPr>
        <p:spPr>
          <a:xfrm>
            <a:off x="199292" y="158262"/>
            <a:ext cx="7590693" cy="6600092"/>
          </a:xfrm>
        </p:spPr>
        <p:txBody>
          <a:bodyPr>
            <a:normAutofit/>
          </a:bodyPr>
          <a:lstStyle/>
          <a:p>
            <a:pPr marL="0" indent="0" fontAlgn="base">
              <a:buNone/>
            </a:pPr>
            <a:r>
              <a:rPr lang="en-US" sz="3200" dirty="0"/>
              <a:t>“And the soldiers led him away into the hall, called </a:t>
            </a:r>
            <a:r>
              <a:rPr lang="en-US" sz="3200" dirty="0" err="1"/>
              <a:t>Prætorium</a:t>
            </a:r>
            <a:r>
              <a:rPr lang="en-US" sz="3200" dirty="0"/>
              <a:t>; and they call together the whole band. And they clothed him with purple, and plaited a crown of thorns, and put it about his head, And began to salute him, Hail, King of the Jews! And they smote him on the head with a reed, and did spit upon him, and bowing their knees worshipped him. And when they had mocked him, they took off the purple from him, and put his own clothes on him, and led him out to crucify him” (Mark 15:16</a:t>
            </a:r>
            <a:r>
              <a:rPr lang="en-US" sz="3200" dirty="0">
                <a:latin typeface="Georgia" panose="02040502050405020303" pitchFamily="18" charset="0"/>
              </a:rPr>
              <a:t>–</a:t>
            </a:r>
            <a:r>
              <a:rPr lang="en-US" sz="3200" dirty="0"/>
              <a:t>20).</a:t>
            </a:r>
          </a:p>
          <a:p>
            <a:pPr marL="0" indent="0">
              <a:buNone/>
            </a:pPr>
            <a:endParaRPr lang="en-US" sz="3200" dirty="0"/>
          </a:p>
        </p:txBody>
      </p:sp>
      <p:pic>
        <p:nvPicPr>
          <p:cNvPr id="20482" name="Picture 2">
            <a:extLst>
              <a:ext uri="{FF2B5EF4-FFF2-40B4-BE49-F238E27FC236}">
                <a16:creationId xmlns:a16="http://schemas.microsoft.com/office/drawing/2014/main" id="{59DA0DA1-6722-7949-9EF1-EFD923ADBE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830" r="12023"/>
          <a:stretch/>
        </p:blipFill>
        <p:spPr bwMode="auto">
          <a:xfrm>
            <a:off x="7854670" y="815926"/>
            <a:ext cx="4138038" cy="5226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800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EEB2-BCB7-4425-A281-403FBE702052}"/>
              </a:ext>
            </a:extLst>
          </p:cNvPr>
          <p:cNvSpPr>
            <a:spLocks noGrp="1"/>
          </p:cNvSpPr>
          <p:nvPr>
            <p:ph type="title"/>
          </p:nvPr>
        </p:nvSpPr>
        <p:spPr>
          <a:xfrm>
            <a:off x="2806700" y="328246"/>
            <a:ext cx="8763000" cy="970450"/>
          </a:xfrm>
        </p:spPr>
        <p:txBody>
          <a:bodyPr/>
          <a:lstStyle/>
          <a:p>
            <a:r>
              <a:rPr lang="en-US" dirty="0">
                <a:ln>
                  <a:solidFill>
                    <a:prstClr val="black">
                      <a:lumMod val="75000"/>
                      <a:lumOff val="25000"/>
                      <a:alpha val="10000"/>
                    </a:prstClr>
                  </a:solidFill>
                </a:ln>
              </a:rPr>
              <a:t>Symbols of Love</a:t>
            </a:r>
            <a:endParaRPr lang="en-US" dirty="0"/>
          </a:p>
        </p:txBody>
      </p:sp>
      <p:sp>
        <p:nvSpPr>
          <p:cNvPr id="3" name="Content Placeholder 2">
            <a:extLst>
              <a:ext uri="{FF2B5EF4-FFF2-40B4-BE49-F238E27FC236}">
                <a16:creationId xmlns:a16="http://schemas.microsoft.com/office/drawing/2014/main" id="{0B8292BA-BDD5-47B1-B71A-C1FB15B084A2}"/>
              </a:ext>
            </a:extLst>
          </p:cNvPr>
          <p:cNvSpPr>
            <a:spLocks noGrp="1"/>
          </p:cNvSpPr>
          <p:nvPr>
            <p:ph idx="1"/>
          </p:nvPr>
        </p:nvSpPr>
        <p:spPr>
          <a:xfrm>
            <a:off x="2660533" y="1533157"/>
            <a:ext cx="9052501" cy="4949704"/>
          </a:xfrm>
        </p:spPr>
        <p:txBody>
          <a:bodyPr>
            <a:normAutofit fontScale="92500" lnSpcReduction="10000"/>
          </a:bodyPr>
          <a:lstStyle/>
          <a:p>
            <a:pPr marL="37465" indent="0">
              <a:buNone/>
            </a:pPr>
            <a:r>
              <a:rPr lang="en-US" dirty="0">
                <a:ln>
                  <a:solidFill>
                    <a:prstClr val="black">
                      <a:lumMod val="75000"/>
                      <a:lumOff val="25000"/>
                      <a:alpha val="10000"/>
                    </a:prstClr>
                  </a:solidFill>
                </a:ln>
                <a:latin typeface="Georgia"/>
              </a:rPr>
              <a:t>The previous scourging and coming crucifixion were incomprehensibly inhumane, but the Roman soldiers had been ordered to take these actions. In contrast, the robe, crown of thorns, pretend scepter, and accompanying abuse seem to have come from the soldiers’ own cruel imaginations. This mockery provides us with three significant symbols—a robe, a crown, and a reed. Looking closer at each one can deepen our perspective of the Savior’s love for us. </a:t>
            </a:r>
            <a:endParaRPr lang="en-US">
              <a:latin typeface="Georgia"/>
            </a:endParaRPr>
          </a:p>
        </p:txBody>
      </p:sp>
      <p:pic>
        <p:nvPicPr>
          <p:cNvPr id="6" name="Picture 6" descr="A picture containing person, holding, person, umbrella&#10;&#10;Description automatically generated">
            <a:extLst>
              <a:ext uri="{FF2B5EF4-FFF2-40B4-BE49-F238E27FC236}">
                <a16:creationId xmlns:a16="http://schemas.microsoft.com/office/drawing/2014/main" id="{795494F8-2FFB-439C-870F-E53FEE4C15BE}"/>
              </a:ext>
            </a:extLst>
          </p:cNvPr>
          <p:cNvPicPr>
            <a:picLocks noChangeAspect="1"/>
          </p:cNvPicPr>
          <p:nvPr/>
        </p:nvPicPr>
        <p:blipFill rotWithShape="1">
          <a:blip r:embed="rId3"/>
          <a:srcRect l="49315" t="6022" r="18721" b="67883"/>
          <a:stretch/>
        </p:blipFill>
        <p:spPr>
          <a:xfrm>
            <a:off x="293079" y="2310969"/>
            <a:ext cx="2184246" cy="2241380"/>
          </a:xfrm>
          <a:prstGeom prst="ellipse">
            <a:avLst/>
          </a:prstGeom>
          <a:ln>
            <a:noFill/>
          </a:ln>
          <a:effectLst>
            <a:softEdge rad="112500"/>
          </a:effectLst>
        </p:spPr>
      </p:pic>
      <p:pic>
        <p:nvPicPr>
          <p:cNvPr id="8" name="Picture 6" descr="A picture containing person, holding, person, umbrella&#10;&#10;Description automatically generated">
            <a:extLst>
              <a:ext uri="{FF2B5EF4-FFF2-40B4-BE49-F238E27FC236}">
                <a16:creationId xmlns:a16="http://schemas.microsoft.com/office/drawing/2014/main" id="{E059D671-B80B-418F-B6BC-894B4F18C3A3}"/>
              </a:ext>
            </a:extLst>
          </p:cNvPr>
          <p:cNvPicPr>
            <a:picLocks noChangeAspect="1"/>
          </p:cNvPicPr>
          <p:nvPr/>
        </p:nvPicPr>
        <p:blipFill rotWithShape="1">
          <a:blip r:embed="rId3"/>
          <a:srcRect l="41324" t="55292" r="23516" b="17518"/>
          <a:stretch/>
        </p:blipFill>
        <p:spPr>
          <a:xfrm>
            <a:off x="328249" y="247706"/>
            <a:ext cx="2102557" cy="2100798"/>
          </a:xfrm>
          <a:prstGeom prst="ellipse">
            <a:avLst/>
          </a:prstGeom>
          <a:ln>
            <a:noFill/>
          </a:ln>
          <a:effectLst>
            <a:softEdge rad="112500"/>
          </a:effectLst>
        </p:spPr>
      </p:pic>
      <p:pic>
        <p:nvPicPr>
          <p:cNvPr id="10" name="Picture 6" descr="A picture containing person, holding, person, umbrella&#10;&#10;Description automatically generated">
            <a:extLst>
              <a:ext uri="{FF2B5EF4-FFF2-40B4-BE49-F238E27FC236}">
                <a16:creationId xmlns:a16="http://schemas.microsoft.com/office/drawing/2014/main" id="{8164EC4C-7DDE-40F8-9FD2-ECC06F0C8C6C}"/>
              </a:ext>
            </a:extLst>
          </p:cNvPr>
          <p:cNvPicPr>
            <a:picLocks noChangeAspect="1"/>
          </p:cNvPicPr>
          <p:nvPr/>
        </p:nvPicPr>
        <p:blipFill rotWithShape="1">
          <a:blip r:embed="rId3"/>
          <a:srcRect l="17123" t="59854" r="45434" b="10401"/>
          <a:stretch/>
        </p:blipFill>
        <p:spPr>
          <a:xfrm>
            <a:off x="293079" y="4550075"/>
            <a:ext cx="2184892" cy="2171357"/>
          </a:xfrm>
          <a:prstGeom prst="ellipse">
            <a:avLst/>
          </a:prstGeom>
          <a:ln>
            <a:noFill/>
          </a:ln>
          <a:effectLst>
            <a:softEdge rad="112500"/>
          </a:effectLst>
        </p:spPr>
      </p:pic>
    </p:spTree>
    <p:extLst>
      <p:ext uri="{BB962C8B-B14F-4D97-AF65-F5344CB8AC3E}">
        <p14:creationId xmlns:p14="http://schemas.microsoft.com/office/powerpoint/2010/main" val="551675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BE91-787A-4789-B762-041F67683A2F}"/>
              </a:ext>
            </a:extLst>
          </p:cNvPr>
          <p:cNvSpPr>
            <a:spLocks noGrp="1"/>
          </p:cNvSpPr>
          <p:nvPr>
            <p:ph type="title"/>
          </p:nvPr>
        </p:nvSpPr>
        <p:spPr>
          <a:xfrm>
            <a:off x="913795" y="152400"/>
            <a:ext cx="10353762" cy="970450"/>
          </a:xfrm>
        </p:spPr>
        <p:txBody>
          <a:bodyPr>
            <a:normAutofit/>
          </a:bodyPr>
          <a:lstStyle/>
          <a:p>
            <a:r>
              <a:rPr lang="en-US" sz="4000" i="1" dirty="0">
                <a:ln>
                  <a:solidFill>
                    <a:prstClr val="black">
                      <a:lumMod val="75000"/>
                      <a:lumOff val="25000"/>
                      <a:alpha val="10000"/>
                    </a:prstClr>
                  </a:solidFill>
                </a:ln>
                <a:latin typeface="Georgia"/>
              </a:rPr>
              <a:t>The Robe: Trials Become Triumphs</a:t>
            </a:r>
            <a:endParaRPr lang="en-US" sz="4000" dirty="0">
              <a:latin typeface="Georgia"/>
            </a:endParaRPr>
          </a:p>
        </p:txBody>
      </p:sp>
      <p:sp>
        <p:nvSpPr>
          <p:cNvPr id="3" name="Content Placeholder 2">
            <a:extLst>
              <a:ext uri="{FF2B5EF4-FFF2-40B4-BE49-F238E27FC236}">
                <a16:creationId xmlns:a16="http://schemas.microsoft.com/office/drawing/2014/main" id="{03319AC1-1913-482D-8A13-E34E7A444706}"/>
              </a:ext>
            </a:extLst>
          </p:cNvPr>
          <p:cNvSpPr>
            <a:spLocks noGrp="1"/>
          </p:cNvSpPr>
          <p:nvPr>
            <p:ph idx="1"/>
          </p:nvPr>
        </p:nvSpPr>
        <p:spPr>
          <a:xfrm>
            <a:off x="386256" y="1333866"/>
            <a:ext cx="7777083" cy="5254504"/>
          </a:xfrm>
        </p:spPr>
        <p:txBody>
          <a:bodyPr vert="horz" lIns="91440" tIns="45720" rIns="91440" bIns="45720" rtlCol="0" anchor="t">
            <a:noAutofit/>
          </a:bodyPr>
          <a:lstStyle/>
          <a:p>
            <a:pPr marL="37465" indent="0">
              <a:buNone/>
            </a:pPr>
            <a:r>
              <a:rPr lang="en-US" sz="3200" dirty="0">
                <a:ln>
                  <a:solidFill>
                    <a:prstClr val="black">
                      <a:lumMod val="75000"/>
                      <a:lumOff val="25000"/>
                      <a:alpha val="10000"/>
                    </a:prstClr>
                  </a:solidFill>
                </a:ln>
                <a:latin typeface="Georgia"/>
              </a:rPr>
              <a:t>Matthew describes the color of the robe as “scarlet,” the color of the red cloak worn by soldiers. </a:t>
            </a:r>
            <a:endParaRPr lang="en-US" sz="3200" dirty="0">
              <a:ln>
                <a:solidFill>
                  <a:prstClr val="black">
                    <a:lumMod val="75000"/>
                    <a:lumOff val="25000"/>
                    <a:alpha val="10000"/>
                  </a:prstClr>
                </a:solidFill>
              </a:ln>
            </a:endParaRPr>
          </a:p>
          <a:p>
            <a:pPr marL="37465" indent="0">
              <a:buClr>
                <a:srgbClr val="E0EBF6"/>
              </a:buClr>
              <a:buNone/>
            </a:pPr>
            <a:r>
              <a:rPr lang="en-US" sz="3200" dirty="0">
                <a:ln>
                  <a:solidFill>
                    <a:prstClr val="black">
                      <a:lumMod val="75000"/>
                      <a:lumOff val="25000"/>
                      <a:alpha val="10000"/>
                    </a:prstClr>
                  </a:solidFill>
                </a:ln>
                <a:latin typeface="Georgia"/>
              </a:rPr>
              <a:t>At the Second Coming, Christ “shall be red in his apparel, and his garments like him that </a:t>
            </a:r>
            <a:r>
              <a:rPr lang="en-US" sz="3200" dirty="0" err="1">
                <a:ln>
                  <a:solidFill>
                    <a:prstClr val="black">
                      <a:lumMod val="75000"/>
                      <a:lumOff val="25000"/>
                      <a:alpha val="10000"/>
                    </a:prstClr>
                  </a:solidFill>
                </a:ln>
                <a:latin typeface="Georgia"/>
              </a:rPr>
              <a:t>treadeth</a:t>
            </a:r>
            <a:r>
              <a:rPr lang="en-US" sz="3200" dirty="0">
                <a:ln>
                  <a:solidFill>
                    <a:prstClr val="black">
                      <a:lumMod val="75000"/>
                      <a:lumOff val="25000"/>
                      <a:alpha val="10000"/>
                    </a:prstClr>
                  </a:solidFill>
                </a:ln>
                <a:latin typeface="Georgia"/>
              </a:rPr>
              <a:t> in the wine-vat. . . . And his voice shall be heard: I have trodden the wine-press </a:t>
            </a:r>
            <a:r>
              <a:rPr lang="en-US" sz="3200" i="1" dirty="0">
                <a:ln>
                  <a:solidFill>
                    <a:prstClr val="black">
                      <a:lumMod val="75000"/>
                      <a:lumOff val="25000"/>
                      <a:alpha val="10000"/>
                    </a:prstClr>
                  </a:solidFill>
                </a:ln>
                <a:latin typeface="Georgia"/>
              </a:rPr>
              <a:t>alone</a:t>
            </a:r>
            <a:r>
              <a:rPr lang="en-US" sz="3200" dirty="0">
                <a:ln>
                  <a:solidFill>
                    <a:prstClr val="black">
                      <a:lumMod val="75000"/>
                      <a:lumOff val="25000"/>
                      <a:alpha val="10000"/>
                    </a:prstClr>
                  </a:solidFill>
                </a:ln>
                <a:latin typeface="Georgia"/>
              </a:rPr>
              <a:t> . . . ; and </a:t>
            </a:r>
            <a:r>
              <a:rPr lang="en-US" sz="3200" i="1" dirty="0">
                <a:ln>
                  <a:solidFill>
                    <a:prstClr val="black">
                      <a:lumMod val="75000"/>
                      <a:lumOff val="25000"/>
                      <a:alpha val="10000"/>
                    </a:prstClr>
                  </a:solidFill>
                </a:ln>
                <a:latin typeface="Georgia"/>
              </a:rPr>
              <a:t>none were with me</a:t>
            </a:r>
            <a:r>
              <a:rPr lang="en-US" sz="3200" dirty="0">
                <a:ln>
                  <a:solidFill>
                    <a:prstClr val="black">
                      <a:lumMod val="75000"/>
                      <a:lumOff val="25000"/>
                      <a:alpha val="10000"/>
                    </a:prstClr>
                  </a:solidFill>
                </a:ln>
                <a:latin typeface="Georgia"/>
              </a:rPr>
              <a:t>” (D&amp;C 133:48, 50). </a:t>
            </a:r>
          </a:p>
          <a:p>
            <a:pPr marL="37465" indent="0">
              <a:buNone/>
            </a:pPr>
            <a:endParaRPr lang="en-US" sz="3200" dirty="0">
              <a:ln>
                <a:solidFill>
                  <a:prstClr val="black">
                    <a:lumMod val="75000"/>
                    <a:lumOff val="25000"/>
                    <a:alpha val="10000"/>
                  </a:prstClr>
                </a:solidFill>
              </a:ln>
            </a:endParaRPr>
          </a:p>
          <a:p>
            <a:pPr indent="-305435">
              <a:buClr>
                <a:srgbClr val="E0EBF6"/>
              </a:buClr>
            </a:pPr>
            <a:endParaRPr lang="en-US" dirty="0">
              <a:ln>
                <a:solidFill>
                  <a:prstClr val="black">
                    <a:lumMod val="75000"/>
                    <a:lumOff val="25000"/>
                    <a:alpha val="10000"/>
                  </a:prstClr>
                </a:solidFill>
              </a:ln>
            </a:endParaRPr>
          </a:p>
        </p:txBody>
      </p:sp>
      <p:pic>
        <p:nvPicPr>
          <p:cNvPr id="18434" name="Picture 2">
            <a:extLst>
              <a:ext uri="{FF2B5EF4-FFF2-40B4-BE49-F238E27FC236}">
                <a16:creationId xmlns:a16="http://schemas.microsoft.com/office/drawing/2014/main" id="{0E359514-C51A-8840-962F-96066D0AF6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3381"/>
          <a:stretch/>
        </p:blipFill>
        <p:spPr bwMode="auto">
          <a:xfrm>
            <a:off x="8808933" y="1333865"/>
            <a:ext cx="2697163" cy="5254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213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BE91-787A-4789-B762-041F67683A2F}"/>
              </a:ext>
            </a:extLst>
          </p:cNvPr>
          <p:cNvSpPr>
            <a:spLocks noGrp="1"/>
          </p:cNvSpPr>
          <p:nvPr>
            <p:ph type="title"/>
          </p:nvPr>
        </p:nvSpPr>
        <p:spPr>
          <a:xfrm>
            <a:off x="913795" y="152400"/>
            <a:ext cx="10353762" cy="970450"/>
          </a:xfrm>
        </p:spPr>
        <p:txBody>
          <a:bodyPr>
            <a:normAutofit/>
          </a:bodyPr>
          <a:lstStyle/>
          <a:p>
            <a:r>
              <a:rPr lang="en-US" sz="4000" i="1" dirty="0">
                <a:ln>
                  <a:solidFill>
                    <a:prstClr val="black">
                      <a:lumMod val="75000"/>
                      <a:lumOff val="25000"/>
                      <a:alpha val="10000"/>
                    </a:prstClr>
                  </a:solidFill>
                </a:ln>
                <a:latin typeface="Georgia"/>
              </a:rPr>
              <a:t>The Robe: Trials Become Triumphs</a:t>
            </a:r>
            <a:endParaRPr lang="en-US" sz="4000" dirty="0">
              <a:latin typeface="Georgia"/>
            </a:endParaRPr>
          </a:p>
        </p:txBody>
      </p:sp>
      <p:sp>
        <p:nvSpPr>
          <p:cNvPr id="3" name="Content Placeholder 2">
            <a:extLst>
              <a:ext uri="{FF2B5EF4-FFF2-40B4-BE49-F238E27FC236}">
                <a16:creationId xmlns:a16="http://schemas.microsoft.com/office/drawing/2014/main" id="{03319AC1-1913-482D-8A13-E34E7A444706}"/>
              </a:ext>
            </a:extLst>
          </p:cNvPr>
          <p:cNvSpPr>
            <a:spLocks noGrp="1"/>
          </p:cNvSpPr>
          <p:nvPr>
            <p:ph idx="1"/>
          </p:nvPr>
        </p:nvSpPr>
        <p:spPr>
          <a:xfrm>
            <a:off x="386257" y="1333866"/>
            <a:ext cx="7294040" cy="5254504"/>
          </a:xfrm>
        </p:spPr>
        <p:txBody>
          <a:bodyPr vert="horz" lIns="91440" tIns="45720" rIns="91440" bIns="45720" rtlCol="0" anchor="t">
            <a:noAutofit/>
          </a:bodyPr>
          <a:lstStyle/>
          <a:p>
            <a:pPr marL="37465" indent="0">
              <a:buNone/>
            </a:pPr>
            <a:r>
              <a:rPr lang="en-US" sz="3200" dirty="0">
                <a:ln>
                  <a:solidFill>
                    <a:prstClr val="black">
                      <a:lumMod val="75000"/>
                      <a:lumOff val="25000"/>
                      <a:alpha val="10000"/>
                    </a:prstClr>
                  </a:solidFill>
                </a:ln>
                <a:latin typeface="Georgia"/>
              </a:rPr>
              <a:t>The red robe given to the Savior in derision reminds us that trials can become triumphs. Although Christ was once clothed in red and abandoned, he will again come clothed in red, this time accompanied by angels. Because he wore the red robe, each of us can be “</a:t>
            </a:r>
            <a:r>
              <a:rPr lang="en-US" sz="3200" dirty="0" err="1">
                <a:ln>
                  <a:solidFill>
                    <a:prstClr val="black">
                      <a:lumMod val="75000"/>
                      <a:lumOff val="25000"/>
                      <a:alpha val="10000"/>
                    </a:prstClr>
                  </a:solidFill>
                </a:ln>
                <a:latin typeface="Georgia"/>
              </a:rPr>
              <a:t>encircl</a:t>
            </a:r>
            <a:r>
              <a:rPr lang="en-US" sz="3200" dirty="0">
                <a:ln>
                  <a:solidFill>
                    <a:prstClr val="black">
                      <a:lumMod val="75000"/>
                      <a:lumOff val="25000"/>
                      <a:alpha val="10000"/>
                    </a:prstClr>
                  </a:solidFill>
                </a:ln>
                <a:latin typeface="Georgia"/>
              </a:rPr>
              <a:t>[ed] around in the robe of [his] righteousness” (2 Ne. 4:33).</a:t>
            </a:r>
            <a:endParaRPr lang="en-US" dirty="0">
              <a:ln>
                <a:solidFill>
                  <a:prstClr val="black">
                    <a:lumMod val="75000"/>
                    <a:lumOff val="25000"/>
                    <a:alpha val="10000"/>
                  </a:prstClr>
                </a:solidFill>
              </a:ln>
            </a:endParaRPr>
          </a:p>
        </p:txBody>
      </p:sp>
      <p:pic>
        <p:nvPicPr>
          <p:cNvPr id="5" name="Picture 2">
            <a:extLst>
              <a:ext uri="{FF2B5EF4-FFF2-40B4-BE49-F238E27FC236}">
                <a16:creationId xmlns:a16="http://schemas.microsoft.com/office/drawing/2014/main" id="{BE343515-6BEC-174C-8E60-5C216987BC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381"/>
          <a:stretch/>
        </p:blipFill>
        <p:spPr bwMode="auto">
          <a:xfrm>
            <a:off x="8808933" y="1333865"/>
            <a:ext cx="2697163" cy="5254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697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3B446-2DD5-4DC9-8564-0AADA0F41C75}"/>
              </a:ext>
            </a:extLst>
          </p:cNvPr>
          <p:cNvSpPr>
            <a:spLocks noGrp="1"/>
          </p:cNvSpPr>
          <p:nvPr>
            <p:ph type="title"/>
          </p:nvPr>
        </p:nvSpPr>
        <p:spPr>
          <a:xfrm>
            <a:off x="925518" y="105508"/>
            <a:ext cx="10353762" cy="970450"/>
          </a:xfrm>
        </p:spPr>
        <p:txBody>
          <a:bodyPr>
            <a:normAutofit/>
          </a:bodyPr>
          <a:lstStyle/>
          <a:p>
            <a:r>
              <a:rPr lang="en-US" sz="4000" i="1" dirty="0">
                <a:ln>
                  <a:solidFill>
                    <a:prstClr val="black">
                      <a:lumMod val="75000"/>
                      <a:lumOff val="25000"/>
                      <a:alpha val="10000"/>
                    </a:prstClr>
                  </a:solidFill>
                </a:ln>
                <a:latin typeface="Georgia"/>
              </a:rPr>
              <a:t>The Crown: A Source of Strength </a:t>
            </a:r>
            <a:endParaRPr lang="en-US" sz="4000" dirty="0">
              <a:latin typeface="Georgia"/>
            </a:endParaRPr>
          </a:p>
        </p:txBody>
      </p:sp>
      <p:sp>
        <p:nvSpPr>
          <p:cNvPr id="3" name="Content Placeholder 2">
            <a:extLst>
              <a:ext uri="{FF2B5EF4-FFF2-40B4-BE49-F238E27FC236}">
                <a16:creationId xmlns:a16="http://schemas.microsoft.com/office/drawing/2014/main" id="{F984EEFF-32EA-42FA-AF1B-4494374DB0B3}"/>
              </a:ext>
            </a:extLst>
          </p:cNvPr>
          <p:cNvSpPr>
            <a:spLocks noGrp="1"/>
          </p:cNvSpPr>
          <p:nvPr>
            <p:ph idx="1"/>
          </p:nvPr>
        </p:nvSpPr>
        <p:spPr>
          <a:xfrm>
            <a:off x="4079025" y="1275250"/>
            <a:ext cx="7774687" cy="5195888"/>
          </a:xfrm>
        </p:spPr>
        <p:txBody>
          <a:bodyPr vert="horz" lIns="91440" tIns="45720" rIns="91440" bIns="45720" rtlCol="0" anchor="t">
            <a:noAutofit/>
          </a:bodyPr>
          <a:lstStyle/>
          <a:p>
            <a:pPr marL="37465" indent="0">
              <a:buClr>
                <a:srgbClr val="629DD1">
                  <a:lumMod val="20000"/>
                  <a:lumOff val="80000"/>
                </a:srgbClr>
              </a:buClr>
              <a:buNone/>
            </a:pPr>
            <a:r>
              <a:rPr lang="en-US" sz="3400" dirty="0">
                <a:ln>
                  <a:solidFill>
                    <a:prstClr val="black">
                      <a:lumMod val="75000"/>
                      <a:lumOff val="25000"/>
                      <a:alpha val="10000"/>
                    </a:prstClr>
                  </a:solidFill>
                </a:ln>
                <a:latin typeface="Georgia"/>
              </a:rPr>
              <a:t>“Cursed is the ground for thy sake; . . . </a:t>
            </a:r>
            <a:r>
              <a:rPr lang="en-US" sz="3400" i="1" dirty="0">
                <a:ln>
                  <a:solidFill>
                    <a:prstClr val="black">
                      <a:lumMod val="75000"/>
                      <a:lumOff val="25000"/>
                      <a:alpha val="10000"/>
                    </a:prstClr>
                  </a:solidFill>
                </a:ln>
                <a:latin typeface="Georgia"/>
              </a:rPr>
              <a:t>Thorns</a:t>
            </a:r>
            <a:r>
              <a:rPr lang="en-US" sz="3400" dirty="0">
                <a:ln>
                  <a:solidFill>
                    <a:prstClr val="black">
                      <a:lumMod val="75000"/>
                      <a:lumOff val="25000"/>
                      <a:alpha val="10000"/>
                    </a:prstClr>
                  </a:solidFill>
                </a:ln>
                <a:latin typeface="Georgia"/>
              </a:rPr>
              <a:t> also and thistles shall it bring forth to thee” (Gen. 3:17–18, KJV). </a:t>
            </a:r>
            <a:endParaRPr lang="en-US" sz="3400" dirty="0">
              <a:ln>
                <a:solidFill>
                  <a:prstClr val="black">
                    <a:lumMod val="75000"/>
                    <a:lumOff val="25000"/>
                    <a:alpha val="10000"/>
                  </a:prstClr>
                </a:solidFill>
              </a:ln>
            </a:endParaRPr>
          </a:p>
          <a:p>
            <a:pPr marL="37465" indent="0">
              <a:buNone/>
            </a:pPr>
            <a:r>
              <a:rPr lang="en-US" sz="3400" dirty="0">
                <a:ln>
                  <a:solidFill>
                    <a:prstClr val="black">
                      <a:lumMod val="75000"/>
                      <a:lumOff val="25000"/>
                      <a:alpha val="10000"/>
                    </a:prstClr>
                  </a:solidFill>
                </a:ln>
                <a:latin typeface="Georgia"/>
              </a:rPr>
              <a:t>Thorns could represent not only the results of sin but also the temptations and trials we face. Paul begged to be rid of his “thorn in the flesh.”  Given this context, the Savior, wearing the crown of thorns, was figuratively encircled by sin and weakness. </a:t>
            </a:r>
            <a:endParaRPr lang="en-US" sz="3400" dirty="0">
              <a:ln>
                <a:solidFill>
                  <a:prstClr val="black">
                    <a:lumMod val="75000"/>
                    <a:lumOff val="25000"/>
                    <a:alpha val="10000"/>
                  </a:prstClr>
                </a:solidFill>
              </a:ln>
            </a:endParaRPr>
          </a:p>
        </p:txBody>
      </p:sp>
      <p:pic>
        <p:nvPicPr>
          <p:cNvPr id="16386" name="Picture 2">
            <a:extLst>
              <a:ext uri="{FF2B5EF4-FFF2-40B4-BE49-F238E27FC236}">
                <a16:creationId xmlns:a16="http://schemas.microsoft.com/office/drawing/2014/main" id="{DFDE1635-5FE2-E442-9BCE-C824DA78FB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1" t="2899" r="9991" b="15169"/>
          <a:stretch/>
        </p:blipFill>
        <p:spPr bwMode="auto">
          <a:xfrm>
            <a:off x="166010" y="1398096"/>
            <a:ext cx="3793060" cy="4950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9915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Presentation1" id="{A8D8ECC4-3876-48BE-A151-C32E31E93F92}" vid="{15ED58CD-96B9-4BC6-931F-F89B61A4A8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John Hilton Power Point Template</Template>
  <TotalTime>9757</TotalTime>
  <Words>3279</Words>
  <Application>Microsoft Office PowerPoint</Application>
  <PresentationFormat>Widescreen</PresentationFormat>
  <Paragraphs>149</Paragraphs>
  <Slides>35</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Calisto MT</vt:lpstr>
      <vt:lpstr>Georgia</vt:lpstr>
      <vt:lpstr>Times New Roman</vt:lpstr>
      <vt:lpstr>Wingdings 2</vt:lpstr>
      <vt:lpstr>Slate</vt:lpstr>
      <vt:lpstr>Welcome to Class!  Before We Start…</vt:lpstr>
      <vt:lpstr>Common Paper Issues</vt:lpstr>
      <vt:lpstr>The Via Dolorosa and Christ’s Crucifixion</vt:lpstr>
      <vt:lpstr>The Final Hours of Christ: An Approximate Timeline</vt:lpstr>
      <vt:lpstr>PowerPoint Presentation</vt:lpstr>
      <vt:lpstr>Symbols of Love</vt:lpstr>
      <vt:lpstr>The Robe: Trials Become Triumphs</vt:lpstr>
      <vt:lpstr>The Robe: Trials Become Triumphs</vt:lpstr>
      <vt:lpstr>The Crown: A Source of Strength </vt:lpstr>
      <vt:lpstr>The Crown: A Source of Strength </vt:lpstr>
      <vt:lpstr>The Reed: Reminder of Power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Lord, is it I?</vt:lpstr>
      <vt:lpstr>Pause to Ponder:  What message are you hearing for your life?</vt:lpstr>
      <vt:lpstr>Matthew, Mark, and John all specify that Christ was crucified at a place called Golgotha, an Aramaic word translated as “the place of a skull” (Mark 15:22). Luke refers to the location as kranion in Greek which is translated into English as “Calvary.” It was “outside the city gate” but “near the city,” likely close to a public road so that people “who passed by” could witness it (Heb. 13:12; John 19:20; Matt. 27:39).   </vt:lpstr>
      <vt:lpstr>Identify the verse that talks about “Calvary’s hill.”</vt:lpstr>
      <vt:lpstr>Where Was Golgotha?</vt:lpstr>
      <vt:lpstr>“For the bodies of those animals whose blood is brought into the sanctuary by the high priest as a sacrifice for sin are burned outside the camp. Therefore Jesus also suffered outside the city gate in order to sanctify the people by his own blood. Let us then go to him outside the camp and bear the abuse he endured” (Heb. 13:11–13).  </vt:lpstr>
      <vt:lpstr>Finding the Old Testament in the New</vt:lpstr>
      <vt:lpstr>PowerPoint Presentation</vt:lpstr>
      <vt:lpstr>PowerPoint Presentation</vt:lpstr>
      <vt:lpstr>PowerPoint Presentation</vt:lpstr>
      <vt:lpstr>Julie Smith Gospel According to Mark</vt:lpstr>
      <vt:lpstr>Julie Smith Gospel According to Mark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Christ Before Caiaphas and Pilate </dc:title>
  <dc:creator>John Hilton</dc:creator>
  <cp:lastModifiedBy>John Hilton</cp:lastModifiedBy>
  <cp:revision>588</cp:revision>
  <dcterms:created xsi:type="dcterms:W3CDTF">2020-10-24T02:07:02Z</dcterms:created>
  <dcterms:modified xsi:type="dcterms:W3CDTF">2021-03-01T21:38:58Z</dcterms:modified>
</cp:coreProperties>
</file>