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4.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5.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85"/>
  </p:notesMasterIdLst>
  <p:sldIdLst>
    <p:sldId id="780" r:id="rId2"/>
    <p:sldId id="727" r:id="rId3"/>
    <p:sldId id="730" r:id="rId4"/>
    <p:sldId id="1260" r:id="rId5"/>
    <p:sldId id="688" r:id="rId6"/>
    <p:sldId id="1358" r:id="rId7"/>
    <p:sldId id="1342" r:id="rId8"/>
    <p:sldId id="1346" r:id="rId9"/>
    <p:sldId id="1347" r:id="rId10"/>
    <p:sldId id="1348" r:id="rId11"/>
    <p:sldId id="1350" r:id="rId12"/>
    <p:sldId id="1351" r:id="rId13"/>
    <p:sldId id="1359" r:id="rId14"/>
    <p:sldId id="1331" r:id="rId15"/>
    <p:sldId id="1330" r:id="rId16"/>
    <p:sldId id="1352" r:id="rId17"/>
    <p:sldId id="1353" r:id="rId18"/>
    <p:sldId id="1354" r:id="rId19"/>
    <p:sldId id="1355" r:id="rId20"/>
    <p:sldId id="1356" r:id="rId21"/>
    <p:sldId id="1332" r:id="rId22"/>
    <p:sldId id="1333" r:id="rId23"/>
    <p:sldId id="997" r:id="rId24"/>
    <p:sldId id="1265" r:id="rId25"/>
    <p:sldId id="1339" r:id="rId26"/>
    <p:sldId id="1334" r:id="rId27"/>
    <p:sldId id="1018" r:id="rId28"/>
    <p:sldId id="691" r:id="rId29"/>
    <p:sldId id="799" r:id="rId30"/>
    <p:sldId id="270" r:id="rId31"/>
    <p:sldId id="1312" r:id="rId32"/>
    <p:sldId id="1324" r:id="rId33"/>
    <p:sldId id="1325" r:id="rId34"/>
    <p:sldId id="1116" r:id="rId35"/>
    <p:sldId id="293" r:id="rId36"/>
    <p:sldId id="1295" r:id="rId37"/>
    <p:sldId id="1313" r:id="rId38"/>
    <p:sldId id="1309" r:id="rId39"/>
    <p:sldId id="1104" r:id="rId40"/>
    <p:sldId id="312" r:id="rId41"/>
    <p:sldId id="387" r:id="rId42"/>
    <p:sldId id="1343" r:id="rId43"/>
    <p:sldId id="1120" r:id="rId44"/>
    <p:sldId id="1106" r:id="rId45"/>
    <p:sldId id="1327" r:id="rId46"/>
    <p:sldId id="1328" r:id="rId47"/>
    <p:sldId id="1310" r:id="rId48"/>
    <p:sldId id="277" r:id="rId49"/>
    <p:sldId id="1124" r:id="rId50"/>
    <p:sldId id="286" r:id="rId51"/>
    <p:sldId id="1100" r:id="rId52"/>
    <p:sldId id="1277" r:id="rId53"/>
    <p:sldId id="693" r:id="rId54"/>
    <p:sldId id="1118" r:id="rId55"/>
    <p:sldId id="1337" r:id="rId56"/>
    <p:sldId id="1335" r:id="rId57"/>
    <p:sldId id="1338" r:id="rId58"/>
    <p:sldId id="702" r:id="rId59"/>
    <p:sldId id="1307" r:id="rId60"/>
    <p:sldId id="1315" r:id="rId61"/>
    <p:sldId id="1109" r:id="rId62"/>
    <p:sldId id="1340" r:id="rId63"/>
    <p:sldId id="1125" r:id="rId64"/>
    <p:sldId id="1128" r:id="rId65"/>
    <p:sldId id="1252" r:id="rId66"/>
    <p:sldId id="955" r:id="rId67"/>
    <p:sldId id="1258" r:id="rId68"/>
    <p:sldId id="1127" r:id="rId69"/>
    <p:sldId id="1344" r:id="rId70"/>
    <p:sldId id="1306" r:id="rId71"/>
    <p:sldId id="1319" r:id="rId72"/>
    <p:sldId id="1321" r:id="rId73"/>
    <p:sldId id="1360" r:id="rId74"/>
    <p:sldId id="1322" r:id="rId75"/>
    <p:sldId id="1341" r:id="rId76"/>
    <p:sldId id="1345" r:id="rId77"/>
    <p:sldId id="1317" r:id="rId78"/>
    <p:sldId id="1357" r:id="rId79"/>
    <p:sldId id="1290" r:id="rId80"/>
    <p:sldId id="1361" r:id="rId81"/>
    <p:sldId id="1293" r:id="rId82"/>
    <p:sldId id="1270" r:id="rId83"/>
    <p:sldId id="1362"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Hilton" initials="JH" lastIdx="1" clrIdx="0">
    <p:extLst>
      <p:ext uri="{19B8F6BF-5375-455C-9EA6-DF929625EA0E}">
        <p15:presenceInfo xmlns:p15="http://schemas.microsoft.com/office/powerpoint/2012/main" userId="S::jlh228@byu.edu::7a0f75f6-05a6-4565-86ab-95a48cfb15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83" autoAdjust="0"/>
    <p:restoredTop sz="82972" autoAdjust="0"/>
  </p:normalViewPr>
  <p:slideViewPr>
    <p:cSldViewPr snapToGrid="0">
      <p:cViewPr varScale="1">
        <p:scale>
          <a:sx n="50" d="100"/>
          <a:sy n="50" d="100"/>
        </p:scale>
        <p:origin x="85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12/24/2021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nsplash.com/photos/PxM8aeJbzvk"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hurchofjesuschrist.org/church/leader/robert-d-hales?lang=en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hurchofjesuschrist.org/media/image/christ-wounds-apostles-636651d?lang=eng&amp;collectionId=063f9cd3a6e737d1baa1213d98cefdc81d1ac8b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mazon.com/Eerdmans-Dictionary-Bible-David-Freedman/dp/0802824005"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n.wikipedia.org/wiki/Codex_Sinaiticu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n.wikipedia.org/wiki/Rylands_Library_Papyrus_P52"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n.wikipedia.org/wiki/Biblical_manuscript"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amazon.com/Oxford-Study-Bible-Revised-Apocrypha/dp/0195290003"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churchofjesuschrist.org/media/image/triple-combination-scripture-cover-bae554c?lang=en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churchofjesuschrist.org/study/scriptures/bofm/1-ne/13.38-40?lang=eng#p37"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churchofjesuschrist.org/study/scriptures/bofm/morm/7.8-9?lang=eng#p8"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churchofjesuschrist.org/media/image/moses-brass-serpent-e4d489d?lang=eng"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n.wikipedia.org/wiki/Ten_Commandments"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hurchofjesuschrist.org/media/image/balm-gilead-christ-white-shawl-567ba46?lang=eng&amp;collectionId=867cf70ec67d467498611c99263461f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n.wikipedia.org/wiki/Ten_Commandments"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history.churchofjesuschrist.org/exhibit/iac-2015-tell-me-the-stories-of-jesus?lang=eng#mv38"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history.churchofjesuschrist.org/exhibit/iac-2015-tell-me-the-stories-of-jesus?lang=eng#mv98"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history.churchofjesuschrist.org/content/testimony/m-russell-ballard?lang=eng"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religion.byu.edu/directory/josh-sears"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bookofmormoncentral.org"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byustudies.byu.edu" TargetMode="External"/><Relationship Id="rId5" Type="http://schemas.openxmlformats.org/officeDocument/2006/relationships/hyperlink" Target="https://rsc.byu.edu" TargetMode="External"/><Relationship Id="rId4" Type="http://schemas.openxmlformats.org/officeDocument/2006/relationships/hyperlink" Target="https://mi.byu.edu" TargetMode="Externa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s://podacre.blogspot.com" TargetMode="External"/><Relationship Id="rId3" Type="http://schemas.openxmlformats.org/officeDocument/2006/relationships/hyperlink" Target="https://ldsperspectives.com" TargetMode="External"/><Relationship Id="rId7" Type="http://schemas.openxmlformats.org/officeDocument/2006/relationships/hyperlink" Target="https://rsc.byu.edu/media/y-religion"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s://podcasts.apple.com/us/podcast/the-bible-in-a-year-with-fr-mike-schmitz/id1539568321" TargetMode="External"/><Relationship Id="rId5" Type="http://schemas.openxmlformats.org/officeDocument/2006/relationships/hyperlink" Target="https://mi.byu.edu/mipodcast/" TargetMode="External"/><Relationship Id="rId4" Type="http://schemas.openxmlformats.org/officeDocument/2006/relationships/hyperlink" Target="https://followhim.co"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deseretbook.com/p/jesus-christ-world-new-testament-lds-perspective-richard-neitzel-holzapfel-5718?variant_id=104343-ebook"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s://www.amazon.com/What-Did-Jesus-Look-Like/dp/056767150X" TargetMode="External"/><Relationship Id="rId4" Type="http://schemas.openxmlformats.org/officeDocument/2006/relationships/hyperlink" Target="https://deseretbook.com/p/finding-christ-in-the-covenant-path-ancient-insights-for-modern-life?variant_id=183457-hardcover"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history.churchofjesuschrist.org/exhibit/iac-2015-tell-me-the-stories-of-jesus?lang=eng#mv94"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history.churchofjesuschrist.org/exhibit/iac-2015-tell-me-the-stories-of-jesus?lang=eng#mv94"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history.churchofjesuschrist.org/exhibit/iac-2015-tell-me-the-stories-of-jesus?lang=eng#mv94"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churchofjesuschrist.org/church/leader/richard-g-scott?lang=eng"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hurchofjesuschrist.org/media/image/christ-wounds-apostles-636651d?lang=eng&amp;collectionId=063f9cd3a6e737d1baa1213d98cefdc81d1ac8b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https://unsplash.com/photos/PxM8aeJbzvk</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a:t>
            </a:fld>
            <a:endParaRPr lang="en-US"/>
          </a:p>
        </p:txBody>
      </p:sp>
    </p:spTree>
    <p:extLst>
      <p:ext uri="{BB962C8B-B14F-4D97-AF65-F5344CB8AC3E}">
        <p14:creationId xmlns:p14="http://schemas.microsoft.com/office/powerpoint/2010/main" val="770909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145929-73D2-4B9D-B059-CE52CF4183D4}" type="slidenum">
              <a:rPr lang="en-US"/>
              <a:pPr/>
              <a:t>21</a:t>
            </a:fld>
            <a:endParaRPr lang="en-US" dirty="0"/>
          </a:p>
        </p:txBody>
      </p:sp>
      <p:sp>
        <p:nvSpPr>
          <p:cNvPr id="159746" name="Rectangle 2"/>
          <p:cNvSpPr>
            <a:spLocks noGrp="1" noRot="1" noChangeAspect="1" noChangeArrowheads="1" noTextEdit="1"/>
          </p:cNvSpPr>
          <p:nvPr>
            <p:ph type="sldImg"/>
          </p:nvPr>
        </p:nvSpPr>
        <p:spPr>
          <a:xfrm>
            <a:off x="381000" y="685800"/>
            <a:ext cx="6096000" cy="3429000"/>
          </a:xfrm>
          <a:ln/>
        </p:spPr>
      </p:sp>
      <p:sp>
        <p:nvSpPr>
          <p:cNvPr id="159747" name="Rectangle 3"/>
          <p:cNvSpPr>
            <a:spLocks noGrp="1" noChangeArrowheads="1"/>
          </p:cNvSpPr>
          <p:nvPr>
            <p:ph type="body" idx="1"/>
          </p:nvPr>
        </p:nvSpPr>
        <p:spPr/>
        <p:txBody>
          <a:bodyPr/>
          <a:lstStyle/>
          <a:p>
            <a:r>
              <a:rPr lang="en-US" dirty="0"/>
              <a:t>https://www.churchofjesuschrist.org/learn/dallin-h-oaks?lang=eng</a:t>
            </a:r>
          </a:p>
        </p:txBody>
      </p:sp>
    </p:spTree>
    <p:extLst>
      <p:ext uri="{BB962C8B-B14F-4D97-AF65-F5344CB8AC3E}">
        <p14:creationId xmlns:p14="http://schemas.microsoft.com/office/powerpoint/2010/main" val="4275501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https://www.churchofjesuschrist.org/church/leader/robert-d-hales?lang=eng</a:t>
            </a:r>
            <a:endParaRPr lang="en-US">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23</a:t>
            </a:fld>
            <a:endParaRPr lang="en-US"/>
          </a:p>
        </p:txBody>
      </p:sp>
    </p:spTree>
    <p:extLst>
      <p:ext uri="{BB962C8B-B14F-4D97-AF65-F5344CB8AC3E}">
        <p14:creationId xmlns:p14="http://schemas.microsoft.com/office/powerpoint/2010/main" val="3629659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YOUR PLAN to continue studying Christ?</a:t>
            </a:r>
          </a:p>
        </p:txBody>
      </p:sp>
      <p:sp>
        <p:nvSpPr>
          <p:cNvPr id="4" name="Slide Number Placeholder 3"/>
          <p:cNvSpPr>
            <a:spLocks noGrp="1"/>
          </p:cNvSpPr>
          <p:nvPr>
            <p:ph type="sldNum" sz="quarter" idx="5"/>
          </p:nvPr>
        </p:nvSpPr>
        <p:spPr/>
        <p:txBody>
          <a:bodyPr/>
          <a:lstStyle/>
          <a:p>
            <a:pPr>
              <a:defRPr/>
            </a:pPr>
            <a:fld id="{1CA4F710-7DAD-4754-BC07-61940B805C0E}" type="slidenum">
              <a:rPr lang="en-US" altLang="en-US" smtClean="0"/>
              <a:pPr>
                <a:defRPr/>
              </a:pPr>
              <a:t>24</a:t>
            </a:fld>
            <a:endParaRPr lang="en-US" altLang="en-US"/>
          </a:p>
        </p:txBody>
      </p:sp>
    </p:spTree>
    <p:extLst>
      <p:ext uri="{BB962C8B-B14F-4D97-AF65-F5344CB8AC3E}">
        <p14:creationId xmlns:p14="http://schemas.microsoft.com/office/powerpoint/2010/main" val="2431800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ones in yellow, we’ll talk about today, and the ones in orange we will discuss in a future class.</a:t>
            </a:r>
          </a:p>
        </p:txBody>
      </p:sp>
      <p:sp>
        <p:nvSpPr>
          <p:cNvPr id="4" name="Slide Number Placeholder 3"/>
          <p:cNvSpPr>
            <a:spLocks noGrp="1"/>
          </p:cNvSpPr>
          <p:nvPr>
            <p:ph type="sldNum" sz="quarter" idx="5"/>
          </p:nvPr>
        </p:nvSpPr>
        <p:spPr/>
        <p:txBody>
          <a:bodyPr/>
          <a:lstStyle/>
          <a:p>
            <a:fld id="{8F992AFB-CCB7-41E6-BF6F-E17A0E5BBC67}" type="slidenum">
              <a:rPr lang="en-US" smtClean="0"/>
              <a:t>25</a:t>
            </a:fld>
            <a:endParaRPr lang="en-US"/>
          </a:p>
        </p:txBody>
      </p:sp>
    </p:spTree>
    <p:extLst>
      <p:ext uri="{BB962C8B-B14F-4D97-AF65-F5344CB8AC3E}">
        <p14:creationId xmlns:p14="http://schemas.microsoft.com/office/powerpoint/2010/main" val="998278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9A3D8A-7D3C-43A8-A338-A6FC14B8FD23}" type="slidenum">
              <a:rPr lang="en-US"/>
              <a:pPr/>
              <a:t>27</a:t>
            </a:fld>
            <a:endParaRPr lang="en-US"/>
          </a:p>
        </p:txBody>
      </p:sp>
      <p:sp>
        <p:nvSpPr>
          <p:cNvPr id="221186" name="Rectangle 2"/>
          <p:cNvSpPr>
            <a:spLocks noGrp="1" noRot="1" noChangeAspect="1" noChangeArrowheads="1" noTextEdit="1"/>
          </p:cNvSpPr>
          <p:nvPr>
            <p:ph type="sldImg"/>
          </p:nvPr>
        </p:nvSpPr>
        <p:spPr>
          <a:xfrm>
            <a:off x="381000" y="685800"/>
            <a:ext cx="6096000" cy="3429000"/>
          </a:xfrm>
          <a:ln/>
        </p:spPr>
      </p:sp>
      <p:sp>
        <p:nvSpPr>
          <p:cNvPr id="221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15753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scriptures are some of our most important resources for learning about Jesus Christ. If you pick up modern printed scriptures or flip through them on a phone app, you’ll see that everything has been formatted to look the same. This uniform formatting, however, hides the fact that different books of scriptures were written by very different people living in very different times and places! They were written in different languages, on different materials, for different reasons. That diversity not only makes the scriptures more interesting, it helps us learn in different ways from different people who had different perspectives on the Savior. </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28</a:t>
            </a:fld>
            <a:endParaRPr lang="en-US"/>
          </a:p>
        </p:txBody>
      </p:sp>
    </p:spTree>
    <p:extLst>
      <p:ext uri="{BB962C8B-B14F-4D97-AF65-F5344CB8AC3E}">
        <p14:creationId xmlns:p14="http://schemas.microsoft.com/office/powerpoint/2010/main" val="2383273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Overview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BE CAREFUL TO READ SCRIPTURE IN CONTEXT AND NOT GO BEYOND WHAT THAT TEXT IS ACTUALLY TEACHING</a:t>
            </a:r>
          </a:p>
          <a:p>
            <a:pPr lvl="0"/>
            <a:r>
              <a:rPr lang="en-US" sz="1200" b="1" kern="1200" dirty="0">
                <a:solidFill>
                  <a:schemeClr val="tx1"/>
                </a:solidFill>
                <a:effectLst/>
                <a:latin typeface="+mn-lt"/>
                <a:ea typeface="+mn-ea"/>
                <a:cs typeface="+mn-cs"/>
              </a:rPr>
              <a:t>You’re probably familiar with how we got the Book of Mormon and Doctrine and Covenants; let’s spend some time talking about the Bible.</a:t>
            </a:r>
          </a:p>
        </p:txBody>
      </p:sp>
      <p:sp>
        <p:nvSpPr>
          <p:cNvPr id="4" name="Slide Number Placeholder 3"/>
          <p:cNvSpPr>
            <a:spLocks noGrp="1"/>
          </p:cNvSpPr>
          <p:nvPr>
            <p:ph type="sldNum" sz="quarter" idx="5"/>
          </p:nvPr>
        </p:nvSpPr>
        <p:spPr/>
        <p:txBody>
          <a:bodyPr/>
          <a:lstStyle/>
          <a:p>
            <a:fld id="{8F992AFB-CCB7-41E6-BF6F-E17A0E5BBC67}" type="slidenum">
              <a:rPr lang="en-US" smtClean="0"/>
              <a:t>29</a:t>
            </a:fld>
            <a:endParaRPr lang="en-US"/>
          </a:p>
        </p:txBody>
      </p:sp>
    </p:spTree>
    <p:extLst>
      <p:ext uri="{BB962C8B-B14F-4D97-AF65-F5344CB8AC3E}">
        <p14:creationId xmlns:p14="http://schemas.microsoft.com/office/powerpoint/2010/main" val="1221858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books of the Old Testament were mostly written separately from each other and were later gathered in a collection. These books contain several literary genres, including history, prophecy and poetry. Several different prophets contributed to the Old Testament. In major sections (e.g., 1 Samuel-2 Chronicles) the author is anonymous. Just like there were editors in the Book of Mormon (like Mormon) later editors played a role in the final form of the Old Testament.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1" dirty="0"/>
          </a:p>
          <a:p>
            <a:endParaRPr lang="en-US" b="1" dirty="0"/>
          </a:p>
          <a:p>
            <a:r>
              <a:rPr lang="en-US" b="1" dirty="0"/>
              <a:t>39 books in the OT</a:t>
            </a:r>
          </a:p>
          <a:p>
            <a:r>
              <a:rPr lang="en-US" dirty="0"/>
              <a:t>Note: this arrangement follows our version of the OT. The Hebrew Bible is in a different order, TNK.</a:t>
            </a:r>
          </a:p>
          <a:p>
            <a:pPr lvl="0"/>
            <a:r>
              <a:rPr lang="en-US" sz="1200" b="1" kern="1200" dirty="0">
                <a:solidFill>
                  <a:schemeClr val="tx1"/>
                </a:solidFill>
                <a:effectLst/>
                <a:latin typeface="+mn-lt"/>
                <a:ea typeface="+mn-ea"/>
                <a:cs typeface="+mn-cs"/>
              </a:rPr>
              <a:t>The Old Testament</a:t>
            </a:r>
            <a:r>
              <a:rPr lang="en-US" sz="1200" kern="1200" dirty="0">
                <a:solidFill>
                  <a:schemeClr val="tx1"/>
                </a:solidFill>
                <a:effectLst/>
                <a:latin typeface="+mn-lt"/>
                <a:ea typeface="+mn-ea"/>
                <a:cs typeface="+mn-cs"/>
              </a:rPr>
              <a:t> contains thirty-nine books written by ancient Israelites in the Hebrew language approximately 1300–400 B.C. (although scholars debate the specific dates).  </a:t>
            </a:r>
          </a:p>
          <a:p>
            <a:pPr lvl="0"/>
            <a:r>
              <a:rPr lang="en-US" sz="1200" kern="1200" dirty="0">
                <a:solidFill>
                  <a:schemeClr val="tx1"/>
                </a:solidFill>
                <a:effectLst/>
                <a:latin typeface="+mn-lt"/>
                <a:ea typeface="+mn-ea"/>
                <a:cs typeface="+mn-cs"/>
              </a:rPr>
              <a:t>Photo by Rachel Harper, permission to use</a:t>
            </a:r>
          </a:p>
        </p:txBody>
      </p:sp>
      <p:sp>
        <p:nvSpPr>
          <p:cNvPr id="4" name="Slide Number Placeholder 3"/>
          <p:cNvSpPr>
            <a:spLocks noGrp="1"/>
          </p:cNvSpPr>
          <p:nvPr>
            <p:ph type="sldNum" sz="quarter" idx="5"/>
          </p:nvPr>
        </p:nvSpPr>
        <p:spPr/>
        <p:txBody>
          <a:bodyPr/>
          <a:lstStyle/>
          <a:p>
            <a:fld id="{8F992AFB-CCB7-41E6-BF6F-E17A0E5BBC67}" type="slidenum">
              <a:rPr lang="en-US" smtClean="0"/>
              <a:t>30</a:t>
            </a:fld>
            <a:endParaRPr lang="en-US"/>
          </a:p>
        </p:txBody>
      </p:sp>
    </p:spTree>
    <p:extLst>
      <p:ext uri="{BB962C8B-B14F-4D97-AF65-F5344CB8AC3E}">
        <p14:creationId xmlns:p14="http://schemas.microsoft.com/office/powerpoint/2010/main" val="2167681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TNK divisions appear to have been in place before Christ.</a:t>
            </a:r>
            <a:endParaRPr lang="en-US" sz="1200" kern="1200" dirty="0">
              <a:solidFill>
                <a:schemeClr val="tx1"/>
              </a:solidFill>
              <a:effectLst/>
              <a:latin typeface="+mn-lt"/>
              <a:ea typeface="+mn-ea"/>
              <a:cs typeface="+mn-cs"/>
            </a:endParaRPr>
          </a:p>
          <a:p>
            <a:r>
              <a:rPr lang="en-US" b="1" dirty="0"/>
              <a:t>Jeffrey Kranz from overviewbible.com gave permission to use the TNK image.</a:t>
            </a:r>
          </a:p>
          <a:p>
            <a:r>
              <a:rPr lang="en-US" b="1" dirty="0"/>
              <a:t>39 books in the OT</a:t>
            </a:r>
          </a:p>
        </p:txBody>
      </p:sp>
      <p:sp>
        <p:nvSpPr>
          <p:cNvPr id="4" name="Slide Number Placeholder 3"/>
          <p:cNvSpPr>
            <a:spLocks noGrp="1"/>
          </p:cNvSpPr>
          <p:nvPr>
            <p:ph type="sldNum" sz="quarter" idx="5"/>
          </p:nvPr>
        </p:nvSpPr>
        <p:spPr/>
        <p:txBody>
          <a:bodyPr/>
          <a:lstStyle/>
          <a:p>
            <a:fld id="{8F992AFB-CCB7-41E6-BF6F-E17A0E5BBC67}" type="slidenum">
              <a:rPr lang="en-US" smtClean="0"/>
              <a:t>31</a:t>
            </a:fld>
            <a:endParaRPr lang="en-US"/>
          </a:p>
        </p:txBody>
      </p:sp>
    </p:spTree>
    <p:extLst>
      <p:ext uri="{BB962C8B-B14F-4D97-AF65-F5344CB8AC3E}">
        <p14:creationId xmlns:p14="http://schemas.microsoft.com/office/powerpoint/2010/main" val="3619189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TNK divisions appear to have been in place before Christ.</a:t>
            </a:r>
            <a:endParaRPr lang="en-US" sz="1200" kern="1200" dirty="0">
              <a:solidFill>
                <a:schemeClr val="tx1"/>
              </a:solidFill>
              <a:effectLst/>
              <a:latin typeface="+mn-lt"/>
              <a:ea typeface="+mn-ea"/>
              <a:cs typeface="+mn-cs"/>
            </a:endParaRPr>
          </a:p>
          <a:p>
            <a:r>
              <a:rPr lang="en-US" b="1" dirty="0"/>
              <a:t>Jeffrey Kranz from overviewbible.com gave permission to use the TNK image.</a:t>
            </a:r>
          </a:p>
          <a:p>
            <a:r>
              <a:rPr lang="en-US" b="1" dirty="0"/>
              <a:t>39 books in the OT</a:t>
            </a:r>
          </a:p>
        </p:txBody>
      </p:sp>
      <p:sp>
        <p:nvSpPr>
          <p:cNvPr id="4" name="Slide Number Placeholder 3"/>
          <p:cNvSpPr>
            <a:spLocks noGrp="1"/>
          </p:cNvSpPr>
          <p:nvPr>
            <p:ph type="sldNum" sz="quarter" idx="5"/>
          </p:nvPr>
        </p:nvSpPr>
        <p:spPr/>
        <p:txBody>
          <a:bodyPr/>
          <a:lstStyle/>
          <a:p>
            <a:fld id="{8F992AFB-CCB7-41E6-BF6F-E17A0E5BBC67}" type="slidenum">
              <a:rPr lang="en-US" smtClean="0"/>
              <a:t>32</a:t>
            </a:fld>
            <a:endParaRPr lang="en-US"/>
          </a:p>
        </p:txBody>
      </p:sp>
    </p:spTree>
    <p:extLst>
      <p:ext uri="{BB962C8B-B14F-4D97-AF65-F5344CB8AC3E}">
        <p14:creationId xmlns:p14="http://schemas.microsoft.com/office/powerpoint/2010/main" val="2800669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probably prayed for charity, maybe for the gift of discernment…have you ever prayed for </a:t>
            </a:r>
            <a:r>
              <a:rPr lang="en-US" i="1" dirty="0"/>
              <a:t>this </a:t>
            </a:r>
            <a:r>
              <a:rPr lang="en-US" i="0" dirty="0"/>
              <a:t>spiritual gift?</a:t>
            </a:r>
          </a:p>
          <a:p>
            <a:endParaRPr lang="en-US" dirty="0">
              <a:cs typeface="Calibri"/>
            </a:endParaRPr>
          </a:p>
          <a:p>
            <a:r>
              <a:rPr lang="en-US" dirty="0">
                <a:cs typeface="Calibri"/>
              </a:rPr>
              <a:t>Image: </a:t>
            </a:r>
            <a:r>
              <a:rPr lang="en-US" dirty="0">
                <a:hlinkClick r:id="rId3"/>
              </a:rPr>
              <a:t>https://www.churchofjesuschrist.org/media/image/christ-wounds-apostles-636651d?lang=eng&amp;collectionId=063f9cd3a6e737d1baa1213d98cefdc81d1ac8ba</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a:defRPr/>
            </a:pPr>
            <a:fld id="{1CA4F710-7DAD-4754-BC07-61940B805C0E}" type="slidenum">
              <a:rPr lang="en-US" altLang="en-US" smtClean="0"/>
              <a:pPr>
                <a:defRPr/>
              </a:pPr>
              <a:t>2</a:t>
            </a:fld>
            <a:endParaRPr lang="en-US" altLang="en-US"/>
          </a:p>
        </p:txBody>
      </p:sp>
    </p:spTree>
    <p:extLst>
      <p:ext uri="{BB962C8B-B14F-4D97-AF65-F5344CB8AC3E}">
        <p14:creationId xmlns:p14="http://schemas.microsoft.com/office/powerpoint/2010/main" val="18951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TNK divisions appear to have been in place before Christ.</a:t>
            </a:r>
            <a:endParaRPr lang="en-US" sz="1200" kern="1200" dirty="0">
              <a:solidFill>
                <a:schemeClr val="tx1"/>
              </a:solidFill>
              <a:effectLst/>
              <a:latin typeface="+mn-lt"/>
              <a:ea typeface="+mn-ea"/>
              <a:cs typeface="+mn-cs"/>
            </a:endParaRPr>
          </a:p>
          <a:p>
            <a:r>
              <a:rPr lang="en-US" b="1" dirty="0"/>
              <a:t>Jeffrey Kranz from overviewbible.com gave permission to use the TNK image.</a:t>
            </a:r>
          </a:p>
          <a:p>
            <a:r>
              <a:rPr lang="en-US" b="1" dirty="0"/>
              <a:t>39 books in the OT</a:t>
            </a:r>
          </a:p>
        </p:txBody>
      </p:sp>
      <p:sp>
        <p:nvSpPr>
          <p:cNvPr id="4" name="Slide Number Placeholder 3"/>
          <p:cNvSpPr>
            <a:spLocks noGrp="1"/>
          </p:cNvSpPr>
          <p:nvPr>
            <p:ph type="sldNum" sz="quarter" idx="5"/>
          </p:nvPr>
        </p:nvSpPr>
        <p:spPr/>
        <p:txBody>
          <a:bodyPr/>
          <a:lstStyle/>
          <a:p>
            <a:fld id="{8F992AFB-CCB7-41E6-BF6F-E17A0E5BBC67}" type="slidenum">
              <a:rPr lang="en-US" smtClean="0"/>
              <a:t>33</a:t>
            </a:fld>
            <a:endParaRPr lang="en-US"/>
          </a:p>
        </p:txBody>
      </p:sp>
    </p:spTree>
    <p:extLst>
      <p:ext uri="{BB962C8B-B14F-4D97-AF65-F5344CB8AC3E}">
        <p14:creationId xmlns:p14="http://schemas.microsoft.com/office/powerpoint/2010/main" val="3402752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by Rachel Harper, permission to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Traditionally, the Gospel accounts were written by Matthew, Mark, Luke and John. Luke also wrote Acts. According to tradition, Paul and other Apostles wrote the epistles (which make up most of the New Testament books). The author of Hebrews is unstated in the text, and the author of Revelation is traditionally believed to be the Apostle John. While modern scholars debate specific authorship details, there is no doubt that Latter-day Saints “believe the Bible to be the word of God, as far as it is translated correctly.”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34</a:t>
            </a:fld>
            <a:endParaRPr lang="en-US"/>
          </a:p>
        </p:txBody>
      </p:sp>
    </p:spTree>
    <p:extLst>
      <p:ext uri="{BB962C8B-B14F-4D97-AF65-F5344CB8AC3E}">
        <p14:creationId xmlns:p14="http://schemas.microsoft.com/office/powerpoint/2010/main" val="1688400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E915F8-2D3A-42A5-9137-FD6E7A5287F2}" type="slidenum">
              <a:rPr lang="en-US"/>
              <a:pPr/>
              <a:t>35</a:t>
            </a:fld>
            <a:endParaRPr lang="en-US" dirty="0"/>
          </a:p>
        </p:txBody>
      </p:sp>
      <p:sp>
        <p:nvSpPr>
          <p:cNvPr id="164866" name="Rectangle 2"/>
          <p:cNvSpPr>
            <a:spLocks noGrp="1" noRot="1" noChangeAspect="1" noChangeArrowheads="1" noTextEdit="1"/>
          </p:cNvSpPr>
          <p:nvPr>
            <p:ph type="sldImg"/>
          </p:nvPr>
        </p:nvSpPr>
        <p:spPr>
          <a:xfrm>
            <a:off x="381000" y="685800"/>
            <a:ext cx="6096000" cy="3429000"/>
          </a:xfrm>
          <a:ln/>
        </p:spPr>
      </p:sp>
      <p:sp>
        <p:nvSpPr>
          <p:cNvPr id="164867" name="Rectangle 3"/>
          <p:cNvSpPr>
            <a:spLocks noGrp="1" noChangeArrowheads="1"/>
          </p:cNvSpPr>
          <p:nvPr>
            <p:ph type="body" idx="1"/>
          </p:nvPr>
        </p:nvSpPr>
        <p:spPr/>
        <p:txBody>
          <a:bodyPr/>
          <a:lstStyle/>
          <a:p>
            <a:endParaRPr lang="en-US" dirty="0">
              <a:cs typeface="Calibri"/>
            </a:endParaRPr>
          </a:p>
        </p:txBody>
      </p:sp>
    </p:spTree>
    <p:extLst>
      <p:ext uri="{BB962C8B-B14F-4D97-AF65-F5344CB8AC3E}">
        <p14:creationId xmlns:p14="http://schemas.microsoft.com/office/powerpoint/2010/main" val="3830604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E915F8-2D3A-42A5-9137-FD6E7A5287F2}" type="slidenum">
              <a:rPr lang="en-US"/>
              <a:pPr/>
              <a:t>36</a:t>
            </a:fld>
            <a:endParaRPr lang="en-US" dirty="0"/>
          </a:p>
        </p:txBody>
      </p:sp>
      <p:sp>
        <p:nvSpPr>
          <p:cNvPr id="164866" name="Rectangle 2"/>
          <p:cNvSpPr>
            <a:spLocks noGrp="1" noRot="1" noChangeAspect="1" noChangeArrowheads="1" noTextEdit="1"/>
          </p:cNvSpPr>
          <p:nvPr>
            <p:ph type="sldImg"/>
          </p:nvPr>
        </p:nvSpPr>
        <p:spPr>
          <a:xfrm>
            <a:off x="381000" y="685800"/>
            <a:ext cx="6096000" cy="3429000"/>
          </a:xfrm>
          <a:ln/>
        </p:spPr>
      </p:sp>
      <p:sp>
        <p:nvSpPr>
          <p:cNvPr id="164867" name="Rectangle 3"/>
          <p:cNvSpPr>
            <a:spLocks noGrp="1" noChangeArrowheads="1"/>
          </p:cNvSpPr>
          <p:nvPr>
            <p:ph type="body" idx="1"/>
          </p:nvPr>
        </p:nvSpPr>
        <p:spPr/>
        <p:txBody>
          <a:bodyPr/>
          <a:lstStyle/>
          <a:p>
            <a:endParaRPr lang="en-US" dirty="0">
              <a:cs typeface="Calibri"/>
            </a:endParaRPr>
          </a:p>
        </p:txBody>
      </p:sp>
    </p:spTree>
    <p:extLst>
      <p:ext uri="{BB962C8B-B14F-4D97-AF65-F5344CB8AC3E}">
        <p14:creationId xmlns:p14="http://schemas.microsoft.com/office/powerpoint/2010/main" val="2083211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E915F8-2D3A-42A5-9137-FD6E7A5287F2}" type="slidenum">
              <a:rPr lang="en-US"/>
              <a:pPr/>
              <a:t>37</a:t>
            </a:fld>
            <a:endParaRPr lang="en-US" dirty="0"/>
          </a:p>
        </p:txBody>
      </p:sp>
      <p:sp>
        <p:nvSpPr>
          <p:cNvPr id="164866" name="Rectangle 2"/>
          <p:cNvSpPr>
            <a:spLocks noGrp="1" noRot="1" noChangeAspect="1" noChangeArrowheads="1" noTextEdit="1"/>
          </p:cNvSpPr>
          <p:nvPr>
            <p:ph type="sldImg"/>
          </p:nvPr>
        </p:nvSpPr>
        <p:spPr>
          <a:xfrm>
            <a:off x="381000" y="685800"/>
            <a:ext cx="6096000" cy="3429000"/>
          </a:xfrm>
          <a:ln/>
        </p:spPr>
      </p:sp>
      <p:sp>
        <p:nvSpPr>
          <p:cNvPr id="164867" name="Rectangle 3"/>
          <p:cNvSpPr>
            <a:spLocks noGrp="1" noChangeArrowheads="1"/>
          </p:cNvSpPr>
          <p:nvPr>
            <p:ph type="body" idx="1"/>
          </p:nvPr>
        </p:nvSpPr>
        <p:spPr/>
        <p:txBody>
          <a:bodyPr/>
          <a:lstStyle/>
          <a:p>
            <a:endParaRPr lang="en-US" dirty="0">
              <a:cs typeface="Calibri"/>
            </a:endParaRPr>
          </a:p>
        </p:txBody>
      </p:sp>
    </p:spTree>
    <p:extLst>
      <p:ext uri="{BB962C8B-B14F-4D97-AF65-F5344CB8AC3E}">
        <p14:creationId xmlns:p14="http://schemas.microsoft.com/office/powerpoint/2010/main" val="325771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E915F8-2D3A-42A5-9137-FD6E7A5287F2}" type="slidenum">
              <a:rPr lang="en-US"/>
              <a:pPr/>
              <a:t>38</a:t>
            </a:fld>
            <a:endParaRPr lang="en-US" dirty="0"/>
          </a:p>
        </p:txBody>
      </p:sp>
      <p:sp>
        <p:nvSpPr>
          <p:cNvPr id="164866" name="Rectangle 2"/>
          <p:cNvSpPr>
            <a:spLocks noGrp="1" noRot="1" noChangeAspect="1" noChangeArrowheads="1" noTextEdit="1"/>
          </p:cNvSpPr>
          <p:nvPr>
            <p:ph type="sldImg"/>
          </p:nvPr>
        </p:nvSpPr>
        <p:spPr>
          <a:xfrm>
            <a:off x="381000" y="685800"/>
            <a:ext cx="6096000" cy="3429000"/>
          </a:xfrm>
          <a:ln/>
        </p:spPr>
      </p:sp>
      <p:sp>
        <p:nvSpPr>
          <p:cNvPr id="164867" name="Rectangle 3"/>
          <p:cNvSpPr>
            <a:spLocks noGrp="1" noChangeArrowheads="1"/>
          </p:cNvSpPr>
          <p:nvPr>
            <p:ph type="body" idx="1"/>
          </p:nvPr>
        </p:nvSpPr>
        <p:spPr/>
        <p:txBody>
          <a:bodyPr/>
          <a:lstStyle/>
          <a:p>
            <a:endParaRPr lang="en-US" dirty="0">
              <a:cs typeface="Calibri"/>
            </a:endParaRPr>
          </a:p>
        </p:txBody>
      </p:sp>
    </p:spTree>
    <p:extLst>
      <p:ext uri="{BB962C8B-B14F-4D97-AF65-F5344CB8AC3E}">
        <p14:creationId xmlns:p14="http://schemas.microsoft.com/office/powerpoint/2010/main" val="885753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E915F8-2D3A-42A5-9137-FD6E7A5287F2}" type="slidenum">
              <a:rPr lang="en-US"/>
              <a:pPr/>
              <a:t>39</a:t>
            </a:fld>
            <a:endParaRPr lang="en-US" dirty="0"/>
          </a:p>
        </p:txBody>
      </p:sp>
      <p:sp>
        <p:nvSpPr>
          <p:cNvPr id="164866" name="Rectangle 2"/>
          <p:cNvSpPr>
            <a:spLocks noGrp="1" noRot="1" noChangeAspect="1" noChangeArrowheads="1" noTextEdit="1"/>
          </p:cNvSpPr>
          <p:nvPr>
            <p:ph type="sldImg"/>
          </p:nvPr>
        </p:nvSpPr>
        <p:spPr>
          <a:xfrm>
            <a:off x="381000" y="685800"/>
            <a:ext cx="6096000" cy="3429000"/>
          </a:xfrm>
          <a:ln/>
        </p:spPr>
      </p:sp>
      <p:sp>
        <p:nvSpPr>
          <p:cNvPr id="164867" name="Rectangle 3"/>
          <p:cNvSpPr>
            <a:spLocks noGrp="1" noChangeArrowheads="1"/>
          </p:cNvSpPr>
          <p:nvPr>
            <p:ph type="body" idx="1"/>
          </p:nvPr>
        </p:nvSpPr>
        <p:spPr/>
        <p:txBody>
          <a:bodyPr/>
          <a:lstStyle/>
          <a:p>
            <a:r>
              <a:rPr lang="en-US" dirty="0"/>
              <a:t>These are interesting discussions, we could have a whole semester on this topic, to dramatically simplify things…</a:t>
            </a:r>
          </a:p>
          <a:p>
            <a:endParaRPr lang="en-US" dirty="0">
              <a:cs typeface="Calibri"/>
            </a:endParaRPr>
          </a:p>
          <a:p>
            <a:r>
              <a:rPr lang="en-US" dirty="0">
                <a:hlinkClick r:id="rId3"/>
              </a:rPr>
              <a:t>https://www.amazon.com/Eerdmans-Dictionary-Bible-David-Freedman/dp/0802824005</a:t>
            </a:r>
          </a:p>
          <a:p>
            <a:endParaRPr lang="en-US" dirty="0"/>
          </a:p>
        </p:txBody>
      </p:sp>
    </p:spTree>
    <p:extLst>
      <p:ext uri="{BB962C8B-B14F-4D97-AF65-F5344CB8AC3E}">
        <p14:creationId xmlns:p14="http://schemas.microsoft.com/office/powerpoint/2010/main" val="1129819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D7A24-1DCC-4445-800C-0333C58D99EC}" type="slidenum">
              <a:rPr lang="en-US"/>
              <a:pPr/>
              <a:t>40</a:t>
            </a:fld>
            <a:endParaRPr lang="en-US"/>
          </a:p>
        </p:txBody>
      </p:sp>
      <p:sp>
        <p:nvSpPr>
          <p:cNvPr id="185346" name="Rectangle 2"/>
          <p:cNvSpPr>
            <a:spLocks noGrp="1" noRot="1" noChangeAspect="1" noChangeArrowheads="1" noTextEdit="1"/>
          </p:cNvSpPr>
          <p:nvPr>
            <p:ph type="sldImg"/>
          </p:nvPr>
        </p:nvSpPr>
        <p:spPr>
          <a:xfrm>
            <a:off x="381000" y="685800"/>
            <a:ext cx="6096000" cy="3429000"/>
          </a:xfrm>
          <a:ln/>
        </p:spPr>
      </p:sp>
      <p:sp>
        <p:nvSpPr>
          <p:cNvPr id="1853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52789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F32ABC-CED3-416D-8064-D2F1214A8853}" type="slidenum">
              <a:rPr lang="en-US"/>
              <a:pPr/>
              <a:t>43</a:t>
            </a:fld>
            <a:endParaRPr lang="en-US"/>
          </a:p>
        </p:txBody>
      </p:sp>
      <p:sp>
        <p:nvSpPr>
          <p:cNvPr id="147458" name="Rectangle 2"/>
          <p:cNvSpPr>
            <a:spLocks noGrp="1" noRot="1" noChangeAspect="1" noChangeArrowheads="1" noTextEdit="1"/>
          </p:cNvSpPr>
          <p:nvPr>
            <p:ph type="sldImg"/>
          </p:nvPr>
        </p:nvSpPr>
        <p:spPr>
          <a:xfrm>
            <a:off x="381000" y="685800"/>
            <a:ext cx="6096000" cy="3429000"/>
          </a:xfrm>
          <a:ln/>
        </p:spPr>
      </p:sp>
      <p:sp>
        <p:nvSpPr>
          <p:cNvPr id="147459" name="Rectangle 3"/>
          <p:cNvSpPr>
            <a:spLocks noGrp="1" noChangeArrowheads="1"/>
          </p:cNvSpPr>
          <p:nvPr>
            <p:ph type="body" idx="1"/>
          </p:nvPr>
        </p:nvSpPr>
        <p:spPr/>
        <p:txBody>
          <a:bodyPr/>
          <a:lstStyle/>
          <a:p>
            <a:r>
              <a:rPr lang="en-US" dirty="0">
                <a:cs typeface="Calibri"/>
              </a:rPr>
              <a:t>Image: </a:t>
            </a:r>
            <a:r>
              <a:rPr lang="en-US" dirty="0">
                <a:hlinkClick r:id="rId3"/>
              </a:rPr>
              <a:t>https://en.wikipedia.org/wiki/Codex_Sinaiticus</a:t>
            </a:r>
            <a:endParaRPr lang="en-US"/>
          </a:p>
          <a:p>
            <a:endParaRPr lang="en-US" dirty="0"/>
          </a:p>
        </p:txBody>
      </p:sp>
    </p:spTree>
    <p:extLst>
      <p:ext uri="{BB962C8B-B14F-4D97-AF65-F5344CB8AC3E}">
        <p14:creationId xmlns:p14="http://schemas.microsoft.com/office/powerpoint/2010/main" val="1880124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F32ABC-CED3-416D-8064-D2F1214A8853}" type="slidenum">
              <a:rPr lang="en-US"/>
              <a:pPr/>
              <a:t>44</a:t>
            </a:fld>
            <a:endParaRPr lang="en-US"/>
          </a:p>
        </p:txBody>
      </p:sp>
      <p:sp>
        <p:nvSpPr>
          <p:cNvPr id="147458" name="Rectangle 2"/>
          <p:cNvSpPr>
            <a:spLocks noGrp="1" noRot="1" noChangeAspect="1" noChangeArrowheads="1" noTextEdit="1"/>
          </p:cNvSpPr>
          <p:nvPr>
            <p:ph type="sldImg"/>
          </p:nvPr>
        </p:nvSpPr>
        <p:spPr>
          <a:xfrm>
            <a:off x="381000" y="685800"/>
            <a:ext cx="6096000" cy="3429000"/>
          </a:xfrm>
          <a:ln/>
        </p:spPr>
      </p:sp>
      <p:sp>
        <p:nvSpPr>
          <p:cNvPr id="147459" name="Rectangle 3"/>
          <p:cNvSpPr>
            <a:spLocks noGrp="1" noChangeArrowheads="1"/>
          </p:cNvSpPr>
          <p:nvPr>
            <p:ph type="body" idx="1"/>
          </p:nvPr>
        </p:nvSpPr>
        <p:spPr/>
        <p:txBody>
          <a:bodyPr/>
          <a:lstStyle/>
          <a:p>
            <a:r>
              <a:rPr lang="en-US" dirty="0">
                <a:cs typeface="Calibri"/>
              </a:rPr>
              <a:t>Images: </a:t>
            </a:r>
            <a:r>
              <a:rPr lang="en-US" dirty="0">
                <a:hlinkClick r:id="rId3"/>
              </a:rPr>
              <a:t>https://en.wikipedia.org/wiki/Rylands_Library_Papyrus_P52</a:t>
            </a:r>
            <a:endParaRPr lang="en-US">
              <a:cs typeface="Calibri" panose="020F0502020204030204"/>
            </a:endParaRPr>
          </a:p>
          <a:p>
            <a:endParaRPr lang="en-US" dirty="0"/>
          </a:p>
        </p:txBody>
      </p:sp>
    </p:spTree>
    <p:extLst>
      <p:ext uri="{BB962C8B-B14F-4D97-AF65-F5344CB8AC3E}">
        <p14:creationId xmlns:p14="http://schemas.microsoft.com/office/powerpoint/2010/main" val="3781049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hope is that this course will help you choose faith and choose the covenant path by deepening your understanding of Jesus Christ. I hope our testimonies of him grow throughout this course and that we deepen our desire to be witnesses of him.</a:t>
            </a:r>
          </a:p>
          <a:p>
            <a:endParaRPr lang="en-US" dirty="0"/>
          </a:p>
          <a:p>
            <a:r>
              <a:rPr lang="en-US" dirty="0"/>
              <a:t>Share testimony </a:t>
            </a:r>
          </a:p>
          <a:p>
            <a:r>
              <a:rPr lang="en-US" dirty="0"/>
              <a:t>**When creating the online version, note DC 46 spiritual gift video for text</a:t>
            </a:r>
          </a:p>
        </p:txBody>
      </p:sp>
      <p:sp>
        <p:nvSpPr>
          <p:cNvPr id="4" name="Slide Number Placeholder 3"/>
          <p:cNvSpPr>
            <a:spLocks noGrp="1"/>
          </p:cNvSpPr>
          <p:nvPr>
            <p:ph type="sldNum" sz="quarter" idx="5"/>
          </p:nvPr>
        </p:nvSpPr>
        <p:spPr/>
        <p:txBody>
          <a:bodyPr/>
          <a:lstStyle/>
          <a:p>
            <a:pPr>
              <a:defRPr/>
            </a:pPr>
            <a:fld id="{1CA4F710-7DAD-4754-BC07-61940B805C0E}" type="slidenum">
              <a:rPr lang="en-US" altLang="en-US" smtClean="0"/>
              <a:pPr>
                <a:defRPr/>
              </a:pPr>
              <a:t>3</a:t>
            </a:fld>
            <a:endParaRPr lang="en-US" altLang="en-US"/>
          </a:p>
        </p:txBody>
      </p:sp>
    </p:spTree>
    <p:extLst>
      <p:ext uri="{BB962C8B-B14F-4D97-AF65-F5344CB8AC3E}">
        <p14:creationId xmlns:p14="http://schemas.microsoft.com/office/powerpoint/2010/main" val="2135715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BY SA: https://commons.wikimedia.org/wiki/File:University_of_Cambridge_Wicked_Bible_Exodus_20.jpg</a:t>
            </a:r>
          </a:p>
        </p:txBody>
      </p:sp>
      <p:sp>
        <p:nvSpPr>
          <p:cNvPr id="4" name="Slide Number Placeholder 3"/>
          <p:cNvSpPr>
            <a:spLocks noGrp="1"/>
          </p:cNvSpPr>
          <p:nvPr>
            <p:ph type="sldNum" sz="quarter" idx="5"/>
          </p:nvPr>
        </p:nvSpPr>
        <p:spPr/>
        <p:txBody>
          <a:bodyPr/>
          <a:lstStyle/>
          <a:p>
            <a:fld id="{8F992AFB-CCB7-41E6-BF6F-E17A0E5BBC67}" type="slidenum">
              <a:rPr lang="en-US" smtClean="0"/>
              <a:t>45</a:t>
            </a:fld>
            <a:endParaRPr lang="en-US"/>
          </a:p>
        </p:txBody>
      </p:sp>
    </p:spTree>
    <p:extLst>
      <p:ext uri="{BB962C8B-B14F-4D97-AF65-F5344CB8AC3E}">
        <p14:creationId xmlns:p14="http://schemas.microsoft.com/office/powerpoint/2010/main" val="2973650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 BY SA: https://commons.wikimedia.org/wiki/File:University_of_Cambridge_Wicked_Bible_Exodus_20.jpg</a:t>
            </a:r>
          </a:p>
        </p:txBody>
      </p:sp>
      <p:sp>
        <p:nvSpPr>
          <p:cNvPr id="4" name="Slide Number Placeholder 3"/>
          <p:cNvSpPr>
            <a:spLocks noGrp="1"/>
          </p:cNvSpPr>
          <p:nvPr>
            <p:ph type="sldNum" sz="quarter" idx="5"/>
          </p:nvPr>
        </p:nvSpPr>
        <p:spPr/>
        <p:txBody>
          <a:bodyPr/>
          <a:lstStyle/>
          <a:p>
            <a:fld id="{8F992AFB-CCB7-41E6-BF6F-E17A0E5BBC67}" type="slidenum">
              <a:rPr lang="en-US" smtClean="0"/>
              <a:t>46</a:t>
            </a:fld>
            <a:endParaRPr lang="en-US"/>
          </a:p>
        </p:txBody>
      </p:sp>
    </p:spTree>
    <p:extLst>
      <p:ext uri="{BB962C8B-B14F-4D97-AF65-F5344CB8AC3E}">
        <p14:creationId xmlns:p14="http://schemas.microsoft.com/office/powerpoint/2010/main" val="2194291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16CFE9-2213-4F13-958A-B94E644F3DE5}" type="slidenum">
              <a:rPr lang="en-US"/>
              <a:pPr/>
              <a:t>47</a:t>
            </a:fld>
            <a:endParaRPr lang="en-US"/>
          </a:p>
        </p:txBody>
      </p:sp>
      <p:sp>
        <p:nvSpPr>
          <p:cNvPr id="186370" name="Rectangle 2"/>
          <p:cNvSpPr>
            <a:spLocks noGrp="1" noRot="1" noChangeAspect="1" noChangeArrowheads="1" noTextEdit="1"/>
          </p:cNvSpPr>
          <p:nvPr>
            <p:ph type="sldImg"/>
          </p:nvPr>
        </p:nvSpPr>
        <p:spPr>
          <a:xfrm>
            <a:off x="381000" y="685800"/>
            <a:ext cx="6096000" cy="3429000"/>
          </a:xfrm>
          <a:ln/>
        </p:spPr>
      </p:sp>
      <p:sp>
        <p:nvSpPr>
          <p:cNvPr id="186371" name="Rectangle 3"/>
          <p:cNvSpPr>
            <a:spLocks noGrp="1" noChangeArrowheads="1"/>
          </p:cNvSpPr>
          <p:nvPr>
            <p:ph type="body" idx="1"/>
          </p:nvPr>
        </p:nvSpPr>
        <p:spPr/>
        <p:txBody>
          <a:bodyPr/>
          <a:lstStyle/>
          <a:p>
            <a:r>
              <a:rPr lang="en-US" dirty="0">
                <a:cs typeface="Calibri"/>
              </a:rPr>
              <a:t>Image: </a:t>
            </a:r>
            <a:r>
              <a:rPr lang="en-US" dirty="0">
                <a:hlinkClick r:id="rId3"/>
              </a:rPr>
              <a:t>https://en.wikipedia.org/wiki/Biblical_manuscript</a:t>
            </a:r>
            <a:endParaRPr lang="en-US" dirty="0">
              <a:cs typeface="Calibri"/>
            </a:endParaRPr>
          </a:p>
          <a:p>
            <a:endParaRPr lang="en-US" dirty="0">
              <a:cs typeface="Calibri"/>
            </a:endParaRPr>
          </a:p>
        </p:txBody>
      </p:sp>
    </p:spTree>
    <p:extLst>
      <p:ext uri="{BB962C8B-B14F-4D97-AF65-F5344CB8AC3E}">
        <p14:creationId xmlns:p14="http://schemas.microsoft.com/office/powerpoint/2010/main" val="1055775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things made it hard for there to be accurate transcription. </a:t>
            </a:r>
          </a:p>
        </p:txBody>
      </p:sp>
      <p:sp>
        <p:nvSpPr>
          <p:cNvPr id="4" name="Slide Number Placeholder 3"/>
          <p:cNvSpPr>
            <a:spLocks noGrp="1"/>
          </p:cNvSpPr>
          <p:nvPr>
            <p:ph type="sldNum" sz="quarter" idx="5"/>
          </p:nvPr>
        </p:nvSpPr>
        <p:spPr/>
        <p:txBody>
          <a:bodyPr/>
          <a:lstStyle/>
          <a:p>
            <a:fld id="{8F992AFB-CCB7-41E6-BF6F-E17A0E5BBC67}" type="slidenum">
              <a:rPr lang="en-US" smtClean="0"/>
              <a:t>48</a:t>
            </a:fld>
            <a:endParaRPr lang="en-US"/>
          </a:p>
        </p:txBody>
      </p:sp>
    </p:spTree>
    <p:extLst>
      <p:ext uri="{BB962C8B-B14F-4D97-AF65-F5344CB8AC3E}">
        <p14:creationId xmlns:p14="http://schemas.microsoft.com/office/powerpoint/2010/main" val="568084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2F993-ED2D-4D60-8A7D-0B968019B8B1}" type="slidenum">
              <a:rPr lang="en-US"/>
              <a:pPr/>
              <a:t>49</a:t>
            </a:fld>
            <a:endParaRPr lang="en-US"/>
          </a:p>
        </p:txBody>
      </p:sp>
      <p:sp>
        <p:nvSpPr>
          <p:cNvPr id="217090" name="Rectangle 2"/>
          <p:cNvSpPr>
            <a:spLocks noGrp="1" noRot="1" noChangeAspect="1" noChangeArrowheads="1" noTextEdit="1"/>
          </p:cNvSpPr>
          <p:nvPr>
            <p:ph type="sldImg"/>
          </p:nvPr>
        </p:nvSpPr>
        <p:spPr>
          <a:xfrm>
            <a:off x="381000" y="685800"/>
            <a:ext cx="6096000" cy="3429000"/>
          </a:xfrm>
          <a:ln/>
        </p:spPr>
      </p:sp>
      <p:sp>
        <p:nvSpPr>
          <p:cNvPr id="217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87506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7B07DA-5F76-4DEE-80F3-7A62EA881903}" type="slidenum">
              <a:rPr lang="en-US"/>
              <a:pPr/>
              <a:t>50</a:t>
            </a:fld>
            <a:endParaRPr lang="en-US"/>
          </a:p>
        </p:txBody>
      </p:sp>
      <p:sp>
        <p:nvSpPr>
          <p:cNvPr id="176130" name="Rectangle 2"/>
          <p:cNvSpPr>
            <a:spLocks noGrp="1" noRot="1" noChangeAspect="1" noChangeArrowheads="1" noTextEdit="1"/>
          </p:cNvSpPr>
          <p:nvPr>
            <p:ph type="sldImg"/>
          </p:nvPr>
        </p:nvSpPr>
        <p:spPr>
          <a:xfrm>
            <a:off x="381000" y="685800"/>
            <a:ext cx="6096000" cy="3429000"/>
          </a:xfrm>
          <a:ln/>
        </p:spPr>
      </p:sp>
      <p:sp>
        <p:nvSpPr>
          <p:cNvPr id="176131" name="Rectangle 3"/>
          <p:cNvSpPr>
            <a:spLocks noGrp="1" noChangeArrowheads="1"/>
          </p:cNvSpPr>
          <p:nvPr>
            <p:ph type="body" idx="1"/>
          </p:nvPr>
        </p:nvSpPr>
        <p:spPr/>
        <p:txBody>
          <a:bodyPr/>
          <a:lstStyle/>
          <a:p>
            <a:r>
              <a:rPr lang="en-US" dirty="0">
                <a:hlinkClick r:id="rId3"/>
              </a:rPr>
              <a:t>https://www.amazon.com/Oxford-Study-Bible-Revised-Apocrypha/dp/0195290003</a:t>
            </a:r>
            <a:endParaRPr lang="en-US" dirty="0"/>
          </a:p>
          <a:p>
            <a:endParaRPr lang="en-US" dirty="0">
              <a:cs typeface="Calibri"/>
            </a:endParaRPr>
          </a:p>
        </p:txBody>
      </p:sp>
    </p:spTree>
    <p:extLst>
      <p:ext uri="{BB962C8B-B14F-4D97-AF65-F5344CB8AC3E}">
        <p14:creationId xmlns:p14="http://schemas.microsoft.com/office/powerpoint/2010/main" val="3119646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The Book of Mormon</a:t>
            </a:r>
            <a:r>
              <a:rPr lang="en-US" sz="1200" kern="1200" dirty="0">
                <a:solidFill>
                  <a:schemeClr val="tx1"/>
                </a:solidFill>
                <a:effectLst/>
                <a:latin typeface="+mn-lt"/>
                <a:ea typeface="+mn-ea"/>
                <a:cs typeface="+mn-cs"/>
              </a:rPr>
              <a:t> contains fifteen books written by American prophets in an ancient language over a thousand year period from about 600 B.C. to A.D. 420. These people were a remnant (a small group) of Israelites who were led to the ancient Americas by the Lord. The Book of Mormon also contains several chapters of Christ’s teachings to these people when He visited them shortly after His Resurrection. Jesus Christ directed the creation of the Book of Mormon so that it could be brought forth in the last days to teach people about Christ and His plan for the human family.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The Doctrine and Covenants</a:t>
            </a:r>
            <a:r>
              <a:rPr lang="en-US" sz="1200" kern="1200" dirty="0">
                <a:solidFill>
                  <a:schemeClr val="tx1"/>
                </a:solidFill>
                <a:effectLst/>
                <a:latin typeface="+mn-lt"/>
                <a:ea typeface="+mn-ea"/>
                <a:cs typeface="+mn-cs"/>
              </a:rPr>
              <a:t> contains 138 sections and two proclamations recorded by the Prophet Joseph Smith and other Church leaders in the English language beginning in 1828. The sections of the Doctrine and Covenants contain revelations from Jesus Christ, prophetic instructions, angelic annunciations, important letters, and even hymns. In the Doctrine and Covenants, we hear the voice of Jesus Christ giving testimony and commandments people in our modern world. </a:t>
            </a:r>
          </a:p>
          <a:p>
            <a:endParaRPr lang="en-US" dirty="0"/>
          </a:p>
          <a:p>
            <a:r>
              <a:rPr lang="en-US" dirty="0"/>
              <a:t>More details on how these books came to be are available in courses that focus on Restoration Scripture.</a:t>
            </a:r>
          </a:p>
          <a:p>
            <a:endParaRPr lang="en-US" dirty="0">
              <a:cs typeface="Calibri" panose="020F0502020204030204"/>
            </a:endParaRPr>
          </a:p>
          <a:p>
            <a:r>
              <a:rPr lang="en-US" dirty="0">
                <a:cs typeface="Calibri" panose="020F0502020204030204"/>
              </a:rPr>
              <a:t>Image: </a:t>
            </a:r>
            <a:r>
              <a:rPr lang="en-US" dirty="0">
                <a:hlinkClick r:id="rId3"/>
              </a:rPr>
              <a:t>https://www.churchofjesuschrist.org/media/image/triple-combination-scripture-cover-bae554c?lang=eng</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51</a:t>
            </a:fld>
            <a:endParaRPr lang="en-US"/>
          </a:p>
        </p:txBody>
      </p:sp>
    </p:spTree>
    <p:extLst>
      <p:ext uri="{BB962C8B-B14F-4D97-AF65-F5344CB8AC3E}">
        <p14:creationId xmlns:p14="http://schemas.microsoft.com/office/powerpoint/2010/main" val="3974213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Times New Roman" panose="02020603050405020304" pitchFamily="18" charset="0"/>
              </a:rPr>
              <a:t> </a:t>
            </a:r>
            <a:r>
              <a:rPr lang="en-US" sz="1800" b="0" i="0" u="sng" strike="noStrike" dirty="0">
                <a:solidFill>
                  <a:srgbClr val="1155CC"/>
                </a:solidFill>
                <a:effectLst/>
                <a:latin typeface="Times New Roman" panose="02020603050405020304" pitchFamily="18" charset="0"/>
                <a:hlinkClick r:id="rId3"/>
              </a:rPr>
              <a:t>1 Nephi 13:38-40</a:t>
            </a:r>
            <a:r>
              <a:rPr lang="en-US" sz="1800" b="0" i="0" u="none" strike="noStrike" dirty="0">
                <a:solidFill>
                  <a:srgbClr val="000000"/>
                </a:solidFill>
                <a:effectLst/>
                <a:latin typeface="Times New Roman" panose="02020603050405020304" pitchFamily="18" charset="0"/>
              </a:rPr>
              <a:t> and </a:t>
            </a:r>
            <a:r>
              <a:rPr lang="en-US" sz="1800" b="0" i="0" u="sng" strike="noStrike" dirty="0">
                <a:solidFill>
                  <a:srgbClr val="1155CC"/>
                </a:solidFill>
                <a:effectLst/>
                <a:latin typeface="Times New Roman" panose="02020603050405020304" pitchFamily="18" charset="0"/>
                <a:hlinkClick r:id="rId4"/>
              </a:rPr>
              <a:t>Mormon 7:8-9</a:t>
            </a:r>
            <a:r>
              <a:rPr lang="en-US" sz="1800" b="0" i="0" u="sng" strike="noStrike" dirty="0">
                <a:solidFill>
                  <a:srgbClr val="1155CC"/>
                </a:solidFill>
                <a:effectLst/>
                <a:latin typeface="Times New Roman" panose="02020603050405020304" pitchFamily="18" charset="0"/>
              </a:rPr>
              <a:t> were part of the pre-class readings</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52</a:t>
            </a:fld>
            <a:endParaRPr lang="en-US"/>
          </a:p>
        </p:txBody>
      </p:sp>
    </p:spTree>
    <p:extLst>
      <p:ext uri="{BB962C8B-B14F-4D97-AF65-F5344CB8AC3E}">
        <p14:creationId xmlns:p14="http://schemas.microsoft.com/office/powerpoint/2010/main" val="2693442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Shifting gears from how scripture came to be and details of the specific books to how do we know what we know?</a:t>
            </a:r>
          </a:p>
          <a:p>
            <a:endParaRPr lang="en-US" dirty="0">
              <a:cs typeface="Calibri"/>
            </a:endParaRPr>
          </a:p>
          <a:p>
            <a:r>
              <a:rPr lang="en-US" dirty="0">
                <a:cs typeface="Calibri"/>
              </a:rPr>
              <a:t>Image: </a:t>
            </a:r>
            <a:r>
              <a:rPr lang="en-US" dirty="0">
                <a:hlinkClick r:id="rId3"/>
              </a:rPr>
              <a:t>https://www.churchofjesuschrist.org/media/image/moses-brass-serpent-e4d489d?lang=eng</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53</a:t>
            </a:fld>
            <a:endParaRPr lang="en-US"/>
          </a:p>
        </p:txBody>
      </p:sp>
    </p:spTree>
    <p:extLst>
      <p:ext uri="{BB962C8B-B14F-4D97-AF65-F5344CB8AC3E}">
        <p14:creationId xmlns:p14="http://schemas.microsoft.com/office/powerpoint/2010/main" val="3006112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OT, when you see LORD in all caps, that is a reference to YHWH—transliterated into English as “Jehovah.”</a:t>
            </a:r>
          </a:p>
          <a:p>
            <a:endParaRPr lang="en-US" dirty="0">
              <a:cs typeface="Calibri"/>
            </a:endParaRPr>
          </a:p>
          <a:p>
            <a:r>
              <a:rPr lang="en-US" dirty="0">
                <a:cs typeface="Calibri"/>
              </a:rPr>
              <a:t>Image: </a:t>
            </a:r>
            <a:r>
              <a:rPr lang="en-US" dirty="0">
                <a:hlinkClick r:id="rId3"/>
              </a:rPr>
              <a:t>https://en.wikipedia.org/wiki/Ten_Commandments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58</a:t>
            </a:fld>
            <a:endParaRPr lang="en-US"/>
          </a:p>
        </p:txBody>
      </p:sp>
    </p:spTree>
    <p:extLst>
      <p:ext uri="{BB962C8B-B14F-4D97-AF65-F5344CB8AC3E}">
        <p14:creationId xmlns:p14="http://schemas.microsoft.com/office/powerpoint/2010/main" val="647848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gift Jesus wants us to have. </a:t>
            </a:r>
            <a:r>
              <a:rPr lang="en-US" dirty="0"/>
              <a:t>If we’re going to “learn” of Jesus, let’s think about different types of knowledge</a:t>
            </a:r>
          </a:p>
          <a:p>
            <a:endParaRPr lang="en-US" dirty="0">
              <a:cs typeface="Calibri"/>
            </a:endParaRPr>
          </a:p>
          <a:p>
            <a:r>
              <a:rPr lang="en-US" dirty="0">
                <a:cs typeface="Calibri"/>
              </a:rPr>
              <a:t>Image: </a:t>
            </a:r>
            <a:r>
              <a:rPr lang="en-US" dirty="0">
                <a:hlinkClick r:id="rId3"/>
              </a:rPr>
              <a:t>https://www.churchofjesuschrist.org/media/image/balm-gilead-christ-white-shawl-567ba46?lang=eng&amp;collectionId=867cf70ec67d467498611c99263461f0</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a:t>
            </a:fld>
            <a:endParaRPr lang="en-US"/>
          </a:p>
        </p:txBody>
      </p:sp>
    </p:spTree>
    <p:extLst>
      <p:ext uri="{BB962C8B-B14F-4D97-AF65-F5344CB8AC3E}">
        <p14:creationId xmlns:p14="http://schemas.microsoft.com/office/powerpoint/2010/main" val="3340807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for example D&amp;C 110:2-4.</a:t>
            </a:r>
          </a:p>
        </p:txBody>
      </p:sp>
      <p:sp>
        <p:nvSpPr>
          <p:cNvPr id="4" name="Slide Number Placeholder 3"/>
          <p:cNvSpPr>
            <a:spLocks noGrp="1"/>
          </p:cNvSpPr>
          <p:nvPr>
            <p:ph type="sldNum" sz="quarter" idx="5"/>
          </p:nvPr>
        </p:nvSpPr>
        <p:spPr/>
        <p:txBody>
          <a:bodyPr/>
          <a:lstStyle/>
          <a:p>
            <a:fld id="{8F992AFB-CCB7-41E6-BF6F-E17A0E5BBC67}" type="slidenum">
              <a:rPr lang="en-US" smtClean="0"/>
              <a:t>59</a:t>
            </a:fld>
            <a:endParaRPr lang="en-US"/>
          </a:p>
        </p:txBody>
      </p:sp>
    </p:spTree>
    <p:extLst>
      <p:ext uri="{BB962C8B-B14F-4D97-AF65-F5344CB8AC3E}">
        <p14:creationId xmlns:p14="http://schemas.microsoft.com/office/powerpoint/2010/main" val="943816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OT, when you see LORD in all caps, that is a reference to YHWH—transliterated into English as “Jehovah.”</a:t>
            </a:r>
          </a:p>
          <a:p>
            <a:endParaRPr lang="en-US" dirty="0">
              <a:cs typeface="Calibri"/>
            </a:endParaRPr>
          </a:p>
          <a:p>
            <a:r>
              <a:rPr lang="en-US" dirty="0">
                <a:cs typeface="Calibri"/>
              </a:rPr>
              <a:t>Image: </a:t>
            </a:r>
            <a:r>
              <a:rPr lang="en-US" dirty="0">
                <a:hlinkClick r:id="rId3"/>
              </a:rPr>
              <a:t>https://en.wikipedia.org/wiki/Ten_Commandments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60</a:t>
            </a:fld>
            <a:endParaRPr lang="en-US"/>
          </a:p>
        </p:txBody>
      </p:sp>
    </p:spTree>
    <p:extLst>
      <p:ext uri="{BB962C8B-B14F-4D97-AF65-F5344CB8AC3E}">
        <p14:creationId xmlns:p14="http://schemas.microsoft.com/office/powerpoint/2010/main" val="33998316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tricky section of the verses in the pre-class readings. </a:t>
            </a:r>
            <a:endParaRPr lang="en-US" b="1" dirty="0">
              <a:cs typeface="Calibri" panose="020F0502020204030204"/>
            </a:endParaRPr>
          </a:p>
          <a:p>
            <a:pPr lvl="0"/>
            <a:r>
              <a:rPr lang="en-US" sz="1200" kern="1200">
                <a:solidFill>
                  <a:schemeClr val="tx1"/>
                </a:solidFill>
                <a:effectLst/>
                <a:latin typeface="+mn-lt"/>
                <a:ea typeface="+mn-ea"/>
                <a:cs typeface="+mn-cs"/>
              </a:rPr>
              <a:t>Photo by Rachel Harper, permission to use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61</a:t>
            </a:fld>
            <a:endParaRPr lang="en-US"/>
          </a:p>
        </p:txBody>
      </p:sp>
    </p:spTree>
    <p:extLst>
      <p:ext uri="{BB962C8B-B14F-4D97-AF65-F5344CB8AC3E}">
        <p14:creationId xmlns:p14="http://schemas.microsoft.com/office/powerpoint/2010/main" val="20088281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ones in yellow, we’ll talk about today, and the ones in orange we will discuss in a future class.</a:t>
            </a:r>
          </a:p>
        </p:txBody>
      </p:sp>
      <p:sp>
        <p:nvSpPr>
          <p:cNvPr id="4" name="Slide Number Placeholder 3"/>
          <p:cNvSpPr>
            <a:spLocks noGrp="1"/>
          </p:cNvSpPr>
          <p:nvPr>
            <p:ph type="sldNum" sz="quarter" idx="5"/>
          </p:nvPr>
        </p:nvSpPr>
        <p:spPr/>
        <p:txBody>
          <a:bodyPr/>
          <a:lstStyle/>
          <a:p>
            <a:fld id="{8F992AFB-CCB7-41E6-BF6F-E17A0E5BBC67}" type="slidenum">
              <a:rPr lang="en-US" smtClean="0"/>
              <a:t>62</a:t>
            </a:fld>
            <a:endParaRPr lang="en-US"/>
          </a:p>
        </p:txBody>
      </p:sp>
    </p:spTree>
    <p:extLst>
      <p:ext uri="{BB962C8B-B14F-4D97-AF65-F5344CB8AC3E}">
        <p14:creationId xmlns:p14="http://schemas.microsoft.com/office/powerpoint/2010/main" val="21206717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Sears: This counsel to study and to seek learning out of the best books applies to all kinds of subjects, so surely it also applies to our mandate to learn all we can about Jesus Christ. Scholarship and academic study—using the intelligence God has given us—are divinely appointed means of approaching Jesus.</a:t>
            </a:r>
          </a:p>
          <a:p>
            <a:endParaRPr lang="en-US" dirty="0">
              <a:cs typeface="Calibri"/>
            </a:endParaRPr>
          </a:p>
          <a:p>
            <a:r>
              <a:rPr lang="en-US" dirty="0">
                <a:cs typeface="Calibri"/>
              </a:rPr>
              <a:t>Image: </a:t>
            </a:r>
            <a:r>
              <a:rPr lang="en-US" dirty="0">
                <a:hlinkClick r:id="rId3"/>
              </a:rPr>
              <a:t>https://history.churchofjesuschrist.org/exhibit/iac-2015-tell-me-the-stories-of-jesus?lang=eng#mv38</a:t>
            </a:r>
            <a:endParaRPr lang="en-US" dirty="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63</a:t>
            </a:fld>
            <a:endParaRPr lang="en-US"/>
          </a:p>
        </p:txBody>
      </p:sp>
    </p:spTree>
    <p:extLst>
      <p:ext uri="{BB962C8B-B14F-4D97-AF65-F5344CB8AC3E}">
        <p14:creationId xmlns:p14="http://schemas.microsoft.com/office/powerpoint/2010/main" val="4069509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https://history.churchofjesuschrist.org/exhibit/iac-2015-tell-me-the-stories-of-jesus?lang=eng#mv98</a:t>
            </a:r>
            <a:endParaRPr lang="en-US">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64</a:t>
            </a:fld>
            <a:endParaRPr lang="en-US"/>
          </a:p>
        </p:txBody>
      </p:sp>
    </p:spTree>
    <p:extLst>
      <p:ext uri="{BB962C8B-B14F-4D97-AF65-F5344CB8AC3E}">
        <p14:creationId xmlns:p14="http://schemas.microsoft.com/office/powerpoint/2010/main" val="3863230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https://history.churchofjesuschrist.org/content/testimony/m-russell-ballard?lang=eng</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pPr>
              <a:defRPr/>
            </a:pPr>
            <a:fld id="{1CA4F710-7DAD-4754-BC07-61940B805C0E}" type="slidenum">
              <a:rPr lang="en-US" altLang="en-US" smtClean="0"/>
              <a:pPr>
                <a:defRPr/>
              </a:pPr>
              <a:t>65</a:t>
            </a:fld>
            <a:endParaRPr lang="en-US" altLang="en-US"/>
          </a:p>
        </p:txBody>
      </p:sp>
    </p:spTree>
    <p:extLst>
      <p:ext uri="{BB962C8B-B14F-4D97-AF65-F5344CB8AC3E}">
        <p14:creationId xmlns:p14="http://schemas.microsoft.com/office/powerpoint/2010/main" val="18038677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on this for a moment. Being academically qualified is important, but not sufficient. There are some people who have the right credentials but don’t believe in Jesus Christ. I believe scholarship is important and it’s really important to discern faithful scholarship from faithless scholarship. Sometimes the data can be interpreted in different ways, and I would rather focus on a faithful interpretation, rather than a skeptical one. At the same time we need to make sure that we aren’t so overly cautious to avoid scholarship (worrying that it might make us lose our faith) that we miss the amazing insights that can come from focusing our</a:t>
            </a:r>
            <a:r>
              <a:rPr lang="en-US" i="1" dirty="0"/>
              <a:t> minds </a:t>
            </a:r>
            <a:r>
              <a:rPr lang="en-US" i="0" dirty="0"/>
              <a:t>on Jesus.</a:t>
            </a:r>
            <a:endParaRPr lang="en-US" dirty="0"/>
          </a:p>
          <a:p>
            <a:endParaRPr lang="en-US" dirty="0">
              <a:cs typeface="Calibri"/>
            </a:endParaRPr>
          </a:p>
          <a:p>
            <a:r>
              <a:rPr lang="en-US" dirty="0">
                <a:cs typeface="Calibri"/>
              </a:rPr>
              <a:t>Image: </a:t>
            </a:r>
            <a:r>
              <a:rPr lang="en-US" dirty="0">
                <a:hlinkClick r:id="rId3"/>
              </a:rPr>
              <a:t>https://religion.byu.edu/directory/josh-sears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66</a:t>
            </a:fld>
            <a:endParaRPr lang="en-US"/>
          </a:p>
        </p:txBody>
      </p:sp>
    </p:spTree>
    <p:extLst>
      <p:ext uri="{BB962C8B-B14F-4D97-AF65-F5344CB8AC3E}">
        <p14:creationId xmlns:p14="http://schemas.microsoft.com/office/powerpoint/2010/main" val="33462342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https://bookofmormoncentral.org</a:t>
            </a:r>
            <a:endParaRPr lang="en-US" dirty="0"/>
          </a:p>
          <a:p>
            <a:endParaRPr lang="en-US" dirty="0">
              <a:cs typeface="Calibri"/>
            </a:endParaRPr>
          </a:p>
          <a:p>
            <a:r>
              <a:rPr lang="en-US" dirty="0">
                <a:hlinkClick r:id="rId4"/>
              </a:rPr>
              <a:t>https://mi.byu.edu</a:t>
            </a:r>
          </a:p>
          <a:p>
            <a:endParaRPr lang="en-US" dirty="0"/>
          </a:p>
          <a:p>
            <a:r>
              <a:rPr lang="en-US" dirty="0">
                <a:hlinkClick r:id="rId5"/>
              </a:rPr>
              <a:t>https://rsc.byu.edu</a:t>
            </a:r>
            <a:endParaRPr lang="en-US" dirty="0">
              <a:cs typeface="Calibri" panose="020F0502020204030204"/>
              <a:hlinkClick r:id="rId5"/>
            </a:endParaRPr>
          </a:p>
          <a:p>
            <a:endParaRPr lang="en-US" dirty="0">
              <a:cs typeface="Calibri" panose="020F0502020204030204"/>
            </a:endParaRPr>
          </a:p>
          <a:p>
            <a:r>
              <a:rPr lang="en-US" dirty="0">
                <a:hlinkClick r:id="rId6"/>
              </a:rPr>
              <a:t>https://byustudies.byu.edu</a:t>
            </a:r>
            <a:endParaRPr lang="en-US"/>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67</a:t>
            </a:fld>
            <a:endParaRPr lang="en-US"/>
          </a:p>
        </p:txBody>
      </p:sp>
    </p:spTree>
    <p:extLst>
      <p:ext uri="{BB962C8B-B14F-4D97-AF65-F5344CB8AC3E}">
        <p14:creationId xmlns:p14="http://schemas.microsoft.com/office/powerpoint/2010/main" val="225058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you have to be discerning when you listen to podcasts. Just because it’s on a podcast doesn’t mean it’s true. There are some people who have the right credentials but don’t believe in Jesus Christ. But I don’t think that means we have to be scared of all podcasts that aren’t LDS-based. There is much good we can learn from other Christians as well!</a:t>
            </a:r>
          </a:p>
          <a:p>
            <a:endParaRPr lang="en-US" dirty="0"/>
          </a:p>
          <a:p>
            <a:r>
              <a:rPr lang="en-US" dirty="0">
                <a:hlinkClick r:id="rId3"/>
              </a:rPr>
              <a:t>https://ldsperspectives.com</a:t>
            </a:r>
            <a:endParaRPr lang="en-US" dirty="0">
              <a:cs typeface="Calibri" panose="020F0502020204030204"/>
              <a:hlinkClick r:id="rId3"/>
            </a:endParaRPr>
          </a:p>
          <a:p>
            <a:endParaRPr lang="en-US" dirty="0"/>
          </a:p>
          <a:p>
            <a:r>
              <a:rPr lang="en-US" dirty="0">
                <a:hlinkClick r:id="rId4"/>
              </a:rPr>
              <a:t>https://followhim.co</a:t>
            </a:r>
            <a:endParaRPr lang="en-US" dirty="0">
              <a:cs typeface="Calibri"/>
              <a:hlinkClick r:id="rId4"/>
            </a:endParaRPr>
          </a:p>
          <a:p>
            <a:endParaRPr lang="en-US" dirty="0">
              <a:cs typeface="Calibri"/>
            </a:endParaRPr>
          </a:p>
          <a:p>
            <a:r>
              <a:rPr lang="en-US" dirty="0">
                <a:hlinkClick r:id="rId5"/>
              </a:rPr>
              <a:t>https://mi.byu.edu/mipodcast/</a:t>
            </a:r>
            <a:endParaRPr lang="en-US"/>
          </a:p>
          <a:p>
            <a:endParaRPr lang="en-US" dirty="0"/>
          </a:p>
          <a:p>
            <a:r>
              <a:rPr lang="en-US" dirty="0">
                <a:hlinkClick r:id="rId6"/>
              </a:rPr>
              <a:t>https://podcasts.apple.com/us/podcast/the-bible-in-a-year-with-fr-mike-schmitz/id1539568321</a:t>
            </a:r>
            <a:endParaRPr lang="en-US" dirty="0">
              <a:cs typeface="Calibri"/>
              <a:hlinkClick r:id="rId6"/>
            </a:endParaRPr>
          </a:p>
          <a:p>
            <a:endParaRPr lang="en-US" dirty="0">
              <a:cs typeface="Calibri"/>
            </a:endParaRPr>
          </a:p>
          <a:p>
            <a:r>
              <a:rPr lang="en-US" dirty="0">
                <a:hlinkClick r:id="rId7"/>
              </a:rPr>
              <a:t>https://rsc.byu.edu/media/y-religion</a:t>
            </a:r>
            <a:endParaRPr lang="en-US"/>
          </a:p>
          <a:p>
            <a:endParaRPr lang="en-US" dirty="0"/>
          </a:p>
          <a:p>
            <a:r>
              <a:rPr lang="en-US" dirty="0">
                <a:hlinkClick r:id="rId8"/>
              </a:rPr>
              <a:t>https://podacre.blogspot.com</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68</a:t>
            </a:fld>
            <a:endParaRPr lang="en-US"/>
          </a:p>
        </p:txBody>
      </p:sp>
    </p:spTree>
    <p:extLst>
      <p:ext uri="{BB962C8B-B14F-4D97-AF65-F5344CB8AC3E}">
        <p14:creationId xmlns:p14="http://schemas.microsoft.com/office/powerpoint/2010/main" val="3926092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ones in yellow, we’ll talk about today, and the ones in orange we will discuss in a future class.</a:t>
            </a:r>
          </a:p>
        </p:txBody>
      </p:sp>
      <p:sp>
        <p:nvSpPr>
          <p:cNvPr id="4" name="Slide Number Placeholder 3"/>
          <p:cNvSpPr>
            <a:spLocks noGrp="1"/>
          </p:cNvSpPr>
          <p:nvPr>
            <p:ph type="sldNum" sz="quarter" idx="5"/>
          </p:nvPr>
        </p:nvSpPr>
        <p:spPr/>
        <p:txBody>
          <a:bodyPr/>
          <a:lstStyle/>
          <a:p>
            <a:fld id="{8F992AFB-CCB7-41E6-BF6F-E17A0E5BBC67}" type="slidenum">
              <a:rPr lang="en-US" smtClean="0"/>
              <a:t>5</a:t>
            </a:fld>
            <a:endParaRPr lang="en-US"/>
          </a:p>
        </p:txBody>
      </p:sp>
    </p:spTree>
    <p:extLst>
      <p:ext uri="{BB962C8B-B14F-4D97-AF65-F5344CB8AC3E}">
        <p14:creationId xmlns:p14="http://schemas.microsoft.com/office/powerpoint/2010/main" val="34833615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https://deseretbook.com/p/jesus-christ-world-new-testament-lds-perspective-richard-neitzel-holzapfel-5718?variant_id=104343-ebook</a:t>
            </a:r>
            <a:endParaRPr lang="en-US" dirty="0"/>
          </a:p>
          <a:p>
            <a:endParaRPr lang="en-US" dirty="0">
              <a:cs typeface="Calibri"/>
            </a:endParaRPr>
          </a:p>
          <a:p>
            <a:r>
              <a:rPr lang="en-US" dirty="0">
                <a:hlinkClick r:id="rId4"/>
              </a:rPr>
              <a:t>https://deseretbook.com/p/finding-christ-in-the-covenant-path-ancient-insights-for-modern-life?variant_id=183457-hardcover</a:t>
            </a:r>
            <a:endParaRPr lang="en-US" dirty="0">
              <a:cs typeface="Calibri" panose="020F0502020204030204"/>
              <a:hlinkClick r:id="rId4"/>
            </a:endParaRPr>
          </a:p>
          <a:p>
            <a:endParaRPr lang="en-US" dirty="0">
              <a:cs typeface="Calibri" panose="020F0502020204030204"/>
            </a:endParaRPr>
          </a:p>
          <a:p>
            <a:r>
              <a:rPr lang="en-US" dirty="0">
                <a:hlinkClick r:id="rId5"/>
              </a:rPr>
              <a:t>https://www.amazon.com/What-Did-Jesus-Look-Like/dp/056767150X</a:t>
            </a:r>
          </a:p>
          <a:p>
            <a:endParaRPr lang="en-US" dirty="0">
              <a:cs typeface="Calibri" panose="020F0502020204030204"/>
            </a:endParaRPr>
          </a:p>
          <a:p>
            <a:r>
              <a:rPr lang="en-US" dirty="0">
                <a:cs typeface="Calibri" panose="020F0502020204030204"/>
              </a:rPr>
              <a:t>https://www.amazon.com/Christ-Gospels-Liturgical-Year-1928-1998/dp/081461860X </a:t>
            </a: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69</a:t>
            </a:fld>
            <a:endParaRPr lang="en-US"/>
          </a:p>
        </p:txBody>
      </p:sp>
    </p:spTree>
    <p:extLst>
      <p:ext uri="{BB962C8B-B14F-4D97-AF65-F5344CB8AC3E}">
        <p14:creationId xmlns:p14="http://schemas.microsoft.com/office/powerpoint/2010/main" val="25447221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70</a:t>
            </a:fld>
            <a:endParaRPr lang="en-US"/>
          </a:p>
        </p:txBody>
      </p:sp>
    </p:spTree>
    <p:extLst>
      <p:ext uri="{BB962C8B-B14F-4D97-AF65-F5344CB8AC3E}">
        <p14:creationId xmlns:p14="http://schemas.microsoft.com/office/powerpoint/2010/main" val="13898331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F3F42"/>
                </a:solidFill>
                <a:effectLst/>
                <a:latin typeface="ReithSans"/>
              </a:rPr>
              <a:t>“…the depiction of Moses on the walls of the 3rd Century synagogue of Dura-Europos, since it shows how a Jewish sage was imagined in the Graeco-Roman world. Moses is imagined in undyed clothing, and in fact his one mantle is a tallith, since in the Dura image of Moses parting the Red Sea one can see tassels (</a:t>
            </a:r>
            <a:r>
              <a:rPr lang="en-US" b="0" i="0" dirty="0" err="1">
                <a:solidFill>
                  <a:srgbClr val="3F3F42"/>
                </a:solidFill>
                <a:effectLst/>
                <a:latin typeface="ReithSans"/>
              </a:rPr>
              <a:t>tzitzith</a:t>
            </a:r>
            <a:r>
              <a:rPr lang="en-US" b="0" i="0" dirty="0">
                <a:solidFill>
                  <a:srgbClr val="3F3F42"/>
                </a:solidFill>
                <a:effectLst/>
                <a:latin typeface="ReithSans"/>
              </a:rPr>
              <a:t>) at the corners. At any rate, this image is far more correct as a basis for imagining the historical Jesus than the adaptations of the Byzantine Jesus that have become standard: he's short-haired and with a slight beard, and he's wearing a short tunic, with short sleeves, and a himation.” (https://www.bbc.com/news/magazine-35120965) </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74</a:t>
            </a:fld>
            <a:endParaRPr lang="en-US"/>
          </a:p>
        </p:txBody>
      </p:sp>
    </p:spTree>
    <p:extLst>
      <p:ext uri="{BB962C8B-B14F-4D97-AF65-F5344CB8AC3E}">
        <p14:creationId xmlns:p14="http://schemas.microsoft.com/office/powerpoint/2010/main" val="28822237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ones in yellow, we’ll talk about today, and the ones in orange we will discuss in a future class.</a:t>
            </a:r>
          </a:p>
        </p:txBody>
      </p:sp>
      <p:sp>
        <p:nvSpPr>
          <p:cNvPr id="4" name="Slide Number Placeholder 3"/>
          <p:cNvSpPr>
            <a:spLocks noGrp="1"/>
          </p:cNvSpPr>
          <p:nvPr>
            <p:ph type="sldNum" sz="quarter" idx="5"/>
          </p:nvPr>
        </p:nvSpPr>
        <p:spPr/>
        <p:txBody>
          <a:bodyPr/>
          <a:lstStyle/>
          <a:p>
            <a:fld id="{8F992AFB-CCB7-41E6-BF6F-E17A0E5BBC67}" type="slidenum">
              <a:rPr lang="en-US" smtClean="0"/>
              <a:t>75</a:t>
            </a:fld>
            <a:endParaRPr lang="en-US"/>
          </a:p>
        </p:txBody>
      </p:sp>
    </p:spTree>
    <p:extLst>
      <p:ext uri="{BB962C8B-B14F-4D97-AF65-F5344CB8AC3E}">
        <p14:creationId xmlns:p14="http://schemas.microsoft.com/office/powerpoint/2010/main" val="42410898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C53F578-5B19-4112-91C7-324228595992}" type="slidenum">
              <a:rPr lang="en-US" sz="1200"/>
              <a:pPr eaLnBrk="1" hangingPunct="1"/>
              <a:t>76</a:t>
            </a:fld>
            <a:endParaRPr lang="en-US" sz="1200"/>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marL="0" indent="0" algn="l" fontAlgn="auto">
              <a:spcAft>
                <a:spcPts val="0"/>
              </a:spcAft>
              <a:buFont typeface="Arial" panose="020B0604020202020204" pitchFamily="34" charset="0"/>
              <a:buNone/>
            </a:pPr>
            <a:r>
              <a:rPr lang="en-US" sz="1200" i="0" dirty="0">
                <a:effectLst>
                  <a:outerShdw blurRad="50800" dist="50800" dir="5400000" sx="1000" sy="1000" algn="ctr" rotWithShape="0">
                    <a:srgbClr val="000000">
                      <a:alpha val="43137"/>
                    </a:srgbClr>
                  </a:outerShdw>
                </a:effectLst>
              </a:rPr>
              <a:t>Ultimately, your personal experiences with the Savior can be the most powerful ways to learn of him.</a:t>
            </a:r>
          </a:p>
          <a:p>
            <a:pPr marL="0" indent="0" algn="l" fontAlgn="auto">
              <a:spcAft>
                <a:spcPts val="0"/>
              </a:spcAft>
              <a:buFont typeface="Arial" panose="020B0604020202020204" pitchFamily="34" charset="0"/>
              <a:buNone/>
            </a:pPr>
            <a:endParaRPr lang="en-US" sz="1200" i="1" dirty="0">
              <a:effectLst>
                <a:outerShdw blurRad="50800" dist="50800" dir="5400000" sx="1000" sy="1000" algn="ctr" rotWithShape="0">
                  <a:srgbClr val="000000">
                    <a:alpha val="43137"/>
                  </a:srgbClr>
                </a:outerShdw>
              </a:effectLst>
              <a:cs typeface="Calibri"/>
            </a:endParaRPr>
          </a:p>
          <a:p>
            <a:r>
              <a:rPr lang="en-US" dirty="0">
                <a:effectLst>
                  <a:outerShdw blurRad="50800" dist="50800" dir="5400000" sx="1000" sy="1000" algn="ctr" rotWithShape="0">
                    <a:srgbClr val="000000">
                      <a:alpha val="43137"/>
                    </a:srgbClr>
                  </a:outerShdw>
                </a:effectLst>
                <a:cs typeface="Calibri"/>
              </a:rPr>
              <a:t>Image: </a:t>
            </a:r>
            <a:r>
              <a:rPr lang="en-US" dirty="0">
                <a:effectLst>
                  <a:outerShdw blurRad="50800" dist="50800" dir="5400000" sx="1000" sy="1000" algn="ctr" rotWithShape="0">
                    <a:srgbClr val="000000">
                      <a:alpha val="43137"/>
                    </a:srgbClr>
                  </a:outerShdw>
                </a:effectLst>
                <a:hlinkClick r:id="rId3"/>
              </a:rPr>
              <a:t>https://history.churchofjesuschrist.org/exhibit/iac-2015-tell-me-the-stories-of-jesus?lang=eng#mv94</a:t>
            </a:r>
            <a:endParaRPr lang="en-US" dirty="0">
              <a:effectLst>
                <a:outerShdw blurRad="50800" dist="50800" dir="5400000" sx="1000" sy="1000" algn="ctr" rotWithShape="0">
                  <a:srgbClr val="000000">
                    <a:alpha val="43137"/>
                  </a:srgbClr>
                </a:outerShdw>
              </a:effectLst>
              <a:cs typeface="Calibri"/>
              <a:hlinkClick r:id="rId3"/>
            </a:endParaRPr>
          </a:p>
          <a:p>
            <a:endParaRPr lang="en-US" dirty="0">
              <a:effectLst>
                <a:outerShdw blurRad="50800" dist="50800" dir="5400000" sx="1000" sy="1000" algn="ctr" rotWithShape="0">
                  <a:srgbClr val="000000">
                    <a:alpha val="43137"/>
                  </a:srgbClr>
                </a:outerShdw>
              </a:effectLst>
              <a:cs typeface="Calibri"/>
            </a:endParaRPr>
          </a:p>
        </p:txBody>
      </p:sp>
    </p:spTree>
    <p:extLst>
      <p:ext uri="{BB962C8B-B14F-4D97-AF65-F5344CB8AC3E}">
        <p14:creationId xmlns:p14="http://schemas.microsoft.com/office/powerpoint/2010/main" val="38230950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C53F578-5B19-4112-91C7-324228595992}" type="slidenum">
              <a:rPr lang="en-US" sz="1200"/>
              <a:pPr eaLnBrk="1" hangingPunct="1"/>
              <a:t>77</a:t>
            </a:fld>
            <a:endParaRPr lang="en-US" sz="1200"/>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marL="0" indent="0" algn="l" fontAlgn="auto">
              <a:spcAft>
                <a:spcPts val="0"/>
              </a:spcAft>
              <a:buFont typeface="Arial" panose="020B0604020202020204" pitchFamily="34" charset="0"/>
              <a:buNone/>
            </a:pPr>
            <a:r>
              <a:rPr lang="en-US" sz="1200" i="0" dirty="0">
                <a:effectLst>
                  <a:outerShdw blurRad="50800" dist="50800" dir="5400000" sx="1000" sy="1000" algn="ctr" rotWithShape="0">
                    <a:srgbClr val="000000">
                      <a:alpha val="43137"/>
                    </a:srgbClr>
                  </a:outerShdw>
                </a:effectLst>
              </a:rPr>
              <a:t>Ultimately, your personal experiences with the Savior can be the most powerful ways to learn of him.</a:t>
            </a:r>
          </a:p>
          <a:p>
            <a:pPr marL="0" indent="0" algn="l" fontAlgn="auto">
              <a:spcAft>
                <a:spcPts val="0"/>
              </a:spcAft>
              <a:buFont typeface="Arial" panose="020B0604020202020204" pitchFamily="34" charset="0"/>
              <a:buNone/>
            </a:pPr>
            <a:endParaRPr lang="en-US" sz="1200" i="1" dirty="0">
              <a:effectLst>
                <a:outerShdw blurRad="50800" dist="50800" dir="5400000" sx="1000" sy="1000" algn="ctr" rotWithShape="0">
                  <a:srgbClr val="000000">
                    <a:alpha val="43137"/>
                  </a:srgbClr>
                </a:outerShdw>
              </a:effectLst>
              <a:cs typeface="Calibri"/>
            </a:endParaRPr>
          </a:p>
          <a:p>
            <a:r>
              <a:rPr lang="en-US" dirty="0">
                <a:effectLst>
                  <a:outerShdw blurRad="50800" dist="50800" dir="5400000" sx="1000" sy="1000" algn="ctr" rotWithShape="0">
                    <a:srgbClr val="000000">
                      <a:alpha val="43137"/>
                    </a:srgbClr>
                  </a:outerShdw>
                </a:effectLst>
                <a:cs typeface="Calibri"/>
              </a:rPr>
              <a:t>Image: </a:t>
            </a:r>
            <a:r>
              <a:rPr lang="en-US" dirty="0">
                <a:effectLst>
                  <a:outerShdw blurRad="50800" dist="50800" dir="5400000" sx="1000" sy="1000" algn="ctr" rotWithShape="0">
                    <a:srgbClr val="000000">
                      <a:alpha val="43137"/>
                    </a:srgbClr>
                  </a:outerShdw>
                </a:effectLst>
                <a:hlinkClick r:id="rId3"/>
              </a:rPr>
              <a:t>https://history.churchofjesuschrist.org/exhibit/iac-2015-tell-me-the-stories-of-jesus?lang=eng#mv94</a:t>
            </a:r>
            <a:endParaRPr lang="en-US" dirty="0">
              <a:effectLst>
                <a:outerShdw blurRad="50800" dist="50800" dir="5400000" sx="1000" sy="1000" algn="ctr" rotWithShape="0">
                  <a:srgbClr val="000000">
                    <a:alpha val="43137"/>
                  </a:srgbClr>
                </a:outerShdw>
              </a:effectLst>
              <a:cs typeface="Calibri"/>
              <a:hlinkClick r:id="rId3"/>
            </a:endParaRPr>
          </a:p>
          <a:p>
            <a:endParaRPr lang="en-US" dirty="0">
              <a:effectLst>
                <a:outerShdw blurRad="50800" dist="50800" dir="5400000" sx="1000" sy="1000" algn="ctr" rotWithShape="0">
                  <a:srgbClr val="000000">
                    <a:alpha val="43137"/>
                  </a:srgbClr>
                </a:outerShdw>
              </a:effectLst>
              <a:cs typeface="Calibri"/>
            </a:endParaRPr>
          </a:p>
        </p:txBody>
      </p:sp>
    </p:spTree>
    <p:extLst>
      <p:ext uri="{BB962C8B-B14F-4D97-AF65-F5344CB8AC3E}">
        <p14:creationId xmlns:p14="http://schemas.microsoft.com/office/powerpoint/2010/main" val="22948578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C53F578-5B19-4112-91C7-324228595992}" type="slidenum">
              <a:rPr lang="en-US" sz="1200"/>
              <a:pPr eaLnBrk="1" hangingPunct="1"/>
              <a:t>78</a:t>
            </a:fld>
            <a:endParaRPr lang="en-US" sz="1200"/>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marL="0" indent="0" algn="l" fontAlgn="auto">
              <a:spcAft>
                <a:spcPts val="0"/>
              </a:spcAft>
              <a:buFont typeface="Arial" panose="020B0604020202020204" pitchFamily="34" charset="0"/>
              <a:buNone/>
            </a:pPr>
            <a:r>
              <a:rPr lang="en-US" sz="1200" i="0" dirty="0">
                <a:effectLst>
                  <a:outerShdw blurRad="50800" dist="50800" dir="5400000" sx="1000" sy="1000" algn="ctr" rotWithShape="0">
                    <a:srgbClr val="000000">
                      <a:alpha val="43137"/>
                    </a:srgbClr>
                  </a:outerShdw>
                </a:effectLst>
              </a:rPr>
              <a:t>Ultimately, your personal experiences with the Savior can be the most powerful ways to learn of him.</a:t>
            </a:r>
          </a:p>
          <a:p>
            <a:pPr marL="0" indent="0" algn="l" fontAlgn="auto">
              <a:spcAft>
                <a:spcPts val="0"/>
              </a:spcAft>
              <a:buFont typeface="Arial" panose="020B0604020202020204" pitchFamily="34" charset="0"/>
              <a:buNone/>
            </a:pPr>
            <a:endParaRPr lang="en-US" sz="1200" i="1" dirty="0">
              <a:effectLst>
                <a:outerShdw blurRad="50800" dist="50800" dir="5400000" sx="1000" sy="1000" algn="ctr" rotWithShape="0">
                  <a:srgbClr val="000000">
                    <a:alpha val="43137"/>
                  </a:srgbClr>
                </a:outerShdw>
              </a:effectLst>
              <a:cs typeface="Calibri"/>
            </a:endParaRPr>
          </a:p>
          <a:p>
            <a:r>
              <a:rPr lang="en-US" dirty="0">
                <a:effectLst>
                  <a:outerShdw blurRad="50800" dist="50800" dir="5400000" sx="1000" sy="1000" algn="ctr" rotWithShape="0">
                    <a:srgbClr val="000000">
                      <a:alpha val="43137"/>
                    </a:srgbClr>
                  </a:outerShdw>
                </a:effectLst>
                <a:cs typeface="Calibri"/>
              </a:rPr>
              <a:t>Image: </a:t>
            </a:r>
            <a:r>
              <a:rPr lang="en-US" dirty="0">
                <a:effectLst>
                  <a:outerShdw blurRad="50800" dist="50800" dir="5400000" sx="1000" sy="1000" algn="ctr" rotWithShape="0">
                    <a:srgbClr val="000000">
                      <a:alpha val="43137"/>
                    </a:srgbClr>
                  </a:outerShdw>
                </a:effectLst>
                <a:hlinkClick r:id="rId3"/>
              </a:rPr>
              <a:t>https://history.churchofjesuschrist.org/exhibit/iac-2015-tell-me-the-stories-of-jesus?lang=eng#mv94</a:t>
            </a:r>
            <a:endParaRPr lang="en-US" dirty="0">
              <a:effectLst>
                <a:outerShdw blurRad="50800" dist="50800" dir="5400000" sx="1000" sy="1000" algn="ctr" rotWithShape="0">
                  <a:srgbClr val="000000">
                    <a:alpha val="43137"/>
                  </a:srgbClr>
                </a:outerShdw>
              </a:effectLst>
              <a:cs typeface="Calibri"/>
              <a:hlinkClick r:id="rId3"/>
            </a:endParaRPr>
          </a:p>
          <a:p>
            <a:endParaRPr lang="en-US" dirty="0">
              <a:effectLst>
                <a:outerShdw blurRad="50800" dist="50800" dir="5400000" sx="1000" sy="1000" algn="ctr" rotWithShape="0">
                  <a:srgbClr val="000000">
                    <a:alpha val="43137"/>
                  </a:srgbClr>
                </a:outerShdw>
              </a:effectLst>
              <a:cs typeface="Calibri"/>
            </a:endParaRPr>
          </a:p>
        </p:txBody>
      </p:sp>
    </p:spTree>
    <p:extLst>
      <p:ext uri="{BB962C8B-B14F-4D97-AF65-F5344CB8AC3E}">
        <p14:creationId xmlns:p14="http://schemas.microsoft.com/office/powerpoint/2010/main" val="23075424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Loving others, keeping his commandments, defending the poor/needy, serving Jesus==this is how we come to know him.</a:t>
            </a:r>
          </a:p>
        </p:txBody>
      </p:sp>
      <p:sp>
        <p:nvSpPr>
          <p:cNvPr id="4" name="Slide Number Placeholder 3"/>
          <p:cNvSpPr>
            <a:spLocks noGrp="1"/>
          </p:cNvSpPr>
          <p:nvPr>
            <p:ph type="sldNum" sz="quarter" idx="5"/>
          </p:nvPr>
        </p:nvSpPr>
        <p:spPr/>
        <p:txBody>
          <a:bodyPr/>
          <a:lstStyle/>
          <a:p>
            <a:fld id="{8F992AFB-CCB7-41E6-BF6F-E17A0E5BBC67}" type="slidenum">
              <a:rPr lang="en-US" smtClean="0"/>
              <a:t>79</a:t>
            </a:fld>
            <a:endParaRPr lang="en-US"/>
          </a:p>
        </p:txBody>
      </p:sp>
    </p:spTree>
    <p:extLst>
      <p:ext uri="{BB962C8B-B14F-4D97-AF65-F5344CB8AC3E}">
        <p14:creationId xmlns:p14="http://schemas.microsoft.com/office/powerpoint/2010/main" val="41306673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Loving others, keeping his commandments, defending the poor/needy, serving Jesus==this is how we come to know him.</a:t>
            </a:r>
          </a:p>
        </p:txBody>
      </p:sp>
      <p:sp>
        <p:nvSpPr>
          <p:cNvPr id="4" name="Slide Number Placeholder 3"/>
          <p:cNvSpPr>
            <a:spLocks noGrp="1"/>
          </p:cNvSpPr>
          <p:nvPr>
            <p:ph type="sldNum" sz="quarter" idx="5"/>
          </p:nvPr>
        </p:nvSpPr>
        <p:spPr/>
        <p:txBody>
          <a:bodyPr/>
          <a:lstStyle/>
          <a:p>
            <a:fld id="{8F992AFB-CCB7-41E6-BF6F-E17A0E5BBC67}" type="slidenum">
              <a:rPr lang="en-US" smtClean="0"/>
              <a:t>80</a:t>
            </a:fld>
            <a:endParaRPr lang="en-US"/>
          </a:p>
        </p:txBody>
      </p:sp>
    </p:spTree>
    <p:extLst>
      <p:ext uri="{BB962C8B-B14F-4D97-AF65-F5344CB8AC3E}">
        <p14:creationId xmlns:p14="http://schemas.microsoft.com/office/powerpoint/2010/main" val="31778164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experience with Elder Richard G. Scott. </a:t>
            </a:r>
          </a:p>
          <a:p>
            <a:endParaRPr lang="en-US" dirty="0">
              <a:cs typeface="Calibri"/>
            </a:endParaRPr>
          </a:p>
          <a:p>
            <a:r>
              <a:rPr lang="en-US" dirty="0">
                <a:cs typeface="Calibri"/>
              </a:rPr>
              <a:t>Image: </a:t>
            </a:r>
            <a:r>
              <a:rPr lang="en-US" dirty="0">
                <a:hlinkClick r:id="rId3"/>
              </a:rPr>
              <a:t>https://www.churchofjesuschrist.org/church/leader/richard-g-scott?lang=eng</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81</a:t>
            </a:fld>
            <a:endParaRPr lang="en-US"/>
          </a:p>
        </p:txBody>
      </p:sp>
    </p:spTree>
    <p:extLst>
      <p:ext uri="{BB962C8B-B14F-4D97-AF65-F5344CB8AC3E}">
        <p14:creationId xmlns:p14="http://schemas.microsoft.com/office/powerpoint/2010/main" val="1419207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probably prayed for charity, maybe for the gift of discernment…have you ever prayed for </a:t>
            </a:r>
            <a:r>
              <a:rPr lang="en-US" i="1" dirty="0"/>
              <a:t>this </a:t>
            </a:r>
            <a:r>
              <a:rPr lang="en-US" i="0" dirty="0"/>
              <a:t>spiritual gift?</a:t>
            </a:r>
          </a:p>
          <a:p>
            <a:endParaRPr lang="en-US" dirty="0">
              <a:cs typeface="Calibri"/>
            </a:endParaRPr>
          </a:p>
          <a:p>
            <a:r>
              <a:rPr lang="en-US" dirty="0">
                <a:cs typeface="Calibri"/>
              </a:rPr>
              <a:t>Image: </a:t>
            </a:r>
            <a:r>
              <a:rPr lang="en-US" dirty="0">
                <a:hlinkClick r:id="rId3"/>
              </a:rPr>
              <a:t>https://www.churchofjesuschrist.org/media/image/christ-wounds-apostles-636651d?lang=eng&amp;collectionId=063f9cd3a6e737d1baa1213d98cefdc81d1ac8ba</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a:defRPr/>
            </a:pPr>
            <a:fld id="{1CA4F710-7DAD-4754-BC07-61940B805C0E}" type="slidenum">
              <a:rPr lang="en-US" altLang="en-US" smtClean="0"/>
              <a:pPr>
                <a:defRPr/>
              </a:pPr>
              <a:t>6</a:t>
            </a:fld>
            <a:endParaRPr lang="en-US" altLang="en-US"/>
          </a:p>
        </p:txBody>
      </p:sp>
    </p:spTree>
    <p:extLst>
      <p:ext uri="{BB962C8B-B14F-4D97-AF65-F5344CB8AC3E}">
        <p14:creationId xmlns:p14="http://schemas.microsoft.com/office/powerpoint/2010/main" val="7169382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you and I doing to develop this kind of relationship?</a:t>
            </a:r>
          </a:p>
        </p:txBody>
      </p:sp>
      <p:sp>
        <p:nvSpPr>
          <p:cNvPr id="4" name="Slide Number Placeholder 3"/>
          <p:cNvSpPr>
            <a:spLocks noGrp="1"/>
          </p:cNvSpPr>
          <p:nvPr>
            <p:ph type="sldNum" sz="quarter" idx="5"/>
          </p:nvPr>
        </p:nvSpPr>
        <p:spPr/>
        <p:txBody>
          <a:bodyPr/>
          <a:lstStyle/>
          <a:p>
            <a:pPr>
              <a:defRPr/>
            </a:pPr>
            <a:fld id="{1CA4F710-7DAD-4754-BC07-61940B805C0E}" type="slidenum">
              <a:rPr lang="en-US" altLang="en-US" smtClean="0"/>
              <a:pPr>
                <a:defRPr/>
              </a:pPr>
              <a:t>82</a:t>
            </a:fld>
            <a:endParaRPr lang="en-US" altLang="en-US"/>
          </a:p>
        </p:txBody>
      </p:sp>
    </p:spTree>
    <p:extLst>
      <p:ext uri="{BB962C8B-B14F-4D97-AF65-F5344CB8AC3E}">
        <p14:creationId xmlns:p14="http://schemas.microsoft.com/office/powerpoint/2010/main" val="42141274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Loving others, keeping his commandments, defending the poor/needy, serving Jesus==this is how we come to know him.</a:t>
            </a:r>
          </a:p>
        </p:txBody>
      </p:sp>
      <p:sp>
        <p:nvSpPr>
          <p:cNvPr id="4" name="Slide Number Placeholder 3"/>
          <p:cNvSpPr>
            <a:spLocks noGrp="1"/>
          </p:cNvSpPr>
          <p:nvPr>
            <p:ph type="sldNum" sz="quarter" idx="5"/>
          </p:nvPr>
        </p:nvSpPr>
        <p:spPr/>
        <p:txBody>
          <a:bodyPr/>
          <a:lstStyle/>
          <a:p>
            <a:fld id="{8F992AFB-CCB7-41E6-BF6F-E17A0E5BBC67}" type="slidenum">
              <a:rPr lang="en-US" smtClean="0"/>
              <a:t>83</a:t>
            </a:fld>
            <a:endParaRPr lang="en-US"/>
          </a:p>
        </p:txBody>
      </p:sp>
    </p:spTree>
    <p:extLst>
      <p:ext uri="{BB962C8B-B14F-4D97-AF65-F5344CB8AC3E}">
        <p14:creationId xmlns:p14="http://schemas.microsoft.com/office/powerpoint/2010/main" val="2311418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13</a:t>
            </a:fld>
            <a:endParaRPr lang="en-US"/>
          </a:p>
        </p:txBody>
      </p:sp>
    </p:spTree>
    <p:extLst>
      <p:ext uri="{BB962C8B-B14F-4D97-AF65-F5344CB8AC3E}">
        <p14:creationId xmlns:p14="http://schemas.microsoft.com/office/powerpoint/2010/main" val="210048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14</a:t>
            </a:fld>
            <a:endParaRPr lang="en-US"/>
          </a:p>
        </p:txBody>
      </p:sp>
    </p:spTree>
    <p:extLst>
      <p:ext uri="{BB962C8B-B14F-4D97-AF65-F5344CB8AC3E}">
        <p14:creationId xmlns:p14="http://schemas.microsoft.com/office/powerpoint/2010/main" val="1433185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15</a:t>
            </a:fld>
            <a:endParaRPr lang="en-US"/>
          </a:p>
        </p:txBody>
      </p:sp>
    </p:spTree>
    <p:extLst>
      <p:ext uri="{BB962C8B-B14F-4D97-AF65-F5344CB8AC3E}">
        <p14:creationId xmlns:p14="http://schemas.microsoft.com/office/powerpoint/2010/main" val="3375462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12/24/2021</a:t>
            </a:fld>
            <a:endParaRPr 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a:p>
        </p:txBody>
      </p:sp>
    </p:spTree>
    <p:extLst>
      <p:ext uri="{BB962C8B-B14F-4D97-AF65-F5344CB8AC3E}">
        <p14:creationId xmlns:p14="http://schemas.microsoft.com/office/powerpoint/2010/main" val="1762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DE4B4F-2C06-4EED-B369-CCF682B9AB97}" type="datetimeFigureOut">
              <a:rPr lang="en-US" smtClean="0"/>
              <a:t>12/24/2021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A79835-FD99-4D95-8D4E-DB19E98E1D6A}" type="slidenum">
              <a:rPr lang="en-US" smtClean="0"/>
              <a:t>‹#›</a:t>
            </a:fld>
            <a:endParaRPr lang="en-US"/>
          </a:p>
        </p:txBody>
      </p:sp>
    </p:spTree>
    <p:extLst>
      <p:ext uri="{BB962C8B-B14F-4D97-AF65-F5344CB8AC3E}">
        <p14:creationId xmlns:p14="http://schemas.microsoft.com/office/powerpoint/2010/main" val="168984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DFD2-12DE-E344-BF7E-1E00671994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58B902-320E-DB40-828C-B9BEC58624A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4779B1-5B2A-D040-9554-3EABDC85A6B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FF1B24-9EA8-2343-BBC3-10594D0F3F8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369824C-A57F-EF4B-BF4B-16794953C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772D8-DE9B-1049-9587-38CCFD7EDB11}"/>
              </a:ext>
            </a:extLst>
          </p:cNvPr>
          <p:cNvSpPr>
            <a:spLocks noGrp="1"/>
          </p:cNvSpPr>
          <p:nvPr>
            <p:ph type="sldNum" sz="quarter" idx="12"/>
          </p:nvPr>
        </p:nvSpPr>
        <p:spPr/>
        <p:txBody>
          <a:bodyPr/>
          <a:lstStyle/>
          <a:p>
            <a:fld id="{BF53B296-0B52-4974-BA2E-394A696EF14E}" type="slidenum">
              <a:rPr lang="en-US" smtClean="0"/>
              <a:pPr/>
              <a:t>‹#›</a:t>
            </a:fld>
            <a:endParaRPr lang="en-US"/>
          </a:p>
        </p:txBody>
      </p:sp>
    </p:spTree>
    <p:extLst>
      <p:ext uri="{BB962C8B-B14F-4D97-AF65-F5344CB8AC3E}">
        <p14:creationId xmlns:p14="http://schemas.microsoft.com/office/powerpoint/2010/main" val="2229379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DE4B4F-2C06-4EED-B369-CCF682B9AB97}" type="datetimeFigureOut">
              <a:rPr lang="en-US" smtClean="0"/>
              <a:t>12/24/2021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A79835-FD99-4D95-8D4E-DB19E98E1D6A}" type="slidenum">
              <a:rPr lang="en-US" smtClean="0"/>
              <a:t>‹#›</a:t>
            </a:fld>
            <a:endParaRPr lang="en-US"/>
          </a:p>
        </p:txBody>
      </p:sp>
    </p:spTree>
    <p:extLst>
      <p:ext uri="{BB962C8B-B14F-4D97-AF65-F5344CB8AC3E}">
        <p14:creationId xmlns:p14="http://schemas.microsoft.com/office/powerpoint/2010/main" val="27031067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4" r:id="rId3"/>
    <p:sldLayoutId id="2147483715" r:id="rId4"/>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45.jpeg"/></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45.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indoor, table, red, gift wrapping&#10;&#10;Description automatically generated">
            <a:extLst>
              <a:ext uri="{FF2B5EF4-FFF2-40B4-BE49-F238E27FC236}">
                <a16:creationId xmlns:a16="http://schemas.microsoft.com/office/drawing/2014/main" id="{BF5358BE-C1E8-4E2B-8AA1-AE4396487B1E}"/>
              </a:ext>
            </a:extLst>
          </p:cNvPr>
          <p:cNvPicPr>
            <a:picLocks noGrp="1" noChangeAspect="1"/>
          </p:cNvPicPr>
          <p:nvPr>
            <p:ph idx="1"/>
          </p:nvPr>
        </p:nvPicPr>
        <p:blipFill>
          <a:blip r:embed="rId3"/>
          <a:stretch>
            <a:fillRect/>
          </a:stretch>
        </p:blipFill>
        <p:spPr>
          <a:xfrm>
            <a:off x="1812759" y="571865"/>
            <a:ext cx="8567557" cy="57117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50651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F6394D-7D57-4C09-A44F-FF1BDF1806E0}"/>
              </a:ext>
            </a:extLst>
          </p:cNvPr>
          <p:cNvPicPr>
            <a:picLocks noChangeAspect="1"/>
          </p:cNvPicPr>
          <p:nvPr/>
        </p:nvPicPr>
        <p:blipFill rotWithShape="1">
          <a:blip r:embed="rId2"/>
          <a:srcRect t="14234" b="5945"/>
          <a:stretch/>
        </p:blipFill>
        <p:spPr>
          <a:xfrm>
            <a:off x="245075" y="802013"/>
            <a:ext cx="11701849" cy="5253973"/>
          </a:xfrm>
          <a:prstGeom prst="rect">
            <a:avLst/>
          </a:prstGeom>
        </p:spPr>
      </p:pic>
      <p:sp>
        <p:nvSpPr>
          <p:cNvPr id="4" name="Arrow: Right 3">
            <a:extLst>
              <a:ext uri="{FF2B5EF4-FFF2-40B4-BE49-F238E27FC236}">
                <a16:creationId xmlns:a16="http://schemas.microsoft.com/office/drawing/2014/main" id="{628597AB-4E6D-4462-97EB-C29B15800590}"/>
              </a:ext>
            </a:extLst>
          </p:cNvPr>
          <p:cNvSpPr/>
          <p:nvPr/>
        </p:nvSpPr>
        <p:spPr>
          <a:xfrm>
            <a:off x="10156444" y="935670"/>
            <a:ext cx="1470454" cy="28420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Tree>
    <p:extLst>
      <p:ext uri="{BB962C8B-B14F-4D97-AF65-F5344CB8AC3E}">
        <p14:creationId xmlns:p14="http://schemas.microsoft.com/office/powerpoint/2010/main" val="2061189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5D4E02-804E-4222-A644-3C762777B41B}"/>
              </a:ext>
            </a:extLst>
          </p:cNvPr>
          <p:cNvPicPr>
            <a:picLocks noChangeAspect="1"/>
          </p:cNvPicPr>
          <p:nvPr/>
        </p:nvPicPr>
        <p:blipFill rotWithShape="1">
          <a:blip r:embed="rId2"/>
          <a:srcRect l="912" t="13874" b="6126"/>
          <a:stretch/>
        </p:blipFill>
        <p:spPr>
          <a:xfrm>
            <a:off x="247338" y="772874"/>
            <a:ext cx="11697324" cy="5312252"/>
          </a:xfrm>
          <a:prstGeom prst="rect">
            <a:avLst/>
          </a:prstGeom>
        </p:spPr>
      </p:pic>
    </p:spTree>
    <p:extLst>
      <p:ext uri="{BB962C8B-B14F-4D97-AF65-F5344CB8AC3E}">
        <p14:creationId xmlns:p14="http://schemas.microsoft.com/office/powerpoint/2010/main" val="513620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2D92E-977F-472B-B297-F4828BC608BC}"/>
              </a:ext>
            </a:extLst>
          </p:cNvPr>
          <p:cNvPicPr>
            <a:picLocks noChangeAspect="1"/>
          </p:cNvPicPr>
          <p:nvPr/>
        </p:nvPicPr>
        <p:blipFill rotWithShape="1">
          <a:blip r:embed="rId2"/>
          <a:srcRect l="83716" t="14775" r="1385" b="7027"/>
          <a:stretch/>
        </p:blipFill>
        <p:spPr>
          <a:xfrm>
            <a:off x="4992132" y="113652"/>
            <a:ext cx="2224200" cy="6566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itle 1">
            <a:extLst>
              <a:ext uri="{FF2B5EF4-FFF2-40B4-BE49-F238E27FC236}">
                <a16:creationId xmlns:a16="http://schemas.microsoft.com/office/drawing/2014/main" id="{02270EB0-60EF-47B2-9D2F-0C3E17C65BCB}"/>
              </a:ext>
            </a:extLst>
          </p:cNvPr>
          <p:cNvSpPr txBox="1">
            <a:spLocks/>
          </p:cNvSpPr>
          <p:nvPr/>
        </p:nvSpPr>
        <p:spPr>
          <a:xfrm>
            <a:off x="8785653" y="98853"/>
            <a:ext cx="3138615" cy="914401"/>
          </a:xfrm>
          <a:prstGeom prst="rect">
            <a:avLst/>
          </a:prstGeom>
        </p:spPr>
        <p:txBody>
          <a:bodyPr>
            <a:no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3000" dirty="0"/>
          </a:p>
        </p:txBody>
      </p:sp>
      <p:sp>
        <p:nvSpPr>
          <p:cNvPr id="6" name="Arrow: Right 5">
            <a:extLst>
              <a:ext uri="{FF2B5EF4-FFF2-40B4-BE49-F238E27FC236}">
                <a16:creationId xmlns:a16="http://schemas.microsoft.com/office/drawing/2014/main" id="{EEDFC9F4-65F3-454B-A382-C189B9D2060F}"/>
              </a:ext>
            </a:extLst>
          </p:cNvPr>
          <p:cNvSpPr/>
          <p:nvPr/>
        </p:nvSpPr>
        <p:spPr>
          <a:xfrm>
            <a:off x="7265765" y="259489"/>
            <a:ext cx="1470454" cy="28420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7" name="TextBox 6">
            <a:extLst>
              <a:ext uri="{FF2B5EF4-FFF2-40B4-BE49-F238E27FC236}">
                <a16:creationId xmlns:a16="http://schemas.microsoft.com/office/drawing/2014/main" id="{F0B3D945-198E-47D3-B3D2-2F73275CC8F0}"/>
              </a:ext>
            </a:extLst>
          </p:cNvPr>
          <p:cNvSpPr txBox="1"/>
          <p:nvPr/>
        </p:nvSpPr>
        <p:spPr>
          <a:xfrm>
            <a:off x="8785652" y="98853"/>
            <a:ext cx="1334531" cy="707886"/>
          </a:xfrm>
          <a:prstGeom prst="rect">
            <a:avLst/>
          </a:prstGeom>
          <a:noFill/>
        </p:spPr>
        <p:txBody>
          <a:bodyPr wrap="square" rtlCol="0">
            <a:spAutoFit/>
          </a:bodyPr>
          <a:lstStyle/>
          <a:p>
            <a:r>
              <a:rPr lang="en-US" sz="4000" b="1" dirty="0">
                <a:latin typeface="Georgia" panose="02040502050405020303" pitchFamily="18" charset="0"/>
              </a:rPr>
              <a:t>48</a:t>
            </a:r>
            <a:endParaRPr lang="en-US" b="1" dirty="0">
              <a:latin typeface="Georgia" panose="02040502050405020303" pitchFamily="18" charset="0"/>
            </a:endParaRPr>
          </a:p>
        </p:txBody>
      </p:sp>
      <p:sp>
        <p:nvSpPr>
          <p:cNvPr id="9" name="Arrow: Right 8">
            <a:extLst>
              <a:ext uri="{FF2B5EF4-FFF2-40B4-BE49-F238E27FC236}">
                <a16:creationId xmlns:a16="http://schemas.microsoft.com/office/drawing/2014/main" id="{DF63D549-0105-4A2F-85AD-4232CF199D23}"/>
              </a:ext>
            </a:extLst>
          </p:cNvPr>
          <p:cNvSpPr/>
          <p:nvPr/>
        </p:nvSpPr>
        <p:spPr>
          <a:xfrm>
            <a:off x="7257525" y="1820565"/>
            <a:ext cx="1470454" cy="28420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0" name="TextBox 9">
            <a:extLst>
              <a:ext uri="{FF2B5EF4-FFF2-40B4-BE49-F238E27FC236}">
                <a16:creationId xmlns:a16="http://schemas.microsoft.com/office/drawing/2014/main" id="{27C1669F-06C4-4E87-B2DF-7A8962BBB31D}"/>
              </a:ext>
            </a:extLst>
          </p:cNvPr>
          <p:cNvSpPr txBox="1"/>
          <p:nvPr/>
        </p:nvSpPr>
        <p:spPr>
          <a:xfrm>
            <a:off x="8814483" y="1684643"/>
            <a:ext cx="1334531" cy="707886"/>
          </a:xfrm>
          <a:prstGeom prst="rect">
            <a:avLst/>
          </a:prstGeom>
          <a:noFill/>
        </p:spPr>
        <p:txBody>
          <a:bodyPr wrap="square" rtlCol="0">
            <a:spAutoFit/>
          </a:bodyPr>
          <a:lstStyle/>
          <a:p>
            <a:r>
              <a:rPr lang="en-US" sz="4000" b="1" dirty="0">
                <a:latin typeface="Georgia" panose="02040502050405020303" pitchFamily="18" charset="0"/>
              </a:rPr>
              <a:t>145</a:t>
            </a:r>
            <a:endParaRPr lang="en-US" b="1" dirty="0">
              <a:latin typeface="Georgia" panose="02040502050405020303" pitchFamily="18" charset="0"/>
            </a:endParaRPr>
          </a:p>
        </p:txBody>
      </p:sp>
      <p:sp>
        <p:nvSpPr>
          <p:cNvPr id="11" name="Arrow: Right 10">
            <a:extLst>
              <a:ext uri="{FF2B5EF4-FFF2-40B4-BE49-F238E27FC236}">
                <a16:creationId xmlns:a16="http://schemas.microsoft.com/office/drawing/2014/main" id="{00673755-4A0F-43D8-A863-9695F53E2D65}"/>
              </a:ext>
            </a:extLst>
          </p:cNvPr>
          <p:cNvSpPr/>
          <p:nvPr/>
        </p:nvSpPr>
        <p:spPr>
          <a:xfrm>
            <a:off x="7269883" y="3748220"/>
            <a:ext cx="1470454" cy="28420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2" name="TextBox 11">
            <a:extLst>
              <a:ext uri="{FF2B5EF4-FFF2-40B4-BE49-F238E27FC236}">
                <a16:creationId xmlns:a16="http://schemas.microsoft.com/office/drawing/2014/main" id="{F5938A02-B398-40D0-9C52-03202D5EFF3A}"/>
              </a:ext>
            </a:extLst>
          </p:cNvPr>
          <p:cNvSpPr txBox="1"/>
          <p:nvPr/>
        </p:nvSpPr>
        <p:spPr>
          <a:xfrm>
            <a:off x="8826841" y="3612298"/>
            <a:ext cx="1334531" cy="707886"/>
          </a:xfrm>
          <a:prstGeom prst="rect">
            <a:avLst/>
          </a:prstGeom>
          <a:noFill/>
        </p:spPr>
        <p:txBody>
          <a:bodyPr wrap="square" rtlCol="0">
            <a:spAutoFit/>
          </a:bodyPr>
          <a:lstStyle/>
          <a:p>
            <a:r>
              <a:rPr lang="en-US" sz="4000" b="1" dirty="0">
                <a:latin typeface="Georgia" panose="02040502050405020303" pitchFamily="18" charset="0"/>
              </a:rPr>
              <a:t>279</a:t>
            </a:r>
            <a:endParaRPr lang="en-US" b="1" dirty="0">
              <a:latin typeface="Georgia" panose="02040502050405020303" pitchFamily="18" charset="0"/>
            </a:endParaRPr>
          </a:p>
        </p:txBody>
      </p:sp>
      <p:sp>
        <p:nvSpPr>
          <p:cNvPr id="13" name="Arrow: Right 12">
            <a:extLst>
              <a:ext uri="{FF2B5EF4-FFF2-40B4-BE49-F238E27FC236}">
                <a16:creationId xmlns:a16="http://schemas.microsoft.com/office/drawing/2014/main" id="{6C2DF1B3-7F5E-431A-B8FA-583556B8A929}"/>
              </a:ext>
            </a:extLst>
          </p:cNvPr>
          <p:cNvSpPr/>
          <p:nvPr/>
        </p:nvSpPr>
        <p:spPr>
          <a:xfrm>
            <a:off x="7257526" y="5354609"/>
            <a:ext cx="1470454" cy="28420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4" name="TextBox 13">
            <a:extLst>
              <a:ext uri="{FF2B5EF4-FFF2-40B4-BE49-F238E27FC236}">
                <a16:creationId xmlns:a16="http://schemas.microsoft.com/office/drawing/2014/main" id="{1A50B90D-9BA4-46EC-88B0-EB01C9CE46FD}"/>
              </a:ext>
            </a:extLst>
          </p:cNvPr>
          <p:cNvSpPr txBox="1"/>
          <p:nvPr/>
        </p:nvSpPr>
        <p:spPr>
          <a:xfrm>
            <a:off x="8814484" y="5218687"/>
            <a:ext cx="1334531" cy="707886"/>
          </a:xfrm>
          <a:prstGeom prst="rect">
            <a:avLst/>
          </a:prstGeom>
          <a:noFill/>
        </p:spPr>
        <p:txBody>
          <a:bodyPr wrap="square" rtlCol="0">
            <a:spAutoFit/>
          </a:bodyPr>
          <a:lstStyle/>
          <a:p>
            <a:r>
              <a:rPr lang="en-US" sz="4000" b="1" dirty="0">
                <a:latin typeface="Georgia" panose="02040502050405020303" pitchFamily="18" charset="0"/>
              </a:rPr>
              <a:t>179</a:t>
            </a:r>
            <a:endParaRPr lang="en-US" b="1" dirty="0">
              <a:latin typeface="Georgia" panose="02040502050405020303" pitchFamily="18" charset="0"/>
            </a:endParaRPr>
          </a:p>
        </p:txBody>
      </p:sp>
      <p:sp>
        <p:nvSpPr>
          <p:cNvPr id="15" name="Arrow: Right 14">
            <a:extLst>
              <a:ext uri="{FF2B5EF4-FFF2-40B4-BE49-F238E27FC236}">
                <a16:creationId xmlns:a16="http://schemas.microsoft.com/office/drawing/2014/main" id="{BAEC0781-BF32-42CE-8DFE-909F0C960F19}"/>
              </a:ext>
            </a:extLst>
          </p:cNvPr>
          <p:cNvSpPr/>
          <p:nvPr/>
        </p:nvSpPr>
        <p:spPr>
          <a:xfrm>
            <a:off x="7282238" y="6108370"/>
            <a:ext cx="1470454" cy="28420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6" name="TextBox 15">
            <a:extLst>
              <a:ext uri="{FF2B5EF4-FFF2-40B4-BE49-F238E27FC236}">
                <a16:creationId xmlns:a16="http://schemas.microsoft.com/office/drawing/2014/main" id="{9A5D35A8-6BCC-432B-A1B5-1C82FE355CED}"/>
              </a:ext>
            </a:extLst>
          </p:cNvPr>
          <p:cNvSpPr txBox="1"/>
          <p:nvPr/>
        </p:nvSpPr>
        <p:spPr>
          <a:xfrm>
            <a:off x="8839196" y="5972448"/>
            <a:ext cx="1334531" cy="707886"/>
          </a:xfrm>
          <a:prstGeom prst="rect">
            <a:avLst/>
          </a:prstGeom>
          <a:noFill/>
        </p:spPr>
        <p:txBody>
          <a:bodyPr wrap="square" rtlCol="0">
            <a:spAutoFit/>
          </a:bodyPr>
          <a:lstStyle/>
          <a:p>
            <a:r>
              <a:rPr lang="en-US" sz="4000" b="1" dirty="0">
                <a:latin typeface="Georgia" panose="02040502050405020303" pitchFamily="18" charset="0"/>
              </a:rPr>
              <a:t>35</a:t>
            </a:r>
            <a:endParaRPr lang="en-US" b="1" dirty="0">
              <a:latin typeface="Georgia" panose="02040502050405020303" pitchFamily="18" charset="0"/>
            </a:endParaRPr>
          </a:p>
        </p:txBody>
      </p:sp>
    </p:spTree>
    <p:extLst>
      <p:ext uri="{BB962C8B-B14F-4D97-AF65-F5344CB8AC3E}">
        <p14:creationId xmlns:p14="http://schemas.microsoft.com/office/powerpoint/2010/main" val="2167709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EC249-0B6F-4159-A680-509730BFCB05}"/>
              </a:ext>
            </a:extLst>
          </p:cNvPr>
          <p:cNvSpPr>
            <a:spLocks noGrp="1"/>
          </p:cNvSpPr>
          <p:nvPr>
            <p:ph type="title"/>
          </p:nvPr>
        </p:nvSpPr>
        <p:spPr>
          <a:xfrm>
            <a:off x="5103340" y="98853"/>
            <a:ext cx="6820929" cy="6722076"/>
          </a:xfrm>
        </p:spPr>
        <p:txBody>
          <a:bodyPr>
            <a:noAutofit/>
          </a:bodyPr>
          <a:lstStyle/>
          <a:p>
            <a:r>
              <a:rPr lang="en-US" sz="3000" dirty="0"/>
              <a:t>“When Jesus came into the coasts of </a:t>
            </a:r>
            <a:r>
              <a:rPr lang="en-US" sz="3000" dirty="0" err="1"/>
              <a:t>Cæsarea</a:t>
            </a:r>
            <a:r>
              <a:rPr lang="en-US" sz="3000" dirty="0"/>
              <a:t> Philippi, he asked his disciples, saying, Whom do men say that I the Son of man am? And they said, Some say that thou art John the Baptist: some, Elias; and others, Jeremias, or one of the prophets. He saith unto them, But whom say ye that I am? </a:t>
            </a:r>
          </a:p>
        </p:txBody>
      </p:sp>
      <p:pic>
        <p:nvPicPr>
          <p:cNvPr id="4" name="Picture 3" descr="A picture containing text&#10;&#10;Description automatically generated">
            <a:extLst>
              <a:ext uri="{FF2B5EF4-FFF2-40B4-BE49-F238E27FC236}">
                <a16:creationId xmlns:a16="http://schemas.microsoft.com/office/drawing/2014/main" id="{0E7F301F-7BFD-4E35-A329-9DE7DC102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18" y="474003"/>
            <a:ext cx="4685928" cy="3146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49DB2CA5-37C3-4E78-A146-7690E87D9200}"/>
              </a:ext>
            </a:extLst>
          </p:cNvPr>
          <p:cNvSpPr txBox="1"/>
          <p:nvPr/>
        </p:nvSpPr>
        <p:spPr>
          <a:xfrm>
            <a:off x="1210962" y="3763318"/>
            <a:ext cx="2619633" cy="369332"/>
          </a:xfrm>
          <a:prstGeom prst="rect">
            <a:avLst/>
          </a:prstGeom>
          <a:noFill/>
        </p:spPr>
        <p:txBody>
          <a:bodyPr wrap="square">
            <a:spAutoFit/>
          </a:bodyPr>
          <a:lstStyle/>
          <a:p>
            <a:pPr algn="ctr"/>
            <a:r>
              <a:rPr lang="en-US" sz="1800" dirty="0">
                <a:latin typeface="Georgia" panose="02040502050405020303" pitchFamily="18" charset="0"/>
              </a:rPr>
              <a:t>Matthew 16:13–19</a:t>
            </a:r>
            <a:endParaRPr lang="en-US" dirty="0">
              <a:latin typeface="Georgia" panose="02040502050405020303" pitchFamily="18" charset="0"/>
            </a:endParaRPr>
          </a:p>
        </p:txBody>
      </p:sp>
      <p:sp>
        <p:nvSpPr>
          <p:cNvPr id="7" name="TextBox 6">
            <a:extLst>
              <a:ext uri="{FF2B5EF4-FFF2-40B4-BE49-F238E27FC236}">
                <a16:creationId xmlns:a16="http://schemas.microsoft.com/office/drawing/2014/main" id="{1355C071-974A-DE47-A95D-516D22D4BC15}"/>
              </a:ext>
            </a:extLst>
          </p:cNvPr>
          <p:cNvSpPr txBox="1"/>
          <p:nvPr/>
        </p:nvSpPr>
        <p:spPr>
          <a:xfrm>
            <a:off x="544221" y="335337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Lawrence OP</a:t>
            </a:r>
          </a:p>
        </p:txBody>
      </p:sp>
    </p:spTree>
    <p:extLst>
      <p:ext uri="{BB962C8B-B14F-4D97-AF65-F5344CB8AC3E}">
        <p14:creationId xmlns:p14="http://schemas.microsoft.com/office/powerpoint/2010/main" val="966617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EC249-0B6F-4159-A680-509730BFCB05}"/>
              </a:ext>
            </a:extLst>
          </p:cNvPr>
          <p:cNvSpPr>
            <a:spLocks noGrp="1"/>
          </p:cNvSpPr>
          <p:nvPr>
            <p:ph type="title"/>
          </p:nvPr>
        </p:nvSpPr>
        <p:spPr>
          <a:xfrm>
            <a:off x="5103340" y="98853"/>
            <a:ext cx="6820929" cy="6722076"/>
          </a:xfrm>
        </p:spPr>
        <p:txBody>
          <a:bodyPr>
            <a:noAutofit/>
          </a:bodyPr>
          <a:lstStyle/>
          <a:p>
            <a:r>
              <a:rPr lang="en-US" sz="3000" dirty="0"/>
              <a:t>“And Simon Peter answered and said, Thou art the Christ, the Son of the living God. And Jesus answered and said unto him, Blessed art thou, Simon Bar-</a:t>
            </a:r>
            <a:r>
              <a:rPr lang="en-US" sz="3000" dirty="0" err="1"/>
              <a:t>jona</a:t>
            </a:r>
            <a:r>
              <a:rPr lang="en-US" sz="3000" dirty="0"/>
              <a:t>: for flesh and blood hath not revealed it unto thee, but my Father which is in heaven. </a:t>
            </a:r>
          </a:p>
        </p:txBody>
      </p:sp>
      <p:pic>
        <p:nvPicPr>
          <p:cNvPr id="4" name="Picture 3" descr="A picture containing text&#10;&#10;Description automatically generated">
            <a:extLst>
              <a:ext uri="{FF2B5EF4-FFF2-40B4-BE49-F238E27FC236}">
                <a16:creationId xmlns:a16="http://schemas.microsoft.com/office/drawing/2014/main" id="{0E7F301F-7BFD-4E35-A329-9DE7DC102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18" y="474003"/>
            <a:ext cx="4685928" cy="3146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49DB2CA5-37C3-4E78-A146-7690E87D9200}"/>
              </a:ext>
            </a:extLst>
          </p:cNvPr>
          <p:cNvSpPr txBox="1"/>
          <p:nvPr/>
        </p:nvSpPr>
        <p:spPr>
          <a:xfrm>
            <a:off x="1210962" y="3763318"/>
            <a:ext cx="2619633" cy="369332"/>
          </a:xfrm>
          <a:prstGeom prst="rect">
            <a:avLst/>
          </a:prstGeom>
          <a:noFill/>
        </p:spPr>
        <p:txBody>
          <a:bodyPr wrap="square">
            <a:spAutoFit/>
          </a:bodyPr>
          <a:lstStyle/>
          <a:p>
            <a:pPr algn="ctr"/>
            <a:r>
              <a:rPr lang="en-US" sz="1800" dirty="0">
                <a:latin typeface="Georgia" panose="02040502050405020303" pitchFamily="18" charset="0"/>
              </a:rPr>
              <a:t>Matthew 16:13–19</a:t>
            </a:r>
            <a:endParaRPr lang="en-US" dirty="0">
              <a:latin typeface="Georgia" panose="02040502050405020303" pitchFamily="18" charset="0"/>
            </a:endParaRPr>
          </a:p>
        </p:txBody>
      </p:sp>
      <p:sp>
        <p:nvSpPr>
          <p:cNvPr id="7" name="TextBox 6">
            <a:extLst>
              <a:ext uri="{FF2B5EF4-FFF2-40B4-BE49-F238E27FC236}">
                <a16:creationId xmlns:a16="http://schemas.microsoft.com/office/drawing/2014/main" id="{1355C071-974A-DE47-A95D-516D22D4BC15}"/>
              </a:ext>
            </a:extLst>
          </p:cNvPr>
          <p:cNvSpPr txBox="1"/>
          <p:nvPr/>
        </p:nvSpPr>
        <p:spPr>
          <a:xfrm>
            <a:off x="544221" y="335337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Lawrence OP</a:t>
            </a:r>
          </a:p>
        </p:txBody>
      </p:sp>
    </p:spTree>
    <p:extLst>
      <p:ext uri="{BB962C8B-B14F-4D97-AF65-F5344CB8AC3E}">
        <p14:creationId xmlns:p14="http://schemas.microsoft.com/office/powerpoint/2010/main" val="1915910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EC249-0B6F-4159-A680-509730BFCB05}"/>
              </a:ext>
            </a:extLst>
          </p:cNvPr>
          <p:cNvSpPr>
            <a:spLocks noGrp="1"/>
          </p:cNvSpPr>
          <p:nvPr>
            <p:ph type="title"/>
          </p:nvPr>
        </p:nvSpPr>
        <p:spPr>
          <a:xfrm>
            <a:off x="5103340" y="98853"/>
            <a:ext cx="6820929" cy="6722076"/>
          </a:xfrm>
        </p:spPr>
        <p:txBody>
          <a:bodyPr>
            <a:noAutofit/>
          </a:bodyPr>
          <a:lstStyle/>
          <a:p>
            <a:r>
              <a:rPr lang="en-US" sz="3000" dirty="0"/>
              <a:t>“And I say also unto thee, That thou art Peter, and upon this rock I will build my church; and the gates of hell shall not prevail against it. And I will give unto thee the keys of the kingdom of heaven: and whatsoever thou shalt bind on earth shall be bound in heaven: and whatsoever thou shalt loose on earth shall be loosed in heaven.”</a:t>
            </a:r>
          </a:p>
        </p:txBody>
      </p:sp>
      <p:pic>
        <p:nvPicPr>
          <p:cNvPr id="4" name="Picture 3" descr="A picture containing text&#10;&#10;Description automatically generated">
            <a:extLst>
              <a:ext uri="{FF2B5EF4-FFF2-40B4-BE49-F238E27FC236}">
                <a16:creationId xmlns:a16="http://schemas.microsoft.com/office/drawing/2014/main" id="{0E7F301F-7BFD-4E35-A329-9DE7DC102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18" y="474003"/>
            <a:ext cx="4685928" cy="3146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49DB2CA5-37C3-4E78-A146-7690E87D9200}"/>
              </a:ext>
            </a:extLst>
          </p:cNvPr>
          <p:cNvSpPr txBox="1"/>
          <p:nvPr/>
        </p:nvSpPr>
        <p:spPr>
          <a:xfrm>
            <a:off x="1210962" y="3763318"/>
            <a:ext cx="2619633" cy="369332"/>
          </a:xfrm>
          <a:prstGeom prst="rect">
            <a:avLst/>
          </a:prstGeom>
          <a:noFill/>
        </p:spPr>
        <p:txBody>
          <a:bodyPr wrap="square">
            <a:spAutoFit/>
          </a:bodyPr>
          <a:lstStyle/>
          <a:p>
            <a:pPr algn="ctr"/>
            <a:r>
              <a:rPr lang="en-US" sz="1800" dirty="0">
                <a:latin typeface="Georgia" panose="02040502050405020303" pitchFamily="18" charset="0"/>
              </a:rPr>
              <a:t>Matthew 16:13–19</a:t>
            </a:r>
            <a:endParaRPr lang="en-US" dirty="0">
              <a:latin typeface="Georgia" panose="02040502050405020303" pitchFamily="18" charset="0"/>
            </a:endParaRPr>
          </a:p>
        </p:txBody>
      </p:sp>
      <p:sp>
        <p:nvSpPr>
          <p:cNvPr id="7" name="TextBox 6">
            <a:extLst>
              <a:ext uri="{FF2B5EF4-FFF2-40B4-BE49-F238E27FC236}">
                <a16:creationId xmlns:a16="http://schemas.microsoft.com/office/drawing/2014/main" id="{5C8EB617-ECAC-48D6-81C8-A32C2934DB01}"/>
              </a:ext>
            </a:extLst>
          </p:cNvPr>
          <p:cNvSpPr txBox="1"/>
          <p:nvPr/>
        </p:nvSpPr>
        <p:spPr>
          <a:xfrm>
            <a:off x="544221" y="335337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Lawrence OP</a:t>
            </a:r>
          </a:p>
        </p:txBody>
      </p:sp>
    </p:spTree>
    <p:extLst>
      <p:ext uri="{BB962C8B-B14F-4D97-AF65-F5344CB8AC3E}">
        <p14:creationId xmlns:p14="http://schemas.microsoft.com/office/powerpoint/2010/main" val="2419577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856783-62AE-4E8C-8A85-FE73EE6801C5}"/>
              </a:ext>
            </a:extLst>
          </p:cNvPr>
          <p:cNvPicPr>
            <a:picLocks noChangeAspect="1"/>
          </p:cNvPicPr>
          <p:nvPr/>
        </p:nvPicPr>
        <p:blipFill rotWithShape="1">
          <a:blip r:embed="rId2"/>
          <a:srcRect t="14414" r="-1047" b="6487"/>
          <a:stretch/>
        </p:blipFill>
        <p:spPr>
          <a:xfrm>
            <a:off x="171473" y="1003531"/>
            <a:ext cx="11849054" cy="5217388"/>
          </a:xfrm>
          <a:prstGeom prst="rect">
            <a:avLst/>
          </a:prstGeom>
        </p:spPr>
      </p:pic>
      <p:sp>
        <p:nvSpPr>
          <p:cNvPr id="4" name="Arrow: Right 3">
            <a:extLst>
              <a:ext uri="{FF2B5EF4-FFF2-40B4-BE49-F238E27FC236}">
                <a16:creationId xmlns:a16="http://schemas.microsoft.com/office/drawing/2014/main" id="{E18D5289-7733-4DCD-99A4-CF60793A9A24}"/>
              </a:ext>
            </a:extLst>
          </p:cNvPr>
          <p:cNvSpPr/>
          <p:nvPr/>
        </p:nvSpPr>
        <p:spPr>
          <a:xfrm>
            <a:off x="7519188" y="2813897"/>
            <a:ext cx="1470454" cy="2842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395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9088BF-678F-49B1-9085-E6C574D13614}"/>
              </a:ext>
            </a:extLst>
          </p:cNvPr>
          <p:cNvPicPr>
            <a:picLocks noChangeAspect="1"/>
          </p:cNvPicPr>
          <p:nvPr/>
        </p:nvPicPr>
        <p:blipFill rotWithShape="1">
          <a:blip r:embed="rId2"/>
          <a:srcRect t="14234" b="6667"/>
          <a:stretch/>
        </p:blipFill>
        <p:spPr>
          <a:xfrm>
            <a:off x="333180" y="864935"/>
            <a:ext cx="11525639" cy="5128130"/>
          </a:xfrm>
          <a:prstGeom prst="rect">
            <a:avLst/>
          </a:prstGeom>
        </p:spPr>
      </p:pic>
      <p:sp>
        <p:nvSpPr>
          <p:cNvPr id="4" name="Arrow: Right 3">
            <a:extLst>
              <a:ext uri="{FF2B5EF4-FFF2-40B4-BE49-F238E27FC236}">
                <a16:creationId xmlns:a16="http://schemas.microsoft.com/office/drawing/2014/main" id="{9C0D92AC-CE96-45E5-BAAE-0AA8B048F50E}"/>
              </a:ext>
            </a:extLst>
          </p:cNvPr>
          <p:cNvSpPr/>
          <p:nvPr/>
        </p:nvSpPr>
        <p:spPr>
          <a:xfrm>
            <a:off x="8798213" y="2518348"/>
            <a:ext cx="1470454" cy="2842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514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B49CA6-9AE8-4EAE-8FED-B5247B26EBA1}"/>
              </a:ext>
            </a:extLst>
          </p:cNvPr>
          <p:cNvPicPr>
            <a:picLocks noChangeAspect="1"/>
          </p:cNvPicPr>
          <p:nvPr/>
        </p:nvPicPr>
        <p:blipFill rotWithShape="1">
          <a:blip r:embed="rId2"/>
          <a:srcRect t="14594" b="6306"/>
          <a:stretch/>
        </p:blipFill>
        <p:spPr>
          <a:xfrm>
            <a:off x="307088" y="863616"/>
            <a:ext cx="11577824" cy="5151351"/>
          </a:xfrm>
          <a:prstGeom prst="rect">
            <a:avLst/>
          </a:prstGeom>
        </p:spPr>
      </p:pic>
      <p:cxnSp>
        <p:nvCxnSpPr>
          <p:cNvPr id="5" name="Straight Connector 4">
            <a:extLst>
              <a:ext uri="{FF2B5EF4-FFF2-40B4-BE49-F238E27FC236}">
                <a16:creationId xmlns:a16="http://schemas.microsoft.com/office/drawing/2014/main" id="{EA1F94C9-6451-47E5-A52E-3D94B461BDC3}"/>
              </a:ext>
            </a:extLst>
          </p:cNvPr>
          <p:cNvCxnSpPr>
            <a:cxnSpLocks/>
          </p:cNvCxnSpPr>
          <p:nvPr/>
        </p:nvCxnSpPr>
        <p:spPr>
          <a:xfrm>
            <a:off x="11126346" y="3184459"/>
            <a:ext cx="0" cy="83270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8BCD27-AB26-432A-B647-A1AF6CD34693}"/>
              </a:ext>
            </a:extLst>
          </p:cNvPr>
          <p:cNvCxnSpPr>
            <a:cxnSpLocks/>
          </p:cNvCxnSpPr>
          <p:nvPr/>
        </p:nvCxnSpPr>
        <p:spPr>
          <a:xfrm>
            <a:off x="10558070" y="4017161"/>
            <a:ext cx="56017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9388E2-F86D-4326-827F-5986F59DAC7B}"/>
              </a:ext>
            </a:extLst>
          </p:cNvPr>
          <p:cNvCxnSpPr>
            <a:cxnSpLocks/>
          </p:cNvCxnSpPr>
          <p:nvPr/>
        </p:nvCxnSpPr>
        <p:spPr>
          <a:xfrm>
            <a:off x="10560231" y="3184459"/>
            <a:ext cx="56017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279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D435D-3A40-4911-A0B2-AD924882C271}"/>
              </a:ext>
            </a:extLst>
          </p:cNvPr>
          <p:cNvPicPr>
            <a:picLocks noChangeAspect="1"/>
          </p:cNvPicPr>
          <p:nvPr/>
        </p:nvPicPr>
        <p:blipFill rotWithShape="1">
          <a:blip r:embed="rId2"/>
          <a:srcRect t="14415" b="6666"/>
          <a:stretch/>
        </p:blipFill>
        <p:spPr>
          <a:xfrm>
            <a:off x="325927" y="867555"/>
            <a:ext cx="11540145" cy="5122889"/>
          </a:xfrm>
          <a:prstGeom prst="rect">
            <a:avLst/>
          </a:prstGeom>
        </p:spPr>
      </p:pic>
      <p:sp>
        <p:nvSpPr>
          <p:cNvPr id="4" name="Arrow: Right 3">
            <a:extLst>
              <a:ext uri="{FF2B5EF4-FFF2-40B4-BE49-F238E27FC236}">
                <a16:creationId xmlns:a16="http://schemas.microsoft.com/office/drawing/2014/main" id="{D16CECCA-057C-445F-96EB-C308674188FA}"/>
              </a:ext>
            </a:extLst>
          </p:cNvPr>
          <p:cNvSpPr/>
          <p:nvPr/>
        </p:nvSpPr>
        <p:spPr>
          <a:xfrm>
            <a:off x="7513110" y="2011396"/>
            <a:ext cx="1470454" cy="2842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820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D72F72-11B6-4E7B-A72B-946218403F8E}"/>
              </a:ext>
            </a:extLst>
          </p:cNvPr>
          <p:cNvSpPr>
            <a:spLocks noGrp="1"/>
          </p:cNvSpPr>
          <p:nvPr>
            <p:ph idx="1"/>
          </p:nvPr>
        </p:nvSpPr>
        <p:spPr>
          <a:xfrm>
            <a:off x="366000" y="403577"/>
            <a:ext cx="6652867" cy="6188075"/>
          </a:xfrm>
        </p:spPr>
        <p:txBody>
          <a:bodyPr>
            <a:noAutofit/>
          </a:bodyPr>
          <a:lstStyle/>
          <a:p>
            <a:pPr marL="0" indent="0">
              <a:buNone/>
            </a:pPr>
            <a:r>
              <a:rPr lang="en-US" sz="4000" dirty="0">
                <a:latin typeface="Georgia" panose="02040502050405020303" pitchFamily="18" charset="0"/>
              </a:rPr>
              <a:t>“That Jesus Christ is the Son of God, and that he was crucified for the sins of the world.” </a:t>
            </a:r>
          </a:p>
          <a:p>
            <a:pPr marL="0" indent="0">
              <a:buNone/>
            </a:pPr>
            <a:r>
              <a:rPr lang="en-US" dirty="0">
                <a:latin typeface="Georgia" panose="02040502050405020303" pitchFamily="18" charset="0"/>
              </a:rPr>
              <a:t>(Doctrine and Covenants 46:13)</a:t>
            </a:r>
          </a:p>
        </p:txBody>
      </p:sp>
      <p:pic>
        <p:nvPicPr>
          <p:cNvPr id="2" name="Picture 3" descr="A picture containing person, indoor&#10;&#10;Description automatically generated">
            <a:extLst>
              <a:ext uri="{FF2B5EF4-FFF2-40B4-BE49-F238E27FC236}">
                <a16:creationId xmlns:a16="http://schemas.microsoft.com/office/drawing/2014/main" id="{D4532696-3D3D-464F-9F28-1A7CD7A2DD21}"/>
              </a:ext>
            </a:extLst>
          </p:cNvPr>
          <p:cNvPicPr>
            <a:picLocks noChangeAspect="1"/>
          </p:cNvPicPr>
          <p:nvPr/>
        </p:nvPicPr>
        <p:blipFill>
          <a:blip r:embed="rId4"/>
          <a:stretch>
            <a:fillRect/>
          </a:stretch>
        </p:blipFill>
        <p:spPr>
          <a:xfrm>
            <a:off x="7370938" y="491597"/>
            <a:ext cx="4308123" cy="58748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BFBA02F9-68F6-E040-87D8-8A3669689BC4}"/>
              </a:ext>
            </a:extLst>
          </p:cNvPr>
          <p:cNvSpPr txBox="1"/>
          <p:nvPr/>
        </p:nvSpPr>
        <p:spPr>
          <a:xfrm>
            <a:off x="7787298" y="602784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Jeff Ward</a:t>
            </a:r>
          </a:p>
        </p:txBody>
      </p:sp>
    </p:spTree>
    <p:custDataLst>
      <p:tags r:id="rId1"/>
    </p:custDataLst>
    <p:extLst>
      <p:ext uri="{BB962C8B-B14F-4D97-AF65-F5344CB8AC3E}">
        <p14:creationId xmlns:p14="http://schemas.microsoft.com/office/powerpoint/2010/main" val="1228033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C51DD-FC07-4820-8B44-47C8CA39269D}"/>
              </a:ext>
            </a:extLst>
          </p:cNvPr>
          <p:cNvPicPr>
            <a:picLocks noChangeAspect="1"/>
          </p:cNvPicPr>
          <p:nvPr/>
        </p:nvPicPr>
        <p:blipFill rotWithShape="1">
          <a:blip r:embed="rId2"/>
          <a:srcRect l="912" t="13873" r="-845" b="5767"/>
          <a:stretch/>
        </p:blipFill>
        <p:spPr>
          <a:xfrm>
            <a:off x="165871" y="746608"/>
            <a:ext cx="11860257" cy="5364783"/>
          </a:xfrm>
          <a:prstGeom prst="rect">
            <a:avLst/>
          </a:prstGeom>
        </p:spPr>
      </p:pic>
      <p:cxnSp>
        <p:nvCxnSpPr>
          <p:cNvPr id="4" name="Straight Connector 3">
            <a:extLst>
              <a:ext uri="{FF2B5EF4-FFF2-40B4-BE49-F238E27FC236}">
                <a16:creationId xmlns:a16="http://schemas.microsoft.com/office/drawing/2014/main" id="{61326D5D-A88F-42A4-BB51-96344186A689}"/>
              </a:ext>
            </a:extLst>
          </p:cNvPr>
          <p:cNvCxnSpPr>
            <a:cxnSpLocks/>
          </p:cNvCxnSpPr>
          <p:nvPr/>
        </p:nvCxnSpPr>
        <p:spPr>
          <a:xfrm>
            <a:off x="8862698" y="1179218"/>
            <a:ext cx="0" cy="56956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865490B-A3CE-4B56-8032-95B3C33E314C}"/>
              </a:ext>
            </a:extLst>
          </p:cNvPr>
          <p:cNvCxnSpPr>
            <a:cxnSpLocks/>
          </p:cNvCxnSpPr>
          <p:nvPr/>
        </p:nvCxnSpPr>
        <p:spPr>
          <a:xfrm>
            <a:off x="8302525" y="1748781"/>
            <a:ext cx="56017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C73FB6C-C943-4AB9-9D5B-D3C5DC73C551}"/>
              </a:ext>
            </a:extLst>
          </p:cNvPr>
          <p:cNvCxnSpPr>
            <a:cxnSpLocks/>
          </p:cNvCxnSpPr>
          <p:nvPr/>
        </p:nvCxnSpPr>
        <p:spPr>
          <a:xfrm>
            <a:off x="8302525" y="1179218"/>
            <a:ext cx="56017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976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304800" y="382679"/>
            <a:ext cx="7924800" cy="5078313"/>
          </a:xfrm>
          <a:prstGeom prst="rect">
            <a:avLst/>
          </a:prstGeom>
          <a:noFill/>
          <a:ln w="9525">
            <a:noFill/>
            <a:miter lim="800000"/>
            <a:headEnd/>
            <a:tailEnd/>
          </a:ln>
          <a:effectLst/>
        </p:spPr>
        <p:txBody>
          <a:bodyPr wrap="square">
            <a:spAutoFit/>
          </a:bodyPr>
          <a:lstStyle/>
          <a:p>
            <a:pPr algn="ctr"/>
            <a:r>
              <a:rPr lang="en-US" sz="3600" dirty="0">
                <a:effectLst>
                  <a:outerShdw blurRad="38100" dist="38100" dir="2700000" sx="1000" sy="1000" algn="tl">
                    <a:srgbClr val="C0C0C0"/>
                  </a:outerShdw>
                </a:effectLst>
                <a:latin typeface="Georgia" panose="02040502050405020303" pitchFamily="18" charset="0"/>
              </a:rPr>
              <a:t>“The Savior called Twelve Apostles to assist in His Church and gave them the keys and authority to carry on after His death. The Church of Jesus Christ of Latter-day Saints, as the restored Church of Jesus Christ, follows this example in its organization and in its conferral of keys and authority on Apostles.”</a:t>
            </a:r>
          </a:p>
        </p:txBody>
      </p:sp>
      <p:sp>
        <p:nvSpPr>
          <p:cNvPr id="20488" name="Text Box 8"/>
          <p:cNvSpPr txBox="1">
            <a:spLocks noChangeArrowheads="1"/>
          </p:cNvSpPr>
          <p:nvPr/>
        </p:nvSpPr>
        <p:spPr bwMode="auto">
          <a:xfrm>
            <a:off x="8792480" y="4860827"/>
            <a:ext cx="27950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dirty="0">
                <a:latin typeface="Georgia" panose="02040502050405020303" pitchFamily="18" charset="0"/>
              </a:rPr>
              <a:t>President </a:t>
            </a:r>
          </a:p>
          <a:p>
            <a:pPr algn="ctr"/>
            <a:r>
              <a:rPr lang="en-US" sz="2400" dirty="0">
                <a:latin typeface="Georgia" panose="02040502050405020303" pitchFamily="18" charset="0"/>
              </a:rPr>
              <a:t>Dallin H. Oaks, </a:t>
            </a:r>
            <a:r>
              <a:rPr lang="en-US" sz="2400" i="1" dirty="0">
                <a:latin typeface="Georgia" panose="02040502050405020303" pitchFamily="18" charset="0"/>
              </a:rPr>
              <a:t>Ensign</a:t>
            </a:r>
            <a:r>
              <a:rPr lang="en-US" sz="2400" dirty="0">
                <a:latin typeface="Georgia" panose="02040502050405020303" pitchFamily="18" charset="0"/>
              </a:rPr>
              <a:t>, May 2013</a:t>
            </a:r>
          </a:p>
        </p:txBody>
      </p:sp>
      <p:pic>
        <p:nvPicPr>
          <p:cNvPr id="2" name="Picture 1">
            <a:extLst>
              <a:ext uri="{FF2B5EF4-FFF2-40B4-BE49-F238E27FC236}">
                <a16:creationId xmlns:a16="http://schemas.microsoft.com/office/drawing/2014/main" id="{B08FDAE3-FD7F-4C49-992D-210655741D90}"/>
              </a:ext>
            </a:extLst>
          </p:cNvPr>
          <p:cNvPicPr>
            <a:picLocks noChangeAspect="1"/>
          </p:cNvPicPr>
          <p:nvPr/>
        </p:nvPicPr>
        <p:blipFill>
          <a:blip r:embed="rId3"/>
          <a:stretch>
            <a:fillRect/>
          </a:stretch>
        </p:blipFill>
        <p:spPr>
          <a:xfrm>
            <a:off x="8492810" y="586770"/>
            <a:ext cx="3394390" cy="42367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55206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Living Christ">
            <a:extLst>
              <a:ext uri="{FF2B5EF4-FFF2-40B4-BE49-F238E27FC236}">
                <a16:creationId xmlns:a16="http://schemas.microsoft.com/office/drawing/2014/main" id="{8C0E5AA7-571E-4B7F-AB80-2384D47B7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5639" y="209862"/>
            <a:ext cx="4980721" cy="6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0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5754A-730C-4C88-992E-47C1AC176004}"/>
              </a:ext>
            </a:extLst>
          </p:cNvPr>
          <p:cNvSpPr>
            <a:spLocks noGrp="1"/>
          </p:cNvSpPr>
          <p:nvPr>
            <p:ph type="title"/>
          </p:nvPr>
        </p:nvSpPr>
        <p:spPr>
          <a:xfrm>
            <a:off x="790410" y="5182980"/>
            <a:ext cx="2968224" cy="1345588"/>
          </a:xfrm>
        </p:spPr>
        <p:txBody>
          <a:bodyPr>
            <a:normAutofit/>
          </a:bodyPr>
          <a:lstStyle/>
          <a:p>
            <a:r>
              <a:rPr lang="en-US" sz="1800" b="0" dirty="0">
                <a:ln>
                  <a:solidFill>
                    <a:prstClr val="black">
                      <a:lumMod val="75000"/>
                      <a:lumOff val="25000"/>
                      <a:alpha val="10000"/>
                    </a:prstClr>
                  </a:solidFill>
                </a:ln>
                <a:latin typeface="Georgia"/>
              </a:rPr>
              <a:t>Robert D. Hales, “Strengthening Faith and Testimony,” </a:t>
            </a:r>
            <a:r>
              <a:rPr lang="en-US" sz="1800" b="0" i="1" dirty="0">
                <a:ln>
                  <a:solidFill>
                    <a:prstClr val="black">
                      <a:lumMod val="75000"/>
                      <a:lumOff val="25000"/>
                      <a:alpha val="10000"/>
                    </a:prstClr>
                  </a:solidFill>
                </a:ln>
                <a:latin typeface="Georgia"/>
              </a:rPr>
              <a:t>Ensign, </a:t>
            </a:r>
            <a:br>
              <a:rPr lang="en-US" sz="1800" b="0" i="1" dirty="0">
                <a:ln>
                  <a:solidFill>
                    <a:prstClr val="black">
                      <a:lumMod val="75000"/>
                      <a:lumOff val="25000"/>
                      <a:alpha val="10000"/>
                    </a:prstClr>
                  </a:solidFill>
                </a:ln>
                <a:latin typeface="Georgia"/>
              </a:rPr>
            </a:br>
            <a:r>
              <a:rPr lang="en-US" sz="1800" b="0" dirty="0">
                <a:ln>
                  <a:solidFill>
                    <a:prstClr val="black">
                      <a:lumMod val="75000"/>
                      <a:lumOff val="25000"/>
                      <a:alpha val="10000"/>
                    </a:prstClr>
                  </a:solidFill>
                </a:ln>
                <a:latin typeface="Georgia"/>
              </a:rPr>
              <a:t>November 2013.</a:t>
            </a:r>
          </a:p>
        </p:txBody>
      </p:sp>
      <p:sp>
        <p:nvSpPr>
          <p:cNvPr id="3" name="Content Placeholder 2">
            <a:extLst>
              <a:ext uri="{FF2B5EF4-FFF2-40B4-BE49-F238E27FC236}">
                <a16:creationId xmlns:a16="http://schemas.microsoft.com/office/drawing/2014/main" id="{0333793F-140E-4C61-A152-908C031D8000}"/>
              </a:ext>
            </a:extLst>
          </p:cNvPr>
          <p:cNvSpPr>
            <a:spLocks noGrp="1"/>
          </p:cNvSpPr>
          <p:nvPr>
            <p:ph idx="1"/>
          </p:nvPr>
        </p:nvSpPr>
        <p:spPr>
          <a:xfrm>
            <a:off x="4489332" y="923557"/>
            <a:ext cx="7083024" cy="4797304"/>
          </a:xfrm>
        </p:spPr>
        <p:txBody>
          <a:bodyPr>
            <a:noAutofit/>
          </a:bodyPr>
          <a:lstStyle/>
          <a:p>
            <a:pPr marL="37465" indent="0">
              <a:buNone/>
            </a:pPr>
            <a:r>
              <a:rPr lang="en-US" sz="4000" dirty="0">
                <a:ln>
                  <a:solidFill>
                    <a:prstClr val="black">
                      <a:lumMod val="75000"/>
                      <a:lumOff val="25000"/>
                      <a:alpha val="10000"/>
                    </a:prstClr>
                  </a:solidFill>
                </a:ln>
                <a:latin typeface="Georgia"/>
              </a:rPr>
              <a:t>“‘The Family: A Proclamation to the World’ was given long before we experienced the challenges now facing the family. ‘The Living Christ: The Testimony of the Apostles’ was prepared in advance of when we will need it most.”</a:t>
            </a:r>
            <a:endParaRPr lang="en-US" sz="4000" dirty="0">
              <a:latin typeface="Georgia"/>
            </a:endParaRPr>
          </a:p>
        </p:txBody>
      </p:sp>
      <p:pic>
        <p:nvPicPr>
          <p:cNvPr id="4" name="Picture 4" descr="A person wearing a suit and tie&#10;&#10;Description automatically generated">
            <a:extLst>
              <a:ext uri="{FF2B5EF4-FFF2-40B4-BE49-F238E27FC236}">
                <a16:creationId xmlns:a16="http://schemas.microsoft.com/office/drawing/2014/main" id="{79B59B51-0AEF-414E-B6E4-6FC8E1718483}"/>
              </a:ext>
            </a:extLst>
          </p:cNvPr>
          <p:cNvPicPr>
            <a:picLocks noChangeAspect="1"/>
          </p:cNvPicPr>
          <p:nvPr/>
        </p:nvPicPr>
        <p:blipFill>
          <a:blip r:embed="rId3"/>
          <a:stretch>
            <a:fillRect/>
          </a:stretch>
        </p:blipFill>
        <p:spPr>
          <a:xfrm>
            <a:off x="464695" y="643245"/>
            <a:ext cx="3619654" cy="45255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66102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D72F72-11B6-4E7B-A72B-946218403F8E}"/>
              </a:ext>
            </a:extLst>
          </p:cNvPr>
          <p:cNvSpPr>
            <a:spLocks noGrp="1"/>
          </p:cNvSpPr>
          <p:nvPr>
            <p:ph idx="1"/>
          </p:nvPr>
        </p:nvSpPr>
        <p:spPr>
          <a:xfrm>
            <a:off x="4124960" y="325120"/>
            <a:ext cx="7762240" cy="6167755"/>
          </a:xfrm>
        </p:spPr>
        <p:txBody>
          <a:bodyPr>
            <a:noAutofit/>
          </a:bodyPr>
          <a:lstStyle/>
          <a:p>
            <a:pPr marL="0" indent="0">
              <a:buNone/>
            </a:pPr>
            <a:r>
              <a:rPr lang="en-US" dirty="0">
                <a:latin typeface="Georgia" panose="02040502050405020303" pitchFamily="18" charset="0"/>
              </a:rPr>
              <a:t>“I gave that challenge because I had already accepted it myself. I read and underlined </a:t>
            </a:r>
            <a:r>
              <a:rPr lang="en-US">
                <a:latin typeface="Georgia" panose="02040502050405020303" pitchFamily="18" charset="0"/>
              </a:rPr>
              <a:t>every verse [more than 2,000!] </a:t>
            </a:r>
            <a:r>
              <a:rPr lang="en-US" dirty="0">
                <a:latin typeface="Georgia" panose="02040502050405020303" pitchFamily="18" charset="0"/>
              </a:rPr>
              <a:t>cited about Jesus Christ, as listed under the main heading and the 57 subtitles in the Topical Guide. When I finished that exciting exercise, my wife asked me what impact it had on me. I told her, “I am a different man!” I felt a renewed devotion to Him…” </a:t>
            </a:r>
          </a:p>
        </p:txBody>
      </p:sp>
      <p:sp>
        <p:nvSpPr>
          <p:cNvPr id="4" name="Rectangle 3">
            <a:extLst>
              <a:ext uri="{FF2B5EF4-FFF2-40B4-BE49-F238E27FC236}">
                <a16:creationId xmlns:a16="http://schemas.microsoft.com/office/drawing/2014/main" id="{4752A223-E417-4F36-A5EC-501FD2B7D32E}"/>
              </a:ext>
            </a:extLst>
          </p:cNvPr>
          <p:cNvSpPr/>
          <p:nvPr/>
        </p:nvSpPr>
        <p:spPr>
          <a:xfrm>
            <a:off x="101854" y="4802848"/>
            <a:ext cx="3657600" cy="646331"/>
          </a:xfrm>
          <a:prstGeom prst="rect">
            <a:avLst/>
          </a:prstGeom>
        </p:spPr>
        <p:txBody>
          <a:bodyPr wrap="square">
            <a:spAutoFit/>
          </a:bodyPr>
          <a:lstStyle/>
          <a:p>
            <a:pPr marL="0" indent="0" algn="ctr">
              <a:buNone/>
            </a:pPr>
            <a:r>
              <a:rPr lang="en-US" dirty="0">
                <a:latin typeface="Georgia" panose="02040502050405020303" pitchFamily="18" charset="0"/>
              </a:rPr>
              <a:t>President Russell M. Nelson, </a:t>
            </a:r>
          </a:p>
          <a:p>
            <a:pPr algn="ctr"/>
            <a:r>
              <a:rPr lang="en-US" i="1" dirty="0">
                <a:latin typeface="Georgia" panose="02040502050405020303" pitchFamily="18" charset="0"/>
              </a:rPr>
              <a:t>Ensign</a:t>
            </a:r>
            <a:r>
              <a:rPr lang="en-US" dirty="0">
                <a:latin typeface="Georgia" panose="02040502050405020303" pitchFamily="18" charset="0"/>
              </a:rPr>
              <a:t>, May 2017</a:t>
            </a:r>
            <a:endParaRPr lang="en-US" i="1" dirty="0">
              <a:latin typeface="Georgia" panose="02040502050405020303" pitchFamily="18" charset="0"/>
            </a:endParaRPr>
          </a:p>
        </p:txBody>
      </p:sp>
      <p:pic>
        <p:nvPicPr>
          <p:cNvPr id="5" name="Picture 2" descr="Russell M. Nelson (@NelsonRussellM) | Twitter">
            <a:extLst>
              <a:ext uri="{FF2B5EF4-FFF2-40B4-BE49-F238E27FC236}">
                <a16:creationId xmlns:a16="http://schemas.microsoft.com/office/drawing/2014/main" id="{A0EEAF8B-7E70-45CE-A10B-6E5A475614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74" r="8750"/>
          <a:stretch/>
        </p:blipFill>
        <p:spPr bwMode="auto">
          <a:xfrm>
            <a:off x="233680" y="476071"/>
            <a:ext cx="3393948" cy="4145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170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F4100-F51D-4861-BAE1-EBEAF1E36768}"/>
              </a:ext>
            </a:extLst>
          </p:cNvPr>
          <p:cNvSpPr>
            <a:spLocks noGrp="1"/>
          </p:cNvSpPr>
          <p:nvPr>
            <p:ph type="title"/>
          </p:nvPr>
        </p:nvSpPr>
        <p:spPr>
          <a:xfrm>
            <a:off x="378823" y="156754"/>
            <a:ext cx="11325497" cy="1410789"/>
          </a:xfrm>
        </p:spPr>
        <p:txBody>
          <a:bodyPr>
            <a:noAutofit/>
          </a:bodyPr>
          <a:lstStyle/>
          <a:p>
            <a:r>
              <a:rPr lang="en-US" sz="3600" dirty="0"/>
              <a:t>Seven Ways to Learn More About Jesus Christ</a:t>
            </a:r>
          </a:p>
        </p:txBody>
      </p:sp>
      <p:sp>
        <p:nvSpPr>
          <p:cNvPr id="3" name="Content Placeholder 2">
            <a:extLst>
              <a:ext uri="{FF2B5EF4-FFF2-40B4-BE49-F238E27FC236}">
                <a16:creationId xmlns:a16="http://schemas.microsoft.com/office/drawing/2014/main" id="{09316D0F-B2F7-4C94-8448-8AD2BE3DB0B1}"/>
              </a:ext>
            </a:extLst>
          </p:cNvPr>
          <p:cNvSpPr>
            <a:spLocks noGrp="1"/>
          </p:cNvSpPr>
          <p:nvPr>
            <p:ph idx="1"/>
          </p:nvPr>
        </p:nvSpPr>
        <p:spPr>
          <a:xfrm>
            <a:off x="913794" y="1732449"/>
            <a:ext cx="10699085" cy="4622826"/>
          </a:xfrm>
        </p:spPr>
        <p:txBody>
          <a:bodyPr>
            <a:normAutofit fontScale="92500" lnSpcReduction="10000"/>
          </a:bodyPr>
          <a:lstStyle/>
          <a:p>
            <a:r>
              <a:rPr lang="en-US" dirty="0">
                <a:solidFill>
                  <a:srgbClr val="FFFF00"/>
                </a:solidFill>
              </a:rPr>
              <a:t>Living Prophets</a:t>
            </a:r>
          </a:p>
          <a:p>
            <a:r>
              <a:rPr lang="en-US" b="1" dirty="0">
                <a:solidFill>
                  <a:srgbClr val="FFFF00"/>
                </a:solidFill>
              </a:rPr>
              <a:t>The Scriptures</a:t>
            </a:r>
          </a:p>
          <a:p>
            <a:r>
              <a:rPr lang="en-US" dirty="0">
                <a:solidFill>
                  <a:srgbClr val="FFFF00"/>
                </a:solidFill>
              </a:rPr>
              <a:t>Modern Scholarship</a:t>
            </a:r>
          </a:p>
          <a:p>
            <a:r>
              <a:rPr lang="en-US" dirty="0">
                <a:solidFill>
                  <a:srgbClr val="FFFF00"/>
                </a:solidFill>
              </a:rPr>
              <a:t>Personal Experiences</a:t>
            </a:r>
          </a:p>
          <a:p>
            <a:r>
              <a:rPr lang="en-US" dirty="0">
                <a:solidFill>
                  <a:srgbClr val="FFC000"/>
                </a:solidFill>
              </a:rPr>
              <a:t>Artwork </a:t>
            </a:r>
          </a:p>
          <a:p>
            <a:r>
              <a:rPr lang="en-US" dirty="0">
                <a:solidFill>
                  <a:srgbClr val="FFC000"/>
                </a:solidFill>
              </a:rPr>
              <a:t>Movies </a:t>
            </a:r>
          </a:p>
          <a:p>
            <a:r>
              <a:rPr lang="en-US" dirty="0">
                <a:solidFill>
                  <a:srgbClr val="FFC000"/>
                </a:solidFill>
              </a:rPr>
              <a:t>Music</a:t>
            </a:r>
          </a:p>
        </p:txBody>
      </p:sp>
    </p:spTree>
    <p:extLst>
      <p:ext uri="{BB962C8B-B14F-4D97-AF65-F5344CB8AC3E}">
        <p14:creationId xmlns:p14="http://schemas.microsoft.com/office/powerpoint/2010/main" val="1317929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7D04-307F-41CC-9EE9-6596C7DDCE5B}"/>
              </a:ext>
            </a:extLst>
          </p:cNvPr>
          <p:cNvSpPr>
            <a:spLocks noGrp="1"/>
          </p:cNvSpPr>
          <p:nvPr>
            <p:ph type="title"/>
          </p:nvPr>
        </p:nvSpPr>
        <p:spPr/>
        <p:txBody>
          <a:bodyPr/>
          <a:lstStyle/>
          <a:p>
            <a:r>
              <a:rPr lang="en-US" dirty="0"/>
              <a:t>John 20:31</a:t>
            </a:r>
          </a:p>
        </p:txBody>
      </p:sp>
      <p:sp>
        <p:nvSpPr>
          <p:cNvPr id="3" name="Content Placeholder 2">
            <a:extLst>
              <a:ext uri="{FF2B5EF4-FFF2-40B4-BE49-F238E27FC236}">
                <a16:creationId xmlns:a16="http://schemas.microsoft.com/office/drawing/2014/main" id="{504FC608-3A01-4AEF-BF97-EF5AC0D79AA8}"/>
              </a:ext>
            </a:extLst>
          </p:cNvPr>
          <p:cNvSpPr>
            <a:spLocks noGrp="1"/>
          </p:cNvSpPr>
          <p:nvPr>
            <p:ph idx="1"/>
          </p:nvPr>
        </p:nvSpPr>
        <p:spPr/>
        <p:txBody>
          <a:bodyPr/>
          <a:lstStyle/>
          <a:p>
            <a:pPr marL="36900" indent="0">
              <a:buNone/>
            </a:pPr>
            <a:r>
              <a:rPr lang="en-US" dirty="0"/>
              <a:t>“These [things] are written, that ye might believe that Jesus is the Christ, the Son of God; and that believing ye might have life through his name.” </a:t>
            </a:r>
          </a:p>
        </p:txBody>
      </p:sp>
    </p:spTree>
    <p:extLst>
      <p:ext uri="{BB962C8B-B14F-4D97-AF65-F5344CB8AC3E}">
        <p14:creationId xmlns:p14="http://schemas.microsoft.com/office/powerpoint/2010/main" val="2835685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671248" y="427623"/>
            <a:ext cx="8520752" cy="5078313"/>
          </a:xfrm>
          <a:prstGeom prst="rect">
            <a:avLst/>
          </a:prstGeom>
          <a:noFill/>
          <a:ln w="9525">
            <a:noFill/>
            <a:miter lim="800000"/>
            <a:headEnd/>
            <a:tailEnd/>
          </a:ln>
          <a:effectLst/>
        </p:spPr>
        <p:txBody>
          <a:bodyPr wrap="square">
            <a:spAutoFit/>
          </a:bodyPr>
          <a:lstStyle/>
          <a:p>
            <a:pPr algn="l"/>
            <a:r>
              <a:rPr lang="en-US" sz="3600" dirty="0">
                <a:latin typeface="Georgia" panose="02040502050405020303" pitchFamily="18" charset="0"/>
                <a:cs typeface="Times New Roman" pitchFamily="18" charset="0"/>
              </a:rPr>
              <a:t>“My invitation…is, go into the Book of Mormon. Read it from the beginning to the end, looking for the Savior–his attributes, his characteristics. And as you do that, earnestly and sincerely, it no longer becomes looking at words on a page. You come to hear his voice. You come to know him in a very remarkable way.”</a:t>
            </a:r>
            <a:endParaRPr lang="en-US" sz="3600" dirty="0">
              <a:latin typeface="Georgia" panose="02040502050405020303" pitchFamily="18" charset="0"/>
            </a:endParaRPr>
          </a:p>
        </p:txBody>
      </p:sp>
      <p:sp>
        <p:nvSpPr>
          <p:cNvPr id="52236" name="Text Box 12"/>
          <p:cNvSpPr txBox="1">
            <a:spLocks noChangeArrowheads="1"/>
          </p:cNvSpPr>
          <p:nvPr/>
        </p:nvSpPr>
        <p:spPr bwMode="auto">
          <a:xfrm>
            <a:off x="180265" y="4859605"/>
            <a:ext cx="3276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dirty="0">
                <a:latin typeface="Georgia" panose="02040502050405020303" pitchFamily="18" charset="0"/>
              </a:rPr>
              <a:t>Elder David A. Bednar</a:t>
            </a:r>
          </a:p>
          <a:p>
            <a:pPr algn="ctr"/>
            <a:r>
              <a:rPr lang="en-US" dirty="0">
                <a:latin typeface="Georgia" panose="02040502050405020303" pitchFamily="18" charset="0"/>
              </a:rPr>
              <a:t>Face-to-Face, Sept. 2021</a:t>
            </a:r>
          </a:p>
        </p:txBody>
      </p:sp>
      <p:pic>
        <p:nvPicPr>
          <p:cNvPr id="1026" name="Picture 2" descr="Elder David A. Bednar">
            <a:extLst>
              <a:ext uri="{FF2B5EF4-FFF2-40B4-BE49-F238E27FC236}">
                <a16:creationId xmlns:a16="http://schemas.microsoft.com/office/drawing/2014/main" id="{3EB722D7-EEF8-4D9C-A24D-53E831FAF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265" y="427623"/>
            <a:ext cx="3276600" cy="436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122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078DC3-DFD8-46A8-B4BD-25F96AED649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92579" y="300446"/>
            <a:ext cx="10994176" cy="6126480"/>
          </a:xfrm>
          <a:prstGeom prst="rect">
            <a:avLst/>
          </a:prstGeom>
        </p:spPr>
      </p:pic>
    </p:spTree>
    <p:extLst>
      <p:ext uri="{BB962C8B-B14F-4D97-AF65-F5344CB8AC3E}">
        <p14:creationId xmlns:p14="http://schemas.microsoft.com/office/powerpoint/2010/main" val="956681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A5BAD120-CCA4-4653-A420-7FFEED4DD314}"/>
              </a:ext>
            </a:extLst>
          </p:cNvPr>
          <p:cNvCxnSpPr/>
          <p:nvPr/>
        </p:nvCxnSpPr>
        <p:spPr>
          <a:xfrm flipV="1">
            <a:off x="258882" y="1968335"/>
            <a:ext cx="10590565" cy="4887"/>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8D709BB-4AEF-48E5-BF73-60F0C21F174E}"/>
              </a:ext>
            </a:extLst>
          </p:cNvPr>
          <p:cNvCxnSpPr/>
          <p:nvPr/>
        </p:nvCxnSpPr>
        <p:spPr>
          <a:xfrm>
            <a:off x="2352779" y="1753369"/>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72A67F-D823-4E3E-A820-9073DCF699B2}"/>
              </a:ext>
            </a:extLst>
          </p:cNvPr>
          <p:cNvCxnSpPr/>
          <p:nvPr/>
        </p:nvCxnSpPr>
        <p:spPr>
          <a:xfrm>
            <a:off x="2657579" y="1748601"/>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1D9D09-727C-4D61-9CDC-C0EEC8128604}"/>
              </a:ext>
            </a:extLst>
          </p:cNvPr>
          <p:cNvCxnSpPr/>
          <p:nvPr/>
        </p:nvCxnSpPr>
        <p:spPr>
          <a:xfrm>
            <a:off x="2962379" y="1753361"/>
            <a:ext cx="4774" cy="6264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76A8154-FE5D-456D-89CF-770185076602}"/>
              </a:ext>
            </a:extLst>
          </p:cNvPr>
          <p:cNvCxnSpPr/>
          <p:nvPr/>
        </p:nvCxnSpPr>
        <p:spPr>
          <a:xfrm>
            <a:off x="519205" y="1734325"/>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D581282-5F3A-4AFC-8CC3-514269BA5F73}"/>
              </a:ext>
            </a:extLst>
          </p:cNvPr>
          <p:cNvCxnSpPr/>
          <p:nvPr/>
        </p:nvCxnSpPr>
        <p:spPr>
          <a:xfrm>
            <a:off x="3267179" y="1748600"/>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83171D-7026-4045-80CA-EE1B88124AED}"/>
              </a:ext>
            </a:extLst>
          </p:cNvPr>
          <p:cNvCxnSpPr/>
          <p:nvPr/>
        </p:nvCxnSpPr>
        <p:spPr>
          <a:xfrm>
            <a:off x="824005" y="1743838"/>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ACD7FC-3AE6-4450-8845-676FB317A0AD}"/>
              </a:ext>
            </a:extLst>
          </p:cNvPr>
          <p:cNvCxnSpPr/>
          <p:nvPr/>
        </p:nvCxnSpPr>
        <p:spPr>
          <a:xfrm>
            <a:off x="3571979" y="1748591"/>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A5B8011-93F6-471C-97D6-CE6A5A65FD79}"/>
              </a:ext>
            </a:extLst>
          </p:cNvPr>
          <p:cNvCxnSpPr/>
          <p:nvPr/>
        </p:nvCxnSpPr>
        <p:spPr>
          <a:xfrm>
            <a:off x="1128805" y="1748594"/>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25823C-D50E-4612-9159-A64E234351A8}"/>
              </a:ext>
            </a:extLst>
          </p:cNvPr>
          <p:cNvCxnSpPr/>
          <p:nvPr/>
        </p:nvCxnSpPr>
        <p:spPr>
          <a:xfrm>
            <a:off x="3876779" y="1748586"/>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E386349-C45C-446A-9347-01996BAF98EC}"/>
              </a:ext>
            </a:extLst>
          </p:cNvPr>
          <p:cNvCxnSpPr/>
          <p:nvPr/>
        </p:nvCxnSpPr>
        <p:spPr>
          <a:xfrm flipH="1">
            <a:off x="1432855" y="1753359"/>
            <a:ext cx="750" cy="6264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1634B50-8066-402D-ABB2-BD2E7FFA2A44}"/>
              </a:ext>
            </a:extLst>
          </p:cNvPr>
          <p:cNvCxnSpPr/>
          <p:nvPr/>
        </p:nvCxnSpPr>
        <p:spPr>
          <a:xfrm>
            <a:off x="4181579" y="1743844"/>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5090F23-0B4D-4D46-A172-B31D0396B1EA}"/>
              </a:ext>
            </a:extLst>
          </p:cNvPr>
          <p:cNvCxnSpPr/>
          <p:nvPr/>
        </p:nvCxnSpPr>
        <p:spPr>
          <a:xfrm>
            <a:off x="1738405" y="1753366"/>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AB51BDA-EEC4-4BED-94A8-E3DAB0AD5F79}"/>
              </a:ext>
            </a:extLst>
          </p:cNvPr>
          <p:cNvCxnSpPr/>
          <p:nvPr/>
        </p:nvCxnSpPr>
        <p:spPr>
          <a:xfrm flipH="1">
            <a:off x="4484640" y="1739076"/>
            <a:ext cx="1739" cy="6407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4DFCA9-C73B-4686-A03E-21B5349E760B}"/>
              </a:ext>
            </a:extLst>
          </p:cNvPr>
          <p:cNvCxnSpPr/>
          <p:nvPr/>
        </p:nvCxnSpPr>
        <p:spPr>
          <a:xfrm>
            <a:off x="2043205" y="1758132"/>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31E27F5-2F2C-4BD9-8860-60D368A55FA8}"/>
              </a:ext>
            </a:extLst>
          </p:cNvPr>
          <p:cNvCxnSpPr/>
          <p:nvPr/>
        </p:nvCxnSpPr>
        <p:spPr>
          <a:xfrm>
            <a:off x="4779034" y="1740533"/>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4434D92-E5F6-481A-A688-C6F216B60903}"/>
              </a:ext>
            </a:extLst>
          </p:cNvPr>
          <p:cNvCxnSpPr/>
          <p:nvPr/>
        </p:nvCxnSpPr>
        <p:spPr>
          <a:xfrm>
            <a:off x="7527008" y="1758286"/>
            <a:ext cx="0" cy="6215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FAC74DC-6AF4-4D35-A82A-909A22A8F483}"/>
              </a:ext>
            </a:extLst>
          </p:cNvPr>
          <p:cNvCxnSpPr/>
          <p:nvPr/>
        </p:nvCxnSpPr>
        <p:spPr>
          <a:xfrm>
            <a:off x="5083834" y="1739240"/>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4F46932-9A76-4205-8391-BAE5A6412700}"/>
              </a:ext>
            </a:extLst>
          </p:cNvPr>
          <p:cNvCxnSpPr/>
          <p:nvPr/>
        </p:nvCxnSpPr>
        <p:spPr>
          <a:xfrm>
            <a:off x="7831808" y="1753518"/>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9C3F3BB-0563-4639-8657-2036E569135D}"/>
              </a:ext>
            </a:extLst>
          </p:cNvPr>
          <p:cNvCxnSpPr/>
          <p:nvPr/>
        </p:nvCxnSpPr>
        <p:spPr>
          <a:xfrm>
            <a:off x="5388634" y="1740533"/>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C272B2-D15A-4348-8A64-76EAC2290B91}"/>
              </a:ext>
            </a:extLst>
          </p:cNvPr>
          <p:cNvCxnSpPr/>
          <p:nvPr/>
        </p:nvCxnSpPr>
        <p:spPr>
          <a:xfrm>
            <a:off x="8136608" y="1758278"/>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F8093B2-4271-407E-9558-2AF114F69096}"/>
              </a:ext>
            </a:extLst>
          </p:cNvPr>
          <p:cNvCxnSpPr/>
          <p:nvPr/>
        </p:nvCxnSpPr>
        <p:spPr>
          <a:xfrm>
            <a:off x="5693434" y="1739242"/>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4528719-5A1D-4A4B-9A99-C9D7B0D49AB8}"/>
              </a:ext>
            </a:extLst>
          </p:cNvPr>
          <p:cNvCxnSpPr/>
          <p:nvPr/>
        </p:nvCxnSpPr>
        <p:spPr>
          <a:xfrm>
            <a:off x="8441408" y="1753517"/>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9B0DA7F-21E7-4B0C-85B4-C36237CB4AEC}"/>
              </a:ext>
            </a:extLst>
          </p:cNvPr>
          <p:cNvCxnSpPr/>
          <p:nvPr/>
        </p:nvCxnSpPr>
        <p:spPr>
          <a:xfrm>
            <a:off x="5998234" y="1748755"/>
            <a:ext cx="0" cy="6310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A3B666-DDA6-4C47-9B98-E46D51A98442}"/>
              </a:ext>
            </a:extLst>
          </p:cNvPr>
          <p:cNvCxnSpPr/>
          <p:nvPr/>
        </p:nvCxnSpPr>
        <p:spPr>
          <a:xfrm>
            <a:off x="8746208" y="1753508"/>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6676E33-9701-4B0E-8E36-50CDFE662371}"/>
              </a:ext>
            </a:extLst>
          </p:cNvPr>
          <p:cNvCxnSpPr/>
          <p:nvPr/>
        </p:nvCxnSpPr>
        <p:spPr>
          <a:xfrm>
            <a:off x="6303034" y="1753511"/>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FC25CA-85F9-43F5-88C8-6B9FF2431DFD}"/>
              </a:ext>
            </a:extLst>
          </p:cNvPr>
          <p:cNvCxnSpPr/>
          <p:nvPr/>
        </p:nvCxnSpPr>
        <p:spPr>
          <a:xfrm>
            <a:off x="9051008" y="1753503"/>
            <a:ext cx="0" cy="6263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677A336-06F3-4588-B91A-604149356CD7}"/>
              </a:ext>
            </a:extLst>
          </p:cNvPr>
          <p:cNvCxnSpPr/>
          <p:nvPr/>
        </p:nvCxnSpPr>
        <p:spPr>
          <a:xfrm>
            <a:off x="6607834" y="1758276"/>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A12A58D-023A-4FA8-AFA5-46777909148D}"/>
              </a:ext>
            </a:extLst>
          </p:cNvPr>
          <p:cNvCxnSpPr/>
          <p:nvPr/>
        </p:nvCxnSpPr>
        <p:spPr>
          <a:xfrm>
            <a:off x="9355808" y="1748761"/>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D2D6CCC-F40A-40DD-842E-42F9CD0F7491}"/>
              </a:ext>
            </a:extLst>
          </p:cNvPr>
          <p:cNvCxnSpPr/>
          <p:nvPr/>
        </p:nvCxnSpPr>
        <p:spPr>
          <a:xfrm>
            <a:off x="6912634" y="1758283"/>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9235055-7EA3-4892-9DE8-6DA3C128B658}"/>
              </a:ext>
            </a:extLst>
          </p:cNvPr>
          <p:cNvCxnSpPr/>
          <p:nvPr/>
        </p:nvCxnSpPr>
        <p:spPr>
          <a:xfrm>
            <a:off x="9660608" y="1743993"/>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8506613-1FAB-4A17-9B16-4D1F15544A99}"/>
              </a:ext>
            </a:extLst>
          </p:cNvPr>
          <p:cNvCxnSpPr/>
          <p:nvPr/>
        </p:nvCxnSpPr>
        <p:spPr>
          <a:xfrm>
            <a:off x="7217434" y="1763049"/>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65AF038-F878-4242-896D-440EFE7C4A9D}"/>
              </a:ext>
            </a:extLst>
          </p:cNvPr>
          <p:cNvCxnSpPr/>
          <p:nvPr/>
        </p:nvCxnSpPr>
        <p:spPr>
          <a:xfrm>
            <a:off x="9960489" y="1758428"/>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652E76E-C31E-4ED3-9A4B-AD7D61123B80}"/>
              </a:ext>
            </a:extLst>
          </p:cNvPr>
          <p:cNvCxnSpPr/>
          <p:nvPr/>
        </p:nvCxnSpPr>
        <p:spPr>
          <a:xfrm>
            <a:off x="10265289" y="1758423"/>
            <a:ext cx="0" cy="477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CB66517-A707-409B-8AEB-5AF2BC1BD66B}"/>
              </a:ext>
            </a:extLst>
          </p:cNvPr>
          <p:cNvCxnSpPr/>
          <p:nvPr/>
        </p:nvCxnSpPr>
        <p:spPr>
          <a:xfrm>
            <a:off x="10570089" y="1753681"/>
            <a:ext cx="3733" cy="5924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EFB33F0-69B3-43E5-8795-42FFBE3F864B}"/>
              </a:ext>
            </a:extLst>
          </p:cNvPr>
          <p:cNvSpPr txBox="1"/>
          <p:nvPr/>
        </p:nvSpPr>
        <p:spPr>
          <a:xfrm>
            <a:off x="10024572" y="2309171"/>
            <a:ext cx="1050886" cy="369332"/>
          </a:xfrm>
          <a:prstGeom prst="rect">
            <a:avLst/>
          </a:prstGeom>
          <a:noFill/>
        </p:spPr>
        <p:txBody>
          <a:bodyPr wrap="square" rtlCol="0">
            <a:spAutoFit/>
          </a:bodyPr>
          <a:lstStyle/>
          <a:p>
            <a:pPr algn="ctr"/>
            <a:r>
              <a:rPr lang="en-US" cap="small" dirty="0">
                <a:latin typeface="Arial" panose="020B0604020202020204" pitchFamily="34" charset="0"/>
                <a:cs typeface="Arial" panose="020B0604020202020204" pitchFamily="34" charset="0"/>
              </a:rPr>
              <a:t>ad</a:t>
            </a:r>
            <a:r>
              <a:rPr lang="en-US" dirty="0">
                <a:latin typeface="Arial" panose="020B0604020202020204" pitchFamily="34" charset="0"/>
                <a:cs typeface="Arial" panose="020B0604020202020204" pitchFamily="34" charset="0"/>
              </a:rPr>
              <a:t> 2000</a:t>
            </a:r>
          </a:p>
        </p:txBody>
      </p:sp>
      <p:sp>
        <p:nvSpPr>
          <p:cNvPr id="42" name="TextBox 41">
            <a:extLst>
              <a:ext uri="{FF2B5EF4-FFF2-40B4-BE49-F238E27FC236}">
                <a16:creationId xmlns:a16="http://schemas.microsoft.com/office/drawing/2014/main" id="{23A90A13-47F2-4DAD-A7B2-F105480F5F37}"/>
              </a:ext>
            </a:extLst>
          </p:cNvPr>
          <p:cNvSpPr txBox="1"/>
          <p:nvPr/>
        </p:nvSpPr>
        <p:spPr>
          <a:xfrm>
            <a:off x="8543163" y="2311672"/>
            <a:ext cx="1013014" cy="369332"/>
          </a:xfrm>
          <a:prstGeom prst="rect">
            <a:avLst/>
          </a:prstGeom>
          <a:noFill/>
        </p:spPr>
        <p:txBody>
          <a:bodyPr wrap="square" rtlCol="0">
            <a:spAutoFit/>
          </a:bodyPr>
          <a:lstStyle/>
          <a:p>
            <a:pPr algn="ctr"/>
            <a:r>
              <a:rPr lang="en-US" cap="small" dirty="0">
                <a:latin typeface="Arial" panose="020B0604020202020204" pitchFamily="34" charset="0"/>
                <a:cs typeface="Arial" panose="020B0604020202020204" pitchFamily="34" charset="0"/>
              </a:rPr>
              <a:t>ad</a:t>
            </a:r>
            <a:r>
              <a:rPr lang="en-US" dirty="0">
                <a:latin typeface="Arial" panose="020B0604020202020204" pitchFamily="34" charset="0"/>
                <a:cs typeface="Arial" panose="020B0604020202020204" pitchFamily="34" charset="0"/>
              </a:rPr>
              <a:t> 1500</a:t>
            </a:r>
          </a:p>
        </p:txBody>
      </p:sp>
      <p:sp>
        <p:nvSpPr>
          <p:cNvPr id="43" name="TextBox 42">
            <a:extLst>
              <a:ext uri="{FF2B5EF4-FFF2-40B4-BE49-F238E27FC236}">
                <a16:creationId xmlns:a16="http://schemas.microsoft.com/office/drawing/2014/main" id="{DADC0D6F-38F5-4871-A6D5-6D74A2343E2E}"/>
              </a:ext>
            </a:extLst>
          </p:cNvPr>
          <p:cNvSpPr txBox="1"/>
          <p:nvPr/>
        </p:nvSpPr>
        <p:spPr>
          <a:xfrm>
            <a:off x="6989315" y="2338591"/>
            <a:ext cx="1064104" cy="369332"/>
          </a:xfrm>
          <a:prstGeom prst="rect">
            <a:avLst/>
          </a:prstGeom>
          <a:noFill/>
        </p:spPr>
        <p:txBody>
          <a:bodyPr wrap="square" rtlCol="0">
            <a:spAutoFit/>
          </a:bodyPr>
          <a:lstStyle/>
          <a:p>
            <a:pPr algn="ctr"/>
            <a:r>
              <a:rPr lang="en-US" cap="small" dirty="0">
                <a:latin typeface="Arial" panose="020B0604020202020204" pitchFamily="34" charset="0"/>
                <a:cs typeface="Arial" panose="020B0604020202020204" pitchFamily="34" charset="0"/>
              </a:rPr>
              <a:t>ad</a:t>
            </a:r>
            <a:r>
              <a:rPr lang="en-US" dirty="0">
                <a:latin typeface="Arial" panose="020B0604020202020204" pitchFamily="34" charset="0"/>
                <a:cs typeface="Arial" panose="020B0604020202020204" pitchFamily="34" charset="0"/>
              </a:rPr>
              <a:t> 1000</a:t>
            </a:r>
          </a:p>
        </p:txBody>
      </p:sp>
      <p:sp>
        <p:nvSpPr>
          <p:cNvPr id="44" name="TextBox 43">
            <a:extLst>
              <a:ext uri="{FF2B5EF4-FFF2-40B4-BE49-F238E27FC236}">
                <a16:creationId xmlns:a16="http://schemas.microsoft.com/office/drawing/2014/main" id="{3251E02F-B694-46D9-9071-5B326B5859EB}"/>
              </a:ext>
            </a:extLst>
          </p:cNvPr>
          <p:cNvSpPr txBox="1"/>
          <p:nvPr/>
        </p:nvSpPr>
        <p:spPr>
          <a:xfrm>
            <a:off x="5502223" y="2333555"/>
            <a:ext cx="97521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 </a:t>
            </a:r>
            <a:r>
              <a:rPr lang="en-US" cap="small" dirty="0">
                <a:latin typeface="Arial" panose="020B0604020202020204" pitchFamily="34" charset="0"/>
                <a:cs typeface="Arial" panose="020B0604020202020204" pitchFamily="34" charset="0"/>
              </a:rPr>
              <a:t>ad</a:t>
            </a:r>
            <a:r>
              <a:rPr lang="en-US" dirty="0">
                <a:latin typeface="Arial" panose="020B0604020202020204" pitchFamily="34" charset="0"/>
                <a:cs typeface="Arial" panose="020B0604020202020204" pitchFamily="34" charset="0"/>
              </a:rPr>
              <a:t> 500</a:t>
            </a:r>
          </a:p>
        </p:txBody>
      </p:sp>
      <p:sp>
        <p:nvSpPr>
          <p:cNvPr id="45" name="TextBox 44">
            <a:extLst>
              <a:ext uri="{FF2B5EF4-FFF2-40B4-BE49-F238E27FC236}">
                <a16:creationId xmlns:a16="http://schemas.microsoft.com/office/drawing/2014/main" id="{BB78084B-0EDF-4473-9FBE-94625F2A57AE}"/>
              </a:ext>
            </a:extLst>
          </p:cNvPr>
          <p:cNvSpPr txBox="1"/>
          <p:nvPr/>
        </p:nvSpPr>
        <p:spPr>
          <a:xfrm>
            <a:off x="2497923" y="2331696"/>
            <a:ext cx="947718"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500 </a:t>
            </a:r>
            <a:r>
              <a:rPr lang="en-US" cap="small" dirty="0">
                <a:latin typeface="Arial" panose="020B0604020202020204" pitchFamily="34" charset="0"/>
                <a:cs typeface="Arial" panose="020B0604020202020204" pitchFamily="34" charset="0"/>
              </a:rPr>
              <a:t>bc</a:t>
            </a:r>
          </a:p>
        </p:txBody>
      </p:sp>
      <p:sp>
        <p:nvSpPr>
          <p:cNvPr id="46" name="TextBox 45">
            <a:extLst>
              <a:ext uri="{FF2B5EF4-FFF2-40B4-BE49-F238E27FC236}">
                <a16:creationId xmlns:a16="http://schemas.microsoft.com/office/drawing/2014/main" id="{827C8A05-6458-455C-B44A-2E49347E86FF}"/>
              </a:ext>
            </a:extLst>
          </p:cNvPr>
          <p:cNvSpPr txBox="1"/>
          <p:nvPr/>
        </p:nvSpPr>
        <p:spPr>
          <a:xfrm>
            <a:off x="876654" y="2313483"/>
            <a:ext cx="110086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1000 </a:t>
            </a:r>
            <a:r>
              <a:rPr lang="en-US" cap="small" dirty="0">
                <a:latin typeface="Arial" panose="020B0604020202020204" pitchFamily="34" charset="0"/>
                <a:cs typeface="Arial" panose="020B0604020202020204" pitchFamily="34" charset="0"/>
              </a:rPr>
              <a:t>bc</a:t>
            </a:r>
          </a:p>
        </p:txBody>
      </p:sp>
      <p:cxnSp>
        <p:nvCxnSpPr>
          <p:cNvPr id="47" name="Straight Connector 46">
            <a:extLst>
              <a:ext uri="{FF2B5EF4-FFF2-40B4-BE49-F238E27FC236}">
                <a16:creationId xmlns:a16="http://schemas.microsoft.com/office/drawing/2014/main" id="{48E92B9D-4FB6-4FBE-AB1B-442FAB0ABC4D}"/>
              </a:ext>
            </a:extLst>
          </p:cNvPr>
          <p:cNvCxnSpPr/>
          <p:nvPr/>
        </p:nvCxnSpPr>
        <p:spPr>
          <a:xfrm>
            <a:off x="571995" y="1763049"/>
            <a:ext cx="3304784" cy="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3BA28A5-489F-478A-8162-A09AC9A0DA3F}"/>
              </a:ext>
            </a:extLst>
          </p:cNvPr>
          <p:cNvSpPr txBox="1"/>
          <p:nvPr/>
        </p:nvSpPr>
        <p:spPr>
          <a:xfrm>
            <a:off x="648745" y="869862"/>
            <a:ext cx="3052774" cy="769441"/>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Old Testament</a:t>
            </a:r>
          </a:p>
          <a:p>
            <a:r>
              <a:rPr lang="en-US" sz="1600" b="1" dirty="0">
                <a:latin typeface="Arial" panose="020B0604020202020204" pitchFamily="34" charset="0"/>
                <a:cs typeface="Arial" panose="020B0604020202020204" pitchFamily="34" charset="0"/>
              </a:rPr>
              <a:t>written ca. 1300–400 </a:t>
            </a:r>
            <a:r>
              <a:rPr lang="en-US" sz="1600" b="1" cap="small" dirty="0">
                <a:latin typeface="Arial" panose="020B0604020202020204" pitchFamily="34" charset="0"/>
                <a:cs typeface="Arial" panose="020B0604020202020204" pitchFamily="34" charset="0"/>
              </a:rPr>
              <a:t>bc</a:t>
            </a:r>
          </a:p>
        </p:txBody>
      </p:sp>
      <p:cxnSp>
        <p:nvCxnSpPr>
          <p:cNvPr id="49" name="Straight Connector 48">
            <a:extLst>
              <a:ext uri="{FF2B5EF4-FFF2-40B4-BE49-F238E27FC236}">
                <a16:creationId xmlns:a16="http://schemas.microsoft.com/office/drawing/2014/main" id="{13559E40-9D77-4FA7-9DD4-491D88ACFBA8}"/>
              </a:ext>
            </a:extLst>
          </p:cNvPr>
          <p:cNvCxnSpPr/>
          <p:nvPr/>
        </p:nvCxnSpPr>
        <p:spPr>
          <a:xfrm flipV="1">
            <a:off x="4626052" y="1753359"/>
            <a:ext cx="200461" cy="1332"/>
          </a:xfrm>
          <a:prstGeom prst="line">
            <a:avLst/>
          </a:prstGeom>
          <a:ln w="1524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67CA48C9-E864-462A-AA70-BAA578A1C78B}"/>
              </a:ext>
            </a:extLst>
          </p:cNvPr>
          <p:cNvSpPr txBox="1"/>
          <p:nvPr/>
        </p:nvSpPr>
        <p:spPr>
          <a:xfrm>
            <a:off x="4530575" y="871949"/>
            <a:ext cx="3052774" cy="769441"/>
          </a:xfrm>
          <a:prstGeom prst="rect">
            <a:avLst/>
          </a:prstGeom>
          <a:noFill/>
        </p:spPr>
        <p:txBody>
          <a:bodyPr wrap="square" rtlCol="0">
            <a:spAutoFit/>
          </a:bodyPr>
          <a:lstStyle/>
          <a:p>
            <a:r>
              <a:rPr lang="en-US" sz="2800" b="1" dirty="0">
                <a:solidFill>
                  <a:schemeClr val="accent1">
                    <a:lumMod val="20000"/>
                    <a:lumOff val="80000"/>
                  </a:schemeClr>
                </a:solidFill>
                <a:latin typeface="Arial" panose="020B0604020202020204" pitchFamily="34" charset="0"/>
                <a:cs typeface="Arial" panose="020B0604020202020204" pitchFamily="34" charset="0"/>
              </a:rPr>
              <a:t>New Testament</a:t>
            </a:r>
          </a:p>
          <a:p>
            <a:r>
              <a:rPr lang="en-US" sz="1600" b="1" dirty="0">
                <a:solidFill>
                  <a:schemeClr val="accent1">
                    <a:lumMod val="20000"/>
                    <a:lumOff val="80000"/>
                  </a:schemeClr>
                </a:solidFill>
                <a:latin typeface="Arial" panose="020B0604020202020204" pitchFamily="34" charset="0"/>
                <a:cs typeface="Arial" panose="020B0604020202020204" pitchFamily="34" charset="0"/>
              </a:rPr>
              <a:t>written ca. </a:t>
            </a:r>
            <a:r>
              <a:rPr lang="en-US" sz="1600" b="1" cap="small" dirty="0">
                <a:solidFill>
                  <a:schemeClr val="accent1">
                    <a:lumMod val="20000"/>
                    <a:lumOff val="80000"/>
                  </a:schemeClr>
                </a:solidFill>
                <a:latin typeface="Arial" panose="020B0604020202020204" pitchFamily="34" charset="0"/>
                <a:cs typeface="Arial" panose="020B0604020202020204" pitchFamily="34" charset="0"/>
              </a:rPr>
              <a:t>ad</a:t>
            </a:r>
            <a:r>
              <a:rPr lang="en-US" sz="1600" b="1" dirty="0">
                <a:solidFill>
                  <a:schemeClr val="accent1">
                    <a:lumMod val="20000"/>
                    <a:lumOff val="80000"/>
                  </a:schemeClr>
                </a:solidFill>
                <a:latin typeface="Arial" panose="020B0604020202020204" pitchFamily="34" charset="0"/>
                <a:cs typeface="Arial" panose="020B0604020202020204" pitchFamily="34" charset="0"/>
              </a:rPr>
              <a:t> 50–100</a:t>
            </a:r>
          </a:p>
        </p:txBody>
      </p:sp>
      <p:cxnSp>
        <p:nvCxnSpPr>
          <p:cNvPr id="51" name="Straight Connector 50">
            <a:extLst>
              <a:ext uri="{FF2B5EF4-FFF2-40B4-BE49-F238E27FC236}">
                <a16:creationId xmlns:a16="http://schemas.microsoft.com/office/drawing/2014/main" id="{3A169053-E46F-423E-804E-288816F038B2}"/>
              </a:ext>
            </a:extLst>
          </p:cNvPr>
          <p:cNvCxnSpPr/>
          <p:nvPr/>
        </p:nvCxnSpPr>
        <p:spPr>
          <a:xfrm flipV="1">
            <a:off x="2670028" y="2179906"/>
            <a:ext cx="3101526" cy="4146"/>
          </a:xfrm>
          <a:prstGeom prst="line">
            <a:avLst/>
          </a:prstGeom>
          <a:ln w="152400">
            <a:solidFill>
              <a:srgbClr val="00B05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288A658-60F5-42FF-A385-D66329378E99}"/>
              </a:ext>
            </a:extLst>
          </p:cNvPr>
          <p:cNvSpPr txBox="1"/>
          <p:nvPr/>
        </p:nvSpPr>
        <p:spPr>
          <a:xfrm>
            <a:off x="2565522" y="2611274"/>
            <a:ext cx="3272066" cy="769441"/>
          </a:xfrm>
          <a:prstGeom prst="rect">
            <a:avLst/>
          </a:prstGeom>
          <a:noFill/>
        </p:spPr>
        <p:txBody>
          <a:bodyPr wrap="square" rtlCol="0">
            <a:spAutoFit/>
          </a:bodyPr>
          <a:lstStyle/>
          <a:p>
            <a:r>
              <a:rPr lang="en-US" sz="2800" b="1" dirty="0">
                <a:solidFill>
                  <a:srgbClr val="00B050"/>
                </a:solidFill>
                <a:latin typeface="Arial" panose="020B0604020202020204" pitchFamily="34" charset="0"/>
                <a:cs typeface="Arial" panose="020B0604020202020204" pitchFamily="34" charset="0"/>
              </a:rPr>
              <a:t>Book of Mormon</a:t>
            </a:r>
          </a:p>
          <a:p>
            <a:r>
              <a:rPr lang="en-US" sz="1600" b="1" dirty="0">
                <a:solidFill>
                  <a:srgbClr val="00B050"/>
                </a:solidFill>
                <a:latin typeface="Arial" panose="020B0604020202020204" pitchFamily="34" charset="0"/>
                <a:cs typeface="Arial" panose="020B0604020202020204" pitchFamily="34" charset="0"/>
              </a:rPr>
              <a:t>written ca. 600 </a:t>
            </a:r>
            <a:r>
              <a:rPr lang="en-US" sz="1600" b="1" cap="small" dirty="0">
                <a:solidFill>
                  <a:srgbClr val="00B050"/>
                </a:solidFill>
                <a:latin typeface="Arial" panose="020B0604020202020204" pitchFamily="34" charset="0"/>
                <a:cs typeface="Arial" panose="020B0604020202020204" pitchFamily="34" charset="0"/>
              </a:rPr>
              <a:t>bc</a:t>
            </a:r>
            <a:r>
              <a:rPr lang="en-US" sz="1600" b="1" dirty="0">
                <a:solidFill>
                  <a:srgbClr val="00B050"/>
                </a:solidFill>
                <a:latin typeface="Arial" panose="020B0604020202020204" pitchFamily="34" charset="0"/>
                <a:cs typeface="Arial" panose="020B0604020202020204" pitchFamily="34" charset="0"/>
              </a:rPr>
              <a:t>–</a:t>
            </a:r>
            <a:r>
              <a:rPr lang="en-US" sz="1600" b="1" cap="small" dirty="0">
                <a:solidFill>
                  <a:srgbClr val="00B050"/>
                </a:solidFill>
                <a:latin typeface="Arial" panose="020B0604020202020204" pitchFamily="34" charset="0"/>
                <a:cs typeface="Arial" panose="020B0604020202020204" pitchFamily="34" charset="0"/>
              </a:rPr>
              <a:t>ad</a:t>
            </a:r>
            <a:r>
              <a:rPr lang="en-US" sz="1600" b="1" dirty="0">
                <a:solidFill>
                  <a:srgbClr val="00B050"/>
                </a:solidFill>
                <a:latin typeface="Arial" panose="020B0604020202020204" pitchFamily="34" charset="0"/>
                <a:cs typeface="Arial" panose="020B0604020202020204" pitchFamily="34" charset="0"/>
              </a:rPr>
              <a:t> 420</a:t>
            </a:r>
          </a:p>
        </p:txBody>
      </p:sp>
      <p:cxnSp>
        <p:nvCxnSpPr>
          <p:cNvPr id="53" name="Straight Connector 52">
            <a:extLst>
              <a:ext uri="{FF2B5EF4-FFF2-40B4-BE49-F238E27FC236}">
                <a16:creationId xmlns:a16="http://schemas.microsoft.com/office/drawing/2014/main" id="{2FD14E16-C595-478E-A67F-57A58F703575}"/>
              </a:ext>
            </a:extLst>
          </p:cNvPr>
          <p:cNvCxnSpPr/>
          <p:nvPr/>
        </p:nvCxnSpPr>
        <p:spPr>
          <a:xfrm flipV="1">
            <a:off x="10038149" y="2178508"/>
            <a:ext cx="811298" cy="2796"/>
          </a:xfrm>
          <a:prstGeom prst="line">
            <a:avLst/>
          </a:prstGeom>
          <a:ln w="152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E6ADC90-0DC8-4949-B111-2CE585A5C461}"/>
              </a:ext>
            </a:extLst>
          </p:cNvPr>
          <p:cNvSpPr txBox="1"/>
          <p:nvPr/>
        </p:nvSpPr>
        <p:spPr>
          <a:xfrm>
            <a:off x="6571895" y="2604989"/>
            <a:ext cx="4363502" cy="769441"/>
          </a:xfrm>
          <a:prstGeom prst="rect">
            <a:avLst/>
          </a:prstGeom>
          <a:noFill/>
        </p:spPr>
        <p:txBody>
          <a:bodyPr wrap="square" rtlCol="0">
            <a:spAutoFit/>
          </a:bodyPr>
          <a:lstStyle/>
          <a:p>
            <a:pPr algn="r"/>
            <a:r>
              <a:rPr lang="en-US" sz="2800" b="1" dirty="0">
                <a:solidFill>
                  <a:schemeClr val="accent2"/>
                </a:solidFill>
                <a:latin typeface="Arial" panose="020B0604020202020204" pitchFamily="34" charset="0"/>
                <a:cs typeface="Arial" panose="020B0604020202020204" pitchFamily="34" charset="0"/>
              </a:rPr>
              <a:t>Doctrine and Covenants</a:t>
            </a:r>
          </a:p>
          <a:p>
            <a:pPr algn="r"/>
            <a:r>
              <a:rPr lang="en-US" sz="1600" b="1" dirty="0">
                <a:solidFill>
                  <a:schemeClr val="accent2"/>
                </a:solidFill>
                <a:latin typeface="Arial" panose="020B0604020202020204" pitchFamily="34" charset="0"/>
                <a:cs typeface="Arial" panose="020B0604020202020204" pitchFamily="34" charset="0"/>
              </a:rPr>
              <a:t>written </a:t>
            </a:r>
            <a:r>
              <a:rPr lang="en-US" sz="1600" b="1" cap="small" dirty="0">
                <a:solidFill>
                  <a:schemeClr val="accent2"/>
                </a:solidFill>
                <a:latin typeface="Arial" panose="020B0604020202020204" pitchFamily="34" charset="0"/>
                <a:cs typeface="Arial" panose="020B0604020202020204" pitchFamily="34" charset="0"/>
              </a:rPr>
              <a:t>ad</a:t>
            </a:r>
            <a:r>
              <a:rPr lang="en-US" sz="1600" b="1" dirty="0">
                <a:solidFill>
                  <a:schemeClr val="accent2"/>
                </a:solidFill>
                <a:latin typeface="Arial" panose="020B0604020202020204" pitchFamily="34" charset="0"/>
                <a:cs typeface="Arial" panose="020B0604020202020204" pitchFamily="34" charset="0"/>
              </a:rPr>
              <a:t> 1828–present</a:t>
            </a:r>
          </a:p>
        </p:txBody>
      </p:sp>
      <p:cxnSp>
        <p:nvCxnSpPr>
          <p:cNvPr id="55" name="Straight Connector 54">
            <a:extLst>
              <a:ext uri="{FF2B5EF4-FFF2-40B4-BE49-F238E27FC236}">
                <a16:creationId xmlns:a16="http://schemas.microsoft.com/office/drawing/2014/main" id="{B040FF26-81BF-47E2-B300-C1ABE4983B7A}"/>
              </a:ext>
            </a:extLst>
          </p:cNvPr>
          <p:cNvCxnSpPr/>
          <p:nvPr/>
        </p:nvCxnSpPr>
        <p:spPr>
          <a:xfrm rot="21480000">
            <a:off x="10046345" y="1750129"/>
            <a:ext cx="53198" cy="1539"/>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C336D41-A8B3-46A3-82BA-595DEC36003F}"/>
              </a:ext>
            </a:extLst>
          </p:cNvPr>
          <p:cNvSpPr txBox="1"/>
          <p:nvPr/>
        </p:nvSpPr>
        <p:spPr>
          <a:xfrm>
            <a:off x="7288696" y="867802"/>
            <a:ext cx="3651967" cy="769441"/>
          </a:xfrm>
          <a:prstGeom prst="rect">
            <a:avLst/>
          </a:prstGeom>
          <a:noFill/>
        </p:spPr>
        <p:txBody>
          <a:bodyPr wrap="square" rtlCol="0">
            <a:spAutoFit/>
          </a:bodyPr>
          <a:lstStyle/>
          <a:p>
            <a:pPr algn="r"/>
            <a:r>
              <a:rPr lang="en-US" sz="2800" b="1" dirty="0">
                <a:solidFill>
                  <a:srgbClr val="FF0000"/>
                </a:solidFill>
                <a:latin typeface="Arial" panose="020B0604020202020204" pitchFamily="34" charset="0"/>
                <a:cs typeface="Arial" panose="020B0604020202020204" pitchFamily="34" charset="0"/>
              </a:rPr>
              <a:t>Pearl of Great Price</a:t>
            </a:r>
          </a:p>
          <a:p>
            <a:pPr algn="r"/>
            <a:r>
              <a:rPr lang="en-US" sz="1600" b="1" dirty="0">
                <a:solidFill>
                  <a:srgbClr val="FF0000"/>
                </a:solidFill>
                <a:latin typeface="Arial" panose="020B0604020202020204" pitchFamily="34" charset="0"/>
                <a:cs typeface="Arial" panose="020B0604020202020204" pitchFamily="34" charset="0"/>
              </a:rPr>
              <a:t>translated/written </a:t>
            </a:r>
            <a:r>
              <a:rPr lang="en-US" sz="1600" b="1" cap="small" dirty="0">
                <a:solidFill>
                  <a:srgbClr val="FF0000"/>
                </a:solidFill>
                <a:latin typeface="Arial" panose="020B0604020202020204" pitchFamily="34" charset="0"/>
                <a:cs typeface="Arial" panose="020B0604020202020204" pitchFamily="34" charset="0"/>
              </a:rPr>
              <a:t>ad</a:t>
            </a:r>
            <a:r>
              <a:rPr lang="en-US" sz="1600" b="1" dirty="0">
                <a:solidFill>
                  <a:srgbClr val="FF0000"/>
                </a:solidFill>
                <a:latin typeface="Arial" panose="020B0604020202020204" pitchFamily="34" charset="0"/>
                <a:cs typeface="Arial" panose="020B0604020202020204" pitchFamily="34" charset="0"/>
              </a:rPr>
              <a:t> 1830–1842</a:t>
            </a:r>
          </a:p>
        </p:txBody>
      </p:sp>
      <p:cxnSp>
        <p:nvCxnSpPr>
          <p:cNvPr id="57" name="Straight Connector 56">
            <a:extLst>
              <a:ext uri="{FF2B5EF4-FFF2-40B4-BE49-F238E27FC236}">
                <a16:creationId xmlns:a16="http://schemas.microsoft.com/office/drawing/2014/main" id="{E47B0ADB-0554-4B32-A55D-EA5EBF0EBF5B}"/>
              </a:ext>
            </a:extLst>
          </p:cNvPr>
          <p:cNvCxnSpPr/>
          <p:nvPr/>
        </p:nvCxnSpPr>
        <p:spPr>
          <a:xfrm flipV="1">
            <a:off x="4445944" y="1752684"/>
            <a:ext cx="147898" cy="2009"/>
          </a:xfrm>
          <a:prstGeom prst="line">
            <a:avLst/>
          </a:prstGeom>
          <a:ln w="152400">
            <a:solidFill>
              <a:srgbClr val="EA6CE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0918846-43B1-4682-9B27-49D98C279785}"/>
              </a:ext>
            </a:extLst>
          </p:cNvPr>
          <p:cNvSpPr txBox="1"/>
          <p:nvPr/>
        </p:nvSpPr>
        <p:spPr>
          <a:xfrm>
            <a:off x="2828345" y="158196"/>
            <a:ext cx="3566795" cy="769441"/>
          </a:xfrm>
          <a:prstGeom prst="rect">
            <a:avLst/>
          </a:prstGeom>
          <a:noFill/>
        </p:spPr>
        <p:txBody>
          <a:bodyPr wrap="square" rtlCol="0">
            <a:spAutoFit/>
          </a:bodyPr>
          <a:lstStyle/>
          <a:p>
            <a:pPr algn="ctr"/>
            <a:r>
              <a:rPr lang="en-US" sz="2800" b="1" dirty="0">
                <a:solidFill>
                  <a:srgbClr val="EA6CE1"/>
                </a:solidFill>
                <a:latin typeface="Arial" panose="020B0604020202020204" pitchFamily="34" charset="0"/>
                <a:cs typeface="Arial" panose="020B0604020202020204" pitchFamily="34" charset="0"/>
              </a:rPr>
              <a:t>Jesus</a:t>
            </a:r>
          </a:p>
          <a:p>
            <a:pPr algn="ctr"/>
            <a:r>
              <a:rPr lang="en-US" sz="1600" b="1" dirty="0">
                <a:solidFill>
                  <a:srgbClr val="EA6CE1"/>
                </a:solidFill>
                <a:latin typeface="Arial" panose="020B0604020202020204" pitchFamily="34" charset="0"/>
                <a:cs typeface="Arial" panose="020B0604020202020204" pitchFamily="34" charset="0"/>
              </a:rPr>
              <a:t>born ca. 6–4 </a:t>
            </a:r>
            <a:r>
              <a:rPr lang="en-US" sz="1600" b="1" cap="small" dirty="0">
                <a:solidFill>
                  <a:srgbClr val="EA6CE1"/>
                </a:solidFill>
                <a:latin typeface="Arial" panose="020B0604020202020204" pitchFamily="34" charset="0"/>
                <a:cs typeface="Arial" panose="020B0604020202020204" pitchFamily="34" charset="0"/>
              </a:rPr>
              <a:t>bc</a:t>
            </a:r>
            <a:r>
              <a:rPr lang="en-US" sz="1600" b="1" dirty="0">
                <a:solidFill>
                  <a:srgbClr val="EA6CE1"/>
                </a:solidFill>
                <a:latin typeface="Arial" panose="020B0604020202020204" pitchFamily="34" charset="0"/>
                <a:cs typeface="Arial" panose="020B0604020202020204" pitchFamily="34" charset="0"/>
              </a:rPr>
              <a:t> ● died ca. </a:t>
            </a:r>
            <a:r>
              <a:rPr lang="en-US" sz="1600" b="1" cap="small" dirty="0">
                <a:solidFill>
                  <a:srgbClr val="EA6CE1"/>
                </a:solidFill>
                <a:latin typeface="Arial" panose="020B0604020202020204" pitchFamily="34" charset="0"/>
                <a:cs typeface="Arial" panose="020B0604020202020204" pitchFamily="34" charset="0"/>
              </a:rPr>
              <a:t>ad</a:t>
            </a:r>
            <a:r>
              <a:rPr lang="en-US" sz="1600" b="1" dirty="0">
                <a:solidFill>
                  <a:srgbClr val="EA6CE1"/>
                </a:solidFill>
                <a:latin typeface="Arial" panose="020B0604020202020204" pitchFamily="34" charset="0"/>
                <a:cs typeface="Arial" panose="020B0604020202020204" pitchFamily="34" charset="0"/>
              </a:rPr>
              <a:t> 29–33</a:t>
            </a:r>
            <a:endParaRPr lang="en-US" sz="1600" b="1" cap="small" dirty="0">
              <a:solidFill>
                <a:srgbClr val="EA6CE1"/>
              </a:solidFill>
              <a:latin typeface="Arial" panose="020B0604020202020204" pitchFamily="34" charset="0"/>
              <a:cs typeface="Arial" panose="020B0604020202020204" pitchFamily="34" charset="0"/>
            </a:endParaRPr>
          </a:p>
        </p:txBody>
      </p:sp>
      <p:cxnSp>
        <p:nvCxnSpPr>
          <p:cNvPr id="59" name="Straight Arrow Connector 58">
            <a:extLst>
              <a:ext uri="{FF2B5EF4-FFF2-40B4-BE49-F238E27FC236}">
                <a16:creationId xmlns:a16="http://schemas.microsoft.com/office/drawing/2014/main" id="{06758E34-160A-4A9B-ACC6-58F67F92486D}"/>
              </a:ext>
            </a:extLst>
          </p:cNvPr>
          <p:cNvCxnSpPr/>
          <p:nvPr/>
        </p:nvCxnSpPr>
        <p:spPr>
          <a:xfrm rot="21420000" flipH="1">
            <a:off x="4498494" y="913783"/>
            <a:ext cx="35253" cy="709606"/>
          </a:xfrm>
          <a:prstGeom prst="straightConnector1">
            <a:avLst/>
          </a:prstGeom>
          <a:ln w="12700">
            <a:solidFill>
              <a:srgbClr val="EA6CE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BADAED5B-7C10-4A36-87EA-8143DC7C388F}"/>
              </a:ext>
            </a:extLst>
          </p:cNvPr>
          <p:cNvSpPr txBox="1"/>
          <p:nvPr/>
        </p:nvSpPr>
        <p:spPr>
          <a:xfrm>
            <a:off x="451129" y="6457699"/>
            <a:ext cx="305277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design by Josh Sears</a:t>
            </a:r>
            <a:endParaRPr lang="en-US" sz="1200" b="1" cap="sm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249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75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75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750"/>
                                        <p:tgtEl>
                                          <p:spTgt spid="4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75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750"/>
                                        <p:tgtEl>
                                          <p:spTgt spid="5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75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750"/>
                                        <p:tgtEl>
                                          <p:spTgt spid="5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75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750"/>
                                        <p:tgtEl>
                                          <p:spTgt spid="5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75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750"/>
                                        <p:tgtEl>
                                          <p:spTgt spid="5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750"/>
                                        <p:tgtEl>
                                          <p:spTgt spid="58"/>
                                        </p:tgtEl>
                                      </p:cBhvr>
                                    </p:animEffect>
                                  </p:childTnLst>
                                </p:cTn>
                              </p:par>
                              <p:par>
                                <p:cTn id="51" presetID="1" presetClass="entr" presetSubtype="0" fill="hold"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par>
                                <p:cTn id="53" presetID="10"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7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p:bldP spid="52" grpId="0"/>
      <p:bldP spid="54" grpId="0"/>
      <p:bldP spid="56" grpId="0"/>
      <p:bldP spid="58" grpId="0"/>
      <p:bldP spid="6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D72F72-11B6-4E7B-A72B-946218403F8E}"/>
              </a:ext>
            </a:extLst>
          </p:cNvPr>
          <p:cNvSpPr>
            <a:spLocks noGrp="1"/>
          </p:cNvSpPr>
          <p:nvPr>
            <p:ph idx="1"/>
          </p:nvPr>
        </p:nvSpPr>
        <p:spPr>
          <a:xfrm>
            <a:off x="4419600" y="304800"/>
            <a:ext cx="7467600" cy="6188075"/>
          </a:xfrm>
        </p:spPr>
        <p:txBody>
          <a:bodyPr>
            <a:noAutofit/>
          </a:bodyPr>
          <a:lstStyle/>
          <a:p>
            <a:pPr marL="0" indent="0">
              <a:buNone/>
            </a:pPr>
            <a:r>
              <a:rPr lang="en-US" sz="4400" b="1" dirty="0">
                <a:latin typeface="Georgia" panose="02040502050405020303" pitchFamily="18" charset="0"/>
              </a:rPr>
              <a:t>“Qualifying for this gift is not gender-dependent and it is not priesthood office-dependent. It is dependent upon qualifying for that gift by choosing faith, by choosing the covenant path</a:t>
            </a:r>
            <a:r>
              <a:rPr lang="en-US" sz="4400" dirty="0">
                <a:latin typeface="Georgia" panose="02040502050405020303" pitchFamily="18" charset="0"/>
              </a:rPr>
              <a:t>.”</a:t>
            </a:r>
            <a:endParaRPr lang="en-US" sz="4400" i="1" dirty="0">
              <a:latin typeface="Georgia" panose="02040502050405020303" pitchFamily="18" charset="0"/>
            </a:endParaRPr>
          </a:p>
        </p:txBody>
      </p:sp>
      <p:sp>
        <p:nvSpPr>
          <p:cNvPr id="2" name="Rectangle 1">
            <a:extLst>
              <a:ext uri="{FF2B5EF4-FFF2-40B4-BE49-F238E27FC236}">
                <a16:creationId xmlns:a16="http://schemas.microsoft.com/office/drawing/2014/main" id="{4B58A04B-2F64-4457-9632-BAC1970F9855}"/>
              </a:ext>
            </a:extLst>
          </p:cNvPr>
          <p:cNvSpPr/>
          <p:nvPr/>
        </p:nvSpPr>
        <p:spPr>
          <a:xfrm>
            <a:off x="304800" y="4724400"/>
            <a:ext cx="4114800" cy="1569660"/>
          </a:xfrm>
          <a:prstGeom prst="rect">
            <a:avLst/>
          </a:prstGeom>
        </p:spPr>
        <p:txBody>
          <a:bodyPr wrap="square">
            <a:spAutoFit/>
          </a:bodyPr>
          <a:lstStyle/>
          <a:p>
            <a:r>
              <a:rPr lang="en-US" dirty="0">
                <a:ea typeface="Calibri" panose="020F0502020204030204" pitchFamily="34" charset="0"/>
              </a:rPr>
              <a:t>Dale G. </a:t>
            </a:r>
            <a:r>
              <a:rPr lang="en-US" dirty="0" err="1">
                <a:ea typeface="Calibri" panose="020F0502020204030204" pitchFamily="34" charset="0"/>
              </a:rPr>
              <a:t>Renlund</a:t>
            </a:r>
            <a:r>
              <a:rPr lang="en-US" dirty="0">
                <a:ea typeface="Calibri" panose="020F0502020204030204" pitchFamily="34" charset="0"/>
              </a:rPr>
              <a:t>, “Doubt Not, but Be Believing,” Seminaries and Institutes of Religion Annual Training Broadcast</a:t>
            </a:r>
            <a:endParaRPr lang="en-US" dirty="0"/>
          </a:p>
        </p:txBody>
      </p:sp>
      <p:pic>
        <p:nvPicPr>
          <p:cNvPr id="7" name="Picture 2" descr="First Presidency and Quorum of the Twelve Apostles Witnesses of ...">
            <a:extLst>
              <a:ext uri="{FF2B5EF4-FFF2-40B4-BE49-F238E27FC236}">
                <a16:creationId xmlns:a16="http://schemas.microsoft.com/office/drawing/2014/main" id="{BADE658F-2088-464D-B010-4D45F1788F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625" r="17500"/>
          <a:stretch/>
        </p:blipFill>
        <p:spPr bwMode="auto">
          <a:xfrm>
            <a:off x="165991" y="104879"/>
            <a:ext cx="4237567" cy="4191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90260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51EE977-1571-4F98-8FAF-B8E86186593E}"/>
              </a:ext>
            </a:extLst>
          </p:cNvPr>
          <p:cNvSpPr txBox="1">
            <a:spLocks/>
          </p:cNvSpPr>
          <p:nvPr/>
        </p:nvSpPr>
        <p:spPr>
          <a:xfrm>
            <a:off x="919119" y="113765"/>
            <a:ext cx="10353762" cy="970450"/>
          </a:xfrm>
          <a:prstGeom prst="rect">
            <a:avLst/>
          </a:prstGeom>
        </p:spPr>
        <p:txBody>
          <a:bodyPr>
            <a:normAutofit fontScale="975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What is the Old Testament?</a:t>
            </a:r>
          </a:p>
        </p:txBody>
      </p:sp>
      <p:pic>
        <p:nvPicPr>
          <p:cNvPr id="4" name="Picture 3" descr="Timeline&#10;&#10;Description automatically generated">
            <a:extLst>
              <a:ext uri="{FF2B5EF4-FFF2-40B4-BE49-F238E27FC236}">
                <a16:creationId xmlns:a16="http://schemas.microsoft.com/office/drawing/2014/main" id="{625E9186-FBE2-B749-A74F-6ABA76EB4571}"/>
              </a:ext>
            </a:extLst>
          </p:cNvPr>
          <p:cNvPicPr>
            <a:picLocks noChangeAspect="1"/>
          </p:cNvPicPr>
          <p:nvPr/>
        </p:nvPicPr>
        <p:blipFill rotWithShape="1">
          <a:blip r:embed="rId3"/>
          <a:srcRect t="3448" r="175" b="246"/>
          <a:stretch/>
        </p:blipFill>
        <p:spPr>
          <a:xfrm>
            <a:off x="150800" y="1629551"/>
            <a:ext cx="5905713" cy="4059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68704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51EE977-1571-4F98-8FAF-B8E86186593E}"/>
              </a:ext>
            </a:extLst>
          </p:cNvPr>
          <p:cNvSpPr txBox="1">
            <a:spLocks/>
          </p:cNvSpPr>
          <p:nvPr/>
        </p:nvSpPr>
        <p:spPr>
          <a:xfrm>
            <a:off x="919119" y="113765"/>
            <a:ext cx="10353762" cy="970450"/>
          </a:xfrm>
          <a:prstGeom prst="rect">
            <a:avLst/>
          </a:prstGeom>
        </p:spPr>
        <p:txBody>
          <a:bodyPr>
            <a:normAutofit fontScale="975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What is the Old Testament?</a:t>
            </a:r>
          </a:p>
        </p:txBody>
      </p:sp>
      <p:pic>
        <p:nvPicPr>
          <p:cNvPr id="2" name="Picture 3" descr="Timeline&#10;&#10;Description automatically generated">
            <a:extLst>
              <a:ext uri="{FF2B5EF4-FFF2-40B4-BE49-F238E27FC236}">
                <a16:creationId xmlns:a16="http://schemas.microsoft.com/office/drawing/2014/main" id="{7C8FEFDF-9C6B-459A-B739-562710B6DC1D}"/>
              </a:ext>
            </a:extLst>
          </p:cNvPr>
          <p:cNvPicPr>
            <a:picLocks noChangeAspect="1"/>
          </p:cNvPicPr>
          <p:nvPr/>
        </p:nvPicPr>
        <p:blipFill rotWithShape="1">
          <a:blip r:embed="rId3"/>
          <a:srcRect t="3448" r="175" b="246"/>
          <a:stretch/>
        </p:blipFill>
        <p:spPr>
          <a:xfrm>
            <a:off x="150800" y="1629551"/>
            <a:ext cx="5905713" cy="4059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tanakh-24-books-whiteboard">
            <a:extLst>
              <a:ext uri="{FF2B5EF4-FFF2-40B4-BE49-F238E27FC236}">
                <a16:creationId xmlns:a16="http://schemas.microsoft.com/office/drawing/2014/main" id="{17BD088B-F76F-406A-83EF-BFAEF4382B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603" y="1312556"/>
            <a:ext cx="5847487" cy="4685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FFA30F-CC38-47E5-A889-4AD396B752B7}"/>
              </a:ext>
            </a:extLst>
          </p:cNvPr>
          <p:cNvSpPr txBox="1"/>
          <p:nvPr/>
        </p:nvSpPr>
        <p:spPr>
          <a:xfrm>
            <a:off x="7896656" y="568943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Overviewbible.com</a:t>
            </a:r>
          </a:p>
        </p:txBody>
      </p:sp>
      <p:sp>
        <p:nvSpPr>
          <p:cNvPr id="6" name="TextBox 5">
            <a:extLst>
              <a:ext uri="{FF2B5EF4-FFF2-40B4-BE49-F238E27FC236}">
                <a16:creationId xmlns:a16="http://schemas.microsoft.com/office/drawing/2014/main" id="{D3C20B17-6F73-F048-B0CD-42461E00A5CE}"/>
              </a:ext>
            </a:extLst>
          </p:cNvPr>
          <p:cNvSpPr txBox="1"/>
          <p:nvPr/>
        </p:nvSpPr>
        <p:spPr>
          <a:xfrm>
            <a:off x="7836696" y="565980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Georgia"/>
              </a:rPr>
              <a:t>Overviewbible.com</a:t>
            </a:r>
          </a:p>
        </p:txBody>
      </p:sp>
    </p:spTree>
    <p:extLst>
      <p:ext uri="{BB962C8B-B14F-4D97-AF65-F5344CB8AC3E}">
        <p14:creationId xmlns:p14="http://schemas.microsoft.com/office/powerpoint/2010/main" val="4006348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51EE977-1571-4F98-8FAF-B8E86186593E}"/>
              </a:ext>
            </a:extLst>
          </p:cNvPr>
          <p:cNvSpPr txBox="1">
            <a:spLocks/>
          </p:cNvSpPr>
          <p:nvPr/>
        </p:nvSpPr>
        <p:spPr>
          <a:xfrm>
            <a:off x="919119" y="113765"/>
            <a:ext cx="10353762" cy="970450"/>
          </a:xfrm>
          <a:prstGeom prst="rect">
            <a:avLst/>
          </a:prstGeom>
        </p:spPr>
        <p:txBody>
          <a:bodyPr>
            <a:normAutofit fontScale="975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What is the Old Testament?</a:t>
            </a:r>
          </a:p>
        </p:txBody>
      </p:sp>
      <p:sp>
        <p:nvSpPr>
          <p:cNvPr id="7" name="TextBox 6">
            <a:extLst>
              <a:ext uri="{FF2B5EF4-FFF2-40B4-BE49-F238E27FC236}">
                <a16:creationId xmlns:a16="http://schemas.microsoft.com/office/drawing/2014/main" id="{EC1DE4B2-5C85-4449-868C-FEF4508A9F87}"/>
              </a:ext>
            </a:extLst>
          </p:cNvPr>
          <p:cNvSpPr txBox="1"/>
          <p:nvPr/>
        </p:nvSpPr>
        <p:spPr>
          <a:xfrm>
            <a:off x="145192" y="1282921"/>
            <a:ext cx="5847487" cy="4524315"/>
          </a:xfrm>
          <a:prstGeom prst="rect">
            <a:avLst/>
          </a:prstGeom>
          <a:noFill/>
        </p:spPr>
        <p:txBody>
          <a:bodyPr wrap="square">
            <a:spAutoFit/>
          </a:bodyPr>
          <a:lstStyle/>
          <a:p>
            <a:r>
              <a:rPr lang="en-US" sz="3200" dirty="0">
                <a:latin typeface="Georgia" panose="02040502050405020303" pitchFamily="18" charset="0"/>
              </a:rPr>
              <a:t>“Thou shalt love the Lord thy God…This is the first and great commandment. And the second is like unto it, Thou shalt love thy </a:t>
            </a:r>
            <a:r>
              <a:rPr lang="en-US" sz="3200" dirty="0" err="1">
                <a:latin typeface="Georgia" panose="02040502050405020303" pitchFamily="18" charset="0"/>
              </a:rPr>
              <a:t>neighbour</a:t>
            </a:r>
            <a:r>
              <a:rPr lang="en-US" sz="3200" dirty="0">
                <a:latin typeface="Georgia" panose="02040502050405020303" pitchFamily="18" charset="0"/>
              </a:rPr>
              <a:t> as thyself. </a:t>
            </a:r>
            <a:r>
              <a:rPr lang="en-US" sz="3200" dirty="0">
                <a:solidFill>
                  <a:srgbClr val="FFFF00"/>
                </a:solidFill>
                <a:latin typeface="Georgia" panose="02040502050405020303" pitchFamily="18" charset="0"/>
              </a:rPr>
              <a:t>On these two commandments hang all the law and the prophets</a:t>
            </a:r>
            <a:r>
              <a:rPr lang="en-US" sz="3200" dirty="0">
                <a:latin typeface="Georgia" panose="02040502050405020303" pitchFamily="18" charset="0"/>
              </a:rPr>
              <a:t>.”</a:t>
            </a:r>
          </a:p>
          <a:p>
            <a:r>
              <a:rPr lang="en-US" sz="3200" dirty="0">
                <a:latin typeface="Georgia" panose="02040502050405020303" pitchFamily="18" charset="0"/>
              </a:rPr>
              <a:t>(Matthew 22:37–40)</a:t>
            </a:r>
          </a:p>
        </p:txBody>
      </p:sp>
      <p:pic>
        <p:nvPicPr>
          <p:cNvPr id="8" name="Picture 2" descr="tanakh-24-books-whiteboard">
            <a:extLst>
              <a:ext uri="{FF2B5EF4-FFF2-40B4-BE49-F238E27FC236}">
                <a16:creationId xmlns:a16="http://schemas.microsoft.com/office/drawing/2014/main" id="{222C40BD-A695-4E43-8368-BD46062C1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603" y="1312556"/>
            <a:ext cx="5847487" cy="4685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FFA30F-CC38-47E5-A889-4AD396B752B7}"/>
              </a:ext>
            </a:extLst>
          </p:cNvPr>
          <p:cNvSpPr txBox="1"/>
          <p:nvPr/>
        </p:nvSpPr>
        <p:spPr>
          <a:xfrm>
            <a:off x="7836696" y="565980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Georgia"/>
              </a:rPr>
              <a:t>Overviewbible.com</a:t>
            </a:r>
          </a:p>
        </p:txBody>
      </p:sp>
    </p:spTree>
    <p:extLst>
      <p:ext uri="{BB962C8B-B14F-4D97-AF65-F5344CB8AC3E}">
        <p14:creationId xmlns:p14="http://schemas.microsoft.com/office/powerpoint/2010/main" val="3419937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51EE977-1571-4F98-8FAF-B8E86186593E}"/>
              </a:ext>
            </a:extLst>
          </p:cNvPr>
          <p:cNvSpPr txBox="1">
            <a:spLocks/>
          </p:cNvSpPr>
          <p:nvPr/>
        </p:nvSpPr>
        <p:spPr>
          <a:xfrm>
            <a:off x="919119" y="113765"/>
            <a:ext cx="10353762" cy="970450"/>
          </a:xfrm>
          <a:prstGeom prst="rect">
            <a:avLst/>
          </a:prstGeom>
        </p:spPr>
        <p:txBody>
          <a:bodyPr>
            <a:normAutofit fontScale="975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What is the Old Testament?</a:t>
            </a:r>
          </a:p>
        </p:txBody>
      </p:sp>
      <p:sp>
        <p:nvSpPr>
          <p:cNvPr id="5" name="TextBox 4">
            <a:extLst>
              <a:ext uri="{FF2B5EF4-FFF2-40B4-BE49-F238E27FC236}">
                <a16:creationId xmlns:a16="http://schemas.microsoft.com/office/drawing/2014/main" id="{23FFA30F-CC38-47E5-A889-4AD396B752B7}"/>
              </a:ext>
            </a:extLst>
          </p:cNvPr>
          <p:cNvSpPr txBox="1"/>
          <p:nvPr/>
        </p:nvSpPr>
        <p:spPr>
          <a:xfrm>
            <a:off x="7896656" y="568943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Overviewbible.com</a:t>
            </a:r>
          </a:p>
        </p:txBody>
      </p:sp>
      <p:sp>
        <p:nvSpPr>
          <p:cNvPr id="7" name="TextBox 6">
            <a:extLst>
              <a:ext uri="{FF2B5EF4-FFF2-40B4-BE49-F238E27FC236}">
                <a16:creationId xmlns:a16="http://schemas.microsoft.com/office/drawing/2014/main" id="{EC1DE4B2-5C85-4449-868C-FEF4508A9F87}"/>
              </a:ext>
            </a:extLst>
          </p:cNvPr>
          <p:cNvSpPr txBox="1"/>
          <p:nvPr/>
        </p:nvSpPr>
        <p:spPr>
          <a:xfrm>
            <a:off x="145192" y="1282921"/>
            <a:ext cx="5847487" cy="5509200"/>
          </a:xfrm>
          <a:prstGeom prst="rect">
            <a:avLst/>
          </a:prstGeom>
          <a:noFill/>
        </p:spPr>
        <p:txBody>
          <a:bodyPr wrap="square">
            <a:spAutoFit/>
          </a:bodyPr>
          <a:lstStyle/>
          <a:p>
            <a:r>
              <a:rPr lang="en-US" sz="3200" dirty="0">
                <a:latin typeface="Georgia" panose="02040502050405020303" pitchFamily="18" charset="0"/>
              </a:rPr>
              <a:t>When the resurrected Christ appeared to his apostles he said, “These are the words which I </a:t>
            </a:r>
            <a:r>
              <a:rPr lang="en-US" sz="3200" dirty="0" err="1">
                <a:latin typeface="Georgia" panose="02040502050405020303" pitchFamily="18" charset="0"/>
              </a:rPr>
              <a:t>spake</a:t>
            </a:r>
            <a:r>
              <a:rPr lang="en-US" sz="3200" dirty="0">
                <a:latin typeface="Georgia" panose="02040502050405020303" pitchFamily="18" charset="0"/>
              </a:rPr>
              <a:t> unto you, while I was yet with you, that all things must be fulfilled, which were </a:t>
            </a:r>
            <a:r>
              <a:rPr lang="en-US" sz="3200" dirty="0">
                <a:solidFill>
                  <a:srgbClr val="FFFF00"/>
                </a:solidFill>
                <a:latin typeface="Georgia" panose="02040502050405020303" pitchFamily="18" charset="0"/>
              </a:rPr>
              <a:t>written in the law </a:t>
            </a:r>
            <a:r>
              <a:rPr lang="en-US" sz="3200" dirty="0">
                <a:latin typeface="Georgia" panose="02040502050405020303" pitchFamily="18" charset="0"/>
              </a:rPr>
              <a:t>of Moses, and </a:t>
            </a:r>
            <a:r>
              <a:rPr lang="en-US" sz="3200" dirty="0">
                <a:solidFill>
                  <a:srgbClr val="FFFF00"/>
                </a:solidFill>
                <a:latin typeface="Georgia" panose="02040502050405020303" pitchFamily="18" charset="0"/>
              </a:rPr>
              <a:t>in the prophets</a:t>
            </a:r>
            <a:r>
              <a:rPr lang="en-US" sz="3200" dirty="0">
                <a:latin typeface="Georgia" panose="02040502050405020303" pitchFamily="18" charset="0"/>
              </a:rPr>
              <a:t>, and </a:t>
            </a:r>
            <a:r>
              <a:rPr lang="en-US" sz="3200" dirty="0">
                <a:solidFill>
                  <a:srgbClr val="FFFF00"/>
                </a:solidFill>
                <a:latin typeface="Georgia" panose="02040502050405020303" pitchFamily="18" charset="0"/>
              </a:rPr>
              <a:t>in the psalms</a:t>
            </a:r>
            <a:r>
              <a:rPr lang="en-US" sz="3200" dirty="0">
                <a:latin typeface="Georgia" panose="02040502050405020303" pitchFamily="18" charset="0"/>
              </a:rPr>
              <a:t>, concerning me” </a:t>
            </a:r>
          </a:p>
          <a:p>
            <a:r>
              <a:rPr lang="en-US" sz="2000" dirty="0">
                <a:latin typeface="Georgia" panose="02040502050405020303" pitchFamily="18" charset="0"/>
              </a:rPr>
              <a:t>(Luke 24:44)</a:t>
            </a:r>
          </a:p>
          <a:p>
            <a:endParaRPr lang="en-US" sz="3200" dirty="0">
              <a:latin typeface="Georgia" panose="02040502050405020303" pitchFamily="18" charset="0"/>
            </a:endParaRPr>
          </a:p>
        </p:txBody>
      </p:sp>
      <p:pic>
        <p:nvPicPr>
          <p:cNvPr id="6" name="Picture 2" descr="tanakh-24-books-whiteboard">
            <a:extLst>
              <a:ext uri="{FF2B5EF4-FFF2-40B4-BE49-F238E27FC236}">
                <a16:creationId xmlns:a16="http://schemas.microsoft.com/office/drawing/2014/main" id="{293E4D5F-C5C9-3F42-8BBF-6BE260EDD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603" y="1312556"/>
            <a:ext cx="5847487" cy="4685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6AE0E78-FEBF-8045-9FBB-068419CB6CAA}"/>
              </a:ext>
            </a:extLst>
          </p:cNvPr>
          <p:cNvSpPr txBox="1"/>
          <p:nvPr/>
        </p:nvSpPr>
        <p:spPr>
          <a:xfrm>
            <a:off x="7836696" y="565980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Georgia"/>
              </a:rPr>
              <a:t>Overviewbible.com</a:t>
            </a:r>
          </a:p>
        </p:txBody>
      </p:sp>
    </p:spTree>
    <p:extLst>
      <p:ext uri="{BB962C8B-B14F-4D97-AF65-F5344CB8AC3E}">
        <p14:creationId xmlns:p14="http://schemas.microsoft.com/office/powerpoint/2010/main" val="3228067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51EE977-1571-4F98-8FAF-B8E86186593E}"/>
              </a:ext>
            </a:extLst>
          </p:cNvPr>
          <p:cNvSpPr txBox="1">
            <a:spLocks/>
          </p:cNvSpPr>
          <p:nvPr/>
        </p:nvSpPr>
        <p:spPr>
          <a:xfrm>
            <a:off x="919119" y="113765"/>
            <a:ext cx="10353762" cy="970450"/>
          </a:xfrm>
          <a:prstGeom prst="rect">
            <a:avLst/>
          </a:prstGeom>
        </p:spPr>
        <p:txBody>
          <a:bodyPr>
            <a:normAutofit fontScale="975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What is the New Testament?</a:t>
            </a:r>
          </a:p>
        </p:txBody>
      </p:sp>
      <p:pic>
        <p:nvPicPr>
          <p:cNvPr id="2" name="Picture 5" descr="Diagram&#10;&#10;Description automatically generated">
            <a:extLst>
              <a:ext uri="{FF2B5EF4-FFF2-40B4-BE49-F238E27FC236}">
                <a16:creationId xmlns:a16="http://schemas.microsoft.com/office/drawing/2014/main" id="{25FECBF3-5D0F-4083-B2F7-82E4411A15E0}"/>
              </a:ext>
            </a:extLst>
          </p:cNvPr>
          <p:cNvPicPr>
            <a:picLocks noChangeAspect="1"/>
          </p:cNvPicPr>
          <p:nvPr/>
        </p:nvPicPr>
        <p:blipFill rotWithShape="1">
          <a:blip r:embed="rId3"/>
          <a:srcRect l="1480" r="47196" b="328"/>
          <a:stretch/>
        </p:blipFill>
        <p:spPr>
          <a:xfrm>
            <a:off x="4093640" y="972941"/>
            <a:ext cx="4004720" cy="55777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67803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04800" y="304800"/>
            <a:ext cx="11596255" cy="954107"/>
          </a:xfrm>
          <a:prstGeom prst="rect">
            <a:avLst/>
          </a:prstGeom>
          <a:noFill/>
          <a:ln w="9525">
            <a:noFill/>
            <a:miter lim="800000"/>
            <a:headEnd/>
            <a:tailEnd/>
          </a:ln>
          <a:effectLst>
            <a:outerShdw dist="35921" sx="1000" sy="1000" algn="ctr" rotWithShape="0">
              <a:schemeClr val="bg2"/>
            </a:outerShdw>
          </a:effectLst>
        </p:spPr>
        <p:txBody>
          <a:bodyPr wrap="square">
            <a:spAutoFit/>
          </a:bodyPr>
          <a:lstStyle/>
          <a:p>
            <a:pPr algn="ctr"/>
            <a:r>
              <a:rPr lang="en-US" sz="2800" b="1" dirty="0">
                <a:effectLst>
                  <a:outerShdw dist="38100" sx="1000" sy="1000" algn="tl">
                    <a:srgbClr val="C0C0C0"/>
                  </a:outerShdw>
                </a:effectLst>
                <a:latin typeface="Georgia" panose="02040502050405020303" pitchFamily="18" charset="0"/>
              </a:rPr>
              <a:t>How did we get the New Testament? Developing the Canon</a:t>
            </a:r>
          </a:p>
          <a:p>
            <a:pPr algn="ctr"/>
            <a:endParaRPr lang="en-US" sz="2800" dirty="0">
              <a:effectLst>
                <a:outerShdw blurRad="38100" dist="38100" dir="2700000" algn="tl">
                  <a:srgbClr val="C0C0C0"/>
                </a:outerShdw>
              </a:effectLst>
            </a:endParaRPr>
          </a:p>
        </p:txBody>
      </p:sp>
    </p:spTree>
    <p:extLst>
      <p:ext uri="{BB962C8B-B14F-4D97-AF65-F5344CB8AC3E}">
        <p14:creationId xmlns:p14="http://schemas.microsoft.com/office/powerpoint/2010/main" val="481793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04800" y="304800"/>
            <a:ext cx="11596255" cy="3600986"/>
          </a:xfrm>
          <a:prstGeom prst="rect">
            <a:avLst/>
          </a:prstGeom>
          <a:noFill/>
          <a:ln w="9525">
            <a:noFill/>
            <a:miter lim="800000"/>
            <a:headEnd/>
            <a:tailEnd/>
          </a:ln>
          <a:effectLst>
            <a:outerShdw dist="35921" sx="1000" sy="1000" algn="ctr" rotWithShape="0">
              <a:schemeClr val="bg2"/>
            </a:outerShdw>
          </a:effectLst>
        </p:spPr>
        <p:txBody>
          <a:bodyPr wrap="square">
            <a:spAutoFit/>
          </a:bodyPr>
          <a:lstStyle/>
          <a:p>
            <a:pPr algn="ctr"/>
            <a:r>
              <a:rPr lang="en-US" sz="2800" b="1" dirty="0">
                <a:effectLst>
                  <a:outerShdw dist="38100" sx="1000" sy="1000" algn="tl">
                    <a:srgbClr val="C0C0C0"/>
                  </a:outerShdw>
                </a:effectLst>
                <a:latin typeface="Georgia" panose="02040502050405020303" pitchFamily="18" charset="0"/>
              </a:rPr>
              <a:t>How did we get the New Testament? Developing the Canon</a:t>
            </a:r>
          </a:p>
          <a:p>
            <a:pPr algn="ctr"/>
            <a:endParaRPr lang="en-US" sz="4000" dirty="0">
              <a:effectLst>
                <a:outerShdw blurRad="38100" dist="38100" dir="2700000" algn="tl">
                  <a:srgbClr val="C0C0C0"/>
                </a:outerShdw>
              </a:effectLst>
            </a:endParaRPr>
          </a:p>
          <a:p>
            <a:pPr algn="ctr"/>
            <a:endParaRPr lang="en-US" sz="4000" dirty="0">
              <a:effectLst>
                <a:outerShdw blurRad="38100" dist="38100" dir="2700000" algn="tl">
                  <a:srgbClr val="C0C0C0"/>
                </a:outerShdw>
              </a:effectLst>
            </a:endParaRPr>
          </a:p>
          <a:p>
            <a:pPr algn="ctr"/>
            <a:endParaRPr lang="en-US" sz="4000" dirty="0">
              <a:effectLst>
                <a:outerShdw blurRad="38100" dist="38100" dir="2700000" algn="tl">
                  <a:srgbClr val="C0C0C0"/>
                </a:outerShdw>
              </a:effectLst>
            </a:endParaRPr>
          </a:p>
          <a:p>
            <a:pPr algn="ctr"/>
            <a:endParaRPr lang="en-US" sz="4000" dirty="0">
              <a:effectLst>
                <a:outerShdw blurRad="38100" dist="38100" dir="2700000" algn="tl">
                  <a:srgbClr val="C0C0C0"/>
                </a:outerShdw>
              </a:effectLst>
            </a:endParaRPr>
          </a:p>
          <a:p>
            <a:pPr algn="ctr"/>
            <a:endParaRPr lang="en-US" sz="4000" dirty="0">
              <a:effectLst>
                <a:outerShdw blurRad="38100" dist="38100" dir="2700000" algn="tl">
                  <a:srgbClr val="C0C0C0"/>
                </a:outerShdw>
              </a:effectLst>
            </a:endParaRPr>
          </a:p>
        </p:txBody>
      </p:sp>
      <p:pic>
        <p:nvPicPr>
          <p:cNvPr id="4105" name="Picture 9" descr="canon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95401"/>
            <a:ext cx="7924800" cy="1109663"/>
          </a:xfrm>
          <a:prstGeom prst="rect">
            <a:avLst/>
          </a:prstGeom>
          <a:noFill/>
          <a:extLst>
            <a:ext uri="{909E8E84-426E-40DD-AFC4-6F175D3DCCD1}">
              <a14:hiddenFill xmlns:a14="http://schemas.microsoft.com/office/drawing/2010/main">
                <a:solidFill>
                  <a:srgbClr val="FFFFFF"/>
                </a:solidFill>
              </a14:hiddenFill>
            </a:ext>
          </a:extLst>
        </p:spPr>
      </p:pic>
      <p:sp>
        <p:nvSpPr>
          <p:cNvPr id="4102" name="Text Box 6"/>
          <p:cNvSpPr txBox="1">
            <a:spLocks noChangeArrowheads="1"/>
          </p:cNvSpPr>
          <p:nvPr/>
        </p:nvSpPr>
        <p:spPr bwMode="auto">
          <a:xfrm>
            <a:off x="2183130" y="381001"/>
            <a:ext cx="1515158"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0" dirty="0">
                <a:solidFill>
                  <a:srgbClr val="FF3300"/>
                </a:solidFill>
              </a:rPr>
              <a:t>X</a:t>
            </a:r>
          </a:p>
        </p:txBody>
      </p:sp>
    </p:spTree>
    <p:extLst>
      <p:ext uri="{BB962C8B-B14F-4D97-AF65-F5344CB8AC3E}">
        <p14:creationId xmlns:p14="http://schemas.microsoft.com/office/powerpoint/2010/main" val="1429301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dissolve">
                                      <p:cBhvr>
                                        <p:cTn id="7"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04800" y="304800"/>
            <a:ext cx="11596255" cy="523220"/>
          </a:xfrm>
          <a:prstGeom prst="rect">
            <a:avLst/>
          </a:prstGeom>
          <a:noFill/>
          <a:ln w="9525">
            <a:noFill/>
            <a:miter lim="800000"/>
            <a:headEnd/>
            <a:tailEnd/>
          </a:ln>
          <a:effectLst>
            <a:outerShdw dist="35921" sx="1000" sy="1000" algn="ctr" rotWithShape="0">
              <a:schemeClr val="bg2"/>
            </a:outerShdw>
          </a:effectLst>
        </p:spPr>
        <p:txBody>
          <a:bodyPr wrap="square">
            <a:spAutoFit/>
          </a:bodyPr>
          <a:lstStyle/>
          <a:p>
            <a:pPr algn="ctr"/>
            <a:r>
              <a:rPr lang="en-US" sz="2800" b="1" dirty="0">
                <a:effectLst>
                  <a:outerShdw dist="38100" sx="1000" sy="1000" algn="tl">
                    <a:srgbClr val="C0C0C0"/>
                  </a:outerShdw>
                </a:effectLst>
                <a:latin typeface="Georgia" panose="02040502050405020303" pitchFamily="18" charset="0"/>
              </a:rPr>
              <a:t>How did we get the New Testament? Developing the Canon</a:t>
            </a:r>
          </a:p>
        </p:txBody>
      </p:sp>
      <p:pic>
        <p:nvPicPr>
          <p:cNvPr id="4105" name="Picture 9" descr="canon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95401"/>
            <a:ext cx="7924800" cy="1109663"/>
          </a:xfrm>
          <a:prstGeom prst="rect">
            <a:avLst/>
          </a:prstGeom>
          <a:noFill/>
          <a:extLst>
            <a:ext uri="{909E8E84-426E-40DD-AFC4-6F175D3DCCD1}">
              <a14:hiddenFill xmlns:a14="http://schemas.microsoft.com/office/drawing/2010/main">
                <a:solidFill>
                  <a:srgbClr val="FFFFFF"/>
                </a:solidFill>
              </a14:hiddenFill>
            </a:ext>
          </a:extLst>
        </p:spPr>
      </p:pic>
      <p:sp>
        <p:nvSpPr>
          <p:cNvPr id="4102" name="Text Box 6"/>
          <p:cNvSpPr txBox="1">
            <a:spLocks noChangeArrowheads="1"/>
          </p:cNvSpPr>
          <p:nvPr/>
        </p:nvSpPr>
        <p:spPr bwMode="auto">
          <a:xfrm>
            <a:off x="2183130" y="381001"/>
            <a:ext cx="1515158"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0" dirty="0">
                <a:solidFill>
                  <a:srgbClr val="FF3300"/>
                </a:solidFill>
              </a:rPr>
              <a:t>X</a:t>
            </a:r>
          </a:p>
        </p:txBody>
      </p:sp>
      <p:pic>
        <p:nvPicPr>
          <p:cNvPr id="1026" name="Picture 2" descr="Canon EOS R Mirrorless Digital Camera with 24-105mm f/4L">
            <a:extLst>
              <a:ext uri="{FF2B5EF4-FFF2-40B4-BE49-F238E27FC236}">
                <a16:creationId xmlns:a16="http://schemas.microsoft.com/office/drawing/2014/main" id="{C007FB3D-7AD0-437B-BB44-58570FCD7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6209" y="998195"/>
            <a:ext cx="2143125" cy="2143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 Box 6">
            <a:extLst>
              <a:ext uri="{FF2B5EF4-FFF2-40B4-BE49-F238E27FC236}">
                <a16:creationId xmlns:a16="http://schemas.microsoft.com/office/drawing/2014/main" id="{B7F21BC9-87FE-46AC-8096-92E7650E4B77}"/>
              </a:ext>
            </a:extLst>
          </p:cNvPr>
          <p:cNvSpPr txBox="1">
            <a:spLocks noChangeArrowheads="1"/>
          </p:cNvSpPr>
          <p:nvPr/>
        </p:nvSpPr>
        <p:spPr bwMode="auto">
          <a:xfrm>
            <a:off x="9556209" y="381000"/>
            <a:ext cx="1515158"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0" dirty="0">
                <a:solidFill>
                  <a:srgbClr val="FF3300"/>
                </a:solidFill>
              </a:rPr>
              <a:t>X</a:t>
            </a:r>
          </a:p>
        </p:txBody>
      </p:sp>
    </p:spTree>
    <p:extLst>
      <p:ext uri="{BB962C8B-B14F-4D97-AF65-F5344CB8AC3E}">
        <p14:creationId xmlns:p14="http://schemas.microsoft.com/office/powerpoint/2010/main" val="4282438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04800" y="304800"/>
            <a:ext cx="11596255" cy="523220"/>
          </a:xfrm>
          <a:prstGeom prst="rect">
            <a:avLst/>
          </a:prstGeom>
          <a:noFill/>
          <a:ln w="9525">
            <a:noFill/>
            <a:miter lim="800000"/>
            <a:headEnd/>
            <a:tailEnd/>
          </a:ln>
          <a:effectLst>
            <a:outerShdw dist="35921" sx="1000" sy="1000" algn="ctr" rotWithShape="0">
              <a:schemeClr val="bg2"/>
            </a:outerShdw>
          </a:effectLst>
        </p:spPr>
        <p:txBody>
          <a:bodyPr wrap="square">
            <a:spAutoFit/>
          </a:bodyPr>
          <a:lstStyle/>
          <a:p>
            <a:pPr algn="ctr"/>
            <a:r>
              <a:rPr lang="en-US" sz="2800" b="1" dirty="0">
                <a:effectLst>
                  <a:outerShdw dist="38100" sx="1000" sy="1000" algn="tl">
                    <a:srgbClr val="C0C0C0"/>
                  </a:outerShdw>
                </a:effectLst>
                <a:latin typeface="Georgia" panose="02040502050405020303" pitchFamily="18" charset="0"/>
              </a:rPr>
              <a:t>How did we get the New Testament? Developing the Canon</a:t>
            </a:r>
          </a:p>
        </p:txBody>
      </p:sp>
      <p:pic>
        <p:nvPicPr>
          <p:cNvPr id="4105" name="Picture 9" descr="canon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95401"/>
            <a:ext cx="7924800" cy="1109663"/>
          </a:xfrm>
          <a:prstGeom prst="rect">
            <a:avLst/>
          </a:prstGeom>
          <a:noFill/>
          <a:extLst>
            <a:ext uri="{909E8E84-426E-40DD-AFC4-6F175D3DCCD1}">
              <a14:hiddenFill xmlns:a14="http://schemas.microsoft.com/office/drawing/2010/main">
                <a:solidFill>
                  <a:srgbClr val="FFFFFF"/>
                </a:solidFill>
              </a14:hiddenFill>
            </a:ext>
          </a:extLst>
        </p:spPr>
      </p:pic>
      <p:sp>
        <p:nvSpPr>
          <p:cNvPr id="4102" name="Text Box 6"/>
          <p:cNvSpPr txBox="1">
            <a:spLocks noChangeArrowheads="1"/>
          </p:cNvSpPr>
          <p:nvPr/>
        </p:nvSpPr>
        <p:spPr bwMode="auto">
          <a:xfrm>
            <a:off x="2183130" y="381001"/>
            <a:ext cx="1515158"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0" dirty="0">
                <a:solidFill>
                  <a:srgbClr val="FF3300"/>
                </a:solidFill>
              </a:rPr>
              <a:t>X</a:t>
            </a:r>
          </a:p>
        </p:txBody>
      </p:sp>
      <p:pic>
        <p:nvPicPr>
          <p:cNvPr id="1026" name="Picture 2" descr="Canon EOS R Mirrorless Digital Camera with 24-105mm f/4L">
            <a:extLst>
              <a:ext uri="{FF2B5EF4-FFF2-40B4-BE49-F238E27FC236}">
                <a16:creationId xmlns:a16="http://schemas.microsoft.com/office/drawing/2014/main" id="{C007FB3D-7AD0-437B-BB44-58570FCD7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6209" y="998195"/>
            <a:ext cx="2143125" cy="2143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 Box 6">
            <a:extLst>
              <a:ext uri="{FF2B5EF4-FFF2-40B4-BE49-F238E27FC236}">
                <a16:creationId xmlns:a16="http://schemas.microsoft.com/office/drawing/2014/main" id="{B7F21BC9-87FE-46AC-8096-92E7650E4B77}"/>
              </a:ext>
            </a:extLst>
          </p:cNvPr>
          <p:cNvSpPr txBox="1">
            <a:spLocks noChangeArrowheads="1"/>
          </p:cNvSpPr>
          <p:nvPr/>
        </p:nvSpPr>
        <p:spPr bwMode="auto">
          <a:xfrm>
            <a:off x="9556209" y="381000"/>
            <a:ext cx="1515158"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0" dirty="0">
                <a:solidFill>
                  <a:srgbClr val="FF3300"/>
                </a:solidFill>
              </a:rPr>
              <a:t>X</a:t>
            </a:r>
          </a:p>
        </p:txBody>
      </p:sp>
      <p:sp>
        <p:nvSpPr>
          <p:cNvPr id="8" name="Text Box 8">
            <a:extLst>
              <a:ext uri="{FF2B5EF4-FFF2-40B4-BE49-F238E27FC236}">
                <a16:creationId xmlns:a16="http://schemas.microsoft.com/office/drawing/2014/main" id="{4A547D33-AEFA-46D6-B921-A477F949ADA6}"/>
              </a:ext>
            </a:extLst>
          </p:cNvPr>
          <p:cNvSpPr txBox="1">
            <a:spLocks noChangeArrowheads="1"/>
          </p:cNvSpPr>
          <p:nvPr/>
        </p:nvSpPr>
        <p:spPr bwMode="auto">
          <a:xfrm>
            <a:off x="1333498" y="2996513"/>
            <a:ext cx="944879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4000" dirty="0">
                <a:effectLst>
                  <a:outerShdw sx="1000" sy="1000" algn="ctr" rotWithShape="0">
                    <a:srgbClr val="000000"/>
                  </a:outerShdw>
                </a:effectLst>
                <a:latin typeface="Georgia" panose="02040502050405020303" pitchFamily="18" charset="0"/>
              </a:rPr>
              <a:t>“Rod or stick for measuring” (Greek)</a:t>
            </a:r>
            <a:endParaRPr lang="en-US" dirty="0">
              <a:effectLst>
                <a:outerShdw sx="1000" sy="1000" algn="ctr" rotWithShape="0">
                  <a:srgbClr val="000000"/>
                </a:outerShdw>
              </a:effectLst>
              <a:latin typeface="Georgia" panose="02040502050405020303" pitchFamily="18" charset="0"/>
            </a:endParaRPr>
          </a:p>
        </p:txBody>
      </p:sp>
      <p:sp>
        <p:nvSpPr>
          <p:cNvPr id="9" name="Text Box 10">
            <a:extLst>
              <a:ext uri="{FF2B5EF4-FFF2-40B4-BE49-F238E27FC236}">
                <a16:creationId xmlns:a16="http://schemas.microsoft.com/office/drawing/2014/main" id="{BD516E61-9FCF-45CB-BCBE-C8A2101FA04A}"/>
              </a:ext>
            </a:extLst>
          </p:cNvPr>
          <p:cNvSpPr txBox="1">
            <a:spLocks noChangeArrowheads="1"/>
          </p:cNvSpPr>
          <p:nvPr/>
        </p:nvSpPr>
        <p:spPr bwMode="auto">
          <a:xfrm>
            <a:off x="1216374" y="3913590"/>
            <a:ext cx="9683049" cy="107721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dirty="0">
                <a:latin typeface="Georgia" panose="02040502050405020303" pitchFamily="18" charset="0"/>
              </a:rPr>
              <a:t>New Testament Canon = </a:t>
            </a:r>
          </a:p>
          <a:p>
            <a:pPr algn="ctr"/>
            <a:r>
              <a:rPr lang="en-US" sz="3200" dirty="0">
                <a:latin typeface="Georgia" panose="02040502050405020303" pitchFamily="18" charset="0"/>
              </a:rPr>
              <a:t>collection of NT books by which we measure truth</a:t>
            </a:r>
          </a:p>
        </p:txBody>
      </p:sp>
    </p:spTree>
    <p:extLst>
      <p:ext uri="{BB962C8B-B14F-4D97-AF65-F5344CB8AC3E}">
        <p14:creationId xmlns:p14="http://schemas.microsoft.com/office/powerpoint/2010/main" val="802689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04800" y="304800"/>
            <a:ext cx="11596255" cy="523220"/>
          </a:xfrm>
          <a:prstGeom prst="rect">
            <a:avLst/>
          </a:prstGeom>
          <a:noFill/>
          <a:ln w="9525">
            <a:noFill/>
            <a:miter lim="800000"/>
            <a:headEnd/>
            <a:tailEnd/>
          </a:ln>
          <a:effectLst>
            <a:outerShdw dist="35921" sx="1000" sy="1000" algn="ctr" rotWithShape="0">
              <a:schemeClr val="bg2"/>
            </a:outerShdw>
          </a:effectLst>
        </p:spPr>
        <p:txBody>
          <a:bodyPr wrap="square">
            <a:spAutoFit/>
          </a:bodyPr>
          <a:lstStyle/>
          <a:p>
            <a:pPr algn="ctr"/>
            <a:r>
              <a:rPr lang="en-US" sz="2800" b="1" dirty="0">
                <a:effectLst>
                  <a:outerShdw dist="38100" sx="1000" sy="1000" algn="tl">
                    <a:srgbClr val="C0C0C0"/>
                  </a:outerShdw>
                </a:effectLst>
                <a:latin typeface="Georgia" panose="02040502050405020303" pitchFamily="18" charset="0"/>
              </a:rPr>
              <a:t>How did we get the New Testament? Developing the Canon</a:t>
            </a:r>
          </a:p>
        </p:txBody>
      </p:sp>
      <p:sp>
        <p:nvSpPr>
          <p:cNvPr id="4106" name="Text Box 10"/>
          <p:cNvSpPr txBox="1">
            <a:spLocks noChangeArrowheads="1"/>
          </p:cNvSpPr>
          <p:nvPr/>
        </p:nvSpPr>
        <p:spPr bwMode="auto">
          <a:xfrm>
            <a:off x="3944983" y="1046146"/>
            <a:ext cx="7942217" cy="31700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4000" dirty="0">
                <a:latin typeface="Georgia" panose="02040502050405020303" pitchFamily="18" charset="0"/>
              </a:rPr>
              <a:t>“I</a:t>
            </a:r>
            <a:r>
              <a:rPr lang="en-US" sz="4000" dirty="0">
                <a:latin typeface="Georgia" panose="02040502050405020303" pitchFamily="18" charset="0"/>
                <a:ea typeface="Calibri" panose="020F0502020204030204" pitchFamily="34" charset="0"/>
              </a:rPr>
              <a:t>t has been widely recognized that by the end of the 2nd century a ‘core canon’ of 20 or more books was generally acknowledged throughout the churches.”</a:t>
            </a:r>
            <a:endParaRPr lang="en-US" sz="4000" dirty="0">
              <a:latin typeface="Georgia" panose="02040502050405020303" pitchFamily="18" charset="0"/>
            </a:endParaRPr>
          </a:p>
        </p:txBody>
      </p:sp>
      <p:sp>
        <p:nvSpPr>
          <p:cNvPr id="10" name="TextBox 9">
            <a:extLst>
              <a:ext uri="{FF2B5EF4-FFF2-40B4-BE49-F238E27FC236}">
                <a16:creationId xmlns:a16="http://schemas.microsoft.com/office/drawing/2014/main" id="{39EE482A-4E6E-4407-A908-41C4416AAD9C}"/>
              </a:ext>
            </a:extLst>
          </p:cNvPr>
          <p:cNvSpPr txBox="1"/>
          <p:nvPr/>
        </p:nvSpPr>
        <p:spPr>
          <a:xfrm>
            <a:off x="304800" y="6057316"/>
            <a:ext cx="3798025" cy="338554"/>
          </a:xfrm>
          <a:prstGeom prst="rect">
            <a:avLst/>
          </a:prstGeom>
          <a:noFill/>
        </p:spPr>
        <p:txBody>
          <a:bodyPr wrap="square">
            <a:spAutoFit/>
          </a:bodyPr>
          <a:lstStyle/>
          <a:p>
            <a:r>
              <a:rPr lang="en-US" sz="1600" i="1" dirty="0">
                <a:latin typeface="Georgia" panose="02040502050405020303" pitchFamily="18" charset="0"/>
              </a:rPr>
              <a:t>Eerdmans Dictionary of the Bible, </a:t>
            </a:r>
            <a:r>
              <a:rPr lang="en-US" sz="1600" dirty="0">
                <a:latin typeface="Georgia" panose="02040502050405020303" pitchFamily="18" charset="0"/>
              </a:rPr>
              <a:t>219</a:t>
            </a:r>
            <a:endParaRPr lang="en-US" sz="1600" dirty="0"/>
          </a:p>
        </p:txBody>
      </p:sp>
      <p:pic>
        <p:nvPicPr>
          <p:cNvPr id="2050" name="Picture 2" descr="Eerdmans Dictionary of the Bible: Freedman, David Noel: 9780802877437:  Amazon.com: Books">
            <a:extLst>
              <a:ext uri="{FF2B5EF4-FFF2-40B4-BE49-F238E27FC236}">
                <a16:creationId xmlns:a16="http://schemas.microsoft.com/office/drawing/2014/main" id="{1E128F2E-295D-49CC-B8D8-C24C75173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34" y="1215964"/>
            <a:ext cx="3159879" cy="4769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814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checkerboard(across)">
                                      <p:cBhvr>
                                        <p:cTn id="7" dur="500"/>
                                        <p:tgtEl>
                                          <p:spTgt spid="4106"/>
                                        </p:tgtEl>
                                      </p:cBhvr>
                                    </p:animEffect>
                                  </p:childTnLst>
                                </p:cTn>
                              </p:par>
                              <p:par>
                                <p:cTn id="8" presetID="1" presetClass="entr" presetSubtype="0" fill="hold" nodeType="withEffect">
                                  <p:stCondLst>
                                    <p:cond delay="0"/>
                                  </p:stCondLst>
                                  <p:childTnLst>
                                    <p:set>
                                      <p:cBhvr>
                                        <p:cTn id="9" dur="1" fill="hold">
                                          <p:stCondLst>
                                            <p:cond delay="0"/>
                                          </p:stCondLst>
                                        </p:cTn>
                                        <p:tgtEl>
                                          <p:spTgt spid="410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638F25-FBBC-4E3C-B15E-440DD201FDBC}"/>
              </a:ext>
            </a:extLst>
          </p:cNvPr>
          <p:cNvSpPr>
            <a:spLocks noGrp="1"/>
          </p:cNvSpPr>
          <p:nvPr>
            <p:ph idx="1"/>
          </p:nvPr>
        </p:nvSpPr>
        <p:spPr>
          <a:xfrm>
            <a:off x="4722199" y="331813"/>
            <a:ext cx="7270852" cy="6365174"/>
          </a:xfrm>
        </p:spPr>
        <p:txBody>
          <a:bodyPr>
            <a:normAutofit/>
          </a:bodyPr>
          <a:lstStyle/>
          <a:p>
            <a:pPr marL="36900" indent="0" algn="ctr">
              <a:buNone/>
            </a:pPr>
            <a:r>
              <a:rPr lang="en-US" sz="6600" dirty="0">
                <a:solidFill>
                  <a:srgbClr val="FFFF00"/>
                </a:solidFill>
              </a:rPr>
              <a:t>“Learn of me” </a:t>
            </a:r>
          </a:p>
          <a:p>
            <a:pPr marL="36900" indent="0" algn="ctr">
              <a:buNone/>
            </a:pPr>
            <a:r>
              <a:rPr lang="en-US" dirty="0"/>
              <a:t>Matt. 11:29, D&amp;C 19:23, 32:1, 58:1</a:t>
            </a:r>
            <a:endParaRPr lang="en-US" sz="6000" dirty="0"/>
          </a:p>
        </p:txBody>
      </p:sp>
      <p:pic>
        <p:nvPicPr>
          <p:cNvPr id="2" name="Picture 3" descr="A picture containing text, wall, painting, stone&#10;&#10;Description automatically generated">
            <a:extLst>
              <a:ext uri="{FF2B5EF4-FFF2-40B4-BE49-F238E27FC236}">
                <a16:creationId xmlns:a16="http://schemas.microsoft.com/office/drawing/2014/main" id="{998675BF-15CB-48F7-8213-7E60A1938DF9}"/>
              </a:ext>
            </a:extLst>
          </p:cNvPr>
          <p:cNvPicPr>
            <a:picLocks noChangeAspect="1"/>
          </p:cNvPicPr>
          <p:nvPr/>
        </p:nvPicPr>
        <p:blipFill rotWithShape="1">
          <a:blip r:embed="rId3"/>
          <a:srcRect l="12349" t="8478" r="15254" b="7129"/>
          <a:stretch/>
        </p:blipFill>
        <p:spPr>
          <a:xfrm>
            <a:off x="336019" y="331814"/>
            <a:ext cx="4226404" cy="61873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1631193C-FAC1-44CB-9D23-290D866C8B32}"/>
              </a:ext>
            </a:extLst>
          </p:cNvPr>
          <p:cNvSpPr txBox="1"/>
          <p:nvPr/>
        </p:nvSpPr>
        <p:spPr>
          <a:xfrm>
            <a:off x="850785" y="6187632"/>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Annie Henrie</a:t>
            </a:r>
          </a:p>
        </p:txBody>
      </p:sp>
    </p:spTree>
    <p:extLst>
      <p:ext uri="{BB962C8B-B14F-4D97-AF65-F5344CB8AC3E}">
        <p14:creationId xmlns:p14="http://schemas.microsoft.com/office/powerpoint/2010/main" val="1093507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3"/>
          <p:cNvSpPr txBox="1">
            <a:spLocks noChangeArrowheads="1"/>
          </p:cNvSpPr>
          <p:nvPr/>
        </p:nvSpPr>
        <p:spPr bwMode="auto">
          <a:xfrm>
            <a:off x="2438400" y="1840480"/>
            <a:ext cx="7315200" cy="1563688"/>
          </a:xfrm>
          <a:prstGeom prst="rect">
            <a:avLst/>
          </a:prstGeom>
          <a:noFill/>
          <a:ln w="9525">
            <a:noFill/>
            <a:miter lim="800000"/>
            <a:headEnd/>
            <a:tailEnd/>
          </a:ln>
          <a:effectLst/>
        </p:spPr>
        <p:txBody>
          <a:bodyPr>
            <a:spAutoFit/>
          </a:bodyPr>
          <a:lstStyle/>
          <a:p>
            <a:pPr algn="ctr"/>
            <a:r>
              <a:rPr lang="en-US" sz="3200" b="1" i="1" dirty="0">
                <a:solidFill>
                  <a:srgbClr val="FFFF00"/>
                </a:solidFill>
                <a:effectLst>
                  <a:outerShdw blurRad="38100" dist="38100" sx="1000" sy="1000" algn="tl">
                    <a:srgbClr val="000000"/>
                  </a:outerShdw>
                </a:effectLst>
                <a:latin typeface="Georgia" panose="02040502050405020303" pitchFamily="18" charset="0"/>
              </a:rPr>
              <a:t>1. APOSTOLICITY</a:t>
            </a:r>
          </a:p>
          <a:p>
            <a:pPr algn="ctr"/>
            <a:r>
              <a:rPr lang="en-US" sz="3200" dirty="0">
                <a:solidFill>
                  <a:srgbClr val="FFFF00"/>
                </a:solidFill>
                <a:effectLst>
                  <a:outerShdw blurRad="38100" dist="38100" sx="1000" sy="1000" algn="tl">
                    <a:srgbClr val="000000"/>
                  </a:outerShdw>
                </a:effectLst>
                <a:latin typeface="Georgia" panose="02040502050405020303" pitchFamily="18" charset="0"/>
              </a:rPr>
              <a:t>It was traditionally written by or associated with an apostle</a:t>
            </a:r>
          </a:p>
        </p:txBody>
      </p:sp>
      <p:sp>
        <p:nvSpPr>
          <p:cNvPr id="39940" name="Text Box 4"/>
          <p:cNvSpPr txBox="1">
            <a:spLocks noChangeArrowheads="1"/>
          </p:cNvSpPr>
          <p:nvPr/>
        </p:nvSpPr>
        <p:spPr bwMode="auto">
          <a:xfrm>
            <a:off x="2667000" y="3690650"/>
            <a:ext cx="6705600" cy="1076325"/>
          </a:xfrm>
          <a:prstGeom prst="rect">
            <a:avLst/>
          </a:prstGeom>
          <a:noFill/>
          <a:ln w="9525">
            <a:noFill/>
            <a:miter lim="800000"/>
            <a:headEnd/>
            <a:tailEnd/>
          </a:ln>
          <a:effectLst/>
        </p:spPr>
        <p:txBody>
          <a:bodyPr wrap="square">
            <a:spAutoFit/>
          </a:bodyPr>
          <a:lstStyle/>
          <a:p>
            <a:pPr algn="ctr"/>
            <a:r>
              <a:rPr lang="en-US" sz="3200" b="1" i="1" dirty="0">
                <a:solidFill>
                  <a:srgbClr val="00B050"/>
                </a:solidFill>
                <a:effectLst>
                  <a:outerShdw blurRad="38100" dist="38100" sx="1000" sy="1000" algn="tl">
                    <a:srgbClr val="000000"/>
                  </a:outerShdw>
                </a:effectLst>
                <a:latin typeface="Georgia" panose="02040502050405020303" pitchFamily="18" charset="0"/>
              </a:rPr>
              <a:t>2. POPULARITY </a:t>
            </a:r>
          </a:p>
          <a:p>
            <a:pPr algn="ctr"/>
            <a:r>
              <a:rPr lang="en-US" sz="3200" dirty="0">
                <a:solidFill>
                  <a:srgbClr val="00B050"/>
                </a:solidFill>
                <a:effectLst>
                  <a:outerShdw blurRad="38100" dist="38100" sx="1000" sy="1000" algn="tl">
                    <a:srgbClr val="000000"/>
                  </a:outerShdw>
                </a:effectLst>
                <a:latin typeface="Georgia" panose="02040502050405020303" pitchFamily="18" charset="0"/>
              </a:rPr>
              <a:t>It was read often in the churches</a:t>
            </a:r>
          </a:p>
        </p:txBody>
      </p:sp>
      <p:sp>
        <p:nvSpPr>
          <p:cNvPr id="39941" name="Text Box 5"/>
          <p:cNvSpPr txBox="1">
            <a:spLocks noChangeArrowheads="1"/>
          </p:cNvSpPr>
          <p:nvPr/>
        </p:nvSpPr>
        <p:spPr bwMode="auto">
          <a:xfrm>
            <a:off x="1828800" y="5144898"/>
            <a:ext cx="8534400" cy="1076325"/>
          </a:xfrm>
          <a:prstGeom prst="rect">
            <a:avLst/>
          </a:prstGeom>
          <a:noFill/>
          <a:ln w="9525">
            <a:noFill/>
            <a:miter lim="800000"/>
            <a:headEnd/>
            <a:tailEnd/>
          </a:ln>
          <a:effectLst/>
        </p:spPr>
        <p:txBody>
          <a:bodyPr wrap="square">
            <a:spAutoFit/>
          </a:bodyPr>
          <a:lstStyle/>
          <a:p>
            <a:pPr algn="ctr"/>
            <a:r>
              <a:rPr lang="en-US" sz="3200" b="1" i="1" dirty="0">
                <a:solidFill>
                  <a:schemeClr val="bg2">
                    <a:lumMod val="20000"/>
                    <a:lumOff val="80000"/>
                  </a:schemeClr>
                </a:solidFill>
                <a:latin typeface="Georgia" panose="02040502050405020303" pitchFamily="18" charset="0"/>
              </a:rPr>
              <a:t>3. ORTHODOXY </a:t>
            </a:r>
          </a:p>
          <a:p>
            <a:pPr algn="ctr"/>
            <a:r>
              <a:rPr lang="en-US" sz="3200" dirty="0">
                <a:solidFill>
                  <a:schemeClr val="bg2">
                    <a:lumMod val="20000"/>
                    <a:lumOff val="80000"/>
                  </a:schemeClr>
                </a:solidFill>
                <a:latin typeface="Georgia" panose="02040502050405020303" pitchFamily="18" charset="0"/>
              </a:rPr>
              <a:t>It taught what the Christians believed</a:t>
            </a:r>
          </a:p>
        </p:txBody>
      </p:sp>
      <p:sp>
        <p:nvSpPr>
          <p:cNvPr id="6" name="Text Box 2">
            <a:extLst>
              <a:ext uri="{FF2B5EF4-FFF2-40B4-BE49-F238E27FC236}">
                <a16:creationId xmlns:a16="http://schemas.microsoft.com/office/drawing/2014/main" id="{3DCF2481-76A4-4D80-959E-C82466678646}"/>
              </a:ext>
            </a:extLst>
          </p:cNvPr>
          <p:cNvSpPr txBox="1">
            <a:spLocks noChangeArrowheads="1"/>
          </p:cNvSpPr>
          <p:nvPr/>
        </p:nvSpPr>
        <p:spPr bwMode="auto">
          <a:xfrm>
            <a:off x="574766" y="304800"/>
            <a:ext cx="10802983" cy="1200329"/>
          </a:xfrm>
          <a:prstGeom prst="rect">
            <a:avLst/>
          </a:prstGeom>
          <a:noFill/>
          <a:ln w="9525">
            <a:noFill/>
            <a:miter lim="800000"/>
            <a:headEnd/>
            <a:tailEnd/>
          </a:ln>
          <a:effectLst>
            <a:outerShdw dist="35921" sx="1000" sy="1000" algn="ctr" rotWithShape="0">
              <a:schemeClr val="bg2"/>
            </a:outerShdw>
          </a:effectLst>
        </p:spPr>
        <p:txBody>
          <a:bodyPr wrap="square">
            <a:spAutoFit/>
          </a:bodyPr>
          <a:lstStyle/>
          <a:p>
            <a:pPr algn="ctr"/>
            <a:r>
              <a:rPr lang="en-US" sz="3600" b="1" dirty="0">
                <a:effectLst>
                  <a:outerShdw dist="38100" sx="1000" sy="1000" algn="tl">
                    <a:srgbClr val="C0C0C0"/>
                  </a:outerShdw>
                </a:effectLst>
                <a:latin typeface="Georgia" panose="02040502050405020303" pitchFamily="18" charset="0"/>
              </a:rPr>
              <a:t>What were possible criteria for determining inclusion in the New Testament Canon?</a:t>
            </a:r>
          </a:p>
        </p:txBody>
      </p:sp>
    </p:spTree>
    <p:extLst>
      <p:ext uri="{BB962C8B-B14F-4D97-AF65-F5344CB8AC3E}">
        <p14:creationId xmlns:p14="http://schemas.microsoft.com/office/powerpoint/2010/main" val="244982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P spid="39940" grpId="0"/>
      <p:bldP spid="3994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06C39-C166-EE45-9DDA-6F6462F74849}"/>
              </a:ext>
            </a:extLst>
          </p:cNvPr>
          <p:cNvSpPr>
            <a:spLocks noGrp="1"/>
          </p:cNvSpPr>
          <p:nvPr>
            <p:ph type="title"/>
          </p:nvPr>
        </p:nvSpPr>
        <p:spPr/>
        <p:txBody>
          <a:bodyPr>
            <a:normAutofit fontScale="90000"/>
          </a:bodyPr>
          <a:lstStyle/>
          <a:p>
            <a:pPr algn="ctr"/>
            <a:r>
              <a:rPr lang="en-US" b="1" dirty="0">
                <a:latin typeface="Georgia" panose="02040502050405020303" pitchFamily="18" charset="0"/>
                <a:ea typeface="Helvetica Neue" panose="02000503000000020004" pitchFamily="2" charset="0"/>
                <a:cs typeface="Helvetica Neue" panose="02000503000000020004" pitchFamily="2" charset="0"/>
              </a:rPr>
              <a:t>Where are the Original Manuscripts of the New Testament today?</a:t>
            </a:r>
          </a:p>
        </p:txBody>
      </p:sp>
      <p:sp>
        <p:nvSpPr>
          <p:cNvPr id="3" name="TextBox 2">
            <a:extLst>
              <a:ext uri="{FF2B5EF4-FFF2-40B4-BE49-F238E27FC236}">
                <a16:creationId xmlns:a16="http://schemas.microsoft.com/office/drawing/2014/main" id="{84AB4989-78B4-3043-AD17-A3FF6794149C}"/>
              </a:ext>
            </a:extLst>
          </p:cNvPr>
          <p:cNvSpPr txBox="1"/>
          <p:nvPr/>
        </p:nvSpPr>
        <p:spPr>
          <a:xfrm>
            <a:off x="692331" y="2011680"/>
            <a:ext cx="10110652" cy="2923877"/>
          </a:xfrm>
          <a:prstGeom prst="rect">
            <a:avLst/>
          </a:prstGeom>
          <a:noFill/>
        </p:spPr>
        <p:txBody>
          <a:bodyPr wrap="square" rtlCol="0">
            <a:spAutoFit/>
          </a:bodyPr>
          <a:lstStyle/>
          <a:p>
            <a:pPr marL="742950" indent="-742950">
              <a:buFont typeface="+mj-lt"/>
              <a:buAutoNum type="alphaUcPeriod"/>
            </a:pPr>
            <a:r>
              <a:rPr lang="en-US" sz="4000" dirty="0">
                <a:latin typeface="Georgia" panose="02040502050405020303" pitchFamily="18" charset="0"/>
              </a:rPr>
              <a:t>The Louvre in Paris</a:t>
            </a:r>
          </a:p>
          <a:p>
            <a:pPr marL="742950" indent="-742950">
              <a:buFont typeface="+mj-lt"/>
              <a:buAutoNum type="alphaUcPeriod"/>
            </a:pPr>
            <a:r>
              <a:rPr lang="en-US" sz="4000" dirty="0">
                <a:latin typeface="Georgia" panose="02040502050405020303" pitchFamily="18" charset="0"/>
              </a:rPr>
              <a:t>The British Museum in London</a:t>
            </a:r>
          </a:p>
          <a:p>
            <a:pPr marL="742950" indent="-742950">
              <a:buFont typeface="+mj-lt"/>
              <a:buAutoNum type="alphaUcPeriod"/>
            </a:pPr>
            <a:r>
              <a:rPr lang="en-US" sz="4000" dirty="0">
                <a:latin typeface="Georgia" panose="02040502050405020303" pitchFamily="18" charset="0"/>
              </a:rPr>
              <a:t>The Vatican Library in Rome</a:t>
            </a:r>
          </a:p>
          <a:p>
            <a:pPr marL="742950" indent="-742950">
              <a:buFont typeface="+mj-lt"/>
              <a:buAutoNum type="alphaUcPeriod"/>
            </a:pPr>
            <a:r>
              <a:rPr lang="en-US" sz="4000" dirty="0">
                <a:latin typeface="Georgia" panose="02040502050405020303" pitchFamily="18" charset="0"/>
              </a:rPr>
              <a:t>The First Presidency’s Vault in SLC</a:t>
            </a:r>
          </a:p>
          <a:p>
            <a:pPr marL="457200" indent="-457200">
              <a:buFont typeface="+mj-lt"/>
              <a:buAutoNum type="alphaUcPeriod"/>
            </a:pPr>
            <a:endParaRPr lang="en-US" sz="2400" dirty="0"/>
          </a:p>
        </p:txBody>
      </p:sp>
    </p:spTree>
    <p:extLst>
      <p:ext uri="{BB962C8B-B14F-4D97-AF65-F5344CB8AC3E}">
        <p14:creationId xmlns:p14="http://schemas.microsoft.com/office/powerpoint/2010/main" val="4015802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06C39-C166-EE45-9DDA-6F6462F74849}"/>
              </a:ext>
            </a:extLst>
          </p:cNvPr>
          <p:cNvSpPr>
            <a:spLocks noGrp="1"/>
          </p:cNvSpPr>
          <p:nvPr>
            <p:ph type="title"/>
          </p:nvPr>
        </p:nvSpPr>
        <p:spPr/>
        <p:txBody>
          <a:bodyPr>
            <a:normAutofit fontScale="90000"/>
          </a:bodyPr>
          <a:lstStyle/>
          <a:p>
            <a:pPr algn="ctr"/>
            <a:r>
              <a:rPr lang="en-US" b="1" dirty="0">
                <a:latin typeface="Georgia" panose="02040502050405020303" pitchFamily="18" charset="0"/>
                <a:ea typeface="Helvetica Neue" panose="02000503000000020004" pitchFamily="2" charset="0"/>
                <a:cs typeface="Helvetica Neue" panose="02000503000000020004" pitchFamily="2" charset="0"/>
              </a:rPr>
              <a:t>Where are the Original Manuscripts of the New Testament today?</a:t>
            </a:r>
          </a:p>
        </p:txBody>
      </p:sp>
      <p:sp>
        <p:nvSpPr>
          <p:cNvPr id="3" name="TextBox 2">
            <a:extLst>
              <a:ext uri="{FF2B5EF4-FFF2-40B4-BE49-F238E27FC236}">
                <a16:creationId xmlns:a16="http://schemas.microsoft.com/office/drawing/2014/main" id="{84AB4989-78B4-3043-AD17-A3FF6794149C}"/>
              </a:ext>
            </a:extLst>
          </p:cNvPr>
          <p:cNvSpPr txBox="1"/>
          <p:nvPr/>
        </p:nvSpPr>
        <p:spPr>
          <a:xfrm>
            <a:off x="692331" y="2011680"/>
            <a:ext cx="10110652" cy="2923877"/>
          </a:xfrm>
          <a:prstGeom prst="rect">
            <a:avLst/>
          </a:prstGeom>
          <a:noFill/>
        </p:spPr>
        <p:txBody>
          <a:bodyPr wrap="square" rtlCol="0">
            <a:spAutoFit/>
          </a:bodyPr>
          <a:lstStyle/>
          <a:p>
            <a:pPr marL="742950" indent="-742950">
              <a:buFont typeface="+mj-lt"/>
              <a:buAutoNum type="alphaUcPeriod"/>
            </a:pPr>
            <a:r>
              <a:rPr lang="en-US" sz="4000" dirty="0">
                <a:latin typeface="Georgia" panose="02040502050405020303" pitchFamily="18" charset="0"/>
              </a:rPr>
              <a:t>The Louvre in Paris</a:t>
            </a:r>
          </a:p>
          <a:p>
            <a:pPr marL="742950" indent="-742950">
              <a:buFont typeface="+mj-lt"/>
              <a:buAutoNum type="alphaUcPeriod"/>
            </a:pPr>
            <a:r>
              <a:rPr lang="en-US" sz="4000" dirty="0">
                <a:latin typeface="Georgia" panose="02040502050405020303" pitchFamily="18" charset="0"/>
              </a:rPr>
              <a:t>The British Museum in London</a:t>
            </a:r>
          </a:p>
          <a:p>
            <a:pPr marL="742950" indent="-742950">
              <a:buFont typeface="+mj-lt"/>
              <a:buAutoNum type="alphaUcPeriod"/>
            </a:pPr>
            <a:r>
              <a:rPr lang="en-US" sz="4000" dirty="0">
                <a:latin typeface="Georgia" panose="02040502050405020303" pitchFamily="18" charset="0"/>
              </a:rPr>
              <a:t>The Vatican Library in Rome</a:t>
            </a:r>
          </a:p>
          <a:p>
            <a:pPr marL="742950" indent="-742950">
              <a:buFont typeface="+mj-lt"/>
              <a:buAutoNum type="alphaUcPeriod"/>
            </a:pPr>
            <a:r>
              <a:rPr lang="en-US" sz="4000" dirty="0">
                <a:latin typeface="Georgia" panose="02040502050405020303" pitchFamily="18" charset="0"/>
              </a:rPr>
              <a:t>The First Presidency’s Vault in SLC</a:t>
            </a:r>
          </a:p>
          <a:p>
            <a:pPr marL="457200" indent="-457200">
              <a:buFont typeface="+mj-lt"/>
              <a:buAutoNum type="alphaUcPeriod"/>
            </a:pPr>
            <a:endParaRPr lang="en-US" sz="2400" dirty="0"/>
          </a:p>
        </p:txBody>
      </p:sp>
      <p:sp>
        <p:nvSpPr>
          <p:cNvPr id="4" name="Rectangle 3">
            <a:extLst>
              <a:ext uri="{FF2B5EF4-FFF2-40B4-BE49-F238E27FC236}">
                <a16:creationId xmlns:a16="http://schemas.microsoft.com/office/drawing/2014/main" id="{ECA0E9CF-C8BD-4204-A9C6-960BAD677391}"/>
              </a:ext>
            </a:extLst>
          </p:cNvPr>
          <p:cNvSpPr/>
          <p:nvPr/>
        </p:nvSpPr>
        <p:spPr>
          <a:xfrm>
            <a:off x="2446636" y="475323"/>
            <a:ext cx="3496963" cy="6294031"/>
          </a:xfrm>
          <a:prstGeom prst="rect">
            <a:avLst/>
          </a:prstGeom>
        </p:spPr>
        <p:txBody>
          <a:bodyPr wrap="square">
            <a:spAutoFit/>
          </a:bodyPr>
          <a:lstStyle/>
          <a:p>
            <a:r>
              <a:rPr lang="en-US" sz="40300" dirty="0">
                <a:solidFill>
                  <a:srgbClr val="FF0000"/>
                </a:solidFill>
                <a:latin typeface="Arial" charset="0"/>
              </a:rPr>
              <a:t>X</a:t>
            </a:r>
          </a:p>
        </p:txBody>
      </p:sp>
      <p:sp>
        <p:nvSpPr>
          <p:cNvPr id="5" name="TextBox 4">
            <a:extLst>
              <a:ext uri="{FF2B5EF4-FFF2-40B4-BE49-F238E27FC236}">
                <a16:creationId xmlns:a16="http://schemas.microsoft.com/office/drawing/2014/main" id="{F20EDD18-EAFB-44E8-A5A9-586CA0D6F585}"/>
              </a:ext>
            </a:extLst>
          </p:cNvPr>
          <p:cNvSpPr txBox="1"/>
          <p:nvPr/>
        </p:nvSpPr>
        <p:spPr>
          <a:xfrm>
            <a:off x="2418687" y="5840091"/>
            <a:ext cx="7329251" cy="923330"/>
          </a:xfrm>
          <a:prstGeom prst="rect">
            <a:avLst/>
          </a:prstGeom>
          <a:noFill/>
        </p:spPr>
        <p:txBody>
          <a:bodyPr wrap="none" rtlCol="0">
            <a:spAutoFit/>
          </a:bodyPr>
          <a:lstStyle/>
          <a:p>
            <a:pPr algn="ctr"/>
            <a:r>
              <a:rPr lang="en-US" sz="5400" b="1" dirty="0">
                <a:latin typeface="Georgia" panose="02040502050405020303" pitchFamily="18" charset="0"/>
              </a:rPr>
              <a:t>THEY DON’T EXIST</a:t>
            </a:r>
          </a:p>
        </p:txBody>
      </p:sp>
    </p:spTree>
    <p:extLst>
      <p:ext uri="{BB962C8B-B14F-4D97-AF65-F5344CB8AC3E}">
        <p14:creationId xmlns:p14="http://schemas.microsoft.com/office/powerpoint/2010/main" val="9578545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872358" y="1600200"/>
            <a:ext cx="4808483" cy="2554545"/>
          </a:xfrm>
          <a:prstGeom prst="rect">
            <a:avLst/>
          </a:prstGeom>
          <a:noFill/>
          <a:ln w="9525">
            <a:noFill/>
            <a:miter lim="800000"/>
            <a:headEnd/>
            <a:tailEnd/>
          </a:ln>
          <a:effectLst/>
        </p:spPr>
        <p:txBody>
          <a:bodyPr wrap="square">
            <a:spAutoFit/>
          </a:bodyPr>
          <a:lstStyle/>
          <a:p>
            <a:pPr algn="ctr"/>
            <a:r>
              <a:rPr lang="en-US" sz="3200" dirty="0">
                <a:latin typeface="Georgia" panose="02040502050405020303" pitchFamily="18" charset="0"/>
              </a:rPr>
              <a:t>The oldest completed copy of the Old Testament and New Testament both date to approximately 350 AD</a:t>
            </a:r>
          </a:p>
        </p:txBody>
      </p:sp>
      <p:pic>
        <p:nvPicPr>
          <p:cNvPr id="2" name="Picture 2" descr="Text&#10;&#10;Description automatically generated">
            <a:extLst>
              <a:ext uri="{FF2B5EF4-FFF2-40B4-BE49-F238E27FC236}">
                <a16:creationId xmlns:a16="http://schemas.microsoft.com/office/drawing/2014/main" id="{9FFFA645-3B67-4DC2-9725-153DECF745E9}"/>
              </a:ext>
            </a:extLst>
          </p:cNvPr>
          <p:cNvPicPr>
            <a:picLocks noChangeAspect="1"/>
          </p:cNvPicPr>
          <p:nvPr/>
        </p:nvPicPr>
        <p:blipFill>
          <a:blip r:embed="rId3"/>
          <a:stretch>
            <a:fillRect/>
          </a:stretch>
        </p:blipFill>
        <p:spPr>
          <a:xfrm>
            <a:off x="6096000" y="811742"/>
            <a:ext cx="5878575" cy="57108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 Box 5">
            <a:extLst>
              <a:ext uri="{FF2B5EF4-FFF2-40B4-BE49-F238E27FC236}">
                <a16:creationId xmlns:a16="http://schemas.microsoft.com/office/drawing/2014/main" id="{99706A16-8B4A-4920-8D6A-37F33A7C8486}"/>
              </a:ext>
            </a:extLst>
          </p:cNvPr>
          <p:cNvSpPr txBox="1">
            <a:spLocks noChangeArrowheads="1"/>
          </p:cNvSpPr>
          <p:nvPr/>
        </p:nvSpPr>
        <p:spPr bwMode="auto">
          <a:xfrm>
            <a:off x="7391400" y="228600"/>
            <a:ext cx="3657600" cy="461665"/>
          </a:xfrm>
          <a:prstGeom prst="rect">
            <a:avLst/>
          </a:prstGeom>
          <a:noFill/>
          <a:ln>
            <a:noFill/>
          </a:ln>
          <a:effectLst/>
        </p:spPr>
        <p:txBody>
          <a:bodyPr wrap="square">
            <a:spAutoFit/>
          </a:bodyPr>
          <a:lstStyle/>
          <a:p>
            <a:pPr algn="ctr"/>
            <a:r>
              <a:rPr lang="en-US" sz="2400" dirty="0">
                <a:latin typeface="Georgia" panose="02040502050405020303" pitchFamily="18" charset="0"/>
              </a:rPr>
              <a:t>Codex Sinaiticus</a:t>
            </a:r>
          </a:p>
        </p:txBody>
      </p:sp>
    </p:spTree>
    <p:extLst>
      <p:ext uri="{BB962C8B-B14F-4D97-AF65-F5344CB8AC3E}">
        <p14:creationId xmlns:p14="http://schemas.microsoft.com/office/powerpoint/2010/main" val="3362344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872358" y="1600200"/>
            <a:ext cx="4808483" cy="2062103"/>
          </a:xfrm>
          <a:prstGeom prst="rect">
            <a:avLst/>
          </a:prstGeom>
          <a:noFill/>
          <a:ln w="9525">
            <a:noFill/>
            <a:miter lim="800000"/>
            <a:headEnd/>
            <a:tailEnd/>
          </a:ln>
          <a:effectLst/>
        </p:spPr>
        <p:txBody>
          <a:bodyPr wrap="square">
            <a:spAutoFit/>
          </a:bodyPr>
          <a:lstStyle/>
          <a:p>
            <a:pPr algn="ctr"/>
            <a:r>
              <a:rPr lang="en-US" sz="3200" dirty="0">
                <a:latin typeface="Georgia" panose="02040502050405020303" pitchFamily="18" charset="0"/>
              </a:rPr>
              <a:t>The oldest manuscript </a:t>
            </a:r>
            <a:r>
              <a:rPr lang="en-US" sz="3200" dirty="0">
                <a:solidFill>
                  <a:srgbClr val="FFFF00"/>
                </a:solidFill>
                <a:latin typeface="Georgia" panose="02040502050405020303" pitchFamily="18" charset="0"/>
              </a:rPr>
              <a:t>fragment</a:t>
            </a:r>
            <a:r>
              <a:rPr lang="en-US" sz="3200" dirty="0">
                <a:solidFill>
                  <a:srgbClr val="FF0000"/>
                </a:solidFill>
                <a:latin typeface="Georgia" panose="02040502050405020303" pitchFamily="18" charset="0"/>
              </a:rPr>
              <a:t> </a:t>
            </a:r>
            <a:r>
              <a:rPr lang="en-US" sz="3200" dirty="0">
                <a:latin typeface="Georgia" panose="02040502050405020303" pitchFamily="18" charset="0"/>
              </a:rPr>
              <a:t>of the New Testament dates to approximately 150 AD.</a:t>
            </a:r>
          </a:p>
        </p:txBody>
      </p:sp>
      <p:pic>
        <p:nvPicPr>
          <p:cNvPr id="2" name="Picture 2" descr="A picture containing map&#10;&#10;Description automatically generated">
            <a:extLst>
              <a:ext uri="{FF2B5EF4-FFF2-40B4-BE49-F238E27FC236}">
                <a16:creationId xmlns:a16="http://schemas.microsoft.com/office/drawing/2014/main" id="{298FE5EA-35D2-4CAB-B978-B2EA887AE162}"/>
              </a:ext>
            </a:extLst>
          </p:cNvPr>
          <p:cNvPicPr>
            <a:picLocks noChangeAspect="1"/>
          </p:cNvPicPr>
          <p:nvPr/>
        </p:nvPicPr>
        <p:blipFill rotWithShape="1">
          <a:blip r:embed="rId3"/>
          <a:srcRect l="16778" r="671" b="-508"/>
          <a:stretch/>
        </p:blipFill>
        <p:spPr>
          <a:xfrm>
            <a:off x="8886472" y="961142"/>
            <a:ext cx="3028065" cy="4921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3">
            <a:extLst>
              <a:ext uri="{FF2B5EF4-FFF2-40B4-BE49-F238E27FC236}">
                <a16:creationId xmlns:a16="http://schemas.microsoft.com/office/drawing/2014/main" id="{54EA9386-1E54-410D-BC0D-2AB0E3926794}"/>
              </a:ext>
            </a:extLst>
          </p:cNvPr>
          <p:cNvPicPr>
            <a:picLocks noChangeAspect="1"/>
          </p:cNvPicPr>
          <p:nvPr/>
        </p:nvPicPr>
        <p:blipFill rotWithShape="1">
          <a:blip r:embed="rId4"/>
          <a:srcRect l="16107" r="671" b="-508"/>
          <a:stretch/>
        </p:blipFill>
        <p:spPr>
          <a:xfrm>
            <a:off x="5923139" y="961143"/>
            <a:ext cx="3028019" cy="4921660"/>
          </a:xfrm>
          <a:prstGeom prst="roundRect">
            <a:avLst>
              <a:gd name="adj" fmla="val 16667"/>
            </a:avLst>
          </a:prstGeom>
          <a:ln>
            <a:noFill/>
          </a:ln>
          <a:effectLst>
            <a:outerShdw blurRad="76200" dist="38100" dir="7800000" algn="tl" rotWithShape="0">
              <a:srgbClr val="000000">
                <a:alpha val="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99649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413A20E7-2229-4943-8707-089F5D4B1476}"/>
              </a:ext>
            </a:extLst>
          </p:cNvPr>
          <p:cNvSpPr txBox="1">
            <a:spLocks noChangeArrowheads="1"/>
          </p:cNvSpPr>
          <p:nvPr/>
        </p:nvSpPr>
        <p:spPr bwMode="auto">
          <a:xfrm>
            <a:off x="6277229" y="761219"/>
            <a:ext cx="5286306" cy="2554545"/>
          </a:xfrm>
          <a:prstGeom prst="rect">
            <a:avLst/>
          </a:prstGeom>
          <a:noFill/>
          <a:ln w="9525">
            <a:noFill/>
            <a:miter lim="800000"/>
            <a:headEnd/>
            <a:tailEnd/>
          </a:ln>
          <a:effectLst/>
        </p:spPr>
        <p:txBody>
          <a:bodyPr wrap="square">
            <a:spAutoFit/>
          </a:bodyPr>
          <a:lstStyle/>
          <a:p>
            <a:pPr algn="ctr"/>
            <a:r>
              <a:rPr lang="en-US" sz="4000" dirty="0">
                <a:latin typeface="Georgia" panose="02040502050405020303" pitchFamily="18" charset="0"/>
              </a:rPr>
              <a:t>“We believe the Bible to be the word of God, as far as it is translated correctly.”</a:t>
            </a:r>
          </a:p>
        </p:txBody>
      </p:sp>
    </p:spTree>
    <p:extLst>
      <p:ext uri="{BB962C8B-B14F-4D97-AF65-F5344CB8AC3E}">
        <p14:creationId xmlns:p14="http://schemas.microsoft.com/office/powerpoint/2010/main" val="533106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83D50C-6EDE-4EBD-928B-21F347398D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98" r="8006" b="27621"/>
          <a:stretch/>
        </p:blipFill>
        <p:spPr bwMode="auto">
          <a:xfrm>
            <a:off x="628465" y="314975"/>
            <a:ext cx="4930346" cy="62280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Arrow: Left 1">
            <a:extLst>
              <a:ext uri="{FF2B5EF4-FFF2-40B4-BE49-F238E27FC236}">
                <a16:creationId xmlns:a16="http://schemas.microsoft.com/office/drawing/2014/main" id="{92A9DD5A-3755-4992-979E-A59F23DD0DFF}"/>
              </a:ext>
            </a:extLst>
          </p:cNvPr>
          <p:cNvSpPr/>
          <p:nvPr/>
        </p:nvSpPr>
        <p:spPr>
          <a:xfrm>
            <a:off x="3991232" y="4732638"/>
            <a:ext cx="1359244" cy="17299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3">
            <a:extLst>
              <a:ext uri="{FF2B5EF4-FFF2-40B4-BE49-F238E27FC236}">
                <a16:creationId xmlns:a16="http://schemas.microsoft.com/office/drawing/2014/main" id="{413A20E7-2229-4943-8707-089F5D4B1476}"/>
              </a:ext>
            </a:extLst>
          </p:cNvPr>
          <p:cNvSpPr txBox="1">
            <a:spLocks noChangeArrowheads="1"/>
          </p:cNvSpPr>
          <p:nvPr/>
        </p:nvSpPr>
        <p:spPr bwMode="auto">
          <a:xfrm>
            <a:off x="6277229" y="761219"/>
            <a:ext cx="5286306" cy="2554545"/>
          </a:xfrm>
          <a:prstGeom prst="rect">
            <a:avLst/>
          </a:prstGeom>
          <a:noFill/>
          <a:ln w="9525">
            <a:noFill/>
            <a:miter lim="800000"/>
            <a:headEnd/>
            <a:tailEnd/>
          </a:ln>
          <a:effectLst/>
        </p:spPr>
        <p:txBody>
          <a:bodyPr wrap="square">
            <a:spAutoFit/>
          </a:bodyPr>
          <a:lstStyle/>
          <a:p>
            <a:pPr algn="ctr"/>
            <a:r>
              <a:rPr lang="en-US" sz="4000" dirty="0">
                <a:latin typeface="Georgia" panose="02040502050405020303" pitchFamily="18" charset="0"/>
              </a:rPr>
              <a:t>“We believe the Bible to be the word of God, as far as it is translated correctly.”</a:t>
            </a:r>
          </a:p>
        </p:txBody>
      </p:sp>
      <p:sp>
        <p:nvSpPr>
          <p:cNvPr id="6" name="TextBox 5">
            <a:extLst>
              <a:ext uri="{FF2B5EF4-FFF2-40B4-BE49-F238E27FC236}">
                <a16:creationId xmlns:a16="http://schemas.microsoft.com/office/drawing/2014/main" id="{72D28986-529F-46B8-A30D-BC55032B276F}"/>
              </a:ext>
            </a:extLst>
          </p:cNvPr>
          <p:cNvSpPr txBox="1"/>
          <p:nvPr/>
        </p:nvSpPr>
        <p:spPr>
          <a:xfrm>
            <a:off x="1081549" y="6173692"/>
            <a:ext cx="2012089" cy="369332"/>
          </a:xfrm>
          <a:prstGeom prst="rect">
            <a:avLst/>
          </a:prstGeom>
          <a:noFill/>
        </p:spPr>
        <p:txBody>
          <a:bodyPr wrap="square">
            <a:spAutoFit/>
          </a:bodyPr>
          <a:lstStyle/>
          <a:p>
            <a:r>
              <a:rPr lang="en-US" b="0" i="0" u="none" strike="noStrike" dirty="0" err="1">
                <a:effectLst/>
                <a:latin typeface="Arial" panose="020B0604020202020204" pitchFamily="34" charset="0"/>
              </a:rPr>
              <a:t>Cambsgooseking</a:t>
            </a:r>
            <a:endParaRPr lang="en-US" dirty="0"/>
          </a:p>
        </p:txBody>
      </p:sp>
    </p:spTree>
    <p:extLst>
      <p:ext uri="{BB962C8B-B14F-4D97-AF65-F5344CB8AC3E}">
        <p14:creationId xmlns:p14="http://schemas.microsoft.com/office/powerpoint/2010/main" val="120353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E000C53B-C152-4CCC-ABDF-E5CD03A4AB74}"/>
              </a:ext>
            </a:extLst>
          </p:cNvPr>
          <p:cNvSpPr txBox="1">
            <a:spLocks noChangeArrowheads="1"/>
          </p:cNvSpPr>
          <p:nvPr/>
        </p:nvSpPr>
        <p:spPr bwMode="auto">
          <a:xfrm>
            <a:off x="6277229" y="761219"/>
            <a:ext cx="5286306" cy="4031873"/>
          </a:xfrm>
          <a:prstGeom prst="rect">
            <a:avLst/>
          </a:prstGeom>
          <a:noFill/>
          <a:ln w="9525">
            <a:noFill/>
            <a:miter lim="800000"/>
            <a:headEnd/>
            <a:tailEnd/>
          </a:ln>
          <a:effectLst/>
        </p:spPr>
        <p:txBody>
          <a:bodyPr wrap="square">
            <a:spAutoFit/>
          </a:bodyPr>
          <a:lstStyle/>
          <a:p>
            <a:pPr algn="ctr"/>
            <a:r>
              <a:rPr lang="en-US" sz="3200" dirty="0">
                <a:latin typeface="Georgia" panose="02040502050405020303" pitchFamily="18" charset="0"/>
              </a:rPr>
              <a:t>The early manuscripts of the Bible were written in </a:t>
            </a:r>
          </a:p>
          <a:p>
            <a:pPr algn="ctr"/>
            <a:r>
              <a:rPr lang="en-US" sz="3200" dirty="0">
                <a:latin typeface="Georgia" panose="02040502050405020303" pitchFamily="18" charset="0"/>
              </a:rPr>
              <a:t>continuous script.</a:t>
            </a:r>
          </a:p>
          <a:p>
            <a:pPr algn="ctr"/>
            <a:r>
              <a:rPr lang="en-US" sz="3200" dirty="0">
                <a:latin typeface="Georgia" panose="02040502050405020303" pitchFamily="18" charset="0"/>
              </a:rPr>
              <a:t>(</a:t>
            </a:r>
            <a:r>
              <a:rPr lang="en-US" sz="3200" i="1" dirty="0">
                <a:latin typeface="Georgia" panose="02040502050405020303" pitchFamily="18" charset="0"/>
              </a:rPr>
              <a:t>i.e. no spaces </a:t>
            </a:r>
          </a:p>
          <a:p>
            <a:pPr algn="ctr"/>
            <a:r>
              <a:rPr lang="en-US" sz="3200" i="1" dirty="0">
                <a:latin typeface="Georgia" panose="02040502050405020303" pitchFamily="18" charset="0"/>
              </a:rPr>
              <a:t>between words</a:t>
            </a:r>
            <a:r>
              <a:rPr lang="en-US" sz="3200" dirty="0">
                <a:latin typeface="Georgia" panose="02040502050405020303" pitchFamily="18" charset="0"/>
              </a:rPr>
              <a:t>)</a:t>
            </a:r>
          </a:p>
          <a:p>
            <a:pPr algn="ctr"/>
            <a:r>
              <a:rPr lang="en-US" sz="3200" dirty="0">
                <a:latin typeface="Georgia" panose="02040502050405020303" pitchFamily="18" charset="0"/>
              </a:rPr>
              <a:t>This, and many other issues, could lead to difficulties in transcribing.</a:t>
            </a:r>
          </a:p>
        </p:txBody>
      </p:sp>
      <p:pic>
        <p:nvPicPr>
          <p:cNvPr id="2" name="Picture 2" descr="Text&#10;&#10;Description automatically generated">
            <a:extLst>
              <a:ext uri="{FF2B5EF4-FFF2-40B4-BE49-F238E27FC236}">
                <a16:creationId xmlns:a16="http://schemas.microsoft.com/office/drawing/2014/main" id="{1E45D4BC-F6D6-48BE-8FC7-6D80DE1DAA87}"/>
              </a:ext>
            </a:extLst>
          </p:cNvPr>
          <p:cNvPicPr>
            <a:picLocks noChangeAspect="1"/>
          </p:cNvPicPr>
          <p:nvPr/>
        </p:nvPicPr>
        <p:blipFill>
          <a:blip r:embed="rId3"/>
          <a:stretch>
            <a:fillRect/>
          </a:stretch>
        </p:blipFill>
        <p:spPr>
          <a:xfrm>
            <a:off x="329670" y="223837"/>
            <a:ext cx="5267325" cy="6410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94659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170FDC-C898-AB4D-AA92-E24780A79D0F}"/>
              </a:ext>
            </a:extLst>
          </p:cNvPr>
          <p:cNvSpPr/>
          <p:nvPr/>
        </p:nvSpPr>
        <p:spPr>
          <a:xfrm>
            <a:off x="1965579" y="624780"/>
            <a:ext cx="8012129" cy="1446550"/>
          </a:xfrm>
          <a:prstGeom prst="rect">
            <a:avLst/>
          </a:prstGeom>
        </p:spPr>
        <p:txBody>
          <a:bodyPr wrap="none">
            <a:spAutoFit/>
          </a:bodyPr>
          <a:lstStyle/>
          <a:p>
            <a:pPr algn="ctr"/>
            <a:r>
              <a:rPr lang="en-US" sz="7200" dirty="0">
                <a:solidFill>
                  <a:srgbClr val="FFFF00"/>
                </a:solidFill>
                <a:latin typeface="Georgia" panose="02040502050405020303" pitchFamily="18" charset="0"/>
              </a:rPr>
              <a:t>GODISNOWHERE</a:t>
            </a:r>
          </a:p>
          <a:p>
            <a:pPr algn="ctr"/>
            <a:endParaRPr lang="en-US" sz="1600" dirty="0">
              <a:solidFill>
                <a:srgbClr val="FFFF00"/>
              </a:solidFill>
              <a:latin typeface="Georgia" panose="02040502050405020303" pitchFamily="18" charset="0"/>
            </a:endParaRPr>
          </a:p>
        </p:txBody>
      </p:sp>
    </p:spTree>
    <p:extLst>
      <p:ext uri="{BB962C8B-B14F-4D97-AF65-F5344CB8AC3E}">
        <p14:creationId xmlns:p14="http://schemas.microsoft.com/office/powerpoint/2010/main" val="2473216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8" name="Text Box 4"/>
          <p:cNvSpPr txBox="1">
            <a:spLocks noChangeArrowheads="1"/>
          </p:cNvSpPr>
          <p:nvPr/>
        </p:nvSpPr>
        <p:spPr bwMode="auto">
          <a:xfrm>
            <a:off x="292443" y="565806"/>
            <a:ext cx="7829006" cy="4832092"/>
          </a:xfrm>
          <a:prstGeom prst="rect">
            <a:avLst/>
          </a:prstGeom>
          <a:noFill/>
          <a:ln w="9525">
            <a:noFill/>
            <a:miter lim="800000"/>
            <a:headEnd/>
            <a:tailEnd/>
          </a:ln>
          <a:effectLst/>
        </p:spPr>
        <p:txBody>
          <a:bodyPr wrap="square">
            <a:spAutoFit/>
          </a:bodyPr>
          <a:lstStyle/>
          <a:p>
            <a:r>
              <a:rPr lang="en-US" sz="4400" dirty="0">
                <a:latin typeface="Georgia" panose="02040502050405020303" pitchFamily="18" charset="0"/>
              </a:rPr>
              <a:t>“I’m reading concurrently the Book of Mormon and the Doctrine and Covenants…I’m also doing the Oxford Study Bible, which is the revised English version…a delightful work, which I am loving.”</a:t>
            </a:r>
          </a:p>
        </p:txBody>
      </p:sp>
      <p:sp>
        <p:nvSpPr>
          <p:cNvPr id="216071" name="Text Box 7"/>
          <p:cNvSpPr txBox="1">
            <a:spLocks noChangeArrowheads="1"/>
          </p:cNvSpPr>
          <p:nvPr/>
        </p:nvSpPr>
        <p:spPr bwMode="auto">
          <a:xfrm>
            <a:off x="8920941" y="4848020"/>
            <a:ext cx="2590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dirty="0">
                <a:latin typeface="Georgia" panose="02040502050405020303" pitchFamily="18" charset="0"/>
              </a:rPr>
              <a:t>Elder Jeffrey R. Holland, quoted in the </a:t>
            </a:r>
            <a:r>
              <a:rPr lang="en-US" sz="2400" i="1" dirty="0">
                <a:latin typeface="Georgia" panose="02040502050405020303" pitchFamily="18" charset="0"/>
              </a:rPr>
              <a:t>Deseret News, </a:t>
            </a:r>
            <a:r>
              <a:rPr lang="en-US" sz="2400" dirty="0">
                <a:latin typeface="Georgia" panose="02040502050405020303" pitchFamily="18" charset="0"/>
              </a:rPr>
              <a:t>2021</a:t>
            </a:r>
          </a:p>
        </p:txBody>
      </p:sp>
      <p:pic>
        <p:nvPicPr>
          <p:cNvPr id="8194" name="Picture 2" descr="LDS Apostle Jeffrey R. Holland admitted to hospital for 'observation,'  released | KUTV">
            <a:extLst>
              <a:ext uri="{FF2B5EF4-FFF2-40B4-BE49-F238E27FC236}">
                <a16:creationId xmlns:a16="http://schemas.microsoft.com/office/drawing/2014/main" id="{AB45C3DD-147D-4977-AFA3-F7F64F0CB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892" y="565806"/>
            <a:ext cx="3056708" cy="40756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137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F4100-F51D-4861-BAE1-EBEAF1E36768}"/>
              </a:ext>
            </a:extLst>
          </p:cNvPr>
          <p:cNvSpPr>
            <a:spLocks noGrp="1"/>
          </p:cNvSpPr>
          <p:nvPr>
            <p:ph type="title"/>
          </p:nvPr>
        </p:nvSpPr>
        <p:spPr>
          <a:xfrm>
            <a:off x="378823" y="156754"/>
            <a:ext cx="11325497" cy="1410789"/>
          </a:xfrm>
        </p:spPr>
        <p:txBody>
          <a:bodyPr>
            <a:noAutofit/>
          </a:bodyPr>
          <a:lstStyle/>
          <a:p>
            <a:r>
              <a:rPr lang="en-US" sz="3600" dirty="0"/>
              <a:t>Seven Ways to Learn More About Jesus Christ</a:t>
            </a:r>
          </a:p>
        </p:txBody>
      </p:sp>
      <p:sp>
        <p:nvSpPr>
          <p:cNvPr id="3" name="Content Placeholder 2">
            <a:extLst>
              <a:ext uri="{FF2B5EF4-FFF2-40B4-BE49-F238E27FC236}">
                <a16:creationId xmlns:a16="http://schemas.microsoft.com/office/drawing/2014/main" id="{09316D0F-B2F7-4C94-8448-8AD2BE3DB0B1}"/>
              </a:ext>
            </a:extLst>
          </p:cNvPr>
          <p:cNvSpPr>
            <a:spLocks noGrp="1"/>
          </p:cNvSpPr>
          <p:nvPr>
            <p:ph idx="1"/>
          </p:nvPr>
        </p:nvSpPr>
        <p:spPr>
          <a:xfrm>
            <a:off x="913794" y="1732449"/>
            <a:ext cx="10699085" cy="4622826"/>
          </a:xfrm>
        </p:spPr>
        <p:txBody>
          <a:bodyPr>
            <a:normAutofit fontScale="92500" lnSpcReduction="10000"/>
          </a:bodyPr>
          <a:lstStyle/>
          <a:p>
            <a:r>
              <a:rPr lang="en-US" b="1" dirty="0">
                <a:solidFill>
                  <a:srgbClr val="FFFF00"/>
                </a:solidFill>
              </a:rPr>
              <a:t>Living Prophets</a:t>
            </a:r>
          </a:p>
          <a:p>
            <a:r>
              <a:rPr lang="en-US" dirty="0">
                <a:solidFill>
                  <a:srgbClr val="FFFF00"/>
                </a:solidFill>
              </a:rPr>
              <a:t>The Scriptures</a:t>
            </a:r>
          </a:p>
          <a:p>
            <a:r>
              <a:rPr lang="en-US" dirty="0">
                <a:solidFill>
                  <a:srgbClr val="FFFF00"/>
                </a:solidFill>
              </a:rPr>
              <a:t>Modern Scholarship</a:t>
            </a:r>
          </a:p>
          <a:p>
            <a:r>
              <a:rPr lang="en-US" dirty="0">
                <a:solidFill>
                  <a:srgbClr val="FFFF00"/>
                </a:solidFill>
              </a:rPr>
              <a:t>Personal Experiences</a:t>
            </a:r>
          </a:p>
          <a:p>
            <a:r>
              <a:rPr lang="en-US" dirty="0">
                <a:solidFill>
                  <a:srgbClr val="FFC000"/>
                </a:solidFill>
              </a:rPr>
              <a:t>Artwork </a:t>
            </a:r>
          </a:p>
          <a:p>
            <a:r>
              <a:rPr lang="en-US" dirty="0">
                <a:solidFill>
                  <a:srgbClr val="FFC000"/>
                </a:solidFill>
              </a:rPr>
              <a:t>Movies </a:t>
            </a:r>
          </a:p>
          <a:p>
            <a:r>
              <a:rPr lang="en-US" dirty="0">
                <a:solidFill>
                  <a:srgbClr val="FFC000"/>
                </a:solidFill>
              </a:rPr>
              <a:t>Music</a:t>
            </a:r>
          </a:p>
        </p:txBody>
      </p:sp>
    </p:spTree>
    <p:extLst>
      <p:ext uri="{BB962C8B-B14F-4D97-AF65-F5344CB8AC3E}">
        <p14:creationId xmlns:p14="http://schemas.microsoft.com/office/powerpoint/2010/main" val="2998106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Text Box 4"/>
          <p:cNvSpPr txBox="1">
            <a:spLocks noChangeArrowheads="1"/>
          </p:cNvSpPr>
          <p:nvPr/>
        </p:nvSpPr>
        <p:spPr bwMode="auto">
          <a:xfrm>
            <a:off x="4613564" y="522948"/>
            <a:ext cx="7287491" cy="5016758"/>
          </a:xfrm>
          <a:prstGeom prst="rect">
            <a:avLst/>
          </a:prstGeom>
          <a:noFill/>
          <a:ln w="9525">
            <a:noFill/>
            <a:miter lim="800000"/>
            <a:headEnd/>
            <a:tailEnd/>
          </a:ln>
          <a:effectLst/>
        </p:spPr>
        <p:txBody>
          <a:bodyPr wrap="square">
            <a:spAutoFit/>
          </a:bodyPr>
          <a:lstStyle/>
          <a:p>
            <a:pPr algn="ctr"/>
            <a:r>
              <a:rPr lang="en-US" sz="3200" dirty="0">
                <a:latin typeface="Georgia" panose="02040502050405020303" pitchFamily="18" charset="0"/>
              </a:rPr>
              <a:t>“When possible, members should use a preferred or Church-published edition of the Bible in Church classes and meetings. This helps maintain clarity in the discussion and consistent understanding of doctrine. </a:t>
            </a:r>
            <a:r>
              <a:rPr lang="en-US" sz="3200" dirty="0">
                <a:solidFill>
                  <a:srgbClr val="FFFF00"/>
                </a:solidFill>
                <a:latin typeface="Georgia" panose="02040502050405020303" pitchFamily="18" charset="0"/>
              </a:rPr>
              <a:t>Other editions of the Bible may be useful for personal or academic study</a:t>
            </a:r>
            <a:r>
              <a:rPr lang="en-US" sz="3200" dirty="0">
                <a:latin typeface="Georgia" panose="02040502050405020303" pitchFamily="18" charset="0"/>
              </a:rPr>
              <a:t>.”</a:t>
            </a:r>
          </a:p>
          <a:p>
            <a:pPr algn="ctr"/>
            <a:endParaRPr lang="en-US" sz="3200" i="1" dirty="0">
              <a:latin typeface="Georgia" panose="02040502050405020303" pitchFamily="18" charset="0"/>
            </a:endParaRPr>
          </a:p>
          <a:p>
            <a:pPr algn="ctr"/>
            <a:r>
              <a:rPr lang="en-US" sz="2800" i="1" dirty="0">
                <a:latin typeface="Georgia" panose="02040502050405020303" pitchFamily="18" charset="0"/>
              </a:rPr>
              <a:t>Handbook</a:t>
            </a:r>
            <a:r>
              <a:rPr lang="en-US" sz="2800" dirty="0">
                <a:latin typeface="Georgia" panose="02040502050405020303" pitchFamily="18" charset="0"/>
              </a:rPr>
              <a:t>, 38.8.39.1</a:t>
            </a:r>
            <a:endParaRPr lang="en-US" sz="2800" i="1" dirty="0">
              <a:latin typeface="Georgia" panose="02040502050405020303" pitchFamily="18" charset="0"/>
            </a:endParaRPr>
          </a:p>
        </p:txBody>
      </p:sp>
      <p:pic>
        <p:nvPicPr>
          <p:cNvPr id="1028" name="Picture 4">
            <a:extLst>
              <a:ext uri="{FF2B5EF4-FFF2-40B4-BE49-F238E27FC236}">
                <a16:creationId xmlns:a16="http://schemas.microsoft.com/office/drawing/2014/main" id="{1818619B-0652-4615-ACE5-D899A9B06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649" y="522947"/>
            <a:ext cx="4030037" cy="5812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468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1274B-799E-430B-9770-C78F804B0495}"/>
              </a:ext>
            </a:extLst>
          </p:cNvPr>
          <p:cNvSpPr>
            <a:spLocks noGrp="1"/>
          </p:cNvSpPr>
          <p:nvPr>
            <p:ph type="title"/>
          </p:nvPr>
        </p:nvSpPr>
        <p:spPr/>
        <p:txBody>
          <a:bodyPr>
            <a:normAutofit/>
          </a:bodyPr>
          <a:lstStyle/>
          <a:p>
            <a:r>
              <a:rPr lang="en-US" dirty="0"/>
              <a:t>Restoration Scripture</a:t>
            </a:r>
          </a:p>
        </p:txBody>
      </p:sp>
      <p:sp>
        <p:nvSpPr>
          <p:cNvPr id="3" name="Content Placeholder 2">
            <a:extLst>
              <a:ext uri="{FF2B5EF4-FFF2-40B4-BE49-F238E27FC236}">
                <a16:creationId xmlns:a16="http://schemas.microsoft.com/office/drawing/2014/main" id="{6D869CB1-FC8B-42E0-A916-573F9335CCFE}"/>
              </a:ext>
            </a:extLst>
          </p:cNvPr>
          <p:cNvSpPr>
            <a:spLocks noGrp="1"/>
          </p:cNvSpPr>
          <p:nvPr>
            <p:ph idx="1"/>
          </p:nvPr>
        </p:nvSpPr>
        <p:spPr>
          <a:xfrm>
            <a:off x="5264331" y="1580050"/>
            <a:ext cx="6518365" cy="5016693"/>
          </a:xfrm>
        </p:spPr>
        <p:txBody>
          <a:bodyPr>
            <a:normAutofit/>
          </a:bodyPr>
          <a:lstStyle/>
          <a:p>
            <a:pPr marL="36900" indent="0">
              <a:buNone/>
            </a:pPr>
            <a:r>
              <a:rPr lang="en-US" sz="4000" dirty="0"/>
              <a:t>Collectively, the Book of Mormon, Doctrine and Covenants and Pearl of Great Price are referred to as “Restoration Scripture.” These books teach “many plain and precious things” </a:t>
            </a:r>
            <a:r>
              <a:rPr lang="en-US" dirty="0"/>
              <a:t>(1 Nephi 13:26).</a:t>
            </a:r>
            <a:endParaRPr lang="en-US" sz="4000" dirty="0"/>
          </a:p>
          <a:p>
            <a:pPr marL="36900" indent="0">
              <a:buNone/>
            </a:pPr>
            <a:endParaRPr lang="en-US" sz="4000" dirty="0"/>
          </a:p>
        </p:txBody>
      </p:sp>
      <p:pic>
        <p:nvPicPr>
          <p:cNvPr id="6146" name="Picture 2" descr="Triple Combination">
            <a:extLst>
              <a:ext uri="{FF2B5EF4-FFF2-40B4-BE49-F238E27FC236}">
                <a16:creationId xmlns:a16="http://schemas.microsoft.com/office/drawing/2014/main" id="{FDF50976-4F34-485B-B823-EB8BC12A0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005" y="1802673"/>
            <a:ext cx="4101737" cy="41017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954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BDF37-DD8A-442D-BC1C-8457E85C3585}"/>
              </a:ext>
            </a:extLst>
          </p:cNvPr>
          <p:cNvSpPr>
            <a:spLocks noGrp="1"/>
          </p:cNvSpPr>
          <p:nvPr>
            <p:ph type="title"/>
          </p:nvPr>
        </p:nvSpPr>
        <p:spPr/>
        <p:txBody>
          <a:bodyPr>
            <a:normAutofit fontScale="90000"/>
          </a:bodyPr>
          <a:lstStyle/>
          <a:p>
            <a:r>
              <a:rPr lang="en-US" dirty="0"/>
              <a:t>The Bible and Restoration Scripture Work Together </a:t>
            </a:r>
          </a:p>
        </p:txBody>
      </p:sp>
      <p:sp>
        <p:nvSpPr>
          <p:cNvPr id="3" name="Content Placeholder 2">
            <a:extLst>
              <a:ext uri="{FF2B5EF4-FFF2-40B4-BE49-F238E27FC236}">
                <a16:creationId xmlns:a16="http://schemas.microsoft.com/office/drawing/2014/main" id="{EEEBED5B-B1E0-4B3C-8A22-8D0CFA8DDF8A}"/>
              </a:ext>
            </a:extLst>
          </p:cNvPr>
          <p:cNvSpPr>
            <a:spLocks noGrp="1"/>
          </p:cNvSpPr>
          <p:nvPr>
            <p:ph idx="1"/>
          </p:nvPr>
        </p:nvSpPr>
        <p:spPr>
          <a:xfrm>
            <a:off x="543697" y="1992228"/>
            <a:ext cx="5546979" cy="4622929"/>
          </a:xfrm>
        </p:spPr>
        <p:txBody>
          <a:bodyPr>
            <a:normAutofit fontScale="92500"/>
          </a:bodyPr>
          <a:lstStyle/>
          <a:p>
            <a:pPr marL="36900" indent="0">
              <a:buNone/>
            </a:pPr>
            <a:r>
              <a:rPr lang="en-US" sz="4000" dirty="0">
                <a:solidFill>
                  <a:schemeClr val="tx1"/>
                </a:solidFill>
              </a:rPr>
              <a:t>The Book of Mormon “is written for the intent that ye may believe that [the Bible]; and if ye believe [the Bible] ye will believe [the Book of Mormon].” </a:t>
            </a:r>
            <a:r>
              <a:rPr lang="en-US" sz="3000" dirty="0">
                <a:solidFill>
                  <a:schemeClr val="tx1"/>
                </a:solidFill>
              </a:rPr>
              <a:t>(Mormon 7:9, see also 1 Nephi 13:38-40, 2 Nephi 3:12). </a:t>
            </a:r>
          </a:p>
        </p:txBody>
      </p:sp>
      <p:pic>
        <p:nvPicPr>
          <p:cNvPr id="4" name="Picture 3">
            <a:extLst>
              <a:ext uri="{FF2B5EF4-FFF2-40B4-BE49-F238E27FC236}">
                <a16:creationId xmlns:a16="http://schemas.microsoft.com/office/drawing/2014/main" id="{2923DA50-0BB3-418C-B9E8-43185C5001CC}"/>
              </a:ext>
            </a:extLst>
          </p:cNvPr>
          <p:cNvPicPr>
            <a:picLocks noChangeAspect="1"/>
          </p:cNvPicPr>
          <p:nvPr/>
        </p:nvPicPr>
        <p:blipFill>
          <a:blip r:embed="rId3"/>
          <a:stretch>
            <a:fillRect/>
          </a:stretch>
        </p:blipFill>
        <p:spPr>
          <a:xfrm>
            <a:off x="6808574" y="1992228"/>
            <a:ext cx="4656983" cy="46229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65301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73FCAF-4412-488D-832B-FB2CDFEA6AD1}"/>
              </a:ext>
            </a:extLst>
          </p:cNvPr>
          <p:cNvSpPr>
            <a:spLocks noGrp="1"/>
          </p:cNvSpPr>
          <p:nvPr>
            <p:ph idx="1"/>
          </p:nvPr>
        </p:nvSpPr>
        <p:spPr>
          <a:xfrm>
            <a:off x="5417127" y="1319349"/>
            <a:ext cx="6497782" cy="5109160"/>
          </a:xfrm>
        </p:spPr>
        <p:txBody>
          <a:bodyPr>
            <a:normAutofit/>
          </a:bodyPr>
          <a:lstStyle/>
          <a:p>
            <a:pPr marL="36900" indent="0" algn="ctr">
              <a:buNone/>
            </a:pPr>
            <a:r>
              <a:rPr lang="en-US" sz="4800" b="1" dirty="0"/>
              <a:t>How Do We Know What We Know?</a:t>
            </a:r>
          </a:p>
        </p:txBody>
      </p:sp>
      <p:pic>
        <p:nvPicPr>
          <p:cNvPr id="3074" name="Picture 2" descr="Moses and the Brass Serpent, by Judith Mehr (62202); GAK 123; GAB 16; Primary manual 6-25; Numbers 21:4–9; John 3:14; Alma 33:19–21">
            <a:extLst>
              <a:ext uri="{FF2B5EF4-FFF2-40B4-BE49-F238E27FC236}">
                <a16:creationId xmlns:a16="http://schemas.microsoft.com/office/drawing/2014/main" id="{B51E0E89-1292-424D-B5D3-43C508AA4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0109"/>
            <a:ext cx="4211780" cy="6328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5AC5C1-FD25-3A4A-91F0-A72894C8D538}"/>
              </a:ext>
            </a:extLst>
          </p:cNvPr>
          <p:cNvSpPr txBox="1"/>
          <p:nvPr/>
        </p:nvSpPr>
        <p:spPr>
          <a:xfrm>
            <a:off x="903166" y="617021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Judith Mehr</a:t>
            </a:r>
          </a:p>
        </p:txBody>
      </p:sp>
    </p:spTree>
    <p:extLst>
      <p:ext uri="{BB962C8B-B14F-4D97-AF65-F5344CB8AC3E}">
        <p14:creationId xmlns:p14="http://schemas.microsoft.com/office/powerpoint/2010/main" val="19766188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73FCAF-4412-488D-832B-FB2CDFEA6AD1}"/>
              </a:ext>
            </a:extLst>
          </p:cNvPr>
          <p:cNvSpPr>
            <a:spLocks noGrp="1"/>
          </p:cNvSpPr>
          <p:nvPr>
            <p:ph idx="1"/>
          </p:nvPr>
        </p:nvSpPr>
        <p:spPr>
          <a:xfrm>
            <a:off x="5417127" y="180109"/>
            <a:ext cx="6497782" cy="6248400"/>
          </a:xfrm>
        </p:spPr>
        <p:txBody>
          <a:bodyPr>
            <a:normAutofit/>
          </a:bodyPr>
          <a:lstStyle/>
          <a:p>
            <a:pPr marL="36900" indent="0">
              <a:buNone/>
            </a:pPr>
            <a:r>
              <a:rPr lang="en-US" dirty="0"/>
              <a:t>“And the Lord sent fiery serpents among the people, and they bit the people; and much people of Israel died. Therefore the people came to Moses, and said, We have sinned, for we have spoken against the Lord, and against thee; pray unto the Lord, that he take away the serpents from us. </a:t>
            </a:r>
          </a:p>
        </p:txBody>
      </p:sp>
      <p:pic>
        <p:nvPicPr>
          <p:cNvPr id="3074" name="Picture 2" descr="Moses and the Brass Serpent, by Judith Mehr (62202); GAK 123; GAB 16; Primary manual 6-25; Numbers 21:4–9; John 3:14; Alma 33:19–21">
            <a:extLst>
              <a:ext uri="{FF2B5EF4-FFF2-40B4-BE49-F238E27FC236}">
                <a16:creationId xmlns:a16="http://schemas.microsoft.com/office/drawing/2014/main" id="{B51E0E89-1292-424D-B5D3-43C508AA4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0109"/>
            <a:ext cx="4211780" cy="6328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74E4D8E-5B0D-0D4E-840B-947E3A2AB9E7}"/>
              </a:ext>
            </a:extLst>
          </p:cNvPr>
          <p:cNvSpPr txBox="1"/>
          <p:nvPr/>
        </p:nvSpPr>
        <p:spPr>
          <a:xfrm>
            <a:off x="903166" y="617021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Judith Mehr</a:t>
            </a:r>
          </a:p>
        </p:txBody>
      </p:sp>
    </p:spTree>
    <p:extLst>
      <p:ext uri="{BB962C8B-B14F-4D97-AF65-F5344CB8AC3E}">
        <p14:creationId xmlns:p14="http://schemas.microsoft.com/office/powerpoint/2010/main" val="2200455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73FCAF-4412-488D-832B-FB2CDFEA6AD1}"/>
              </a:ext>
            </a:extLst>
          </p:cNvPr>
          <p:cNvSpPr>
            <a:spLocks noGrp="1"/>
          </p:cNvSpPr>
          <p:nvPr>
            <p:ph idx="1"/>
          </p:nvPr>
        </p:nvSpPr>
        <p:spPr>
          <a:xfrm>
            <a:off x="5417127" y="180108"/>
            <a:ext cx="6497782" cy="6677891"/>
          </a:xfrm>
        </p:spPr>
        <p:txBody>
          <a:bodyPr>
            <a:normAutofit fontScale="92500"/>
          </a:bodyPr>
          <a:lstStyle/>
          <a:p>
            <a:pPr marL="36900" indent="0">
              <a:buNone/>
            </a:pPr>
            <a:r>
              <a:rPr lang="en-US" dirty="0"/>
              <a:t>“And Moses prayed for the people. And the Lord said unto Moses, Make thee a fiery serpent, and set it upon a pole: and it shall come to pass, that every one that is bitten, when he </a:t>
            </a:r>
            <a:r>
              <a:rPr lang="en-US" dirty="0" err="1"/>
              <a:t>looketh</a:t>
            </a:r>
            <a:r>
              <a:rPr lang="en-US" dirty="0"/>
              <a:t> upon it, shall live. And Moses made a serpent of brass, and put it upon a pole, and it came to pass, that if a serpent had bitten any man, when he beheld the serpent of brass, he lived.” </a:t>
            </a:r>
          </a:p>
          <a:p>
            <a:pPr marL="36900" indent="0">
              <a:buNone/>
            </a:pPr>
            <a:r>
              <a:rPr lang="en-US" sz="2600" dirty="0"/>
              <a:t>(Numbers 21:5-9)</a:t>
            </a:r>
          </a:p>
        </p:txBody>
      </p:sp>
      <p:pic>
        <p:nvPicPr>
          <p:cNvPr id="3074" name="Picture 2" descr="Moses and the Brass Serpent, by Judith Mehr (62202); GAK 123; GAB 16; Primary manual 6-25; Numbers 21:4–9; John 3:14; Alma 33:19–21">
            <a:extLst>
              <a:ext uri="{FF2B5EF4-FFF2-40B4-BE49-F238E27FC236}">
                <a16:creationId xmlns:a16="http://schemas.microsoft.com/office/drawing/2014/main" id="{B51E0E89-1292-424D-B5D3-43C508AA4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0109"/>
            <a:ext cx="4211780" cy="6328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5AA5E9-B7C5-B844-9BAF-CFFF4629B5AF}"/>
              </a:ext>
            </a:extLst>
          </p:cNvPr>
          <p:cNvSpPr txBox="1"/>
          <p:nvPr/>
        </p:nvSpPr>
        <p:spPr>
          <a:xfrm>
            <a:off x="903166" y="617021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Judith Mehr</a:t>
            </a:r>
          </a:p>
        </p:txBody>
      </p:sp>
    </p:spTree>
    <p:extLst>
      <p:ext uri="{BB962C8B-B14F-4D97-AF65-F5344CB8AC3E}">
        <p14:creationId xmlns:p14="http://schemas.microsoft.com/office/powerpoint/2010/main" val="16100479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73FCAF-4412-488D-832B-FB2CDFEA6AD1}"/>
              </a:ext>
            </a:extLst>
          </p:cNvPr>
          <p:cNvSpPr>
            <a:spLocks noGrp="1"/>
          </p:cNvSpPr>
          <p:nvPr>
            <p:ph idx="1"/>
          </p:nvPr>
        </p:nvSpPr>
        <p:spPr>
          <a:xfrm>
            <a:off x="5417127" y="180109"/>
            <a:ext cx="6497782" cy="6248400"/>
          </a:xfrm>
        </p:spPr>
        <p:txBody>
          <a:bodyPr>
            <a:normAutofit lnSpcReduction="10000"/>
          </a:bodyPr>
          <a:lstStyle/>
          <a:p>
            <a:pPr marL="36900" indent="0">
              <a:buNone/>
            </a:pPr>
            <a:r>
              <a:rPr lang="en-US" dirty="0"/>
              <a:t>“And as Moses lifted up the serpent in the wilderness, even so must the Son of man be lifted up: That whosoever believeth in him should not perish, but have eternal life. For God so loved the world, that he gave his only begotten Son, that whosoever believeth in him should not perish, but have everlasting life.” </a:t>
            </a:r>
          </a:p>
          <a:p>
            <a:pPr marL="36900" indent="0">
              <a:buNone/>
            </a:pPr>
            <a:r>
              <a:rPr lang="en-US" dirty="0"/>
              <a:t>(John 3:14-16)</a:t>
            </a:r>
          </a:p>
        </p:txBody>
      </p:sp>
      <p:pic>
        <p:nvPicPr>
          <p:cNvPr id="3074" name="Picture 2" descr="Moses and the Brass Serpent, by Judith Mehr (62202); GAK 123; GAB 16; Primary manual 6-25; Numbers 21:4–9; John 3:14; Alma 33:19–21">
            <a:extLst>
              <a:ext uri="{FF2B5EF4-FFF2-40B4-BE49-F238E27FC236}">
                <a16:creationId xmlns:a16="http://schemas.microsoft.com/office/drawing/2014/main" id="{B51E0E89-1292-424D-B5D3-43C508AA4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0109"/>
            <a:ext cx="4211780" cy="6328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2E4221-2C5E-C849-9B48-BC59CC366211}"/>
              </a:ext>
            </a:extLst>
          </p:cNvPr>
          <p:cNvSpPr txBox="1"/>
          <p:nvPr/>
        </p:nvSpPr>
        <p:spPr>
          <a:xfrm>
            <a:off x="903166" y="617021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Judith Mehr</a:t>
            </a:r>
          </a:p>
        </p:txBody>
      </p:sp>
    </p:spTree>
    <p:extLst>
      <p:ext uri="{BB962C8B-B14F-4D97-AF65-F5344CB8AC3E}">
        <p14:creationId xmlns:p14="http://schemas.microsoft.com/office/powerpoint/2010/main" val="39139633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73FCAF-4412-488D-832B-FB2CDFEA6AD1}"/>
              </a:ext>
            </a:extLst>
          </p:cNvPr>
          <p:cNvSpPr>
            <a:spLocks noGrp="1"/>
          </p:cNvSpPr>
          <p:nvPr>
            <p:ph idx="1"/>
          </p:nvPr>
        </p:nvSpPr>
        <p:spPr>
          <a:xfrm>
            <a:off x="5223164" y="180109"/>
            <a:ext cx="6774872" cy="6248400"/>
          </a:xfrm>
        </p:spPr>
        <p:txBody>
          <a:bodyPr>
            <a:normAutofit fontScale="92500"/>
          </a:bodyPr>
          <a:lstStyle/>
          <a:p>
            <a:pPr marL="36900" indent="0">
              <a:buNone/>
            </a:pPr>
            <a:r>
              <a:rPr lang="en-US" sz="3200" dirty="0"/>
              <a:t>“The Son of God…was spoken of by Moses; yea, and behold a type was raised up in the wilderness, that whosoever would look upon it might live. And many did look and live….But there were many who were so hardened that they would not look, therefore they perished. Now the reason they would not look is because they did not believe that it would heal them….[so] cast about your eyes and…believe in the Son of God.”</a:t>
            </a:r>
          </a:p>
          <a:p>
            <a:pPr marL="36900" indent="0">
              <a:buNone/>
            </a:pPr>
            <a:r>
              <a:rPr lang="en-US" sz="2600" dirty="0"/>
              <a:t>(Alma 33:18–20, 22)</a:t>
            </a:r>
          </a:p>
        </p:txBody>
      </p:sp>
      <p:pic>
        <p:nvPicPr>
          <p:cNvPr id="3074" name="Picture 2" descr="Moses and the Brass Serpent, by Judith Mehr (62202); GAK 123; GAB 16; Primary manual 6-25; Numbers 21:4–9; John 3:14; Alma 33:19–21">
            <a:extLst>
              <a:ext uri="{FF2B5EF4-FFF2-40B4-BE49-F238E27FC236}">
                <a16:creationId xmlns:a16="http://schemas.microsoft.com/office/drawing/2014/main" id="{B51E0E89-1292-424D-B5D3-43C508AA4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0109"/>
            <a:ext cx="4211780" cy="6328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828B9C-AF51-F943-8181-C062C7108BFF}"/>
              </a:ext>
            </a:extLst>
          </p:cNvPr>
          <p:cNvSpPr txBox="1"/>
          <p:nvPr/>
        </p:nvSpPr>
        <p:spPr>
          <a:xfrm>
            <a:off x="903166" y="617021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Judith Mehr</a:t>
            </a:r>
          </a:p>
        </p:txBody>
      </p:sp>
    </p:spTree>
    <p:extLst>
      <p:ext uri="{BB962C8B-B14F-4D97-AF65-F5344CB8AC3E}">
        <p14:creationId xmlns:p14="http://schemas.microsoft.com/office/powerpoint/2010/main" val="24632578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F5D112-316A-46B9-8514-02219A38A8EF}"/>
              </a:ext>
            </a:extLst>
          </p:cNvPr>
          <p:cNvSpPr/>
          <p:nvPr/>
        </p:nvSpPr>
        <p:spPr>
          <a:xfrm>
            <a:off x="228600" y="234244"/>
            <a:ext cx="3763435" cy="6555641"/>
          </a:xfrm>
          <a:prstGeom prst="rect">
            <a:avLst/>
          </a:prstGeom>
        </p:spPr>
        <p:txBody>
          <a:bodyPr wrap="square">
            <a:spAutoFit/>
          </a:bodyPr>
          <a:lstStyle/>
          <a:p>
            <a:r>
              <a:rPr lang="en-US" sz="3600" dirty="0">
                <a:latin typeface="Georgia" panose="02040502050405020303" pitchFamily="18" charset="0"/>
              </a:rPr>
              <a:t>“And the LORD said unto Moses, Come up to me into the mount, and be there: and I will give thee tables of stone, and a law, and commandments which I have written”</a:t>
            </a:r>
            <a:endParaRPr lang="en-US" sz="4000" dirty="0">
              <a:latin typeface="Georgia" panose="02040502050405020303" pitchFamily="18" charset="0"/>
            </a:endParaRPr>
          </a:p>
          <a:p>
            <a:r>
              <a:rPr lang="en-US" sz="2400" dirty="0">
                <a:latin typeface="Georgia" panose="02040502050405020303" pitchFamily="18" charset="0"/>
              </a:rPr>
              <a:t>(Exodus 24:12)</a:t>
            </a:r>
            <a:endParaRPr lang="en-US" sz="4000" dirty="0">
              <a:latin typeface="Georgia" panose="02040502050405020303" pitchFamily="18" charset="0"/>
            </a:endParaRPr>
          </a:p>
        </p:txBody>
      </p:sp>
      <p:pic>
        <p:nvPicPr>
          <p:cNvPr id="2" name="Picture 3" descr="A picture containing text, book, outdoor, ground&#10;&#10;Description automatically generated">
            <a:extLst>
              <a:ext uri="{FF2B5EF4-FFF2-40B4-BE49-F238E27FC236}">
                <a16:creationId xmlns:a16="http://schemas.microsoft.com/office/drawing/2014/main" id="{D4B01970-B6D2-4382-92B6-52DA583B4824}"/>
              </a:ext>
            </a:extLst>
          </p:cNvPr>
          <p:cNvPicPr>
            <a:picLocks noChangeAspect="1"/>
          </p:cNvPicPr>
          <p:nvPr/>
        </p:nvPicPr>
        <p:blipFill rotWithShape="1">
          <a:blip r:embed="rId3"/>
          <a:srcRect l="28775" r="12653" b="246"/>
          <a:stretch/>
        </p:blipFill>
        <p:spPr>
          <a:xfrm>
            <a:off x="4190471" y="280281"/>
            <a:ext cx="4409137" cy="62410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292B03AD-2494-9449-A9C1-58B1B09BBB97}"/>
              </a:ext>
            </a:extLst>
          </p:cNvPr>
          <p:cNvSpPr txBox="1"/>
          <p:nvPr/>
        </p:nvSpPr>
        <p:spPr>
          <a:xfrm>
            <a:off x="4524994" y="6182745"/>
            <a:ext cx="289842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highlight>
                  <a:srgbClr val="C0C0C0"/>
                </a:highlight>
                <a:latin typeface="Georgia"/>
                <a:ea typeface="+mn-lt"/>
                <a:cs typeface="+mn-lt"/>
              </a:rPr>
              <a:t>Julius Schnorr von Carolsfeld</a:t>
            </a:r>
          </a:p>
        </p:txBody>
      </p:sp>
    </p:spTree>
    <p:extLst>
      <p:ext uri="{BB962C8B-B14F-4D97-AF65-F5344CB8AC3E}">
        <p14:creationId xmlns:p14="http://schemas.microsoft.com/office/powerpoint/2010/main" val="8422535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7ABBF1-6C1E-47D4-BBB6-2B39E4C8794D}"/>
              </a:ext>
            </a:extLst>
          </p:cNvPr>
          <p:cNvSpPr>
            <a:spLocks noGrp="1"/>
          </p:cNvSpPr>
          <p:nvPr>
            <p:ph type="title"/>
          </p:nvPr>
        </p:nvSpPr>
        <p:spPr>
          <a:xfrm>
            <a:off x="913795" y="223522"/>
            <a:ext cx="10353762" cy="962727"/>
          </a:xfrm>
        </p:spPr>
        <p:txBody>
          <a:bodyPr>
            <a:normAutofit/>
          </a:bodyPr>
          <a:lstStyle/>
          <a:p>
            <a:r>
              <a:rPr lang="en-US" b="1" dirty="0">
                <a:latin typeface="Georgia" panose="02040502050405020303" pitchFamily="18" charset="0"/>
              </a:rPr>
              <a:t>Note</a:t>
            </a:r>
          </a:p>
        </p:txBody>
      </p:sp>
      <p:sp>
        <p:nvSpPr>
          <p:cNvPr id="4" name="Content Placeholder 3">
            <a:extLst>
              <a:ext uri="{FF2B5EF4-FFF2-40B4-BE49-F238E27FC236}">
                <a16:creationId xmlns:a16="http://schemas.microsoft.com/office/drawing/2014/main" id="{CB48844D-B77C-48BE-AFAF-D942065FCE95}"/>
              </a:ext>
            </a:extLst>
          </p:cNvPr>
          <p:cNvSpPr>
            <a:spLocks noGrp="1"/>
          </p:cNvSpPr>
          <p:nvPr>
            <p:ph idx="1"/>
          </p:nvPr>
        </p:nvSpPr>
        <p:spPr>
          <a:xfrm>
            <a:off x="457200" y="1272746"/>
            <a:ext cx="11386457" cy="5418340"/>
          </a:xfrm>
        </p:spPr>
        <p:txBody>
          <a:bodyPr>
            <a:normAutofit/>
          </a:bodyPr>
          <a:lstStyle/>
          <a:p>
            <a:pPr marL="36900" indent="0">
              <a:buNone/>
            </a:pPr>
            <a:r>
              <a:rPr lang="en-US" dirty="0">
                <a:latin typeface="Georgia" panose="02040502050405020303" pitchFamily="18" charset="0"/>
              </a:rPr>
              <a:t>In the King James version of the Old Testament, when the word “LORD” spelled in all capital </a:t>
            </a:r>
            <a:r>
              <a:rPr lang="en-US">
                <a:latin typeface="Georgia" panose="02040502050405020303" pitchFamily="18" charset="0"/>
              </a:rPr>
              <a:t>letters it means </a:t>
            </a:r>
            <a:r>
              <a:rPr lang="en-US" dirty="0">
                <a:latin typeface="Georgia" panose="02040502050405020303" pitchFamily="18" charset="0"/>
              </a:rPr>
              <a:t>it’s coming from the Hebrew word “YHWH,” which is transliterated as “Yahweh,” or “Jehovah.”</a:t>
            </a:r>
            <a:endParaRPr lang="en-US" dirty="0"/>
          </a:p>
        </p:txBody>
      </p:sp>
    </p:spTree>
    <p:extLst>
      <p:ext uri="{BB962C8B-B14F-4D97-AF65-F5344CB8AC3E}">
        <p14:creationId xmlns:p14="http://schemas.microsoft.com/office/powerpoint/2010/main" val="272967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D72F72-11B6-4E7B-A72B-946218403F8E}"/>
              </a:ext>
            </a:extLst>
          </p:cNvPr>
          <p:cNvSpPr>
            <a:spLocks noGrp="1"/>
          </p:cNvSpPr>
          <p:nvPr>
            <p:ph idx="1"/>
          </p:nvPr>
        </p:nvSpPr>
        <p:spPr>
          <a:xfrm>
            <a:off x="919119" y="499394"/>
            <a:ext cx="10353762" cy="4515951"/>
          </a:xfrm>
        </p:spPr>
        <p:txBody>
          <a:bodyPr>
            <a:noAutofit/>
          </a:bodyPr>
          <a:lstStyle/>
          <a:p>
            <a:pPr marL="0" indent="0" algn="ctr">
              <a:buNone/>
            </a:pPr>
            <a:r>
              <a:rPr lang="en-US" sz="4800" dirty="0">
                <a:latin typeface="Georgia" panose="02040502050405020303" pitchFamily="18" charset="0"/>
              </a:rPr>
              <a:t>“Special witnesses of the name of Christ in all the world.” </a:t>
            </a:r>
          </a:p>
          <a:p>
            <a:pPr marL="0" indent="0" algn="ctr">
              <a:buNone/>
            </a:pPr>
            <a:r>
              <a:rPr lang="en-US" sz="4000" dirty="0">
                <a:latin typeface="Georgia" panose="02040502050405020303" pitchFamily="18" charset="0"/>
              </a:rPr>
              <a:t>(Doctrine and Covenants 107:23) </a:t>
            </a:r>
            <a:endParaRPr lang="en-US" dirty="0">
              <a:latin typeface="Georgia" panose="02040502050405020303" pitchFamily="18" charset="0"/>
            </a:endParaRPr>
          </a:p>
        </p:txBody>
      </p:sp>
    </p:spTree>
    <p:custDataLst>
      <p:tags r:id="rId1"/>
    </p:custDataLst>
    <p:extLst>
      <p:ext uri="{BB962C8B-B14F-4D97-AF65-F5344CB8AC3E}">
        <p14:creationId xmlns:p14="http://schemas.microsoft.com/office/powerpoint/2010/main" val="20482937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F5D112-316A-46B9-8514-02219A38A8EF}"/>
              </a:ext>
            </a:extLst>
          </p:cNvPr>
          <p:cNvSpPr/>
          <p:nvPr/>
        </p:nvSpPr>
        <p:spPr>
          <a:xfrm>
            <a:off x="228600" y="234244"/>
            <a:ext cx="3763435" cy="6555641"/>
          </a:xfrm>
          <a:prstGeom prst="rect">
            <a:avLst/>
          </a:prstGeom>
        </p:spPr>
        <p:txBody>
          <a:bodyPr wrap="square">
            <a:spAutoFit/>
          </a:bodyPr>
          <a:lstStyle/>
          <a:p>
            <a:r>
              <a:rPr lang="en-US" sz="3600" dirty="0">
                <a:latin typeface="Georgia" panose="02040502050405020303" pitchFamily="18" charset="0"/>
              </a:rPr>
              <a:t>“And the LORD said unto Moses, Come up to me into the mount, and be there: and I will give thee tables of stone, and a law, and commandments which I have written”</a:t>
            </a:r>
            <a:endParaRPr lang="en-US" sz="4000" dirty="0">
              <a:latin typeface="Georgia" panose="02040502050405020303" pitchFamily="18" charset="0"/>
            </a:endParaRPr>
          </a:p>
          <a:p>
            <a:r>
              <a:rPr lang="en-US" sz="2400" dirty="0">
                <a:latin typeface="Georgia" panose="02040502050405020303" pitchFamily="18" charset="0"/>
              </a:rPr>
              <a:t>(Exodus 24:12)</a:t>
            </a:r>
            <a:endParaRPr lang="en-US" sz="4000" dirty="0">
              <a:latin typeface="Georgia" panose="02040502050405020303" pitchFamily="18" charset="0"/>
            </a:endParaRPr>
          </a:p>
        </p:txBody>
      </p:sp>
      <p:sp>
        <p:nvSpPr>
          <p:cNvPr id="5" name="Rectangle 4">
            <a:extLst>
              <a:ext uri="{FF2B5EF4-FFF2-40B4-BE49-F238E27FC236}">
                <a16:creationId xmlns:a16="http://schemas.microsoft.com/office/drawing/2014/main" id="{7C71F323-8547-4A7E-9FE7-95AE6050614D}"/>
              </a:ext>
            </a:extLst>
          </p:cNvPr>
          <p:cNvSpPr/>
          <p:nvPr/>
        </p:nvSpPr>
        <p:spPr>
          <a:xfrm>
            <a:off x="8864600" y="536574"/>
            <a:ext cx="3098800" cy="1569660"/>
          </a:xfrm>
          <a:prstGeom prst="rect">
            <a:avLst/>
          </a:prstGeom>
        </p:spPr>
        <p:txBody>
          <a:bodyPr wrap="square">
            <a:spAutoFit/>
          </a:bodyPr>
          <a:lstStyle/>
          <a:p>
            <a:r>
              <a:rPr lang="en-US" sz="3600" dirty="0">
                <a:latin typeface="Georgia" panose="02040502050405020303" pitchFamily="18" charset="0"/>
              </a:rPr>
              <a:t>“I am he that gave the law”</a:t>
            </a:r>
          </a:p>
          <a:p>
            <a:r>
              <a:rPr lang="en-US" sz="2400" dirty="0">
                <a:latin typeface="Georgia" panose="02040502050405020303" pitchFamily="18" charset="0"/>
              </a:rPr>
              <a:t>(3 Nephi 15:5)</a:t>
            </a:r>
            <a:endParaRPr lang="en-US" sz="3600" dirty="0">
              <a:latin typeface="Georgia" panose="02040502050405020303" pitchFamily="18" charset="0"/>
            </a:endParaRPr>
          </a:p>
        </p:txBody>
      </p:sp>
      <p:sp>
        <p:nvSpPr>
          <p:cNvPr id="6" name="Rectangle 5">
            <a:extLst>
              <a:ext uri="{FF2B5EF4-FFF2-40B4-BE49-F238E27FC236}">
                <a16:creationId xmlns:a16="http://schemas.microsoft.com/office/drawing/2014/main" id="{174A8A6C-8F3B-43FF-A559-CDEB8B68C654}"/>
              </a:ext>
            </a:extLst>
          </p:cNvPr>
          <p:cNvSpPr/>
          <p:nvPr/>
        </p:nvSpPr>
        <p:spPr>
          <a:xfrm>
            <a:off x="8864600" y="2644170"/>
            <a:ext cx="3098800" cy="2862322"/>
          </a:xfrm>
          <a:prstGeom prst="rect">
            <a:avLst/>
          </a:prstGeom>
        </p:spPr>
        <p:txBody>
          <a:bodyPr wrap="square">
            <a:spAutoFit/>
          </a:bodyPr>
          <a:lstStyle/>
          <a:p>
            <a:pPr algn="ctr"/>
            <a:r>
              <a:rPr lang="en-US" sz="3600" dirty="0">
                <a:solidFill>
                  <a:srgbClr val="FFFF00"/>
                </a:solidFill>
                <a:latin typeface="Georgia" panose="02040502050405020303" pitchFamily="18" charset="0"/>
              </a:rPr>
              <a:t>In the Book of Mormon, it is clear that Jesus Christ is Jehovah.</a:t>
            </a:r>
          </a:p>
        </p:txBody>
      </p:sp>
      <p:pic>
        <p:nvPicPr>
          <p:cNvPr id="2" name="Picture 3" descr="A picture containing text, book, outdoor, ground&#10;&#10;Description automatically generated">
            <a:extLst>
              <a:ext uri="{FF2B5EF4-FFF2-40B4-BE49-F238E27FC236}">
                <a16:creationId xmlns:a16="http://schemas.microsoft.com/office/drawing/2014/main" id="{D4B01970-B6D2-4382-92B6-52DA583B4824}"/>
              </a:ext>
            </a:extLst>
          </p:cNvPr>
          <p:cNvPicPr>
            <a:picLocks noChangeAspect="1"/>
          </p:cNvPicPr>
          <p:nvPr/>
        </p:nvPicPr>
        <p:blipFill rotWithShape="1">
          <a:blip r:embed="rId3"/>
          <a:srcRect l="28775" r="12653" b="246"/>
          <a:stretch/>
        </p:blipFill>
        <p:spPr>
          <a:xfrm>
            <a:off x="4190471" y="280281"/>
            <a:ext cx="4409137" cy="62410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B3E9E551-9E7D-48BC-9B0A-FD0637CDD3D3}"/>
              </a:ext>
            </a:extLst>
          </p:cNvPr>
          <p:cNvSpPr txBox="1"/>
          <p:nvPr/>
        </p:nvSpPr>
        <p:spPr>
          <a:xfrm>
            <a:off x="4524994" y="6182745"/>
            <a:ext cx="289842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highlight>
                  <a:srgbClr val="C0C0C0"/>
                </a:highlight>
                <a:latin typeface="Georgia"/>
                <a:ea typeface="+mn-lt"/>
                <a:cs typeface="+mn-lt"/>
              </a:rPr>
              <a:t>Julius Schnorr von Carolsfeld</a:t>
            </a:r>
          </a:p>
        </p:txBody>
      </p:sp>
    </p:spTree>
    <p:extLst>
      <p:ext uri="{BB962C8B-B14F-4D97-AF65-F5344CB8AC3E}">
        <p14:creationId xmlns:p14="http://schemas.microsoft.com/office/powerpoint/2010/main" val="5287596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7ABBF1-6C1E-47D4-BBB6-2B39E4C8794D}"/>
              </a:ext>
            </a:extLst>
          </p:cNvPr>
          <p:cNvSpPr>
            <a:spLocks noGrp="1"/>
          </p:cNvSpPr>
          <p:nvPr>
            <p:ph type="title"/>
          </p:nvPr>
        </p:nvSpPr>
        <p:spPr>
          <a:xfrm>
            <a:off x="913795" y="406404"/>
            <a:ext cx="10353762" cy="970450"/>
          </a:xfrm>
        </p:spPr>
        <p:txBody>
          <a:bodyPr>
            <a:normAutofit/>
          </a:bodyPr>
          <a:lstStyle/>
          <a:p>
            <a:r>
              <a:rPr lang="en-US" dirty="0"/>
              <a:t>Jehovah and Jesus Christ</a:t>
            </a:r>
          </a:p>
        </p:txBody>
      </p:sp>
      <p:sp>
        <p:nvSpPr>
          <p:cNvPr id="4" name="Content Placeholder 3">
            <a:extLst>
              <a:ext uri="{FF2B5EF4-FFF2-40B4-BE49-F238E27FC236}">
                <a16:creationId xmlns:a16="http://schemas.microsoft.com/office/drawing/2014/main" id="{CB48844D-B77C-48BE-AFAF-D942065FCE95}"/>
              </a:ext>
            </a:extLst>
          </p:cNvPr>
          <p:cNvSpPr>
            <a:spLocks noGrp="1"/>
          </p:cNvSpPr>
          <p:nvPr>
            <p:ph idx="1"/>
          </p:nvPr>
        </p:nvSpPr>
        <p:spPr>
          <a:xfrm>
            <a:off x="522514" y="1518369"/>
            <a:ext cx="4513943" cy="4650203"/>
          </a:xfrm>
        </p:spPr>
        <p:txBody>
          <a:bodyPr>
            <a:normAutofit/>
          </a:bodyPr>
          <a:lstStyle/>
          <a:p>
            <a:pPr marL="36900" indent="0" algn="ctr">
              <a:spcBef>
                <a:spcPts val="0"/>
              </a:spcBef>
              <a:spcAft>
                <a:spcPts val="0"/>
              </a:spcAft>
              <a:buNone/>
            </a:pPr>
            <a:r>
              <a:rPr lang="en-US" sz="4800" dirty="0"/>
              <a:t>“He was the Great Jehovah of the </a:t>
            </a:r>
          </a:p>
          <a:p>
            <a:pPr marL="36900" indent="0" algn="ctr">
              <a:spcBef>
                <a:spcPts val="0"/>
              </a:spcBef>
              <a:spcAft>
                <a:spcPts val="0"/>
              </a:spcAft>
              <a:buNone/>
            </a:pPr>
            <a:r>
              <a:rPr lang="en-US" sz="4800" dirty="0"/>
              <a:t>Old Testament, the Messiah </a:t>
            </a:r>
          </a:p>
          <a:p>
            <a:pPr marL="36900" indent="0" algn="ctr">
              <a:spcBef>
                <a:spcPts val="0"/>
              </a:spcBef>
              <a:spcAft>
                <a:spcPts val="0"/>
              </a:spcAft>
              <a:buNone/>
            </a:pPr>
            <a:r>
              <a:rPr lang="en-US" sz="4800" dirty="0"/>
              <a:t>of the New.” </a:t>
            </a:r>
            <a:endParaRPr lang="en-US" sz="4800" dirty="0">
              <a:solidFill>
                <a:srgbClr val="FFFF00"/>
              </a:solidFill>
            </a:endParaRPr>
          </a:p>
        </p:txBody>
      </p:sp>
      <p:sp>
        <p:nvSpPr>
          <p:cNvPr id="5" name="Content Placeholder 3">
            <a:extLst>
              <a:ext uri="{FF2B5EF4-FFF2-40B4-BE49-F238E27FC236}">
                <a16:creationId xmlns:a16="http://schemas.microsoft.com/office/drawing/2014/main" id="{EBE95C7B-5021-4CA7-8086-5573550FBDA6}"/>
              </a:ext>
            </a:extLst>
          </p:cNvPr>
          <p:cNvSpPr txBox="1">
            <a:spLocks/>
          </p:cNvSpPr>
          <p:nvPr/>
        </p:nvSpPr>
        <p:spPr>
          <a:xfrm>
            <a:off x="1865690" y="6030685"/>
            <a:ext cx="3381224" cy="551543"/>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spcBef>
                <a:spcPts val="0"/>
              </a:spcBef>
              <a:spcAft>
                <a:spcPts val="0"/>
              </a:spcAft>
              <a:buFont typeface="Arial" panose="020B0604020202020204" pitchFamily="34" charset="0"/>
              <a:buNone/>
            </a:pPr>
            <a:r>
              <a:rPr lang="en-US" sz="2400" dirty="0"/>
              <a:t>--The Living Christ</a:t>
            </a:r>
            <a:endParaRPr lang="en-US" sz="2400" dirty="0">
              <a:solidFill>
                <a:srgbClr val="FFFF00"/>
              </a:solidFill>
            </a:endParaRPr>
          </a:p>
        </p:txBody>
      </p:sp>
      <p:pic>
        <p:nvPicPr>
          <p:cNvPr id="2" name="Picture 5" descr="A picture containing text, sky, clouds, cloudy&#10;&#10;Description automatically generated">
            <a:extLst>
              <a:ext uri="{FF2B5EF4-FFF2-40B4-BE49-F238E27FC236}">
                <a16:creationId xmlns:a16="http://schemas.microsoft.com/office/drawing/2014/main" id="{736E42C4-D2A1-4649-8312-0E1A28B78761}"/>
              </a:ext>
            </a:extLst>
          </p:cNvPr>
          <p:cNvPicPr>
            <a:picLocks noChangeAspect="1"/>
          </p:cNvPicPr>
          <p:nvPr/>
        </p:nvPicPr>
        <p:blipFill rotWithShape="1">
          <a:blip r:embed="rId3"/>
          <a:srcRect l="3855" t="12089" r="3855" b="12968"/>
          <a:stretch/>
        </p:blipFill>
        <p:spPr>
          <a:xfrm>
            <a:off x="5732135" y="1663296"/>
            <a:ext cx="5738778" cy="46426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0872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F4100-F51D-4861-BAE1-EBEAF1E36768}"/>
              </a:ext>
            </a:extLst>
          </p:cNvPr>
          <p:cNvSpPr>
            <a:spLocks noGrp="1"/>
          </p:cNvSpPr>
          <p:nvPr>
            <p:ph type="title"/>
          </p:nvPr>
        </p:nvSpPr>
        <p:spPr>
          <a:xfrm>
            <a:off x="378823" y="156754"/>
            <a:ext cx="11325497" cy="1410789"/>
          </a:xfrm>
        </p:spPr>
        <p:txBody>
          <a:bodyPr>
            <a:noAutofit/>
          </a:bodyPr>
          <a:lstStyle/>
          <a:p>
            <a:r>
              <a:rPr lang="en-US" sz="3600" dirty="0"/>
              <a:t>Seven Ways to Learn More About Jesus Christ</a:t>
            </a:r>
          </a:p>
        </p:txBody>
      </p:sp>
      <p:sp>
        <p:nvSpPr>
          <p:cNvPr id="3" name="Content Placeholder 2">
            <a:extLst>
              <a:ext uri="{FF2B5EF4-FFF2-40B4-BE49-F238E27FC236}">
                <a16:creationId xmlns:a16="http://schemas.microsoft.com/office/drawing/2014/main" id="{09316D0F-B2F7-4C94-8448-8AD2BE3DB0B1}"/>
              </a:ext>
            </a:extLst>
          </p:cNvPr>
          <p:cNvSpPr>
            <a:spLocks noGrp="1"/>
          </p:cNvSpPr>
          <p:nvPr>
            <p:ph idx="1"/>
          </p:nvPr>
        </p:nvSpPr>
        <p:spPr>
          <a:xfrm>
            <a:off x="913794" y="1732449"/>
            <a:ext cx="10699085" cy="4622826"/>
          </a:xfrm>
        </p:spPr>
        <p:txBody>
          <a:bodyPr>
            <a:normAutofit fontScale="92500" lnSpcReduction="10000"/>
          </a:bodyPr>
          <a:lstStyle/>
          <a:p>
            <a:r>
              <a:rPr lang="en-US" dirty="0">
                <a:solidFill>
                  <a:srgbClr val="FFFF00"/>
                </a:solidFill>
              </a:rPr>
              <a:t>Living Prophets</a:t>
            </a:r>
          </a:p>
          <a:p>
            <a:r>
              <a:rPr lang="en-US" dirty="0">
                <a:solidFill>
                  <a:srgbClr val="FFFF00"/>
                </a:solidFill>
              </a:rPr>
              <a:t>The Scriptures</a:t>
            </a:r>
          </a:p>
          <a:p>
            <a:r>
              <a:rPr lang="en-US" b="1" dirty="0">
                <a:solidFill>
                  <a:srgbClr val="FFFF00"/>
                </a:solidFill>
              </a:rPr>
              <a:t>Modern Scholarship</a:t>
            </a:r>
          </a:p>
          <a:p>
            <a:r>
              <a:rPr lang="en-US" dirty="0">
                <a:solidFill>
                  <a:srgbClr val="FFFF00"/>
                </a:solidFill>
              </a:rPr>
              <a:t>Personal Experiences</a:t>
            </a:r>
          </a:p>
          <a:p>
            <a:r>
              <a:rPr lang="en-US" dirty="0">
                <a:solidFill>
                  <a:srgbClr val="FFC000"/>
                </a:solidFill>
              </a:rPr>
              <a:t>Artwork </a:t>
            </a:r>
          </a:p>
          <a:p>
            <a:r>
              <a:rPr lang="en-US" dirty="0">
                <a:solidFill>
                  <a:srgbClr val="FFC000"/>
                </a:solidFill>
              </a:rPr>
              <a:t>Movies </a:t>
            </a:r>
          </a:p>
          <a:p>
            <a:r>
              <a:rPr lang="en-US" dirty="0">
                <a:solidFill>
                  <a:srgbClr val="FFC000"/>
                </a:solidFill>
              </a:rPr>
              <a:t>Music</a:t>
            </a:r>
          </a:p>
        </p:txBody>
      </p:sp>
    </p:spTree>
    <p:extLst>
      <p:ext uri="{BB962C8B-B14F-4D97-AF65-F5344CB8AC3E}">
        <p14:creationId xmlns:p14="http://schemas.microsoft.com/office/powerpoint/2010/main" val="28068689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B75537-634E-479D-A7DD-FC3D41C41BD9}"/>
              </a:ext>
            </a:extLst>
          </p:cNvPr>
          <p:cNvSpPr txBox="1">
            <a:spLocks/>
          </p:cNvSpPr>
          <p:nvPr/>
        </p:nvSpPr>
        <p:spPr>
          <a:xfrm>
            <a:off x="5529860" y="254725"/>
            <a:ext cx="6871064" cy="6348549"/>
          </a:xfrm>
          <a:prstGeom prst="rect">
            <a:avLst/>
          </a:prstGeom>
        </p:spPr>
        <p:txBody>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sz="4400" dirty="0"/>
              <a:t>“Seek ye diligently and teach one another words of wisdom; yea, seek ye out of </a:t>
            </a:r>
            <a:r>
              <a:rPr lang="en-US" sz="4400" b="1" dirty="0"/>
              <a:t>the best books </a:t>
            </a:r>
            <a:r>
              <a:rPr lang="en-US" sz="4400" dirty="0"/>
              <a:t>words of wisdom; seek learning, even </a:t>
            </a:r>
            <a:r>
              <a:rPr lang="en-US" sz="4400" b="1" dirty="0"/>
              <a:t>by study </a:t>
            </a:r>
            <a:r>
              <a:rPr lang="en-US" sz="4400" dirty="0"/>
              <a:t>and also by faith.” </a:t>
            </a:r>
          </a:p>
          <a:p>
            <a:pPr marL="36900" indent="0">
              <a:buNone/>
            </a:pPr>
            <a:r>
              <a:rPr lang="en-US" sz="3200" dirty="0"/>
              <a:t>(Doctrine and Covenants 88:118)</a:t>
            </a:r>
            <a:r>
              <a:rPr lang="en-US" sz="4400" dirty="0"/>
              <a:t> </a:t>
            </a:r>
          </a:p>
        </p:txBody>
      </p:sp>
      <p:pic>
        <p:nvPicPr>
          <p:cNvPr id="2" name="Picture 3" descr="A picture containing person, indoor, people, crowd&#10;&#10;Description automatically generated">
            <a:extLst>
              <a:ext uri="{FF2B5EF4-FFF2-40B4-BE49-F238E27FC236}">
                <a16:creationId xmlns:a16="http://schemas.microsoft.com/office/drawing/2014/main" id="{2E4AF915-6D01-415B-A54E-6B855B24A956}"/>
              </a:ext>
            </a:extLst>
          </p:cNvPr>
          <p:cNvPicPr>
            <a:picLocks noChangeAspect="1"/>
          </p:cNvPicPr>
          <p:nvPr/>
        </p:nvPicPr>
        <p:blipFill>
          <a:blip r:embed="rId3"/>
          <a:stretch>
            <a:fillRect/>
          </a:stretch>
        </p:blipFill>
        <p:spPr>
          <a:xfrm>
            <a:off x="321734" y="261725"/>
            <a:ext cx="5000977" cy="6306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B6D95484-E668-42BF-B6E4-8416522A2835}"/>
              </a:ext>
            </a:extLst>
          </p:cNvPr>
          <p:cNvSpPr txBox="1"/>
          <p:nvPr/>
        </p:nvSpPr>
        <p:spPr>
          <a:xfrm>
            <a:off x="865775" y="626472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Glenda Cheryl Gleave</a:t>
            </a:r>
          </a:p>
        </p:txBody>
      </p:sp>
    </p:spTree>
    <p:extLst>
      <p:ext uri="{BB962C8B-B14F-4D97-AF65-F5344CB8AC3E}">
        <p14:creationId xmlns:p14="http://schemas.microsoft.com/office/powerpoint/2010/main" val="3910255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B75537-634E-479D-A7DD-FC3D41C41BD9}"/>
              </a:ext>
            </a:extLst>
          </p:cNvPr>
          <p:cNvSpPr txBox="1">
            <a:spLocks/>
          </p:cNvSpPr>
          <p:nvPr/>
        </p:nvSpPr>
        <p:spPr>
          <a:xfrm>
            <a:off x="5120638" y="254725"/>
            <a:ext cx="6871064" cy="6348549"/>
          </a:xfrm>
          <a:prstGeom prst="rect">
            <a:avLst/>
          </a:prstGeom>
        </p:spPr>
        <p:txBody>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sz="6000" dirty="0"/>
              <a:t>“Thou shalt love the Lord thy God with all thy heart, and with all thy soul, and with all thy </a:t>
            </a:r>
            <a:r>
              <a:rPr lang="en-US" sz="6000" b="1" dirty="0"/>
              <a:t>mind</a:t>
            </a:r>
            <a:r>
              <a:rPr lang="en-US" sz="6000" dirty="0"/>
              <a:t>.” </a:t>
            </a:r>
          </a:p>
          <a:p>
            <a:pPr marL="36900" indent="0">
              <a:buNone/>
            </a:pPr>
            <a:r>
              <a:rPr lang="en-US" sz="4400" dirty="0"/>
              <a:t>(Matthew 22:37)</a:t>
            </a:r>
          </a:p>
          <a:p>
            <a:pPr marL="36900" indent="0">
              <a:buNone/>
            </a:pPr>
            <a:endParaRPr lang="en-US" sz="6000" dirty="0"/>
          </a:p>
        </p:txBody>
      </p:sp>
      <p:pic>
        <p:nvPicPr>
          <p:cNvPr id="2" name="Picture 3">
            <a:extLst>
              <a:ext uri="{FF2B5EF4-FFF2-40B4-BE49-F238E27FC236}">
                <a16:creationId xmlns:a16="http://schemas.microsoft.com/office/drawing/2014/main" id="{82110431-C3B0-4ED0-A32D-AB895647A439}"/>
              </a:ext>
            </a:extLst>
          </p:cNvPr>
          <p:cNvPicPr>
            <a:picLocks noChangeAspect="1"/>
          </p:cNvPicPr>
          <p:nvPr/>
        </p:nvPicPr>
        <p:blipFill rotWithShape="1">
          <a:blip r:embed="rId3"/>
          <a:srcRect l="671" t="4119" r="1007" b="-388"/>
          <a:stretch/>
        </p:blipFill>
        <p:spPr>
          <a:xfrm>
            <a:off x="420511" y="456578"/>
            <a:ext cx="4267324" cy="6152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C940B466-7DFF-4ED4-B5BA-5EA1BB43043E}"/>
              </a:ext>
            </a:extLst>
          </p:cNvPr>
          <p:cNvSpPr txBox="1"/>
          <p:nvPr/>
        </p:nvSpPr>
        <p:spPr>
          <a:xfrm>
            <a:off x="789437" y="626472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Elspeth Young</a:t>
            </a:r>
          </a:p>
        </p:txBody>
      </p:sp>
    </p:spTree>
    <p:extLst>
      <p:ext uri="{BB962C8B-B14F-4D97-AF65-F5344CB8AC3E}">
        <p14:creationId xmlns:p14="http://schemas.microsoft.com/office/powerpoint/2010/main" val="17369026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D72F72-11B6-4E7B-A72B-946218403F8E}"/>
              </a:ext>
            </a:extLst>
          </p:cNvPr>
          <p:cNvSpPr>
            <a:spLocks noGrp="1"/>
          </p:cNvSpPr>
          <p:nvPr>
            <p:ph idx="1"/>
          </p:nvPr>
        </p:nvSpPr>
        <p:spPr>
          <a:xfrm>
            <a:off x="4419600" y="304800"/>
            <a:ext cx="7467600" cy="6188075"/>
          </a:xfrm>
        </p:spPr>
        <p:txBody>
          <a:bodyPr>
            <a:noAutofit/>
          </a:bodyPr>
          <a:lstStyle/>
          <a:p>
            <a:pPr marL="0" indent="0">
              <a:buNone/>
            </a:pPr>
            <a:r>
              <a:rPr lang="en-US" sz="3400" dirty="0">
                <a:latin typeface="Georgia" panose="02040502050405020303" pitchFamily="18" charset="0"/>
              </a:rPr>
              <a:t>“I am a General Authority, but that does not make me an authority in general! My calling and life experiences allow me to respond to certain types of questions. There are other types of questions that require an expert in a specific subject matter. This is exactly what I do when I need an answer to such questions: I seek help from others, including those with degrees and expertise in such fields.</a:t>
            </a:r>
          </a:p>
        </p:txBody>
      </p:sp>
      <p:sp>
        <p:nvSpPr>
          <p:cNvPr id="2" name="Rectangle 1">
            <a:extLst>
              <a:ext uri="{FF2B5EF4-FFF2-40B4-BE49-F238E27FC236}">
                <a16:creationId xmlns:a16="http://schemas.microsoft.com/office/drawing/2014/main" id="{4B58A04B-2F64-4457-9632-BAC1970F9855}"/>
              </a:ext>
            </a:extLst>
          </p:cNvPr>
          <p:cNvSpPr/>
          <p:nvPr/>
        </p:nvSpPr>
        <p:spPr>
          <a:xfrm>
            <a:off x="543895" y="3957757"/>
            <a:ext cx="3389452" cy="923330"/>
          </a:xfrm>
          <a:prstGeom prst="rect">
            <a:avLst/>
          </a:prstGeom>
        </p:spPr>
        <p:txBody>
          <a:bodyPr wrap="square">
            <a:spAutoFit/>
          </a:bodyPr>
          <a:lstStyle/>
          <a:p>
            <a:pPr algn="ctr"/>
            <a:r>
              <a:rPr lang="en-US" dirty="0">
                <a:ea typeface="Calibri" panose="020F0502020204030204" pitchFamily="34" charset="0"/>
              </a:rPr>
              <a:t>President M. Russell Ballard, “Questions and Answers,” BYU Devotional, Nov. 14, 2017</a:t>
            </a:r>
            <a:endParaRPr lang="en-US" dirty="0"/>
          </a:p>
        </p:txBody>
      </p:sp>
      <p:pic>
        <p:nvPicPr>
          <p:cNvPr id="1026" name="Picture 2" descr="Image result for m. russell ballard">
            <a:extLst>
              <a:ext uri="{FF2B5EF4-FFF2-40B4-BE49-F238E27FC236}">
                <a16:creationId xmlns:a16="http://schemas.microsoft.com/office/drawing/2014/main" id="{8AFA80C8-DB94-40D2-8745-36317A668E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76" r="21228"/>
          <a:stretch/>
        </p:blipFill>
        <p:spPr bwMode="auto">
          <a:xfrm>
            <a:off x="465221" y="431215"/>
            <a:ext cx="3546801" cy="34047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36289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278675" y="4435645"/>
            <a:ext cx="2521132" cy="692332"/>
          </a:xfrm>
        </p:spPr>
        <p:txBody>
          <a:bodyPr>
            <a:normAutofit/>
          </a:bodyPr>
          <a:lstStyle/>
          <a:p>
            <a:r>
              <a:rPr lang="en-US" sz="2000" b="0" dirty="0"/>
              <a:t>Dr. Joshua Sears</a:t>
            </a:r>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056708" y="235131"/>
            <a:ext cx="8856617" cy="6453052"/>
          </a:xfrm>
        </p:spPr>
        <p:txBody>
          <a:bodyPr>
            <a:normAutofit/>
          </a:bodyPr>
          <a:lstStyle/>
          <a:p>
            <a:pPr marL="36900" indent="0">
              <a:buNone/>
            </a:pPr>
            <a:r>
              <a:rPr lang="en-US" dirty="0"/>
              <a:t>“We of course need to keep in mind that scholarship, like all human endeavors, is imperfect. Sometimes scholars may disagree because there is more than one legitimate way to interpret the data. All scholarly conclusions, no matter how well researched, are subject to re-evaluation in light of new information (either through prophetic revelation or by updated scholarship).”</a:t>
            </a:r>
          </a:p>
        </p:txBody>
      </p:sp>
      <p:pic>
        <p:nvPicPr>
          <p:cNvPr id="2050" name="Picture 2" descr="Joshua Sears | Brigham Young University - Academia.edu">
            <a:extLst>
              <a:ext uri="{FF2B5EF4-FFF2-40B4-BE49-F238E27FC236}">
                <a16:creationId xmlns:a16="http://schemas.microsoft.com/office/drawing/2014/main" id="{786D4B59-DD6A-462B-B36F-027F5CB7CD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64" r="15690"/>
          <a:stretch/>
        </p:blipFill>
        <p:spPr bwMode="auto">
          <a:xfrm>
            <a:off x="169817" y="386444"/>
            <a:ext cx="2743200" cy="40492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79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F9CF8-D212-4004-8C9C-F2AE1709425C}"/>
              </a:ext>
            </a:extLst>
          </p:cNvPr>
          <p:cNvSpPr>
            <a:spLocks noGrp="1"/>
          </p:cNvSpPr>
          <p:nvPr>
            <p:ph type="title"/>
          </p:nvPr>
        </p:nvSpPr>
        <p:spPr>
          <a:xfrm>
            <a:off x="919119" y="60957"/>
            <a:ext cx="10353762" cy="970450"/>
          </a:xfrm>
        </p:spPr>
        <p:txBody>
          <a:bodyPr/>
          <a:lstStyle/>
          <a:p>
            <a:r>
              <a:rPr lang="en-US" dirty="0"/>
              <a:t>Learning from Websites</a:t>
            </a:r>
          </a:p>
        </p:txBody>
      </p:sp>
      <p:pic>
        <p:nvPicPr>
          <p:cNvPr id="4" name="Picture 3">
            <a:extLst>
              <a:ext uri="{FF2B5EF4-FFF2-40B4-BE49-F238E27FC236}">
                <a16:creationId xmlns:a16="http://schemas.microsoft.com/office/drawing/2014/main" id="{6DCA5DA0-01C7-4577-B714-567731F8F017}"/>
              </a:ext>
            </a:extLst>
          </p:cNvPr>
          <p:cNvPicPr>
            <a:picLocks noChangeAspect="1"/>
          </p:cNvPicPr>
          <p:nvPr/>
        </p:nvPicPr>
        <p:blipFill rotWithShape="1">
          <a:blip r:embed="rId3"/>
          <a:srcRect l="1596" t="15039" r="58351" b="50000"/>
          <a:stretch/>
        </p:blipFill>
        <p:spPr>
          <a:xfrm>
            <a:off x="703635" y="1089774"/>
            <a:ext cx="5107019" cy="25074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7E51D5F8-D63E-4B8E-AE68-DF602ADBED62}"/>
              </a:ext>
            </a:extLst>
          </p:cNvPr>
          <p:cNvPicPr>
            <a:picLocks noChangeAspect="1"/>
          </p:cNvPicPr>
          <p:nvPr/>
        </p:nvPicPr>
        <p:blipFill rotWithShape="1">
          <a:blip r:embed="rId4"/>
          <a:srcRect t="15040" r="57872" b="42269"/>
          <a:stretch/>
        </p:blipFill>
        <p:spPr>
          <a:xfrm>
            <a:off x="703635" y="3784331"/>
            <a:ext cx="5136203" cy="29277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308F29ED-EDE2-44F4-876E-3AC3F02D16C3}"/>
              </a:ext>
            </a:extLst>
          </p:cNvPr>
          <p:cNvPicPr>
            <a:picLocks noChangeAspect="1"/>
          </p:cNvPicPr>
          <p:nvPr/>
        </p:nvPicPr>
        <p:blipFill rotWithShape="1">
          <a:blip r:embed="rId5"/>
          <a:srcRect t="15040" r="45745" b="37021"/>
          <a:stretch/>
        </p:blipFill>
        <p:spPr>
          <a:xfrm>
            <a:off x="6400801" y="1068609"/>
            <a:ext cx="5087564" cy="2528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0EB9EB10-2656-4F6C-A729-8F4E636A0498}"/>
              </a:ext>
            </a:extLst>
          </p:cNvPr>
          <p:cNvPicPr>
            <a:picLocks noChangeAspect="1"/>
          </p:cNvPicPr>
          <p:nvPr/>
        </p:nvPicPr>
        <p:blipFill rotWithShape="1">
          <a:blip r:embed="rId6"/>
          <a:srcRect l="6704" t="22128" r="45426" b="29362"/>
          <a:stretch/>
        </p:blipFill>
        <p:spPr>
          <a:xfrm>
            <a:off x="6400801" y="3784332"/>
            <a:ext cx="5136203" cy="29277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910340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F9CF8-D212-4004-8C9C-F2AE1709425C}"/>
              </a:ext>
            </a:extLst>
          </p:cNvPr>
          <p:cNvSpPr>
            <a:spLocks noGrp="1"/>
          </p:cNvSpPr>
          <p:nvPr>
            <p:ph type="title"/>
          </p:nvPr>
        </p:nvSpPr>
        <p:spPr>
          <a:xfrm>
            <a:off x="919119" y="60957"/>
            <a:ext cx="10353762" cy="970450"/>
          </a:xfrm>
        </p:spPr>
        <p:txBody>
          <a:bodyPr/>
          <a:lstStyle/>
          <a:p>
            <a:r>
              <a:rPr lang="en-US" dirty="0"/>
              <a:t>Learning from Podcasts</a:t>
            </a:r>
          </a:p>
        </p:txBody>
      </p:sp>
      <p:pic>
        <p:nvPicPr>
          <p:cNvPr id="10244" name="Picture 4" descr="Daily podcast that leads listeners through Bible's narrative is No. 1 in  U.S. | Catholic Courier">
            <a:extLst>
              <a:ext uri="{FF2B5EF4-FFF2-40B4-BE49-F238E27FC236}">
                <a16:creationId xmlns:a16="http://schemas.microsoft.com/office/drawing/2014/main" id="{06EE4CA9-65FD-4BE3-A9B7-0835BA25C0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73" r="18228"/>
          <a:stretch/>
        </p:blipFill>
        <p:spPr bwMode="auto">
          <a:xfrm>
            <a:off x="313508" y="3969830"/>
            <a:ext cx="2794829" cy="27464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46" name="Picture 6" descr="NT Pod – Podcast – Podtail">
            <a:extLst>
              <a:ext uri="{FF2B5EF4-FFF2-40B4-BE49-F238E27FC236}">
                <a16:creationId xmlns:a16="http://schemas.microsoft.com/office/drawing/2014/main" id="{45E0ADCB-5A34-40A3-A532-01FCAEC94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1850" y="3969830"/>
            <a:ext cx="2756263" cy="2756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50" name="Picture 10" descr="Follow Him: A Come, Follow Me Podcast featuring Hank Smith &amp; John Bytheway  on Apple Podcasts">
            <a:extLst>
              <a:ext uri="{FF2B5EF4-FFF2-40B4-BE49-F238E27FC236}">
                <a16:creationId xmlns:a16="http://schemas.microsoft.com/office/drawing/2014/main" id="{B3CD1C13-7A8B-4EBF-A256-2B31CF3308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718" y="1070596"/>
            <a:ext cx="2756263" cy="2756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52" name="Picture 12" descr="LDS Perspectives Podcast">
            <a:extLst>
              <a:ext uri="{FF2B5EF4-FFF2-40B4-BE49-F238E27FC236}">
                <a16:creationId xmlns:a16="http://schemas.microsoft.com/office/drawing/2014/main" id="{AEFA155D-A4D0-41EC-B975-DB6677B3F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508" y="1007953"/>
            <a:ext cx="2827387" cy="2818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54" name="Picture 14" descr="Y Religion | Religious Studies Center">
            <a:extLst>
              <a:ext uri="{FF2B5EF4-FFF2-40B4-BE49-F238E27FC236}">
                <a16:creationId xmlns:a16="http://schemas.microsoft.com/office/drawing/2014/main" id="{3A4BB466-0010-4D4C-820B-38E30D6619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7186" y="3992275"/>
            <a:ext cx="2760795" cy="27607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56" name="Picture 16" descr="Podcast - Neal A. Maxwell Institute">
            <a:extLst>
              <a:ext uri="{FF2B5EF4-FFF2-40B4-BE49-F238E27FC236}">
                <a16:creationId xmlns:a16="http://schemas.microsoft.com/office/drawing/2014/main" id="{0DF7B250-A35F-4854-8B55-9396D5242A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21849" y="1084399"/>
            <a:ext cx="2756263" cy="2756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897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9451-55B1-4D08-9595-ED24A2715D29}"/>
              </a:ext>
            </a:extLst>
          </p:cNvPr>
          <p:cNvSpPr>
            <a:spLocks noGrp="1"/>
          </p:cNvSpPr>
          <p:nvPr>
            <p:ph type="title"/>
          </p:nvPr>
        </p:nvSpPr>
        <p:spPr>
          <a:xfrm>
            <a:off x="913795" y="434505"/>
            <a:ext cx="10353762" cy="970450"/>
          </a:xfrm>
        </p:spPr>
        <p:txBody>
          <a:bodyPr/>
          <a:lstStyle/>
          <a:p>
            <a:r>
              <a:rPr lang="en-US" dirty="0"/>
              <a:t>Learning from Books</a:t>
            </a:r>
          </a:p>
        </p:txBody>
      </p:sp>
      <p:pic>
        <p:nvPicPr>
          <p:cNvPr id="15370" name="Picture 10" descr="What Did Jesus Look Like?: Taylor, Joan E.: 9780567671509: Amazon.com: Books">
            <a:extLst>
              <a:ext uri="{FF2B5EF4-FFF2-40B4-BE49-F238E27FC236}">
                <a16:creationId xmlns:a16="http://schemas.microsoft.com/office/drawing/2014/main" id="{1E90C9F0-35F2-441C-9164-1ED8891D81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17" r="7740"/>
          <a:stretch/>
        </p:blipFill>
        <p:spPr bwMode="auto">
          <a:xfrm>
            <a:off x="6148003" y="1862538"/>
            <a:ext cx="3011558" cy="449236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hrist in the Gospels of the Liturgical Year: Raymond E. Brown, SS  (1928-1998): Expanded Edition with Essays by John R. Donahue, SJ, and  Ronald D. Witherup, SS: Ronald D. Witherup: 9780814618608: Amazon.com: Books">
            <a:extLst>
              <a:ext uri="{FF2B5EF4-FFF2-40B4-BE49-F238E27FC236}">
                <a16:creationId xmlns:a16="http://schemas.microsoft.com/office/drawing/2014/main" id="{7847086C-0119-4DFD-9B5D-7F6C3B6A0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118" y="1870207"/>
            <a:ext cx="3011558" cy="45128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mazon.com: King&amp;#39;s Cross: The Story of the World in the Life of Jesus  (Audible Audio Edition): Timothy Keller, Lloyd James, Penguin Audio:  Audible Books &amp;amp; Originals">
            <a:extLst>
              <a:ext uri="{FF2B5EF4-FFF2-40B4-BE49-F238E27FC236}">
                <a16:creationId xmlns:a16="http://schemas.microsoft.com/office/drawing/2014/main" id="{16B2B8BC-7E37-4CAA-AF84-73CA134A33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483" r="17885"/>
          <a:stretch/>
        </p:blipFill>
        <p:spPr bwMode="auto">
          <a:xfrm>
            <a:off x="9222520" y="1868072"/>
            <a:ext cx="2903442" cy="44923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esus: A Pilgrimage: Martin, James: 9780062024244: Amazon.com: Books">
            <a:extLst>
              <a:ext uri="{FF2B5EF4-FFF2-40B4-BE49-F238E27FC236}">
                <a16:creationId xmlns:a16="http://schemas.microsoft.com/office/drawing/2014/main" id="{8BA32860-9F81-4607-ADFD-325DDBEADE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38" y="1853896"/>
            <a:ext cx="2950196" cy="4492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527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496B24-BE39-4CE7-A0B7-6E64D2F5221C}"/>
              </a:ext>
            </a:extLst>
          </p:cNvPr>
          <p:cNvPicPr>
            <a:picLocks noChangeAspect="1"/>
          </p:cNvPicPr>
          <p:nvPr/>
        </p:nvPicPr>
        <p:blipFill rotWithShape="1">
          <a:blip r:embed="rId2"/>
          <a:srcRect l="31014" t="14415" b="7207"/>
          <a:stretch/>
        </p:blipFill>
        <p:spPr>
          <a:xfrm>
            <a:off x="4386647" y="990158"/>
            <a:ext cx="7632357" cy="4877683"/>
          </a:xfrm>
          <a:prstGeom prst="roundRect">
            <a:avLst>
              <a:gd name="adj" fmla="val 1021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B23E6BE7-D15F-45A4-97E4-E07085B35123}"/>
              </a:ext>
            </a:extLst>
          </p:cNvPr>
          <p:cNvPicPr>
            <a:picLocks noChangeAspect="1"/>
          </p:cNvPicPr>
          <p:nvPr/>
        </p:nvPicPr>
        <p:blipFill rotWithShape="1">
          <a:blip r:embed="rId3"/>
          <a:srcRect l="1419" t="14438" r="22264" b="8829"/>
          <a:stretch/>
        </p:blipFill>
        <p:spPr>
          <a:xfrm>
            <a:off x="172996" y="990158"/>
            <a:ext cx="3867199" cy="2187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itle 1">
            <a:extLst>
              <a:ext uri="{FF2B5EF4-FFF2-40B4-BE49-F238E27FC236}">
                <a16:creationId xmlns:a16="http://schemas.microsoft.com/office/drawing/2014/main" id="{824D75DA-47AC-4227-BE62-7C7E917731E9}"/>
              </a:ext>
            </a:extLst>
          </p:cNvPr>
          <p:cNvSpPr txBox="1">
            <a:spLocks/>
          </p:cNvSpPr>
          <p:nvPr/>
        </p:nvSpPr>
        <p:spPr>
          <a:xfrm>
            <a:off x="4695568" y="156754"/>
            <a:ext cx="7008752" cy="1410789"/>
          </a:xfrm>
          <a:prstGeom prst="rect">
            <a:avLst/>
          </a:prstGeom>
        </p:spPr>
        <p:txBody>
          <a:bodyPr>
            <a:no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u="sng" dirty="0"/>
              <a:t>http://scriptures.byu.edu</a:t>
            </a:r>
          </a:p>
        </p:txBody>
      </p:sp>
      <p:pic>
        <p:nvPicPr>
          <p:cNvPr id="7" name="Picture 6">
            <a:extLst>
              <a:ext uri="{FF2B5EF4-FFF2-40B4-BE49-F238E27FC236}">
                <a16:creationId xmlns:a16="http://schemas.microsoft.com/office/drawing/2014/main" id="{DCA745C6-CDF6-43A1-BE5E-BC65806AB049}"/>
              </a:ext>
            </a:extLst>
          </p:cNvPr>
          <p:cNvPicPr>
            <a:picLocks noChangeAspect="1"/>
          </p:cNvPicPr>
          <p:nvPr/>
        </p:nvPicPr>
        <p:blipFill rotWithShape="1">
          <a:blip r:embed="rId4"/>
          <a:srcRect l="9223" t="20000" r="35539" b="5586"/>
          <a:stretch/>
        </p:blipFill>
        <p:spPr>
          <a:xfrm>
            <a:off x="183796" y="3429000"/>
            <a:ext cx="3856399" cy="29223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631599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stone wall with a sign on it&#10;&#10;Description automatically generated with low confidence">
            <a:extLst>
              <a:ext uri="{FF2B5EF4-FFF2-40B4-BE49-F238E27FC236}">
                <a16:creationId xmlns:a16="http://schemas.microsoft.com/office/drawing/2014/main" id="{E9912A4C-F96C-4013-B51E-B6FCF78B3E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00236" y="1404955"/>
            <a:ext cx="3591528" cy="5130756"/>
          </a:xfrm>
          <a:prstGeom prst="rect">
            <a:avLst/>
          </a:prstGeom>
          <a:solidFill>
            <a:srgbClr val="FFFFFF"/>
          </a:solidFill>
        </p:spPr>
      </p:pic>
      <p:sp>
        <p:nvSpPr>
          <p:cNvPr id="10" name="Title 1">
            <a:extLst>
              <a:ext uri="{FF2B5EF4-FFF2-40B4-BE49-F238E27FC236}">
                <a16:creationId xmlns:a16="http://schemas.microsoft.com/office/drawing/2014/main" id="{1C73F3EA-2A78-494C-835D-E786503C5704}"/>
              </a:ext>
            </a:extLst>
          </p:cNvPr>
          <p:cNvSpPr>
            <a:spLocks noGrp="1"/>
          </p:cNvSpPr>
          <p:nvPr>
            <p:ph type="title"/>
          </p:nvPr>
        </p:nvSpPr>
        <p:spPr>
          <a:xfrm>
            <a:off x="913795" y="434505"/>
            <a:ext cx="10353762" cy="970450"/>
          </a:xfrm>
        </p:spPr>
        <p:txBody>
          <a:bodyPr/>
          <a:lstStyle/>
          <a:p>
            <a:r>
              <a:rPr lang="en-US" dirty="0"/>
              <a:t>Learning from Books</a:t>
            </a:r>
          </a:p>
        </p:txBody>
      </p:sp>
    </p:spTree>
    <p:extLst>
      <p:ext uri="{BB962C8B-B14F-4D97-AF65-F5344CB8AC3E}">
        <p14:creationId xmlns:p14="http://schemas.microsoft.com/office/powerpoint/2010/main" val="8929437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03AB7FDF-908F-42D0-9A36-36DF1D6C4E69">
            <a:extLst>
              <a:ext uri="{FF2B5EF4-FFF2-40B4-BE49-F238E27FC236}">
                <a16:creationId xmlns:a16="http://schemas.microsoft.com/office/drawing/2014/main" id="{A71DFDE9-FCE5-45D9-B5C3-1580CF280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69" y="434868"/>
            <a:ext cx="4459097" cy="5988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E20B001-334D-2A4E-991F-8A1A19C693CC}"/>
              </a:ext>
            </a:extLst>
          </p:cNvPr>
          <p:cNvSpPr txBox="1"/>
          <p:nvPr/>
        </p:nvSpPr>
        <p:spPr>
          <a:xfrm>
            <a:off x="654093" y="608457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Anthony Sweat</a:t>
            </a:r>
          </a:p>
        </p:txBody>
      </p:sp>
    </p:spTree>
    <p:extLst>
      <p:ext uri="{BB962C8B-B14F-4D97-AF65-F5344CB8AC3E}">
        <p14:creationId xmlns:p14="http://schemas.microsoft.com/office/powerpoint/2010/main" val="13142594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03AB7FDF-908F-42D0-9A36-36DF1D6C4E69">
            <a:extLst>
              <a:ext uri="{FF2B5EF4-FFF2-40B4-BE49-F238E27FC236}">
                <a16:creationId xmlns:a16="http://schemas.microsoft.com/office/drawing/2014/main" id="{A71DFDE9-FCE5-45D9-B5C3-1580CF280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69" y="434868"/>
            <a:ext cx="4459097" cy="5988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CCFE50B-247D-4FC5-BFE6-7D5C11A73127}"/>
              </a:ext>
            </a:extLst>
          </p:cNvPr>
          <p:cNvSpPr txBox="1"/>
          <p:nvPr/>
        </p:nvSpPr>
        <p:spPr>
          <a:xfrm>
            <a:off x="654093" y="608457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Anthony Sweat</a:t>
            </a:r>
          </a:p>
        </p:txBody>
      </p:sp>
      <p:sp>
        <p:nvSpPr>
          <p:cNvPr id="6" name="Content Placeholder 2">
            <a:extLst>
              <a:ext uri="{FF2B5EF4-FFF2-40B4-BE49-F238E27FC236}">
                <a16:creationId xmlns:a16="http://schemas.microsoft.com/office/drawing/2014/main" id="{968FCC2B-279A-4C92-9E16-A8CC74E1E470}"/>
              </a:ext>
            </a:extLst>
          </p:cNvPr>
          <p:cNvSpPr txBox="1">
            <a:spLocks/>
          </p:cNvSpPr>
          <p:nvPr/>
        </p:nvSpPr>
        <p:spPr>
          <a:xfrm>
            <a:off x="4880919" y="227186"/>
            <a:ext cx="7113312" cy="5988264"/>
          </a:xfrm>
          <a:prstGeom prst="rect">
            <a:avLst/>
          </a:prstGeom>
        </p:spPr>
        <p:txBody>
          <a:bodyPr>
            <a:no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sz="3200" dirty="0"/>
              <a:t>“Therefore I tell you, do not worry…about your body, what you will wear” </a:t>
            </a:r>
            <a:r>
              <a:rPr lang="en-US" sz="2000" dirty="0"/>
              <a:t>(Matthew 6:25, NRSV). </a:t>
            </a:r>
            <a:endParaRPr lang="en-US" sz="3200" dirty="0"/>
          </a:p>
          <a:p>
            <a:pPr marL="36900" indent="0">
              <a:buNone/>
            </a:pPr>
            <a:r>
              <a:rPr lang="en-US" sz="3200" dirty="0">
                <a:solidFill>
                  <a:schemeClr val="bg2"/>
                </a:solidFill>
              </a:rPr>
              <a:t>“Why do you worry about clothing? Consider the lilies of the field, how they grow; they neither toil nor spin…if God so clothes the grass of the field…will he not much more clothe you—you of little faith?” </a:t>
            </a:r>
            <a:r>
              <a:rPr lang="en-US" sz="2000" dirty="0">
                <a:solidFill>
                  <a:schemeClr val="bg2"/>
                </a:solidFill>
              </a:rPr>
              <a:t>(Matthew 6:28-30, NRSV). </a:t>
            </a:r>
            <a:endParaRPr lang="en-US" sz="3200" dirty="0">
              <a:solidFill>
                <a:schemeClr val="bg2"/>
              </a:solidFill>
            </a:endParaRPr>
          </a:p>
        </p:txBody>
      </p:sp>
    </p:spTree>
    <p:extLst>
      <p:ext uri="{BB962C8B-B14F-4D97-AF65-F5344CB8AC3E}">
        <p14:creationId xmlns:p14="http://schemas.microsoft.com/office/powerpoint/2010/main" val="17618074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03AB7FDF-908F-42D0-9A36-36DF1D6C4E69">
            <a:extLst>
              <a:ext uri="{FF2B5EF4-FFF2-40B4-BE49-F238E27FC236}">
                <a16:creationId xmlns:a16="http://schemas.microsoft.com/office/drawing/2014/main" id="{A71DFDE9-FCE5-45D9-B5C3-1580CF280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69" y="434868"/>
            <a:ext cx="4459097" cy="5988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CCFE50B-247D-4FC5-BFE6-7D5C11A73127}"/>
              </a:ext>
            </a:extLst>
          </p:cNvPr>
          <p:cNvSpPr txBox="1"/>
          <p:nvPr/>
        </p:nvSpPr>
        <p:spPr>
          <a:xfrm>
            <a:off x="654093" y="608457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Anthony Sweat</a:t>
            </a:r>
          </a:p>
        </p:txBody>
      </p:sp>
      <p:sp>
        <p:nvSpPr>
          <p:cNvPr id="6" name="Content Placeholder 2">
            <a:extLst>
              <a:ext uri="{FF2B5EF4-FFF2-40B4-BE49-F238E27FC236}">
                <a16:creationId xmlns:a16="http://schemas.microsoft.com/office/drawing/2014/main" id="{968FCC2B-279A-4C92-9E16-A8CC74E1E470}"/>
              </a:ext>
            </a:extLst>
          </p:cNvPr>
          <p:cNvSpPr txBox="1">
            <a:spLocks/>
          </p:cNvSpPr>
          <p:nvPr/>
        </p:nvSpPr>
        <p:spPr>
          <a:xfrm>
            <a:off x="4880919" y="227186"/>
            <a:ext cx="7113312" cy="5988264"/>
          </a:xfrm>
          <a:prstGeom prst="rect">
            <a:avLst/>
          </a:prstGeom>
        </p:spPr>
        <p:txBody>
          <a:bodyPr>
            <a:no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sz="3200" dirty="0"/>
              <a:t>“Therefore I tell you, do not worry…about your body, what you will wear” </a:t>
            </a:r>
            <a:r>
              <a:rPr lang="en-US" sz="2000" dirty="0"/>
              <a:t>(Matthew 6:25, NRSV). </a:t>
            </a:r>
            <a:endParaRPr lang="en-US" sz="3200" dirty="0"/>
          </a:p>
          <a:p>
            <a:pPr marL="36900" indent="0">
              <a:buNone/>
            </a:pPr>
            <a:r>
              <a:rPr lang="en-US" sz="3200" dirty="0"/>
              <a:t>“Why do you worry about clothing? Consider the lilies of the field, how they grow; they neither toil nor spin…if God so clothes the grass of the field…will he not much more clothe you—you of little faith?” </a:t>
            </a:r>
            <a:r>
              <a:rPr lang="en-US" sz="2000" dirty="0"/>
              <a:t>(Matthew 6:28-30, NRSV). </a:t>
            </a:r>
            <a:endParaRPr lang="en-US" sz="3200" dirty="0"/>
          </a:p>
        </p:txBody>
      </p:sp>
    </p:spTree>
    <p:extLst>
      <p:ext uri="{BB962C8B-B14F-4D97-AF65-F5344CB8AC3E}">
        <p14:creationId xmlns:p14="http://schemas.microsoft.com/office/powerpoint/2010/main" val="17840209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68FCC2B-279A-4C92-9E16-A8CC74E1E470}"/>
              </a:ext>
            </a:extLst>
          </p:cNvPr>
          <p:cNvSpPr txBox="1">
            <a:spLocks/>
          </p:cNvSpPr>
          <p:nvPr/>
        </p:nvSpPr>
        <p:spPr>
          <a:xfrm>
            <a:off x="4695568" y="227186"/>
            <a:ext cx="7298663" cy="5988264"/>
          </a:xfrm>
          <a:prstGeom prst="rect">
            <a:avLst/>
          </a:prstGeom>
        </p:spPr>
        <p:txBody>
          <a:bodyPr>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sz="4000" dirty="0"/>
              <a:t>“If anyone wants to sue you and take your coat [</a:t>
            </a:r>
            <a:r>
              <a:rPr lang="en-US" sz="4000" i="1" dirty="0" err="1">
                <a:solidFill>
                  <a:srgbClr val="FFFF00"/>
                </a:solidFill>
              </a:rPr>
              <a:t>chitōn</a:t>
            </a:r>
            <a:r>
              <a:rPr lang="en-US" sz="4000" i="1" dirty="0">
                <a:solidFill>
                  <a:srgbClr val="FFFF00"/>
                </a:solidFill>
              </a:rPr>
              <a:t>=tunic</a:t>
            </a:r>
            <a:r>
              <a:rPr lang="en-US" sz="4000" dirty="0"/>
              <a:t>], give your cloak [</a:t>
            </a:r>
            <a:r>
              <a:rPr lang="en-US" sz="4000" i="1" dirty="0">
                <a:solidFill>
                  <a:srgbClr val="FFFF00"/>
                </a:solidFill>
              </a:rPr>
              <a:t>himation</a:t>
            </a:r>
            <a:r>
              <a:rPr lang="en-US" sz="4000" dirty="0"/>
              <a:t>] as well.” </a:t>
            </a:r>
            <a:r>
              <a:rPr lang="en-US" sz="2800" dirty="0"/>
              <a:t>(Matthew 5:40)</a:t>
            </a:r>
          </a:p>
        </p:txBody>
      </p:sp>
      <p:pic>
        <p:nvPicPr>
          <p:cNvPr id="7" name="Picture 2" descr="What did Jesus really look like? - BBC News">
            <a:extLst>
              <a:ext uri="{FF2B5EF4-FFF2-40B4-BE49-F238E27FC236}">
                <a16:creationId xmlns:a16="http://schemas.microsoft.com/office/drawing/2014/main" id="{72144707-6E77-4A93-8320-D556108BE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69" y="414359"/>
            <a:ext cx="4221893" cy="60292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6630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F4100-F51D-4861-BAE1-EBEAF1E36768}"/>
              </a:ext>
            </a:extLst>
          </p:cNvPr>
          <p:cNvSpPr>
            <a:spLocks noGrp="1"/>
          </p:cNvSpPr>
          <p:nvPr>
            <p:ph type="title"/>
          </p:nvPr>
        </p:nvSpPr>
        <p:spPr>
          <a:xfrm>
            <a:off x="378823" y="156754"/>
            <a:ext cx="11325497" cy="1410789"/>
          </a:xfrm>
        </p:spPr>
        <p:txBody>
          <a:bodyPr>
            <a:noAutofit/>
          </a:bodyPr>
          <a:lstStyle/>
          <a:p>
            <a:r>
              <a:rPr lang="en-US" sz="3600" dirty="0"/>
              <a:t>Seven Ways to Learn More About Jesus Christ</a:t>
            </a:r>
          </a:p>
        </p:txBody>
      </p:sp>
      <p:sp>
        <p:nvSpPr>
          <p:cNvPr id="3" name="Content Placeholder 2">
            <a:extLst>
              <a:ext uri="{FF2B5EF4-FFF2-40B4-BE49-F238E27FC236}">
                <a16:creationId xmlns:a16="http://schemas.microsoft.com/office/drawing/2014/main" id="{09316D0F-B2F7-4C94-8448-8AD2BE3DB0B1}"/>
              </a:ext>
            </a:extLst>
          </p:cNvPr>
          <p:cNvSpPr>
            <a:spLocks noGrp="1"/>
          </p:cNvSpPr>
          <p:nvPr>
            <p:ph idx="1"/>
          </p:nvPr>
        </p:nvSpPr>
        <p:spPr>
          <a:xfrm>
            <a:off x="913794" y="1732449"/>
            <a:ext cx="10699085" cy="4622826"/>
          </a:xfrm>
        </p:spPr>
        <p:txBody>
          <a:bodyPr>
            <a:normAutofit fontScale="92500" lnSpcReduction="10000"/>
          </a:bodyPr>
          <a:lstStyle/>
          <a:p>
            <a:r>
              <a:rPr lang="en-US" dirty="0">
                <a:solidFill>
                  <a:srgbClr val="FFFF00"/>
                </a:solidFill>
              </a:rPr>
              <a:t>Living Prophets</a:t>
            </a:r>
          </a:p>
          <a:p>
            <a:r>
              <a:rPr lang="en-US" dirty="0">
                <a:solidFill>
                  <a:srgbClr val="FFFF00"/>
                </a:solidFill>
              </a:rPr>
              <a:t>The Scriptures</a:t>
            </a:r>
          </a:p>
          <a:p>
            <a:r>
              <a:rPr lang="en-US" dirty="0">
                <a:solidFill>
                  <a:srgbClr val="FFFF00"/>
                </a:solidFill>
              </a:rPr>
              <a:t>Modern Scholarship</a:t>
            </a:r>
          </a:p>
          <a:p>
            <a:r>
              <a:rPr lang="en-US" b="1" dirty="0">
                <a:solidFill>
                  <a:srgbClr val="FFFF00"/>
                </a:solidFill>
              </a:rPr>
              <a:t>Personal Experiences</a:t>
            </a:r>
          </a:p>
          <a:p>
            <a:r>
              <a:rPr lang="en-US" dirty="0">
                <a:solidFill>
                  <a:srgbClr val="FFC000"/>
                </a:solidFill>
              </a:rPr>
              <a:t>Artwork </a:t>
            </a:r>
          </a:p>
          <a:p>
            <a:r>
              <a:rPr lang="en-US" dirty="0">
                <a:solidFill>
                  <a:srgbClr val="FFC000"/>
                </a:solidFill>
              </a:rPr>
              <a:t>Movies </a:t>
            </a:r>
          </a:p>
          <a:p>
            <a:r>
              <a:rPr lang="en-US" dirty="0">
                <a:solidFill>
                  <a:srgbClr val="FFC000"/>
                </a:solidFill>
              </a:rPr>
              <a:t>Music</a:t>
            </a:r>
          </a:p>
        </p:txBody>
      </p:sp>
    </p:spTree>
    <p:extLst>
      <p:ext uri="{BB962C8B-B14F-4D97-AF65-F5344CB8AC3E}">
        <p14:creationId xmlns:p14="http://schemas.microsoft.com/office/powerpoint/2010/main" val="16140226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4C888B-E777-554F-8A6E-02F5DA533DCC}"/>
              </a:ext>
            </a:extLst>
          </p:cNvPr>
          <p:cNvSpPr>
            <a:spLocks noGrp="1"/>
          </p:cNvSpPr>
          <p:nvPr>
            <p:ph type="title"/>
          </p:nvPr>
        </p:nvSpPr>
        <p:spPr>
          <a:xfrm>
            <a:off x="457200" y="189681"/>
            <a:ext cx="5127031" cy="1676603"/>
          </a:xfrm>
        </p:spPr>
        <p:txBody>
          <a:bodyPr vert="horz" lIns="91440" tIns="45720" rIns="91440" bIns="45720" rtlCol="0" anchor="ctr">
            <a:normAutofit/>
          </a:bodyPr>
          <a:lstStyle/>
          <a:p>
            <a:r>
              <a:rPr lang="en-US" sz="4000" dirty="0"/>
              <a:t>Eternal life is to </a:t>
            </a:r>
            <a:r>
              <a:rPr lang="en-US" sz="4000" i="1" dirty="0"/>
              <a:t>know </a:t>
            </a:r>
            <a:r>
              <a:rPr lang="en-US" sz="4000" dirty="0"/>
              <a:t>Jesus Christ</a:t>
            </a:r>
            <a:endParaRPr lang="en-US" sz="3700" dirty="0"/>
          </a:p>
        </p:txBody>
      </p:sp>
      <p:sp>
        <p:nvSpPr>
          <p:cNvPr id="5" name="Content Placeholder 4">
            <a:extLst>
              <a:ext uri="{FF2B5EF4-FFF2-40B4-BE49-F238E27FC236}">
                <a16:creationId xmlns:a16="http://schemas.microsoft.com/office/drawing/2014/main" id="{A0E516B1-61E8-314D-9FC2-B19043B05527}"/>
              </a:ext>
            </a:extLst>
          </p:cNvPr>
          <p:cNvSpPr>
            <a:spLocks noGrp="1"/>
          </p:cNvSpPr>
          <p:nvPr>
            <p:ph sz="half" idx="1"/>
          </p:nvPr>
        </p:nvSpPr>
        <p:spPr>
          <a:xfrm>
            <a:off x="457200" y="1701800"/>
            <a:ext cx="5127029" cy="4395019"/>
          </a:xfrm>
        </p:spPr>
        <p:txBody>
          <a:bodyPr vert="horz" lIns="91440" tIns="45720" rIns="91440" bIns="45720" rtlCol="0">
            <a:normAutofit/>
          </a:bodyPr>
          <a:lstStyle/>
          <a:p>
            <a:pPr marL="36900" indent="0">
              <a:buNone/>
            </a:pPr>
            <a:r>
              <a:rPr lang="en-US" dirty="0">
                <a:latin typeface="Georgia" panose="02040502050405020303" pitchFamily="18" charset="0"/>
              </a:rPr>
              <a:t>“This is life eternal, that they might know thee the only true God, and Jesus Christ, whom thou hast sent.” </a:t>
            </a:r>
          </a:p>
          <a:p>
            <a:pPr marL="36900" indent="0">
              <a:buNone/>
            </a:pPr>
            <a:r>
              <a:rPr lang="en-US" sz="3200" dirty="0">
                <a:latin typeface="Georgia" panose="02040502050405020303" pitchFamily="18" charset="0"/>
              </a:rPr>
              <a:t>(John 17:3)</a:t>
            </a:r>
          </a:p>
          <a:p>
            <a:pPr marL="36900" indent="0">
              <a:buNone/>
            </a:pPr>
            <a:endParaRPr lang="en-US" dirty="0">
              <a:latin typeface="Georgia" panose="02040502050405020303" pitchFamily="18" charset="0"/>
            </a:endParaRPr>
          </a:p>
        </p:txBody>
      </p:sp>
      <p:sp>
        <p:nvSpPr>
          <p:cNvPr id="7" name="Content Placeholder 2">
            <a:extLst>
              <a:ext uri="{FF2B5EF4-FFF2-40B4-BE49-F238E27FC236}">
                <a16:creationId xmlns:a16="http://schemas.microsoft.com/office/drawing/2014/main" id="{914E3411-C81D-4633-AEA0-6BE95BB983A1}"/>
              </a:ext>
            </a:extLst>
          </p:cNvPr>
          <p:cNvSpPr txBox="1">
            <a:spLocks/>
          </p:cNvSpPr>
          <p:nvPr/>
        </p:nvSpPr>
        <p:spPr>
          <a:xfrm>
            <a:off x="6227617" y="4295013"/>
            <a:ext cx="5486400" cy="3810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4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endParaRPr lang="en-US" sz="1800" dirty="0"/>
          </a:p>
        </p:txBody>
      </p:sp>
      <p:pic>
        <p:nvPicPr>
          <p:cNvPr id="2" name="Picture 2" descr="A picture containing person, person&#10;&#10;Description automatically generated">
            <a:extLst>
              <a:ext uri="{FF2B5EF4-FFF2-40B4-BE49-F238E27FC236}">
                <a16:creationId xmlns:a16="http://schemas.microsoft.com/office/drawing/2014/main" id="{D903AB60-B1D8-4E17-A910-6A604FE2C067}"/>
              </a:ext>
            </a:extLst>
          </p:cNvPr>
          <p:cNvPicPr>
            <a:picLocks noChangeAspect="1"/>
          </p:cNvPicPr>
          <p:nvPr/>
        </p:nvPicPr>
        <p:blipFill rotWithShape="1">
          <a:blip r:embed="rId3"/>
          <a:srcRect l="2564" t="10646" r="1865" b="18499"/>
          <a:stretch/>
        </p:blipFill>
        <p:spPr>
          <a:xfrm>
            <a:off x="6072395" y="562665"/>
            <a:ext cx="5786880" cy="57414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D3E9D36A-5219-AA4E-B4E7-86B46DFE4A3F}"/>
              </a:ext>
            </a:extLst>
          </p:cNvPr>
          <p:cNvSpPr txBox="1"/>
          <p:nvPr/>
        </p:nvSpPr>
        <p:spPr>
          <a:xfrm>
            <a:off x="6743908" y="596560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Daniel Alma Wilson</a:t>
            </a:r>
          </a:p>
        </p:txBody>
      </p:sp>
    </p:spTree>
    <p:extLst>
      <p:ext uri="{BB962C8B-B14F-4D97-AF65-F5344CB8AC3E}">
        <p14:creationId xmlns:p14="http://schemas.microsoft.com/office/powerpoint/2010/main" val="12258129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4C888B-E777-554F-8A6E-02F5DA533DCC}"/>
              </a:ext>
            </a:extLst>
          </p:cNvPr>
          <p:cNvSpPr>
            <a:spLocks noGrp="1"/>
          </p:cNvSpPr>
          <p:nvPr>
            <p:ph type="title"/>
          </p:nvPr>
        </p:nvSpPr>
        <p:spPr>
          <a:xfrm>
            <a:off x="457200" y="189681"/>
            <a:ext cx="5127031" cy="1676603"/>
          </a:xfrm>
        </p:spPr>
        <p:txBody>
          <a:bodyPr vert="horz" lIns="91440" tIns="45720" rIns="91440" bIns="45720" rtlCol="0" anchor="ctr">
            <a:normAutofit/>
          </a:bodyPr>
          <a:lstStyle/>
          <a:p>
            <a:r>
              <a:rPr lang="en-US" sz="4000" dirty="0"/>
              <a:t>Eternal life is to </a:t>
            </a:r>
            <a:r>
              <a:rPr lang="en-US" sz="4000" i="1" dirty="0"/>
              <a:t>know </a:t>
            </a:r>
            <a:r>
              <a:rPr lang="en-US" sz="4000" dirty="0"/>
              <a:t>Jesus Christ</a:t>
            </a:r>
            <a:endParaRPr lang="en-US" sz="3700" dirty="0"/>
          </a:p>
        </p:txBody>
      </p:sp>
      <p:sp>
        <p:nvSpPr>
          <p:cNvPr id="5" name="Content Placeholder 4">
            <a:extLst>
              <a:ext uri="{FF2B5EF4-FFF2-40B4-BE49-F238E27FC236}">
                <a16:creationId xmlns:a16="http://schemas.microsoft.com/office/drawing/2014/main" id="{A0E516B1-61E8-314D-9FC2-B19043B05527}"/>
              </a:ext>
            </a:extLst>
          </p:cNvPr>
          <p:cNvSpPr>
            <a:spLocks noGrp="1"/>
          </p:cNvSpPr>
          <p:nvPr>
            <p:ph sz="half" idx="1"/>
          </p:nvPr>
        </p:nvSpPr>
        <p:spPr>
          <a:xfrm>
            <a:off x="457200" y="1701800"/>
            <a:ext cx="5127029" cy="4966519"/>
          </a:xfrm>
        </p:spPr>
        <p:txBody>
          <a:bodyPr vert="horz" lIns="91440" tIns="45720" rIns="91440" bIns="45720" rtlCol="0">
            <a:normAutofit lnSpcReduction="10000"/>
          </a:bodyPr>
          <a:lstStyle/>
          <a:p>
            <a:r>
              <a:rPr lang="en-US" sz="2600" i="1" dirty="0">
                <a:latin typeface="Georgia" panose="02040502050405020303" pitchFamily="18" charset="0"/>
              </a:rPr>
              <a:t>Which kind of “know”?</a:t>
            </a:r>
          </a:p>
          <a:p>
            <a:r>
              <a:rPr lang="en-US" sz="2600" b="1" i="1" dirty="0">
                <a:solidFill>
                  <a:schemeClr val="bg2"/>
                </a:solidFill>
                <a:latin typeface="Georgia" panose="02040502050405020303" pitchFamily="18" charset="0"/>
              </a:rPr>
              <a:t>NOT</a:t>
            </a:r>
            <a:r>
              <a:rPr lang="en-US" sz="2600" i="1" dirty="0">
                <a:solidFill>
                  <a:schemeClr val="bg2"/>
                </a:solidFill>
                <a:latin typeface="Georgia" panose="02040502050405020303" pitchFamily="18" charset="0"/>
              </a:rPr>
              <a:t>  </a:t>
            </a:r>
            <a:r>
              <a:rPr lang="en-US" sz="2600" i="1" dirty="0" err="1">
                <a:solidFill>
                  <a:schemeClr val="bg2"/>
                </a:solidFill>
                <a:latin typeface="Georgia" panose="02040502050405020303" pitchFamily="18" charset="0"/>
              </a:rPr>
              <a:t>oida</a:t>
            </a:r>
            <a:r>
              <a:rPr lang="en-US" sz="2600" i="1" dirty="0">
                <a:solidFill>
                  <a:schemeClr val="bg2"/>
                </a:solidFill>
                <a:latin typeface="Georgia" panose="02040502050405020303" pitchFamily="18" charset="0"/>
              </a:rPr>
              <a:t> = know facts, data</a:t>
            </a:r>
          </a:p>
          <a:p>
            <a:r>
              <a:rPr lang="en-US" sz="2600" b="1" i="1" dirty="0">
                <a:solidFill>
                  <a:schemeClr val="bg2"/>
                </a:solidFill>
                <a:latin typeface="Georgia" panose="02040502050405020303" pitchFamily="18" charset="0"/>
              </a:rPr>
              <a:t>BUT</a:t>
            </a:r>
            <a:r>
              <a:rPr lang="en-US" sz="2600" i="1" dirty="0">
                <a:solidFill>
                  <a:schemeClr val="bg2"/>
                </a:solidFill>
                <a:latin typeface="Georgia" panose="02040502050405020303" pitchFamily="18" charset="0"/>
              </a:rPr>
              <a:t> </a:t>
            </a:r>
            <a:r>
              <a:rPr lang="en-US" sz="2600" i="1" dirty="0" err="1">
                <a:solidFill>
                  <a:schemeClr val="bg2"/>
                </a:solidFill>
                <a:latin typeface="Georgia" panose="02040502050405020303" pitchFamily="18" charset="0"/>
              </a:rPr>
              <a:t>ginōskō</a:t>
            </a:r>
            <a:r>
              <a:rPr lang="en-US" sz="2600" i="1" dirty="0">
                <a:solidFill>
                  <a:schemeClr val="bg2"/>
                </a:solidFill>
                <a:latin typeface="Georgia" panose="02040502050405020303" pitchFamily="18" charset="0"/>
              </a:rPr>
              <a:t> = know by experience</a:t>
            </a:r>
          </a:p>
          <a:p>
            <a:pPr marL="36900" indent="0">
              <a:buNone/>
            </a:pPr>
            <a:endParaRPr lang="en-US" sz="2600" b="1" dirty="0">
              <a:solidFill>
                <a:schemeClr val="bg2"/>
              </a:solidFill>
              <a:latin typeface="Georgia" panose="02040502050405020303" pitchFamily="18" charset="0"/>
            </a:endParaRPr>
          </a:p>
          <a:p>
            <a:pPr marL="0" indent="0">
              <a:buNone/>
            </a:pPr>
            <a:r>
              <a:rPr lang="en-US" sz="2600" dirty="0">
                <a:solidFill>
                  <a:schemeClr val="bg2"/>
                </a:solidFill>
                <a:latin typeface="Georgia" panose="02040502050405020303" pitchFamily="18" charset="0"/>
              </a:rPr>
              <a:t>Note </a:t>
            </a:r>
            <a:r>
              <a:rPr lang="en-US" sz="2600" i="1" dirty="0">
                <a:solidFill>
                  <a:schemeClr val="bg2"/>
                </a:solidFill>
                <a:latin typeface="Georgia" panose="02040502050405020303" pitchFamily="18" charset="0"/>
              </a:rPr>
              <a:t>“</a:t>
            </a:r>
            <a:r>
              <a:rPr lang="en-US" sz="2600" i="1" dirty="0" err="1">
                <a:solidFill>
                  <a:schemeClr val="bg2"/>
                </a:solidFill>
                <a:latin typeface="Georgia" panose="02040502050405020303" pitchFamily="18" charset="0"/>
              </a:rPr>
              <a:t>conocer</a:t>
            </a:r>
            <a:r>
              <a:rPr lang="en-US" sz="2600" i="1" dirty="0">
                <a:solidFill>
                  <a:schemeClr val="bg2"/>
                </a:solidFill>
                <a:latin typeface="Georgia" panose="02040502050405020303" pitchFamily="18" charset="0"/>
              </a:rPr>
              <a:t>”</a:t>
            </a:r>
            <a:r>
              <a:rPr lang="en-US" sz="2600" dirty="0">
                <a:solidFill>
                  <a:schemeClr val="bg2"/>
                </a:solidFill>
                <a:latin typeface="Georgia" panose="02040502050405020303" pitchFamily="18" charset="0"/>
              </a:rPr>
              <a:t> not </a:t>
            </a:r>
            <a:r>
              <a:rPr lang="en-US" sz="2600" i="1" dirty="0">
                <a:solidFill>
                  <a:schemeClr val="bg2"/>
                </a:solidFill>
                <a:latin typeface="Georgia" panose="02040502050405020303" pitchFamily="18" charset="0"/>
              </a:rPr>
              <a:t>“saber”</a:t>
            </a:r>
            <a:r>
              <a:rPr lang="en-US" sz="2600" dirty="0">
                <a:solidFill>
                  <a:schemeClr val="bg2"/>
                </a:solidFill>
                <a:latin typeface="Georgia" panose="02040502050405020303" pitchFamily="18" charset="0"/>
              </a:rPr>
              <a:t> in Spanish.</a:t>
            </a:r>
          </a:p>
          <a:p>
            <a:pPr marL="0" indent="0">
              <a:buNone/>
            </a:pPr>
            <a:r>
              <a:rPr lang="en-US" sz="2600" dirty="0">
                <a:solidFill>
                  <a:schemeClr val="bg2"/>
                </a:solidFill>
                <a:latin typeface="Georgia" panose="02040502050405020303" pitchFamily="18" charset="0"/>
              </a:rPr>
              <a:t>“</a:t>
            </a:r>
            <a:r>
              <a:rPr lang="es-ES" sz="2600" dirty="0">
                <a:solidFill>
                  <a:schemeClr val="bg2"/>
                </a:solidFill>
              </a:rPr>
              <a:t>Y esta es la vida eterna: que te </a:t>
            </a:r>
            <a:r>
              <a:rPr lang="es-ES" sz="2600" b="1" dirty="0">
                <a:solidFill>
                  <a:schemeClr val="bg2"/>
                </a:solidFill>
              </a:rPr>
              <a:t>conozcan </a:t>
            </a:r>
            <a:r>
              <a:rPr lang="es-ES" sz="2600" dirty="0">
                <a:solidFill>
                  <a:schemeClr val="bg2"/>
                </a:solidFill>
              </a:rPr>
              <a:t>a ti, el único Dios verdadero, y a Jesucristo, a quien has enviado.” </a:t>
            </a:r>
            <a:endParaRPr lang="en-US" sz="2600" dirty="0">
              <a:solidFill>
                <a:schemeClr val="bg2"/>
              </a:solidFill>
            </a:endParaRPr>
          </a:p>
        </p:txBody>
      </p:sp>
      <p:sp>
        <p:nvSpPr>
          <p:cNvPr id="7" name="Content Placeholder 2">
            <a:extLst>
              <a:ext uri="{FF2B5EF4-FFF2-40B4-BE49-F238E27FC236}">
                <a16:creationId xmlns:a16="http://schemas.microsoft.com/office/drawing/2014/main" id="{914E3411-C81D-4633-AEA0-6BE95BB983A1}"/>
              </a:ext>
            </a:extLst>
          </p:cNvPr>
          <p:cNvSpPr txBox="1">
            <a:spLocks/>
          </p:cNvSpPr>
          <p:nvPr/>
        </p:nvSpPr>
        <p:spPr>
          <a:xfrm>
            <a:off x="6227617" y="4295013"/>
            <a:ext cx="5486400" cy="3810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4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endParaRPr lang="en-US" sz="1800" dirty="0"/>
          </a:p>
        </p:txBody>
      </p:sp>
      <p:pic>
        <p:nvPicPr>
          <p:cNvPr id="2" name="Picture 2" descr="A picture containing person, person&#10;&#10;Description automatically generated">
            <a:extLst>
              <a:ext uri="{FF2B5EF4-FFF2-40B4-BE49-F238E27FC236}">
                <a16:creationId xmlns:a16="http://schemas.microsoft.com/office/drawing/2014/main" id="{D903AB60-B1D8-4E17-A910-6A604FE2C067}"/>
              </a:ext>
            </a:extLst>
          </p:cNvPr>
          <p:cNvPicPr>
            <a:picLocks noChangeAspect="1"/>
          </p:cNvPicPr>
          <p:nvPr/>
        </p:nvPicPr>
        <p:blipFill rotWithShape="1">
          <a:blip r:embed="rId3"/>
          <a:srcRect l="2564" t="10646" r="1865" b="18499"/>
          <a:stretch/>
        </p:blipFill>
        <p:spPr>
          <a:xfrm>
            <a:off x="6072395" y="562665"/>
            <a:ext cx="5786880" cy="57414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FD85060E-1E8C-D64E-B0A3-4ED7122161B5}"/>
              </a:ext>
            </a:extLst>
          </p:cNvPr>
          <p:cNvSpPr txBox="1"/>
          <p:nvPr/>
        </p:nvSpPr>
        <p:spPr>
          <a:xfrm>
            <a:off x="6743908" y="596560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Daniel Alma Wilson</a:t>
            </a:r>
          </a:p>
        </p:txBody>
      </p:sp>
    </p:spTree>
    <p:extLst>
      <p:ext uri="{BB962C8B-B14F-4D97-AF65-F5344CB8AC3E}">
        <p14:creationId xmlns:p14="http://schemas.microsoft.com/office/powerpoint/2010/main" val="559527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4C888B-E777-554F-8A6E-02F5DA533DCC}"/>
              </a:ext>
            </a:extLst>
          </p:cNvPr>
          <p:cNvSpPr>
            <a:spLocks noGrp="1"/>
          </p:cNvSpPr>
          <p:nvPr>
            <p:ph type="title"/>
          </p:nvPr>
        </p:nvSpPr>
        <p:spPr>
          <a:xfrm>
            <a:off x="457200" y="189681"/>
            <a:ext cx="5127031" cy="1676603"/>
          </a:xfrm>
        </p:spPr>
        <p:txBody>
          <a:bodyPr vert="horz" lIns="91440" tIns="45720" rIns="91440" bIns="45720" rtlCol="0" anchor="ctr">
            <a:normAutofit/>
          </a:bodyPr>
          <a:lstStyle/>
          <a:p>
            <a:r>
              <a:rPr lang="en-US" sz="4000" dirty="0"/>
              <a:t>Eternal life is to </a:t>
            </a:r>
            <a:r>
              <a:rPr lang="en-US" sz="4000" i="1" dirty="0"/>
              <a:t>know </a:t>
            </a:r>
            <a:r>
              <a:rPr lang="en-US" sz="4000" dirty="0"/>
              <a:t>Jesus Christ</a:t>
            </a:r>
            <a:endParaRPr lang="en-US" sz="3700" dirty="0"/>
          </a:p>
        </p:txBody>
      </p:sp>
      <p:sp>
        <p:nvSpPr>
          <p:cNvPr id="5" name="Content Placeholder 4">
            <a:extLst>
              <a:ext uri="{FF2B5EF4-FFF2-40B4-BE49-F238E27FC236}">
                <a16:creationId xmlns:a16="http://schemas.microsoft.com/office/drawing/2014/main" id="{A0E516B1-61E8-314D-9FC2-B19043B05527}"/>
              </a:ext>
            </a:extLst>
          </p:cNvPr>
          <p:cNvSpPr>
            <a:spLocks noGrp="1"/>
          </p:cNvSpPr>
          <p:nvPr>
            <p:ph sz="half" idx="1"/>
          </p:nvPr>
        </p:nvSpPr>
        <p:spPr>
          <a:xfrm>
            <a:off x="457200" y="1701800"/>
            <a:ext cx="5127029" cy="4966519"/>
          </a:xfrm>
        </p:spPr>
        <p:txBody>
          <a:bodyPr vert="horz" lIns="91440" tIns="45720" rIns="91440" bIns="45720" rtlCol="0">
            <a:normAutofit lnSpcReduction="10000"/>
          </a:bodyPr>
          <a:lstStyle/>
          <a:p>
            <a:r>
              <a:rPr lang="en-US" sz="2600" i="1" dirty="0">
                <a:latin typeface="Georgia" panose="02040502050405020303" pitchFamily="18" charset="0"/>
              </a:rPr>
              <a:t>Which kind of “know”?</a:t>
            </a:r>
          </a:p>
          <a:p>
            <a:r>
              <a:rPr lang="en-US" sz="2600" b="1" i="1" dirty="0">
                <a:latin typeface="Georgia" panose="02040502050405020303" pitchFamily="18" charset="0"/>
              </a:rPr>
              <a:t>NOT</a:t>
            </a:r>
            <a:r>
              <a:rPr lang="en-US" sz="2600" i="1" dirty="0">
                <a:latin typeface="Georgia" panose="02040502050405020303" pitchFamily="18" charset="0"/>
              </a:rPr>
              <a:t>  </a:t>
            </a:r>
            <a:r>
              <a:rPr lang="en-US" sz="2600" i="1" dirty="0" err="1">
                <a:latin typeface="Georgia" panose="02040502050405020303" pitchFamily="18" charset="0"/>
              </a:rPr>
              <a:t>oida</a:t>
            </a:r>
            <a:r>
              <a:rPr lang="en-US" sz="2600" i="1" dirty="0">
                <a:latin typeface="Georgia" panose="02040502050405020303" pitchFamily="18" charset="0"/>
              </a:rPr>
              <a:t> = know facts, data</a:t>
            </a:r>
          </a:p>
          <a:p>
            <a:r>
              <a:rPr lang="en-US" sz="2600" b="1" i="1" dirty="0">
                <a:latin typeface="Georgia" panose="02040502050405020303" pitchFamily="18" charset="0"/>
              </a:rPr>
              <a:t>BUT</a:t>
            </a:r>
            <a:r>
              <a:rPr lang="en-US" sz="2600" i="1" dirty="0">
                <a:latin typeface="Georgia" panose="02040502050405020303" pitchFamily="18" charset="0"/>
              </a:rPr>
              <a:t> </a:t>
            </a:r>
            <a:r>
              <a:rPr lang="en-US" sz="2600" i="1" dirty="0" err="1">
                <a:latin typeface="Georgia" panose="02040502050405020303" pitchFamily="18" charset="0"/>
              </a:rPr>
              <a:t>ginōskō</a:t>
            </a:r>
            <a:r>
              <a:rPr lang="en-US" sz="2600" i="1" dirty="0">
                <a:latin typeface="Georgia" panose="02040502050405020303" pitchFamily="18" charset="0"/>
              </a:rPr>
              <a:t> = know by experience</a:t>
            </a:r>
          </a:p>
          <a:p>
            <a:pPr marL="36900" indent="0">
              <a:buNone/>
            </a:pPr>
            <a:endParaRPr lang="en-US" sz="2600" b="1" dirty="0">
              <a:latin typeface="Georgia" panose="02040502050405020303" pitchFamily="18" charset="0"/>
            </a:endParaRPr>
          </a:p>
          <a:p>
            <a:pPr marL="0" indent="0">
              <a:buNone/>
            </a:pPr>
            <a:r>
              <a:rPr lang="en-US" sz="2600" dirty="0">
                <a:solidFill>
                  <a:srgbClr val="FFFF00"/>
                </a:solidFill>
                <a:latin typeface="Georgia" panose="02040502050405020303" pitchFamily="18" charset="0"/>
              </a:rPr>
              <a:t>Note </a:t>
            </a:r>
            <a:r>
              <a:rPr lang="en-US" sz="2600" i="1" dirty="0">
                <a:solidFill>
                  <a:srgbClr val="FFFF00"/>
                </a:solidFill>
                <a:latin typeface="Georgia" panose="02040502050405020303" pitchFamily="18" charset="0"/>
              </a:rPr>
              <a:t>“</a:t>
            </a:r>
            <a:r>
              <a:rPr lang="en-US" sz="2600" i="1" dirty="0" err="1">
                <a:solidFill>
                  <a:srgbClr val="FFFF00"/>
                </a:solidFill>
                <a:latin typeface="Georgia" panose="02040502050405020303" pitchFamily="18" charset="0"/>
              </a:rPr>
              <a:t>conocer</a:t>
            </a:r>
            <a:r>
              <a:rPr lang="en-US" sz="2600" i="1" dirty="0">
                <a:solidFill>
                  <a:srgbClr val="FFFF00"/>
                </a:solidFill>
                <a:latin typeface="Georgia" panose="02040502050405020303" pitchFamily="18" charset="0"/>
              </a:rPr>
              <a:t>”</a:t>
            </a:r>
            <a:r>
              <a:rPr lang="en-US" sz="2600" dirty="0">
                <a:solidFill>
                  <a:srgbClr val="FFFF00"/>
                </a:solidFill>
                <a:latin typeface="Georgia" panose="02040502050405020303" pitchFamily="18" charset="0"/>
              </a:rPr>
              <a:t> not </a:t>
            </a:r>
            <a:r>
              <a:rPr lang="en-US" sz="2600" i="1" dirty="0">
                <a:solidFill>
                  <a:srgbClr val="FFFF00"/>
                </a:solidFill>
                <a:latin typeface="Georgia" panose="02040502050405020303" pitchFamily="18" charset="0"/>
              </a:rPr>
              <a:t>“saber”</a:t>
            </a:r>
            <a:r>
              <a:rPr lang="en-US" sz="2600" dirty="0">
                <a:solidFill>
                  <a:srgbClr val="FFFF00"/>
                </a:solidFill>
                <a:latin typeface="Georgia" panose="02040502050405020303" pitchFamily="18" charset="0"/>
              </a:rPr>
              <a:t> in Spanish.</a:t>
            </a:r>
          </a:p>
          <a:p>
            <a:pPr marL="0" indent="0">
              <a:buNone/>
            </a:pPr>
            <a:r>
              <a:rPr lang="en-US" sz="2600" dirty="0">
                <a:latin typeface="Georgia" panose="02040502050405020303" pitchFamily="18" charset="0"/>
              </a:rPr>
              <a:t>“</a:t>
            </a:r>
            <a:r>
              <a:rPr lang="es-ES" sz="2600" dirty="0"/>
              <a:t>Y esta es la vida eterna: que te </a:t>
            </a:r>
            <a:r>
              <a:rPr lang="es-ES" sz="2600" b="1" dirty="0"/>
              <a:t>conozcan </a:t>
            </a:r>
            <a:r>
              <a:rPr lang="es-ES" sz="2600" dirty="0"/>
              <a:t>a ti, el único Dios verdadero, y a Jesucristo, a quien has enviado.” </a:t>
            </a:r>
            <a:endParaRPr lang="en-US" sz="2600" dirty="0"/>
          </a:p>
        </p:txBody>
      </p:sp>
      <p:sp>
        <p:nvSpPr>
          <p:cNvPr id="7" name="Content Placeholder 2">
            <a:extLst>
              <a:ext uri="{FF2B5EF4-FFF2-40B4-BE49-F238E27FC236}">
                <a16:creationId xmlns:a16="http://schemas.microsoft.com/office/drawing/2014/main" id="{914E3411-C81D-4633-AEA0-6BE95BB983A1}"/>
              </a:ext>
            </a:extLst>
          </p:cNvPr>
          <p:cNvSpPr txBox="1">
            <a:spLocks/>
          </p:cNvSpPr>
          <p:nvPr/>
        </p:nvSpPr>
        <p:spPr>
          <a:xfrm>
            <a:off x="6227617" y="4295013"/>
            <a:ext cx="5486400" cy="3810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4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endParaRPr lang="en-US" sz="1800" dirty="0"/>
          </a:p>
        </p:txBody>
      </p:sp>
      <p:pic>
        <p:nvPicPr>
          <p:cNvPr id="2" name="Picture 2" descr="A picture containing person, person&#10;&#10;Description automatically generated">
            <a:extLst>
              <a:ext uri="{FF2B5EF4-FFF2-40B4-BE49-F238E27FC236}">
                <a16:creationId xmlns:a16="http://schemas.microsoft.com/office/drawing/2014/main" id="{D903AB60-B1D8-4E17-A910-6A604FE2C067}"/>
              </a:ext>
            </a:extLst>
          </p:cNvPr>
          <p:cNvPicPr>
            <a:picLocks noChangeAspect="1"/>
          </p:cNvPicPr>
          <p:nvPr/>
        </p:nvPicPr>
        <p:blipFill rotWithShape="1">
          <a:blip r:embed="rId3"/>
          <a:srcRect l="2564" t="10646" r="1865" b="18499"/>
          <a:stretch/>
        </p:blipFill>
        <p:spPr>
          <a:xfrm>
            <a:off x="6072395" y="562665"/>
            <a:ext cx="5786880" cy="57414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FBB1FCE0-DB63-4E2D-8DD2-51D213A2377A}"/>
              </a:ext>
            </a:extLst>
          </p:cNvPr>
          <p:cNvSpPr txBox="1"/>
          <p:nvPr/>
        </p:nvSpPr>
        <p:spPr>
          <a:xfrm>
            <a:off x="6743908" y="596560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Daniel Alma Wilson</a:t>
            </a:r>
          </a:p>
        </p:txBody>
      </p:sp>
    </p:spTree>
    <p:extLst>
      <p:ext uri="{BB962C8B-B14F-4D97-AF65-F5344CB8AC3E}">
        <p14:creationId xmlns:p14="http://schemas.microsoft.com/office/powerpoint/2010/main" val="38186885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F4100-F51D-4861-BAE1-EBEAF1E36768}"/>
              </a:ext>
            </a:extLst>
          </p:cNvPr>
          <p:cNvSpPr>
            <a:spLocks noGrp="1"/>
          </p:cNvSpPr>
          <p:nvPr>
            <p:ph type="title"/>
          </p:nvPr>
        </p:nvSpPr>
        <p:spPr>
          <a:xfrm>
            <a:off x="913795" y="502725"/>
            <a:ext cx="10353762" cy="970450"/>
          </a:xfrm>
        </p:spPr>
        <p:txBody>
          <a:bodyPr>
            <a:normAutofit fontScale="90000"/>
          </a:bodyPr>
          <a:lstStyle/>
          <a:p>
            <a:r>
              <a:rPr lang="en-US" dirty="0"/>
              <a:t>How Can I Better Know Christ Through Personal Experience?</a:t>
            </a:r>
          </a:p>
        </p:txBody>
      </p:sp>
      <p:sp>
        <p:nvSpPr>
          <p:cNvPr id="3" name="Content Placeholder 2">
            <a:extLst>
              <a:ext uri="{FF2B5EF4-FFF2-40B4-BE49-F238E27FC236}">
                <a16:creationId xmlns:a16="http://schemas.microsoft.com/office/drawing/2014/main" id="{09316D0F-B2F7-4C94-8448-8AD2BE3DB0B1}"/>
              </a:ext>
            </a:extLst>
          </p:cNvPr>
          <p:cNvSpPr>
            <a:spLocks noGrp="1"/>
          </p:cNvSpPr>
          <p:nvPr>
            <p:ph idx="1"/>
          </p:nvPr>
        </p:nvSpPr>
        <p:spPr>
          <a:xfrm>
            <a:off x="913795" y="2155371"/>
            <a:ext cx="10353762" cy="4093029"/>
          </a:xfrm>
        </p:spPr>
        <p:txBody>
          <a:bodyPr>
            <a:normAutofit lnSpcReduction="10000"/>
          </a:bodyPr>
          <a:lstStyle/>
          <a:p>
            <a:r>
              <a:rPr lang="en-US" sz="3200" dirty="0"/>
              <a:t>“Every one that loveth…</a:t>
            </a:r>
            <a:r>
              <a:rPr lang="en-US" sz="3200" dirty="0" err="1"/>
              <a:t>knoweth</a:t>
            </a:r>
            <a:r>
              <a:rPr lang="en-US" sz="3200" dirty="0"/>
              <a:t> God” </a:t>
            </a:r>
            <a:r>
              <a:rPr lang="en-US" sz="2600" dirty="0"/>
              <a:t>(1 John 4:7).</a:t>
            </a:r>
          </a:p>
          <a:p>
            <a:r>
              <a:rPr lang="en-US" sz="3200" dirty="0"/>
              <a:t>“Hereby we do know that we know him, if we keep his commandments” </a:t>
            </a:r>
            <a:r>
              <a:rPr lang="en-US" sz="2400" dirty="0"/>
              <a:t>(1 John 2:3).</a:t>
            </a:r>
            <a:endParaRPr lang="en-US" sz="3200" dirty="0"/>
          </a:p>
          <a:p>
            <a:r>
              <a:rPr lang="en-US" sz="3200" dirty="0"/>
              <a:t>“He defended the cause of the poor and needy . . . Is that not what it means to know me?” </a:t>
            </a:r>
            <a:r>
              <a:rPr lang="en-US" sz="2400" dirty="0"/>
              <a:t>(Jeremiah 22:26, NIV).</a:t>
            </a:r>
          </a:p>
          <a:p>
            <a:r>
              <a:rPr lang="en-US" sz="3200" dirty="0"/>
              <a:t>“How </a:t>
            </a:r>
            <a:r>
              <a:rPr lang="en-US" sz="3200" dirty="0" err="1"/>
              <a:t>knoweth</a:t>
            </a:r>
            <a:r>
              <a:rPr lang="en-US" sz="3200" dirty="0"/>
              <a:t> a man the master whom he has not served?” </a:t>
            </a:r>
            <a:r>
              <a:rPr lang="en-US" sz="2400" dirty="0"/>
              <a:t>(Mosiah 5:13).</a:t>
            </a:r>
            <a:endParaRPr lang="en-US" sz="3200" dirty="0"/>
          </a:p>
          <a:p>
            <a:endParaRPr lang="en-US" sz="3200" dirty="0"/>
          </a:p>
        </p:txBody>
      </p:sp>
    </p:spTree>
    <p:extLst>
      <p:ext uri="{BB962C8B-B14F-4D97-AF65-F5344CB8AC3E}">
        <p14:creationId xmlns:p14="http://schemas.microsoft.com/office/powerpoint/2010/main" val="4188973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E12825-D861-4E55-8416-7E5C145F90A7}"/>
              </a:ext>
            </a:extLst>
          </p:cNvPr>
          <p:cNvPicPr>
            <a:picLocks noChangeAspect="1"/>
          </p:cNvPicPr>
          <p:nvPr/>
        </p:nvPicPr>
        <p:blipFill rotWithShape="1">
          <a:blip r:embed="rId2"/>
          <a:srcRect t="14595" b="6126"/>
          <a:stretch/>
        </p:blipFill>
        <p:spPr>
          <a:xfrm>
            <a:off x="283901" y="837117"/>
            <a:ext cx="11624198" cy="5183765"/>
          </a:xfrm>
          <a:prstGeom prst="rect">
            <a:avLst/>
          </a:prstGeom>
        </p:spPr>
      </p:pic>
      <p:sp>
        <p:nvSpPr>
          <p:cNvPr id="6" name="Arrow: Right 5">
            <a:extLst>
              <a:ext uri="{FF2B5EF4-FFF2-40B4-BE49-F238E27FC236}">
                <a16:creationId xmlns:a16="http://schemas.microsoft.com/office/drawing/2014/main" id="{5573A44B-9E00-4D36-AB94-8BD5BD014AC5}"/>
              </a:ext>
            </a:extLst>
          </p:cNvPr>
          <p:cNvSpPr/>
          <p:nvPr/>
        </p:nvSpPr>
        <p:spPr>
          <a:xfrm>
            <a:off x="9893508" y="1287739"/>
            <a:ext cx="1470454" cy="2842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0567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316D0F-B2F7-4C94-8448-8AD2BE3DB0B1}"/>
              </a:ext>
            </a:extLst>
          </p:cNvPr>
          <p:cNvSpPr>
            <a:spLocks noGrp="1"/>
          </p:cNvSpPr>
          <p:nvPr>
            <p:ph idx="1"/>
          </p:nvPr>
        </p:nvSpPr>
        <p:spPr>
          <a:xfrm>
            <a:off x="913795" y="969819"/>
            <a:ext cx="10353762" cy="5278582"/>
          </a:xfrm>
        </p:spPr>
        <p:txBody>
          <a:bodyPr>
            <a:normAutofit/>
          </a:bodyPr>
          <a:lstStyle/>
          <a:p>
            <a:pPr marL="36900" indent="0" algn="ctr">
              <a:buNone/>
            </a:pPr>
            <a:r>
              <a:rPr lang="en-US" sz="4000" dirty="0"/>
              <a:t>“Doth [Jesus] cry unto any, saying: Depart from me? Behold, I say unto you, Nay; but he saith: Come unto me.” </a:t>
            </a:r>
          </a:p>
          <a:p>
            <a:pPr marL="36900" indent="0" algn="ctr">
              <a:buNone/>
            </a:pPr>
            <a:r>
              <a:rPr lang="en-US" sz="3200" dirty="0"/>
              <a:t>(2 Nephi 26:25)</a:t>
            </a:r>
            <a:endParaRPr lang="en-US" sz="4000" dirty="0"/>
          </a:p>
        </p:txBody>
      </p:sp>
    </p:spTree>
    <p:extLst>
      <p:ext uri="{BB962C8B-B14F-4D97-AF65-F5344CB8AC3E}">
        <p14:creationId xmlns:p14="http://schemas.microsoft.com/office/powerpoint/2010/main" val="27491417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8C8EBA-A43C-4FBA-8AA7-1CE3493E7676}"/>
              </a:ext>
            </a:extLst>
          </p:cNvPr>
          <p:cNvSpPr>
            <a:spLocks noGrp="1"/>
          </p:cNvSpPr>
          <p:nvPr>
            <p:ph type="title"/>
          </p:nvPr>
        </p:nvSpPr>
        <p:spPr>
          <a:xfrm>
            <a:off x="4794069" y="410817"/>
            <a:ext cx="7146140" cy="6387548"/>
          </a:xfrm>
        </p:spPr>
        <p:txBody>
          <a:bodyPr>
            <a:normAutofit fontScale="90000"/>
          </a:bodyPr>
          <a:lstStyle/>
          <a:p>
            <a:pPr algn="l"/>
            <a:r>
              <a:rPr lang="en-US" dirty="0">
                <a:solidFill>
                  <a:srgbClr val="FFFF00"/>
                </a:solidFill>
              </a:rPr>
              <a:t>“If you pray for the gift, and live like you have it, the gift will be yours.”</a:t>
            </a:r>
            <a:br>
              <a:rPr lang="en-US" dirty="0">
                <a:solidFill>
                  <a:srgbClr val="FFFF00"/>
                </a:solidFill>
              </a:rPr>
            </a:br>
            <a:br>
              <a:rPr lang="en-US" dirty="0">
                <a:solidFill>
                  <a:srgbClr val="FFFF00"/>
                </a:solidFill>
              </a:rPr>
            </a:br>
            <a:br>
              <a:rPr lang="en-US" dirty="0">
                <a:solidFill>
                  <a:srgbClr val="FFFF00"/>
                </a:solidFill>
              </a:rPr>
            </a:br>
            <a:r>
              <a:rPr lang="en-US" i="1" dirty="0">
                <a:solidFill>
                  <a:schemeClr val="bg2"/>
                </a:solidFill>
              </a:rPr>
              <a:t>What would you do differently in your life to live like you already have this spiritual gift? </a:t>
            </a:r>
            <a:endParaRPr lang="en-US" dirty="0">
              <a:solidFill>
                <a:schemeClr val="bg2"/>
              </a:solidFill>
            </a:endParaRPr>
          </a:p>
        </p:txBody>
      </p:sp>
      <p:pic>
        <p:nvPicPr>
          <p:cNvPr id="2" name="Picture 1">
            <a:extLst>
              <a:ext uri="{FF2B5EF4-FFF2-40B4-BE49-F238E27FC236}">
                <a16:creationId xmlns:a16="http://schemas.microsoft.com/office/drawing/2014/main" id="{CDD603FC-104B-42A8-A5CC-7C3BD29FA9CC}"/>
              </a:ext>
            </a:extLst>
          </p:cNvPr>
          <p:cNvPicPr>
            <a:picLocks noChangeAspect="1"/>
          </p:cNvPicPr>
          <p:nvPr/>
        </p:nvPicPr>
        <p:blipFill rotWithShape="1">
          <a:blip r:embed="rId3"/>
          <a:srcRect l="22609" r="26739"/>
          <a:stretch/>
        </p:blipFill>
        <p:spPr>
          <a:xfrm>
            <a:off x="304335" y="402534"/>
            <a:ext cx="4267668" cy="4739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222058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D72F72-11B6-4E7B-A72B-946218403F8E}"/>
              </a:ext>
            </a:extLst>
          </p:cNvPr>
          <p:cNvSpPr>
            <a:spLocks noGrp="1"/>
          </p:cNvSpPr>
          <p:nvPr>
            <p:ph idx="1"/>
          </p:nvPr>
        </p:nvSpPr>
        <p:spPr>
          <a:xfrm>
            <a:off x="4419600" y="304800"/>
            <a:ext cx="7467600" cy="6188075"/>
          </a:xfrm>
        </p:spPr>
        <p:txBody>
          <a:bodyPr>
            <a:noAutofit/>
          </a:bodyPr>
          <a:lstStyle/>
          <a:p>
            <a:pPr marL="0" indent="0">
              <a:buNone/>
            </a:pPr>
            <a:r>
              <a:rPr lang="en-US" sz="5400" b="1" dirty="0">
                <a:latin typeface="Georgia" panose="02040502050405020303" pitchFamily="18" charset="0"/>
              </a:rPr>
              <a:t>Every member of the Church is entitled to and can “develop an apostolic-like relationship with the Lord.”</a:t>
            </a:r>
            <a:endParaRPr lang="en-US" sz="5400" i="1" dirty="0">
              <a:latin typeface="Georgia" panose="02040502050405020303" pitchFamily="18" charset="0"/>
            </a:endParaRPr>
          </a:p>
        </p:txBody>
      </p:sp>
      <p:sp>
        <p:nvSpPr>
          <p:cNvPr id="2" name="Rectangle 1">
            <a:extLst>
              <a:ext uri="{FF2B5EF4-FFF2-40B4-BE49-F238E27FC236}">
                <a16:creationId xmlns:a16="http://schemas.microsoft.com/office/drawing/2014/main" id="{4B58A04B-2F64-4457-9632-BAC1970F9855}"/>
              </a:ext>
            </a:extLst>
          </p:cNvPr>
          <p:cNvSpPr/>
          <p:nvPr/>
        </p:nvSpPr>
        <p:spPr>
          <a:xfrm>
            <a:off x="304800" y="3986463"/>
            <a:ext cx="4114800" cy="646331"/>
          </a:xfrm>
          <a:prstGeom prst="rect">
            <a:avLst/>
          </a:prstGeom>
        </p:spPr>
        <p:txBody>
          <a:bodyPr wrap="square">
            <a:spAutoFit/>
          </a:bodyPr>
          <a:lstStyle/>
          <a:p>
            <a:r>
              <a:rPr lang="en-US" dirty="0">
                <a:ea typeface="Calibri" panose="020F0502020204030204" pitchFamily="34" charset="0"/>
              </a:rPr>
              <a:t>President M. Russell Ballard, cited in “We are Witnesses,” </a:t>
            </a:r>
            <a:r>
              <a:rPr lang="en-US" i="1" dirty="0">
                <a:ea typeface="Calibri" panose="020F0502020204030204" pitchFamily="34" charset="0"/>
              </a:rPr>
              <a:t>Ensign</a:t>
            </a:r>
            <a:r>
              <a:rPr lang="en-US" dirty="0">
                <a:ea typeface="Calibri" panose="020F0502020204030204" pitchFamily="34" charset="0"/>
              </a:rPr>
              <a:t>, July 2019 </a:t>
            </a:r>
            <a:endParaRPr lang="en-US" dirty="0"/>
          </a:p>
        </p:txBody>
      </p:sp>
      <p:pic>
        <p:nvPicPr>
          <p:cNvPr id="1026" name="Picture 2" descr="Image result for m. russell ballard">
            <a:extLst>
              <a:ext uri="{FF2B5EF4-FFF2-40B4-BE49-F238E27FC236}">
                <a16:creationId xmlns:a16="http://schemas.microsoft.com/office/drawing/2014/main" id="{8AFA80C8-DB94-40D2-8745-36317A668E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76" r="21228"/>
          <a:stretch/>
        </p:blipFill>
        <p:spPr bwMode="auto">
          <a:xfrm>
            <a:off x="465221" y="431215"/>
            <a:ext cx="3546801" cy="34047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245069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316D0F-B2F7-4C94-8448-8AD2BE3DB0B1}"/>
              </a:ext>
            </a:extLst>
          </p:cNvPr>
          <p:cNvSpPr>
            <a:spLocks noGrp="1"/>
          </p:cNvSpPr>
          <p:nvPr>
            <p:ph idx="1"/>
          </p:nvPr>
        </p:nvSpPr>
        <p:spPr>
          <a:xfrm>
            <a:off x="913795" y="969819"/>
            <a:ext cx="10353762" cy="5278582"/>
          </a:xfrm>
        </p:spPr>
        <p:txBody>
          <a:bodyPr>
            <a:normAutofit/>
          </a:bodyPr>
          <a:lstStyle/>
          <a:p>
            <a:pPr marL="36900" indent="0" algn="ctr">
              <a:buNone/>
            </a:pPr>
            <a:r>
              <a:rPr lang="en-US" sz="4800" dirty="0"/>
              <a:t>“Draw near unto me and I will draw near unto you; seek me diligently and ye shall find me”</a:t>
            </a:r>
          </a:p>
          <a:p>
            <a:pPr marL="36900" indent="0" algn="ctr">
              <a:buNone/>
            </a:pPr>
            <a:r>
              <a:rPr lang="en-US" sz="4000"/>
              <a:t>(Doctrine and Covenants 88:63)</a:t>
            </a:r>
            <a:endParaRPr lang="en-US" sz="4800" dirty="0"/>
          </a:p>
        </p:txBody>
      </p:sp>
    </p:spTree>
    <p:extLst>
      <p:ext uri="{BB962C8B-B14F-4D97-AF65-F5344CB8AC3E}">
        <p14:creationId xmlns:p14="http://schemas.microsoft.com/office/powerpoint/2010/main" val="555380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F6394D-7D57-4C09-A44F-FF1BDF1806E0}"/>
              </a:ext>
            </a:extLst>
          </p:cNvPr>
          <p:cNvPicPr>
            <a:picLocks noChangeAspect="1"/>
          </p:cNvPicPr>
          <p:nvPr/>
        </p:nvPicPr>
        <p:blipFill rotWithShape="1">
          <a:blip r:embed="rId2"/>
          <a:srcRect t="14234" b="5945"/>
          <a:stretch/>
        </p:blipFill>
        <p:spPr>
          <a:xfrm>
            <a:off x="300480" y="826889"/>
            <a:ext cx="11591040" cy="5204221"/>
          </a:xfrm>
          <a:prstGeom prst="rect">
            <a:avLst/>
          </a:prstGeom>
        </p:spPr>
      </p:pic>
      <p:sp>
        <p:nvSpPr>
          <p:cNvPr id="4" name="Arrow: Right 3">
            <a:extLst>
              <a:ext uri="{FF2B5EF4-FFF2-40B4-BE49-F238E27FC236}">
                <a16:creationId xmlns:a16="http://schemas.microsoft.com/office/drawing/2014/main" id="{628597AB-4E6D-4462-97EB-C29B15800590}"/>
              </a:ext>
            </a:extLst>
          </p:cNvPr>
          <p:cNvSpPr/>
          <p:nvPr/>
        </p:nvSpPr>
        <p:spPr>
          <a:xfrm>
            <a:off x="9844081" y="1441614"/>
            <a:ext cx="1470454" cy="2842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5A33C11D-702C-4639-8A8F-3B28B3A4ADA2}"/>
              </a:ext>
            </a:extLst>
          </p:cNvPr>
          <p:cNvSpPr/>
          <p:nvPr/>
        </p:nvSpPr>
        <p:spPr>
          <a:xfrm>
            <a:off x="9844081" y="4847975"/>
            <a:ext cx="1470454" cy="2842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2155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3C4CFF52-5C53-44A3-86D3-DE64A9D692EC}" vid="{F25BD910-8671-479A-90C2-875492FD97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17070</TotalTime>
  <Words>5243</Words>
  <Application>Microsoft Office PowerPoint</Application>
  <PresentationFormat>Widescreen</PresentationFormat>
  <Paragraphs>432</Paragraphs>
  <Slides>83</Slides>
  <Notes>61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83</vt:i4>
      </vt:variant>
    </vt:vector>
  </HeadingPairs>
  <TitlesOfParts>
    <vt:vector size="91" baseType="lpstr">
      <vt:lpstr>Arial</vt:lpstr>
      <vt:lpstr>Calibri</vt:lpstr>
      <vt:lpstr>Calisto MT</vt:lpstr>
      <vt:lpstr>Georgia</vt:lpstr>
      <vt:lpstr>ReithSans</vt:lpstr>
      <vt:lpstr>Times New Roman</vt:lpstr>
      <vt:lpstr>Wingdings 2</vt:lpstr>
      <vt:lpstr>Slate</vt:lpstr>
      <vt:lpstr>PowerPoint Presentation</vt:lpstr>
      <vt:lpstr>PowerPoint Presentation</vt:lpstr>
      <vt:lpstr>PowerPoint Presentation</vt:lpstr>
      <vt:lpstr>PowerPoint Presentation</vt:lpstr>
      <vt:lpstr>Seven Ways to Learn More About Jesus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Jesus came into the coasts of Cæsarea Philippi, he asked his disciples, saying, Whom do men say that I the Son of man am? And they said, Some say that thou art John the Baptist: some, Elias; and others, Jeremias, or one of the prophets. He saith unto them, But whom say ye that I am? </vt:lpstr>
      <vt:lpstr>“And Simon Peter answered and said, Thou art the Christ, the Son of the living God. And Jesus answered and said unto him, Blessed art thou, Simon Bar-jona: for flesh and blood hath not revealed it unto thee, but my Father which is in heaven. </vt:lpstr>
      <vt:lpstr>“And I say also unto thee, That thou art Peter, and upon this rock I will build my church; and the gates of hell shall not prevail against it. And I will give unto thee the keys of the kingdom of heaven: and whatsoever thou shalt bind on earth shall be bound in heaven: and whatsoever thou shalt loose on earth shall be loosed in heaven.”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Robert D. Hales, “Strengthening Faith and Testimony,” Ensign,  November 2013.</vt:lpstr>
      <vt:lpstr>PowerPoint Presentation</vt:lpstr>
      <vt:lpstr>Seven Ways to Learn More About Jesus Christ</vt:lpstr>
      <vt:lpstr>John 20:31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are the Original Manuscripts of the New Testament today?</vt:lpstr>
      <vt:lpstr>Where are the Original Manuscripts of the New Testament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Restoration Scripture</vt:lpstr>
      <vt:lpstr>The Bible and Restoration Scripture Work Together </vt:lpstr>
      <vt:lpstr>PowerPoint Presentation</vt:lpstr>
      <vt:lpstr>PowerPoint Presentation</vt:lpstr>
      <vt:lpstr>PowerPoint Presentation</vt:lpstr>
      <vt:lpstr>PowerPoint Presentation</vt:lpstr>
      <vt:lpstr>PowerPoint Presentation</vt:lpstr>
      <vt:lpstr>PowerPoint Presentation</vt:lpstr>
      <vt:lpstr>Note</vt:lpstr>
      <vt:lpstr>PowerPoint Presentation</vt:lpstr>
      <vt:lpstr>Jehovah and Jesus Christ</vt:lpstr>
      <vt:lpstr>Seven Ways to Learn More About Jesus Christ</vt:lpstr>
      <vt:lpstr>PowerPoint Presentation</vt:lpstr>
      <vt:lpstr>PowerPoint Presentation</vt:lpstr>
      <vt:lpstr>PowerPoint Presentation</vt:lpstr>
      <vt:lpstr>Dr. Joshua Sears</vt:lpstr>
      <vt:lpstr>Learning from Websites</vt:lpstr>
      <vt:lpstr>Learning from Podcasts</vt:lpstr>
      <vt:lpstr>Learning from Books</vt:lpstr>
      <vt:lpstr>Learning from Books</vt:lpstr>
      <vt:lpstr>PowerPoint Presentation</vt:lpstr>
      <vt:lpstr>PowerPoint Presentation</vt:lpstr>
      <vt:lpstr>PowerPoint Presentation</vt:lpstr>
      <vt:lpstr>PowerPoint Presentation</vt:lpstr>
      <vt:lpstr>Seven Ways to Learn More About Jesus Christ</vt:lpstr>
      <vt:lpstr>Eternal life is to know Jesus Christ</vt:lpstr>
      <vt:lpstr>Eternal life is to know Jesus Christ</vt:lpstr>
      <vt:lpstr>Eternal life is to know Jesus Christ</vt:lpstr>
      <vt:lpstr>How Can I Better Know Christ Through Personal Experience?</vt:lpstr>
      <vt:lpstr>PowerPoint Presentation</vt:lpstr>
      <vt:lpstr>“If you pray for the gift, and live like you have it, the gift will be yours.”   What would you do differently in your life to live like you already have this spiritual gift?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Jesus Christ:  What are our sources?</dc:title>
  <dc:creator>John Hilton</dc:creator>
  <cp:lastModifiedBy>John Hilton</cp:lastModifiedBy>
  <cp:revision>565</cp:revision>
  <dcterms:created xsi:type="dcterms:W3CDTF">2020-08-04T17:54:37Z</dcterms:created>
  <dcterms:modified xsi:type="dcterms:W3CDTF">2021-12-24T17:02:15Z</dcterms:modified>
</cp:coreProperties>
</file>