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2"/>
  </p:notesMasterIdLst>
  <p:sldIdLst>
    <p:sldId id="950" r:id="rId2"/>
    <p:sldId id="682" r:id="rId3"/>
    <p:sldId id="992" r:id="rId4"/>
    <p:sldId id="1370" r:id="rId5"/>
    <p:sldId id="1368" r:id="rId6"/>
    <p:sldId id="1369" r:id="rId7"/>
    <p:sldId id="1371" r:id="rId8"/>
    <p:sldId id="1358" r:id="rId9"/>
    <p:sldId id="1285" r:id="rId10"/>
    <p:sldId id="1287" r:id="rId11"/>
    <p:sldId id="1288" r:id="rId12"/>
    <p:sldId id="1289" r:id="rId13"/>
    <p:sldId id="1290" r:id="rId14"/>
    <p:sldId id="1393" r:id="rId15"/>
    <p:sldId id="1394" r:id="rId16"/>
    <p:sldId id="502" r:id="rId17"/>
    <p:sldId id="1395" r:id="rId18"/>
    <p:sldId id="1367" r:id="rId19"/>
    <p:sldId id="953" r:id="rId20"/>
    <p:sldId id="995" r:id="rId21"/>
    <p:sldId id="519" r:id="rId22"/>
    <p:sldId id="521" r:id="rId23"/>
    <p:sldId id="525" r:id="rId24"/>
    <p:sldId id="1373" r:id="rId25"/>
    <p:sldId id="579" r:id="rId26"/>
    <p:sldId id="582" r:id="rId27"/>
    <p:sldId id="1294" r:id="rId28"/>
    <p:sldId id="1374" r:id="rId29"/>
    <p:sldId id="962" r:id="rId30"/>
    <p:sldId id="1386" r:id="rId31"/>
    <p:sldId id="1375" r:id="rId32"/>
    <p:sldId id="1376" r:id="rId33"/>
    <p:sldId id="997" r:id="rId34"/>
    <p:sldId id="1007" r:id="rId35"/>
    <p:sldId id="1396" r:id="rId36"/>
    <p:sldId id="1397" r:id="rId37"/>
    <p:sldId id="1366" r:id="rId38"/>
    <p:sldId id="1274" r:id="rId39"/>
    <p:sldId id="996" r:id="rId40"/>
    <p:sldId id="1267" r:id="rId41"/>
    <p:sldId id="1295" r:id="rId42"/>
    <p:sldId id="1268" r:id="rId43"/>
    <p:sldId id="1284" r:id="rId44"/>
    <p:sldId id="1277" r:id="rId45"/>
    <p:sldId id="1377" r:id="rId46"/>
    <p:sldId id="1387" r:id="rId47"/>
    <p:sldId id="1300" r:id="rId48"/>
    <p:sldId id="1378" r:id="rId49"/>
    <p:sldId id="1379" r:id="rId50"/>
    <p:sldId id="1381" r:id="rId51"/>
    <p:sldId id="1261" r:id="rId52"/>
    <p:sldId id="1262" r:id="rId53"/>
    <p:sldId id="1382" r:id="rId54"/>
    <p:sldId id="1383" r:id="rId55"/>
    <p:sldId id="1384" r:id="rId56"/>
    <p:sldId id="1389" r:id="rId57"/>
    <p:sldId id="1391" r:id="rId58"/>
    <p:sldId id="1390" r:id="rId59"/>
    <p:sldId id="1392" r:id="rId60"/>
    <p:sldId id="1006" r:id="rId61"/>
    <p:sldId id="1280" r:id="rId62"/>
    <p:sldId id="1361" r:id="rId63"/>
    <p:sldId id="1362" r:id="rId64"/>
    <p:sldId id="1299" r:id="rId65"/>
    <p:sldId id="1199" r:id="rId66"/>
    <p:sldId id="1281" r:id="rId67"/>
    <p:sldId id="1363" r:id="rId68"/>
    <p:sldId id="1385" r:id="rId69"/>
    <p:sldId id="1388" r:id="rId70"/>
    <p:sldId id="1283"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6708"/>
    <a:srgbClr val="BF9B37"/>
    <a:srgbClr val="9C87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F4CA4A-09C9-4009-AEB3-8A6432B88E73}" v="148" dt="2021-07-29T07:13:55.222"/>
    <p1510:client id="{5167E90F-D233-429F-A8E8-F496399C82CE}" v="182" dt="2021-07-15T23:31:01.234"/>
    <p1510:client id="{9C7CF234-5F18-4DAA-A129-62E104902542}" v="166" dt="2021-07-14T21:17:10.665"/>
    <p1510:client id="{B63E2956-45F7-4F64-91B4-90CE4B1327D2}" v="402" dt="2021-07-14T19:39:16.806"/>
    <p1510:client id="{BED755EF-3F29-4303-85A0-F0F72A0332C6}" v="324" dt="2021-07-29T07:01:21.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77846" autoAdjust="0"/>
  </p:normalViewPr>
  <p:slideViewPr>
    <p:cSldViewPr snapToGrid="0">
      <p:cViewPr varScale="1">
        <p:scale>
          <a:sx n="47" d="100"/>
          <a:sy n="47" d="100"/>
        </p:scale>
        <p:origin x="1196" y="36"/>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remysharp/3406837172/in/photolist-6c3VZW-7pojEV-SNxmw5-jPnd8H-brv5br-JmAuJ-6dKNX6-5WSFdP-6scrWe-aY3Lvi-6BmNui-hSWzEf-4ikVRV-4iSHFc-Yjgi4-5XVmnM-baEWgZ-hSWz57-CLRwFc-H3rgGA-4q692T-rrZrhK-hSX2t6-23EH3Hi-7Cz57-5WTGZV-5JzQpt-iuoeCt-w86ms-bwAh9b-6cNqL8-4EiJT3-9mY6nM-5ReSSj-4B4QFz-5XNcwe-buWxBv-GNj2a1-7x7T34-ripgHE-FJNVMK-pXExx3-3KREL6-jrah2o-jtk1Hd-wsYAc7-re9UDu-mFynr4-7vnkMa-5Co98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nevisionart.printstoreonline.com/schools/french-school/jacobs-ladder-c1490-oil-panel-12758327.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nevisionart.printstoreonline.com/schools/french-school/jacobs-ladder-c1490-oil-panel-12758327.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minimannamoments.com/tag/hosann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hurchofjesuschrist.org/media/image/jesus-authority-questioned-c47f29f?lang=eng&amp;collectionId=d72eb60be594bcec1ad8a57671c4c0e949ae42f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minimannamoments.com/tag/hosann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hurchofjesuschrist.org/media/image/jesus-authority-questioned-c47f29f?lang=eng&amp;collectionId=d72eb60be594bcec1ad8a57671c4c0e949ae42f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urchofjesuschrist.org/media/image/abinadi-before-king-noah-bc303dd?lang=eng&amp;collectionId=160129958f7b49fa8e40baad88aa69f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Brooklyn_Museum_-_Reconstruction_of_Jerusalem_and_the_Temple_of_Herod_(R&#233;constitution_de_J&#233;rusalem_et_du_temple_d%27H&#233;rode)_-_James_Tissot.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hurchofjesuschrist.org/media/image/light-of-the-world-jesus-christ-3cf7b89?lang=eng&amp;collectionId=06675c8e54154e21afee68280bdd5a2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hurchofjesuschrist.org/media/image/jesus-authority-questioned-c47f29f?lang=eng&amp;collectionId=d72eb60be594bcec1ad8a57671c4c0e949ae42f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Mathis_Gothart_Gr&#252;newald_025.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Mathis_Gothart_Gr&#252;newald_025.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Mathis_Gothart_Gr&#252;newald_025.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Mathis_Gothart_Gr&#252;newald_025.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ki/File:Mathis_Gothart_Gr&#252;newald_025.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photos/cCthPLHmrzI"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history.churchofjesuschrist.org/exhibit/iac-2015-tell-me-the-stories-of-jesus?lang=eng#mv18" TargetMode="External"/><Relationship Id="rId5" Type="http://schemas.openxmlformats.org/officeDocument/2006/relationships/hyperlink" Target="https://commons.wikimedia.org/wiki/File:The_Resurrection_by_Carl_Heinrich_Bloch,_1881.jpg" TargetMode="External"/><Relationship Id="rId4" Type="http://schemas.openxmlformats.org/officeDocument/2006/relationships/hyperlink" Target="https://unsplash.com/photos/3B1LLagxmC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Z&#252;nd_Gang_nach_Emmaus_1877.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Burnt_offering_(Judaism)#/media/File:Holman_Altar_of_Incense_Altar_of_Burnt-Offering_Laver.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ki/File:Blake_soldiers_casting_lots.jp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ki/File:Blake_soldiers_casting_lots.jp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s.wikimedia.org/wiki/File:Titian,_Christ_Carrying_the_Cross._Oil_on_canvas,_67_x_77_cm,_c._1565._Madrid,_Museo_Nacional_del_Prado.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udible.com/author/D-A-Carson/B00MM0OHA0"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Pontius_Pilate#/media/File:Munkacsy_-_Christ_in_front_of_Pilate.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Pontius_Pilate#/media/File:Munkacsy_-_Christ_in_front_of_Pilate.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po.wikitrans.net/Mishpati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artsandculture.google.com/asset/the-sacrifice-of-noah-attributed-to-antonio-de-bellis/2gEQ6lYBni4ZOA"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ommons.wikimedia.org/wiki/File:Rembrandt_-_The_Crucifixion_-_Cat478.jp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 only showed you a shadow of the activity, you were able to figure it out!</a:t>
            </a:r>
          </a:p>
          <a:p>
            <a:r>
              <a:rPr lang="en-US" sz="1800" dirty="0">
                <a:effectLst/>
                <a:latin typeface="Times New Roman" panose="02020603050405020304" pitchFamily="18" charset="0"/>
                <a:ea typeface="DengXian" panose="02010600030101010101" pitchFamily="2" charset="-122"/>
              </a:rPr>
              <a:t>Photo credit </a:t>
            </a:r>
            <a:r>
              <a:rPr lang="en-US" sz="1800" u="sng"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3"/>
              </a:rPr>
              <a:t>Remy Sharp</a:t>
            </a:r>
            <a:r>
              <a:rPr lang="en-US" sz="1800" dirty="0">
                <a:effectLst/>
                <a:latin typeface="Times New Roman" panose="02020603050405020304" pitchFamily="18" charset="0"/>
                <a:ea typeface="DengXian" panose="02010600030101010101" pitchFamily="2" charset="-122"/>
              </a:rPr>
              <a:t>, licensed CC-BY-SA.</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4269402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https://www.ldsliving.com/Hilarious-Misheard-LDS-Hymn-Lyrics/s/76445</a:t>
            </a:r>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81069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14</a:t>
            </a:fld>
            <a:endParaRPr lang="en-US"/>
          </a:p>
        </p:txBody>
      </p:sp>
    </p:spTree>
    <p:extLst>
      <p:ext uri="{BB962C8B-B14F-4D97-AF65-F5344CB8AC3E}">
        <p14:creationId xmlns:p14="http://schemas.microsoft.com/office/powerpoint/2010/main" val="175615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https://www.ldsliving.com/Hilarious-Misheard-LDS-Hymn-Lyrics/s/76445</a:t>
            </a:r>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256341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Image: </a:t>
            </a:r>
            <a:r>
              <a:rPr lang="en-US" dirty="0">
                <a:hlinkClick r:id="rId3"/>
              </a:rPr>
              <a:t>https://onevisionart.printstoreonline.com/schools/french-school/jacobs-ladder-c1490-oil-panel-12758327.html</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28D5D675-458C-41F1-B4DF-EDC2945F0126}" type="slidenum">
              <a:rPr lang="en-US" smtClean="0"/>
              <a:pPr/>
              <a:t>16</a:t>
            </a:fld>
            <a:endParaRPr lang="en-US"/>
          </a:p>
        </p:txBody>
      </p:sp>
    </p:spTree>
    <p:extLst>
      <p:ext uri="{BB962C8B-B14F-4D97-AF65-F5344CB8AC3E}">
        <p14:creationId xmlns:p14="http://schemas.microsoft.com/office/powerpoint/2010/main" val="421568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Image: </a:t>
            </a:r>
            <a:r>
              <a:rPr lang="en-US" dirty="0">
                <a:hlinkClick r:id="rId3"/>
              </a:rPr>
              <a:t>https://onevisionart.printstoreonline.com/schools/french-school/jacobs-ladder-c1490-oil-panel-12758327.html</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28D5D675-458C-41F1-B4DF-EDC2945F0126}" type="slidenum">
              <a:rPr lang="en-US" smtClean="0"/>
              <a:pPr/>
              <a:t>17</a:t>
            </a:fld>
            <a:endParaRPr lang="en-US"/>
          </a:p>
        </p:txBody>
      </p:sp>
    </p:spTree>
    <p:extLst>
      <p:ext uri="{BB962C8B-B14F-4D97-AF65-F5344CB8AC3E}">
        <p14:creationId xmlns:p14="http://schemas.microsoft.com/office/powerpoint/2010/main" val="63090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a:t>
            </a:r>
            <a:r>
              <a:rPr lang="en-US" dirty="0"/>
              <a:t> </a:t>
            </a:r>
            <a:r>
              <a:rPr lang="en-US" dirty="0">
                <a:hlinkClick r:id="rId3"/>
              </a:rPr>
              <a:t>http://www.minimannamoments.com/tag/hosanna/</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648896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Georgia" panose="02040502050405020303" pitchFamily="18" charset="0"/>
              </a:rPr>
              <a:t>(Mishnah Sukkah 4:9; 5:1; Talmud Sukkah 48b)</a:t>
            </a:r>
          </a:p>
          <a:p>
            <a:r>
              <a:rPr lang="en-US" sz="1200" dirty="0">
                <a:latin typeface="Georgia" panose="02040502050405020303" pitchFamily="18" charset="0"/>
              </a:rPr>
              <a:t>Cite Ryan Gardner</a:t>
            </a:r>
            <a:endParaRPr lang="en-US" dirty="0"/>
          </a:p>
        </p:txBody>
      </p:sp>
      <p:sp>
        <p:nvSpPr>
          <p:cNvPr id="4" name="Slide Number Placeholder 3"/>
          <p:cNvSpPr>
            <a:spLocks noGrp="1"/>
          </p:cNvSpPr>
          <p:nvPr>
            <p:ph type="sldNum" sz="quarter" idx="10"/>
          </p:nvPr>
        </p:nvSpPr>
        <p:spPr/>
        <p:txBody>
          <a:bodyPr/>
          <a:lstStyle/>
          <a:p>
            <a:fld id="{5ABCD1B3-83D8-4C2F-B39C-767D4CD28EBF}" type="slidenum">
              <a:rPr lang="en-US" smtClean="0"/>
              <a:pPr/>
              <a:t>21</a:t>
            </a:fld>
            <a:endParaRPr lang="en-US"/>
          </a:p>
        </p:txBody>
      </p:sp>
    </p:spTree>
    <p:extLst>
      <p:ext uri="{BB962C8B-B14F-4D97-AF65-F5344CB8AC3E}">
        <p14:creationId xmlns:p14="http://schemas.microsoft.com/office/powerpoint/2010/main" val="359056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See also John 19:34</a:t>
            </a:r>
          </a:p>
          <a:p>
            <a:endParaRPr lang="en-US" sz="1200" dirty="0"/>
          </a:p>
          <a:p>
            <a:r>
              <a:rPr lang="en-US" dirty="0">
                <a:cs typeface="Calibri" panose="020F0502020204030204"/>
              </a:rPr>
              <a:t>Image: </a:t>
            </a:r>
            <a:r>
              <a:rPr lang="en-US" dirty="0">
                <a:hlinkClick r:id="rId3"/>
              </a:rPr>
              <a:t>https://www.churchofjesuschrist.org/media/image/jesus-authority-questioned-c47f29f?lang=eng&amp;collectionId=d72eb60be594bcec1ad8a57671c4c0e949ae42f4</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5ABCD1B3-83D8-4C2F-B39C-767D4CD28EBF}" type="slidenum">
              <a:rPr lang="en-US" smtClean="0"/>
              <a:pPr/>
              <a:t>22</a:t>
            </a:fld>
            <a:endParaRPr lang="en-US"/>
          </a:p>
        </p:txBody>
      </p:sp>
    </p:spTree>
    <p:extLst>
      <p:ext uri="{BB962C8B-B14F-4D97-AF65-F5344CB8AC3E}">
        <p14:creationId xmlns:p14="http://schemas.microsoft.com/office/powerpoint/2010/main" val="2689573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In the court four huge candelabra were placed, each “with four golden bowls at their tops and four ladders to each one.” The Talmud says that each were fifty cubits in height (Sukkah 52b). Wicks made “from the worn-out drawers and girdles of the priests” were placed in each bowl and lit (Mishnah Sukkah 5:3). A Mishnaic source informs us that “there was no courtyard in Jerusalem that was not lit up with the light” which came from these candelabras (Sukkah 5:3) and the Talmud mentions that “a woman could sift wheat by the illumination” of these lights (Sukkah 53a). The rest of the night was spent in joyous activities in the Court of Women. </a:t>
            </a:r>
          </a:p>
          <a:p>
            <a:endParaRPr lang="en-US" sz="1200" kern="1200" dirty="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See ***http://scholarsarchive.byu.edu/cgi/viewcontent.cgi?article=1599&amp;amp;context=re***</a:t>
            </a:r>
          </a:p>
          <a:p>
            <a:pPr>
              <a:spcBef>
                <a:spcPct val="30000"/>
              </a:spcBef>
              <a:spcAft>
                <a:spcPct val="0"/>
              </a:spcAft>
            </a:pPr>
            <a:endParaRPr lang="en-US" dirty="0">
              <a:latin typeface="Times New Roman"/>
              <a:cs typeface="Times New Roman"/>
            </a:endParaRPr>
          </a:p>
          <a:p>
            <a:pPr>
              <a:spcBef>
                <a:spcPct val="30000"/>
              </a:spcBef>
              <a:spcAft>
                <a:spcPct val="0"/>
              </a:spcAft>
            </a:pPr>
            <a:r>
              <a:rPr lang="en-US" dirty="0"/>
              <a:t>Image: </a:t>
            </a:r>
            <a:r>
              <a:rPr lang="en-US" dirty="0">
                <a:hlinkClick r:id="rId3"/>
              </a:rPr>
              <a:t>http://www.minimannamoments.com/tag/hosanna/</a:t>
            </a:r>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5ABCD1B3-83D8-4C2F-B39C-767D4CD28EBF}" type="slidenum">
              <a:rPr lang="en-US" smtClean="0"/>
              <a:pPr/>
              <a:t>23</a:t>
            </a:fld>
            <a:endParaRPr lang="en-US"/>
          </a:p>
        </p:txBody>
      </p:sp>
    </p:spTree>
    <p:extLst>
      <p:ext uri="{BB962C8B-B14F-4D97-AF65-F5344CB8AC3E}">
        <p14:creationId xmlns:p14="http://schemas.microsoft.com/office/powerpoint/2010/main" val="3773158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See also John 19:34</a:t>
            </a:r>
          </a:p>
          <a:p>
            <a:endParaRPr lang="en-US" sz="1200" dirty="0"/>
          </a:p>
          <a:p>
            <a:r>
              <a:rPr lang="en-US" dirty="0">
                <a:cs typeface="Calibri" panose="020F0502020204030204"/>
              </a:rPr>
              <a:t>Image: </a:t>
            </a:r>
            <a:r>
              <a:rPr lang="en-US" dirty="0">
                <a:hlinkClick r:id="rId3"/>
              </a:rPr>
              <a:t>https://www.churchofjesuschrist.org/media/image/jesus-authority-questioned-c47f29f?lang=eng&amp;collectionId=d72eb60be594bcec1ad8a57671c4c0e949ae42f4</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5ABCD1B3-83D8-4C2F-B39C-767D4CD28EBF}" type="slidenum">
              <a:rPr lang="en-US" smtClean="0"/>
              <a:pPr/>
              <a:t>24</a:t>
            </a:fld>
            <a:endParaRPr lang="en-US"/>
          </a:p>
        </p:txBody>
      </p:sp>
    </p:spTree>
    <p:extLst>
      <p:ext uri="{BB962C8B-B14F-4D97-AF65-F5344CB8AC3E}">
        <p14:creationId xmlns:p14="http://schemas.microsoft.com/office/powerpoint/2010/main" val="19625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class is going to focus on how the Law of Moses points us to Christ. Much of what we will discuss isn’t apparent from the Old Testament itself, but when bathed in the light of the New Testament and Restoration scripture, it becomes clear that these aspects of the Law of Moses are about Jesus Christ.</a:t>
            </a:r>
          </a:p>
          <a:p>
            <a:r>
              <a:rPr lang="en-US" b="1" dirty="0">
                <a:cs typeface="Calibri"/>
              </a:rPr>
              <a:t>Bridge—that’s what we saw with Abraham and Isaac, with Jacob’s ladder—they are shadows pointing to Christ.</a:t>
            </a:r>
          </a:p>
          <a:p>
            <a:r>
              <a:rPr lang="en-US" dirty="0">
                <a:cs typeface="Calibri"/>
              </a:rPr>
              <a:t>Image: </a:t>
            </a:r>
            <a:r>
              <a:rPr lang="en-US" dirty="0">
                <a:hlinkClick r:id="rId3"/>
              </a:rPr>
              <a:t>https://www.churchofjesuschrist.org/media/image/abinadi-before-king-noah-bc303dd?lang=eng&amp;collectionId=160129958f7b49fa8e40baad88aa69f5</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a:t>
            </a:fld>
            <a:endParaRPr lang="en-US"/>
          </a:p>
        </p:txBody>
      </p:sp>
    </p:spTree>
    <p:extLst>
      <p:ext uri="{BB962C8B-B14F-4D97-AF65-F5344CB8AC3E}">
        <p14:creationId xmlns:p14="http://schemas.microsoft.com/office/powerpoint/2010/main" val="179643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https://commons.wikimedia.org/wiki/File:Brooklyn_Museum_-_Reconstruction_of_Jerusalem_and_the_Temple_of_Herod_(Réconstitution_de_Jérusalem_et_du_temple_d%27Hérode)_-_James_Tissot.jpg</a:t>
            </a:r>
            <a:endParaRPr lang="en-US" dirty="0"/>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5ABCD1B3-83D8-4C2F-B39C-767D4CD28EBF}" type="slidenum">
              <a:rPr lang="en-US" smtClean="0"/>
              <a:pPr/>
              <a:t>25</a:t>
            </a:fld>
            <a:endParaRPr lang="en-US"/>
          </a:p>
        </p:txBody>
      </p:sp>
    </p:spTree>
    <p:extLst>
      <p:ext uri="{BB962C8B-B14F-4D97-AF65-F5344CB8AC3E}">
        <p14:creationId xmlns:p14="http://schemas.microsoft.com/office/powerpoint/2010/main" val="3102207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Ryan</a:t>
            </a:r>
            <a:r>
              <a:rPr lang="en-US" baseline="0" dirty="0"/>
              <a:t> Gardner, TRE article noted above.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panose="02040502050405020303" pitchFamily="18" charset="0"/>
              </a:rPr>
              <a:t>While [this statement is] inherently powerful, understanding it in the immediate context of the many sacrifices at the Feast of Tabernacles adds to its poignancy. </a:t>
            </a:r>
            <a:endParaRPr lang="en-US" dirty="0">
              <a:cs typeface="Calibri"/>
            </a:endParaRPr>
          </a:p>
          <a:p>
            <a:r>
              <a:rPr lang="en-US" dirty="0">
                <a:cs typeface="Calibri"/>
              </a:rPr>
              <a:t>Image: </a:t>
            </a:r>
            <a:r>
              <a:rPr lang="en-US" dirty="0">
                <a:hlinkClick r:id="rId3"/>
              </a:rPr>
              <a:t>https://www.churchofjesuschrist.org/media/image/light-of-the-world-jesus-christ-3cf7b89?lang=eng&amp;collectionId=06675c8e54154e21afee68280bdd5a2e</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5ABCD1B3-83D8-4C2F-B39C-767D4CD28EBF}" type="slidenum">
              <a:rPr lang="en-US" smtClean="0"/>
              <a:pPr/>
              <a:t>26</a:t>
            </a:fld>
            <a:endParaRPr lang="en-US"/>
          </a:p>
        </p:txBody>
      </p:sp>
    </p:spTree>
    <p:extLst>
      <p:ext uri="{BB962C8B-B14F-4D97-AF65-F5344CB8AC3E}">
        <p14:creationId xmlns:p14="http://schemas.microsoft.com/office/powerpoint/2010/main" val="3675907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Image: </a:t>
            </a:r>
            <a:r>
              <a:rPr lang="en-US" dirty="0">
                <a:hlinkClick r:id="rId3"/>
              </a:rPr>
              <a:t>https://www.churchofjesuschrist.org/media/image/jesus-authority-questioned-c47f29f?lang=eng&amp;collectionId=d72eb60be594bcec1ad8a57671c4c0e949ae42f4</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27</a:t>
            </a:fld>
            <a:endParaRPr lang="en-US"/>
          </a:p>
        </p:txBody>
      </p:sp>
    </p:spTree>
    <p:extLst>
      <p:ext uri="{BB962C8B-B14F-4D97-AF65-F5344CB8AC3E}">
        <p14:creationId xmlns:p14="http://schemas.microsoft.com/office/powerpoint/2010/main" val="2443262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According to Josephus, on the preparation day leading up to Passover, lambs were slaughtered in the temple beginning at the ninth hour and continuing until the eleventh hour, so the sacrifices would be completed before the festival began at sundown. While John does not give an actual time for Jesus’s death on the cross, the Synoptics indicate that He died at or near the ninth hour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a:rPr>
              <a:t>Image: </a:t>
            </a:r>
            <a:r>
              <a:rPr lang="en-US" dirty="0">
                <a:hlinkClick r:id="rId3"/>
              </a:rPr>
              <a:t>https://commons.wikimedia.org/wiki/File:Mathis_Gothart_Grünewald_025.jpg</a:t>
            </a:r>
            <a:endParaRPr lang="en-US" dirty="0">
              <a:latin typeface="Georgia"/>
            </a:endParaRPr>
          </a:p>
          <a:p>
            <a:endParaRPr lang="en-US" dirty="0"/>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28</a:t>
            </a:fld>
            <a:endParaRPr lang="en-US" altLang="en-US"/>
          </a:p>
        </p:txBody>
      </p:sp>
    </p:spTree>
    <p:extLst>
      <p:ext uri="{BB962C8B-B14F-4D97-AF65-F5344CB8AC3E}">
        <p14:creationId xmlns:p14="http://schemas.microsoft.com/office/powerpoint/2010/main" val="1928796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According to Josephus, on the preparation day leading up to Passover, lambs were slaughtered in the temple beginning at the ninth hour and continuing until the eleventh hour, so the sacrifices would be completed before the festival began at sundown. While John does not give an actual time for Jesus’s death on the cross, the Synoptics indicate that He died at or near the ninth hour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a:rPr>
              <a:t>Image: </a:t>
            </a:r>
            <a:r>
              <a:rPr lang="en-US" dirty="0">
                <a:hlinkClick r:id="rId3"/>
              </a:rPr>
              <a:t>https://commons.wikimedia.org/wiki/File:Mathis_Gothart_Grünewald_025.jpg</a:t>
            </a:r>
            <a:endParaRPr lang="en-US" dirty="0">
              <a:latin typeface="Georgia"/>
            </a:endParaRPr>
          </a:p>
          <a:p>
            <a:endParaRPr lang="en-US" dirty="0"/>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29</a:t>
            </a:fld>
            <a:endParaRPr lang="en-US" altLang="en-US"/>
          </a:p>
        </p:txBody>
      </p:sp>
    </p:spTree>
    <p:extLst>
      <p:ext uri="{BB962C8B-B14F-4D97-AF65-F5344CB8AC3E}">
        <p14:creationId xmlns:p14="http://schemas.microsoft.com/office/powerpoint/2010/main" val="3303805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According to Josephus, on the preparation day leading up to Passover, lambs were slaughtered in the temple beginning at the ninth hour and continuing until the eleventh hour, so the sacrifices would be completed before the festival began at sundown. While John does not give an actual time for Jesus’s death on the cross, the Synoptics indicate that He died at or near the ninth hour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a:rPr>
              <a:t>Image: </a:t>
            </a:r>
            <a:r>
              <a:rPr lang="en-US" dirty="0">
                <a:hlinkClick r:id="rId3"/>
              </a:rPr>
              <a:t>https://commons.wikimedia.org/wiki/File:Mathis_Gothart_Grünewald_025.jpg</a:t>
            </a:r>
            <a:endParaRPr lang="en-US" dirty="0">
              <a:latin typeface="Georgia"/>
            </a:endParaRPr>
          </a:p>
          <a:p>
            <a:endParaRPr lang="en-US" dirty="0"/>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30</a:t>
            </a:fld>
            <a:endParaRPr lang="en-US" altLang="en-US"/>
          </a:p>
        </p:txBody>
      </p:sp>
    </p:spTree>
    <p:extLst>
      <p:ext uri="{BB962C8B-B14F-4D97-AF65-F5344CB8AC3E}">
        <p14:creationId xmlns:p14="http://schemas.microsoft.com/office/powerpoint/2010/main" val="419653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According to Josephus, on the preparation day leading up to Passover, lambs were slaughtered in the temple beginning at the ninth hour and continuing until the eleventh hour, so the sacrifices would be completed before the festival began at sundown. While John does not give an actual time for Jesus’s death on the cross, the Synoptics indicate that He died at or near the ninth hour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a:rPr>
              <a:t>Image: </a:t>
            </a:r>
            <a:r>
              <a:rPr lang="en-US" dirty="0">
                <a:hlinkClick r:id="rId3"/>
              </a:rPr>
              <a:t>https://commons.wikimedia.org/wiki/File:Mathis_Gothart_Grünewald_025.jpg</a:t>
            </a:r>
            <a:endParaRPr lang="en-US" dirty="0">
              <a:latin typeface="Georgia"/>
            </a:endParaRPr>
          </a:p>
          <a:p>
            <a:endParaRPr lang="en-US" dirty="0"/>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31</a:t>
            </a:fld>
            <a:endParaRPr lang="en-US" altLang="en-US"/>
          </a:p>
        </p:txBody>
      </p:sp>
    </p:spTree>
    <p:extLst>
      <p:ext uri="{BB962C8B-B14F-4D97-AF65-F5344CB8AC3E}">
        <p14:creationId xmlns:p14="http://schemas.microsoft.com/office/powerpoint/2010/main" val="779370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According to Josephus, on the preparation day leading up to Passover, lambs were slaughtered in the temple beginning at the ninth hour and continuing until the eleventh hour, so the sacrifices would be completed before the festival began at sundown. While John does not give an actual time for Jesus’s death on the cross, the Synoptics indicate that He died at or near the ninth hour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a:rPr>
              <a:t>Image: </a:t>
            </a:r>
            <a:r>
              <a:rPr lang="en-US" dirty="0">
                <a:hlinkClick r:id="rId3"/>
              </a:rPr>
              <a:t>https://commons.wikimedia.org/wiki/File:Mathis_Gothart_Grünewald_025.jpg</a:t>
            </a:r>
            <a:endParaRPr lang="en-US" dirty="0">
              <a:latin typeface="Georgia"/>
            </a:endParaRPr>
          </a:p>
          <a:p>
            <a:endParaRPr lang="en-US" dirty="0"/>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32</a:t>
            </a:fld>
            <a:endParaRPr lang="en-US" altLang="en-US"/>
          </a:p>
        </p:txBody>
      </p:sp>
    </p:spTree>
    <p:extLst>
      <p:ext uri="{BB962C8B-B14F-4D97-AF65-F5344CB8AC3E}">
        <p14:creationId xmlns:p14="http://schemas.microsoft.com/office/powerpoint/2010/main" val="3951733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Jesus replaces the key elements of the Feast of Tabernacles and Passover. It’s like saying, “These key parts of your religion, they are ALL about 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does this mean FOR US TODAY? &lt;Discussion&gt;</a:t>
            </a:r>
            <a:endParaRPr lang="en-US" b="0" dirty="0"/>
          </a:p>
          <a:p>
            <a:r>
              <a:rPr lang="en-US" b="1" dirty="0"/>
              <a:t>One key point to bring out: Do we focus on JESUS. As I’m taking the sacrament, worshipping in the temple, reading my scriptures, etc. am I on autopilot, or am I really getting that these things to POINT ME TO JESUS?</a:t>
            </a:r>
          </a:p>
          <a:p>
            <a:endParaRPr lang="en-US" dirty="0">
              <a:cs typeface="Calibri" panose="020F0502020204030204"/>
            </a:endParaRPr>
          </a:p>
          <a:p>
            <a:r>
              <a:rPr lang="en-US" dirty="0">
                <a:cs typeface="Calibri" panose="020F0502020204030204"/>
              </a:rPr>
              <a:t>Image 1: </a:t>
            </a:r>
            <a:r>
              <a:rPr lang="en-US" dirty="0">
                <a:hlinkClick r:id="rId3"/>
              </a:rPr>
              <a:t>https://unsplash.com/photos/cCthPLHmrzI</a:t>
            </a:r>
            <a:endParaRPr lang="en-US" dirty="0"/>
          </a:p>
          <a:p>
            <a:endParaRPr lang="en-US" dirty="0"/>
          </a:p>
          <a:p>
            <a:r>
              <a:rPr lang="en-US" dirty="0">
                <a:cs typeface="Calibri" panose="020F0502020204030204"/>
              </a:rPr>
              <a:t>Image 2:</a:t>
            </a:r>
            <a:r>
              <a:rPr lang="en-US" dirty="0"/>
              <a:t> </a:t>
            </a:r>
            <a:r>
              <a:rPr lang="en-US" dirty="0">
                <a:hlinkClick r:id="rId4"/>
              </a:rPr>
              <a:t>https://unsplash.com/photos/3B1LLagxmCE</a:t>
            </a:r>
          </a:p>
          <a:p>
            <a:endParaRPr lang="en-US" dirty="0">
              <a:cs typeface="Calibri" panose="020F0502020204030204"/>
            </a:endParaRPr>
          </a:p>
          <a:p>
            <a:r>
              <a:rPr lang="en-US" dirty="0">
                <a:cs typeface="Calibri" panose="020F0502020204030204"/>
              </a:rPr>
              <a:t>Image 3: </a:t>
            </a:r>
            <a:r>
              <a:rPr lang="en-US" dirty="0"/>
              <a:t> </a:t>
            </a:r>
            <a:r>
              <a:rPr lang="en-US" dirty="0">
                <a:hlinkClick r:id="rId5"/>
              </a:rPr>
              <a:t>https://commons.wikimedia.org/wiki/File:The_Resurrection_by_Carl_Heinrich_Bloch,_1881.jpg</a:t>
            </a:r>
            <a:endParaRPr lang="en-US" dirty="0"/>
          </a:p>
          <a:p>
            <a:endParaRPr lang="en-US" dirty="0">
              <a:cs typeface="Calibri" panose="020F0502020204030204"/>
            </a:endParaRPr>
          </a:p>
          <a:p>
            <a:r>
              <a:rPr lang="en-US" dirty="0">
                <a:cs typeface="Calibri" panose="020F0502020204030204"/>
              </a:rPr>
              <a:t>Image 4: </a:t>
            </a:r>
            <a:r>
              <a:rPr lang="en-US" dirty="0">
                <a:hlinkClick r:id="rId6"/>
              </a:rPr>
              <a:t>https://history.churchofjesuschrist.org/exhibit/iac-2015-tell-me-the-stories-of-jesus?lang=eng#mv18</a:t>
            </a:r>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978971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for us today? Does our scripture study, prayer, FHE, ward prayer, Eagle Scout, YW Medallion, ministering, RS meetings, EQ activities, etc. etc. POINT us to Jesus Christ and his great and last sacrifice? </a:t>
            </a:r>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40397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https://commons.wikimedia.org/wiki/File:Zünd_Gang_nach_Emmaus_1877.jpg</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a:t>
            </a:fld>
            <a:endParaRPr lang="en-US"/>
          </a:p>
        </p:txBody>
      </p:sp>
    </p:spTree>
    <p:extLst>
      <p:ext uri="{BB962C8B-B14F-4D97-AF65-F5344CB8AC3E}">
        <p14:creationId xmlns:p14="http://schemas.microsoft.com/office/powerpoint/2010/main" val="3172607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for us today? Does our scripture study, prayer, FHE, ward prayer, Eagle Scout, YW Medallion, ministering, RS meetings, EQ activities, etc. etc. POINT us to Jesus Christ and his great and last sacrifice? </a:t>
            </a:r>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1375164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for us today? Does our scripture study, prayer, FHE, ward prayer, Eagle Scout, YW Medallion, ministering, RS meetings, EQ activities, etc. etc. POINT us to Jesus Christ and his great and last sacrifice? </a:t>
            </a:r>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a:p>
        </p:txBody>
      </p:sp>
    </p:spTree>
    <p:extLst>
      <p:ext uri="{BB962C8B-B14F-4D97-AF65-F5344CB8AC3E}">
        <p14:creationId xmlns:p14="http://schemas.microsoft.com/office/powerpoint/2010/main" val="3075973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https://newsroom.churchofjesuschrist.org/article/sacrament</a:t>
            </a:r>
          </a:p>
          <a:p>
            <a:pPr marL="0" marR="0" indent="457200">
              <a:lnSpc>
                <a:spcPct val="200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https://www.churchofjesuschrist.org/ministering/?lang=eng</a:t>
            </a:r>
          </a:p>
          <a:p>
            <a:pPr marL="0" marR="0" indent="457200">
              <a:lnSpc>
                <a:spcPct val="200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a:p>
        </p:txBody>
      </p:sp>
    </p:spTree>
    <p:extLst>
      <p:ext uri="{BB962C8B-B14F-4D97-AF65-F5344CB8AC3E}">
        <p14:creationId xmlns:p14="http://schemas.microsoft.com/office/powerpoint/2010/main" val="486612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https://en.wikipedia.org/wiki/Burnt_offering_(Judaism)#/media/File:Holman_Altar_of_Incense_Altar_of_Burnt-Offering_Laver.jpg</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a:p>
        </p:txBody>
      </p:sp>
    </p:spTree>
    <p:extLst>
      <p:ext uri="{BB962C8B-B14F-4D97-AF65-F5344CB8AC3E}">
        <p14:creationId xmlns:p14="http://schemas.microsoft.com/office/powerpoint/2010/main" val="3443931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https://commons.wikimedia.org/wiki/File:Blake_soldiers_casting_lots.jpg</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a:p>
        </p:txBody>
      </p:sp>
    </p:spTree>
    <p:extLst>
      <p:ext uri="{BB962C8B-B14F-4D97-AF65-F5344CB8AC3E}">
        <p14:creationId xmlns:p14="http://schemas.microsoft.com/office/powerpoint/2010/main" val="3353605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https://commons.wikimedia.org/wiki/File:Blake_soldiers_casting_lots.jpg</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41</a:t>
            </a:fld>
            <a:endParaRPr lang="en-US"/>
          </a:p>
        </p:txBody>
      </p:sp>
    </p:spTree>
    <p:extLst>
      <p:ext uri="{BB962C8B-B14F-4D97-AF65-F5344CB8AC3E}">
        <p14:creationId xmlns:p14="http://schemas.microsoft.com/office/powerpoint/2010/main" val="613828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Note that we are instructed to take up our crosses </a:t>
            </a:r>
            <a:r>
              <a:rPr lang="en-US" sz="1800" i="1" dirty="0">
                <a:effectLst/>
                <a:latin typeface="Times New Roman" panose="02020603050405020304" pitchFamily="18" charset="0"/>
                <a:ea typeface="Calibri" panose="020F0502020204030204" pitchFamily="34" charset="0"/>
              </a:rPr>
              <a:t>daily </a:t>
            </a:r>
            <a:r>
              <a:rPr lang="en-US" sz="1800" dirty="0">
                <a:effectLst/>
                <a:latin typeface="Times New Roman" panose="02020603050405020304" pitchFamily="18" charset="0"/>
                <a:ea typeface="Calibri" panose="020F0502020204030204" pitchFamily="34" charset="0"/>
              </a:rPr>
              <a:t>and do so while </a:t>
            </a:r>
            <a:r>
              <a:rPr lang="en-US" sz="1800" i="1" dirty="0">
                <a:effectLst/>
                <a:latin typeface="Times New Roman" panose="02020603050405020304" pitchFamily="18" charset="0"/>
                <a:ea typeface="Calibri" panose="020F0502020204030204" pitchFamily="34" charset="0"/>
              </a:rPr>
              <a:t>following </a:t>
            </a:r>
            <a:r>
              <a:rPr lang="en-US" sz="1800" dirty="0">
                <a:effectLst/>
                <a:latin typeface="Times New Roman" panose="02020603050405020304" pitchFamily="18" charset="0"/>
                <a:ea typeface="Calibri" panose="020F0502020204030204" pitchFamily="34" charset="0"/>
              </a:rPr>
              <a:t>Jesus. </a:t>
            </a:r>
            <a:r>
              <a:rPr lang="en-US" sz="1800" dirty="0">
                <a:cs typeface="Calibri"/>
              </a:rPr>
              <a:t>How could we do this?</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a:ea typeface="Calibri" panose="020F0502020204030204" pitchFamily="34" charset="0"/>
                <a:cs typeface="Times New Roman"/>
              </a:rPr>
              <a:t>Today, when we hear the phrase, “Take up the cross” we perhaps think metaphorically about carrying our different burdens. How would Christ’s disciples have thought about this phrase? The Greek word translated as “cross” in Luke 9:23 is the exact same word used to describe Jesus on the physical cross where he was crucified (see Luke 23:26). The disciples had likely seen others literally take up their crosses on the way to execution. Is it possible that to Jesus’ disciples the phrase, “take up your cross” had a more graphic feel than it does to us today?</a:t>
            </a:r>
            <a:r>
              <a:rPr lang="en-US" sz="1800" dirty="0">
                <a:latin typeface="Georgia"/>
                <a:ea typeface="Calibri" panose="020F0502020204030204" pitchFamily="34" charset="0"/>
                <a:cs typeface="Times New Roman"/>
              </a:rPr>
              <a:t> </a:t>
            </a:r>
            <a:endParaRPr lang="en-US" sz="1800" dirty="0">
              <a:ln>
                <a:solidFill>
                  <a:prstClr val="black">
                    <a:lumMod val="75000"/>
                    <a:lumOff val="25000"/>
                    <a:alpha val="10000"/>
                  </a:prstClr>
                </a:solidFill>
              </a:ln>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dirty="0">
              <a:hlinkClick r:id="rId3"/>
            </a:endParaRPr>
          </a:p>
          <a:p>
            <a:r>
              <a:rPr lang="en-US" dirty="0">
                <a:hlinkClick r:id="rId3"/>
              </a:rPr>
              <a:t>Image Credit: https://commons.wikimedia.org/wiki/File:Titian,_Christ_Carrying_the_Cross._Oil_on_canvas,_67_x_77_cm,_c._1565._Madrid,_Museo_Nacional_del_Prado.jpg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42</a:t>
            </a:fld>
            <a:endParaRPr lang="en-US"/>
          </a:p>
        </p:txBody>
      </p:sp>
    </p:spTree>
    <p:extLst>
      <p:ext uri="{BB962C8B-B14F-4D97-AF65-F5344CB8AC3E}">
        <p14:creationId xmlns:p14="http://schemas.microsoft.com/office/powerpoint/2010/main" val="1703209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https://www.audible.com/author/D-A-Carson/B00MM0OHA0</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43</a:t>
            </a:fld>
            <a:endParaRPr lang="en-US"/>
          </a:p>
        </p:txBody>
      </p:sp>
    </p:spTree>
    <p:extLst>
      <p:ext uri="{BB962C8B-B14F-4D97-AF65-F5344CB8AC3E}">
        <p14:creationId xmlns:p14="http://schemas.microsoft.com/office/powerpoint/2010/main" val="3160398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Paraphrase Lev. 22:18, Ezra 1:4, don’t read in class.</a:t>
            </a:r>
          </a:p>
          <a:p>
            <a:r>
              <a:rPr lang="en-US" sz="1200" kern="1200" dirty="0">
                <a:solidFill>
                  <a:schemeClr val="tx1"/>
                </a:solidFill>
                <a:effectLst/>
                <a:latin typeface="+mn-lt"/>
                <a:ea typeface="+mn-ea"/>
                <a:cs typeface="+mn-cs"/>
              </a:rPr>
              <a:t>Although we don’t have formal freewill offerings today, thinking about them, along with Christ’s willing sacrifice can alter our feelings about the sacrifices we make. How we view our offerings can completely change when we transform our perspective from doing things because we </a:t>
            </a:r>
            <a:r>
              <a:rPr lang="en-US" sz="1200" i="1" kern="1200" dirty="0">
                <a:solidFill>
                  <a:schemeClr val="tx1"/>
                </a:solidFill>
                <a:effectLst/>
                <a:latin typeface="+mn-lt"/>
                <a:ea typeface="+mn-ea"/>
                <a:cs typeface="+mn-cs"/>
              </a:rPr>
              <a:t>have </a:t>
            </a:r>
            <a:r>
              <a:rPr lang="en-US" sz="1200" kern="1200" dirty="0">
                <a:solidFill>
                  <a:schemeClr val="tx1"/>
                </a:solidFill>
                <a:effectLst/>
                <a:latin typeface="+mn-lt"/>
                <a:ea typeface="+mn-ea"/>
                <a:cs typeface="+mn-cs"/>
              </a:rPr>
              <a:t>to into doing things because we </a:t>
            </a:r>
            <a:r>
              <a:rPr lang="en-US" sz="1200" i="1" kern="1200" dirty="0">
                <a:solidFill>
                  <a:schemeClr val="tx1"/>
                </a:solidFill>
                <a:effectLst/>
                <a:latin typeface="+mn-lt"/>
                <a:ea typeface="+mn-ea"/>
                <a:cs typeface="+mn-cs"/>
              </a:rPr>
              <a:t>willingly choose </a:t>
            </a:r>
            <a:r>
              <a:rPr lang="en-US" sz="1200" kern="1200" dirty="0">
                <a:solidFill>
                  <a:schemeClr val="tx1"/>
                </a:solidFill>
                <a:effectLst/>
                <a:latin typeface="+mn-lt"/>
                <a:ea typeface="+mn-ea"/>
                <a:cs typeface="+mn-cs"/>
              </a:rPr>
              <a:t>to do</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them. People sometimes say, “Christ was murdered,” and while that’s true in a sense, remember that </a:t>
            </a:r>
            <a:r>
              <a:rPr lang="en-US" sz="1200" i="1" kern="1200" dirty="0">
                <a:solidFill>
                  <a:schemeClr val="tx1"/>
                </a:solidFill>
                <a:effectLst/>
                <a:latin typeface="+mn-lt"/>
                <a:ea typeface="+mn-ea"/>
                <a:cs typeface="+mn-cs"/>
              </a:rPr>
              <a:t>he willingly laid down his life</a:t>
            </a:r>
            <a:r>
              <a:rPr lang="en-US" sz="120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cs typeface="Calibri"/>
            </a:endParaRPr>
          </a:p>
          <a:p>
            <a:r>
              <a:rPr lang="en-US" dirty="0">
                <a:cs typeface="Calibri"/>
              </a:rPr>
              <a:t>Image: </a:t>
            </a:r>
            <a:r>
              <a:rPr lang="en-US" dirty="0">
                <a:hlinkClick r:id="rId3"/>
              </a:rPr>
              <a:t>https://en.wikipedia.org/wiki/Pontius_Pilate#/media/File:Munkacsy_-_Christ_in_front_of_Pilate.jpg</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44</a:t>
            </a:fld>
            <a:endParaRPr lang="en-US"/>
          </a:p>
        </p:txBody>
      </p:sp>
    </p:spTree>
    <p:extLst>
      <p:ext uri="{BB962C8B-B14F-4D97-AF65-F5344CB8AC3E}">
        <p14:creationId xmlns:p14="http://schemas.microsoft.com/office/powerpoint/2010/main" val="1441140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Paraphrase Lev. 22:18, Ezra 1:4, don’t read in class.</a:t>
            </a:r>
          </a:p>
          <a:p>
            <a:r>
              <a:rPr lang="en-US" sz="1200" kern="1200" dirty="0">
                <a:solidFill>
                  <a:schemeClr val="tx1"/>
                </a:solidFill>
                <a:effectLst/>
                <a:latin typeface="+mn-lt"/>
                <a:ea typeface="+mn-ea"/>
                <a:cs typeface="+mn-cs"/>
              </a:rPr>
              <a:t>Although we don’t have formal freewill offerings today, thinking about them, along with Christ’s willing sacrifice can alter our feelings about the sacrifices we make. How we view our offerings can completely change when we transform our perspective from doing things because we </a:t>
            </a:r>
            <a:r>
              <a:rPr lang="en-US" sz="1200" i="1" kern="1200" dirty="0">
                <a:solidFill>
                  <a:schemeClr val="tx1"/>
                </a:solidFill>
                <a:effectLst/>
                <a:latin typeface="+mn-lt"/>
                <a:ea typeface="+mn-ea"/>
                <a:cs typeface="+mn-cs"/>
              </a:rPr>
              <a:t>have </a:t>
            </a:r>
            <a:r>
              <a:rPr lang="en-US" sz="1200" kern="1200" dirty="0">
                <a:solidFill>
                  <a:schemeClr val="tx1"/>
                </a:solidFill>
                <a:effectLst/>
                <a:latin typeface="+mn-lt"/>
                <a:ea typeface="+mn-ea"/>
                <a:cs typeface="+mn-cs"/>
              </a:rPr>
              <a:t>to into doing things because we </a:t>
            </a:r>
            <a:r>
              <a:rPr lang="en-US" sz="1200" i="1" kern="1200" dirty="0">
                <a:solidFill>
                  <a:schemeClr val="tx1"/>
                </a:solidFill>
                <a:effectLst/>
                <a:latin typeface="+mn-lt"/>
                <a:ea typeface="+mn-ea"/>
                <a:cs typeface="+mn-cs"/>
              </a:rPr>
              <a:t>willingly choose </a:t>
            </a:r>
            <a:r>
              <a:rPr lang="en-US" sz="1200" kern="1200" dirty="0">
                <a:solidFill>
                  <a:schemeClr val="tx1"/>
                </a:solidFill>
                <a:effectLst/>
                <a:latin typeface="+mn-lt"/>
                <a:ea typeface="+mn-ea"/>
                <a:cs typeface="+mn-cs"/>
              </a:rPr>
              <a:t>to do</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them. People sometimes say, “Christ was murdered,” and while that’s true in a sense, remember that </a:t>
            </a:r>
            <a:r>
              <a:rPr lang="en-US" sz="1200" i="1" kern="1200" dirty="0">
                <a:solidFill>
                  <a:schemeClr val="tx1"/>
                </a:solidFill>
                <a:effectLst/>
                <a:latin typeface="+mn-lt"/>
                <a:ea typeface="+mn-ea"/>
                <a:cs typeface="+mn-cs"/>
              </a:rPr>
              <a:t>he willingly laid down his life</a:t>
            </a:r>
            <a:r>
              <a:rPr lang="en-US" sz="120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cs typeface="Calibri"/>
            </a:endParaRPr>
          </a:p>
          <a:p>
            <a:r>
              <a:rPr lang="en-US" dirty="0">
                <a:cs typeface="Calibri"/>
              </a:rPr>
              <a:t>Image: </a:t>
            </a:r>
            <a:r>
              <a:rPr lang="en-US" dirty="0">
                <a:hlinkClick r:id="rId3"/>
              </a:rPr>
              <a:t>https://en.wikipedia.org/wiki/Pontius_Pilate#/media/File:Munkacsy_-_Christ_in_front_of_Pilate.jpg</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45</a:t>
            </a:fld>
            <a:endParaRPr lang="en-US"/>
          </a:p>
        </p:txBody>
      </p:sp>
    </p:spTree>
    <p:extLst>
      <p:ext uri="{BB962C8B-B14F-4D97-AF65-F5344CB8AC3E}">
        <p14:creationId xmlns:p14="http://schemas.microsoft.com/office/powerpoint/2010/main" val="208391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a:t>
            </a:fld>
            <a:endParaRPr lang="en-US"/>
          </a:p>
        </p:txBody>
      </p:sp>
    </p:spTree>
    <p:extLst>
      <p:ext uri="{BB962C8B-B14F-4D97-AF65-F5344CB8AC3E}">
        <p14:creationId xmlns:p14="http://schemas.microsoft.com/office/powerpoint/2010/main" val="3396887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47</a:t>
            </a:fld>
            <a:endParaRPr lang="en-US"/>
          </a:p>
        </p:txBody>
      </p:sp>
    </p:spTree>
    <p:extLst>
      <p:ext uri="{BB962C8B-B14F-4D97-AF65-F5344CB8AC3E}">
        <p14:creationId xmlns:p14="http://schemas.microsoft.com/office/powerpoint/2010/main" val="2429224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48</a:t>
            </a:fld>
            <a:endParaRPr lang="en-US"/>
          </a:p>
        </p:txBody>
      </p:sp>
    </p:spTree>
    <p:extLst>
      <p:ext uri="{BB962C8B-B14F-4D97-AF65-F5344CB8AC3E}">
        <p14:creationId xmlns:p14="http://schemas.microsoft.com/office/powerpoint/2010/main" val="1190900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49</a:t>
            </a:fld>
            <a:endParaRPr lang="en-US"/>
          </a:p>
        </p:txBody>
      </p:sp>
    </p:spTree>
    <p:extLst>
      <p:ext uri="{BB962C8B-B14F-4D97-AF65-F5344CB8AC3E}">
        <p14:creationId xmlns:p14="http://schemas.microsoft.com/office/powerpoint/2010/main" val="847909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50</a:t>
            </a:fld>
            <a:endParaRPr lang="en-US"/>
          </a:p>
        </p:txBody>
      </p:sp>
    </p:spTree>
    <p:extLst>
      <p:ext uri="{BB962C8B-B14F-4D97-AF65-F5344CB8AC3E}">
        <p14:creationId xmlns:p14="http://schemas.microsoft.com/office/powerpoint/2010/main" val="3053128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probably never saw this picture, nor heard this story in Primary!</a:t>
            </a:r>
          </a:p>
          <a:p>
            <a:r>
              <a:rPr lang="en-US" dirty="0"/>
              <a:t>With respect to Hebrews 9:19-21,</a:t>
            </a:r>
            <a:r>
              <a:rPr lang="en-US" baseline="0" dirty="0"/>
              <a:t> see </a:t>
            </a:r>
            <a:r>
              <a:rPr lang="en-US" dirty="0"/>
              <a:t>https://www.biblestudytools.com/history/flavius-josephus/antiquities-jews/book-3/chapter-8.html, v. 6. This</a:t>
            </a:r>
            <a:r>
              <a:rPr lang="en-US" baseline="0" dirty="0"/>
              <a:t> specific detail is not mentioned in Exodus, the fact that both the author of Hebrews and Josephus mention it is interesting. </a:t>
            </a:r>
          </a:p>
          <a:p>
            <a:r>
              <a:rPr lang="en-US" dirty="0">
                <a:cs typeface="Calibri"/>
              </a:rPr>
              <a:t>Image: </a:t>
            </a:r>
            <a:r>
              <a:rPr lang="en-US" dirty="0">
                <a:hlinkClick r:id="rId3"/>
              </a:rPr>
              <a:t>https://epo.wikitrans.net/Mishpatim</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68363D2C-85CD-4AA4-BC61-14498AC05C32}" type="slidenum">
              <a:rPr lang="en-US" smtClean="0"/>
              <a:t>51</a:t>
            </a:fld>
            <a:endParaRPr lang="en-US"/>
          </a:p>
        </p:txBody>
      </p:sp>
    </p:spTree>
    <p:extLst>
      <p:ext uri="{BB962C8B-B14F-4D97-AF65-F5344CB8AC3E}">
        <p14:creationId xmlns:p14="http://schemas.microsoft.com/office/powerpoint/2010/main" val="385026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Point out that the Exodus 24 story you just read was clearly about the </a:t>
            </a:r>
            <a:r>
              <a:rPr lang="en-US" b="1" i="1" dirty="0">
                <a:solidFill>
                  <a:srgbClr val="FF0000"/>
                </a:solidFill>
              </a:rPr>
              <a:t>death </a:t>
            </a:r>
            <a:r>
              <a:rPr lang="en-US" b="1" i="0" dirty="0">
                <a:solidFill>
                  <a:srgbClr val="FF0000"/>
                </a:solidFill>
              </a:rPr>
              <a:t>of an animal. His blood was 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0000"/>
                </a:solidFill>
              </a:rPr>
              <a:t>Now, Jesus points to another covenant of blood</a:t>
            </a:r>
          </a:p>
          <a:p>
            <a:pPr marR="0" algn="just" rtl="0"/>
            <a:r>
              <a:rPr lang="en-US" sz="1000" b="1" dirty="0">
                <a:solidFill>
                  <a:srgbClr val="FF0000"/>
                </a:solidFill>
              </a:rPr>
              <a:t>“</a:t>
            </a:r>
            <a:r>
              <a:rPr lang="en-US" sz="1200" b="1" i="0" u="none" strike="noStrike" baseline="0" dirty="0">
                <a:latin typeface="Palatino Linotype" panose="02040502050505030304" pitchFamily="18" charset="0"/>
              </a:rPr>
              <a:t>For this is my blood of the new testament, which is shed for many</a:t>
            </a:r>
          </a:p>
          <a:p>
            <a:pPr algn="l"/>
            <a:r>
              <a:rPr lang="en-US" sz="1200" b="1" i="0" u="none" strike="noStrike" baseline="0" dirty="0">
                <a:latin typeface="Segoe UI" panose="020B0502040204020203" pitchFamily="34" charset="0"/>
              </a:rPr>
              <a:t>(Matthew 26:28)”</a:t>
            </a:r>
            <a:endParaRPr lang="en-US" sz="1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Testament = Covenant</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55</a:t>
            </a:fld>
            <a:endParaRPr lang="en-US"/>
          </a:p>
        </p:txBody>
      </p:sp>
    </p:spTree>
    <p:extLst>
      <p:ext uri="{BB962C8B-B14F-4D97-AF65-F5344CB8AC3E}">
        <p14:creationId xmlns:p14="http://schemas.microsoft.com/office/powerpoint/2010/main" val="381180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56</a:t>
            </a:fld>
            <a:endParaRPr lang="en-US"/>
          </a:p>
        </p:txBody>
      </p:sp>
    </p:spTree>
    <p:extLst>
      <p:ext uri="{BB962C8B-B14F-4D97-AF65-F5344CB8AC3E}">
        <p14:creationId xmlns:p14="http://schemas.microsoft.com/office/powerpoint/2010/main" val="2697239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57</a:t>
            </a:fld>
            <a:endParaRPr lang="en-US"/>
          </a:p>
        </p:txBody>
      </p:sp>
    </p:spTree>
    <p:extLst>
      <p:ext uri="{BB962C8B-B14F-4D97-AF65-F5344CB8AC3E}">
        <p14:creationId xmlns:p14="http://schemas.microsoft.com/office/powerpoint/2010/main" val="276450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https://altusfineart.com/collections/doc-christensen/products/doc-christensen-sacrament-meeting-jesus-chapel-bread</a:t>
            </a:r>
          </a:p>
        </p:txBody>
      </p:sp>
      <p:sp>
        <p:nvSpPr>
          <p:cNvPr id="4" name="Slide Number Placeholder 3"/>
          <p:cNvSpPr>
            <a:spLocks noGrp="1"/>
          </p:cNvSpPr>
          <p:nvPr>
            <p:ph type="sldNum" sz="quarter" idx="5"/>
          </p:nvPr>
        </p:nvSpPr>
        <p:spPr/>
        <p:txBody>
          <a:bodyPr/>
          <a:lstStyle/>
          <a:p>
            <a:fld id="{8F992AFB-CCB7-41E6-BF6F-E17A0E5BBC67}" type="slidenum">
              <a:rPr lang="en-US" smtClean="0"/>
              <a:t>61</a:t>
            </a:fld>
            <a:endParaRPr lang="en-US"/>
          </a:p>
        </p:txBody>
      </p:sp>
    </p:spTree>
    <p:extLst>
      <p:ext uri="{BB962C8B-B14F-4D97-AF65-F5344CB8AC3E}">
        <p14:creationId xmlns:p14="http://schemas.microsoft.com/office/powerpoint/2010/main" val="1036461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dirty="0">
                <a:hlinkClick r:id="rId3"/>
              </a:rPr>
              <a:t>https://artsandculture.google.com/asset/the-sacrifice-of-noah-attributed-to-antonio-de-bellis/2gEQ6lYBni4ZOA</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65</a:t>
            </a:fld>
            <a:endParaRPr lang="en-US"/>
          </a:p>
        </p:txBody>
      </p:sp>
    </p:spTree>
    <p:extLst>
      <p:ext uri="{BB962C8B-B14F-4D97-AF65-F5344CB8AC3E}">
        <p14:creationId xmlns:p14="http://schemas.microsoft.com/office/powerpoint/2010/main" val="362200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https://www.ldsliving.com/Hilarious-Misheard-LDS-Hymn-Lyrics/s/76445</a:t>
            </a:r>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a:p>
        </p:txBody>
      </p:sp>
    </p:spTree>
    <p:extLst>
      <p:ext uri="{BB962C8B-B14F-4D97-AF65-F5344CB8AC3E}">
        <p14:creationId xmlns:p14="http://schemas.microsoft.com/office/powerpoint/2010/main" val="3997240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Also, while traveling with others in Zion’s Camp, Joseph recorded (for 16 May 1834), “I told them I felt much depressed in Spirit, and lonesome, and that there has had been a great deal of blood shed in that place, and whenever a man of God is in a place, where many have been killed; he will feel lonesome and unpleasant.”</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66</a:t>
            </a:fld>
            <a:endParaRPr lang="en-US"/>
          </a:p>
        </p:txBody>
      </p:sp>
    </p:spTree>
    <p:extLst>
      <p:ext uri="{BB962C8B-B14F-4D97-AF65-F5344CB8AC3E}">
        <p14:creationId xmlns:p14="http://schemas.microsoft.com/office/powerpoint/2010/main" val="2630937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Point out that the Exodus 24 story you just read was clearly about the </a:t>
            </a:r>
            <a:r>
              <a:rPr lang="en-US" b="1" i="1" dirty="0">
                <a:solidFill>
                  <a:srgbClr val="FF0000"/>
                </a:solidFill>
              </a:rPr>
              <a:t>death </a:t>
            </a:r>
            <a:r>
              <a:rPr lang="en-US" b="1" i="0" dirty="0">
                <a:solidFill>
                  <a:srgbClr val="FF0000"/>
                </a:solidFill>
              </a:rPr>
              <a:t>of an animal. His blood was 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0000"/>
                </a:solidFill>
              </a:rPr>
              <a:t>Now, Jesus points to another covenant of blood</a:t>
            </a:r>
          </a:p>
          <a:p>
            <a:pPr marR="0" algn="just" rtl="0"/>
            <a:r>
              <a:rPr lang="en-US" sz="1000" b="1" dirty="0">
                <a:solidFill>
                  <a:srgbClr val="FF0000"/>
                </a:solidFill>
              </a:rPr>
              <a:t>“</a:t>
            </a:r>
            <a:r>
              <a:rPr lang="en-US" sz="1200" b="1" i="0" u="none" strike="noStrike" baseline="0" dirty="0">
                <a:latin typeface="Palatino Linotype" panose="02040502050505030304" pitchFamily="18" charset="0"/>
              </a:rPr>
              <a:t>For this is my blood of the new testament, which is shed for many</a:t>
            </a:r>
          </a:p>
          <a:p>
            <a:pPr algn="l"/>
            <a:r>
              <a:rPr lang="en-US" sz="1200" b="1" i="0" u="none" strike="noStrike" baseline="0" dirty="0">
                <a:latin typeface="Segoe UI" panose="020B0502040204020203" pitchFamily="34" charset="0"/>
              </a:rPr>
              <a:t>(Matthew 26:28)”</a:t>
            </a:r>
            <a:endParaRPr lang="en-US" sz="1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Testament = Covenant</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67</a:t>
            </a:fld>
            <a:endParaRPr lang="en-US"/>
          </a:p>
        </p:txBody>
      </p:sp>
    </p:spTree>
    <p:extLst>
      <p:ext uri="{BB962C8B-B14F-4D97-AF65-F5344CB8AC3E}">
        <p14:creationId xmlns:p14="http://schemas.microsoft.com/office/powerpoint/2010/main" val="2200315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https://altusfineart.com/collections/doc-christensen/products/doc-christensen-sacrament-meeting-jesus-chapel-bread</a:t>
            </a:r>
          </a:p>
        </p:txBody>
      </p:sp>
      <p:sp>
        <p:nvSpPr>
          <p:cNvPr id="4" name="Slide Number Placeholder 3"/>
          <p:cNvSpPr>
            <a:spLocks noGrp="1"/>
          </p:cNvSpPr>
          <p:nvPr>
            <p:ph type="sldNum" sz="quarter" idx="5"/>
          </p:nvPr>
        </p:nvSpPr>
        <p:spPr/>
        <p:txBody>
          <a:bodyPr/>
          <a:lstStyle/>
          <a:p>
            <a:fld id="{8F992AFB-CCB7-41E6-BF6F-E17A0E5BBC67}" type="slidenum">
              <a:rPr lang="en-US" smtClean="0"/>
              <a:t>68</a:t>
            </a:fld>
            <a:endParaRPr lang="en-US"/>
          </a:p>
        </p:txBody>
      </p:sp>
    </p:spTree>
    <p:extLst>
      <p:ext uri="{BB962C8B-B14F-4D97-AF65-F5344CB8AC3E}">
        <p14:creationId xmlns:p14="http://schemas.microsoft.com/office/powerpoint/2010/main" val="2918694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https://pixabay.com/photos/girl-senior-portrait-female-park-2098866/</a:t>
            </a:r>
          </a:p>
        </p:txBody>
      </p:sp>
      <p:sp>
        <p:nvSpPr>
          <p:cNvPr id="4" name="Slide Number Placeholder 3"/>
          <p:cNvSpPr>
            <a:spLocks noGrp="1"/>
          </p:cNvSpPr>
          <p:nvPr>
            <p:ph type="sldNum" sz="quarter" idx="5"/>
          </p:nvPr>
        </p:nvSpPr>
        <p:spPr/>
        <p:txBody>
          <a:bodyPr/>
          <a:lstStyle/>
          <a:p>
            <a:fld id="{8F992AFB-CCB7-41E6-BF6F-E17A0E5BBC67}" type="slidenum">
              <a:rPr lang="en-US" smtClean="0"/>
              <a:t>69</a:t>
            </a:fld>
            <a:endParaRPr lang="en-US"/>
          </a:p>
        </p:txBody>
      </p:sp>
    </p:spTree>
    <p:extLst>
      <p:ext uri="{BB962C8B-B14F-4D97-AF65-F5344CB8AC3E}">
        <p14:creationId xmlns:p14="http://schemas.microsoft.com/office/powerpoint/2010/main" val="2098616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He’s not giving up on me…</a:t>
            </a:r>
          </a:p>
          <a:p>
            <a:r>
              <a:rPr lang="en-US" dirty="0">
                <a:cs typeface="Calibri"/>
              </a:rPr>
              <a:t>Am I all in?</a:t>
            </a:r>
          </a:p>
          <a:p>
            <a:r>
              <a:rPr lang="en-US" dirty="0">
                <a:cs typeface="Calibri"/>
              </a:rPr>
              <a:t>Image: </a:t>
            </a:r>
            <a:r>
              <a:rPr lang="en-US" dirty="0">
                <a:hlinkClick r:id="rId3"/>
              </a:rPr>
              <a:t>https://commons.wikimedia.org/wiki/File:Rembrandt_-_The_Crucifixion_-_Cat478.jpg</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70</a:t>
            </a:fld>
            <a:endParaRPr lang="en-US"/>
          </a:p>
        </p:txBody>
      </p:sp>
    </p:spTree>
    <p:extLst>
      <p:ext uri="{BB962C8B-B14F-4D97-AF65-F5344CB8AC3E}">
        <p14:creationId xmlns:p14="http://schemas.microsoft.com/office/powerpoint/2010/main" val="87808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https://www.ldsliving.com/Hilarious-Misheard-LDS-Hymn-Lyrics/s/76445</a:t>
            </a:r>
          </a:p>
        </p:txBody>
      </p:sp>
      <p:sp>
        <p:nvSpPr>
          <p:cNvPr id="4" name="Slide Number Placeholder 3"/>
          <p:cNvSpPr>
            <a:spLocks noGrp="1"/>
          </p:cNvSpPr>
          <p:nvPr>
            <p:ph type="sldNum" sz="quarter" idx="5"/>
          </p:nvPr>
        </p:nvSpPr>
        <p:spPr/>
        <p:txBody>
          <a:bodyPr/>
          <a:lstStyle/>
          <a:p>
            <a:fld id="{8F992AFB-CCB7-41E6-BF6F-E17A0E5BBC67}" type="slidenum">
              <a:rPr lang="en-US" smtClean="0"/>
              <a:t>9</a:t>
            </a:fld>
            <a:endParaRPr lang="en-US"/>
          </a:p>
        </p:txBody>
      </p:sp>
    </p:spTree>
    <p:extLst>
      <p:ext uri="{BB962C8B-B14F-4D97-AF65-F5344CB8AC3E}">
        <p14:creationId xmlns:p14="http://schemas.microsoft.com/office/powerpoint/2010/main" val="174360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https://www.ldsliving.com/Hilarious-Misheard-LDS-Hymn-Lyrics/s/76445</a:t>
            </a: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a:p>
        </p:txBody>
      </p:sp>
    </p:spTree>
    <p:extLst>
      <p:ext uri="{BB962C8B-B14F-4D97-AF65-F5344CB8AC3E}">
        <p14:creationId xmlns:p14="http://schemas.microsoft.com/office/powerpoint/2010/main" val="101481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https://www.ldsliving.com/Hilarious-Misheard-LDS-Hymn-Lyrics/s/76445</a:t>
            </a:r>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a:p>
        </p:txBody>
      </p:sp>
    </p:spTree>
    <p:extLst>
      <p:ext uri="{BB962C8B-B14F-4D97-AF65-F5344CB8AC3E}">
        <p14:creationId xmlns:p14="http://schemas.microsoft.com/office/powerpoint/2010/main" val="55972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https://www.ldsliving.com/Hilarious-Misheard-LDS-Hymn-Lyrics/s/76445</a:t>
            </a:r>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a:p>
        </p:txBody>
      </p:sp>
    </p:spTree>
    <p:extLst>
      <p:ext uri="{BB962C8B-B14F-4D97-AF65-F5344CB8AC3E}">
        <p14:creationId xmlns:p14="http://schemas.microsoft.com/office/powerpoint/2010/main" val="238792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1/17/2022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4D92B-4941-DD4D-88DA-C4E15BFCA05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5A97728-689B-A644-AD25-7585441238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B1BBA-4E69-7F4B-B715-A59563980128}"/>
              </a:ext>
            </a:extLst>
          </p:cNvPr>
          <p:cNvSpPr>
            <a:spLocks noGrp="1"/>
          </p:cNvSpPr>
          <p:nvPr>
            <p:ph type="sldNum" sz="quarter" idx="12"/>
          </p:nvPr>
        </p:nvSpPr>
        <p:spPr/>
        <p:txBody>
          <a:bodyPr/>
          <a:lstStyle/>
          <a:p>
            <a:fld id="{27E4D823-A979-4DE7-B630-4A5F6F881DB2}" type="slidenum">
              <a:rPr lang="en-US" smtClean="0"/>
              <a:pPr/>
              <a:t>‹#›</a:t>
            </a:fld>
            <a:endParaRPr lang="en-US"/>
          </a:p>
        </p:txBody>
      </p:sp>
    </p:spTree>
    <p:extLst>
      <p:ext uri="{BB962C8B-B14F-4D97-AF65-F5344CB8AC3E}">
        <p14:creationId xmlns:p14="http://schemas.microsoft.com/office/powerpoint/2010/main" val="149858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B420-AA33-E443-A10E-DE73AE911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2209C6-745F-9346-83E4-A69172C168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17710-C3A5-1948-9411-81942CCAAA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B4E9E5-7565-7A45-80BC-8B545E17E23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E976D6-BCC0-EC46-8D02-473FC9791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1712C-1DA2-054B-955C-F408ADF5D98C}"/>
              </a:ext>
            </a:extLst>
          </p:cNvPr>
          <p:cNvSpPr>
            <a:spLocks noGrp="1"/>
          </p:cNvSpPr>
          <p:nvPr>
            <p:ph type="sldNum" sz="quarter" idx="12"/>
          </p:nvPr>
        </p:nvSpPr>
        <p:spPr/>
        <p:txBody>
          <a:bodyPr/>
          <a:lstStyle/>
          <a:p>
            <a:fld id="{7C23BD3B-9893-4ADF-B7B5-5C64329BCA53}" type="slidenum">
              <a:rPr lang="en-US" smtClean="0"/>
              <a:pPr/>
              <a:t>‹#›</a:t>
            </a:fld>
            <a:endParaRPr lang="en-US"/>
          </a:p>
        </p:txBody>
      </p:sp>
    </p:spTree>
    <p:extLst>
      <p:ext uri="{BB962C8B-B14F-4D97-AF65-F5344CB8AC3E}">
        <p14:creationId xmlns:p14="http://schemas.microsoft.com/office/powerpoint/2010/main" val="1850697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6D47B2-75A2-4987-A870-1D2E9BC1923F}"/>
              </a:ext>
            </a:extLst>
          </p:cNvPr>
          <p:cNvPicPr/>
          <p:nvPr/>
        </p:nvPicPr>
        <p:blipFill rotWithShape="1">
          <a:blip r:embed="rId3" cstate="print">
            <a:extLst>
              <a:ext uri="{28A0092B-C50C-407E-A947-70E740481C1C}">
                <a14:useLocalDpi xmlns:a14="http://schemas.microsoft.com/office/drawing/2010/main" val="0"/>
              </a:ext>
            </a:extLst>
          </a:blip>
          <a:srcRect t="19020" r="1" b="5989"/>
          <a:stretch/>
        </p:blipFill>
        <p:spPr bwMode="auto">
          <a:xfrm>
            <a:off x="433119" y="231078"/>
            <a:ext cx="11325762" cy="6395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29370E22-1C43-4212-8B8D-9980B3484A09}"/>
              </a:ext>
            </a:extLst>
          </p:cNvPr>
          <p:cNvSpPr txBox="1"/>
          <p:nvPr/>
        </p:nvSpPr>
        <p:spPr>
          <a:xfrm>
            <a:off x="1201336" y="628836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effectLst/>
                <a:latin typeface="Times New Roman" panose="02020603050405020304" pitchFamily="18" charset="0"/>
                <a:ea typeface="DengXian" panose="02010600030101010101" pitchFamily="2" charset="-122"/>
                <a:cs typeface="Arial" panose="020B0604020202020204" pitchFamily="34" charset="0"/>
              </a:rPr>
              <a:t>Remy Sharp</a:t>
            </a:r>
            <a:endParaRPr lang="en-US" sz="1600" dirty="0">
              <a:solidFill>
                <a:schemeClr val="bg1"/>
              </a:solidFill>
              <a:latin typeface="Georgia"/>
            </a:endParaRPr>
          </a:p>
        </p:txBody>
      </p:sp>
    </p:spTree>
    <p:extLst>
      <p:ext uri="{BB962C8B-B14F-4D97-AF65-F5344CB8AC3E}">
        <p14:creationId xmlns:p14="http://schemas.microsoft.com/office/powerpoint/2010/main" val="135617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Misheard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p:txBody>
          <a:bodyPr/>
          <a:lstStyle/>
          <a:p>
            <a:r>
              <a:rPr lang="en-US" b="1" dirty="0"/>
              <a:t>NOT: “When appeared two Heavenly Beans”</a:t>
            </a:r>
          </a:p>
        </p:txBody>
      </p:sp>
    </p:spTree>
    <p:extLst>
      <p:ext uri="{BB962C8B-B14F-4D97-AF65-F5344CB8AC3E}">
        <p14:creationId xmlns:p14="http://schemas.microsoft.com/office/powerpoint/2010/main" val="297627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Misheard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p:txBody>
          <a:bodyPr/>
          <a:lstStyle/>
          <a:p>
            <a:r>
              <a:rPr lang="en-US" b="1" dirty="0"/>
              <a:t>NOT: “When appeared two Heavenly Beans”</a:t>
            </a:r>
          </a:p>
          <a:p>
            <a:r>
              <a:rPr lang="en-US" b="1" dirty="0"/>
              <a:t>BUT: “When appeared two heavenly beings”</a:t>
            </a:r>
          </a:p>
        </p:txBody>
      </p:sp>
    </p:spTree>
    <p:extLst>
      <p:ext uri="{BB962C8B-B14F-4D97-AF65-F5344CB8AC3E}">
        <p14:creationId xmlns:p14="http://schemas.microsoft.com/office/powerpoint/2010/main" val="3407686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Misheard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p:txBody>
          <a:bodyPr>
            <a:normAutofit fontScale="92500" lnSpcReduction="10000"/>
          </a:bodyPr>
          <a:lstStyle/>
          <a:p>
            <a:pPr marL="36900" indent="0">
              <a:buNone/>
            </a:pPr>
            <a:r>
              <a:rPr lang="en-US" b="1" dirty="0"/>
              <a:t>“My niece came home from Primary one day and told her mom . . . that they sang about Santa in Primary. Her mom said, 'Are you sure you sang about Santa?’ </a:t>
            </a:r>
          </a:p>
          <a:p>
            <a:pPr marL="36900" indent="0">
              <a:buNone/>
            </a:pPr>
            <a:r>
              <a:rPr lang="en-US" b="1" dirty="0"/>
              <a:t>'Yes, [the song] said 'Oh Santa, oh Santa all hail triumphant King'. . .” </a:t>
            </a:r>
            <a:r>
              <a:rPr lang="en-US" sz="3200" b="1" dirty="0"/>
              <a:t>-</a:t>
            </a:r>
            <a:r>
              <a:rPr lang="en-US" sz="3200" b="1" dirty="0" err="1"/>
              <a:t>Leslee</a:t>
            </a:r>
            <a:r>
              <a:rPr lang="en-US" sz="3200" b="1" dirty="0"/>
              <a:t> Bushell Coates</a:t>
            </a:r>
          </a:p>
          <a:p>
            <a:pPr marL="36900" indent="0">
              <a:buNone/>
            </a:pPr>
            <a:endParaRPr lang="en-US" sz="3200" b="1" dirty="0"/>
          </a:p>
          <a:p>
            <a:pPr marL="36900" indent="0">
              <a:buNone/>
            </a:pPr>
            <a:r>
              <a:rPr lang="en-US" sz="3200" b="1" dirty="0">
                <a:solidFill>
                  <a:schemeClr val="bg2"/>
                </a:solidFill>
              </a:rPr>
              <a:t>“</a:t>
            </a:r>
            <a:r>
              <a:rPr lang="sv-SE" sz="3200" b="1" dirty="0">
                <a:solidFill>
                  <a:schemeClr val="bg2"/>
                </a:solidFill>
              </a:rPr>
              <a:t>Hosanna! Hosanna! All hail, triumphant King!”</a:t>
            </a:r>
            <a:endParaRPr lang="en-US" sz="3200" b="1" dirty="0">
              <a:solidFill>
                <a:schemeClr val="bg2"/>
              </a:solidFill>
            </a:endParaRPr>
          </a:p>
        </p:txBody>
      </p:sp>
    </p:spTree>
    <p:extLst>
      <p:ext uri="{BB962C8B-B14F-4D97-AF65-F5344CB8AC3E}">
        <p14:creationId xmlns:p14="http://schemas.microsoft.com/office/powerpoint/2010/main" val="22912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Misheard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p:txBody>
          <a:bodyPr>
            <a:normAutofit fontScale="92500" lnSpcReduction="10000"/>
          </a:bodyPr>
          <a:lstStyle/>
          <a:p>
            <a:pPr marL="36900" indent="0">
              <a:buNone/>
            </a:pPr>
            <a:r>
              <a:rPr lang="en-US" b="1" dirty="0"/>
              <a:t>“My niece came home from Primary one day and told her mom . . . that they sang about Santa in Primary. Her mom said, 'Are you sure you sang about Santa?’ </a:t>
            </a:r>
          </a:p>
          <a:p>
            <a:pPr marL="36900" indent="0">
              <a:buNone/>
            </a:pPr>
            <a:r>
              <a:rPr lang="en-US" b="1" dirty="0"/>
              <a:t>'Yes, [the song] said 'Oh Santa, oh Santa all hail triumphant King'. . .” </a:t>
            </a:r>
            <a:r>
              <a:rPr lang="en-US" sz="3200" b="1" dirty="0"/>
              <a:t>-</a:t>
            </a:r>
            <a:r>
              <a:rPr lang="en-US" sz="3200" b="1" dirty="0" err="1"/>
              <a:t>Leslee</a:t>
            </a:r>
            <a:r>
              <a:rPr lang="en-US" sz="3200" b="1" dirty="0"/>
              <a:t> Bushell Coates</a:t>
            </a:r>
          </a:p>
          <a:p>
            <a:pPr marL="36900" indent="0">
              <a:buNone/>
            </a:pPr>
            <a:endParaRPr lang="en-US" sz="3200" b="1" dirty="0"/>
          </a:p>
          <a:p>
            <a:pPr marL="36900" indent="0">
              <a:buNone/>
            </a:pPr>
            <a:r>
              <a:rPr lang="en-US" sz="3200" b="1" dirty="0">
                <a:solidFill>
                  <a:srgbClr val="FFFF00"/>
                </a:solidFill>
              </a:rPr>
              <a:t>“</a:t>
            </a:r>
            <a:r>
              <a:rPr lang="sv-SE" sz="3200" b="1" dirty="0">
                <a:solidFill>
                  <a:srgbClr val="FFFF00"/>
                </a:solidFill>
              </a:rPr>
              <a:t>Hosanna! Hosanna! All hail, triumphant King!”</a:t>
            </a:r>
            <a:endParaRPr lang="en-US" sz="3200" b="1" dirty="0">
              <a:solidFill>
                <a:srgbClr val="FFFF00"/>
              </a:solidFill>
            </a:endParaRPr>
          </a:p>
        </p:txBody>
      </p:sp>
    </p:spTree>
    <p:extLst>
      <p:ext uri="{BB962C8B-B14F-4D97-AF65-F5344CB8AC3E}">
        <p14:creationId xmlns:p14="http://schemas.microsoft.com/office/powerpoint/2010/main" val="2596187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Actual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a:xfrm>
            <a:off x="4531057" y="1897039"/>
            <a:ext cx="6736500" cy="2841257"/>
          </a:xfrm>
        </p:spPr>
        <p:txBody>
          <a:bodyPr>
            <a:normAutofit/>
          </a:bodyPr>
          <a:lstStyle/>
          <a:p>
            <a:pPr marL="36900" indent="0" algn="ctr">
              <a:buNone/>
            </a:pPr>
            <a:r>
              <a:rPr lang="en-US" sz="3200" b="1" dirty="0">
                <a:solidFill>
                  <a:schemeClr val="tx1"/>
                </a:solidFill>
              </a:rPr>
              <a:t>Though like the wanderer,</a:t>
            </a:r>
          </a:p>
          <a:p>
            <a:pPr marL="36900" indent="0" algn="ctr">
              <a:buNone/>
            </a:pPr>
            <a:r>
              <a:rPr lang="en-US" sz="3200" b="1" dirty="0">
                <a:solidFill>
                  <a:schemeClr val="tx1"/>
                </a:solidFill>
              </a:rPr>
              <a:t>The sun gone down,</a:t>
            </a:r>
          </a:p>
          <a:p>
            <a:pPr marL="36900" indent="0" algn="ctr">
              <a:buNone/>
            </a:pPr>
            <a:r>
              <a:rPr lang="en-US" sz="3200" b="1" dirty="0">
                <a:solidFill>
                  <a:schemeClr val="tx1"/>
                </a:solidFill>
              </a:rPr>
              <a:t>Darkness be over me,</a:t>
            </a:r>
          </a:p>
          <a:p>
            <a:pPr marL="36900" indent="0" algn="ctr">
              <a:buNone/>
            </a:pPr>
            <a:r>
              <a:rPr lang="en-US" sz="3200" b="1" dirty="0">
                <a:solidFill>
                  <a:schemeClr val="tx1"/>
                </a:solidFill>
              </a:rPr>
              <a:t>My rest a stone,</a:t>
            </a:r>
          </a:p>
        </p:txBody>
      </p:sp>
      <p:sp>
        <p:nvSpPr>
          <p:cNvPr id="4" name="Title 1">
            <a:extLst>
              <a:ext uri="{FF2B5EF4-FFF2-40B4-BE49-F238E27FC236}">
                <a16:creationId xmlns:a16="http://schemas.microsoft.com/office/drawing/2014/main" id="{34824B98-D4B1-48E2-92DD-08059370CE85}"/>
              </a:ext>
            </a:extLst>
          </p:cNvPr>
          <p:cNvSpPr txBox="1">
            <a:spLocks/>
          </p:cNvSpPr>
          <p:nvPr/>
        </p:nvSpPr>
        <p:spPr>
          <a:xfrm>
            <a:off x="4899546" y="4913194"/>
            <a:ext cx="6375268" cy="1405778"/>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rgbClr val="FFFF00"/>
                </a:solidFill>
              </a:rPr>
              <a:t>What does “my rest a stone” mean?</a:t>
            </a:r>
          </a:p>
        </p:txBody>
      </p:sp>
      <p:pic>
        <p:nvPicPr>
          <p:cNvPr id="5" name="Picture 4" descr="A picture containing text, rock&#10;&#10;Description automatically generated">
            <a:extLst>
              <a:ext uri="{FF2B5EF4-FFF2-40B4-BE49-F238E27FC236}">
                <a16:creationId xmlns:a16="http://schemas.microsoft.com/office/drawing/2014/main" id="{BE231D4A-F1B6-40D7-A3DE-9FFDA2DC9964}"/>
              </a:ext>
            </a:extLst>
          </p:cNvPr>
          <p:cNvPicPr>
            <a:picLocks noChangeAspect="1"/>
          </p:cNvPicPr>
          <p:nvPr/>
        </p:nvPicPr>
        <p:blipFill>
          <a:blip r:embed="rId3"/>
          <a:stretch>
            <a:fillRect/>
          </a:stretch>
        </p:blipFill>
        <p:spPr>
          <a:xfrm>
            <a:off x="549575" y="1656131"/>
            <a:ext cx="3661609" cy="4662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7476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Actual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a:xfrm>
            <a:off x="4531057" y="1897039"/>
            <a:ext cx="6736500" cy="2841257"/>
          </a:xfrm>
        </p:spPr>
        <p:txBody>
          <a:bodyPr>
            <a:normAutofit/>
          </a:bodyPr>
          <a:lstStyle/>
          <a:p>
            <a:pPr marL="36900" indent="0" algn="ctr">
              <a:buNone/>
            </a:pPr>
            <a:r>
              <a:rPr lang="en-US" sz="3200" b="1" dirty="0">
                <a:solidFill>
                  <a:schemeClr val="tx1"/>
                </a:solidFill>
              </a:rPr>
              <a:t>Though like the wanderer,</a:t>
            </a:r>
          </a:p>
          <a:p>
            <a:pPr marL="36900" indent="0" algn="ctr">
              <a:buNone/>
            </a:pPr>
            <a:r>
              <a:rPr lang="en-US" sz="3200" b="1" dirty="0">
                <a:solidFill>
                  <a:schemeClr val="tx1"/>
                </a:solidFill>
              </a:rPr>
              <a:t>The sun gone down,</a:t>
            </a:r>
          </a:p>
          <a:p>
            <a:pPr marL="36900" indent="0" algn="ctr">
              <a:buNone/>
            </a:pPr>
            <a:r>
              <a:rPr lang="en-US" sz="3200" b="1" dirty="0">
                <a:solidFill>
                  <a:schemeClr val="tx1"/>
                </a:solidFill>
              </a:rPr>
              <a:t>Darkness be over me,</a:t>
            </a:r>
          </a:p>
          <a:p>
            <a:pPr marL="36900" indent="0" algn="ctr">
              <a:buNone/>
            </a:pPr>
            <a:r>
              <a:rPr lang="en-US" sz="3200" b="1" dirty="0">
                <a:solidFill>
                  <a:schemeClr val="tx1"/>
                </a:solidFill>
              </a:rPr>
              <a:t>My rest a stone,</a:t>
            </a:r>
          </a:p>
        </p:txBody>
      </p:sp>
      <p:sp>
        <p:nvSpPr>
          <p:cNvPr id="4" name="Title 1">
            <a:extLst>
              <a:ext uri="{FF2B5EF4-FFF2-40B4-BE49-F238E27FC236}">
                <a16:creationId xmlns:a16="http://schemas.microsoft.com/office/drawing/2014/main" id="{34824B98-D4B1-48E2-92DD-08059370CE85}"/>
              </a:ext>
            </a:extLst>
          </p:cNvPr>
          <p:cNvSpPr txBox="1">
            <a:spLocks/>
          </p:cNvSpPr>
          <p:nvPr/>
        </p:nvSpPr>
        <p:spPr>
          <a:xfrm>
            <a:off x="4531057" y="4544704"/>
            <a:ext cx="7233313" cy="2313296"/>
          </a:xfrm>
          <a:prstGeom prst="rect">
            <a:avLst/>
          </a:prstGeom>
          <a:effectLst>
            <a:outerShdw blurRad="25400" dir="17880000">
              <a:srgbClr val="000000">
                <a:alpha val="46000"/>
              </a:srgbClr>
            </a:outerShdw>
          </a:effectLst>
        </p:spPr>
        <p:txBody>
          <a:bodyPr vert="horz" lIns="91440" tIns="45720" rIns="91440" bIns="45720" rtlCol="0" anchor="ctr">
            <a:normAutofit fontScale="85000" lnSpcReduction="1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rgbClr val="FFFF00"/>
                </a:solidFill>
              </a:rPr>
              <a:t>“The sun was set; and [Jacob] took of the stones of that place, and put them for his pillows, and lay down in that place to sleep”</a:t>
            </a:r>
          </a:p>
          <a:p>
            <a:r>
              <a:rPr lang="en-US" sz="2800" dirty="0">
                <a:solidFill>
                  <a:srgbClr val="FFFF00"/>
                </a:solidFill>
              </a:rPr>
              <a:t>(Genesis 28:10-11)</a:t>
            </a:r>
          </a:p>
        </p:txBody>
      </p:sp>
      <p:pic>
        <p:nvPicPr>
          <p:cNvPr id="5" name="Picture 4" descr="A picture containing text, rock&#10;&#10;Description automatically generated">
            <a:extLst>
              <a:ext uri="{FF2B5EF4-FFF2-40B4-BE49-F238E27FC236}">
                <a16:creationId xmlns:a16="http://schemas.microsoft.com/office/drawing/2014/main" id="{BE231D4A-F1B6-40D7-A3DE-9FFDA2DC9964}"/>
              </a:ext>
            </a:extLst>
          </p:cNvPr>
          <p:cNvPicPr>
            <a:picLocks noChangeAspect="1"/>
          </p:cNvPicPr>
          <p:nvPr/>
        </p:nvPicPr>
        <p:blipFill>
          <a:blip r:embed="rId3"/>
          <a:stretch>
            <a:fillRect/>
          </a:stretch>
        </p:blipFill>
        <p:spPr>
          <a:xfrm>
            <a:off x="549575" y="1656131"/>
            <a:ext cx="3661609" cy="4662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364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36285"/>
            <a:ext cx="6705600" cy="914400"/>
          </a:xfrm>
        </p:spPr>
        <p:txBody>
          <a:bodyPr>
            <a:normAutofit/>
          </a:bodyPr>
          <a:lstStyle/>
          <a:p>
            <a:pPr algn="ctr"/>
            <a:r>
              <a:rPr lang="en-US" sz="4800" b="1" dirty="0">
                <a:latin typeface="Georgia" panose="02040502050405020303" pitchFamily="18" charset="0"/>
              </a:rPr>
              <a:t>What is the Ladder?</a:t>
            </a:r>
          </a:p>
        </p:txBody>
      </p:sp>
      <p:sp>
        <p:nvSpPr>
          <p:cNvPr id="3" name="Content Placeholder 2"/>
          <p:cNvSpPr>
            <a:spLocks noGrp="1"/>
          </p:cNvSpPr>
          <p:nvPr>
            <p:ph idx="1"/>
          </p:nvPr>
        </p:nvSpPr>
        <p:spPr>
          <a:xfrm>
            <a:off x="5660571" y="1146628"/>
            <a:ext cx="6336695" cy="4601029"/>
          </a:xfrm>
        </p:spPr>
        <p:txBody>
          <a:bodyPr>
            <a:normAutofit fontScale="85000" lnSpcReduction="20000"/>
          </a:bodyPr>
          <a:lstStyle/>
          <a:p>
            <a:pPr marL="0" indent="0" algn="ctr">
              <a:buNone/>
            </a:pPr>
            <a:r>
              <a:rPr lang="en-US" sz="4800" dirty="0">
                <a:latin typeface="Georgia" panose="02040502050405020303" pitchFamily="18" charset="0"/>
              </a:rPr>
              <a:t>“</a:t>
            </a:r>
            <a:r>
              <a:rPr lang="en-US" sz="4800" dirty="0"/>
              <a:t>[Jacob]</a:t>
            </a:r>
            <a:r>
              <a:rPr lang="en-US" sz="4800" dirty="0">
                <a:latin typeface="Georgia" panose="02040502050405020303" pitchFamily="18" charset="0"/>
              </a:rPr>
              <a:t> dreamed, and behold a ladder set up on the earth, and the top of it reached to heaven: and behold the angels of God ascending and descending on it.</a:t>
            </a:r>
          </a:p>
          <a:p>
            <a:pPr marL="0" indent="0" algn="ctr">
              <a:buNone/>
            </a:pPr>
            <a:r>
              <a:rPr lang="en-US" sz="3800" dirty="0">
                <a:latin typeface="Georgia" panose="02040502050405020303" pitchFamily="18" charset="0"/>
              </a:rPr>
              <a:t>(Genesis 28:12)</a:t>
            </a:r>
          </a:p>
        </p:txBody>
      </p:sp>
      <p:pic>
        <p:nvPicPr>
          <p:cNvPr id="4" name="Picture 4" descr="A picture containing text, rock&#10;&#10;Description automatically generated">
            <a:extLst>
              <a:ext uri="{FF2B5EF4-FFF2-40B4-BE49-F238E27FC236}">
                <a16:creationId xmlns:a16="http://schemas.microsoft.com/office/drawing/2014/main" id="{0E4107DD-0FE5-45DB-9645-4A87F0F4BAB6}"/>
              </a:ext>
            </a:extLst>
          </p:cNvPr>
          <p:cNvPicPr>
            <a:picLocks noChangeAspect="1"/>
          </p:cNvPicPr>
          <p:nvPr/>
        </p:nvPicPr>
        <p:blipFill>
          <a:blip r:embed="rId3"/>
          <a:stretch>
            <a:fillRect/>
          </a:stretch>
        </p:blipFill>
        <p:spPr>
          <a:xfrm>
            <a:off x="194733" y="174828"/>
            <a:ext cx="5099755" cy="6494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366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36285"/>
            <a:ext cx="6705600" cy="914400"/>
          </a:xfrm>
        </p:spPr>
        <p:txBody>
          <a:bodyPr>
            <a:normAutofit/>
          </a:bodyPr>
          <a:lstStyle/>
          <a:p>
            <a:pPr algn="ctr"/>
            <a:r>
              <a:rPr lang="en-US" sz="4800" b="1" dirty="0">
                <a:latin typeface="Georgia" panose="02040502050405020303" pitchFamily="18" charset="0"/>
              </a:rPr>
              <a:t>Jesus is the Ladder!</a:t>
            </a:r>
          </a:p>
        </p:txBody>
      </p:sp>
      <p:sp>
        <p:nvSpPr>
          <p:cNvPr id="3" name="Content Placeholder 2"/>
          <p:cNvSpPr>
            <a:spLocks noGrp="1"/>
          </p:cNvSpPr>
          <p:nvPr>
            <p:ph idx="1"/>
          </p:nvPr>
        </p:nvSpPr>
        <p:spPr>
          <a:xfrm>
            <a:off x="5660571" y="1146628"/>
            <a:ext cx="6336695" cy="4601029"/>
          </a:xfrm>
        </p:spPr>
        <p:txBody>
          <a:bodyPr>
            <a:normAutofit lnSpcReduction="10000"/>
          </a:bodyPr>
          <a:lstStyle/>
          <a:p>
            <a:pPr marL="0" indent="0" algn="ctr">
              <a:buNone/>
            </a:pPr>
            <a:r>
              <a:rPr lang="en-US" sz="4800" dirty="0">
                <a:latin typeface="Georgia" panose="02040502050405020303" pitchFamily="18" charset="0"/>
              </a:rPr>
              <a:t>“Ye shall see heaven open, and the angels of God ascending and descending upon the Son of man.”</a:t>
            </a:r>
          </a:p>
          <a:p>
            <a:pPr marL="0" indent="0" algn="ctr">
              <a:buNone/>
            </a:pPr>
            <a:r>
              <a:rPr lang="en-US" sz="4800" dirty="0">
                <a:latin typeface="Georgia" panose="02040502050405020303" pitchFamily="18" charset="0"/>
              </a:rPr>
              <a:t>(John 1:51)</a:t>
            </a:r>
          </a:p>
        </p:txBody>
      </p:sp>
      <p:pic>
        <p:nvPicPr>
          <p:cNvPr id="4" name="Picture 4" descr="A picture containing text, rock&#10;&#10;Description automatically generated">
            <a:extLst>
              <a:ext uri="{FF2B5EF4-FFF2-40B4-BE49-F238E27FC236}">
                <a16:creationId xmlns:a16="http://schemas.microsoft.com/office/drawing/2014/main" id="{0E4107DD-0FE5-45DB-9645-4A87F0F4BAB6}"/>
              </a:ext>
            </a:extLst>
          </p:cNvPr>
          <p:cNvPicPr>
            <a:picLocks noChangeAspect="1"/>
          </p:cNvPicPr>
          <p:nvPr/>
        </p:nvPicPr>
        <p:blipFill>
          <a:blip r:embed="rId3"/>
          <a:stretch>
            <a:fillRect/>
          </a:stretch>
        </p:blipFill>
        <p:spPr>
          <a:xfrm>
            <a:off x="194733" y="174828"/>
            <a:ext cx="5099755" cy="6494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423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mmal&#10;&#10;Description automatically generated">
            <a:extLst>
              <a:ext uri="{FF2B5EF4-FFF2-40B4-BE49-F238E27FC236}">
                <a16:creationId xmlns:a16="http://schemas.microsoft.com/office/drawing/2014/main" id="{F1947D99-8B60-4842-872F-62DF77B56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580" y="196947"/>
            <a:ext cx="4050839" cy="6464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840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p:txBody>
          <a:bodyPr>
            <a:normAutofit fontScale="90000"/>
          </a:bodyPr>
          <a:lstStyle/>
          <a:p>
            <a:r>
              <a:rPr lang="en-US" dirty="0"/>
              <a:t>Selected Types of Christ </a:t>
            </a:r>
            <a:br>
              <a:rPr lang="en-US" dirty="0"/>
            </a:br>
            <a:r>
              <a:rPr lang="en-US" dirty="0"/>
              <a:t>in the Law of Moses</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493486" y="1944914"/>
            <a:ext cx="10972800" cy="4303486"/>
          </a:xfrm>
        </p:spPr>
        <p:txBody>
          <a:bodyPr/>
          <a:lstStyle/>
          <a:p>
            <a:pPr marL="779850" indent="-742950">
              <a:buFont typeface="+mj-lt"/>
              <a:buAutoNum type="arabicPeriod"/>
            </a:pPr>
            <a:r>
              <a:rPr lang="en-US" b="1" dirty="0"/>
              <a:t>Celebrations: Feast of Tabernacles and The Passover</a:t>
            </a:r>
          </a:p>
          <a:p>
            <a:pPr marL="779850" indent="-742950">
              <a:buFont typeface="+mj-lt"/>
              <a:buAutoNum type="arabicPeriod"/>
            </a:pPr>
            <a:r>
              <a:rPr lang="en-US" dirty="0"/>
              <a:t>Sacrifices: The Daily Sacrifice and the Freewill Offering</a:t>
            </a:r>
          </a:p>
          <a:p>
            <a:pPr marL="779850" indent="-742950">
              <a:buFont typeface="+mj-lt"/>
              <a:buAutoNum type="arabicPeriod"/>
            </a:pPr>
            <a:r>
              <a:rPr lang="en-US" dirty="0"/>
              <a:t>The Blood of the Covenant</a:t>
            </a:r>
          </a:p>
        </p:txBody>
      </p:sp>
    </p:spTree>
    <p:extLst>
      <p:ext uri="{BB962C8B-B14F-4D97-AF65-F5344CB8AC3E}">
        <p14:creationId xmlns:p14="http://schemas.microsoft.com/office/powerpoint/2010/main" val="312682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3D2B2D-D5D2-4136-B827-E3C00BDDB602}"/>
              </a:ext>
            </a:extLst>
          </p:cNvPr>
          <p:cNvSpPr>
            <a:spLocks noGrp="1"/>
          </p:cNvSpPr>
          <p:nvPr>
            <p:ph idx="1"/>
          </p:nvPr>
        </p:nvSpPr>
        <p:spPr>
          <a:xfrm>
            <a:off x="553717" y="412750"/>
            <a:ext cx="5407622" cy="6318250"/>
          </a:xfrm>
        </p:spPr>
        <p:txBody>
          <a:bodyPr>
            <a:normAutofit fontScale="92500" lnSpcReduction="10000"/>
          </a:bodyPr>
          <a:lstStyle/>
          <a:p>
            <a:pPr marL="36900" indent="0">
              <a:buNone/>
            </a:pPr>
            <a:r>
              <a:rPr lang="en-US" sz="6600" dirty="0"/>
              <a:t>“If ye teach the law of Moses, also teach that it is a </a:t>
            </a:r>
            <a:r>
              <a:rPr lang="en-US" sz="6600" i="1" dirty="0"/>
              <a:t>shadow </a:t>
            </a:r>
            <a:r>
              <a:rPr lang="en-US" sz="6600" dirty="0"/>
              <a:t>of those things which are to come.”</a:t>
            </a:r>
          </a:p>
        </p:txBody>
      </p:sp>
      <p:sp>
        <p:nvSpPr>
          <p:cNvPr id="7" name="Rectangle 6">
            <a:extLst>
              <a:ext uri="{FF2B5EF4-FFF2-40B4-BE49-F238E27FC236}">
                <a16:creationId xmlns:a16="http://schemas.microsoft.com/office/drawing/2014/main" id="{23961266-8850-4D39-A57C-1ADF30661C5F}"/>
              </a:ext>
            </a:extLst>
          </p:cNvPr>
          <p:cNvSpPr/>
          <p:nvPr/>
        </p:nvSpPr>
        <p:spPr>
          <a:xfrm>
            <a:off x="8016464" y="5822629"/>
            <a:ext cx="2036577" cy="461665"/>
          </a:xfrm>
          <a:prstGeom prst="rect">
            <a:avLst/>
          </a:prstGeom>
        </p:spPr>
        <p:txBody>
          <a:bodyPr wrap="square">
            <a:spAutoFit/>
          </a:bodyPr>
          <a:lstStyle/>
          <a:p>
            <a:pPr algn="ctr"/>
            <a:r>
              <a:rPr lang="en-US" sz="2400" dirty="0"/>
              <a:t>Mosiah 16:14</a:t>
            </a:r>
          </a:p>
        </p:txBody>
      </p:sp>
      <p:pic>
        <p:nvPicPr>
          <p:cNvPr id="2" name="Picture 3" descr="A picture containing text, indoor, fabric, altar&#10;&#10;Description automatically generated">
            <a:extLst>
              <a:ext uri="{FF2B5EF4-FFF2-40B4-BE49-F238E27FC236}">
                <a16:creationId xmlns:a16="http://schemas.microsoft.com/office/drawing/2014/main" id="{FC64593C-D15C-4694-A294-1084E4328559}"/>
              </a:ext>
            </a:extLst>
          </p:cNvPr>
          <p:cNvPicPr>
            <a:picLocks noChangeAspect="1"/>
          </p:cNvPicPr>
          <p:nvPr/>
        </p:nvPicPr>
        <p:blipFill rotWithShape="1">
          <a:blip r:embed="rId3"/>
          <a:srcRect l="47935" r="179" b="22308"/>
          <a:stretch/>
        </p:blipFill>
        <p:spPr>
          <a:xfrm>
            <a:off x="6615291" y="573706"/>
            <a:ext cx="4838924" cy="5080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108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8B6BEC-4B9B-4F0F-A8C3-93973261E166}"/>
              </a:ext>
            </a:extLst>
          </p:cNvPr>
          <p:cNvSpPr>
            <a:spLocks noGrp="1"/>
          </p:cNvSpPr>
          <p:nvPr>
            <p:ph type="title"/>
          </p:nvPr>
        </p:nvSpPr>
        <p:spPr/>
        <p:txBody>
          <a:bodyPr/>
          <a:lstStyle/>
          <a:p>
            <a:r>
              <a:rPr lang="en-US" dirty="0"/>
              <a:t>The Feast of Tabernacles</a:t>
            </a:r>
          </a:p>
        </p:txBody>
      </p:sp>
      <p:sp>
        <p:nvSpPr>
          <p:cNvPr id="4" name="Content Placeholder 3">
            <a:extLst>
              <a:ext uri="{FF2B5EF4-FFF2-40B4-BE49-F238E27FC236}">
                <a16:creationId xmlns:a16="http://schemas.microsoft.com/office/drawing/2014/main" id="{68142F73-2DFE-44F3-8445-94C3C3E24BE2}"/>
              </a:ext>
            </a:extLst>
          </p:cNvPr>
          <p:cNvSpPr>
            <a:spLocks noGrp="1"/>
          </p:cNvSpPr>
          <p:nvPr>
            <p:ph idx="1"/>
          </p:nvPr>
        </p:nvSpPr>
        <p:spPr>
          <a:xfrm>
            <a:off x="275167" y="1886857"/>
            <a:ext cx="4514548" cy="4361543"/>
          </a:xfrm>
        </p:spPr>
        <p:txBody>
          <a:bodyPr>
            <a:normAutofit fontScale="92500"/>
          </a:bodyPr>
          <a:lstStyle/>
          <a:p>
            <a:pPr marL="36900" indent="0">
              <a:buNone/>
            </a:pPr>
            <a:r>
              <a:rPr lang="en-US" sz="4000" dirty="0"/>
              <a:t>“The fifteenth day of this seventh month shall be </a:t>
            </a:r>
            <a:r>
              <a:rPr lang="en-US" sz="4000" dirty="0">
                <a:solidFill>
                  <a:srgbClr val="FFFF00"/>
                </a:solidFill>
              </a:rPr>
              <a:t>the feast of tabernacles </a:t>
            </a:r>
            <a:r>
              <a:rPr lang="en-US" sz="4000" dirty="0"/>
              <a:t>for seven days unto the Lord”</a:t>
            </a:r>
          </a:p>
          <a:p>
            <a:pPr marL="36900" indent="0">
              <a:buNone/>
            </a:pPr>
            <a:r>
              <a:rPr lang="en-US" sz="2800" dirty="0"/>
              <a:t>(Leviticus 23:34)</a:t>
            </a:r>
          </a:p>
        </p:txBody>
      </p:sp>
      <p:pic>
        <p:nvPicPr>
          <p:cNvPr id="2" name="Picture 7" descr="A picture containing altar&#10;&#10;Description automatically generated">
            <a:extLst>
              <a:ext uri="{FF2B5EF4-FFF2-40B4-BE49-F238E27FC236}">
                <a16:creationId xmlns:a16="http://schemas.microsoft.com/office/drawing/2014/main" id="{DD798572-FB6E-47EA-B49D-A1DE9D0B6027}"/>
              </a:ext>
            </a:extLst>
          </p:cNvPr>
          <p:cNvPicPr>
            <a:picLocks noChangeAspect="1"/>
          </p:cNvPicPr>
          <p:nvPr/>
        </p:nvPicPr>
        <p:blipFill rotWithShape="1">
          <a:blip r:embed="rId3"/>
          <a:srcRect l="1351" r="8108" b="-386"/>
          <a:stretch/>
        </p:blipFill>
        <p:spPr>
          <a:xfrm>
            <a:off x="5693483" y="1822100"/>
            <a:ext cx="5927306" cy="4582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5951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48569"/>
            <a:ext cx="11582400" cy="857250"/>
          </a:xfrm>
        </p:spPr>
        <p:txBody>
          <a:bodyPr>
            <a:noAutofit/>
          </a:bodyPr>
          <a:lstStyle/>
          <a:p>
            <a:pPr algn="ctr"/>
            <a:r>
              <a:rPr lang="en-US" sz="4800" b="1" dirty="0">
                <a:solidFill>
                  <a:schemeClr val="tx1"/>
                </a:solidFill>
                <a:effectLst>
                  <a:outerShdw blurRad="38100" dist="38100" dir="2700000" sx="1000" sy="1000" algn="tl">
                    <a:srgbClr val="000000">
                      <a:alpha val="43137"/>
                    </a:srgbClr>
                  </a:outerShdw>
                </a:effectLst>
                <a:latin typeface="Georgia" panose="02040502050405020303" pitchFamily="18" charset="0"/>
              </a:rPr>
              <a:t>A key feature of the Feast of Tabernacles: Water</a:t>
            </a:r>
            <a:endParaRPr lang="en-US" sz="3200" dirty="0">
              <a:solidFill>
                <a:schemeClr val="tx1"/>
              </a:solidFill>
            </a:endParaRPr>
          </a:p>
        </p:txBody>
      </p:sp>
      <p:pic>
        <p:nvPicPr>
          <p:cNvPr id="5" name="Content Placeholder 4" descr="Model city of Jerusalem.JPG"/>
          <p:cNvPicPr>
            <a:picLocks noGrp="1" noChangeAspect="1"/>
          </p:cNvPicPr>
          <p:nvPr>
            <p:ph sz="half" idx="1"/>
          </p:nvPr>
        </p:nvPicPr>
        <p:blipFill>
          <a:blip r:embed="rId3" cstate="print"/>
          <a:stretch>
            <a:fillRect/>
          </a:stretch>
        </p:blipFill>
        <p:spPr>
          <a:xfrm>
            <a:off x="3951514" y="1665513"/>
            <a:ext cx="4656909" cy="49004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4688583" y="4115739"/>
            <a:ext cx="1066800" cy="762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867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878" y="329837"/>
            <a:ext cx="6763657" cy="6198326"/>
          </a:xfrm>
        </p:spPr>
        <p:txBody>
          <a:bodyPr>
            <a:normAutofit fontScale="90000"/>
          </a:bodyPr>
          <a:lstStyle/>
          <a:p>
            <a:pPr algn="ctr"/>
            <a:r>
              <a:rPr lang="en-US" b="1" dirty="0">
                <a:latin typeface="Georgia" panose="02040502050405020303" pitchFamily="18" charset="0"/>
              </a:rPr>
              <a:t>On “the last day of the festival, the great day,” while Jesus was teaching in the temple complex, “he cried out, “Let anyone who is thirsty come to me, and let the one who believes in me drink.” </a:t>
            </a:r>
            <a:r>
              <a:rPr lang="en-US" sz="3600" b="1" dirty="0">
                <a:latin typeface="Georgia" panose="02040502050405020303" pitchFamily="18" charset="0"/>
              </a:rPr>
              <a:t>(John 7:37–38, NRSV)</a:t>
            </a:r>
            <a:endParaRPr lang="en-US" b="1" dirty="0">
              <a:latin typeface="Georgia" panose="02040502050405020303" pitchFamily="18" charset="0"/>
            </a:endParaRPr>
          </a:p>
        </p:txBody>
      </p:sp>
      <p:pic>
        <p:nvPicPr>
          <p:cNvPr id="3" name="Picture 4">
            <a:extLst>
              <a:ext uri="{FF2B5EF4-FFF2-40B4-BE49-F238E27FC236}">
                <a16:creationId xmlns:a16="http://schemas.microsoft.com/office/drawing/2014/main" id="{6617BE26-071F-40AB-8CC4-208E84AC0D43}"/>
              </a:ext>
            </a:extLst>
          </p:cNvPr>
          <p:cNvPicPr>
            <a:picLocks noChangeAspect="1"/>
          </p:cNvPicPr>
          <p:nvPr/>
        </p:nvPicPr>
        <p:blipFill rotWithShape="1">
          <a:blip r:embed="rId3"/>
          <a:srcRect l="23220" r="28483" b="-232"/>
          <a:stretch/>
        </p:blipFill>
        <p:spPr>
          <a:xfrm>
            <a:off x="279401" y="256823"/>
            <a:ext cx="4567919" cy="634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937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12192000" cy="857250"/>
          </a:xfrm>
        </p:spPr>
        <p:txBody>
          <a:bodyPr>
            <a:noAutofit/>
          </a:bodyPr>
          <a:lstStyle/>
          <a:p>
            <a:pPr algn="ctr"/>
            <a:r>
              <a:rPr lang="en-US" b="1" dirty="0">
                <a:solidFill>
                  <a:schemeClr val="tx1"/>
                </a:solidFill>
                <a:effectLst>
                  <a:outerShdw blurRad="38100" dist="38100" dir="2700000" sx="1000" sy="1000" algn="tl">
                    <a:srgbClr val="000000">
                      <a:alpha val="43137"/>
                    </a:srgbClr>
                  </a:outerShdw>
                </a:effectLst>
                <a:latin typeface="Georgia" panose="02040502050405020303" pitchFamily="18" charset="0"/>
              </a:rPr>
              <a:t>A Key feature of the Feast of Tabernacles: Light</a:t>
            </a:r>
            <a:br>
              <a:rPr lang="en-US" sz="3200" b="1" dirty="0">
                <a:solidFill>
                  <a:schemeClr val="tx1"/>
                </a:solidFill>
                <a:effectLst>
                  <a:outerShdw blurRad="38100" dist="38100" dir="2700000" algn="tl">
                    <a:srgbClr val="000000">
                      <a:alpha val="43137"/>
                    </a:srgbClr>
                  </a:outerShdw>
                </a:effectLst>
              </a:rPr>
            </a:br>
            <a:endParaRPr lang="en-US" sz="3200" dirty="0">
              <a:solidFill>
                <a:schemeClr val="tx1"/>
              </a:solidFill>
            </a:endParaRPr>
          </a:p>
        </p:txBody>
      </p:sp>
      <p:pic>
        <p:nvPicPr>
          <p:cNvPr id="3" name="Picture 7" descr="A picture containing altar&#10;&#10;Description automatically generated">
            <a:extLst>
              <a:ext uri="{FF2B5EF4-FFF2-40B4-BE49-F238E27FC236}">
                <a16:creationId xmlns:a16="http://schemas.microsoft.com/office/drawing/2014/main" id="{6FF5B1B1-331A-420E-B8E6-2438B1CEF739}"/>
              </a:ext>
            </a:extLst>
          </p:cNvPr>
          <p:cNvPicPr>
            <a:picLocks noChangeAspect="1"/>
          </p:cNvPicPr>
          <p:nvPr/>
        </p:nvPicPr>
        <p:blipFill rotWithShape="1">
          <a:blip r:embed="rId3"/>
          <a:srcRect l="1351" r="8108" b="-386"/>
          <a:stretch/>
        </p:blipFill>
        <p:spPr>
          <a:xfrm>
            <a:off x="2909909" y="1707784"/>
            <a:ext cx="6372181" cy="4964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1367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878" y="256823"/>
            <a:ext cx="6763657" cy="3172177"/>
          </a:xfrm>
        </p:spPr>
        <p:txBody>
          <a:bodyPr>
            <a:normAutofit/>
          </a:bodyPr>
          <a:lstStyle/>
          <a:p>
            <a:pPr algn="ctr"/>
            <a:r>
              <a:rPr lang="en-US" sz="5400" b="1" dirty="0">
                <a:latin typeface="Georgia" panose="02040502050405020303" pitchFamily="18" charset="0"/>
              </a:rPr>
              <a:t>“I am the light of the world.” </a:t>
            </a:r>
            <a:br>
              <a:rPr lang="en-US" sz="5400" b="1" dirty="0">
                <a:latin typeface="Georgia" panose="02040502050405020303" pitchFamily="18" charset="0"/>
              </a:rPr>
            </a:br>
            <a:r>
              <a:rPr lang="en-US" sz="4000" b="1" dirty="0">
                <a:latin typeface="Georgia" panose="02040502050405020303" pitchFamily="18" charset="0"/>
              </a:rPr>
              <a:t>(John 8:12)</a:t>
            </a:r>
            <a:endParaRPr lang="en-US" sz="5400" b="1" dirty="0">
              <a:latin typeface="Georgia" panose="02040502050405020303" pitchFamily="18" charset="0"/>
            </a:endParaRPr>
          </a:p>
        </p:txBody>
      </p:sp>
      <p:pic>
        <p:nvPicPr>
          <p:cNvPr id="3" name="Picture 4">
            <a:extLst>
              <a:ext uri="{FF2B5EF4-FFF2-40B4-BE49-F238E27FC236}">
                <a16:creationId xmlns:a16="http://schemas.microsoft.com/office/drawing/2014/main" id="{6617BE26-071F-40AB-8CC4-208E84AC0D43}"/>
              </a:ext>
            </a:extLst>
          </p:cNvPr>
          <p:cNvPicPr>
            <a:picLocks noChangeAspect="1"/>
          </p:cNvPicPr>
          <p:nvPr/>
        </p:nvPicPr>
        <p:blipFill rotWithShape="1">
          <a:blip r:embed="rId3"/>
          <a:srcRect l="23220" r="28483" b="-232"/>
          <a:stretch/>
        </p:blipFill>
        <p:spPr>
          <a:xfrm>
            <a:off x="279401" y="256823"/>
            <a:ext cx="4567919" cy="634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68649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12192000" cy="857250"/>
          </a:xfrm>
        </p:spPr>
        <p:txBody>
          <a:bodyPr>
            <a:noAutofit/>
          </a:bodyPr>
          <a:lstStyle/>
          <a:p>
            <a:r>
              <a:rPr lang="en-US" dirty="0">
                <a:solidFill>
                  <a:schemeClr val="tx1"/>
                </a:solidFill>
                <a:effectLst>
                  <a:outerShdw blurRad="38100" dist="38100" dir="2700000" sx="1000" sy="1000" algn="tl">
                    <a:srgbClr val="000000">
                      <a:alpha val="43137"/>
                    </a:srgbClr>
                  </a:outerShdw>
                </a:effectLst>
              </a:rPr>
              <a:t>A Key feature of the Feast of Tabernacles: Sacrifice (Death)</a:t>
            </a:r>
            <a:br>
              <a:rPr lang="en-US" sz="3200" dirty="0">
                <a:solidFill>
                  <a:schemeClr val="tx1"/>
                </a:solidFill>
                <a:effectLst>
                  <a:outerShdw blurRad="38100" dist="38100" dir="2700000" algn="tl">
                    <a:srgbClr val="000000">
                      <a:alpha val="43137"/>
                    </a:srgbClr>
                  </a:outerShdw>
                </a:effectLst>
              </a:rPr>
            </a:br>
            <a:endParaRPr lang="en-US" sz="3200" dirty="0">
              <a:solidFill>
                <a:srgbClr val="FF0000"/>
              </a:solidFill>
            </a:endParaRPr>
          </a:p>
        </p:txBody>
      </p:sp>
      <p:pic>
        <p:nvPicPr>
          <p:cNvPr id="8" name="Picture 8" descr="A picture containing nature, valley, canyon&#10;&#10;Description automatically generated">
            <a:extLst>
              <a:ext uri="{FF2B5EF4-FFF2-40B4-BE49-F238E27FC236}">
                <a16:creationId xmlns:a16="http://schemas.microsoft.com/office/drawing/2014/main" id="{4AC56621-3801-4658-AF22-BC9A7421A29F}"/>
              </a:ext>
            </a:extLst>
          </p:cNvPr>
          <p:cNvPicPr>
            <a:picLocks noChangeAspect="1"/>
          </p:cNvPicPr>
          <p:nvPr/>
        </p:nvPicPr>
        <p:blipFill rotWithShape="1">
          <a:blip r:embed="rId3"/>
          <a:srcRect l="15864" t="1923" r="39953" b="32933"/>
          <a:stretch/>
        </p:blipFill>
        <p:spPr>
          <a:xfrm>
            <a:off x="2795532" y="1758128"/>
            <a:ext cx="6600936" cy="4756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5F1DC0A8-A73D-4698-A70F-8085CBBB280E}"/>
              </a:ext>
            </a:extLst>
          </p:cNvPr>
          <p:cNvSpPr txBox="1"/>
          <p:nvPr/>
        </p:nvSpPr>
        <p:spPr>
          <a:xfrm>
            <a:off x="3352800" y="617640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James Tissot</a:t>
            </a:r>
          </a:p>
        </p:txBody>
      </p:sp>
    </p:spTree>
    <p:extLst>
      <p:ext uri="{BB962C8B-B14F-4D97-AF65-F5344CB8AC3E}">
        <p14:creationId xmlns:p14="http://schemas.microsoft.com/office/powerpoint/2010/main" val="2388432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429" y="449943"/>
            <a:ext cx="6400800" cy="5820228"/>
          </a:xfrm>
        </p:spPr>
        <p:txBody>
          <a:bodyPr>
            <a:noAutofit/>
          </a:bodyPr>
          <a:lstStyle/>
          <a:p>
            <a:pPr marL="0" indent="0" algn="ctr">
              <a:buNone/>
            </a:pPr>
            <a:r>
              <a:rPr lang="en-US" sz="5400" dirty="0">
                <a:latin typeface="Georgia" panose="02040502050405020303" pitchFamily="18" charset="0"/>
              </a:rPr>
              <a:t>“Whoever keeps my word will never see death” </a:t>
            </a:r>
          </a:p>
          <a:p>
            <a:pPr marL="0" indent="0" algn="ctr">
              <a:buNone/>
            </a:pPr>
            <a:r>
              <a:rPr lang="en-US" sz="4000" dirty="0">
                <a:latin typeface="Georgia" panose="02040502050405020303" pitchFamily="18" charset="0"/>
              </a:rPr>
              <a:t>(John 8:51, NRSV)</a:t>
            </a:r>
          </a:p>
        </p:txBody>
      </p:sp>
      <p:pic>
        <p:nvPicPr>
          <p:cNvPr id="2" name="Picture 3" descr="A person with a beard&#10;&#10;Description automatically generated">
            <a:extLst>
              <a:ext uri="{FF2B5EF4-FFF2-40B4-BE49-F238E27FC236}">
                <a16:creationId xmlns:a16="http://schemas.microsoft.com/office/drawing/2014/main" id="{AF8631E8-8EA3-4128-B7C5-72177879CF3D}"/>
              </a:ext>
            </a:extLst>
          </p:cNvPr>
          <p:cNvPicPr>
            <a:picLocks noChangeAspect="1"/>
          </p:cNvPicPr>
          <p:nvPr/>
        </p:nvPicPr>
        <p:blipFill>
          <a:blip r:embed="rId3"/>
          <a:stretch>
            <a:fillRect/>
          </a:stretch>
        </p:blipFill>
        <p:spPr>
          <a:xfrm>
            <a:off x="7038624" y="472724"/>
            <a:ext cx="4732865" cy="5912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F70BF9C3-6C85-483C-AA39-870918B9F887}"/>
              </a:ext>
            </a:extLst>
          </p:cNvPr>
          <p:cNvSpPr txBox="1"/>
          <p:nvPr/>
        </p:nvSpPr>
        <p:spPr>
          <a:xfrm>
            <a:off x="7572977" y="610089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rPr>
              <a:t>Brent Borup</a:t>
            </a:r>
          </a:p>
        </p:txBody>
      </p:sp>
    </p:spTree>
    <p:extLst>
      <p:ext uri="{BB962C8B-B14F-4D97-AF65-F5344CB8AC3E}">
        <p14:creationId xmlns:p14="http://schemas.microsoft.com/office/powerpoint/2010/main" val="105399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FD9FE2-935B-47C7-8ADA-6B48734E73CE}"/>
              </a:ext>
            </a:extLst>
          </p:cNvPr>
          <p:cNvSpPr>
            <a:spLocks noGrp="1"/>
          </p:cNvSpPr>
          <p:nvPr>
            <p:ph sz="half" idx="1"/>
          </p:nvPr>
        </p:nvSpPr>
        <p:spPr>
          <a:xfrm>
            <a:off x="14514" y="609600"/>
            <a:ext cx="3762829" cy="6052457"/>
          </a:xfrm>
        </p:spPr>
        <p:txBody>
          <a:bodyPr>
            <a:normAutofit/>
          </a:bodyPr>
          <a:lstStyle/>
          <a:p>
            <a:r>
              <a:rPr lang="en-US" dirty="0"/>
              <a:t>Are you thirsty? Come to me!</a:t>
            </a:r>
          </a:p>
          <a:p>
            <a:r>
              <a:rPr lang="en-US" dirty="0"/>
              <a:t>Do you need light? I am the light of the world.</a:t>
            </a:r>
          </a:p>
          <a:p>
            <a:r>
              <a:rPr lang="en-US" dirty="0"/>
              <a:t>Do you fear death? Through me, you will have life.</a:t>
            </a:r>
          </a:p>
        </p:txBody>
      </p:sp>
      <p:sp>
        <p:nvSpPr>
          <p:cNvPr id="4" name="Content Placeholder 3">
            <a:extLst>
              <a:ext uri="{FF2B5EF4-FFF2-40B4-BE49-F238E27FC236}">
                <a16:creationId xmlns:a16="http://schemas.microsoft.com/office/drawing/2014/main" id="{600AA5A0-9E13-414E-AE4A-27D8B95B838C}"/>
              </a:ext>
            </a:extLst>
          </p:cNvPr>
          <p:cNvSpPr>
            <a:spLocks noGrp="1"/>
          </p:cNvSpPr>
          <p:nvPr>
            <p:ph sz="half" idx="2"/>
          </p:nvPr>
        </p:nvSpPr>
        <p:spPr>
          <a:xfrm>
            <a:off x="3283858" y="1674246"/>
            <a:ext cx="4078514" cy="4351338"/>
          </a:xfrm>
        </p:spPr>
        <p:txBody>
          <a:bodyPr>
            <a:normAutofit/>
          </a:bodyPr>
          <a:lstStyle/>
          <a:p>
            <a:pPr marL="36900" indent="0" algn="ctr">
              <a:buNone/>
            </a:pPr>
            <a:r>
              <a:rPr lang="en-US" dirty="0">
                <a:solidFill>
                  <a:srgbClr val="FFFF00"/>
                </a:solidFill>
              </a:rPr>
              <a:t>Jesus replaces key elements of the Feast of Tabernacles</a:t>
            </a:r>
          </a:p>
        </p:txBody>
      </p:sp>
      <p:pic>
        <p:nvPicPr>
          <p:cNvPr id="5" name="Picture 4">
            <a:extLst>
              <a:ext uri="{FF2B5EF4-FFF2-40B4-BE49-F238E27FC236}">
                <a16:creationId xmlns:a16="http://schemas.microsoft.com/office/drawing/2014/main" id="{BCB44CAA-0DC6-49BF-BD9F-B3A62135BAC1}"/>
              </a:ext>
            </a:extLst>
          </p:cNvPr>
          <p:cNvPicPr>
            <a:picLocks noChangeAspect="1"/>
          </p:cNvPicPr>
          <p:nvPr/>
        </p:nvPicPr>
        <p:blipFill rotWithShape="1">
          <a:blip r:embed="rId3"/>
          <a:srcRect l="23220" r="28483" b="-232"/>
          <a:stretch/>
        </p:blipFill>
        <p:spPr>
          <a:xfrm>
            <a:off x="7362372" y="256811"/>
            <a:ext cx="4567919" cy="634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890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286345"/>
            <a:ext cx="10726057" cy="1325563"/>
          </a:xfrm>
        </p:spPr>
        <p:txBody>
          <a:bodyPr>
            <a:normAutofit fontScale="90000"/>
          </a:bodyPr>
          <a:lstStyle/>
          <a:p>
            <a:pPr>
              <a:lnSpc>
                <a:spcPct val="90000"/>
              </a:lnSpc>
            </a:pPr>
            <a:r>
              <a:rPr lang="en-US" b="1" dirty="0">
                <a:latin typeface="Georgia" panose="02040502050405020303" pitchFamily="18" charset="0"/>
              </a:rPr>
              <a:t>Jesus Christ as the Passover Lamb</a:t>
            </a:r>
          </a:p>
        </p:txBody>
      </p:sp>
      <p:sp>
        <p:nvSpPr>
          <p:cNvPr id="3" name="Content Placeholder 2"/>
          <p:cNvSpPr>
            <a:spLocks noGrp="1"/>
          </p:cNvSpPr>
          <p:nvPr>
            <p:ph idx="1"/>
          </p:nvPr>
        </p:nvSpPr>
        <p:spPr>
          <a:xfrm>
            <a:off x="551544" y="1611909"/>
            <a:ext cx="5820227" cy="4629234"/>
          </a:xfrm>
        </p:spPr>
        <p:txBody>
          <a:bodyPr>
            <a:noAutofit/>
          </a:bodyPr>
          <a:lstStyle/>
          <a:p>
            <a:pPr marL="36900" indent="0">
              <a:buNone/>
            </a:pPr>
            <a:r>
              <a:rPr lang="en-US" dirty="0">
                <a:latin typeface="Georgia" panose="02040502050405020303" pitchFamily="18" charset="0"/>
              </a:rPr>
              <a:t>Jesus is the Lamb of God: Exodus 12:21 (compare John 1:29, 36)</a:t>
            </a:r>
          </a:p>
        </p:txBody>
      </p:sp>
      <p:pic>
        <p:nvPicPr>
          <p:cNvPr id="4" name="Picture 3">
            <a:extLst>
              <a:ext uri="{FF2B5EF4-FFF2-40B4-BE49-F238E27FC236}">
                <a16:creationId xmlns:a16="http://schemas.microsoft.com/office/drawing/2014/main" id="{114F00A0-4FC1-4297-85D8-078D67ADBB4D}"/>
              </a:ext>
            </a:extLst>
          </p:cNvPr>
          <p:cNvPicPr>
            <a:picLocks noChangeAspect="1"/>
          </p:cNvPicPr>
          <p:nvPr/>
        </p:nvPicPr>
        <p:blipFill rotWithShape="1">
          <a:blip r:embed="rId3"/>
          <a:srcRect l="-300" t="22469" r="25225" b="14815"/>
          <a:stretch/>
        </p:blipFill>
        <p:spPr>
          <a:xfrm>
            <a:off x="7262892" y="1595487"/>
            <a:ext cx="4520125" cy="4608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C7066881-218A-E741-80AC-039E0EBA742C}"/>
              </a:ext>
            </a:extLst>
          </p:cNvPr>
          <p:cNvSpPr txBox="1"/>
          <p:nvPr/>
        </p:nvSpPr>
        <p:spPr>
          <a:xfrm>
            <a:off x="7738945" y="590258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3497963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286345"/>
            <a:ext cx="10726057" cy="1325563"/>
          </a:xfrm>
        </p:spPr>
        <p:txBody>
          <a:bodyPr>
            <a:normAutofit fontScale="90000"/>
          </a:bodyPr>
          <a:lstStyle/>
          <a:p>
            <a:pPr>
              <a:lnSpc>
                <a:spcPct val="90000"/>
              </a:lnSpc>
            </a:pPr>
            <a:r>
              <a:rPr lang="en-US" b="1" dirty="0">
                <a:latin typeface="Georgia" panose="02040502050405020303" pitchFamily="18" charset="0"/>
              </a:rPr>
              <a:t>Jesus Christ as the Passover Lamb</a:t>
            </a:r>
          </a:p>
        </p:txBody>
      </p:sp>
      <p:sp>
        <p:nvSpPr>
          <p:cNvPr id="3" name="Content Placeholder 2"/>
          <p:cNvSpPr>
            <a:spLocks noGrp="1"/>
          </p:cNvSpPr>
          <p:nvPr>
            <p:ph idx="1"/>
          </p:nvPr>
        </p:nvSpPr>
        <p:spPr>
          <a:xfrm>
            <a:off x="222069" y="1595486"/>
            <a:ext cx="6857999" cy="4684247"/>
          </a:xfrm>
        </p:spPr>
        <p:txBody>
          <a:bodyPr>
            <a:noAutofit/>
          </a:bodyPr>
          <a:lstStyle/>
          <a:p>
            <a:pPr marL="36900" indent="0">
              <a:buNone/>
            </a:pPr>
            <a:r>
              <a:rPr lang="en-US" sz="4000" dirty="0">
                <a:latin typeface="Georgia" panose="02040502050405020303" pitchFamily="18" charset="0"/>
              </a:rPr>
              <a:t>“It was early in the morning. [The Jewish authorities] did not enter the headquarters so as to avoid ritual defilement and to be able to eat the Passover.” </a:t>
            </a:r>
            <a:r>
              <a:rPr lang="en-US" sz="3200" dirty="0">
                <a:latin typeface="Georgia" panose="02040502050405020303" pitchFamily="18" charset="0"/>
              </a:rPr>
              <a:t>(John 18:28, NRSV)</a:t>
            </a:r>
            <a:endParaRPr lang="en-US" sz="4000" dirty="0">
              <a:latin typeface="Georgia" panose="02040502050405020303" pitchFamily="18" charset="0"/>
            </a:endParaRPr>
          </a:p>
        </p:txBody>
      </p:sp>
      <p:pic>
        <p:nvPicPr>
          <p:cNvPr id="4" name="Picture 3">
            <a:extLst>
              <a:ext uri="{FF2B5EF4-FFF2-40B4-BE49-F238E27FC236}">
                <a16:creationId xmlns:a16="http://schemas.microsoft.com/office/drawing/2014/main" id="{114F00A0-4FC1-4297-85D8-078D67ADBB4D}"/>
              </a:ext>
            </a:extLst>
          </p:cNvPr>
          <p:cNvPicPr>
            <a:picLocks noChangeAspect="1"/>
          </p:cNvPicPr>
          <p:nvPr/>
        </p:nvPicPr>
        <p:blipFill rotWithShape="1">
          <a:blip r:embed="rId3"/>
          <a:srcRect l="-300" t="22469" r="25225" b="14815"/>
          <a:stretch/>
        </p:blipFill>
        <p:spPr>
          <a:xfrm>
            <a:off x="7262892" y="1595487"/>
            <a:ext cx="4520125" cy="4608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F643D7A0-B20D-E645-940D-A44E97ECBAC6}"/>
              </a:ext>
            </a:extLst>
          </p:cNvPr>
          <p:cNvSpPr txBox="1"/>
          <p:nvPr/>
        </p:nvSpPr>
        <p:spPr>
          <a:xfrm>
            <a:off x="7738945" y="590258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405430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AA8570-66F2-4900-AB9A-CFFCC3342E91}"/>
              </a:ext>
            </a:extLst>
          </p:cNvPr>
          <p:cNvSpPr>
            <a:spLocks noGrp="1"/>
          </p:cNvSpPr>
          <p:nvPr>
            <p:ph idx="1"/>
          </p:nvPr>
        </p:nvSpPr>
        <p:spPr>
          <a:xfrm>
            <a:off x="5747657" y="246743"/>
            <a:ext cx="5936343" cy="6357257"/>
          </a:xfrm>
        </p:spPr>
        <p:txBody>
          <a:bodyPr>
            <a:normAutofit/>
          </a:bodyPr>
          <a:lstStyle/>
          <a:p>
            <a:pPr marL="37465" indent="0">
              <a:buNone/>
            </a:pPr>
            <a:r>
              <a:rPr lang="en-US" sz="4800" dirty="0">
                <a:ln>
                  <a:solidFill>
                    <a:prstClr val="black">
                      <a:lumMod val="75000"/>
                      <a:lumOff val="25000"/>
                      <a:alpha val="10000"/>
                    </a:prstClr>
                  </a:solidFill>
                </a:ln>
                <a:latin typeface="Georgia"/>
              </a:rPr>
              <a:t>Jesus Christ himself explained that “Moses and all the prophets” had taught about the Savior and his death (Luke 24:27; see also Luke 24:20; John 5:46)</a:t>
            </a:r>
            <a:endParaRPr lang="en-US" sz="4800" dirty="0">
              <a:latin typeface="Georgia"/>
            </a:endParaRPr>
          </a:p>
        </p:txBody>
      </p:sp>
      <p:pic>
        <p:nvPicPr>
          <p:cNvPr id="2050" name="Picture 2" descr="Walking with Christ: Do you know the way to Emmaus? | United Methodist News  Service">
            <a:extLst>
              <a:ext uri="{FF2B5EF4-FFF2-40B4-BE49-F238E27FC236}">
                <a16:creationId xmlns:a16="http://schemas.microsoft.com/office/drawing/2014/main" id="{721755BD-59AF-4ECF-8F2D-506175B04D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68" t="7301" r="8817"/>
          <a:stretch/>
        </p:blipFill>
        <p:spPr bwMode="auto">
          <a:xfrm>
            <a:off x="217714" y="373743"/>
            <a:ext cx="5370286" cy="6357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FA9ED3-9F89-4A5D-ABF6-D724D384D681}"/>
              </a:ext>
            </a:extLst>
          </p:cNvPr>
          <p:cNvSpPr txBox="1"/>
          <p:nvPr/>
        </p:nvSpPr>
        <p:spPr>
          <a:xfrm>
            <a:off x="738218" y="6361669"/>
            <a:ext cx="1493520" cy="369332"/>
          </a:xfrm>
          <a:prstGeom prst="rect">
            <a:avLst/>
          </a:prstGeom>
          <a:noFill/>
        </p:spPr>
        <p:txBody>
          <a:bodyPr wrap="square">
            <a:spAutoFit/>
          </a:bodyPr>
          <a:lstStyle/>
          <a:p>
            <a:r>
              <a:rPr lang="en-US" dirty="0"/>
              <a:t>Robert </a:t>
            </a:r>
            <a:r>
              <a:rPr lang="en-US" dirty="0" err="1"/>
              <a:t>Zund</a:t>
            </a:r>
            <a:endParaRPr lang="en-US" dirty="0"/>
          </a:p>
        </p:txBody>
      </p:sp>
    </p:spTree>
    <p:extLst>
      <p:ext uri="{BB962C8B-B14F-4D97-AF65-F5344CB8AC3E}">
        <p14:creationId xmlns:p14="http://schemas.microsoft.com/office/powerpoint/2010/main" val="190554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286345"/>
            <a:ext cx="10726057" cy="1325563"/>
          </a:xfrm>
        </p:spPr>
        <p:txBody>
          <a:bodyPr>
            <a:normAutofit fontScale="90000"/>
          </a:bodyPr>
          <a:lstStyle/>
          <a:p>
            <a:pPr>
              <a:lnSpc>
                <a:spcPct val="90000"/>
              </a:lnSpc>
            </a:pPr>
            <a:r>
              <a:rPr lang="en-US" b="1" dirty="0">
                <a:latin typeface="Georgia" panose="02040502050405020303" pitchFamily="18" charset="0"/>
              </a:rPr>
              <a:t>Jesus Christ as the Passover Lamb</a:t>
            </a:r>
          </a:p>
        </p:txBody>
      </p:sp>
      <p:sp>
        <p:nvSpPr>
          <p:cNvPr id="3" name="Content Placeholder 2"/>
          <p:cNvSpPr>
            <a:spLocks noGrp="1"/>
          </p:cNvSpPr>
          <p:nvPr>
            <p:ph idx="1"/>
          </p:nvPr>
        </p:nvSpPr>
        <p:spPr>
          <a:xfrm>
            <a:off x="222069" y="1595486"/>
            <a:ext cx="6857999" cy="4684247"/>
          </a:xfrm>
        </p:spPr>
        <p:txBody>
          <a:bodyPr>
            <a:noAutofit/>
          </a:bodyPr>
          <a:lstStyle/>
          <a:p>
            <a:pPr marL="36900" indent="0">
              <a:buNone/>
            </a:pPr>
            <a:r>
              <a:rPr lang="en-US" sz="4800" dirty="0"/>
              <a:t>Just before Christ is crucified John tells us, “It was the day of preparation for the Passover.” </a:t>
            </a:r>
          </a:p>
          <a:p>
            <a:pPr marL="36900" indent="0">
              <a:buNone/>
            </a:pPr>
            <a:r>
              <a:rPr lang="en-US" sz="4000" dirty="0"/>
              <a:t>(John 19:14, NRSV)  </a:t>
            </a:r>
          </a:p>
        </p:txBody>
      </p:sp>
      <p:pic>
        <p:nvPicPr>
          <p:cNvPr id="4" name="Picture 3">
            <a:extLst>
              <a:ext uri="{FF2B5EF4-FFF2-40B4-BE49-F238E27FC236}">
                <a16:creationId xmlns:a16="http://schemas.microsoft.com/office/drawing/2014/main" id="{114F00A0-4FC1-4297-85D8-078D67ADBB4D}"/>
              </a:ext>
            </a:extLst>
          </p:cNvPr>
          <p:cNvPicPr>
            <a:picLocks noChangeAspect="1"/>
          </p:cNvPicPr>
          <p:nvPr/>
        </p:nvPicPr>
        <p:blipFill rotWithShape="1">
          <a:blip r:embed="rId3"/>
          <a:srcRect l="-300" t="22469" r="25225" b="14815"/>
          <a:stretch/>
        </p:blipFill>
        <p:spPr>
          <a:xfrm>
            <a:off x="7262892" y="1595487"/>
            <a:ext cx="4520125" cy="4608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FC1BBA40-B595-8A4E-B429-9E43D62BF095}"/>
              </a:ext>
            </a:extLst>
          </p:cNvPr>
          <p:cNvSpPr txBox="1"/>
          <p:nvPr/>
        </p:nvSpPr>
        <p:spPr>
          <a:xfrm>
            <a:off x="7738945" y="590258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2133611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286345"/>
            <a:ext cx="10726057" cy="1325563"/>
          </a:xfrm>
        </p:spPr>
        <p:txBody>
          <a:bodyPr>
            <a:normAutofit fontScale="90000"/>
          </a:bodyPr>
          <a:lstStyle/>
          <a:p>
            <a:pPr>
              <a:lnSpc>
                <a:spcPct val="90000"/>
              </a:lnSpc>
            </a:pPr>
            <a:r>
              <a:rPr lang="en-US" b="1" dirty="0">
                <a:latin typeface="Georgia" panose="02040502050405020303" pitchFamily="18" charset="0"/>
              </a:rPr>
              <a:t>Jesus Christ as the Passover Lamb</a:t>
            </a:r>
          </a:p>
        </p:txBody>
      </p:sp>
      <p:sp>
        <p:nvSpPr>
          <p:cNvPr id="3" name="Content Placeholder 2"/>
          <p:cNvSpPr>
            <a:spLocks noGrp="1"/>
          </p:cNvSpPr>
          <p:nvPr>
            <p:ph idx="1"/>
          </p:nvPr>
        </p:nvSpPr>
        <p:spPr>
          <a:xfrm>
            <a:off x="408983" y="1611909"/>
            <a:ext cx="6332582" cy="4667825"/>
          </a:xfrm>
        </p:spPr>
        <p:txBody>
          <a:bodyPr>
            <a:noAutofit/>
          </a:bodyPr>
          <a:lstStyle/>
          <a:p>
            <a:r>
              <a:rPr lang="en-US" sz="3200" dirty="0">
                <a:latin typeface="Georgia" panose="02040502050405020303" pitchFamily="18" charset="0"/>
              </a:rPr>
              <a:t>“Dip a </a:t>
            </a:r>
            <a:r>
              <a:rPr lang="en-US" sz="3200" dirty="0">
                <a:solidFill>
                  <a:srgbClr val="FFFF00"/>
                </a:solidFill>
                <a:latin typeface="Georgia" panose="02040502050405020303" pitchFamily="18" charset="0"/>
              </a:rPr>
              <a:t>hyssop </a:t>
            </a:r>
            <a:r>
              <a:rPr lang="en-US" sz="3200" dirty="0">
                <a:latin typeface="Georgia" panose="02040502050405020303" pitchFamily="18" charset="0"/>
              </a:rPr>
              <a:t>branch into the blood, and use that to paint the blood over the door of the lamb” (Exodus 12:22). </a:t>
            </a:r>
          </a:p>
          <a:p>
            <a:r>
              <a:rPr lang="en-US" sz="3200" dirty="0">
                <a:latin typeface="Georgia" panose="02040502050405020303" pitchFamily="18" charset="0"/>
              </a:rPr>
              <a:t>Jesus said, “I thirst.” In response, some bystanders “put a sponge full of wine on a branch of </a:t>
            </a:r>
            <a:r>
              <a:rPr lang="en-US" sz="3200" dirty="0">
                <a:solidFill>
                  <a:srgbClr val="FFFF00"/>
                </a:solidFill>
                <a:latin typeface="Georgia" panose="02040502050405020303" pitchFamily="18" charset="0"/>
              </a:rPr>
              <a:t>hyssop </a:t>
            </a:r>
            <a:r>
              <a:rPr lang="en-US" sz="3200" dirty="0">
                <a:latin typeface="Georgia" panose="02040502050405020303" pitchFamily="18" charset="0"/>
              </a:rPr>
              <a:t>and held it to his mouth (John 19:29, NRSV). </a:t>
            </a:r>
            <a:endParaRPr lang="en-US" sz="3200" dirty="0"/>
          </a:p>
        </p:txBody>
      </p:sp>
      <p:pic>
        <p:nvPicPr>
          <p:cNvPr id="4" name="Picture 3">
            <a:extLst>
              <a:ext uri="{FF2B5EF4-FFF2-40B4-BE49-F238E27FC236}">
                <a16:creationId xmlns:a16="http://schemas.microsoft.com/office/drawing/2014/main" id="{114F00A0-4FC1-4297-85D8-078D67ADBB4D}"/>
              </a:ext>
            </a:extLst>
          </p:cNvPr>
          <p:cNvPicPr>
            <a:picLocks noChangeAspect="1"/>
          </p:cNvPicPr>
          <p:nvPr/>
        </p:nvPicPr>
        <p:blipFill rotWithShape="1">
          <a:blip r:embed="rId3"/>
          <a:srcRect l="-300" t="22469" r="25225" b="14815"/>
          <a:stretch/>
        </p:blipFill>
        <p:spPr>
          <a:xfrm>
            <a:off x="7262892" y="1595487"/>
            <a:ext cx="4520125" cy="4608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CADF14D5-08DB-7F4D-8631-561D2A87F626}"/>
              </a:ext>
            </a:extLst>
          </p:cNvPr>
          <p:cNvSpPr txBox="1"/>
          <p:nvPr/>
        </p:nvSpPr>
        <p:spPr>
          <a:xfrm>
            <a:off x="7738945" y="590258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1604089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286345"/>
            <a:ext cx="10726057" cy="1325563"/>
          </a:xfrm>
        </p:spPr>
        <p:txBody>
          <a:bodyPr>
            <a:normAutofit fontScale="90000"/>
          </a:bodyPr>
          <a:lstStyle/>
          <a:p>
            <a:pPr>
              <a:lnSpc>
                <a:spcPct val="90000"/>
              </a:lnSpc>
            </a:pPr>
            <a:r>
              <a:rPr lang="en-US" b="1" dirty="0">
                <a:latin typeface="Georgia" panose="02040502050405020303" pitchFamily="18" charset="0"/>
              </a:rPr>
              <a:t>Jesus Christ as the Passover Lamb</a:t>
            </a:r>
          </a:p>
        </p:txBody>
      </p:sp>
      <p:sp>
        <p:nvSpPr>
          <p:cNvPr id="3" name="Content Placeholder 2"/>
          <p:cNvSpPr>
            <a:spLocks noGrp="1"/>
          </p:cNvSpPr>
          <p:nvPr>
            <p:ph idx="1"/>
          </p:nvPr>
        </p:nvSpPr>
        <p:spPr>
          <a:xfrm>
            <a:off x="551544" y="1611909"/>
            <a:ext cx="5820227" cy="4629234"/>
          </a:xfrm>
        </p:spPr>
        <p:txBody>
          <a:bodyPr>
            <a:noAutofit/>
          </a:bodyPr>
          <a:lstStyle/>
          <a:p>
            <a:pPr marL="36900" indent="0">
              <a:buNone/>
            </a:pPr>
            <a:r>
              <a:rPr lang="en-US" dirty="0"/>
              <a:t>“For these things were done, that the scripture should be fulfilled, a bone of him shall not be broken.” </a:t>
            </a:r>
          </a:p>
          <a:p>
            <a:pPr marL="36900" indent="0">
              <a:buNone/>
            </a:pPr>
            <a:r>
              <a:rPr lang="en-US" sz="2800" dirty="0"/>
              <a:t>(John 19:36, compare Exodus 12:46</a:t>
            </a:r>
            <a:r>
              <a:rPr lang="en-US" sz="2800" dirty="0">
                <a:latin typeface="Georgia" panose="02040502050405020303" pitchFamily="18" charset="0"/>
              </a:rPr>
              <a:t>)</a:t>
            </a:r>
            <a:endParaRPr lang="en-US" sz="2800" dirty="0"/>
          </a:p>
          <a:p>
            <a:endParaRPr lang="en-US" dirty="0"/>
          </a:p>
        </p:txBody>
      </p:sp>
      <p:pic>
        <p:nvPicPr>
          <p:cNvPr id="4" name="Picture 3">
            <a:extLst>
              <a:ext uri="{FF2B5EF4-FFF2-40B4-BE49-F238E27FC236}">
                <a16:creationId xmlns:a16="http://schemas.microsoft.com/office/drawing/2014/main" id="{114F00A0-4FC1-4297-85D8-078D67ADBB4D}"/>
              </a:ext>
            </a:extLst>
          </p:cNvPr>
          <p:cNvPicPr>
            <a:picLocks noChangeAspect="1"/>
          </p:cNvPicPr>
          <p:nvPr/>
        </p:nvPicPr>
        <p:blipFill rotWithShape="1">
          <a:blip r:embed="rId3"/>
          <a:srcRect l="-300" t="22469" r="25225" b="14815"/>
          <a:stretch/>
        </p:blipFill>
        <p:spPr>
          <a:xfrm>
            <a:off x="7262892" y="1595487"/>
            <a:ext cx="4520125" cy="4608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5D5C77D-D4F7-4C77-B4CF-F8CCD50E4F72}"/>
              </a:ext>
            </a:extLst>
          </p:cNvPr>
          <p:cNvSpPr txBox="1"/>
          <p:nvPr/>
        </p:nvSpPr>
        <p:spPr>
          <a:xfrm>
            <a:off x="7738945" y="590258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251786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32FD-9175-4CA6-9414-6F207DCD5992}"/>
              </a:ext>
            </a:extLst>
          </p:cNvPr>
          <p:cNvSpPr>
            <a:spLocks noGrp="1"/>
          </p:cNvSpPr>
          <p:nvPr>
            <p:ph type="title"/>
          </p:nvPr>
        </p:nvSpPr>
        <p:spPr>
          <a:xfrm>
            <a:off x="77007" y="121356"/>
            <a:ext cx="12048469" cy="1161143"/>
          </a:xfrm>
        </p:spPr>
        <p:txBody>
          <a:bodyPr>
            <a:noAutofit/>
          </a:bodyPr>
          <a:lstStyle/>
          <a:p>
            <a:r>
              <a:rPr lang="en-US" sz="3600" dirty="0">
                <a:latin typeface="Georgia"/>
              </a:rPr>
              <a:t>How does this help me in my life?</a:t>
            </a:r>
            <a:br>
              <a:rPr lang="en-US" sz="3600" dirty="0"/>
            </a:br>
            <a:r>
              <a:rPr lang="en-US" sz="3100" b="0" dirty="0">
                <a:latin typeface="Georgia"/>
              </a:rPr>
              <a:t>Jesus as living water, light, conqueror of death, and Passover Lamb</a:t>
            </a:r>
            <a:endParaRPr lang="en-US" sz="3100" dirty="0">
              <a:ln>
                <a:solidFill>
                  <a:prstClr val="black">
                    <a:lumMod val="75000"/>
                    <a:lumOff val="25000"/>
                    <a:alpha val="10000"/>
                  </a:prstClr>
                </a:solidFill>
              </a:ln>
            </a:endParaRPr>
          </a:p>
        </p:txBody>
      </p:sp>
      <p:pic>
        <p:nvPicPr>
          <p:cNvPr id="3" name="Picture 3" descr="A picture containing text&#10;&#10;Description automatically generated">
            <a:extLst>
              <a:ext uri="{FF2B5EF4-FFF2-40B4-BE49-F238E27FC236}">
                <a16:creationId xmlns:a16="http://schemas.microsoft.com/office/drawing/2014/main" id="{4D547CFD-21E1-4484-9963-AE5FE464CF73}"/>
              </a:ext>
            </a:extLst>
          </p:cNvPr>
          <p:cNvPicPr>
            <a:picLocks noChangeAspect="1"/>
          </p:cNvPicPr>
          <p:nvPr/>
        </p:nvPicPr>
        <p:blipFill rotWithShape="1">
          <a:blip r:embed="rId3"/>
          <a:srcRect r="664" b="32911"/>
          <a:stretch/>
        </p:blipFill>
        <p:spPr>
          <a:xfrm>
            <a:off x="6290734" y="3860520"/>
            <a:ext cx="4931910" cy="2598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F7C32F4F-8A88-42C8-AF72-A5C0C55874CE}"/>
              </a:ext>
            </a:extLst>
          </p:cNvPr>
          <p:cNvSpPr txBox="1"/>
          <p:nvPr/>
        </p:nvSpPr>
        <p:spPr>
          <a:xfrm>
            <a:off x="6543692" y="613886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ighlight>
                  <a:srgbClr val="C0C0C0"/>
                </a:highlight>
                <a:latin typeface="Georgia"/>
              </a:rPr>
              <a:t>Melissa Clark</a:t>
            </a:r>
          </a:p>
        </p:txBody>
      </p:sp>
      <p:pic>
        <p:nvPicPr>
          <p:cNvPr id="5" name="Picture 5" descr="A picture containing rock, nature, outdoor, rocky&#10;&#10;Description automatically generated">
            <a:extLst>
              <a:ext uri="{FF2B5EF4-FFF2-40B4-BE49-F238E27FC236}">
                <a16:creationId xmlns:a16="http://schemas.microsoft.com/office/drawing/2014/main" id="{A75B80CE-80D2-40AA-8415-A40DCED0CE44}"/>
              </a:ext>
            </a:extLst>
          </p:cNvPr>
          <p:cNvPicPr>
            <a:picLocks noChangeAspect="1"/>
          </p:cNvPicPr>
          <p:nvPr/>
        </p:nvPicPr>
        <p:blipFill rotWithShape="1">
          <a:blip r:embed="rId4"/>
          <a:srcRect l="-279" t="15966" r="1114" b="22269"/>
          <a:stretch/>
        </p:blipFill>
        <p:spPr>
          <a:xfrm>
            <a:off x="829733" y="1469920"/>
            <a:ext cx="5023191" cy="2075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7">
            <a:extLst>
              <a:ext uri="{FF2B5EF4-FFF2-40B4-BE49-F238E27FC236}">
                <a16:creationId xmlns:a16="http://schemas.microsoft.com/office/drawing/2014/main" id="{51C91863-7DA8-407C-B2BE-4379A4A26CCB}"/>
              </a:ext>
            </a:extLst>
          </p:cNvPr>
          <p:cNvPicPr>
            <a:picLocks noChangeAspect="1"/>
          </p:cNvPicPr>
          <p:nvPr/>
        </p:nvPicPr>
        <p:blipFill rotWithShape="1">
          <a:blip r:embed="rId5"/>
          <a:srcRect t="37021" r="570" b="426"/>
          <a:stretch/>
        </p:blipFill>
        <p:spPr>
          <a:xfrm>
            <a:off x="6290734" y="1469920"/>
            <a:ext cx="4913910" cy="2070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8" descr="A picture containing sculpture&#10;&#10;Description automatically generated">
            <a:extLst>
              <a:ext uri="{FF2B5EF4-FFF2-40B4-BE49-F238E27FC236}">
                <a16:creationId xmlns:a16="http://schemas.microsoft.com/office/drawing/2014/main" id="{745A5C00-2C34-4A95-8514-1B0526D0C6A5}"/>
              </a:ext>
            </a:extLst>
          </p:cNvPr>
          <p:cNvPicPr>
            <a:picLocks noChangeAspect="1"/>
          </p:cNvPicPr>
          <p:nvPr/>
        </p:nvPicPr>
        <p:blipFill rotWithShape="1">
          <a:blip r:embed="rId6"/>
          <a:srcRect t="9150" r="1111" b="50763"/>
          <a:stretch/>
        </p:blipFill>
        <p:spPr>
          <a:xfrm>
            <a:off x="828321" y="3864151"/>
            <a:ext cx="5023375" cy="25941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1DF567CC-D0B8-4B00-A21D-D12EB5A95330}"/>
              </a:ext>
            </a:extLst>
          </p:cNvPr>
          <p:cNvSpPr txBox="1"/>
          <p:nvPr/>
        </p:nvSpPr>
        <p:spPr>
          <a:xfrm>
            <a:off x="969356" y="620894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Carl Bloch</a:t>
            </a:r>
          </a:p>
        </p:txBody>
      </p:sp>
    </p:spTree>
    <p:extLst>
      <p:ext uri="{BB962C8B-B14F-4D97-AF65-F5344CB8AC3E}">
        <p14:creationId xmlns:p14="http://schemas.microsoft.com/office/powerpoint/2010/main" val="42262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117608-AEF0-44F8-9F02-E9072CF0B79C}"/>
              </a:ext>
            </a:extLst>
          </p:cNvPr>
          <p:cNvSpPr txBox="1"/>
          <p:nvPr/>
        </p:nvSpPr>
        <p:spPr>
          <a:xfrm>
            <a:off x="4180115" y="682387"/>
            <a:ext cx="784537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Georgia" panose="02040502050405020303" pitchFamily="18" charset="0"/>
                <a:ea typeface="+mn-lt"/>
                <a:cs typeface="+mn-lt"/>
              </a:rPr>
              <a:t>Jacob wrote, “For this intent we keep the law of Moses, it pointing our souls to [Christ]” </a:t>
            </a:r>
            <a:r>
              <a:rPr lang="en-US" sz="4000" dirty="0">
                <a:latin typeface="Georgia" panose="02040502050405020303" pitchFamily="18" charset="0"/>
                <a:ea typeface="+mn-lt"/>
                <a:cs typeface="+mn-lt"/>
              </a:rPr>
              <a:t>(Jacob 4:5).</a:t>
            </a:r>
            <a:endParaRPr lang="en-US" sz="4800" dirty="0">
              <a:latin typeface="Georgia" panose="02040502050405020303" pitchFamily="18" charset="0"/>
              <a:ea typeface="+mn-lt"/>
              <a:cs typeface="+mn-lt"/>
            </a:endParaRPr>
          </a:p>
          <a:p>
            <a:endParaRPr lang="en-US" sz="4800" dirty="0">
              <a:latin typeface="Georgia" panose="02040502050405020303" pitchFamily="18" charset="0"/>
              <a:ea typeface="+mn-lt"/>
              <a:cs typeface="+mn-lt"/>
            </a:endParaRPr>
          </a:p>
        </p:txBody>
      </p:sp>
      <p:pic>
        <p:nvPicPr>
          <p:cNvPr id="4" name="Picture 4">
            <a:extLst>
              <a:ext uri="{FF2B5EF4-FFF2-40B4-BE49-F238E27FC236}">
                <a16:creationId xmlns:a16="http://schemas.microsoft.com/office/drawing/2014/main" id="{AA90248D-FF5C-4523-8403-AB3BC42F0A4B}"/>
              </a:ext>
            </a:extLst>
          </p:cNvPr>
          <p:cNvPicPr>
            <a:picLocks noChangeAspect="1"/>
          </p:cNvPicPr>
          <p:nvPr/>
        </p:nvPicPr>
        <p:blipFill rotWithShape="1">
          <a:blip r:embed="rId3"/>
          <a:srcRect t="17284" r="20721" b="247"/>
          <a:stretch/>
        </p:blipFill>
        <p:spPr>
          <a:xfrm>
            <a:off x="166511" y="858129"/>
            <a:ext cx="3771396" cy="4771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3CC24880-B882-4C51-95FF-9EFADE3F2298}"/>
              </a:ext>
            </a:extLst>
          </p:cNvPr>
          <p:cNvSpPr txBox="1"/>
          <p:nvPr/>
        </p:nvSpPr>
        <p:spPr>
          <a:xfrm>
            <a:off x="547342" y="529153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3324908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117608-AEF0-44F8-9F02-E9072CF0B79C}"/>
              </a:ext>
            </a:extLst>
          </p:cNvPr>
          <p:cNvSpPr txBox="1"/>
          <p:nvPr/>
        </p:nvSpPr>
        <p:spPr>
          <a:xfrm>
            <a:off x="4180115" y="997565"/>
            <a:ext cx="784537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Georgia" panose="02040502050405020303" pitchFamily="18" charset="0"/>
                <a:ea typeface="+mn-lt"/>
                <a:cs typeface="+mn-lt"/>
              </a:rPr>
              <a:t>Amulek taught, “This is the whole meaning of the law, every whit pointing to that great and last sacrifice; and that great and last sacrifice will be the Son of God” </a:t>
            </a:r>
            <a:r>
              <a:rPr lang="en-US" sz="3600" dirty="0">
                <a:latin typeface="Georgia" panose="02040502050405020303" pitchFamily="18" charset="0"/>
                <a:ea typeface="+mn-lt"/>
                <a:cs typeface="+mn-lt"/>
              </a:rPr>
              <a:t>(Alma 34:14). </a:t>
            </a:r>
            <a:endParaRPr lang="en-US" sz="4400" dirty="0">
              <a:latin typeface="Georgia" panose="02040502050405020303" pitchFamily="18" charset="0"/>
              <a:ea typeface="+mn-lt"/>
              <a:cs typeface="+mn-lt"/>
            </a:endParaRPr>
          </a:p>
        </p:txBody>
      </p:sp>
      <p:pic>
        <p:nvPicPr>
          <p:cNvPr id="4" name="Picture 4">
            <a:extLst>
              <a:ext uri="{FF2B5EF4-FFF2-40B4-BE49-F238E27FC236}">
                <a16:creationId xmlns:a16="http://schemas.microsoft.com/office/drawing/2014/main" id="{AA90248D-FF5C-4523-8403-AB3BC42F0A4B}"/>
              </a:ext>
            </a:extLst>
          </p:cNvPr>
          <p:cNvPicPr>
            <a:picLocks noChangeAspect="1"/>
          </p:cNvPicPr>
          <p:nvPr/>
        </p:nvPicPr>
        <p:blipFill rotWithShape="1">
          <a:blip r:embed="rId3"/>
          <a:srcRect t="17284" r="20721" b="247"/>
          <a:stretch/>
        </p:blipFill>
        <p:spPr>
          <a:xfrm>
            <a:off x="166511" y="858129"/>
            <a:ext cx="3771396" cy="4771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3CC24880-B882-4C51-95FF-9EFADE3F2298}"/>
              </a:ext>
            </a:extLst>
          </p:cNvPr>
          <p:cNvSpPr txBox="1"/>
          <p:nvPr/>
        </p:nvSpPr>
        <p:spPr>
          <a:xfrm>
            <a:off x="547342" y="529153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1847089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117608-AEF0-44F8-9F02-E9072CF0B79C}"/>
              </a:ext>
            </a:extLst>
          </p:cNvPr>
          <p:cNvSpPr txBox="1"/>
          <p:nvPr/>
        </p:nvSpPr>
        <p:spPr>
          <a:xfrm>
            <a:off x="4180115" y="858129"/>
            <a:ext cx="784537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Georgia" panose="02040502050405020303" pitchFamily="18" charset="0"/>
                <a:ea typeface="+mn-lt"/>
                <a:cs typeface="+mn-lt"/>
              </a:rPr>
              <a:t>The Anti-Nephi-</a:t>
            </a:r>
            <a:r>
              <a:rPr lang="en-US" sz="4800" dirty="0" err="1">
                <a:latin typeface="Georgia" panose="02040502050405020303" pitchFamily="18" charset="0"/>
                <a:ea typeface="+mn-lt"/>
                <a:cs typeface="+mn-lt"/>
              </a:rPr>
              <a:t>Lehis</a:t>
            </a:r>
            <a:r>
              <a:rPr lang="en-US" sz="4800" dirty="0">
                <a:latin typeface="Georgia" panose="02040502050405020303" pitchFamily="18" charset="0"/>
                <a:ea typeface="+mn-lt"/>
                <a:cs typeface="+mn-lt"/>
              </a:rPr>
              <a:t> “Did not suppose that salvation came by the law of Moses; but the law of Moses did serve to strengthen their faith in Christ” </a:t>
            </a:r>
            <a:r>
              <a:rPr lang="en-US" sz="4000" dirty="0">
                <a:latin typeface="Georgia" panose="02040502050405020303" pitchFamily="18" charset="0"/>
                <a:ea typeface="+mn-lt"/>
                <a:cs typeface="+mn-lt"/>
              </a:rPr>
              <a:t>(Alma 25:16).</a:t>
            </a:r>
            <a:endParaRPr lang="en-US" sz="4800" dirty="0">
              <a:latin typeface="Georgia" panose="02040502050405020303" pitchFamily="18" charset="0"/>
              <a:ea typeface="+mn-lt"/>
              <a:cs typeface="+mn-lt"/>
            </a:endParaRPr>
          </a:p>
        </p:txBody>
      </p:sp>
      <p:pic>
        <p:nvPicPr>
          <p:cNvPr id="4" name="Picture 4">
            <a:extLst>
              <a:ext uri="{FF2B5EF4-FFF2-40B4-BE49-F238E27FC236}">
                <a16:creationId xmlns:a16="http://schemas.microsoft.com/office/drawing/2014/main" id="{AA90248D-FF5C-4523-8403-AB3BC42F0A4B}"/>
              </a:ext>
            </a:extLst>
          </p:cNvPr>
          <p:cNvPicPr>
            <a:picLocks noChangeAspect="1"/>
          </p:cNvPicPr>
          <p:nvPr/>
        </p:nvPicPr>
        <p:blipFill rotWithShape="1">
          <a:blip r:embed="rId3"/>
          <a:srcRect t="17284" r="20721" b="247"/>
          <a:stretch/>
        </p:blipFill>
        <p:spPr>
          <a:xfrm>
            <a:off x="166511" y="858129"/>
            <a:ext cx="3771396" cy="4771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3CC24880-B882-4C51-95FF-9EFADE3F2298}"/>
              </a:ext>
            </a:extLst>
          </p:cNvPr>
          <p:cNvSpPr txBox="1"/>
          <p:nvPr/>
        </p:nvSpPr>
        <p:spPr>
          <a:xfrm>
            <a:off x="547342" y="529153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Mathis </a:t>
            </a:r>
            <a:r>
              <a:rPr lang="en-US" sz="1600" dirty="0" err="1">
                <a:latin typeface="Georgia"/>
              </a:rPr>
              <a:t>Gothart</a:t>
            </a:r>
            <a:r>
              <a:rPr lang="en-US" sz="1600" dirty="0">
                <a:latin typeface="Georgia"/>
              </a:rPr>
              <a:t> Grünewald</a:t>
            </a:r>
          </a:p>
        </p:txBody>
      </p:sp>
    </p:spTree>
    <p:extLst>
      <p:ext uri="{BB962C8B-B14F-4D97-AF65-F5344CB8AC3E}">
        <p14:creationId xmlns:p14="http://schemas.microsoft.com/office/powerpoint/2010/main" val="195628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4BCC98-41F2-4FF2-9374-1EC79F8B1F85}"/>
              </a:ext>
            </a:extLst>
          </p:cNvPr>
          <p:cNvSpPr>
            <a:spLocks noGrp="1"/>
          </p:cNvSpPr>
          <p:nvPr>
            <p:ph type="title"/>
          </p:nvPr>
        </p:nvSpPr>
        <p:spPr>
          <a:xfrm>
            <a:off x="158932" y="117566"/>
            <a:ext cx="11691256" cy="1685109"/>
          </a:xfrm>
        </p:spPr>
        <p:txBody>
          <a:bodyPr>
            <a:noAutofit/>
          </a:bodyPr>
          <a:lstStyle/>
          <a:p>
            <a:r>
              <a:rPr lang="en-US" sz="3400" dirty="0"/>
              <a:t>Am I participating in the rituals and activities of the Church in a way that points me to Christ?</a:t>
            </a:r>
          </a:p>
        </p:txBody>
      </p:sp>
      <p:pic>
        <p:nvPicPr>
          <p:cNvPr id="1026" name="Picture 2" descr="Sacrament">
            <a:extLst>
              <a:ext uri="{FF2B5EF4-FFF2-40B4-BE49-F238E27FC236}">
                <a16:creationId xmlns:a16="http://schemas.microsoft.com/office/drawing/2014/main" id="{5ED99B57-BA6C-4DE8-856D-33A59C964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368" y="1955073"/>
            <a:ext cx="3082834" cy="4624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his Is Ministering">
            <a:extLst>
              <a:ext uri="{FF2B5EF4-FFF2-40B4-BE49-F238E27FC236}">
                <a16:creationId xmlns:a16="http://schemas.microsoft.com/office/drawing/2014/main" id="{84750465-AA52-435C-8FF6-1812F0D6D8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91" r="14086" b="13918"/>
          <a:stretch/>
        </p:blipFill>
        <p:spPr bwMode="auto">
          <a:xfrm>
            <a:off x="158933" y="2470150"/>
            <a:ext cx="4324168"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A33DB2B-3F89-46B7-A072-FAFA3A038C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099"/>
          <a:stretch/>
        </p:blipFill>
        <p:spPr bwMode="auto">
          <a:xfrm>
            <a:off x="7857069" y="2676524"/>
            <a:ext cx="4101134"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16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p:txBody>
          <a:bodyPr>
            <a:normAutofit fontScale="90000"/>
          </a:bodyPr>
          <a:lstStyle/>
          <a:p>
            <a:r>
              <a:rPr lang="en-US" dirty="0"/>
              <a:t>Selected Types of Christ </a:t>
            </a:r>
            <a:br>
              <a:rPr lang="en-US" dirty="0"/>
            </a:br>
            <a:r>
              <a:rPr lang="en-US" dirty="0"/>
              <a:t>in the Law of Moses</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493486" y="1944914"/>
            <a:ext cx="10972800" cy="4303486"/>
          </a:xfrm>
        </p:spPr>
        <p:txBody>
          <a:bodyPr/>
          <a:lstStyle/>
          <a:p>
            <a:pPr marL="779850" indent="-742950">
              <a:buFont typeface="+mj-lt"/>
              <a:buAutoNum type="arabicPeriod"/>
            </a:pPr>
            <a:r>
              <a:rPr lang="en-US" dirty="0"/>
              <a:t>Celebrations: Feast of Tabernacles and The Passover</a:t>
            </a:r>
          </a:p>
          <a:p>
            <a:pPr marL="779850" indent="-742950">
              <a:buFont typeface="+mj-lt"/>
              <a:buAutoNum type="arabicPeriod"/>
            </a:pPr>
            <a:r>
              <a:rPr lang="en-US" b="1" dirty="0"/>
              <a:t>Sacrifices: The Daily Sacrifice and the Freewill Offering</a:t>
            </a:r>
          </a:p>
          <a:p>
            <a:pPr marL="779850" indent="-742950">
              <a:buFont typeface="+mj-lt"/>
              <a:buAutoNum type="arabicPeriod"/>
            </a:pPr>
            <a:r>
              <a:rPr lang="en-US" dirty="0"/>
              <a:t>The Blood of the Covenant</a:t>
            </a:r>
          </a:p>
        </p:txBody>
      </p:sp>
    </p:spTree>
    <p:extLst>
      <p:ext uri="{BB962C8B-B14F-4D97-AF65-F5344CB8AC3E}">
        <p14:creationId xmlns:p14="http://schemas.microsoft.com/office/powerpoint/2010/main" val="2027243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7D654-4866-45AA-B501-D45D53231AAB}"/>
              </a:ext>
            </a:extLst>
          </p:cNvPr>
          <p:cNvSpPr>
            <a:spLocks noGrp="1"/>
          </p:cNvSpPr>
          <p:nvPr>
            <p:ph idx="1"/>
          </p:nvPr>
        </p:nvSpPr>
        <p:spPr>
          <a:xfrm>
            <a:off x="798340" y="1047637"/>
            <a:ext cx="5700945" cy="5810363"/>
          </a:xfrm>
        </p:spPr>
        <p:txBody>
          <a:bodyPr>
            <a:normAutofit/>
          </a:bodyPr>
          <a:lstStyle/>
          <a:p>
            <a:pPr marL="37465" indent="0">
              <a:buNone/>
            </a:pPr>
            <a:r>
              <a:rPr lang="en-US" dirty="0">
                <a:ln>
                  <a:solidFill>
                    <a:prstClr val="black">
                      <a:lumMod val="75000"/>
                      <a:lumOff val="25000"/>
                      <a:alpha val="10000"/>
                    </a:prstClr>
                  </a:solidFill>
                </a:ln>
                <a:latin typeface="Georgia"/>
              </a:rPr>
              <a:t>“This is that which thou shalt offer upon the altar; two lambs of the first year </a:t>
            </a:r>
            <a:r>
              <a:rPr lang="en-US" i="1" dirty="0">
                <a:ln>
                  <a:solidFill>
                    <a:prstClr val="black">
                      <a:lumMod val="75000"/>
                      <a:lumOff val="25000"/>
                      <a:alpha val="10000"/>
                    </a:prstClr>
                  </a:solidFill>
                </a:ln>
                <a:latin typeface="Georgia"/>
              </a:rPr>
              <a:t>day by day continually</a:t>
            </a:r>
            <a:r>
              <a:rPr lang="en-US" dirty="0">
                <a:ln>
                  <a:solidFill>
                    <a:prstClr val="black">
                      <a:lumMod val="75000"/>
                      <a:lumOff val="25000"/>
                      <a:alpha val="10000"/>
                    </a:prstClr>
                  </a:solidFill>
                </a:ln>
                <a:latin typeface="Georgia"/>
              </a:rPr>
              <a:t>. The one lamb thou shalt offer in the morning; and the other lamb thou shalt offer at even” (Ex. 29:38–39; see also Num. 28:1–8).</a:t>
            </a:r>
            <a:endParaRPr lang="en-US" dirty="0">
              <a:latin typeface="Georgia"/>
            </a:endParaRPr>
          </a:p>
        </p:txBody>
      </p:sp>
      <p:pic>
        <p:nvPicPr>
          <p:cNvPr id="5" name="Picture 5" descr="A picture containing indoor, sitting, old, small&#10;&#10;Description automatically generated">
            <a:extLst>
              <a:ext uri="{FF2B5EF4-FFF2-40B4-BE49-F238E27FC236}">
                <a16:creationId xmlns:a16="http://schemas.microsoft.com/office/drawing/2014/main" id="{746B8297-83F6-45DE-9135-B8389277B044}"/>
              </a:ext>
            </a:extLst>
          </p:cNvPr>
          <p:cNvPicPr>
            <a:picLocks noChangeAspect="1"/>
          </p:cNvPicPr>
          <p:nvPr/>
        </p:nvPicPr>
        <p:blipFill rotWithShape="1">
          <a:blip r:embed="rId3"/>
          <a:srcRect l="21519" r="23207" b="730"/>
          <a:stretch/>
        </p:blipFill>
        <p:spPr>
          <a:xfrm>
            <a:off x="6883402" y="1411330"/>
            <a:ext cx="4656651" cy="4790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1">
            <a:extLst>
              <a:ext uri="{FF2B5EF4-FFF2-40B4-BE49-F238E27FC236}">
                <a16:creationId xmlns:a16="http://schemas.microsoft.com/office/drawing/2014/main" id="{6726F711-5260-4FA7-8BC7-7EB72A944606}"/>
              </a:ext>
            </a:extLst>
          </p:cNvPr>
          <p:cNvSpPr>
            <a:spLocks noGrp="1"/>
          </p:cNvSpPr>
          <p:nvPr>
            <p:ph type="title"/>
          </p:nvPr>
        </p:nvSpPr>
        <p:spPr>
          <a:xfrm>
            <a:off x="919119" y="77187"/>
            <a:ext cx="10353762" cy="970450"/>
          </a:xfrm>
        </p:spPr>
        <p:txBody>
          <a:bodyPr>
            <a:normAutofit/>
          </a:bodyPr>
          <a:lstStyle/>
          <a:p>
            <a:r>
              <a:rPr lang="en-US" b="1" dirty="0"/>
              <a:t>The Daily Sacrifice</a:t>
            </a:r>
          </a:p>
        </p:txBody>
      </p:sp>
    </p:spTree>
    <p:extLst>
      <p:ext uri="{BB962C8B-B14F-4D97-AF65-F5344CB8AC3E}">
        <p14:creationId xmlns:p14="http://schemas.microsoft.com/office/powerpoint/2010/main" val="4273584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9FBB-4D54-49C9-B5A4-F62B8AD7A732}"/>
              </a:ext>
            </a:extLst>
          </p:cNvPr>
          <p:cNvSpPr>
            <a:spLocks noGrp="1"/>
          </p:cNvSpPr>
          <p:nvPr>
            <p:ph type="title"/>
          </p:nvPr>
        </p:nvSpPr>
        <p:spPr/>
        <p:txBody>
          <a:bodyPr/>
          <a:lstStyle/>
          <a:p>
            <a:r>
              <a:rPr lang="en-US" dirty="0"/>
              <a:t>Genesis 22:2</a:t>
            </a:r>
          </a:p>
        </p:txBody>
      </p:sp>
      <p:sp>
        <p:nvSpPr>
          <p:cNvPr id="3" name="Content Placeholder 2">
            <a:extLst>
              <a:ext uri="{FF2B5EF4-FFF2-40B4-BE49-F238E27FC236}">
                <a16:creationId xmlns:a16="http://schemas.microsoft.com/office/drawing/2014/main" id="{3C90D9E6-FD1A-4BE3-B2AF-7D1002F443CC}"/>
              </a:ext>
            </a:extLst>
          </p:cNvPr>
          <p:cNvSpPr>
            <a:spLocks noGrp="1"/>
          </p:cNvSpPr>
          <p:nvPr>
            <p:ph idx="1"/>
          </p:nvPr>
        </p:nvSpPr>
        <p:spPr/>
        <p:txBody>
          <a:bodyPr/>
          <a:lstStyle/>
          <a:p>
            <a:pPr marL="36900" indent="0">
              <a:buNone/>
            </a:pPr>
            <a:r>
              <a:rPr lang="en-US" dirty="0"/>
              <a:t>“Take…thine only son Isaac, whom thou </a:t>
            </a:r>
            <a:r>
              <a:rPr lang="en-US" dirty="0" err="1"/>
              <a:t>lovest</a:t>
            </a:r>
            <a:r>
              <a:rPr lang="en-US" dirty="0"/>
              <a:t>, and get thee into the land of Moriah; and offer him there for a burnt offering upon one of the mountains which I will tell thee of.” </a:t>
            </a:r>
          </a:p>
        </p:txBody>
      </p:sp>
    </p:spTree>
    <p:extLst>
      <p:ext uri="{BB962C8B-B14F-4D97-AF65-F5344CB8AC3E}">
        <p14:creationId xmlns:p14="http://schemas.microsoft.com/office/powerpoint/2010/main" val="273321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B04A72-7258-4CE4-B005-7B80ACAD6576}"/>
              </a:ext>
            </a:extLst>
          </p:cNvPr>
          <p:cNvSpPr>
            <a:spLocks noGrp="1"/>
          </p:cNvSpPr>
          <p:nvPr>
            <p:ph idx="1"/>
          </p:nvPr>
        </p:nvSpPr>
        <p:spPr>
          <a:xfrm>
            <a:off x="4920344" y="335450"/>
            <a:ext cx="6952342" cy="5929114"/>
          </a:xfrm>
        </p:spPr>
        <p:txBody>
          <a:bodyPr>
            <a:noAutofit/>
          </a:bodyPr>
          <a:lstStyle/>
          <a:p>
            <a:pPr marL="37465" indent="0">
              <a:buNone/>
            </a:pPr>
            <a:r>
              <a:rPr lang="en-US" sz="3400" dirty="0">
                <a:ln>
                  <a:solidFill>
                    <a:prstClr val="black">
                      <a:lumMod val="75000"/>
                      <a:lumOff val="25000"/>
                      <a:alpha val="10000"/>
                    </a:prstClr>
                  </a:solidFill>
                </a:ln>
                <a:latin typeface="Georgia"/>
              </a:rPr>
              <a:t>In the daily animal sacrifices, which were still taking place during the time of Christ, temple priests would </a:t>
            </a:r>
            <a:r>
              <a:rPr lang="en-US" sz="3400" dirty="0">
                <a:ln>
                  <a:solidFill>
                    <a:prstClr val="black">
                      <a:lumMod val="75000"/>
                      <a:lumOff val="25000"/>
                      <a:alpha val="10000"/>
                    </a:prstClr>
                  </a:solidFill>
                </a:ln>
                <a:solidFill>
                  <a:srgbClr val="FFFF00"/>
                </a:solidFill>
                <a:latin typeface="Georgia"/>
              </a:rPr>
              <a:t>cast lots </a:t>
            </a:r>
            <a:r>
              <a:rPr lang="en-US" sz="3400" dirty="0">
                <a:ln>
                  <a:solidFill>
                    <a:prstClr val="black">
                      <a:lumMod val="75000"/>
                      <a:lumOff val="25000"/>
                      <a:alpha val="10000"/>
                    </a:prstClr>
                  </a:solidFill>
                </a:ln>
                <a:latin typeface="Georgia"/>
              </a:rPr>
              <a:t>to see who would perform specific acts of the sacrificial ritual, including </a:t>
            </a:r>
            <a:r>
              <a:rPr lang="en-US" sz="3400" dirty="0">
                <a:ln>
                  <a:solidFill>
                    <a:prstClr val="black">
                      <a:lumMod val="75000"/>
                      <a:lumOff val="25000"/>
                      <a:alpha val="10000"/>
                    </a:prstClr>
                  </a:solidFill>
                </a:ln>
                <a:solidFill>
                  <a:srgbClr val="FFFF00"/>
                </a:solidFill>
                <a:latin typeface="Georgia"/>
              </a:rPr>
              <a:t>dividing up </a:t>
            </a:r>
            <a:r>
              <a:rPr lang="en-US" sz="3400" dirty="0">
                <a:ln>
                  <a:solidFill>
                    <a:prstClr val="black">
                      <a:lumMod val="75000"/>
                      <a:lumOff val="25000"/>
                      <a:alpha val="10000"/>
                    </a:prstClr>
                  </a:solidFill>
                </a:ln>
                <a:latin typeface="Georgia"/>
              </a:rPr>
              <a:t>portions of the animal. </a:t>
            </a:r>
            <a:endParaRPr lang="en-US" sz="3400" dirty="0">
              <a:ln>
                <a:solidFill>
                  <a:prstClr val="black">
                    <a:lumMod val="75000"/>
                    <a:lumOff val="25000"/>
                    <a:alpha val="10000"/>
                  </a:prstClr>
                </a:solidFill>
              </a:ln>
            </a:endParaRPr>
          </a:p>
        </p:txBody>
      </p:sp>
    </p:spTree>
    <p:extLst>
      <p:ext uri="{BB962C8B-B14F-4D97-AF65-F5344CB8AC3E}">
        <p14:creationId xmlns:p14="http://schemas.microsoft.com/office/powerpoint/2010/main" val="1635522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B04A72-7258-4CE4-B005-7B80ACAD6576}"/>
              </a:ext>
            </a:extLst>
          </p:cNvPr>
          <p:cNvSpPr>
            <a:spLocks noGrp="1"/>
          </p:cNvSpPr>
          <p:nvPr>
            <p:ph idx="1"/>
          </p:nvPr>
        </p:nvSpPr>
        <p:spPr>
          <a:xfrm>
            <a:off x="4920344" y="335450"/>
            <a:ext cx="6952342" cy="5929114"/>
          </a:xfrm>
        </p:spPr>
        <p:txBody>
          <a:bodyPr>
            <a:noAutofit/>
          </a:bodyPr>
          <a:lstStyle/>
          <a:p>
            <a:pPr marL="37465" indent="0">
              <a:buNone/>
            </a:pPr>
            <a:r>
              <a:rPr lang="en-US" sz="3400" dirty="0">
                <a:ln>
                  <a:solidFill>
                    <a:prstClr val="black">
                      <a:lumMod val="75000"/>
                      <a:lumOff val="25000"/>
                      <a:alpha val="10000"/>
                    </a:prstClr>
                  </a:solidFill>
                </a:ln>
                <a:latin typeface="Georgia"/>
              </a:rPr>
              <a:t>In the daily animal sacrifices, which were still taking place during the time of Christ, temple priests would </a:t>
            </a:r>
            <a:r>
              <a:rPr lang="en-US" sz="3400" dirty="0">
                <a:ln>
                  <a:solidFill>
                    <a:prstClr val="black">
                      <a:lumMod val="75000"/>
                      <a:lumOff val="25000"/>
                      <a:alpha val="10000"/>
                    </a:prstClr>
                  </a:solidFill>
                </a:ln>
                <a:solidFill>
                  <a:srgbClr val="FFFF00"/>
                </a:solidFill>
                <a:latin typeface="Georgia"/>
              </a:rPr>
              <a:t>cast lots </a:t>
            </a:r>
            <a:r>
              <a:rPr lang="en-US" sz="3400" dirty="0">
                <a:ln>
                  <a:solidFill>
                    <a:prstClr val="black">
                      <a:lumMod val="75000"/>
                      <a:lumOff val="25000"/>
                      <a:alpha val="10000"/>
                    </a:prstClr>
                  </a:solidFill>
                </a:ln>
                <a:latin typeface="Georgia"/>
              </a:rPr>
              <a:t>to see who would perform specific acts of the sacrificial ritual, including </a:t>
            </a:r>
            <a:r>
              <a:rPr lang="en-US" sz="3400" dirty="0">
                <a:ln>
                  <a:solidFill>
                    <a:prstClr val="black">
                      <a:lumMod val="75000"/>
                      <a:lumOff val="25000"/>
                      <a:alpha val="10000"/>
                    </a:prstClr>
                  </a:solidFill>
                </a:ln>
                <a:solidFill>
                  <a:srgbClr val="FFFF00"/>
                </a:solidFill>
                <a:latin typeface="Georgia"/>
              </a:rPr>
              <a:t>dividing up </a:t>
            </a:r>
            <a:r>
              <a:rPr lang="en-US" sz="3400" dirty="0">
                <a:ln>
                  <a:solidFill>
                    <a:prstClr val="black">
                      <a:lumMod val="75000"/>
                      <a:lumOff val="25000"/>
                      <a:alpha val="10000"/>
                    </a:prstClr>
                  </a:solidFill>
                </a:ln>
                <a:latin typeface="Georgia"/>
              </a:rPr>
              <a:t>portions of the animal. Casting lots and dividing portions may point to what happened on Calvary, where soldiers </a:t>
            </a:r>
            <a:r>
              <a:rPr lang="en-US" sz="3400" dirty="0">
                <a:ln>
                  <a:solidFill>
                    <a:prstClr val="black">
                      <a:lumMod val="75000"/>
                      <a:lumOff val="25000"/>
                      <a:alpha val="10000"/>
                    </a:prstClr>
                  </a:solidFill>
                </a:ln>
                <a:solidFill>
                  <a:srgbClr val="FFFF00"/>
                </a:solidFill>
                <a:latin typeface="Georgia"/>
              </a:rPr>
              <a:t>cast lots </a:t>
            </a:r>
            <a:r>
              <a:rPr lang="en-US" sz="3400" dirty="0">
                <a:ln>
                  <a:solidFill>
                    <a:prstClr val="black">
                      <a:lumMod val="75000"/>
                      <a:lumOff val="25000"/>
                      <a:alpha val="10000"/>
                    </a:prstClr>
                  </a:solidFill>
                </a:ln>
                <a:latin typeface="Georgia"/>
              </a:rPr>
              <a:t>for and </a:t>
            </a:r>
            <a:r>
              <a:rPr lang="en-US" sz="3400" dirty="0">
                <a:ln>
                  <a:solidFill>
                    <a:prstClr val="black">
                      <a:lumMod val="75000"/>
                      <a:lumOff val="25000"/>
                      <a:alpha val="10000"/>
                    </a:prstClr>
                  </a:solidFill>
                </a:ln>
                <a:solidFill>
                  <a:srgbClr val="FFFF00"/>
                </a:solidFill>
                <a:latin typeface="Georgia"/>
              </a:rPr>
              <a:t>divided up </a:t>
            </a:r>
            <a:r>
              <a:rPr lang="en-US" sz="3400" dirty="0">
                <a:ln>
                  <a:solidFill>
                    <a:prstClr val="black">
                      <a:lumMod val="75000"/>
                      <a:lumOff val="25000"/>
                      <a:alpha val="10000"/>
                    </a:prstClr>
                  </a:solidFill>
                </a:ln>
                <a:latin typeface="Georgia"/>
              </a:rPr>
              <a:t>Christ’s clothing.</a:t>
            </a:r>
            <a:endParaRPr lang="en-US" sz="3400" dirty="0">
              <a:ln>
                <a:solidFill>
                  <a:prstClr val="black">
                    <a:lumMod val="75000"/>
                    <a:lumOff val="25000"/>
                    <a:alpha val="10000"/>
                  </a:prstClr>
                </a:solidFill>
              </a:ln>
            </a:endParaRPr>
          </a:p>
        </p:txBody>
      </p:sp>
      <p:pic>
        <p:nvPicPr>
          <p:cNvPr id="2" name="Picture 3" descr="A picture containing text, person, laying, covered&#10;&#10;Description automatically generated">
            <a:extLst>
              <a:ext uri="{FF2B5EF4-FFF2-40B4-BE49-F238E27FC236}">
                <a16:creationId xmlns:a16="http://schemas.microsoft.com/office/drawing/2014/main" id="{2E9EFE79-A074-4B31-8395-84C0F2BCAF6C}"/>
              </a:ext>
            </a:extLst>
          </p:cNvPr>
          <p:cNvPicPr>
            <a:picLocks noChangeAspect="1"/>
          </p:cNvPicPr>
          <p:nvPr/>
        </p:nvPicPr>
        <p:blipFill rotWithShape="1">
          <a:blip r:embed="rId3"/>
          <a:srcRect l="3639" t="2401" r="2849" b="1973"/>
          <a:stretch/>
        </p:blipFill>
        <p:spPr>
          <a:xfrm>
            <a:off x="319314" y="604911"/>
            <a:ext cx="4154212" cy="5659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B702E5FA-55D9-4420-8818-E3453619B191}"/>
              </a:ext>
            </a:extLst>
          </p:cNvPr>
          <p:cNvSpPr txBox="1"/>
          <p:nvPr/>
        </p:nvSpPr>
        <p:spPr>
          <a:xfrm>
            <a:off x="582135" y="592601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William Blake</a:t>
            </a:r>
          </a:p>
        </p:txBody>
      </p:sp>
    </p:spTree>
    <p:extLst>
      <p:ext uri="{BB962C8B-B14F-4D97-AF65-F5344CB8AC3E}">
        <p14:creationId xmlns:p14="http://schemas.microsoft.com/office/powerpoint/2010/main" val="725661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C35CD-66CA-4937-A6B7-6D0C590BD7A9}"/>
              </a:ext>
            </a:extLst>
          </p:cNvPr>
          <p:cNvSpPr>
            <a:spLocks noGrp="1"/>
          </p:cNvSpPr>
          <p:nvPr>
            <p:ph idx="1"/>
          </p:nvPr>
        </p:nvSpPr>
        <p:spPr>
          <a:xfrm>
            <a:off x="508000" y="595087"/>
            <a:ext cx="6279921" cy="4591132"/>
          </a:xfrm>
        </p:spPr>
        <p:txBody>
          <a:bodyPr>
            <a:normAutofit/>
          </a:bodyPr>
          <a:lstStyle/>
          <a:p>
            <a:pPr marL="37465" indent="0">
              <a:buNone/>
            </a:pPr>
            <a:r>
              <a:rPr lang="en-US" sz="4400" dirty="0">
                <a:ln>
                  <a:solidFill>
                    <a:prstClr val="black">
                      <a:lumMod val="75000"/>
                      <a:lumOff val="25000"/>
                      <a:alpha val="10000"/>
                    </a:prstClr>
                  </a:solidFill>
                </a:ln>
                <a:latin typeface="Georgia"/>
              </a:rPr>
              <a:t>“If any want to become my followers, let them deny themselves and take up their cross </a:t>
            </a:r>
            <a:r>
              <a:rPr lang="en-US" sz="4400" dirty="0">
                <a:ln>
                  <a:solidFill>
                    <a:prstClr val="black">
                      <a:lumMod val="75000"/>
                      <a:lumOff val="25000"/>
                      <a:alpha val="10000"/>
                    </a:prstClr>
                  </a:solidFill>
                </a:ln>
                <a:solidFill>
                  <a:srgbClr val="FFFF00"/>
                </a:solidFill>
                <a:latin typeface="Georgia"/>
              </a:rPr>
              <a:t>daily </a:t>
            </a:r>
            <a:r>
              <a:rPr lang="en-US" sz="4400" dirty="0">
                <a:ln>
                  <a:solidFill>
                    <a:prstClr val="black">
                      <a:lumMod val="75000"/>
                      <a:lumOff val="25000"/>
                      <a:alpha val="10000"/>
                    </a:prstClr>
                  </a:solidFill>
                </a:ln>
                <a:latin typeface="Georgia"/>
              </a:rPr>
              <a:t>and </a:t>
            </a:r>
            <a:r>
              <a:rPr lang="en-US" sz="4400" dirty="0">
                <a:ln>
                  <a:solidFill>
                    <a:prstClr val="black">
                      <a:lumMod val="75000"/>
                      <a:lumOff val="25000"/>
                      <a:alpha val="10000"/>
                    </a:prstClr>
                  </a:solidFill>
                </a:ln>
                <a:solidFill>
                  <a:srgbClr val="FFFF00"/>
                </a:solidFill>
                <a:latin typeface="Georgia"/>
              </a:rPr>
              <a:t>follow me</a:t>
            </a:r>
            <a:r>
              <a:rPr lang="en-US" sz="4400" i="1" dirty="0">
                <a:ln>
                  <a:solidFill>
                    <a:prstClr val="black">
                      <a:lumMod val="75000"/>
                      <a:lumOff val="25000"/>
                      <a:alpha val="10000"/>
                    </a:prstClr>
                  </a:solidFill>
                </a:ln>
                <a:latin typeface="Georgia"/>
              </a:rPr>
              <a:t>.</a:t>
            </a:r>
            <a:r>
              <a:rPr lang="en-US" sz="4400" dirty="0">
                <a:ln>
                  <a:solidFill>
                    <a:prstClr val="black">
                      <a:lumMod val="75000"/>
                      <a:lumOff val="25000"/>
                      <a:alpha val="10000"/>
                    </a:prstClr>
                  </a:solidFill>
                </a:ln>
                <a:latin typeface="Georgia"/>
              </a:rPr>
              <a:t>” </a:t>
            </a:r>
          </a:p>
          <a:p>
            <a:pPr marL="37465" indent="0">
              <a:buNone/>
            </a:pPr>
            <a:r>
              <a:rPr lang="en-US" dirty="0">
                <a:ln>
                  <a:solidFill>
                    <a:prstClr val="black">
                      <a:lumMod val="75000"/>
                      <a:lumOff val="25000"/>
                      <a:alpha val="10000"/>
                    </a:prstClr>
                  </a:solidFill>
                </a:ln>
                <a:latin typeface="Georgia"/>
              </a:rPr>
              <a:t>(Luke 9:23, NRSV)</a:t>
            </a:r>
          </a:p>
        </p:txBody>
      </p:sp>
      <p:pic>
        <p:nvPicPr>
          <p:cNvPr id="4" name="Picture 4" descr="A picture containing person, indoor, person, looking&#10;&#10;Description automatically generated">
            <a:extLst>
              <a:ext uri="{FF2B5EF4-FFF2-40B4-BE49-F238E27FC236}">
                <a16:creationId xmlns:a16="http://schemas.microsoft.com/office/drawing/2014/main" id="{CC63015E-9702-435B-8C78-B30397DA39A9}"/>
              </a:ext>
            </a:extLst>
          </p:cNvPr>
          <p:cNvPicPr>
            <a:picLocks noChangeAspect="1"/>
          </p:cNvPicPr>
          <p:nvPr/>
        </p:nvPicPr>
        <p:blipFill rotWithShape="1">
          <a:blip r:embed="rId3"/>
          <a:srcRect l="39616" r="174" b="202"/>
          <a:stretch/>
        </p:blipFill>
        <p:spPr>
          <a:xfrm>
            <a:off x="7201189" y="460807"/>
            <a:ext cx="4153240" cy="5936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88F05478-7540-41EF-A3E8-DD275F8FDE20}"/>
              </a:ext>
            </a:extLst>
          </p:cNvPr>
          <p:cNvSpPr txBox="1"/>
          <p:nvPr/>
        </p:nvSpPr>
        <p:spPr>
          <a:xfrm>
            <a:off x="7601634" y="605863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Titian</a:t>
            </a:r>
          </a:p>
        </p:txBody>
      </p:sp>
    </p:spTree>
    <p:extLst>
      <p:ext uri="{BB962C8B-B14F-4D97-AF65-F5344CB8AC3E}">
        <p14:creationId xmlns:p14="http://schemas.microsoft.com/office/powerpoint/2010/main" val="2341484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CD2429-2AA0-4413-8652-6270EE715BF6}"/>
              </a:ext>
            </a:extLst>
          </p:cNvPr>
          <p:cNvSpPr>
            <a:spLocks noGrp="1"/>
          </p:cNvSpPr>
          <p:nvPr>
            <p:ph idx="1"/>
          </p:nvPr>
        </p:nvSpPr>
        <p:spPr>
          <a:xfrm>
            <a:off x="3552573" y="434227"/>
            <a:ext cx="8307651" cy="5489617"/>
          </a:xfrm>
        </p:spPr>
        <p:txBody>
          <a:bodyPr vert="horz" lIns="91440" tIns="45720" rIns="91440" bIns="45720" rtlCol="0" anchor="t">
            <a:noAutofit/>
          </a:bodyPr>
          <a:lstStyle/>
          <a:p>
            <a:pPr marL="0" indent="0">
              <a:spcBef>
                <a:spcPts val="0"/>
              </a:spcBef>
              <a:spcAft>
                <a:spcPts val="0"/>
              </a:spcAft>
              <a:buClr>
                <a:srgbClr val="E0EBF6"/>
              </a:buClr>
              <a:buNone/>
            </a:pPr>
            <a:r>
              <a:rPr lang="en-US" dirty="0">
                <a:effectLst/>
                <a:latin typeface="Georgia"/>
                <a:ea typeface="Calibri" panose="020F0502020204030204" pitchFamily="34" charset="0"/>
                <a:cs typeface="Times New Roman"/>
              </a:rPr>
              <a:t>“In the first century it was as culturally unthinkable to make jokes about crucifixion as it would be today to make jokes about Auschwitz. To carry your cross does not mean to move forward with courage despite the fact you lost your job or your spouse. It means you are under sentence of death…You have abandoned all hope of life in this world. And then, Jesus says, and only then, are we ready to follow him</a:t>
            </a:r>
            <a:r>
              <a:rPr lang="en-US" dirty="0">
                <a:latin typeface="Georgia"/>
                <a:ea typeface="Calibri" panose="020F0502020204030204" pitchFamily="34" charset="0"/>
                <a:cs typeface="Times New Roman"/>
              </a:rPr>
              <a:t>.”</a:t>
            </a:r>
            <a:endParaRPr lang="en-US" dirty="0">
              <a:ln>
                <a:solidFill>
                  <a:prstClr val="black">
                    <a:lumMod val="75000"/>
                    <a:lumOff val="25000"/>
                    <a:alpha val="10000"/>
                  </a:prstClr>
                </a:solidFill>
              </a:ln>
              <a:effectLst/>
              <a:latin typeface="Georgia"/>
              <a:ea typeface="Calibri" panose="020F0502020204030204" pitchFamily="34" charset="0"/>
              <a:cs typeface="Arial"/>
            </a:endParaRPr>
          </a:p>
          <a:p>
            <a:endParaRPr lang="en-US" sz="4000" dirty="0">
              <a:ln>
                <a:solidFill>
                  <a:prstClr val="black">
                    <a:lumMod val="75000"/>
                    <a:lumOff val="25000"/>
                    <a:alpha val="10000"/>
                  </a:prstClr>
                </a:solidFill>
              </a:ln>
              <a:effectLst/>
              <a:ea typeface="Calibri" panose="020F0502020204030204" pitchFamily="34" charset="0"/>
              <a:cs typeface="Arial" panose="020B0604020202020204" pitchFamily="34" charset="0"/>
            </a:endParaRPr>
          </a:p>
        </p:txBody>
      </p:sp>
      <p:sp>
        <p:nvSpPr>
          <p:cNvPr id="5" name="Title 4">
            <a:extLst>
              <a:ext uri="{FF2B5EF4-FFF2-40B4-BE49-F238E27FC236}">
                <a16:creationId xmlns:a16="http://schemas.microsoft.com/office/drawing/2014/main" id="{C0D12DCE-C5D1-48A6-886E-C076254E34E4}"/>
              </a:ext>
            </a:extLst>
          </p:cNvPr>
          <p:cNvSpPr>
            <a:spLocks noGrp="1"/>
          </p:cNvSpPr>
          <p:nvPr>
            <p:ph type="title"/>
          </p:nvPr>
        </p:nvSpPr>
        <p:spPr>
          <a:xfrm>
            <a:off x="89794" y="5105399"/>
            <a:ext cx="3372985" cy="1238561"/>
          </a:xfrm>
        </p:spPr>
        <p:txBody>
          <a:bodyPr vert="horz" lIns="91440" tIns="45720" rIns="91440" bIns="45720" rtlCol="0" anchor="ctr">
            <a:noAutofit/>
          </a:bodyPr>
          <a:lstStyle/>
          <a:p>
            <a:pPr marL="285750">
              <a:spcBef>
                <a:spcPts val="0"/>
              </a:spcBef>
            </a:pPr>
            <a:r>
              <a:rPr lang="en-US" sz="1600" b="0" dirty="0">
                <a:ln>
                  <a:solidFill>
                    <a:prstClr val="black">
                      <a:lumMod val="75000"/>
                      <a:lumOff val="25000"/>
                      <a:alpha val="10000"/>
                    </a:prstClr>
                  </a:solidFill>
                </a:ln>
                <a:latin typeface="Georgia"/>
                <a:cs typeface="Times New Roman"/>
              </a:rPr>
              <a:t>D.A. Carson, </a:t>
            </a:r>
            <a:r>
              <a:rPr lang="en-US" sz="1600" b="0" i="1" dirty="0">
                <a:ln>
                  <a:solidFill>
                    <a:prstClr val="black">
                      <a:lumMod val="75000"/>
                      <a:lumOff val="25000"/>
                      <a:alpha val="10000"/>
                    </a:prstClr>
                  </a:solidFill>
                </a:ln>
                <a:latin typeface="Georgia"/>
                <a:cs typeface="Times New Roman"/>
              </a:rPr>
              <a:t>Scandalous: The Cross and Resurrection of Jesus</a:t>
            </a:r>
            <a:r>
              <a:rPr lang="en-US" sz="1600" b="0" dirty="0">
                <a:ln>
                  <a:solidFill>
                    <a:prstClr val="black">
                      <a:lumMod val="75000"/>
                      <a:lumOff val="25000"/>
                      <a:alpha val="10000"/>
                    </a:prstClr>
                  </a:solidFill>
                </a:ln>
                <a:latin typeface="Georgia"/>
                <a:cs typeface="Times New Roman"/>
              </a:rPr>
              <a:t> (Wheaton, IL: Crossway, 2010), 25.</a:t>
            </a:r>
            <a:endParaRPr lang="en-US" sz="1600" b="0" dirty="0">
              <a:ln>
                <a:solidFill>
                  <a:prstClr val="black">
                    <a:lumMod val="75000"/>
                    <a:lumOff val="25000"/>
                    <a:alpha val="10000"/>
                  </a:prstClr>
                </a:solidFill>
              </a:ln>
              <a:latin typeface="Georgia"/>
            </a:endParaRPr>
          </a:p>
        </p:txBody>
      </p:sp>
      <p:pic>
        <p:nvPicPr>
          <p:cNvPr id="6" name="Picture 6">
            <a:extLst>
              <a:ext uri="{FF2B5EF4-FFF2-40B4-BE49-F238E27FC236}">
                <a16:creationId xmlns:a16="http://schemas.microsoft.com/office/drawing/2014/main" id="{A0B7B2A6-69E5-4020-B64B-6B5728D9B80B}"/>
              </a:ext>
            </a:extLst>
          </p:cNvPr>
          <p:cNvPicPr>
            <a:picLocks noChangeAspect="1"/>
          </p:cNvPicPr>
          <p:nvPr/>
        </p:nvPicPr>
        <p:blipFill>
          <a:blip r:embed="rId3"/>
          <a:stretch>
            <a:fillRect/>
          </a:stretch>
        </p:blipFill>
        <p:spPr>
          <a:xfrm>
            <a:off x="394680" y="623712"/>
            <a:ext cx="2978305" cy="4481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1389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40AE78-FA94-45D5-BD73-2E74EDAFB9E0}"/>
              </a:ext>
            </a:extLst>
          </p:cNvPr>
          <p:cNvSpPr txBox="1">
            <a:spLocks/>
          </p:cNvSpPr>
          <p:nvPr/>
        </p:nvSpPr>
        <p:spPr>
          <a:xfrm>
            <a:off x="203201" y="1761947"/>
            <a:ext cx="4940299" cy="4749724"/>
          </a:xfrm>
          <a:prstGeom prst="rect">
            <a:avLst/>
          </a:prstGeom>
        </p:spPr>
        <p:txBody>
          <a:bodyPr>
            <a:normAutofit fontScale="85000" lnSpcReduction="1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b="0" dirty="0"/>
              <a:t>“Therefore doth my Father love me, because I lay down my life, that I might take it again. No man taketh it from me, but I lay it down of myself. I have power to lay it down, and I have power to take it again.” </a:t>
            </a:r>
            <a:r>
              <a:rPr lang="en-US" sz="3300" b="0" dirty="0"/>
              <a:t>(John 10:17–18)</a:t>
            </a:r>
            <a:endParaRPr lang="en-US" sz="4000" b="0" dirty="0"/>
          </a:p>
        </p:txBody>
      </p:sp>
      <p:pic>
        <p:nvPicPr>
          <p:cNvPr id="2" name="Picture 2" descr="A group of people standing in front of a building&#10;&#10;Description automatically generated">
            <a:extLst>
              <a:ext uri="{FF2B5EF4-FFF2-40B4-BE49-F238E27FC236}">
                <a16:creationId xmlns:a16="http://schemas.microsoft.com/office/drawing/2014/main" id="{CDA22BAC-90B6-4840-B0D4-BF76DF6FB2D7}"/>
              </a:ext>
            </a:extLst>
          </p:cNvPr>
          <p:cNvPicPr>
            <a:picLocks noChangeAspect="1"/>
          </p:cNvPicPr>
          <p:nvPr/>
        </p:nvPicPr>
        <p:blipFill rotWithShape="1">
          <a:blip r:embed="rId3"/>
          <a:srcRect l="31154" t="24263" r="9736" b="6808"/>
          <a:stretch/>
        </p:blipFill>
        <p:spPr>
          <a:xfrm>
            <a:off x="5330968" y="1761947"/>
            <a:ext cx="6548607" cy="5003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1">
            <a:extLst>
              <a:ext uri="{FF2B5EF4-FFF2-40B4-BE49-F238E27FC236}">
                <a16:creationId xmlns:a16="http://schemas.microsoft.com/office/drawing/2014/main" id="{814302FA-EB1C-43D8-AE79-F73F73AC4D0D}"/>
              </a:ext>
            </a:extLst>
          </p:cNvPr>
          <p:cNvSpPr txBox="1">
            <a:spLocks/>
          </p:cNvSpPr>
          <p:nvPr/>
        </p:nvSpPr>
        <p:spPr>
          <a:xfrm>
            <a:off x="919119" y="77187"/>
            <a:ext cx="10353762" cy="1374242"/>
          </a:xfrm>
          <a:prstGeom prst="rect">
            <a:avLst/>
          </a:prstGeom>
        </p:spPr>
        <p:txBody>
          <a:bodyPr>
            <a:normAutofit fontScale="92500" lnSpcReduction="1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Free Will Offering</a:t>
            </a:r>
          </a:p>
          <a:p>
            <a:r>
              <a:rPr lang="en-US" dirty="0"/>
              <a:t>(Lev. 22:18, Ezra 1:4)</a:t>
            </a:r>
          </a:p>
        </p:txBody>
      </p:sp>
      <p:sp>
        <p:nvSpPr>
          <p:cNvPr id="6" name="TextBox 5">
            <a:extLst>
              <a:ext uri="{FF2B5EF4-FFF2-40B4-BE49-F238E27FC236}">
                <a16:creationId xmlns:a16="http://schemas.microsoft.com/office/drawing/2014/main" id="{FB746D4E-36F0-C241-ADF7-4ADAB71A4CB0}"/>
              </a:ext>
            </a:extLst>
          </p:cNvPr>
          <p:cNvSpPr txBox="1"/>
          <p:nvPr/>
        </p:nvSpPr>
        <p:spPr>
          <a:xfrm>
            <a:off x="5862071" y="64422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Mihály Munkácsy</a:t>
            </a:r>
            <a:endParaRPr lang="en-US" sz="1600" dirty="0">
              <a:latin typeface="Georgia"/>
            </a:endParaRPr>
          </a:p>
        </p:txBody>
      </p:sp>
    </p:spTree>
    <p:extLst>
      <p:ext uri="{BB962C8B-B14F-4D97-AF65-F5344CB8AC3E}">
        <p14:creationId xmlns:p14="http://schemas.microsoft.com/office/powerpoint/2010/main" val="1949413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40AE78-FA94-45D5-BD73-2E74EDAFB9E0}"/>
              </a:ext>
            </a:extLst>
          </p:cNvPr>
          <p:cNvSpPr txBox="1">
            <a:spLocks/>
          </p:cNvSpPr>
          <p:nvPr/>
        </p:nvSpPr>
        <p:spPr>
          <a:xfrm>
            <a:off x="177801" y="1761946"/>
            <a:ext cx="5082822" cy="5003359"/>
          </a:xfrm>
          <a:prstGeom prst="rect">
            <a:avLst/>
          </a:prstGeom>
        </p:spPr>
        <p:txBody>
          <a:bodyPr>
            <a:normAutofit fontScale="850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b="0" dirty="0"/>
              <a:t>Pilate said, “</a:t>
            </a:r>
            <a:r>
              <a:rPr lang="en-US" sz="4000" b="0" dirty="0" err="1"/>
              <a:t>Knowest</a:t>
            </a:r>
            <a:r>
              <a:rPr lang="en-US" sz="4000" b="0" dirty="0"/>
              <a:t> thou not that I have power to crucify thee, and have power to release thee?” </a:t>
            </a:r>
          </a:p>
          <a:p>
            <a:pPr algn="l"/>
            <a:endParaRPr lang="en-US" sz="1600" b="0" dirty="0"/>
          </a:p>
          <a:p>
            <a:pPr algn="l"/>
            <a:r>
              <a:rPr lang="en-US" sz="4000" b="0" dirty="0"/>
              <a:t>Jesus answered, “Thou </a:t>
            </a:r>
            <a:r>
              <a:rPr lang="en-US" sz="4000" b="0" dirty="0" err="1"/>
              <a:t>couldest</a:t>
            </a:r>
            <a:r>
              <a:rPr lang="en-US" sz="4000" b="0" dirty="0"/>
              <a:t> have no power at all against me, except it were given thee from above.” </a:t>
            </a:r>
          </a:p>
          <a:p>
            <a:pPr algn="l"/>
            <a:endParaRPr lang="en-US" sz="2100" b="0" dirty="0"/>
          </a:p>
          <a:p>
            <a:pPr algn="l"/>
            <a:r>
              <a:rPr lang="en-US" sz="3300" b="0" dirty="0"/>
              <a:t>(John 19:10-11)</a:t>
            </a:r>
          </a:p>
        </p:txBody>
      </p:sp>
      <p:pic>
        <p:nvPicPr>
          <p:cNvPr id="2" name="Picture 2" descr="A group of people standing in front of a building&#10;&#10;Description automatically generated">
            <a:extLst>
              <a:ext uri="{FF2B5EF4-FFF2-40B4-BE49-F238E27FC236}">
                <a16:creationId xmlns:a16="http://schemas.microsoft.com/office/drawing/2014/main" id="{CDA22BAC-90B6-4840-B0D4-BF76DF6FB2D7}"/>
              </a:ext>
            </a:extLst>
          </p:cNvPr>
          <p:cNvPicPr>
            <a:picLocks noChangeAspect="1"/>
          </p:cNvPicPr>
          <p:nvPr/>
        </p:nvPicPr>
        <p:blipFill rotWithShape="1">
          <a:blip r:embed="rId3"/>
          <a:srcRect l="31154" t="24263" r="9736" b="6808"/>
          <a:stretch/>
        </p:blipFill>
        <p:spPr>
          <a:xfrm>
            <a:off x="5330968" y="1761947"/>
            <a:ext cx="6548607" cy="5003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E2EF0072-BC22-422F-80B8-ED628E983FBE}"/>
              </a:ext>
            </a:extLst>
          </p:cNvPr>
          <p:cNvSpPr txBox="1"/>
          <p:nvPr/>
        </p:nvSpPr>
        <p:spPr>
          <a:xfrm>
            <a:off x="5862071" y="64422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Mihály Munkácsy</a:t>
            </a:r>
            <a:endParaRPr lang="en-US" sz="1600" dirty="0">
              <a:latin typeface="Georgia"/>
            </a:endParaRPr>
          </a:p>
        </p:txBody>
      </p:sp>
      <p:sp>
        <p:nvSpPr>
          <p:cNvPr id="5" name="Title 1">
            <a:extLst>
              <a:ext uri="{FF2B5EF4-FFF2-40B4-BE49-F238E27FC236}">
                <a16:creationId xmlns:a16="http://schemas.microsoft.com/office/drawing/2014/main" id="{814302FA-EB1C-43D8-AE79-F73F73AC4D0D}"/>
              </a:ext>
            </a:extLst>
          </p:cNvPr>
          <p:cNvSpPr txBox="1">
            <a:spLocks/>
          </p:cNvSpPr>
          <p:nvPr/>
        </p:nvSpPr>
        <p:spPr>
          <a:xfrm>
            <a:off x="919119" y="77187"/>
            <a:ext cx="10353762" cy="1374242"/>
          </a:xfrm>
          <a:prstGeom prst="rect">
            <a:avLst/>
          </a:prstGeom>
        </p:spPr>
        <p:txBody>
          <a:bodyPr>
            <a:normAutofit fontScale="92500" lnSpcReduction="1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Free Will Offering</a:t>
            </a:r>
          </a:p>
          <a:p>
            <a:r>
              <a:rPr lang="en-US" dirty="0"/>
              <a:t>(Lev. 22:18, Ezra 1:4)</a:t>
            </a:r>
          </a:p>
        </p:txBody>
      </p:sp>
    </p:spTree>
    <p:extLst>
      <p:ext uri="{BB962C8B-B14F-4D97-AF65-F5344CB8AC3E}">
        <p14:creationId xmlns:p14="http://schemas.microsoft.com/office/powerpoint/2010/main" val="2808310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p:txBody>
          <a:bodyPr>
            <a:normAutofit fontScale="90000"/>
          </a:bodyPr>
          <a:lstStyle/>
          <a:p>
            <a:r>
              <a:rPr lang="en-US" dirty="0"/>
              <a:t>Selected Types of Christ </a:t>
            </a:r>
            <a:br>
              <a:rPr lang="en-US" dirty="0"/>
            </a:br>
            <a:r>
              <a:rPr lang="en-US" dirty="0"/>
              <a:t>in the Law of Moses</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493486" y="1944914"/>
            <a:ext cx="10972800" cy="4303486"/>
          </a:xfrm>
        </p:spPr>
        <p:txBody>
          <a:bodyPr/>
          <a:lstStyle/>
          <a:p>
            <a:pPr marL="779850" indent="-742950">
              <a:buFont typeface="+mj-lt"/>
              <a:buAutoNum type="arabicPeriod"/>
            </a:pPr>
            <a:r>
              <a:rPr lang="en-US" dirty="0"/>
              <a:t>Celebrations: Feast of Tabernacles and The Passover</a:t>
            </a:r>
          </a:p>
          <a:p>
            <a:pPr marL="779850" indent="-742950">
              <a:buFont typeface="+mj-lt"/>
              <a:buAutoNum type="arabicPeriod"/>
            </a:pPr>
            <a:r>
              <a:rPr lang="en-US" dirty="0"/>
              <a:t>Sacrifices: The Daily Sacrifice and the Freewill Offering</a:t>
            </a:r>
          </a:p>
          <a:p>
            <a:pPr marL="779850" indent="-742950">
              <a:buFont typeface="+mj-lt"/>
              <a:buAutoNum type="arabicPeriod"/>
            </a:pPr>
            <a:r>
              <a:rPr lang="en-US" b="1" dirty="0"/>
              <a:t>The Blood of the Covenant</a:t>
            </a:r>
          </a:p>
        </p:txBody>
      </p:sp>
    </p:spTree>
    <p:extLst>
      <p:ext uri="{BB962C8B-B14F-4D97-AF65-F5344CB8AC3E}">
        <p14:creationId xmlns:p14="http://schemas.microsoft.com/office/powerpoint/2010/main" val="1098666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554573-0BDC-4649-B52F-2BB8BE4E13A5}"/>
              </a:ext>
            </a:extLst>
          </p:cNvPr>
          <p:cNvPicPr>
            <a:picLocks noChangeAspect="1"/>
          </p:cNvPicPr>
          <p:nvPr/>
        </p:nvPicPr>
        <p:blipFill rotWithShape="1">
          <a:blip r:embed="rId3"/>
          <a:srcRect l="11145" t="19073" r="39375" b="14260"/>
          <a:stretch/>
        </p:blipFill>
        <p:spPr>
          <a:xfrm>
            <a:off x="2393950" y="1098806"/>
            <a:ext cx="7404100" cy="5611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itle 9">
            <a:extLst>
              <a:ext uri="{FF2B5EF4-FFF2-40B4-BE49-F238E27FC236}">
                <a16:creationId xmlns:a16="http://schemas.microsoft.com/office/drawing/2014/main" id="{FD4172D4-7B24-458E-88C9-0AEA973DBDC7}"/>
              </a:ext>
            </a:extLst>
          </p:cNvPr>
          <p:cNvSpPr>
            <a:spLocks noGrp="1"/>
          </p:cNvSpPr>
          <p:nvPr>
            <p:ph type="title"/>
          </p:nvPr>
        </p:nvSpPr>
        <p:spPr>
          <a:xfrm>
            <a:off x="913795" y="292779"/>
            <a:ext cx="10353762" cy="489206"/>
          </a:xfrm>
        </p:spPr>
        <p:txBody>
          <a:bodyPr>
            <a:normAutofit fontScale="90000"/>
          </a:bodyPr>
          <a:lstStyle/>
          <a:p>
            <a:r>
              <a:rPr lang="en-US" dirty="0"/>
              <a:t>Blueletterbible.org</a:t>
            </a:r>
          </a:p>
        </p:txBody>
      </p:sp>
      <p:sp>
        <p:nvSpPr>
          <p:cNvPr id="12" name="Oval 11">
            <a:extLst>
              <a:ext uri="{FF2B5EF4-FFF2-40B4-BE49-F238E27FC236}">
                <a16:creationId xmlns:a16="http://schemas.microsoft.com/office/drawing/2014/main" id="{02904E3B-3AC0-48DE-A8D2-51BDCF22E8FC}"/>
              </a:ext>
            </a:extLst>
          </p:cNvPr>
          <p:cNvSpPr/>
          <p:nvPr/>
        </p:nvSpPr>
        <p:spPr>
          <a:xfrm>
            <a:off x="7289800" y="3904552"/>
            <a:ext cx="1117599" cy="62934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96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554573-0BDC-4649-B52F-2BB8BE4E13A5}"/>
              </a:ext>
            </a:extLst>
          </p:cNvPr>
          <p:cNvPicPr>
            <a:picLocks noChangeAspect="1"/>
          </p:cNvPicPr>
          <p:nvPr/>
        </p:nvPicPr>
        <p:blipFill rotWithShape="1">
          <a:blip r:embed="rId3"/>
          <a:srcRect l="11145" t="19073" r="39375" b="14260"/>
          <a:stretch/>
        </p:blipFill>
        <p:spPr>
          <a:xfrm>
            <a:off x="2393950" y="1098806"/>
            <a:ext cx="7404100" cy="5611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itle 9">
            <a:extLst>
              <a:ext uri="{FF2B5EF4-FFF2-40B4-BE49-F238E27FC236}">
                <a16:creationId xmlns:a16="http://schemas.microsoft.com/office/drawing/2014/main" id="{FD4172D4-7B24-458E-88C9-0AEA973DBDC7}"/>
              </a:ext>
            </a:extLst>
          </p:cNvPr>
          <p:cNvSpPr>
            <a:spLocks noGrp="1"/>
          </p:cNvSpPr>
          <p:nvPr>
            <p:ph type="title"/>
          </p:nvPr>
        </p:nvSpPr>
        <p:spPr>
          <a:xfrm>
            <a:off x="913795" y="292779"/>
            <a:ext cx="10353762" cy="489206"/>
          </a:xfrm>
        </p:spPr>
        <p:txBody>
          <a:bodyPr>
            <a:normAutofit fontScale="90000"/>
          </a:bodyPr>
          <a:lstStyle/>
          <a:p>
            <a:r>
              <a:rPr lang="en-US" dirty="0"/>
              <a:t>Blueletterbible.org</a:t>
            </a:r>
          </a:p>
        </p:txBody>
      </p:sp>
      <p:sp>
        <p:nvSpPr>
          <p:cNvPr id="12" name="Oval 11">
            <a:extLst>
              <a:ext uri="{FF2B5EF4-FFF2-40B4-BE49-F238E27FC236}">
                <a16:creationId xmlns:a16="http://schemas.microsoft.com/office/drawing/2014/main" id="{02904E3B-3AC0-48DE-A8D2-51BDCF22E8FC}"/>
              </a:ext>
            </a:extLst>
          </p:cNvPr>
          <p:cNvSpPr/>
          <p:nvPr/>
        </p:nvSpPr>
        <p:spPr>
          <a:xfrm>
            <a:off x="7289800" y="3904552"/>
            <a:ext cx="1117599" cy="62934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6A851A39-490B-45D1-8C88-B8EE7C8A6551}"/>
              </a:ext>
            </a:extLst>
          </p:cNvPr>
          <p:cNvSpPr/>
          <p:nvPr/>
        </p:nvSpPr>
        <p:spPr>
          <a:xfrm rot="20851460">
            <a:off x="1828800" y="4411167"/>
            <a:ext cx="1803400" cy="2413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695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4172D4-7B24-458E-88C9-0AEA973DBDC7}"/>
              </a:ext>
            </a:extLst>
          </p:cNvPr>
          <p:cNvSpPr>
            <a:spLocks noGrp="1"/>
          </p:cNvSpPr>
          <p:nvPr>
            <p:ph type="title"/>
          </p:nvPr>
        </p:nvSpPr>
        <p:spPr>
          <a:xfrm>
            <a:off x="913795" y="292779"/>
            <a:ext cx="10353762" cy="489206"/>
          </a:xfrm>
        </p:spPr>
        <p:txBody>
          <a:bodyPr>
            <a:normAutofit fontScale="90000"/>
          </a:bodyPr>
          <a:lstStyle/>
          <a:p>
            <a:r>
              <a:rPr lang="en-US" dirty="0"/>
              <a:t>Blueletterbible.org</a:t>
            </a:r>
          </a:p>
        </p:txBody>
      </p:sp>
      <p:pic>
        <p:nvPicPr>
          <p:cNvPr id="4" name="Picture 3">
            <a:extLst>
              <a:ext uri="{FF2B5EF4-FFF2-40B4-BE49-F238E27FC236}">
                <a16:creationId xmlns:a16="http://schemas.microsoft.com/office/drawing/2014/main" id="{01A76FB1-4C10-4969-9488-B499521F86AF}"/>
              </a:ext>
            </a:extLst>
          </p:cNvPr>
          <p:cNvPicPr>
            <a:picLocks noChangeAspect="1"/>
          </p:cNvPicPr>
          <p:nvPr/>
        </p:nvPicPr>
        <p:blipFill rotWithShape="1">
          <a:blip r:embed="rId3"/>
          <a:srcRect l="11354" t="18148" r="39167" b="12592"/>
          <a:stretch/>
        </p:blipFill>
        <p:spPr>
          <a:xfrm>
            <a:off x="2713746" y="1119157"/>
            <a:ext cx="6753859" cy="531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Oval 11">
            <a:extLst>
              <a:ext uri="{FF2B5EF4-FFF2-40B4-BE49-F238E27FC236}">
                <a16:creationId xmlns:a16="http://schemas.microsoft.com/office/drawing/2014/main" id="{02904E3B-3AC0-48DE-A8D2-51BDCF22E8FC}"/>
              </a:ext>
            </a:extLst>
          </p:cNvPr>
          <p:cNvSpPr/>
          <p:nvPr/>
        </p:nvSpPr>
        <p:spPr>
          <a:xfrm>
            <a:off x="4973077" y="3879152"/>
            <a:ext cx="1117599" cy="62934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470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pter 09: Abraham and the Sacrifice of Isaac">
            <a:extLst>
              <a:ext uri="{FF2B5EF4-FFF2-40B4-BE49-F238E27FC236}">
                <a16:creationId xmlns:a16="http://schemas.microsoft.com/office/drawing/2014/main" id="{D48002D0-3561-4747-9944-4A3C5276B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46" y="390533"/>
            <a:ext cx="3783128" cy="283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E3969B3-A6B0-4578-BBAA-D18D7461AE07}"/>
              </a:ext>
            </a:extLst>
          </p:cNvPr>
          <p:cNvSpPr txBox="1">
            <a:spLocks/>
          </p:cNvSpPr>
          <p:nvPr/>
        </p:nvSpPr>
        <p:spPr>
          <a:xfrm>
            <a:off x="4349931" y="390533"/>
            <a:ext cx="7334070" cy="6213467"/>
          </a:xfrm>
          <a:prstGeom prst="rect">
            <a:avLst/>
          </a:prstGeom>
        </p:spPr>
        <p:txBody>
          <a:bodyPr>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7465" indent="0">
              <a:buFont typeface="Arial" panose="020B0604020202020204" pitchFamily="34" charset="0"/>
              <a:buNone/>
            </a:pPr>
            <a:r>
              <a:rPr lang="en-US" sz="3400" dirty="0">
                <a:ln>
                  <a:solidFill>
                    <a:prstClr val="black">
                      <a:lumMod val="75000"/>
                      <a:lumOff val="25000"/>
                      <a:alpha val="10000"/>
                    </a:prstClr>
                  </a:solidFill>
                </a:ln>
                <a:latin typeface="Georgia"/>
              </a:rPr>
              <a:t>“They came to the place which God had told him of; and Abraham built an altar there, and laid the wood in order, and bound Isaac his son, and laid him on the altar upon the wood. And Abraham stretched forth his hand, and took the knife to slay his son. And the angel of the Lord called unto him out of heaven, and said, Abraham…</a:t>
            </a:r>
            <a:endParaRPr lang="en-US" sz="3400" dirty="0">
              <a:latin typeface="Georgia"/>
            </a:endParaRPr>
          </a:p>
        </p:txBody>
      </p:sp>
      <p:sp>
        <p:nvSpPr>
          <p:cNvPr id="5" name="TextBox 4">
            <a:extLst>
              <a:ext uri="{FF2B5EF4-FFF2-40B4-BE49-F238E27FC236}">
                <a16:creationId xmlns:a16="http://schemas.microsoft.com/office/drawing/2014/main" id="{FD194DBE-08E9-4073-A9E7-0A1216960A01}"/>
              </a:ext>
            </a:extLst>
          </p:cNvPr>
          <p:cNvSpPr txBox="1"/>
          <p:nvPr/>
        </p:nvSpPr>
        <p:spPr>
          <a:xfrm>
            <a:off x="1146265" y="3325662"/>
            <a:ext cx="2171700" cy="400110"/>
          </a:xfrm>
          <a:prstGeom prst="rect">
            <a:avLst/>
          </a:prstGeom>
          <a:noFill/>
        </p:spPr>
        <p:txBody>
          <a:bodyPr wrap="square">
            <a:spAutoFit/>
          </a:bodyPr>
          <a:lstStyle/>
          <a:p>
            <a:r>
              <a:rPr lang="en-US" sz="2000" dirty="0">
                <a:ln>
                  <a:solidFill>
                    <a:prstClr val="black">
                      <a:lumMod val="75000"/>
                      <a:lumOff val="25000"/>
                      <a:alpha val="10000"/>
                    </a:prstClr>
                  </a:solidFill>
                </a:ln>
                <a:latin typeface="Georgia"/>
              </a:rPr>
              <a:t>Genesis 22:9–13</a:t>
            </a:r>
            <a:endParaRPr lang="en-US" sz="2000" dirty="0"/>
          </a:p>
        </p:txBody>
      </p:sp>
    </p:spTree>
    <p:extLst>
      <p:ext uri="{BB962C8B-B14F-4D97-AF65-F5344CB8AC3E}">
        <p14:creationId xmlns:p14="http://schemas.microsoft.com/office/powerpoint/2010/main" val="579213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4172D4-7B24-458E-88C9-0AEA973DBDC7}"/>
              </a:ext>
            </a:extLst>
          </p:cNvPr>
          <p:cNvSpPr>
            <a:spLocks noGrp="1"/>
          </p:cNvSpPr>
          <p:nvPr>
            <p:ph type="title"/>
          </p:nvPr>
        </p:nvSpPr>
        <p:spPr>
          <a:xfrm>
            <a:off x="913795" y="292779"/>
            <a:ext cx="10353762" cy="489206"/>
          </a:xfrm>
        </p:spPr>
        <p:txBody>
          <a:bodyPr>
            <a:normAutofit fontScale="90000"/>
          </a:bodyPr>
          <a:lstStyle/>
          <a:p>
            <a:r>
              <a:rPr lang="en-US" dirty="0"/>
              <a:t>Blueletterbible.org</a:t>
            </a:r>
          </a:p>
        </p:txBody>
      </p:sp>
      <p:pic>
        <p:nvPicPr>
          <p:cNvPr id="5" name="Picture 4">
            <a:extLst>
              <a:ext uri="{FF2B5EF4-FFF2-40B4-BE49-F238E27FC236}">
                <a16:creationId xmlns:a16="http://schemas.microsoft.com/office/drawing/2014/main" id="{87B4B3F9-B071-459E-ADCC-7D1CDB9B0877}"/>
              </a:ext>
            </a:extLst>
          </p:cNvPr>
          <p:cNvPicPr>
            <a:picLocks noChangeAspect="1"/>
          </p:cNvPicPr>
          <p:nvPr/>
        </p:nvPicPr>
        <p:blipFill rotWithShape="1">
          <a:blip r:embed="rId3"/>
          <a:srcRect l="11042" t="17592" r="38750" b="13518"/>
          <a:stretch/>
        </p:blipFill>
        <p:spPr>
          <a:xfrm>
            <a:off x="2500499" y="1015320"/>
            <a:ext cx="7191001" cy="5549901"/>
          </a:xfrm>
          <a:prstGeom prst="roundRect">
            <a:avLst>
              <a:gd name="adj" fmla="val 1210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Oval 11">
            <a:extLst>
              <a:ext uri="{FF2B5EF4-FFF2-40B4-BE49-F238E27FC236}">
                <a16:creationId xmlns:a16="http://schemas.microsoft.com/office/drawing/2014/main" id="{02904E3B-3AC0-48DE-A8D2-51BDCF22E8FC}"/>
              </a:ext>
            </a:extLst>
          </p:cNvPr>
          <p:cNvSpPr/>
          <p:nvPr/>
        </p:nvSpPr>
        <p:spPr>
          <a:xfrm>
            <a:off x="7720995" y="2459578"/>
            <a:ext cx="1435705" cy="62934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198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 result for exodus 24 blood">
            <a:extLst>
              <a:ext uri="{FF2B5EF4-FFF2-40B4-BE49-F238E27FC236}">
                <a16:creationId xmlns:a16="http://schemas.microsoft.com/office/drawing/2014/main" id="{0892C175-3953-4041-A840-654DE5D4B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36" r="1" b="12654"/>
          <a:stretch/>
        </p:blipFill>
        <p:spPr bwMode="auto">
          <a:xfrm>
            <a:off x="608965" y="424177"/>
            <a:ext cx="10974070" cy="6009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C5EFB41E-7198-4F61-BEF6-76194A1D9736}"/>
              </a:ext>
            </a:extLst>
          </p:cNvPr>
          <p:cNvSpPr txBox="1"/>
          <p:nvPr/>
        </p:nvSpPr>
        <p:spPr>
          <a:xfrm>
            <a:off x="1274201" y="609526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Jim Padgett</a:t>
            </a:r>
          </a:p>
        </p:txBody>
      </p:sp>
    </p:spTree>
    <p:extLst>
      <p:ext uri="{BB962C8B-B14F-4D97-AF65-F5344CB8AC3E}">
        <p14:creationId xmlns:p14="http://schemas.microsoft.com/office/powerpoint/2010/main" val="573635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p:txBody>
          <a:bodyPr>
            <a:normAutofit/>
          </a:bodyPr>
          <a:lstStyle/>
          <a:p>
            <a:r>
              <a:rPr lang="en-US" dirty="0"/>
              <a:t>Exodus 24:7-8</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1732449"/>
            <a:ext cx="10353762" cy="4681051"/>
          </a:xfrm>
        </p:spPr>
        <p:txBody>
          <a:bodyPr>
            <a:normAutofit/>
          </a:bodyPr>
          <a:lstStyle/>
          <a:p>
            <a:pPr marL="36900" indent="0" algn="ctr">
              <a:buNone/>
            </a:pPr>
            <a:r>
              <a:rPr lang="en-US" sz="4000" dirty="0"/>
              <a:t>“[Moses] took the book of the covenant, and read in the audience of the people: and they said, All that the Lord hath said will we do, and be obedient. [Then] Moses took the blood, and sprinkled it on the people, and said, Behold the blood of the covenant, which the Lord hath made with you…” </a:t>
            </a:r>
          </a:p>
        </p:txBody>
      </p:sp>
    </p:spTree>
    <p:extLst>
      <p:ext uri="{BB962C8B-B14F-4D97-AF65-F5344CB8AC3E}">
        <p14:creationId xmlns:p14="http://schemas.microsoft.com/office/powerpoint/2010/main" val="3693999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p:txBody>
          <a:bodyPr>
            <a:normAutofit/>
          </a:bodyPr>
          <a:lstStyle/>
          <a:p>
            <a:r>
              <a:rPr lang="en-US" sz="4800" dirty="0">
                <a:solidFill>
                  <a:schemeClr val="tx1"/>
                </a:solidFill>
              </a:rPr>
              <a:t>Jeremiah 31:31-32</a:t>
            </a:r>
            <a:endParaRPr lang="en-US" dirty="0"/>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1732449"/>
            <a:ext cx="10353762" cy="4681051"/>
          </a:xfrm>
        </p:spPr>
        <p:txBody>
          <a:bodyPr>
            <a:normAutofit/>
          </a:bodyPr>
          <a:lstStyle/>
          <a:p>
            <a:pPr marL="36900" indent="0" algn="ctr">
              <a:buNone/>
            </a:pPr>
            <a:r>
              <a:rPr lang="en-US" sz="4000" dirty="0"/>
              <a:t>“Behold, the days come…that I will make a new covenant with the house of Israel…Not according to the covenant that I made with their fathers in the day that I took them by the hand to bring them out of the land of Egypt; which my covenant they brake…”</a:t>
            </a:r>
          </a:p>
        </p:txBody>
      </p:sp>
    </p:spTree>
    <p:extLst>
      <p:ext uri="{BB962C8B-B14F-4D97-AF65-F5344CB8AC3E}">
        <p14:creationId xmlns:p14="http://schemas.microsoft.com/office/powerpoint/2010/main" val="4191691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p:txBody>
          <a:bodyPr>
            <a:normAutofit/>
          </a:bodyPr>
          <a:lstStyle/>
          <a:p>
            <a:r>
              <a:rPr lang="en-US" sz="4800" dirty="0">
                <a:solidFill>
                  <a:schemeClr val="tx1"/>
                </a:solidFill>
              </a:rPr>
              <a:t>Matthew 26:27-28</a:t>
            </a:r>
            <a:endParaRPr lang="en-US" dirty="0"/>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1732449"/>
            <a:ext cx="10353762" cy="4681051"/>
          </a:xfrm>
        </p:spPr>
        <p:txBody>
          <a:bodyPr>
            <a:normAutofit/>
          </a:bodyPr>
          <a:lstStyle/>
          <a:p>
            <a:pPr marL="36900" indent="0" algn="ctr">
              <a:buNone/>
            </a:pPr>
            <a:r>
              <a:rPr lang="en-US" sz="4400" dirty="0"/>
              <a:t>“[Jesus] took the cup, and gave thanks, and gave it to them, saying, Drink ye all of it; For this is my blood of the new [covenant], which is shed for many.”</a:t>
            </a:r>
          </a:p>
        </p:txBody>
      </p:sp>
    </p:spTree>
    <p:extLst>
      <p:ext uri="{BB962C8B-B14F-4D97-AF65-F5344CB8AC3E}">
        <p14:creationId xmlns:p14="http://schemas.microsoft.com/office/powerpoint/2010/main" val="1248902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a:xfrm>
            <a:off x="279400" y="452900"/>
            <a:ext cx="6731000" cy="1414000"/>
          </a:xfrm>
        </p:spPr>
        <p:txBody>
          <a:bodyPr>
            <a:normAutofit fontScale="90000"/>
          </a:bodyPr>
          <a:lstStyle/>
          <a:p>
            <a:r>
              <a:rPr lang="en-US" dirty="0"/>
              <a:t>The Blood of the </a:t>
            </a:r>
            <a:r>
              <a:rPr lang="en-US" dirty="0">
                <a:solidFill>
                  <a:srgbClr val="FFFF00"/>
                </a:solidFill>
              </a:rPr>
              <a:t>New</a:t>
            </a:r>
            <a:r>
              <a:rPr lang="en-US" dirty="0"/>
              <a:t> Covenant</a:t>
            </a:r>
          </a:p>
        </p:txBody>
      </p:sp>
      <p:pic>
        <p:nvPicPr>
          <p:cNvPr id="9" name="Picture 2" descr="Image result for exodus 24 blood">
            <a:extLst>
              <a:ext uri="{FF2B5EF4-FFF2-40B4-BE49-F238E27FC236}">
                <a16:creationId xmlns:a16="http://schemas.microsoft.com/office/drawing/2014/main" id="{7A65AC9C-18D7-43F2-B8F9-378D68B92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7" r="1" b="11314"/>
          <a:stretch/>
        </p:blipFill>
        <p:spPr bwMode="auto">
          <a:xfrm>
            <a:off x="155976" y="2875813"/>
            <a:ext cx="4517624" cy="2628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1D0694-E99E-43D0-ABF9-686D8D72DC40}"/>
              </a:ext>
            </a:extLst>
          </p:cNvPr>
          <p:cNvSpPr txBox="1"/>
          <p:nvPr/>
        </p:nvSpPr>
        <p:spPr>
          <a:xfrm>
            <a:off x="279400" y="5166170"/>
            <a:ext cx="21943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Jim Padgett</a:t>
            </a:r>
          </a:p>
        </p:txBody>
      </p:sp>
      <p:sp>
        <p:nvSpPr>
          <p:cNvPr id="13" name="Arrow: Right 12">
            <a:extLst>
              <a:ext uri="{FF2B5EF4-FFF2-40B4-BE49-F238E27FC236}">
                <a16:creationId xmlns:a16="http://schemas.microsoft.com/office/drawing/2014/main" id="{9FB711B1-B973-4F57-8770-E3818871A0DE}"/>
              </a:ext>
            </a:extLst>
          </p:cNvPr>
          <p:cNvSpPr/>
          <p:nvPr/>
        </p:nvSpPr>
        <p:spPr>
          <a:xfrm>
            <a:off x="4735068" y="3657600"/>
            <a:ext cx="2580132" cy="468225"/>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a:extLst>
              <a:ext uri="{FF2B5EF4-FFF2-40B4-BE49-F238E27FC236}">
                <a16:creationId xmlns:a16="http://schemas.microsoft.com/office/drawing/2014/main" id="{3C27A2C8-F066-4F6D-AD68-5DE9A5C4C0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7" t="1524" r="5161" b="23238"/>
          <a:stretch/>
        </p:blipFill>
        <p:spPr bwMode="auto">
          <a:xfrm>
            <a:off x="7491912" y="325793"/>
            <a:ext cx="4611188" cy="6409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63ED36-3616-43CA-97A3-58399D2199CF}"/>
              </a:ext>
            </a:extLst>
          </p:cNvPr>
          <p:cNvSpPr txBox="1"/>
          <p:nvPr/>
        </p:nvSpPr>
        <p:spPr>
          <a:xfrm>
            <a:off x="8012417" y="639685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James Tissot</a:t>
            </a:r>
          </a:p>
        </p:txBody>
      </p:sp>
    </p:spTree>
    <p:extLst>
      <p:ext uri="{BB962C8B-B14F-4D97-AF65-F5344CB8AC3E}">
        <p14:creationId xmlns:p14="http://schemas.microsoft.com/office/powerpoint/2010/main" val="2538498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5721531" y="143691"/>
            <a:ext cx="6152606" cy="6505303"/>
          </a:xfrm>
        </p:spPr>
        <p:txBody>
          <a:bodyPr>
            <a:normAutofit lnSpcReduction="10000"/>
          </a:bodyPr>
          <a:lstStyle/>
          <a:p>
            <a:pPr marL="36900" indent="0">
              <a:buNone/>
            </a:pPr>
            <a:r>
              <a:rPr lang="en-US" sz="4000" dirty="0"/>
              <a:t>“For when every commandment had been told to all the people by Moses in accordance with the law, he took the blood of calves…and sprinkled…all the people, saying, ‘This is the blood of the covenant that God has ordained for you.’” </a:t>
            </a:r>
          </a:p>
          <a:p>
            <a:pPr marL="36900" indent="0">
              <a:buNone/>
            </a:pPr>
            <a:r>
              <a:rPr lang="en-US" sz="2800" dirty="0"/>
              <a:t>(Hebrews 9:19-20, NRSV)</a:t>
            </a:r>
          </a:p>
        </p:txBody>
      </p:sp>
      <p:pic>
        <p:nvPicPr>
          <p:cNvPr id="6" name="Picture 2" descr="Image result for exodus 24 blood">
            <a:extLst>
              <a:ext uri="{FF2B5EF4-FFF2-40B4-BE49-F238E27FC236}">
                <a16:creationId xmlns:a16="http://schemas.microsoft.com/office/drawing/2014/main" id="{8979CE27-3475-49C3-BFE4-1098A7818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36" r="31711" b="12654"/>
          <a:stretch/>
        </p:blipFill>
        <p:spPr bwMode="auto">
          <a:xfrm>
            <a:off x="500743" y="692331"/>
            <a:ext cx="4958910" cy="3976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D4AF899E-17A5-462E-AA72-2AF45CFD7E0A}"/>
              </a:ext>
            </a:extLst>
          </p:cNvPr>
          <p:cNvSpPr txBox="1"/>
          <p:nvPr/>
        </p:nvSpPr>
        <p:spPr>
          <a:xfrm>
            <a:off x="866503" y="433032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Jim Padgett</a:t>
            </a:r>
          </a:p>
        </p:txBody>
      </p:sp>
    </p:spTree>
    <p:extLst>
      <p:ext uri="{BB962C8B-B14F-4D97-AF65-F5344CB8AC3E}">
        <p14:creationId xmlns:p14="http://schemas.microsoft.com/office/powerpoint/2010/main" val="3697618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5721531" y="143691"/>
            <a:ext cx="6152606" cy="6505303"/>
          </a:xfrm>
        </p:spPr>
        <p:txBody>
          <a:bodyPr>
            <a:normAutofit lnSpcReduction="10000"/>
          </a:bodyPr>
          <a:lstStyle/>
          <a:p>
            <a:pPr marL="36900" indent="0">
              <a:buNone/>
            </a:pPr>
            <a:r>
              <a:rPr lang="en-US" sz="3500" dirty="0"/>
              <a:t>“[Christ] has appeared once for all at the end of the age to remove sin by the sacrifice of himself. And just as it is appointed for mortals to die once, and after that the judgment, so Christ, having been offered once to bear the sins of many, will appear a second time, not to deal with sin, but to save those who are eagerly waiting for him.” </a:t>
            </a:r>
            <a:r>
              <a:rPr lang="en-US" sz="3000" dirty="0"/>
              <a:t>(Hebrews 9:26-28)</a:t>
            </a:r>
            <a:endParaRPr lang="en-US" sz="2800" dirty="0"/>
          </a:p>
        </p:txBody>
      </p:sp>
      <p:pic>
        <p:nvPicPr>
          <p:cNvPr id="5" name="Picture 2" descr="The Second Coming, by Harry Anderson (62562); GAK 238; GAB 66; Primary manual 5-28; Primary manual 6-28; Primary manual 7-25; Matthew 16:27; 24:30–31; 25:31">
            <a:extLst>
              <a:ext uri="{FF2B5EF4-FFF2-40B4-BE49-F238E27FC236}">
                <a16:creationId xmlns:a16="http://schemas.microsoft.com/office/drawing/2014/main" id="{4C5190A3-5309-4706-AC9E-79157A930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63" y="276844"/>
            <a:ext cx="5090900" cy="6228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7C59FD-CEE6-4021-90D8-43AC8FA1D7CD}"/>
              </a:ext>
            </a:extLst>
          </p:cNvPr>
          <p:cNvSpPr txBox="1"/>
          <p:nvPr/>
        </p:nvSpPr>
        <p:spPr>
          <a:xfrm>
            <a:off x="766379" y="61667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Harry Anderson</a:t>
            </a:r>
          </a:p>
        </p:txBody>
      </p:sp>
    </p:spTree>
    <p:extLst>
      <p:ext uri="{BB962C8B-B14F-4D97-AF65-F5344CB8AC3E}">
        <p14:creationId xmlns:p14="http://schemas.microsoft.com/office/powerpoint/2010/main" val="3610045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8615A85-0CA9-4F80-8A70-DE8AA59773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7" t="1524" r="5161" b="23238"/>
          <a:stretch/>
        </p:blipFill>
        <p:spPr bwMode="auto">
          <a:xfrm>
            <a:off x="509454" y="198067"/>
            <a:ext cx="4611188" cy="6409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126018-4182-4D3B-BADA-00A3C5524D87}"/>
              </a:ext>
            </a:extLst>
          </p:cNvPr>
          <p:cNvSpPr txBox="1"/>
          <p:nvPr/>
        </p:nvSpPr>
        <p:spPr>
          <a:xfrm>
            <a:off x="1066802" y="62906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James Tissot</a:t>
            </a:r>
          </a:p>
        </p:txBody>
      </p:sp>
      <p:sp>
        <p:nvSpPr>
          <p:cNvPr id="4" name="Content Placeholder 2">
            <a:extLst>
              <a:ext uri="{FF2B5EF4-FFF2-40B4-BE49-F238E27FC236}">
                <a16:creationId xmlns:a16="http://schemas.microsoft.com/office/drawing/2014/main" id="{DFEB020F-C084-499D-BB92-AD0833658BEF}"/>
              </a:ext>
            </a:extLst>
          </p:cNvPr>
          <p:cNvSpPr txBox="1">
            <a:spLocks/>
          </p:cNvSpPr>
          <p:nvPr/>
        </p:nvSpPr>
        <p:spPr>
          <a:xfrm>
            <a:off x="5242562" y="365760"/>
            <a:ext cx="6631575" cy="6283234"/>
          </a:xfrm>
          <a:prstGeom prst="rect">
            <a:avLst/>
          </a:prstGeom>
        </p:spPr>
        <p:txBody>
          <a:bodyPr>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sz="4800" dirty="0"/>
              <a:t>“Ye were not redeemed with corruptible things, as silver and gold…But with the precious blood of Christ.” </a:t>
            </a:r>
          </a:p>
          <a:p>
            <a:pPr marL="36900" indent="0">
              <a:buFont typeface="Arial" panose="020B0604020202020204" pitchFamily="34" charset="0"/>
              <a:buNone/>
            </a:pPr>
            <a:r>
              <a:rPr lang="en-US" sz="4000" dirty="0"/>
              <a:t>(1 Peter 1:18–19)</a:t>
            </a:r>
            <a:endParaRPr lang="en-US" sz="2800" dirty="0"/>
          </a:p>
        </p:txBody>
      </p:sp>
    </p:spTree>
    <p:extLst>
      <p:ext uri="{BB962C8B-B14F-4D97-AF65-F5344CB8AC3E}">
        <p14:creationId xmlns:p14="http://schemas.microsoft.com/office/powerpoint/2010/main" val="1166138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0C0DF-AB4F-4A15-802D-452D6BB163B9}"/>
              </a:ext>
            </a:extLst>
          </p:cNvPr>
          <p:cNvPicPr>
            <a:picLocks noChangeAspect="1"/>
          </p:cNvPicPr>
          <p:nvPr/>
        </p:nvPicPr>
        <p:blipFill rotWithShape="1">
          <a:blip r:embed="rId2"/>
          <a:srcRect l="11036" t="50000" r="39678" b="35810"/>
          <a:stretch/>
        </p:blipFill>
        <p:spPr>
          <a:xfrm>
            <a:off x="117565" y="248195"/>
            <a:ext cx="11695200" cy="1894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A876970A-7D7A-4BA9-B364-83D1A5280B8F}"/>
              </a:ext>
            </a:extLst>
          </p:cNvPr>
          <p:cNvSpPr/>
          <p:nvPr/>
        </p:nvSpPr>
        <p:spPr>
          <a:xfrm>
            <a:off x="9235440" y="574766"/>
            <a:ext cx="1463040" cy="5486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15707922-AD5E-40F9-9B6D-A920D270457E}"/>
              </a:ext>
            </a:extLst>
          </p:cNvPr>
          <p:cNvSpPr/>
          <p:nvPr/>
        </p:nvSpPr>
        <p:spPr>
          <a:xfrm>
            <a:off x="2573383" y="1123406"/>
            <a:ext cx="222068" cy="914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1E8542-D5EF-421D-BC2E-24A6E0E228C7}"/>
              </a:ext>
            </a:extLst>
          </p:cNvPr>
          <p:cNvPicPr>
            <a:picLocks noChangeAspect="1"/>
          </p:cNvPicPr>
          <p:nvPr/>
        </p:nvPicPr>
        <p:blipFill rotWithShape="1">
          <a:blip r:embed="rId3"/>
          <a:srcRect l="10821" t="31238" r="39143" b="29714"/>
          <a:stretch/>
        </p:blipFill>
        <p:spPr>
          <a:xfrm>
            <a:off x="3102433" y="2325186"/>
            <a:ext cx="6100354" cy="2677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a:extLst>
              <a:ext uri="{FF2B5EF4-FFF2-40B4-BE49-F238E27FC236}">
                <a16:creationId xmlns:a16="http://schemas.microsoft.com/office/drawing/2014/main" id="{D22F7EE8-49DA-484A-ABF7-7C4B3E1F75B7}"/>
              </a:ext>
            </a:extLst>
          </p:cNvPr>
          <p:cNvSpPr/>
          <p:nvPr/>
        </p:nvSpPr>
        <p:spPr>
          <a:xfrm>
            <a:off x="4815844" y="3324496"/>
            <a:ext cx="1463040" cy="5486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C1881FD-1400-4285-924C-C0692993E011}"/>
              </a:ext>
            </a:extLst>
          </p:cNvPr>
          <p:cNvPicPr>
            <a:picLocks noChangeAspect="1"/>
          </p:cNvPicPr>
          <p:nvPr/>
        </p:nvPicPr>
        <p:blipFill rotWithShape="1">
          <a:blip r:embed="rId4"/>
          <a:srcRect l="11145" t="51619" r="47070" b="33144"/>
          <a:stretch/>
        </p:blipFill>
        <p:spPr>
          <a:xfrm>
            <a:off x="2621073" y="5192486"/>
            <a:ext cx="7132326" cy="1463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3138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pter 09: Abraham and the Sacrifice of Isaac">
            <a:extLst>
              <a:ext uri="{FF2B5EF4-FFF2-40B4-BE49-F238E27FC236}">
                <a16:creationId xmlns:a16="http://schemas.microsoft.com/office/drawing/2014/main" id="{D48002D0-3561-4747-9944-4A3C5276B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46" y="390533"/>
            <a:ext cx="3783128" cy="283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E3969B3-A6B0-4578-BBAA-D18D7461AE07}"/>
              </a:ext>
            </a:extLst>
          </p:cNvPr>
          <p:cNvSpPr txBox="1">
            <a:spLocks/>
          </p:cNvSpPr>
          <p:nvPr/>
        </p:nvSpPr>
        <p:spPr>
          <a:xfrm>
            <a:off x="4349931" y="390533"/>
            <a:ext cx="7334070" cy="6213467"/>
          </a:xfrm>
          <a:prstGeom prst="rect">
            <a:avLst/>
          </a:prstGeom>
        </p:spPr>
        <p:txBody>
          <a:bodyPr>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7465" indent="0">
              <a:buFont typeface="Arial" panose="020B0604020202020204" pitchFamily="34" charset="0"/>
              <a:buNone/>
            </a:pPr>
            <a:r>
              <a:rPr lang="en-US" sz="3400" dirty="0">
                <a:ln>
                  <a:solidFill>
                    <a:prstClr val="black">
                      <a:lumMod val="75000"/>
                      <a:lumOff val="25000"/>
                      <a:alpha val="10000"/>
                    </a:prstClr>
                  </a:solidFill>
                </a:ln>
                <a:latin typeface="Georgia"/>
              </a:rPr>
              <a:t>“Lay not thine hand upon the lad, neither do thou any thing unto him: for now I know that thou </a:t>
            </a:r>
            <a:r>
              <a:rPr lang="en-US" sz="3400" dirty="0" err="1">
                <a:ln>
                  <a:solidFill>
                    <a:prstClr val="black">
                      <a:lumMod val="75000"/>
                      <a:lumOff val="25000"/>
                      <a:alpha val="10000"/>
                    </a:prstClr>
                  </a:solidFill>
                </a:ln>
                <a:latin typeface="Georgia"/>
              </a:rPr>
              <a:t>fearest</a:t>
            </a:r>
            <a:r>
              <a:rPr lang="en-US" sz="3400" dirty="0">
                <a:ln>
                  <a:solidFill>
                    <a:prstClr val="black">
                      <a:lumMod val="75000"/>
                      <a:lumOff val="25000"/>
                      <a:alpha val="10000"/>
                    </a:prstClr>
                  </a:solidFill>
                </a:ln>
                <a:latin typeface="Georgia"/>
              </a:rPr>
              <a:t> God, seeing thou hast not withheld thy son, thine only son from me. And Abraham lifted up his eyes, and looked, and behold behind him a ram caught in a thicket by his horns: and Abraham went and took the ram, and offered him up for a burnt offering in the stead of his son.”</a:t>
            </a:r>
            <a:endParaRPr lang="en-US" sz="3400" dirty="0">
              <a:latin typeface="Georgia"/>
            </a:endParaRPr>
          </a:p>
        </p:txBody>
      </p:sp>
      <p:sp>
        <p:nvSpPr>
          <p:cNvPr id="5" name="TextBox 4">
            <a:extLst>
              <a:ext uri="{FF2B5EF4-FFF2-40B4-BE49-F238E27FC236}">
                <a16:creationId xmlns:a16="http://schemas.microsoft.com/office/drawing/2014/main" id="{FD194DBE-08E9-4073-A9E7-0A1216960A01}"/>
              </a:ext>
            </a:extLst>
          </p:cNvPr>
          <p:cNvSpPr txBox="1"/>
          <p:nvPr/>
        </p:nvSpPr>
        <p:spPr>
          <a:xfrm>
            <a:off x="1146265" y="3325662"/>
            <a:ext cx="2171700" cy="400110"/>
          </a:xfrm>
          <a:prstGeom prst="rect">
            <a:avLst/>
          </a:prstGeom>
          <a:noFill/>
        </p:spPr>
        <p:txBody>
          <a:bodyPr wrap="square">
            <a:spAutoFit/>
          </a:bodyPr>
          <a:lstStyle/>
          <a:p>
            <a:r>
              <a:rPr lang="en-US" sz="2000" dirty="0">
                <a:ln>
                  <a:solidFill>
                    <a:prstClr val="black">
                      <a:lumMod val="75000"/>
                      <a:lumOff val="25000"/>
                      <a:alpha val="10000"/>
                    </a:prstClr>
                  </a:solidFill>
                </a:ln>
                <a:latin typeface="Georgia"/>
              </a:rPr>
              <a:t>Genesis 22:9–13</a:t>
            </a:r>
            <a:endParaRPr lang="en-US" sz="2000" dirty="0"/>
          </a:p>
        </p:txBody>
      </p:sp>
    </p:spTree>
    <p:extLst>
      <p:ext uri="{BB962C8B-B14F-4D97-AF65-F5344CB8AC3E}">
        <p14:creationId xmlns:p14="http://schemas.microsoft.com/office/powerpoint/2010/main" val="30577220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640349-F410-4B92-8022-FB699144DE90}"/>
              </a:ext>
            </a:extLst>
          </p:cNvPr>
          <p:cNvSpPr>
            <a:spLocks noGrp="1"/>
          </p:cNvSpPr>
          <p:nvPr>
            <p:ph type="title"/>
          </p:nvPr>
        </p:nvSpPr>
        <p:spPr>
          <a:xfrm>
            <a:off x="343208" y="5016411"/>
            <a:ext cx="3507486" cy="970450"/>
          </a:xfrm>
        </p:spPr>
        <p:txBody>
          <a:bodyPr>
            <a:normAutofit/>
          </a:bodyPr>
          <a:lstStyle/>
          <a:p>
            <a:r>
              <a:rPr lang="en-US" sz="1800" b="0" dirty="0">
                <a:ln>
                  <a:solidFill>
                    <a:prstClr val="black">
                      <a:lumMod val="75000"/>
                      <a:lumOff val="25000"/>
                      <a:alpha val="10000"/>
                    </a:prstClr>
                  </a:solidFill>
                </a:ln>
                <a:latin typeface="Georgia"/>
              </a:rPr>
              <a:t>Jeffrey R. Holland, “Personal Purity,“ </a:t>
            </a:r>
            <a:r>
              <a:rPr lang="en-US" sz="1800" b="0" i="1" dirty="0">
                <a:ln>
                  <a:solidFill>
                    <a:prstClr val="black">
                      <a:lumMod val="75000"/>
                      <a:lumOff val="25000"/>
                      <a:alpha val="10000"/>
                    </a:prstClr>
                  </a:solidFill>
                </a:ln>
                <a:latin typeface="Georgia"/>
              </a:rPr>
              <a:t>Ensign</a:t>
            </a:r>
            <a:r>
              <a:rPr lang="en-US" sz="1800" b="0" dirty="0">
                <a:ln>
                  <a:solidFill>
                    <a:prstClr val="black">
                      <a:lumMod val="75000"/>
                      <a:lumOff val="25000"/>
                      <a:alpha val="10000"/>
                    </a:prstClr>
                  </a:solidFill>
                </a:ln>
                <a:latin typeface="Georgia"/>
              </a:rPr>
              <a:t>, Nov. 1998. </a:t>
            </a:r>
          </a:p>
        </p:txBody>
      </p:sp>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4032134" y="285936"/>
            <a:ext cx="7868469" cy="6426812"/>
          </a:xfrm>
        </p:spPr>
        <p:txBody>
          <a:bodyPr>
            <a:normAutofit/>
          </a:bodyPr>
          <a:lstStyle/>
          <a:p>
            <a:pPr marL="37465" indent="0">
              <a:buNone/>
            </a:pPr>
            <a:r>
              <a:rPr lang="en-US" sz="4400" dirty="0">
                <a:latin typeface="Georgia"/>
              </a:rPr>
              <a:t>“In exploiting the body of another—which means exploiting his or her soul—one desecrates the Atonement of Christ, which saved that soul and which makes possible the gift of eternal life.”</a:t>
            </a:r>
            <a:endParaRPr lang="en-US" sz="4400" dirty="0">
              <a:ln>
                <a:solidFill>
                  <a:prstClr val="black">
                    <a:lumMod val="75000"/>
                    <a:lumOff val="25000"/>
                    <a:alpha val="10000"/>
                  </a:prstClr>
                </a:solidFill>
              </a:ln>
            </a:endParaRPr>
          </a:p>
        </p:txBody>
      </p:sp>
      <p:pic>
        <p:nvPicPr>
          <p:cNvPr id="2" name="Picture 2" descr="A person wearing a suit and tie&#10;&#10;Description automatically generated">
            <a:extLst>
              <a:ext uri="{FF2B5EF4-FFF2-40B4-BE49-F238E27FC236}">
                <a16:creationId xmlns:a16="http://schemas.microsoft.com/office/drawing/2014/main" id="{CDB4B395-4EAF-47FC-BAA1-6B7CFCA22274}"/>
              </a:ext>
            </a:extLst>
          </p:cNvPr>
          <p:cNvPicPr>
            <a:picLocks noChangeAspect="1"/>
          </p:cNvPicPr>
          <p:nvPr/>
        </p:nvPicPr>
        <p:blipFill>
          <a:blip r:embed="rId2"/>
          <a:stretch>
            <a:fillRect/>
          </a:stretch>
        </p:blipFill>
        <p:spPr>
          <a:xfrm>
            <a:off x="291397" y="445210"/>
            <a:ext cx="3559297" cy="4442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20324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4CD4-B570-43CD-A627-B184E9CB85AE}"/>
              </a:ext>
            </a:extLst>
          </p:cNvPr>
          <p:cNvSpPr>
            <a:spLocks noGrp="1"/>
          </p:cNvSpPr>
          <p:nvPr>
            <p:ph type="title"/>
          </p:nvPr>
        </p:nvSpPr>
        <p:spPr>
          <a:xfrm>
            <a:off x="5702300" y="254000"/>
            <a:ext cx="6362700" cy="6476999"/>
          </a:xfrm>
        </p:spPr>
        <p:txBody>
          <a:bodyPr>
            <a:noAutofit/>
          </a:bodyPr>
          <a:lstStyle/>
          <a:p>
            <a:r>
              <a:rPr lang="en-US" sz="3600" dirty="0"/>
              <a:t>“O God, the Eternal Father, we ask thee in the name of thy Son, Jesus Christ, to bless and sanctify this [water] to the souls of all those who drink of it, that they may do it in remembrance of </a:t>
            </a:r>
            <a:r>
              <a:rPr lang="en-US" sz="3600" dirty="0">
                <a:solidFill>
                  <a:srgbClr val="FFFF00"/>
                </a:solidFill>
              </a:rPr>
              <a:t>the blood of thy Son, which was shed for them</a:t>
            </a:r>
            <a:r>
              <a:rPr lang="en-US" sz="3600" dirty="0"/>
              <a:t>” </a:t>
            </a:r>
            <a:r>
              <a:rPr lang="en-US" sz="2800" dirty="0"/>
              <a:t>(Doctrine and Covenants 20:79). </a:t>
            </a:r>
            <a:endParaRPr lang="en-US" sz="3200" dirty="0"/>
          </a:p>
        </p:txBody>
      </p:sp>
      <p:pic>
        <p:nvPicPr>
          <p:cNvPr id="3074" name="Picture 2" descr="Sacrament Meeting by Doc Christensen">
            <a:extLst>
              <a:ext uri="{FF2B5EF4-FFF2-40B4-BE49-F238E27FC236}">
                <a16:creationId xmlns:a16="http://schemas.microsoft.com/office/drawing/2014/main" id="{4FA931EF-ABFB-4D0B-810B-6C1D70AC16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5" t="7963" r="6826" b="14074"/>
          <a:stretch/>
        </p:blipFill>
        <p:spPr bwMode="auto">
          <a:xfrm>
            <a:off x="127000" y="1233568"/>
            <a:ext cx="5600700" cy="4390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A9C0FA-A610-433D-B895-11EADEADF67C}"/>
              </a:ext>
            </a:extLst>
          </p:cNvPr>
          <p:cNvSpPr txBox="1"/>
          <p:nvPr/>
        </p:nvSpPr>
        <p:spPr>
          <a:xfrm>
            <a:off x="663819" y="52858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Doc Christensen</a:t>
            </a:r>
          </a:p>
        </p:txBody>
      </p:sp>
    </p:spTree>
    <p:extLst>
      <p:ext uri="{BB962C8B-B14F-4D97-AF65-F5344CB8AC3E}">
        <p14:creationId xmlns:p14="http://schemas.microsoft.com/office/powerpoint/2010/main" val="4190677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049839D9-7139-477D-9C1B-AF1B8479D6E4}"/>
              </a:ext>
            </a:extLst>
          </p:cNvPr>
          <p:cNvPicPr>
            <a:picLocks noChangeAspect="1"/>
          </p:cNvPicPr>
          <p:nvPr/>
        </p:nvPicPr>
        <p:blipFill rotWithShape="1">
          <a:blip r:embed="rId2"/>
          <a:srcRect l="17180" t="20741" r="22738" b="61772"/>
          <a:stretch/>
        </p:blipFill>
        <p:spPr>
          <a:xfrm>
            <a:off x="190500" y="203200"/>
            <a:ext cx="11868664" cy="1943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9800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049839D9-7139-477D-9C1B-AF1B8479D6E4}"/>
              </a:ext>
            </a:extLst>
          </p:cNvPr>
          <p:cNvPicPr>
            <a:picLocks noChangeAspect="1"/>
          </p:cNvPicPr>
          <p:nvPr/>
        </p:nvPicPr>
        <p:blipFill rotWithShape="1">
          <a:blip r:embed="rId2"/>
          <a:srcRect l="17024" t="20741" r="22738" b="29101"/>
          <a:stretch/>
        </p:blipFill>
        <p:spPr>
          <a:xfrm>
            <a:off x="146246" y="642257"/>
            <a:ext cx="11899508" cy="5573486"/>
          </a:xfrm>
          <a:prstGeom prst="roundRect">
            <a:avLst>
              <a:gd name="adj" fmla="val 138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83624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674F151-F1BC-4EA9-84AA-6ECF05AC1D59}"/>
              </a:ext>
            </a:extLst>
          </p:cNvPr>
          <p:cNvPicPr>
            <a:picLocks noChangeAspect="1"/>
          </p:cNvPicPr>
          <p:nvPr/>
        </p:nvPicPr>
        <p:blipFill rotWithShape="1">
          <a:blip r:embed="rId2"/>
          <a:srcRect l="17143" t="34499" r="20357" b="13650"/>
          <a:stretch/>
        </p:blipFill>
        <p:spPr>
          <a:xfrm>
            <a:off x="186613" y="671285"/>
            <a:ext cx="11818773" cy="5515429"/>
          </a:xfrm>
          <a:prstGeom prst="roundRect">
            <a:avLst>
              <a:gd name="adj" fmla="val 146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65118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EA1302-DCE7-4CEF-A030-B4583B8D4F00}"/>
              </a:ext>
            </a:extLst>
          </p:cNvPr>
          <p:cNvSpPr>
            <a:spLocks noGrp="1"/>
          </p:cNvSpPr>
          <p:nvPr>
            <p:ph type="title"/>
          </p:nvPr>
        </p:nvSpPr>
        <p:spPr>
          <a:xfrm>
            <a:off x="913795" y="197564"/>
            <a:ext cx="10353762" cy="970450"/>
          </a:xfrm>
        </p:spPr>
        <p:txBody>
          <a:bodyPr/>
          <a:lstStyle/>
          <a:p>
            <a:r>
              <a:rPr lang="en-US" dirty="0"/>
              <a:t>The Shedding of Blood</a:t>
            </a:r>
          </a:p>
        </p:txBody>
      </p:sp>
      <p:sp>
        <p:nvSpPr>
          <p:cNvPr id="7" name="Content Placeholder 6">
            <a:extLst>
              <a:ext uri="{FF2B5EF4-FFF2-40B4-BE49-F238E27FC236}">
                <a16:creationId xmlns:a16="http://schemas.microsoft.com/office/drawing/2014/main" id="{C8C5A8F9-DACB-4ED4-9A46-65730FC5FF07}"/>
              </a:ext>
            </a:extLst>
          </p:cNvPr>
          <p:cNvSpPr>
            <a:spLocks noGrp="1"/>
          </p:cNvSpPr>
          <p:nvPr>
            <p:ph idx="1"/>
          </p:nvPr>
        </p:nvSpPr>
        <p:spPr>
          <a:xfrm>
            <a:off x="3367313" y="1436914"/>
            <a:ext cx="8400143" cy="4974772"/>
          </a:xfrm>
        </p:spPr>
        <p:txBody>
          <a:bodyPr>
            <a:noAutofit/>
          </a:bodyPr>
          <a:lstStyle/>
          <a:p>
            <a:pPr marL="36900" indent="0">
              <a:buNone/>
            </a:pPr>
            <a:r>
              <a:rPr lang="en-US" sz="3200" dirty="0"/>
              <a:t>More than forty scriptural passages explicitly connect the words “shed” and “blood” with death. For example, as Nephi debated whether or not to kill Laban, Nephi said, “Never at any time have I </a:t>
            </a:r>
            <a:r>
              <a:rPr lang="en-US" sz="3200" dirty="0">
                <a:solidFill>
                  <a:srgbClr val="FFFF00"/>
                </a:solidFill>
              </a:rPr>
              <a:t>shed the blood </a:t>
            </a:r>
            <a:r>
              <a:rPr lang="en-US" sz="3200" dirty="0"/>
              <a:t>of man. And I shrunk and would that I might not </a:t>
            </a:r>
            <a:r>
              <a:rPr lang="en-US" sz="3200" dirty="0">
                <a:solidFill>
                  <a:srgbClr val="FFFF00"/>
                </a:solidFill>
              </a:rPr>
              <a:t>slay </a:t>
            </a:r>
            <a:r>
              <a:rPr lang="en-US" sz="3200" dirty="0"/>
              <a:t>him” (1 Ne. 4:10). </a:t>
            </a:r>
          </a:p>
          <a:p>
            <a:pPr marL="36900" indent="0">
              <a:buNone/>
            </a:pPr>
            <a:r>
              <a:rPr lang="en-US" sz="2800" dirty="0"/>
              <a:t>See also Gen. 37:20–22; Deut.21:6–7; Matt. 23:35; Acts 22:20; Mosiah 17:10; Alma 1:13; 20:19; 39:5; D&amp;C 132:19, 26; 136:36, among many others. </a:t>
            </a:r>
          </a:p>
        </p:txBody>
      </p:sp>
      <p:pic>
        <p:nvPicPr>
          <p:cNvPr id="2" name="Picture 2" descr="A picture containing text, person, indoor&#10;&#10;Description automatically generated">
            <a:extLst>
              <a:ext uri="{FF2B5EF4-FFF2-40B4-BE49-F238E27FC236}">
                <a16:creationId xmlns:a16="http://schemas.microsoft.com/office/drawing/2014/main" id="{7E885485-4967-434E-8188-5D47EEC85DEF}"/>
              </a:ext>
            </a:extLst>
          </p:cNvPr>
          <p:cNvPicPr>
            <a:picLocks noChangeAspect="1"/>
          </p:cNvPicPr>
          <p:nvPr/>
        </p:nvPicPr>
        <p:blipFill rotWithShape="1">
          <a:blip r:embed="rId3"/>
          <a:srcRect l="30290" t="14286" r="34298" b="32094"/>
          <a:stretch/>
        </p:blipFill>
        <p:spPr>
          <a:xfrm>
            <a:off x="428577" y="1606248"/>
            <a:ext cx="2801035" cy="4795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7BA0026-EA19-0245-B024-099F41996A0F}"/>
              </a:ext>
            </a:extLst>
          </p:cNvPr>
          <p:cNvSpPr txBox="1"/>
          <p:nvPr/>
        </p:nvSpPr>
        <p:spPr>
          <a:xfrm>
            <a:off x="624113" y="607313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Antonio de Bellis</a:t>
            </a:r>
          </a:p>
        </p:txBody>
      </p:sp>
    </p:spTree>
    <p:extLst>
      <p:ext uri="{BB962C8B-B14F-4D97-AF65-F5344CB8AC3E}">
        <p14:creationId xmlns:p14="http://schemas.microsoft.com/office/powerpoint/2010/main" val="2668843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EA1302-DCE7-4CEF-A030-B4583B8D4F00}"/>
              </a:ext>
            </a:extLst>
          </p:cNvPr>
          <p:cNvSpPr>
            <a:spLocks noGrp="1"/>
          </p:cNvSpPr>
          <p:nvPr>
            <p:ph type="title"/>
          </p:nvPr>
        </p:nvSpPr>
        <p:spPr>
          <a:xfrm>
            <a:off x="913795" y="197564"/>
            <a:ext cx="10353762" cy="970450"/>
          </a:xfrm>
        </p:spPr>
        <p:txBody>
          <a:bodyPr/>
          <a:lstStyle/>
          <a:p>
            <a:r>
              <a:rPr lang="en-US" dirty="0"/>
              <a:t>The Shedding of Blood</a:t>
            </a:r>
          </a:p>
        </p:txBody>
      </p:sp>
      <p:sp>
        <p:nvSpPr>
          <p:cNvPr id="7" name="Content Placeholder 6">
            <a:extLst>
              <a:ext uri="{FF2B5EF4-FFF2-40B4-BE49-F238E27FC236}">
                <a16:creationId xmlns:a16="http://schemas.microsoft.com/office/drawing/2014/main" id="{C8C5A8F9-DACB-4ED4-9A46-65730FC5FF07}"/>
              </a:ext>
            </a:extLst>
          </p:cNvPr>
          <p:cNvSpPr>
            <a:spLocks noGrp="1"/>
          </p:cNvSpPr>
          <p:nvPr>
            <p:ph idx="1"/>
          </p:nvPr>
        </p:nvSpPr>
        <p:spPr>
          <a:xfrm>
            <a:off x="3367313" y="1436914"/>
            <a:ext cx="8400143" cy="4974772"/>
          </a:xfrm>
        </p:spPr>
        <p:txBody>
          <a:bodyPr>
            <a:noAutofit/>
          </a:bodyPr>
          <a:lstStyle/>
          <a:p>
            <a:pPr marL="36900" indent="0">
              <a:buNone/>
            </a:pPr>
            <a:r>
              <a:rPr lang="en-US" sz="4400" dirty="0"/>
              <a:t>Joseph Smith taught, “When you find a spirit that wants blood shed, </a:t>
            </a:r>
            <a:r>
              <a:rPr lang="en-US" sz="4400" i="1" dirty="0"/>
              <a:t>murder</a:t>
            </a:r>
            <a:r>
              <a:rPr lang="en-US" sz="4400" dirty="0"/>
              <a:t>, the same is not of God, but is of the devil.”</a:t>
            </a:r>
          </a:p>
        </p:txBody>
      </p:sp>
      <p:pic>
        <p:nvPicPr>
          <p:cNvPr id="2" name="Picture 2" descr="A picture containing text, person, indoor&#10;&#10;Description automatically generated">
            <a:extLst>
              <a:ext uri="{FF2B5EF4-FFF2-40B4-BE49-F238E27FC236}">
                <a16:creationId xmlns:a16="http://schemas.microsoft.com/office/drawing/2014/main" id="{BED2416B-A885-4D13-AE16-0575A66B1D32}"/>
              </a:ext>
            </a:extLst>
          </p:cNvPr>
          <p:cNvPicPr>
            <a:picLocks noChangeAspect="1"/>
          </p:cNvPicPr>
          <p:nvPr/>
        </p:nvPicPr>
        <p:blipFill rotWithShape="1">
          <a:blip r:embed="rId3"/>
          <a:srcRect l="30290" t="14286" r="34298" b="32094"/>
          <a:stretch/>
        </p:blipFill>
        <p:spPr>
          <a:xfrm>
            <a:off x="428577" y="1606248"/>
            <a:ext cx="2801035" cy="4795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846171AA-54C3-4DB5-8D91-AA2D4CA2265D}"/>
              </a:ext>
            </a:extLst>
          </p:cNvPr>
          <p:cNvSpPr txBox="1"/>
          <p:nvPr/>
        </p:nvSpPr>
        <p:spPr>
          <a:xfrm>
            <a:off x="624113" y="607313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Antonio de Bellis</a:t>
            </a:r>
          </a:p>
        </p:txBody>
      </p:sp>
    </p:spTree>
    <p:extLst>
      <p:ext uri="{BB962C8B-B14F-4D97-AF65-F5344CB8AC3E}">
        <p14:creationId xmlns:p14="http://schemas.microsoft.com/office/powerpoint/2010/main" val="3843825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3C27A2C8-F066-4F6D-AD68-5DE9A5C4C0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7" t="1524" r="5161" b="23238"/>
          <a:stretch/>
        </p:blipFill>
        <p:spPr bwMode="auto">
          <a:xfrm>
            <a:off x="7288712" y="224193"/>
            <a:ext cx="4611188" cy="6409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63ED36-3616-43CA-97A3-58399D2199CF}"/>
              </a:ext>
            </a:extLst>
          </p:cNvPr>
          <p:cNvSpPr txBox="1"/>
          <p:nvPr/>
        </p:nvSpPr>
        <p:spPr>
          <a:xfrm>
            <a:off x="7787334" y="629525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James Tissot</a:t>
            </a:r>
          </a:p>
        </p:txBody>
      </p:sp>
      <p:sp>
        <p:nvSpPr>
          <p:cNvPr id="15" name="Title 1">
            <a:extLst>
              <a:ext uri="{FF2B5EF4-FFF2-40B4-BE49-F238E27FC236}">
                <a16:creationId xmlns:a16="http://schemas.microsoft.com/office/drawing/2014/main" id="{30A1D962-4F78-4941-AF72-8A763CF8AACA}"/>
              </a:ext>
            </a:extLst>
          </p:cNvPr>
          <p:cNvSpPr txBox="1">
            <a:spLocks/>
          </p:cNvSpPr>
          <p:nvPr/>
        </p:nvSpPr>
        <p:spPr>
          <a:xfrm>
            <a:off x="292100" y="457201"/>
            <a:ext cx="6731000" cy="33909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“Having made peace through the blood of his cross” </a:t>
            </a:r>
          </a:p>
          <a:p>
            <a:r>
              <a:rPr lang="en-US" sz="3600" dirty="0">
                <a:solidFill>
                  <a:schemeClr val="tx1"/>
                </a:solidFill>
              </a:rPr>
              <a:t>(Colossians 1:20)</a:t>
            </a:r>
          </a:p>
        </p:txBody>
      </p:sp>
    </p:spTree>
    <p:extLst>
      <p:ext uri="{BB962C8B-B14F-4D97-AF65-F5344CB8AC3E}">
        <p14:creationId xmlns:p14="http://schemas.microsoft.com/office/powerpoint/2010/main" val="3314163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4CD4-B570-43CD-A627-B184E9CB85AE}"/>
              </a:ext>
            </a:extLst>
          </p:cNvPr>
          <p:cNvSpPr>
            <a:spLocks noGrp="1"/>
          </p:cNvSpPr>
          <p:nvPr>
            <p:ph type="title"/>
          </p:nvPr>
        </p:nvSpPr>
        <p:spPr>
          <a:xfrm>
            <a:off x="5772150" y="533400"/>
            <a:ext cx="6292850" cy="5511801"/>
          </a:xfrm>
        </p:spPr>
        <p:txBody>
          <a:bodyPr>
            <a:noAutofit/>
          </a:bodyPr>
          <a:lstStyle/>
          <a:p>
            <a:r>
              <a:rPr lang="en-US" sz="3200" dirty="0"/>
              <a:t>“It </a:t>
            </a:r>
            <a:r>
              <a:rPr lang="en-US" sz="3200" dirty="0" err="1"/>
              <a:t>mattereth</a:t>
            </a:r>
            <a:r>
              <a:rPr lang="en-US" sz="3200" dirty="0"/>
              <a:t> not what ye shall eat or what ye shall drink when ye partake of the sacrament, if it so be that ye do it with an eye single to my glory—</a:t>
            </a:r>
            <a:r>
              <a:rPr lang="en-US" sz="3200" dirty="0">
                <a:solidFill>
                  <a:srgbClr val="FFFF00"/>
                </a:solidFill>
              </a:rPr>
              <a:t>remembering unto the Father</a:t>
            </a:r>
            <a:r>
              <a:rPr lang="en-US" sz="3200" dirty="0"/>
              <a:t> my body which was laid down for you, and </a:t>
            </a:r>
            <a:r>
              <a:rPr lang="en-US" sz="3200" dirty="0">
                <a:solidFill>
                  <a:srgbClr val="FFFF00"/>
                </a:solidFill>
              </a:rPr>
              <a:t>my blood which was shed for the remission of your sins</a:t>
            </a:r>
            <a:r>
              <a:rPr lang="en-US" sz="3200" dirty="0"/>
              <a:t>” </a:t>
            </a:r>
            <a:br>
              <a:rPr lang="en-US" sz="3200" dirty="0"/>
            </a:br>
            <a:r>
              <a:rPr lang="en-US" sz="2400" dirty="0"/>
              <a:t>(Doctrine and Covenants 27:2)</a:t>
            </a:r>
          </a:p>
        </p:txBody>
      </p:sp>
      <p:pic>
        <p:nvPicPr>
          <p:cNvPr id="3074" name="Picture 2" descr="Sacrament Meeting by Doc Christensen">
            <a:extLst>
              <a:ext uri="{FF2B5EF4-FFF2-40B4-BE49-F238E27FC236}">
                <a16:creationId xmlns:a16="http://schemas.microsoft.com/office/drawing/2014/main" id="{4FA931EF-ABFB-4D0B-810B-6C1D70AC16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5" t="7963" r="6826" b="14074"/>
          <a:stretch/>
        </p:blipFill>
        <p:spPr bwMode="auto">
          <a:xfrm>
            <a:off x="127000" y="533400"/>
            <a:ext cx="5600700" cy="4390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A9C0FA-A610-433D-B895-11EADEADF67C}"/>
              </a:ext>
            </a:extLst>
          </p:cNvPr>
          <p:cNvSpPr txBox="1"/>
          <p:nvPr/>
        </p:nvSpPr>
        <p:spPr>
          <a:xfrm>
            <a:off x="635684" y="458571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Doc Christensen</a:t>
            </a:r>
          </a:p>
        </p:txBody>
      </p:sp>
      <p:sp>
        <p:nvSpPr>
          <p:cNvPr id="5" name="Title 1">
            <a:extLst>
              <a:ext uri="{FF2B5EF4-FFF2-40B4-BE49-F238E27FC236}">
                <a16:creationId xmlns:a16="http://schemas.microsoft.com/office/drawing/2014/main" id="{2951F74B-2632-43D6-BFE4-E97C213610D1}"/>
              </a:ext>
            </a:extLst>
          </p:cNvPr>
          <p:cNvSpPr txBox="1">
            <a:spLocks/>
          </p:cNvSpPr>
          <p:nvPr/>
        </p:nvSpPr>
        <p:spPr>
          <a:xfrm>
            <a:off x="127000" y="5016500"/>
            <a:ext cx="11893550" cy="1739899"/>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1800" dirty="0"/>
          </a:p>
        </p:txBody>
      </p:sp>
    </p:spTree>
    <p:extLst>
      <p:ext uri="{BB962C8B-B14F-4D97-AF65-F5344CB8AC3E}">
        <p14:creationId xmlns:p14="http://schemas.microsoft.com/office/powerpoint/2010/main" val="3512444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F9BB1-392F-433E-BB17-5BD54A139894}"/>
              </a:ext>
            </a:extLst>
          </p:cNvPr>
          <p:cNvSpPr>
            <a:spLocks noGrp="1"/>
          </p:cNvSpPr>
          <p:nvPr>
            <p:ph idx="1"/>
          </p:nvPr>
        </p:nvSpPr>
        <p:spPr>
          <a:xfrm>
            <a:off x="4708478" y="395785"/>
            <a:ext cx="7206017" cy="6168788"/>
          </a:xfrm>
        </p:spPr>
        <p:txBody>
          <a:bodyPr>
            <a:normAutofit lnSpcReduction="10000"/>
          </a:bodyPr>
          <a:lstStyle/>
          <a:p>
            <a:pPr marL="36900" indent="0" algn="ctr">
              <a:buNone/>
            </a:pPr>
            <a:r>
              <a:rPr lang="en-US" sz="4000" dirty="0">
                <a:solidFill>
                  <a:schemeClr val="tx1"/>
                </a:solidFill>
                <a:effectLst/>
                <a:ea typeface="Times New Roman" panose="02020603050405020304" pitchFamily="18" charset="0"/>
              </a:rPr>
              <a:t>“The idea that Christ shed his blood on the cross is eye opening. Whenever I thought about the shedding of blood, I’d think of the Atonement as the whole, but more of the Garden of Gethsemane. This brings a whole new perspective during sacrament thinking about the Savior’s Atonement.”</a:t>
            </a:r>
            <a:endParaRPr lang="en-US" sz="4000" dirty="0">
              <a:solidFill>
                <a:schemeClr val="tx1"/>
              </a:solidFill>
            </a:endParaRPr>
          </a:p>
        </p:txBody>
      </p:sp>
      <p:pic>
        <p:nvPicPr>
          <p:cNvPr id="1026" name="Picture 2" descr="Girl, Senior Portrait, Female, Park, Fall Colors">
            <a:extLst>
              <a:ext uri="{FF2B5EF4-FFF2-40B4-BE49-F238E27FC236}">
                <a16:creationId xmlns:a16="http://schemas.microsoft.com/office/drawing/2014/main" id="{85B6BE48-1141-48D6-9736-22AC04959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05" y="395785"/>
            <a:ext cx="4301528" cy="6025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96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pter 09: Abraham and the Sacrifice of Isaac">
            <a:extLst>
              <a:ext uri="{FF2B5EF4-FFF2-40B4-BE49-F238E27FC236}">
                <a16:creationId xmlns:a16="http://schemas.microsoft.com/office/drawing/2014/main" id="{D48002D0-3561-4747-9944-4A3C5276B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46" y="390533"/>
            <a:ext cx="3783128" cy="283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E3969B3-A6B0-4578-BBAA-D18D7461AE07}"/>
              </a:ext>
            </a:extLst>
          </p:cNvPr>
          <p:cNvSpPr txBox="1">
            <a:spLocks/>
          </p:cNvSpPr>
          <p:nvPr/>
        </p:nvSpPr>
        <p:spPr>
          <a:xfrm>
            <a:off x="4349931" y="390533"/>
            <a:ext cx="7334070" cy="6213467"/>
          </a:xfrm>
          <a:prstGeom prst="rect">
            <a:avLst/>
          </a:prstGeom>
        </p:spPr>
        <p:txBody>
          <a:bodyPr>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7465" indent="0">
              <a:buFont typeface="Arial" panose="020B0604020202020204" pitchFamily="34" charset="0"/>
              <a:buNone/>
            </a:pPr>
            <a:r>
              <a:rPr lang="en-US" sz="4000" dirty="0">
                <a:ln>
                  <a:solidFill>
                    <a:prstClr val="black">
                      <a:lumMod val="75000"/>
                      <a:lumOff val="25000"/>
                      <a:alpha val="10000"/>
                    </a:prstClr>
                  </a:solidFill>
                </a:ln>
                <a:latin typeface="Georgia"/>
              </a:rPr>
              <a:t>Abraham offering up Isaac was “a similitude of God and his Only Begotten Son.”</a:t>
            </a:r>
            <a:endParaRPr lang="en-US" sz="4000" dirty="0">
              <a:latin typeface="Georgia"/>
            </a:endParaRPr>
          </a:p>
        </p:txBody>
      </p:sp>
      <p:sp>
        <p:nvSpPr>
          <p:cNvPr id="5" name="TextBox 4">
            <a:extLst>
              <a:ext uri="{FF2B5EF4-FFF2-40B4-BE49-F238E27FC236}">
                <a16:creationId xmlns:a16="http://schemas.microsoft.com/office/drawing/2014/main" id="{FD194DBE-08E9-4073-A9E7-0A1216960A01}"/>
              </a:ext>
            </a:extLst>
          </p:cNvPr>
          <p:cNvSpPr txBox="1"/>
          <p:nvPr/>
        </p:nvSpPr>
        <p:spPr>
          <a:xfrm>
            <a:off x="1146265" y="3325662"/>
            <a:ext cx="2171700" cy="400110"/>
          </a:xfrm>
          <a:prstGeom prst="rect">
            <a:avLst/>
          </a:prstGeom>
          <a:noFill/>
        </p:spPr>
        <p:txBody>
          <a:bodyPr wrap="square">
            <a:spAutoFit/>
          </a:bodyPr>
          <a:lstStyle/>
          <a:p>
            <a:pPr algn="ctr"/>
            <a:r>
              <a:rPr lang="en-US" sz="2000" dirty="0">
                <a:ln>
                  <a:solidFill>
                    <a:prstClr val="black">
                      <a:lumMod val="75000"/>
                      <a:lumOff val="25000"/>
                      <a:alpha val="10000"/>
                    </a:prstClr>
                  </a:solidFill>
                </a:ln>
                <a:latin typeface="Georgia"/>
              </a:rPr>
              <a:t>Jacob 4:5</a:t>
            </a:r>
            <a:endParaRPr lang="en-US" sz="2000" dirty="0"/>
          </a:p>
        </p:txBody>
      </p:sp>
    </p:spTree>
    <p:extLst>
      <p:ext uri="{BB962C8B-B14F-4D97-AF65-F5344CB8AC3E}">
        <p14:creationId xmlns:p14="http://schemas.microsoft.com/office/powerpoint/2010/main" val="35313020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CF9D-3555-4B87-831B-0AC91829F7E1}"/>
              </a:ext>
            </a:extLst>
          </p:cNvPr>
          <p:cNvSpPr>
            <a:spLocks noGrp="1"/>
          </p:cNvSpPr>
          <p:nvPr>
            <p:ph type="title"/>
          </p:nvPr>
        </p:nvSpPr>
        <p:spPr>
          <a:xfrm>
            <a:off x="406400" y="317500"/>
            <a:ext cx="6125028" cy="6085720"/>
          </a:xfrm>
        </p:spPr>
        <p:txBody>
          <a:bodyPr>
            <a:normAutofit/>
          </a:bodyPr>
          <a:lstStyle/>
          <a:p>
            <a:r>
              <a:rPr lang="en-US" sz="4400" dirty="0"/>
              <a:t>Jesus gave the all-in sacrifice, and he is all in with you and me today. </a:t>
            </a:r>
            <a:br>
              <a:rPr lang="en-US" sz="4400" dirty="0"/>
            </a:br>
            <a:br>
              <a:rPr lang="en-US" sz="4400" dirty="0"/>
            </a:br>
            <a:r>
              <a:rPr lang="en-US" sz="4400" dirty="0"/>
              <a:t>The question is, are we all in with him? </a:t>
            </a:r>
            <a:endParaRPr lang="en-US" sz="4400" dirty="0">
              <a:ln>
                <a:solidFill>
                  <a:prstClr val="black">
                    <a:lumMod val="75000"/>
                    <a:lumOff val="25000"/>
                    <a:alpha val="10000"/>
                  </a:prstClr>
                </a:solidFill>
              </a:ln>
            </a:endParaRPr>
          </a:p>
        </p:txBody>
      </p:sp>
      <p:pic>
        <p:nvPicPr>
          <p:cNvPr id="6" name="Picture 6" descr="A picture containing text, concrete, stone, painting&#10;&#10;Description automatically generated">
            <a:extLst>
              <a:ext uri="{FF2B5EF4-FFF2-40B4-BE49-F238E27FC236}">
                <a16:creationId xmlns:a16="http://schemas.microsoft.com/office/drawing/2014/main" id="{EF444579-B7C1-43A7-86D5-D4FA394DB914}"/>
              </a:ext>
            </a:extLst>
          </p:cNvPr>
          <p:cNvPicPr>
            <a:picLocks noChangeAspect="1"/>
          </p:cNvPicPr>
          <p:nvPr/>
        </p:nvPicPr>
        <p:blipFill>
          <a:blip r:embed="rId3"/>
          <a:stretch>
            <a:fillRect/>
          </a:stretch>
        </p:blipFill>
        <p:spPr>
          <a:xfrm>
            <a:off x="7034743" y="317500"/>
            <a:ext cx="4430183" cy="6124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542CC892-7463-464F-BDE3-C6434B419B85}"/>
              </a:ext>
            </a:extLst>
          </p:cNvPr>
          <p:cNvSpPr txBox="1"/>
          <p:nvPr/>
        </p:nvSpPr>
        <p:spPr>
          <a:xfrm>
            <a:off x="7488658" y="610316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Georgia"/>
              </a:rPr>
              <a:t>Rembrandt</a:t>
            </a:r>
          </a:p>
        </p:txBody>
      </p:sp>
    </p:spTree>
    <p:extLst>
      <p:ext uri="{BB962C8B-B14F-4D97-AF65-F5344CB8AC3E}">
        <p14:creationId xmlns:p14="http://schemas.microsoft.com/office/powerpoint/2010/main" val="373127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Misheard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p:txBody>
          <a:bodyPr/>
          <a:lstStyle/>
          <a:p>
            <a:r>
              <a:rPr lang="en-US" b="1" dirty="0"/>
              <a:t>NOT: “Find in thee my strength, my bacon.”</a:t>
            </a:r>
          </a:p>
        </p:txBody>
      </p:sp>
    </p:spTree>
    <p:extLst>
      <p:ext uri="{BB962C8B-B14F-4D97-AF65-F5344CB8AC3E}">
        <p14:creationId xmlns:p14="http://schemas.microsoft.com/office/powerpoint/2010/main" val="4029924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2407-ABD7-4CAF-979E-BDB7E1CC884F}"/>
              </a:ext>
            </a:extLst>
          </p:cNvPr>
          <p:cNvSpPr>
            <a:spLocks noGrp="1"/>
          </p:cNvSpPr>
          <p:nvPr>
            <p:ph type="title"/>
          </p:nvPr>
        </p:nvSpPr>
        <p:spPr/>
        <p:txBody>
          <a:bodyPr/>
          <a:lstStyle/>
          <a:p>
            <a:r>
              <a:rPr lang="en-US" dirty="0"/>
              <a:t>Misheard Hymn Lyrics…</a:t>
            </a:r>
          </a:p>
        </p:txBody>
      </p:sp>
      <p:sp>
        <p:nvSpPr>
          <p:cNvPr id="3" name="Content Placeholder 2">
            <a:extLst>
              <a:ext uri="{FF2B5EF4-FFF2-40B4-BE49-F238E27FC236}">
                <a16:creationId xmlns:a16="http://schemas.microsoft.com/office/drawing/2014/main" id="{09CD240C-66A7-4B7E-9999-C9B579333AF1}"/>
              </a:ext>
            </a:extLst>
          </p:cNvPr>
          <p:cNvSpPr>
            <a:spLocks noGrp="1"/>
          </p:cNvSpPr>
          <p:nvPr>
            <p:ph idx="1"/>
          </p:nvPr>
        </p:nvSpPr>
        <p:spPr/>
        <p:txBody>
          <a:bodyPr/>
          <a:lstStyle/>
          <a:p>
            <a:r>
              <a:rPr lang="en-US" b="1" dirty="0"/>
              <a:t>NOT: “Find in thee my strength, my bacon.”</a:t>
            </a:r>
          </a:p>
          <a:p>
            <a:r>
              <a:rPr lang="en-US" b="1" dirty="0"/>
              <a:t>BUT:  “Find in thee my strength, my beacon.”</a:t>
            </a:r>
          </a:p>
        </p:txBody>
      </p:sp>
    </p:spTree>
    <p:extLst>
      <p:ext uri="{BB962C8B-B14F-4D97-AF65-F5344CB8AC3E}">
        <p14:creationId xmlns:p14="http://schemas.microsoft.com/office/powerpoint/2010/main" val="26539744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3" id="{C5436240-433B-4E9A-AAC1-B465C6152DCA}" vid="{DB83B969-7C79-43F8-A569-7E6D7FB426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16821</TotalTime>
  <Words>5055</Words>
  <Application>Microsoft Office PowerPoint</Application>
  <PresentationFormat>Widescreen</PresentationFormat>
  <Paragraphs>324</Paragraphs>
  <Slides>70</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Calibri</vt:lpstr>
      <vt:lpstr>Calisto MT</vt:lpstr>
      <vt:lpstr>Georgia</vt:lpstr>
      <vt:lpstr>Palatino Linotype</vt:lpstr>
      <vt:lpstr>Segoe UI</vt:lpstr>
      <vt:lpstr>Times New Roman</vt:lpstr>
      <vt:lpstr>Wingdings 2</vt:lpstr>
      <vt:lpstr>Slate</vt:lpstr>
      <vt:lpstr>PowerPoint Presentation</vt:lpstr>
      <vt:lpstr>PowerPoint Presentation</vt:lpstr>
      <vt:lpstr>PowerPoint Presentation</vt:lpstr>
      <vt:lpstr>Genesis 22:2</vt:lpstr>
      <vt:lpstr>PowerPoint Presentation</vt:lpstr>
      <vt:lpstr>PowerPoint Presentation</vt:lpstr>
      <vt:lpstr>PowerPoint Presentation</vt:lpstr>
      <vt:lpstr>Misheard Hymn Lyrics…</vt:lpstr>
      <vt:lpstr>Misheard Hymn Lyrics…</vt:lpstr>
      <vt:lpstr>Misheard Hymn Lyrics…</vt:lpstr>
      <vt:lpstr>Misheard Hymn Lyrics…</vt:lpstr>
      <vt:lpstr>Misheard Hymn Lyrics…</vt:lpstr>
      <vt:lpstr>Misheard Hymn Lyrics…</vt:lpstr>
      <vt:lpstr>Actual Hymn Lyrics</vt:lpstr>
      <vt:lpstr>Actual Hymn Lyrics</vt:lpstr>
      <vt:lpstr>What is the Ladder?</vt:lpstr>
      <vt:lpstr>Jesus is the Ladder!</vt:lpstr>
      <vt:lpstr>PowerPoint Presentation</vt:lpstr>
      <vt:lpstr>Selected Types of Christ  in the Law of Moses</vt:lpstr>
      <vt:lpstr>The Feast of Tabernacles</vt:lpstr>
      <vt:lpstr>A key feature of the Feast of Tabernacles: Water</vt:lpstr>
      <vt:lpstr>On “the last day of the festival, the great day,” while Jesus was teaching in the temple complex, “he cried out, “Let anyone who is thirsty come to me, and let the one who believes in me drink.” (John 7:37–38, NRSV)</vt:lpstr>
      <vt:lpstr>A Key feature of the Feast of Tabernacles: Light </vt:lpstr>
      <vt:lpstr>“I am the light of the world.”  (John 8:12)</vt:lpstr>
      <vt:lpstr>A Key feature of the Feast of Tabernacles: Sacrifice (Death) </vt:lpstr>
      <vt:lpstr>PowerPoint Presentation</vt:lpstr>
      <vt:lpstr>PowerPoint Presentation</vt:lpstr>
      <vt:lpstr>Jesus Christ as the Passover Lamb</vt:lpstr>
      <vt:lpstr>Jesus Christ as the Passover Lamb</vt:lpstr>
      <vt:lpstr>Jesus Christ as the Passover Lamb</vt:lpstr>
      <vt:lpstr>Jesus Christ as the Passover Lamb</vt:lpstr>
      <vt:lpstr>Jesus Christ as the Passover Lamb</vt:lpstr>
      <vt:lpstr>How does this help me in my life? Jesus as living water, light, conqueror of death, and Passover Lamb</vt:lpstr>
      <vt:lpstr>PowerPoint Presentation</vt:lpstr>
      <vt:lpstr>PowerPoint Presentation</vt:lpstr>
      <vt:lpstr>PowerPoint Presentation</vt:lpstr>
      <vt:lpstr>Am I participating in the rituals and activities of the Church in a way that points me to Christ?</vt:lpstr>
      <vt:lpstr>Selected Types of Christ  in the Law of Moses</vt:lpstr>
      <vt:lpstr>The Daily Sacrifice</vt:lpstr>
      <vt:lpstr>PowerPoint Presentation</vt:lpstr>
      <vt:lpstr>PowerPoint Presentation</vt:lpstr>
      <vt:lpstr>PowerPoint Presentation</vt:lpstr>
      <vt:lpstr>D.A. Carson, Scandalous: The Cross and Resurrection of Jesus (Wheaton, IL: Crossway, 2010), 25.</vt:lpstr>
      <vt:lpstr>PowerPoint Presentation</vt:lpstr>
      <vt:lpstr>PowerPoint Presentation</vt:lpstr>
      <vt:lpstr>Selected Types of Christ  in the Law of Moses</vt:lpstr>
      <vt:lpstr>Blueletterbible.org</vt:lpstr>
      <vt:lpstr>Blueletterbible.org</vt:lpstr>
      <vt:lpstr>Blueletterbible.org</vt:lpstr>
      <vt:lpstr>Blueletterbible.org</vt:lpstr>
      <vt:lpstr>PowerPoint Presentation</vt:lpstr>
      <vt:lpstr>Exodus 24:7-8</vt:lpstr>
      <vt:lpstr>Jeremiah 31:31-32</vt:lpstr>
      <vt:lpstr>Matthew 26:27-28</vt:lpstr>
      <vt:lpstr>The Blood of the New Covenant</vt:lpstr>
      <vt:lpstr>PowerPoint Presentation</vt:lpstr>
      <vt:lpstr>PowerPoint Presentation</vt:lpstr>
      <vt:lpstr>PowerPoint Presentation</vt:lpstr>
      <vt:lpstr>PowerPoint Presentation</vt:lpstr>
      <vt:lpstr>Jeffrey R. Holland, “Personal Purity,“ Ensign, Nov. 1998. </vt:lpstr>
      <vt:lpstr>“O God, the Eternal Father, we ask thee in the name of thy Son, Jesus Christ, to bless and sanctify this [water] to the souls of all those who drink of it, that they may do it in remembrance of the blood of thy Son, which was shed for them” (Doctrine and Covenants 20:79). </vt:lpstr>
      <vt:lpstr>PowerPoint Presentation</vt:lpstr>
      <vt:lpstr>PowerPoint Presentation</vt:lpstr>
      <vt:lpstr>PowerPoint Presentation</vt:lpstr>
      <vt:lpstr>The Shedding of Blood</vt:lpstr>
      <vt:lpstr>The Shedding of Blood</vt:lpstr>
      <vt:lpstr>PowerPoint Presentation</vt:lpstr>
      <vt:lpstr>“It mattereth not what ye shall eat or what ye shall drink when ye partake of the sacrament, if it so be that ye do it with an eye single to my glory—remembering unto the Father my body which was laid down for you, and my blood which was shed for the remission of your sins”  (Doctrine and Covenants 27:2)</vt:lpstr>
      <vt:lpstr>PowerPoint Presentation</vt:lpstr>
      <vt:lpstr>Jesus gave the all-in sacrifice, and he is all in with you and me today.   The question is, are we all in with him?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Law of Moses</dc:title>
  <dc:creator>John Hilton</dc:creator>
  <cp:lastModifiedBy>John Hilton</cp:lastModifiedBy>
  <cp:revision>664</cp:revision>
  <dcterms:created xsi:type="dcterms:W3CDTF">2020-08-11T23:18:05Z</dcterms:created>
  <dcterms:modified xsi:type="dcterms:W3CDTF">2022-01-17T17:39:58Z</dcterms:modified>
</cp:coreProperties>
</file>