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xml" ContentType="application/vnd.openxmlformats-officedocument.presentationml.tags+xml"/>
  <Override PartName="/ppt/notesSlides/notesSlide45.xml" ContentType="application/vnd.openxmlformats-officedocument.presentationml.notesSlide+xml"/>
  <Override PartName="/ppt/tags/tag2.xml" ContentType="application/vnd.openxmlformats-officedocument.presentationml.tags+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65"/>
  </p:notesMasterIdLst>
  <p:sldIdLst>
    <p:sldId id="679" r:id="rId2"/>
    <p:sldId id="955" r:id="rId3"/>
    <p:sldId id="953" r:id="rId4"/>
    <p:sldId id="1198" r:id="rId5"/>
    <p:sldId id="1292" r:id="rId6"/>
    <p:sldId id="1293" r:id="rId7"/>
    <p:sldId id="1332" r:id="rId8"/>
    <p:sldId id="1294" r:id="rId9"/>
    <p:sldId id="1295" r:id="rId10"/>
    <p:sldId id="1296" r:id="rId11"/>
    <p:sldId id="1297" r:id="rId12"/>
    <p:sldId id="1298" r:id="rId13"/>
    <p:sldId id="1299" r:id="rId14"/>
    <p:sldId id="1300" r:id="rId15"/>
    <p:sldId id="1301" r:id="rId16"/>
    <p:sldId id="1302" r:id="rId17"/>
    <p:sldId id="1303" r:id="rId18"/>
    <p:sldId id="1304" r:id="rId19"/>
    <p:sldId id="1255" r:id="rId20"/>
    <p:sldId id="1024" r:id="rId21"/>
    <p:sldId id="1364" r:id="rId22"/>
    <p:sldId id="1220" r:id="rId23"/>
    <p:sldId id="1351" r:id="rId24"/>
    <p:sldId id="1352" r:id="rId25"/>
    <p:sldId id="1366" r:id="rId26"/>
    <p:sldId id="1367" r:id="rId27"/>
    <p:sldId id="1368" r:id="rId28"/>
    <p:sldId id="1325" r:id="rId29"/>
    <p:sldId id="1353" r:id="rId30"/>
    <p:sldId id="1336" r:id="rId31"/>
    <p:sldId id="1354" r:id="rId32"/>
    <p:sldId id="1356" r:id="rId33"/>
    <p:sldId id="1187" r:id="rId34"/>
    <p:sldId id="1188" r:id="rId35"/>
    <p:sldId id="1281" r:id="rId36"/>
    <p:sldId id="1189" r:id="rId37"/>
    <p:sldId id="1190" r:id="rId38"/>
    <p:sldId id="1365" r:id="rId39"/>
    <p:sldId id="814" r:id="rId40"/>
    <p:sldId id="1379" r:id="rId41"/>
    <p:sldId id="1359" r:id="rId42"/>
    <p:sldId id="1361" r:id="rId43"/>
    <p:sldId id="1357" r:id="rId44"/>
    <p:sldId id="1193" r:id="rId45"/>
    <p:sldId id="1194" r:id="rId46"/>
    <p:sldId id="1179" r:id="rId47"/>
    <p:sldId id="1195" r:id="rId48"/>
    <p:sldId id="1358" r:id="rId49"/>
    <p:sldId id="1370" r:id="rId50"/>
    <p:sldId id="1371" r:id="rId51"/>
    <p:sldId id="629" r:id="rId52"/>
    <p:sldId id="628" r:id="rId53"/>
    <p:sldId id="680" r:id="rId54"/>
    <p:sldId id="1372" r:id="rId55"/>
    <p:sldId id="1373" r:id="rId56"/>
    <p:sldId id="1369" r:id="rId57"/>
    <p:sldId id="1374" r:id="rId58"/>
    <p:sldId id="686" r:id="rId59"/>
    <p:sldId id="1375" r:id="rId60"/>
    <p:sldId id="1376" r:id="rId61"/>
    <p:sldId id="1377" r:id="rId62"/>
    <p:sldId id="1338" r:id="rId63"/>
    <p:sldId id="1378"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64E1E"/>
    <a:srgbClr val="0A0400"/>
    <a:srgbClr val="D45500"/>
    <a:srgbClr val="3B1C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CD1AD7-744A-2C43-821B-7A6B2564B68C}" v="62" dt="2021-12-09T19:54:52.3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57" autoAdjust="0"/>
    <p:restoredTop sz="78249" autoAdjust="0"/>
  </p:normalViewPr>
  <p:slideViewPr>
    <p:cSldViewPr snapToGrid="0">
      <p:cViewPr varScale="1">
        <p:scale>
          <a:sx n="47" d="100"/>
          <a:sy n="47" d="100"/>
        </p:scale>
        <p:origin x="1048" y="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E448A0-F060-491A-BC83-6DA904B167D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68545A3-DC96-4153-BCF0-9F6730B223F5}">
      <dgm:prSet/>
      <dgm:spPr/>
      <dgm:t>
        <a:bodyPr/>
        <a:lstStyle/>
        <a:p>
          <a:r>
            <a:rPr lang="en-US"/>
            <a:t>“God commendeth his </a:t>
          </a:r>
          <a:r>
            <a:rPr lang="en-US" i="1"/>
            <a:t>love </a:t>
          </a:r>
          <a:r>
            <a:rPr lang="en-US"/>
            <a:t>toward us, in that, while we were yet sinners, </a:t>
          </a:r>
          <a:r>
            <a:rPr lang="en-US" i="1"/>
            <a:t>Christ died for us</a:t>
          </a:r>
          <a:r>
            <a:rPr lang="en-US"/>
            <a:t>” (Romans 5:8). </a:t>
          </a:r>
        </a:p>
      </dgm:t>
    </dgm:pt>
    <dgm:pt modelId="{DD2492AB-2A61-4EEE-9323-5D1426FD8CA9}" type="parTrans" cxnId="{C5EC2630-EA3B-4E4E-B97E-AA057A452158}">
      <dgm:prSet/>
      <dgm:spPr/>
      <dgm:t>
        <a:bodyPr/>
        <a:lstStyle/>
        <a:p>
          <a:endParaRPr lang="en-US"/>
        </a:p>
      </dgm:t>
    </dgm:pt>
    <dgm:pt modelId="{1C5F3540-19E9-4B3F-ADA8-B4731BBF032F}" type="sibTrans" cxnId="{C5EC2630-EA3B-4E4E-B97E-AA057A452158}">
      <dgm:prSet/>
      <dgm:spPr/>
      <dgm:t>
        <a:bodyPr/>
        <a:lstStyle/>
        <a:p>
          <a:endParaRPr lang="en-US"/>
        </a:p>
      </dgm:t>
    </dgm:pt>
    <dgm:pt modelId="{979833DB-0BFF-4313-8A4A-E7520760D1C2}">
      <dgm:prSet/>
      <dgm:spPr/>
      <dgm:t>
        <a:bodyPr/>
        <a:lstStyle/>
        <a:p>
          <a:r>
            <a:rPr lang="en-US"/>
            <a:t>Christ “</a:t>
          </a:r>
          <a:r>
            <a:rPr lang="en-US" i="1"/>
            <a:t>loveth the world</a:t>
          </a:r>
          <a:r>
            <a:rPr lang="en-US"/>
            <a:t>, even that he </a:t>
          </a:r>
          <a:r>
            <a:rPr lang="en-US" i="1"/>
            <a:t>layeth down his own life </a:t>
          </a:r>
          <a:r>
            <a:rPr lang="en-US"/>
            <a:t>that he may draw all men unto him” (2 Nephi 26:24). </a:t>
          </a:r>
        </a:p>
      </dgm:t>
    </dgm:pt>
    <dgm:pt modelId="{475A099D-8184-447C-8313-D7AEF34B604B}" type="parTrans" cxnId="{8E5C9B9B-2652-414E-BB61-90C1141B44B0}">
      <dgm:prSet/>
      <dgm:spPr/>
      <dgm:t>
        <a:bodyPr/>
        <a:lstStyle/>
        <a:p>
          <a:endParaRPr lang="en-US"/>
        </a:p>
      </dgm:t>
    </dgm:pt>
    <dgm:pt modelId="{A4D44529-ACB3-4180-B7A3-0A35F4476F57}" type="sibTrans" cxnId="{8E5C9B9B-2652-414E-BB61-90C1141B44B0}">
      <dgm:prSet/>
      <dgm:spPr/>
      <dgm:t>
        <a:bodyPr/>
        <a:lstStyle/>
        <a:p>
          <a:endParaRPr lang="en-US"/>
        </a:p>
      </dgm:t>
    </dgm:pt>
    <dgm:pt modelId="{1A7EBEF1-C207-4AC7-8C25-E96725B9405B}">
      <dgm:prSet/>
      <dgm:spPr/>
      <dgm:t>
        <a:bodyPr/>
        <a:lstStyle/>
        <a:p>
          <a:r>
            <a:rPr lang="en-US" b="1" dirty="0"/>
            <a:t>“</a:t>
          </a:r>
          <a:r>
            <a:rPr lang="en-US" b="1" i="1" dirty="0"/>
            <a:t>Greater love </a:t>
          </a:r>
          <a:r>
            <a:rPr lang="en-US" b="1" dirty="0"/>
            <a:t>hath no man than this, that a man </a:t>
          </a:r>
          <a:r>
            <a:rPr lang="en-US" b="1" i="1" dirty="0"/>
            <a:t>lay down his life </a:t>
          </a:r>
          <a:r>
            <a:rPr lang="en-US" b="1" dirty="0"/>
            <a:t>for his friends” (John 15:13). </a:t>
          </a:r>
          <a:endParaRPr lang="en-US" dirty="0"/>
        </a:p>
      </dgm:t>
    </dgm:pt>
    <dgm:pt modelId="{BA127E5E-9B9B-434F-BB34-ADA335024D58}" type="sibTrans" cxnId="{FAB202A0-4AB8-4BA2-BED7-0988F567F893}">
      <dgm:prSet/>
      <dgm:spPr/>
      <dgm:t>
        <a:bodyPr/>
        <a:lstStyle/>
        <a:p>
          <a:endParaRPr lang="en-US"/>
        </a:p>
      </dgm:t>
    </dgm:pt>
    <dgm:pt modelId="{8FE5E02B-C093-41EF-9F28-6954F9896EF2}" type="parTrans" cxnId="{FAB202A0-4AB8-4BA2-BED7-0988F567F893}">
      <dgm:prSet/>
      <dgm:spPr/>
      <dgm:t>
        <a:bodyPr/>
        <a:lstStyle/>
        <a:p>
          <a:endParaRPr lang="en-US"/>
        </a:p>
      </dgm:t>
    </dgm:pt>
    <dgm:pt modelId="{54010A3D-AE68-484B-9C3C-6D809D08BB7C}" type="pres">
      <dgm:prSet presAssocID="{C4E448A0-F060-491A-BC83-6DA904B167DB}" presName="linear" presStyleCnt="0">
        <dgm:presLayoutVars>
          <dgm:animLvl val="lvl"/>
          <dgm:resizeHandles val="exact"/>
        </dgm:presLayoutVars>
      </dgm:prSet>
      <dgm:spPr/>
    </dgm:pt>
    <dgm:pt modelId="{99ADD716-0CF6-4C38-8A32-814791707267}" type="pres">
      <dgm:prSet presAssocID="{1A7EBEF1-C207-4AC7-8C25-E96725B9405B}" presName="parentText" presStyleLbl="node1" presStyleIdx="0" presStyleCnt="3">
        <dgm:presLayoutVars>
          <dgm:chMax val="0"/>
          <dgm:bulletEnabled val="1"/>
        </dgm:presLayoutVars>
      </dgm:prSet>
      <dgm:spPr/>
    </dgm:pt>
    <dgm:pt modelId="{7CAE98F7-7D53-4850-99BA-AFF8A7DEE8B7}" type="pres">
      <dgm:prSet presAssocID="{BA127E5E-9B9B-434F-BB34-ADA335024D58}" presName="spacer" presStyleCnt="0"/>
      <dgm:spPr/>
    </dgm:pt>
    <dgm:pt modelId="{8AC7E2E3-DB67-4A3E-A986-430CB98BA067}" type="pres">
      <dgm:prSet presAssocID="{968545A3-DC96-4153-BCF0-9F6730B223F5}" presName="parentText" presStyleLbl="node1" presStyleIdx="1" presStyleCnt="3">
        <dgm:presLayoutVars>
          <dgm:chMax val="0"/>
          <dgm:bulletEnabled val="1"/>
        </dgm:presLayoutVars>
      </dgm:prSet>
      <dgm:spPr/>
    </dgm:pt>
    <dgm:pt modelId="{89708521-90DE-4B64-BCE4-4248846DBF99}" type="pres">
      <dgm:prSet presAssocID="{1C5F3540-19E9-4B3F-ADA8-B4731BBF032F}" presName="spacer" presStyleCnt="0"/>
      <dgm:spPr/>
    </dgm:pt>
    <dgm:pt modelId="{A1BE40E9-A3E4-45E3-B703-1C418DB4F068}" type="pres">
      <dgm:prSet presAssocID="{979833DB-0BFF-4313-8A4A-E7520760D1C2}" presName="parentText" presStyleLbl="node1" presStyleIdx="2" presStyleCnt="3">
        <dgm:presLayoutVars>
          <dgm:chMax val="0"/>
          <dgm:bulletEnabled val="1"/>
        </dgm:presLayoutVars>
      </dgm:prSet>
      <dgm:spPr/>
    </dgm:pt>
  </dgm:ptLst>
  <dgm:cxnLst>
    <dgm:cxn modelId="{C5EC2630-EA3B-4E4E-B97E-AA057A452158}" srcId="{C4E448A0-F060-491A-BC83-6DA904B167DB}" destId="{968545A3-DC96-4153-BCF0-9F6730B223F5}" srcOrd="1" destOrd="0" parTransId="{DD2492AB-2A61-4EEE-9323-5D1426FD8CA9}" sibTransId="{1C5F3540-19E9-4B3F-ADA8-B4731BBF032F}"/>
    <dgm:cxn modelId="{F1963B77-342D-459A-9324-4B7466074079}" type="presOf" srcId="{979833DB-0BFF-4313-8A4A-E7520760D1C2}" destId="{A1BE40E9-A3E4-45E3-B703-1C418DB4F068}" srcOrd="0" destOrd="0" presId="urn:microsoft.com/office/officeart/2005/8/layout/vList2"/>
    <dgm:cxn modelId="{5F32F57C-E96C-47C9-8DB0-E2E3966F1CCC}" type="presOf" srcId="{C4E448A0-F060-491A-BC83-6DA904B167DB}" destId="{54010A3D-AE68-484B-9C3C-6D809D08BB7C}" srcOrd="0" destOrd="0" presId="urn:microsoft.com/office/officeart/2005/8/layout/vList2"/>
    <dgm:cxn modelId="{8E5C9B9B-2652-414E-BB61-90C1141B44B0}" srcId="{C4E448A0-F060-491A-BC83-6DA904B167DB}" destId="{979833DB-0BFF-4313-8A4A-E7520760D1C2}" srcOrd="2" destOrd="0" parTransId="{475A099D-8184-447C-8313-D7AEF34B604B}" sibTransId="{A4D44529-ACB3-4180-B7A3-0A35F4476F57}"/>
    <dgm:cxn modelId="{FAB202A0-4AB8-4BA2-BED7-0988F567F893}" srcId="{C4E448A0-F060-491A-BC83-6DA904B167DB}" destId="{1A7EBEF1-C207-4AC7-8C25-E96725B9405B}" srcOrd="0" destOrd="0" parTransId="{8FE5E02B-C093-41EF-9F28-6954F9896EF2}" sibTransId="{BA127E5E-9B9B-434F-BB34-ADA335024D58}"/>
    <dgm:cxn modelId="{7493B5A0-BE6E-41C0-AA13-9641CD58F430}" type="presOf" srcId="{968545A3-DC96-4153-BCF0-9F6730B223F5}" destId="{8AC7E2E3-DB67-4A3E-A986-430CB98BA067}" srcOrd="0" destOrd="0" presId="urn:microsoft.com/office/officeart/2005/8/layout/vList2"/>
    <dgm:cxn modelId="{A806C4FB-92DE-45BA-A38F-1AB1D77BF38F}" type="presOf" srcId="{1A7EBEF1-C207-4AC7-8C25-E96725B9405B}" destId="{99ADD716-0CF6-4C38-8A32-814791707267}" srcOrd="0" destOrd="0" presId="urn:microsoft.com/office/officeart/2005/8/layout/vList2"/>
    <dgm:cxn modelId="{F3FE5DD0-1CD1-436C-95C5-A3A1239F7BCB}" type="presParOf" srcId="{54010A3D-AE68-484B-9C3C-6D809D08BB7C}" destId="{99ADD716-0CF6-4C38-8A32-814791707267}" srcOrd="0" destOrd="0" presId="urn:microsoft.com/office/officeart/2005/8/layout/vList2"/>
    <dgm:cxn modelId="{A2DC6CAE-3B94-4D9A-AE4D-585A4D3AC383}" type="presParOf" srcId="{54010A3D-AE68-484B-9C3C-6D809D08BB7C}" destId="{7CAE98F7-7D53-4850-99BA-AFF8A7DEE8B7}" srcOrd="1" destOrd="0" presId="urn:microsoft.com/office/officeart/2005/8/layout/vList2"/>
    <dgm:cxn modelId="{44C9D71A-192B-401B-9A60-91E3B9680A63}" type="presParOf" srcId="{54010A3D-AE68-484B-9C3C-6D809D08BB7C}" destId="{8AC7E2E3-DB67-4A3E-A986-430CB98BA067}" srcOrd="2" destOrd="0" presId="urn:microsoft.com/office/officeart/2005/8/layout/vList2"/>
    <dgm:cxn modelId="{1B310819-0A84-442F-A27F-8A78BB71BFC6}" type="presParOf" srcId="{54010A3D-AE68-484B-9C3C-6D809D08BB7C}" destId="{89708521-90DE-4B64-BCE4-4248846DBF99}" srcOrd="3" destOrd="0" presId="urn:microsoft.com/office/officeart/2005/8/layout/vList2"/>
    <dgm:cxn modelId="{C4A7BB30-899F-443B-97EA-5DC626F60176}" type="presParOf" srcId="{54010A3D-AE68-484B-9C3C-6D809D08BB7C}" destId="{A1BE40E9-A3E4-45E3-B703-1C418DB4F06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DD716-0CF6-4C38-8A32-814791707267}">
      <dsp:nvSpPr>
        <dsp:cNvPr id="0" name=""/>
        <dsp:cNvSpPr/>
      </dsp:nvSpPr>
      <dsp:spPr>
        <a:xfrm>
          <a:off x="0" y="78554"/>
          <a:ext cx="8734751" cy="181467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b="1" kern="1200" dirty="0"/>
            <a:t>“</a:t>
          </a:r>
          <a:r>
            <a:rPr lang="en-US" sz="3300" b="1" i="1" kern="1200" dirty="0"/>
            <a:t>Greater love </a:t>
          </a:r>
          <a:r>
            <a:rPr lang="en-US" sz="3300" b="1" kern="1200" dirty="0"/>
            <a:t>hath no man than this, that a man </a:t>
          </a:r>
          <a:r>
            <a:rPr lang="en-US" sz="3300" b="1" i="1" kern="1200" dirty="0"/>
            <a:t>lay down his life </a:t>
          </a:r>
          <a:r>
            <a:rPr lang="en-US" sz="3300" b="1" kern="1200" dirty="0"/>
            <a:t>for his friends” (John 15:13). </a:t>
          </a:r>
          <a:endParaRPr lang="en-US" sz="3300" kern="1200" dirty="0"/>
        </a:p>
      </dsp:txBody>
      <dsp:txXfrm>
        <a:off x="88585" y="167139"/>
        <a:ext cx="8557581" cy="1637500"/>
      </dsp:txXfrm>
    </dsp:sp>
    <dsp:sp modelId="{8AC7E2E3-DB67-4A3E-A986-430CB98BA067}">
      <dsp:nvSpPr>
        <dsp:cNvPr id="0" name=""/>
        <dsp:cNvSpPr/>
      </dsp:nvSpPr>
      <dsp:spPr>
        <a:xfrm>
          <a:off x="0" y="1988265"/>
          <a:ext cx="8734751" cy="181467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“God commendeth his </a:t>
          </a:r>
          <a:r>
            <a:rPr lang="en-US" sz="3300" i="1" kern="1200"/>
            <a:t>love </a:t>
          </a:r>
          <a:r>
            <a:rPr lang="en-US" sz="3300" kern="1200"/>
            <a:t>toward us, in that, while we were yet sinners, </a:t>
          </a:r>
          <a:r>
            <a:rPr lang="en-US" sz="3300" i="1" kern="1200"/>
            <a:t>Christ died for us</a:t>
          </a:r>
          <a:r>
            <a:rPr lang="en-US" sz="3300" kern="1200"/>
            <a:t>” (Romans 5:8). </a:t>
          </a:r>
        </a:p>
      </dsp:txBody>
      <dsp:txXfrm>
        <a:off x="88585" y="2076850"/>
        <a:ext cx="8557581" cy="1637500"/>
      </dsp:txXfrm>
    </dsp:sp>
    <dsp:sp modelId="{A1BE40E9-A3E4-45E3-B703-1C418DB4F068}">
      <dsp:nvSpPr>
        <dsp:cNvPr id="0" name=""/>
        <dsp:cNvSpPr/>
      </dsp:nvSpPr>
      <dsp:spPr>
        <a:xfrm>
          <a:off x="0" y="3897975"/>
          <a:ext cx="8734751" cy="181467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Christ “</a:t>
          </a:r>
          <a:r>
            <a:rPr lang="en-US" sz="3300" i="1" kern="1200"/>
            <a:t>loveth the world</a:t>
          </a:r>
          <a:r>
            <a:rPr lang="en-US" sz="3300" kern="1200"/>
            <a:t>, even that he </a:t>
          </a:r>
          <a:r>
            <a:rPr lang="en-US" sz="3300" i="1" kern="1200"/>
            <a:t>layeth down his own life </a:t>
          </a:r>
          <a:r>
            <a:rPr lang="en-US" sz="3300" kern="1200"/>
            <a:t>that he may draw all men unto him” (2 Nephi 26:24). </a:t>
          </a:r>
        </a:p>
      </dsp:txBody>
      <dsp:txXfrm>
        <a:off x="88585" y="3986560"/>
        <a:ext cx="8557581" cy="16375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hurchofjesuschrist.org/media/image/the-waters-of-mormon-a922be5?lang=eng&amp;collectionId=fcd16df04815472d9b90df097b422f22"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wikiart.org/en/eugene-delacroix/christ-on-the-cross-1856-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wikiart.org/en/eugene-delacroix/christ-on-the-cross-1856-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ytimes.com/2014/08/10/books/review/strange-glory-a-life-of-dietrich-bonhoeffer-by-charles-marsh.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deseret.com/2018/8/30/20652375/what-s-new-adam-miller-s-an-early-resurrection-shares-about-taking-advantage-of-the-atonement-now#a-pharisee-named-nicodemus-comes-to-speak-with-jesus-at-night-and-testifies-that-he-knows-jesus-is-a-teacher-from-god-in-this-scene-in-the-bible-video-seri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thechurchnews.com/archives/2012-04-22/new-area-seventies-5-52236"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byudevotionals.com"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wikiart.org/en/eugene-delacroix/christ-on-the-cross-1856-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hurchofjesuschrist.org/media/image/brother-of-jared-seeing-finger-of-lord-7971980?lang=eng&amp;collectionId=3187df6f171c4f7a9e1f4100433ed7f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hurchofjesuschrist.org/media/image/light-of-the-world-jesus-christ-3cf7b89?lang=eng&amp;collectionId=3187df6f171c4f7a9e1f4100433ed7f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hurchofjesuschrist.org/media/image/king-benjamin-addresses-people-c502de1?lang=eng&amp;collectionId=5144446e45c8967f25ba19fd52392443aa300449"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Christ_at_the_Cross_-_Cristo_en_la_Cruz.jpg" TargetMode="External"/><Relationship Id="rId7" Type="http://schemas.openxmlformats.org/officeDocument/2006/relationships/hyperlink" Target="https://www.ldsliving.com/6-Unique-Paintings-that-Powerfully-Portray-the-Atonement-Resurrection/s/78336"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churchofjesuschrist.org/media/image/crucifixion-christ-anderson-43dad9f?lang=eng" TargetMode="External"/><Relationship Id="rId5" Type="http://schemas.openxmlformats.org/officeDocument/2006/relationships/hyperlink" Target="https://commons.wikimedia.org/wiki/File:Gethsemane_Carl_Bloch.jpg" TargetMode="External"/><Relationship Id="rId4" Type="http://schemas.openxmlformats.org/officeDocument/2006/relationships/hyperlink" Target="https://history.churchofjesuschrist.org/media/christ-in-gethsemane?lang=eng#1"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newsroom.churchofjesuschrist.org/leader-biographies/elder-jeffrey-r-holland"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history.churchofjesuschrist.org/exhibit/iac-2015-tell-me-the-stories-of-jesus?lang=en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history.churchofjesuschrist.org/exhibit/iac-2015-tell-me-the-stories-of-jesus?lang=en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commons.wikimedia.org/wiki/File:Ernest_Karlovich_Lipgart_-_The_Parable_of_the_Wise_and_Foolish_Virgins,_1886.jp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hurchofjesuschrist.org/media/image/noah-and-animals-ce9b865?lang=eng&amp;collectionId=65a92c1051e01cb5bea39a2451a9310ba63e01a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ikiart.org/en/titian/crucifix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hurchofjesuschrist.org/church/news/a-closer-look-at-symbolism-of-christus-and-ancient-apostles-statues-in-rome?lang=en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a class on what ancient prophets taught about Christ. This testimony from Jarom, which I overlooked for many years, has recently stood out to me.</a:t>
            </a:r>
          </a:p>
          <a:p>
            <a:endParaRPr lang="en-US" b="1" dirty="0">
              <a:cs typeface="Calibri"/>
            </a:endParaRPr>
          </a:p>
          <a:p>
            <a:r>
              <a:rPr lang="en-US" b="1" dirty="0">
                <a:cs typeface="Calibri"/>
              </a:rPr>
              <a:t>Image: </a:t>
            </a:r>
            <a:r>
              <a:rPr lang="en-US" dirty="0">
                <a:hlinkClick r:id="rId3"/>
              </a:rPr>
              <a:t>https://www.churchofjesuschrist.org/media/image/the-waters-of-mormon-a922be5?lang=eng&amp;collectionId=fcd16df04815472d9b90df097b422f22</a:t>
            </a:r>
            <a:endParaRPr lang="en-US" b="1"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a:t>
            </a:fld>
            <a:endParaRPr lang="en-US"/>
          </a:p>
        </p:txBody>
      </p:sp>
    </p:spTree>
    <p:extLst>
      <p:ext uri="{BB962C8B-B14F-4D97-AF65-F5344CB8AC3E}">
        <p14:creationId xmlns:p14="http://schemas.microsoft.com/office/powerpoint/2010/main" val="1042446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Image 1: </a:t>
            </a:r>
            <a:r>
              <a:rPr lang="en-US" dirty="0"/>
              <a:t>https://www.jessicabrodie.com/about-jessica </a:t>
            </a:r>
            <a:endParaRPr lang="en-US" dirty="0">
              <a:cs typeface="Calibri"/>
            </a:endParaRPr>
          </a:p>
        </p:txBody>
      </p:sp>
      <p:sp>
        <p:nvSpPr>
          <p:cNvPr id="4" name="Slide Number Placeholder 3"/>
          <p:cNvSpPr>
            <a:spLocks noGrp="1"/>
          </p:cNvSpPr>
          <p:nvPr>
            <p:ph type="sldNum" sz="quarter" idx="10"/>
          </p:nvPr>
        </p:nvSpPr>
        <p:spPr/>
        <p:txBody>
          <a:bodyPr/>
          <a:lstStyle/>
          <a:p>
            <a:fld id="{9FBC68F0-71EF-43FF-A10E-ABCF0EB276CB}" type="slidenum">
              <a:rPr lang="en-US" smtClean="0"/>
              <a:pPr/>
              <a:t>11</a:t>
            </a:fld>
            <a:endParaRPr lang="en-US"/>
          </a:p>
        </p:txBody>
      </p:sp>
    </p:spTree>
    <p:extLst>
      <p:ext uri="{BB962C8B-B14F-4D97-AF65-F5344CB8AC3E}">
        <p14:creationId xmlns:p14="http://schemas.microsoft.com/office/powerpoint/2010/main" val="179859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Image 1: </a:t>
            </a:r>
            <a:r>
              <a:rPr lang="en-US" dirty="0"/>
              <a:t>https://www.jessicabrodie.com/about-jessica </a:t>
            </a:r>
            <a:endParaRPr lang="en-US" dirty="0">
              <a:cs typeface="Calibri"/>
            </a:endParaRPr>
          </a:p>
        </p:txBody>
      </p:sp>
      <p:sp>
        <p:nvSpPr>
          <p:cNvPr id="4" name="Slide Number Placeholder 3"/>
          <p:cNvSpPr>
            <a:spLocks noGrp="1"/>
          </p:cNvSpPr>
          <p:nvPr>
            <p:ph type="sldNum" sz="quarter" idx="10"/>
          </p:nvPr>
        </p:nvSpPr>
        <p:spPr/>
        <p:txBody>
          <a:bodyPr/>
          <a:lstStyle/>
          <a:p>
            <a:fld id="{9FBC68F0-71EF-43FF-A10E-ABCF0EB276CB}" type="slidenum">
              <a:rPr lang="en-US" smtClean="0"/>
              <a:pPr/>
              <a:t>12</a:t>
            </a:fld>
            <a:endParaRPr lang="en-US"/>
          </a:p>
        </p:txBody>
      </p:sp>
    </p:spTree>
    <p:extLst>
      <p:ext uri="{BB962C8B-B14F-4D97-AF65-F5344CB8AC3E}">
        <p14:creationId xmlns:p14="http://schemas.microsoft.com/office/powerpoint/2010/main" val="1536132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Image 1: </a:t>
            </a:r>
            <a:r>
              <a:rPr lang="en-US" dirty="0"/>
              <a:t>https://www.jessicabrodie.com/about-jessica </a:t>
            </a:r>
            <a:endParaRPr lang="en-US" dirty="0">
              <a:cs typeface="Calibri"/>
            </a:endParaRPr>
          </a:p>
        </p:txBody>
      </p:sp>
      <p:sp>
        <p:nvSpPr>
          <p:cNvPr id="4" name="Slide Number Placeholder 3"/>
          <p:cNvSpPr>
            <a:spLocks noGrp="1"/>
          </p:cNvSpPr>
          <p:nvPr>
            <p:ph type="sldNum" sz="quarter" idx="10"/>
          </p:nvPr>
        </p:nvSpPr>
        <p:spPr/>
        <p:txBody>
          <a:bodyPr/>
          <a:lstStyle/>
          <a:p>
            <a:fld id="{9FBC68F0-71EF-43FF-A10E-ABCF0EB276CB}" type="slidenum">
              <a:rPr lang="en-US" smtClean="0"/>
              <a:pPr/>
              <a:t>13</a:t>
            </a:fld>
            <a:endParaRPr lang="en-US"/>
          </a:p>
        </p:txBody>
      </p:sp>
    </p:spTree>
    <p:extLst>
      <p:ext uri="{BB962C8B-B14F-4D97-AF65-F5344CB8AC3E}">
        <p14:creationId xmlns:p14="http://schemas.microsoft.com/office/powerpoint/2010/main" val="3200014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Image 1: </a:t>
            </a:r>
            <a:r>
              <a:rPr lang="en-US" dirty="0"/>
              <a:t>https://www.jessicabrodie.com/about-jessica </a:t>
            </a:r>
            <a:endParaRPr lang="en-US" dirty="0">
              <a:cs typeface="Calibri"/>
            </a:endParaRPr>
          </a:p>
        </p:txBody>
      </p:sp>
      <p:sp>
        <p:nvSpPr>
          <p:cNvPr id="4" name="Slide Number Placeholder 3"/>
          <p:cNvSpPr>
            <a:spLocks noGrp="1"/>
          </p:cNvSpPr>
          <p:nvPr>
            <p:ph type="sldNum" sz="quarter" idx="10"/>
          </p:nvPr>
        </p:nvSpPr>
        <p:spPr/>
        <p:txBody>
          <a:bodyPr/>
          <a:lstStyle/>
          <a:p>
            <a:fld id="{9FBC68F0-71EF-43FF-A10E-ABCF0EB276CB}" type="slidenum">
              <a:rPr lang="en-US" smtClean="0"/>
              <a:pPr/>
              <a:t>14</a:t>
            </a:fld>
            <a:endParaRPr lang="en-US"/>
          </a:p>
        </p:txBody>
      </p:sp>
    </p:spTree>
    <p:extLst>
      <p:ext uri="{BB962C8B-B14F-4D97-AF65-F5344CB8AC3E}">
        <p14:creationId xmlns:p14="http://schemas.microsoft.com/office/powerpoint/2010/main" val="1789092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Image 1: </a:t>
            </a:r>
            <a:r>
              <a:rPr lang="en-US" dirty="0"/>
              <a:t>https://www.jessicabrodie.com/about-jessica </a:t>
            </a:r>
            <a:endParaRPr lang="en-US" dirty="0">
              <a:cs typeface="Calibri"/>
            </a:endParaRPr>
          </a:p>
        </p:txBody>
      </p:sp>
      <p:sp>
        <p:nvSpPr>
          <p:cNvPr id="4" name="Slide Number Placeholder 3"/>
          <p:cNvSpPr>
            <a:spLocks noGrp="1"/>
          </p:cNvSpPr>
          <p:nvPr>
            <p:ph type="sldNum" sz="quarter" idx="10"/>
          </p:nvPr>
        </p:nvSpPr>
        <p:spPr/>
        <p:txBody>
          <a:bodyPr/>
          <a:lstStyle/>
          <a:p>
            <a:fld id="{9FBC68F0-71EF-43FF-A10E-ABCF0EB276CB}" type="slidenum">
              <a:rPr lang="en-US" smtClean="0"/>
              <a:pPr/>
              <a:t>15</a:t>
            </a:fld>
            <a:endParaRPr lang="en-US"/>
          </a:p>
        </p:txBody>
      </p:sp>
    </p:spTree>
    <p:extLst>
      <p:ext uri="{BB962C8B-B14F-4D97-AF65-F5344CB8AC3E}">
        <p14:creationId xmlns:p14="http://schemas.microsoft.com/office/powerpoint/2010/main" val="746068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https://www.wikiart.org/en/eugene-delacroix/christ-on-the-cross-1856-1</a:t>
            </a:r>
            <a:endParaRPr lang="en-US" dirty="0">
              <a:cs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9FBC68F0-71EF-43FF-A10E-ABCF0EB276CB}" type="slidenum">
              <a:rPr lang="en-US" smtClean="0"/>
              <a:pPr/>
              <a:t>16</a:t>
            </a:fld>
            <a:endParaRPr lang="en-US"/>
          </a:p>
        </p:txBody>
      </p:sp>
    </p:spTree>
    <p:extLst>
      <p:ext uri="{BB962C8B-B14F-4D97-AF65-F5344CB8AC3E}">
        <p14:creationId xmlns:p14="http://schemas.microsoft.com/office/powerpoint/2010/main" val="3959421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https://www.wikiart.org/en/eugene-delacroix/christ-on-the-cross-1856-1</a:t>
            </a:r>
            <a:endParaRPr lang="en-US" dirty="0">
              <a:cs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9FBC68F0-71EF-43FF-A10E-ABCF0EB276CB}" type="slidenum">
              <a:rPr lang="en-US" smtClean="0"/>
              <a:pPr/>
              <a:t>19</a:t>
            </a:fld>
            <a:endParaRPr lang="en-US"/>
          </a:p>
        </p:txBody>
      </p:sp>
    </p:spTree>
    <p:extLst>
      <p:ext uri="{BB962C8B-B14F-4D97-AF65-F5344CB8AC3E}">
        <p14:creationId xmlns:p14="http://schemas.microsoft.com/office/powerpoint/2010/main" val="1085637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https://www.nytimes.com/2014/08/10/books/review/strange-glory-a-life-of-dietrich-bonhoeffer-by-charles-marsh.html</a:t>
            </a:r>
            <a:endParaRPr lang="en-US">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20</a:t>
            </a:fld>
            <a:endParaRPr lang="en-US"/>
          </a:p>
        </p:txBody>
      </p:sp>
    </p:spTree>
    <p:extLst>
      <p:ext uri="{BB962C8B-B14F-4D97-AF65-F5344CB8AC3E}">
        <p14:creationId xmlns:p14="http://schemas.microsoft.com/office/powerpoint/2010/main" val="473568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621A6D-3586-44B4-82BB-39B02E11AFD5}" type="slidenum">
              <a:rPr lang="en-US" altLang="en-US"/>
              <a:pPr/>
              <a:t>22</a:t>
            </a:fld>
            <a:endParaRPr lang="en-US" alt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475941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621A6D-3586-44B4-82BB-39B02E11AFD5}" type="slidenum">
              <a:rPr lang="en-US" altLang="en-US"/>
              <a:pPr/>
              <a:t>23</a:t>
            </a:fld>
            <a:endParaRPr lang="en-US" alt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en-US" altLang="en-US" dirty="0"/>
              <a:t>Note that the doctrine and the symbol are two different things!</a:t>
            </a:r>
          </a:p>
        </p:txBody>
      </p:sp>
    </p:spTree>
    <p:extLst>
      <p:ext uri="{BB962C8B-B14F-4D97-AF65-F5344CB8AC3E}">
        <p14:creationId xmlns:p14="http://schemas.microsoft.com/office/powerpoint/2010/main" val="2014472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class to think / write for 30 seconds—how do we learn to share our lives with Christ in the present? Let some in class raise hands to share, chat box for or vocal for Zoom.</a:t>
            </a:r>
          </a:p>
          <a:p>
            <a:endParaRPr lang="en-US" dirty="0">
              <a:cs typeface="Calibri"/>
            </a:endParaRPr>
          </a:p>
          <a:p>
            <a:r>
              <a:rPr lang="en-US" dirty="0">
                <a:cs typeface="Calibri"/>
              </a:rPr>
              <a:t>Image: </a:t>
            </a:r>
            <a:r>
              <a:rPr lang="en-US" dirty="0">
                <a:hlinkClick r:id="rId3"/>
              </a:rPr>
              <a:t>https://www.deseret.com/2018/8/30/20652375/what-s-new-adam-miller-s-an-early-resurrection-shares-about-taking-advantage-of-the-atonement-now#a-pharisee-named-nicodemus-comes-to-speak-with-jesus-at-night-and-testifies-that-he-knows-jesus-is-a-teacher-from-god-in-this-scene-in-the-bible-video-series</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2</a:t>
            </a:fld>
            <a:endParaRPr lang="en-US"/>
          </a:p>
        </p:txBody>
      </p:sp>
    </p:spTree>
    <p:extLst>
      <p:ext uri="{BB962C8B-B14F-4D97-AF65-F5344CB8AC3E}">
        <p14:creationId xmlns:p14="http://schemas.microsoft.com/office/powerpoint/2010/main" val="2079932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Quick summary of these pictures and what they mean. The cross certainly isn’t super common, but nor is </a:t>
            </a:r>
            <a:r>
              <a:rPr lang="en-US" altLang="en-US"/>
              <a:t>it forbidden</a:t>
            </a:r>
            <a:endParaRPr lang="en-US" altLang="en-US"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E2342CC-2DA2-4D28-895F-C2B403533D15}" type="slidenum">
              <a:rPr lang="en-US" altLang="en-US" smtClean="0"/>
              <a:pPr/>
              <a:t>24</a:t>
            </a:fld>
            <a:endParaRPr lang="en-US" altLang="en-US"/>
          </a:p>
        </p:txBody>
      </p:sp>
    </p:spTree>
    <p:extLst>
      <p:ext uri="{BB962C8B-B14F-4D97-AF65-F5344CB8AC3E}">
        <p14:creationId xmlns:p14="http://schemas.microsoft.com/office/powerpoint/2010/main" val="2665657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Quick summary of these pictures and what they mean. The cross certainly isn’t super common, but nor is </a:t>
            </a:r>
            <a:r>
              <a:rPr lang="en-US" altLang="en-US"/>
              <a:t>it forbidden</a:t>
            </a:r>
            <a:endParaRPr lang="en-US" altLang="en-US"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E2342CC-2DA2-4D28-895F-C2B403533D15}" type="slidenum">
              <a:rPr lang="en-US" altLang="en-US" smtClean="0"/>
              <a:pPr/>
              <a:t>25</a:t>
            </a:fld>
            <a:endParaRPr lang="en-US" altLang="en-US"/>
          </a:p>
        </p:txBody>
      </p:sp>
    </p:spTree>
    <p:extLst>
      <p:ext uri="{BB962C8B-B14F-4D97-AF65-F5344CB8AC3E}">
        <p14:creationId xmlns:p14="http://schemas.microsoft.com/office/powerpoint/2010/main" val="729588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Quick summary of these pictures and what they mean. The cross certainly isn’t super common, but nor is </a:t>
            </a:r>
            <a:r>
              <a:rPr lang="en-US" altLang="en-US"/>
              <a:t>it forbidden</a:t>
            </a:r>
            <a:endParaRPr lang="en-US" altLang="en-US"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E2342CC-2DA2-4D28-895F-C2B403533D15}" type="slidenum">
              <a:rPr lang="en-US" altLang="en-US" smtClean="0"/>
              <a:pPr/>
              <a:t>26</a:t>
            </a:fld>
            <a:endParaRPr lang="en-US" altLang="en-US"/>
          </a:p>
        </p:txBody>
      </p:sp>
    </p:spTree>
    <p:extLst>
      <p:ext uri="{BB962C8B-B14F-4D97-AF65-F5344CB8AC3E}">
        <p14:creationId xmlns:p14="http://schemas.microsoft.com/office/powerpoint/2010/main" val="1425581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Quick summary of these pictures and what they mean. The cross certainly isn’t super common, but nor is </a:t>
            </a:r>
            <a:r>
              <a:rPr lang="en-US" altLang="en-US"/>
              <a:t>it forbidden</a:t>
            </a:r>
            <a:endParaRPr lang="en-US" altLang="en-US"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5E2342CC-2DA2-4D28-895F-C2B403533D15}" type="slidenum">
              <a:rPr lang="en-US" altLang="en-US" smtClean="0"/>
              <a:pPr/>
              <a:t>27</a:t>
            </a:fld>
            <a:endParaRPr lang="en-US" altLang="en-US"/>
          </a:p>
        </p:txBody>
      </p:sp>
    </p:spTree>
    <p:extLst>
      <p:ext uri="{BB962C8B-B14F-4D97-AF65-F5344CB8AC3E}">
        <p14:creationId xmlns:p14="http://schemas.microsoft.com/office/powerpoint/2010/main" val="4044182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621A6D-3586-44B4-82BB-39B02E11AFD5}" type="slidenum">
              <a:rPr lang="en-US" altLang="en-US"/>
              <a:pPr/>
              <a:t>29</a:t>
            </a:fld>
            <a:endParaRPr lang="en-US" alt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en-US" altLang="en-US" dirty="0"/>
              <a:t>When President Hinckley was asked why the church, institutionally does not use crosses, he said that it was because we focus on the living Christ. At the same time, the quotes and images we have seen show there is quite a bit of diversity of thought about the cross as a symbol. But no matter what we think about the cross as a symbol, the scriptures have </a:t>
            </a:r>
            <a:r>
              <a:rPr lang="en-US" altLang="en-US" b="1" dirty="0"/>
              <a:t>in fact </a:t>
            </a:r>
            <a:r>
              <a:rPr lang="en-US" altLang="en-US" b="0" dirty="0"/>
              <a:t>told us that we should focus our attention on the death of Jesus Christ.</a:t>
            </a:r>
          </a:p>
          <a:p>
            <a:endParaRPr lang="en-US" altLang="en-US" dirty="0">
              <a:cs typeface="Calibri"/>
            </a:endParaRPr>
          </a:p>
          <a:p>
            <a:r>
              <a:rPr lang="en-US" altLang="en-US">
                <a:cs typeface="Calibri"/>
              </a:rPr>
              <a:t>Image 1:</a:t>
            </a:r>
            <a:r>
              <a:rPr lang="en-US" altLang="en-US" dirty="0"/>
              <a:t> </a:t>
            </a:r>
            <a:r>
              <a:rPr lang="en-US" dirty="0">
                <a:hlinkClick r:id="rId3"/>
              </a:rPr>
              <a:t>https://www.thechurchnews.com/archives/2012-04-22/new-area-seventies-5-52236</a:t>
            </a:r>
            <a:endParaRPr lang="en-US" altLang="en-US" dirty="0">
              <a:cs typeface="Calibri"/>
            </a:endParaRPr>
          </a:p>
          <a:p>
            <a:endParaRPr lang="en-US" dirty="0">
              <a:cs typeface="Calibri"/>
            </a:endParaRPr>
          </a:p>
          <a:p>
            <a:r>
              <a:rPr lang="en-US">
                <a:cs typeface="Calibri"/>
              </a:rPr>
              <a:t>Image 2: </a:t>
            </a:r>
            <a:r>
              <a:rPr lang="en-US" dirty="0">
                <a:hlinkClick r:id="rId4"/>
              </a:rPr>
              <a:t>https://www.byudevotionals.com</a:t>
            </a:r>
            <a:endParaRPr lang="en-US" dirty="0"/>
          </a:p>
          <a:p>
            <a:endParaRPr lang="en-US" dirty="0"/>
          </a:p>
          <a:p>
            <a:endParaRPr lang="en-US" dirty="0">
              <a:cs typeface="Calibri"/>
            </a:endParaRPr>
          </a:p>
        </p:txBody>
      </p:sp>
    </p:spTree>
    <p:extLst>
      <p:ext uri="{BB962C8B-B14F-4D97-AF65-F5344CB8AC3E}">
        <p14:creationId xmlns:p14="http://schemas.microsoft.com/office/powerpoint/2010/main" val="3396675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621A6D-3586-44B4-82BB-39B02E11AFD5}" type="slidenum">
              <a:rPr lang="en-US" altLang="en-US"/>
              <a:pPr/>
              <a:t>30</a:t>
            </a:fld>
            <a:endParaRPr lang="en-US" alt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r>
              <a:rPr lang="en-US" altLang="en-US" dirty="0"/>
              <a:t>When President Hinckley was asked why the church, institutionally does not use crosses, he said that it was because we focus on the living Christ. At the same time, the quotes and images we have seen show there is quite a bit of diversity of thought about the cross as a symbol. But no matter what we think about the cross as a symbol, the scriptures have </a:t>
            </a:r>
            <a:r>
              <a:rPr lang="en-US" altLang="en-US" b="1" dirty="0"/>
              <a:t>in fact </a:t>
            </a:r>
            <a:r>
              <a:rPr lang="en-US" altLang="en-US" b="0" dirty="0"/>
              <a:t>told us that we should focus our attention on the death of Jesus Christ.</a:t>
            </a:r>
            <a:endParaRPr lang="en-US" dirty="0"/>
          </a:p>
          <a:p>
            <a:endParaRPr lang="en-US" dirty="0">
              <a:cs typeface="Calibri"/>
            </a:endParaRPr>
          </a:p>
        </p:txBody>
      </p:sp>
    </p:spTree>
    <p:extLst>
      <p:ext uri="{BB962C8B-B14F-4D97-AF65-F5344CB8AC3E}">
        <p14:creationId xmlns:p14="http://schemas.microsoft.com/office/powerpoint/2010/main" val="3289747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https://www.wikiart.org/en/eugene-delacroix/christ-on-the-cross-1856-1</a:t>
            </a:r>
            <a:endParaRPr lang="en-US" dirty="0">
              <a:cs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9FBC68F0-71EF-43FF-A10E-ABCF0EB276CB}" type="slidenum">
              <a:rPr lang="en-US" smtClean="0"/>
              <a:pPr/>
              <a:t>31</a:t>
            </a:fld>
            <a:endParaRPr lang="en-US"/>
          </a:p>
        </p:txBody>
      </p:sp>
    </p:spTree>
    <p:extLst>
      <p:ext uri="{BB962C8B-B14F-4D97-AF65-F5344CB8AC3E}">
        <p14:creationId xmlns:p14="http://schemas.microsoft.com/office/powerpoint/2010/main" val="23369331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Summarize Ether 3:1-12</a:t>
            </a:r>
          </a:p>
          <a:p>
            <a:endParaRPr lang="en-US" dirty="0">
              <a:cs typeface="Calibri"/>
            </a:endParaRPr>
          </a:p>
          <a:p>
            <a:r>
              <a:rPr lang="en-US" dirty="0">
                <a:cs typeface="Calibri"/>
              </a:rPr>
              <a:t>Image: </a:t>
            </a:r>
            <a:r>
              <a:rPr lang="en-US" dirty="0">
                <a:hlinkClick r:id="rId3"/>
              </a:rPr>
              <a:t>https://www.churchofjesuschrist.org/media/image/brother-of-jared-seeing-finger-of-lord-7971980?lang=eng&amp;collectionId=3187df6f171c4f7a9e1f4100433ed7ff</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33</a:t>
            </a:fld>
            <a:endParaRPr lang="en-US" dirty="0"/>
          </a:p>
        </p:txBody>
      </p:sp>
    </p:spTree>
    <p:extLst>
      <p:ext uri="{BB962C8B-B14F-4D97-AF65-F5344CB8AC3E}">
        <p14:creationId xmlns:p14="http://schemas.microsoft.com/office/powerpoint/2010/main" val="781258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a:t>
            </a:r>
            <a:r>
              <a:rPr lang="en-US" dirty="0">
                <a:hlinkClick r:id="rId3"/>
              </a:rPr>
              <a:t>https://www.churchofjesuschrist.org/media/image/light-of-the-world-jesus-christ-3cf7b89?lang=eng&amp;collectionId=3187df6f171c4f7a9e1f4100433ed7ff</a:t>
            </a:r>
            <a:endParaRPr lang="en-US">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34</a:t>
            </a:fld>
            <a:endParaRPr lang="en-US"/>
          </a:p>
        </p:txBody>
      </p:sp>
    </p:spTree>
    <p:extLst>
      <p:ext uri="{BB962C8B-B14F-4D97-AF65-F5344CB8AC3E}">
        <p14:creationId xmlns:p14="http://schemas.microsoft.com/office/powerpoint/2010/main" val="2982296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After the people covenant to keep God’s commandments, King Benjamin says…</a:t>
            </a:r>
          </a:p>
          <a:p>
            <a:endParaRPr lang="en-US" dirty="0">
              <a:cs typeface="Calibri"/>
            </a:endParaRPr>
          </a:p>
          <a:p>
            <a:r>
              <a:rPr lang="en-US" dirty="0">
                <a:cs typeface="Calibri"/>
              </a:rPr>
              <a:t>Image: </a:t>
            </a:r>
            <a:r>
              <a:rPr lang="en-US" dirty="0">
                <a:hlinkClick r:id="rId3"/>
              </a:rPr>
              <a:t>https://www.churchofjesuschrist.org/media/image/king-benjamin-addresses-people-c502de1?lang=eng&amp;collectionId=5144446e45c8967f25ba19fd52392443aa300449</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37</a:t>
            </a:fld>
            <a:endParaRPr lang="en-US"/>
          </a:p>
        </p:txBody>
      </p:sp>
    </p:spTree>
    <p:extLst>
      <p:ext uri="{BB962C8B-B14F-4D97-AF65-F5344CB8AC3E}">
        <p14:creationId xmlns:p14="http://schemas.microsoft.com/office/powerpoint/2010/main" val="350364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1: </a:t>
            </a:r>
            <a:r>
              <a:rPr lang="en-US" i="1" dirty="0">
                <a:cs typeface="Calibri"/>
              </a:rPr>
              <a:t>Crist at the Cross</a:t>
            </a:r>
            <a:r>
              <a:rPr lang="en-US" dirty="0">
                <a:cs typeface="Calibri"/>
              </a:rPr>
              <a:t>, Carl Bloch </a:t>
            </a:r>
            <a:r>
              <a:rPr lang="en-US" dirty="0">
                <a:hlinkClick r:id="rId3"/>
              </a:rPr>
              <a:t>https://commons.wikimedia.org/wiki/File:Christ_at_the_Cross_-_Cristo_en_la_Cruz.jpg</a:t>
            </a:r>
            <a:endParaRPr lang="en-US" dirty="0">
              <a:cs typeface="Calibri"/>
            </a:endParaRPr>
          </a:p>
          <a:p>
            <a:endParaRPr lang="en-US" dirty="0">
              <a:cs typeface="Calibri"/>
            </a:endParaRPr>
          </a:p>
          <a:p>
            <a:r>
              <a:rPr lang="en-US" dirty="0">
                <a:cs typeface="Calibri"/>
              </a:rPr>
              <a:t>Image 2: </a:t>
            </a:r>
            <a:r>
              <a:rPr lang="en-US" i="1" dirty="0">
                <a:cs typeface="Calibri"/>
              </a:rPr>
              <a:t>Christ in Gethsemane</a:t>
            </a:r>
            <a:r>
              <a:rPr lang="en-US" dirty="0">
                <a:cs typeface="Calibri"/>
              </a:rPr>
              <a:t>, Harry Anderson </a:t>
            </a:r>
            <a:r>
              <a:rPr lang="en-US" dirty="0">
                <a:hlinkClick r:id="rId4"/>
              </a:rPr>
              <a:t>https://history.churchofjesuschrist.org/media/christ-in-gethsemane?lang=eng#1</a:t>
            </a:r>
            <a:endParaRPr lang="en-US" dirty="0"/>
          </a:p>
          <a:p>
            <a:endParaRPr lang="en-US" dirty="0"/>
          </a:p>
          <a:p>
            <a:r>
              <a:rPr lang="en-US" dirty="0">
                <a:cs typeface="Calibri"/>
              </a:rPr>
              <a:t>Image 3: </a:t>
            </a:r>
            <a:r>
              <a:rPr lang="en-US" i="1" dirty="0">
                <a:cs typeface="Calibri"/>
              </a:rPr>
              <a:t>Gethsemane</a:t>
            </a:r>
            <a:r>
              <a:rPr lang="en-US" dirty="0">
                <a:cs typeface="Calibri"/>
              </a:rPr>
              <a:t>, Carl Bloch </a:t>
            </a:r>
            <a:r>
              <a:rPr lang="en-US" dirty="0">
                <a:hlinkClick r:id="rId5"/>
              </a:rPr>
              <a:t>https://commons.wikimedia.org/wiki/File:Gethsemane_Carl_Bloch.jpg</a:t>
            </a:r>
            <a:endParaRPr lang="en-US" dirty="0"/>
          </a:p>
          <a:p>
            <a:endParaRPr lang="en-US" dirty="0"/>
          </a:p>
          <a:p>
            <a:r>
              <a:rPr lang="en-US" dirty="0">
                <a:cs typeface="Calibri"/>
              </a:rPr>
              <a:t>Image 4: </a:t>
            </a:r>
            <a:r>
              <a:rPr lang="en-US" i="1" dirty="0">
                <a:cs typeface="Calibri"/>
              </a:rPr>
              <a:t>Crucifixion</a:t>
            </a:r>
            <a:r>
              <a:rPr lang="en-US" dirty="0">
                <a:cs typeface="Calibri"/>
              </a:rPr>
              <a:t>, Harry Anderson </a:t>
            </a:r>
            <a:r>
              <a:rPr lang="en-US" dirty="0">
                <a:hlinkClick r:id="rId6"/>
              </a:rPr>
              <a:t>https://www.churchofjesuschrist.org/media/image/crucifixion-christ-anderson-43dad9f?lang=eng</a:t>
            </a:r>
            <a:endParaRPr lang="en-US" dirty="0">
              <a:cs typeface="Calibri"/>
            </a:endParaRPr>
          </a:p>
          <a:p>
            <a:endParaRPr lang="en-US" dirty="0">
              <a:cs typeface="Calibri"/>
            </a:endParaRPr>
          </a:p>
          <a:p>
            <a:r>
              <a:rPr lang="en-US" dirty="0">
                <a:cs typeface="Calibri"/>
              </a:rPr>
              <a:t>Image 5: </a:t>
            </a:r>
            <a:r>
              <a:rPr lang="en-US" i="1" dirty="0">
                <a:cs typeface="Calibri"/>
              </a:rPr>
              <a:t>Crucifixion</a:t>
            </a:r>
            <a:r>
              <a:rPr lang="en-US" dirty="0">
                <a:cs typeface="Calibri"/>
              </a:rPr>
              <a:t>, J. Kirk Richards </a:t>
            </a:r>
            <a:r>
              <a:rPr lang="en-US" dirty="0">
                <a:hlinkClick r:id="rId7"/>
              </a:rPr>
              <a:t>https://www.ldsliving.com/6-Unique-Paintings-that-Powerfully-Portray-the-Atonement-Resurrection/s/78336</a:t>
            </a:r>
            <a:endParaRPr lang="en-US" dirty="0">
              <a:cs typeface="Calibri"/>
            </a:endParaRPr>
          </a:p>
          <a:p>
            <a:endParaRPr lang="en-US" dirty="0">
              <a:cs typeface="Calibri"/>
            </a:endParaRPr>
          </a:p>
          <a:p>
            <a:r>
              <a:rPr lang="en-US" dirty="0">
                <a:cs typeface="Calibri"/>
              </a:rPr>
              <a:t>Image 6: </a:t>
            </a:r>
            <a:r>
              <a:rPr lang="en-US" i="1" dirty="0">
                <a:cs typeface="Calibri"/>
              </a:rPr>
              <a:t>Gethsemane</a:t>
            </a:r>
            <a:r>
              <a:rPr lang="en-US" dirty="0">
                <a:cs typeface="Calibri"/>
              </a:rPr>
              <a:t>, J. Kirk Richards </a:t>
            </a:r>
            <a:r>
              <a:rPr lang="en-US" dirty="0">
                <a:hlinkClick r:id="rId7"/>
              </a:rPr>
              <a:t>https://www.ldsliving.com/6-Unique-Paintings-that-Powerfully-Portray-the-Atonement-Resurrection/s/78336</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a:t>
            </a:fld>
            <a:endParaRPr lang="en-US"/>
          </a:p>
        </p:txBody>
      </p:sp>
    </p:spTree>
    <p:extLst>
      <p:ext uri="{BB962C8B-B14F-4D97-AF65-F5344CB8AC3E}">
        <p14:creationId xmlns:p14="http://schemas.microsoft.com/office/powerpoint/2010/main" val="29818684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https://newsroom.churchofjesuschrist.org/leader-biographies/elder-jeffrey-r-holland</a:t>
            </a:r>
            <a:endParaRPr lang="en-US"/>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39</a:t>
            </a:fld>
            <a:endParaRPr lang="en-US"/>
          </a:p>
        </p:txBody>
      </p:sp>
    </p:spTree>
    <p:extLst>
      <p:ext uri="{BB962C8B-B14F-4D97-AF65-F5344CB8AC3E}">
        <p14:creationId xmlns:p14="http://schemas.microsoft.com/office/powerpoint/2010/main" val="4269759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https://commons.wikimedia.org/wiki/File:The-Last-Supper-Restored-Da-Vinci_32x16.jpg</a:t>
            </a:r>
          </a:p>
        </p:txBody>
      </p:sp>
      <p:sp>
        <p:nvSpPr>
          <p:cNvPr id="4" name="Slide Number Placeholder 3"/>
          <p:cNvSpPr>
            <a:spLocks noGrp="1"/>
          </p:cNvSpPr>
          <p:nvPr>
            <p:ph type="sldNum" sz="quarter" idx="5"/>
          </p:nvPr>
        </p:nvSpPr>
        <p:spPr/>
        <p:txBody>
          <a:bodyPr/>
          <a:lstStyle/>
          <a:p>
            <a:fld id="{8F992AFB-CCB7-41E6-BF6F-E17A0E5BBC67}" type="slidenum">
              <a:rPr lang="en-US" smtClean="0"/>
              <a:t>40</a:t>
            </a:fld>
            <a:endParaRPr lang="en-US"/>
          </a:p>
        </p:txBody>
      </p:sp>
    </p:spTree>
    <p:extLst>
      <p:ext uri="{BB962C8B-B14F-4D97-AF65-F5344CB8AC3E}">
        <p14:creationId xmlns:p14="http://schemas.microsoft.com/office/powerpoint/2010/main" val="2084233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https://history.churchofjesuschrist.org/exhibit/iac-2015-tell-me-the-stories-of-jesus?lang=eng</a:t>
            </a:r>
            <a:endParaRPr lang="en-US">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41</a:t>
            </a:fld>
            <a:endParaRPr lang="en-US"/>
          </a:p>
        </p:txBody>
      </p:sp>
    </p:spTree>
    <p:extLst>
      <p:ext uri="{BB962C8B-B14F-4D97-AF65-F5344CB8AC3E}">
        <p14:creationId xmlns:p14="http://schemas.microsoft.com/office/powerpoint/2010/main" val="3121519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https://history.churchofjesuschrist.org/exhibit/iac-2015-tell-me-the-stories-of-jesus?lang=eng</a:t>
            </a:r>
            <a:endParaRPr lang="en-US">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F992AFB-CCB7-41E6-BF6F-E17A0E5BBC67}" type="slidenum">
              <a:rPr lang="en-US" smtClean="0"/>
              <a:t>42</a:t>
            </a:fld>
            <a:endParaRPr lang="en-US"/>
          </a:p>
        </p:txBody>
      </p:sp>
    </p:spTree>
    <p:extLst>
      <p:ext uri="{BB962C8B-B14F-4D97-AF65-F5344CB8AC3E}">
        <p14:creationId xmlns:p14="http://schemas.microsoft.com/office/powerpoint/2010/main" val="31524203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44</a:t>
            </a:fld>
            <a:endParaRPr lang="en-US"/>
          </a:p>
        </p:txBody>
      </p:sp>
    </p:spTree>
    <p:extLst>
      <p:ext uri="{BB962C8B-B14F-4D97-AF65-F5344CB8AC3E}">
        <p14:creationId xmlns:p14="http://schemas.microsoft.com/office/powerpoint/2010/main" val="1720364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45</a:t>
            </a:fld>
            <a:endParaRPr lang="en-US"/>
          </a:p>
        </p:txBody>
      </p:sp>
    </p:spTree>
    <p:extLst>
      <p:ext uri="{BB962C8B-B14F-4D97-AF65-F5344CB8AC3E}">
        <p14:creationId xmlns:p14="http://schemas.microsoft.com/office/powerpoint/2010/main" val="2800166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46</a:t>
            </a:fld>
            <a:endParaRPr lang="en-US"/>
          </a:p>
        </p:txBody>
      </p:sp>
    </p:spTree>
    <p:extLst>
      <p:ext uri="{BB962C8B-B14F-4D97-AF65-F5344CB8AC3E}">
        <p14:creationId xmlns:p14="http://schemas.microsoft.com/office/powerpoint/2010/main" val="36597747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Testify—do you feel the love, the mercy, the forgiveness that Jesus Christ extends to you? He paid the price! </a:t>
            </a:r>
          </a:p>
          <a:p>
            <a:r>
              <a:rPr lang="en-US" dirty="0"/>
              <a:t>Take a minute to write down what the story of Hosea might mean for you.</a:t>
            </a:r>
          </a:p>
          <a:p>
            <a:endParaRPr lang="en-US" dirty="0">
              <a:cs typeface="Calibri" panose="020F0502020204030204"/>
            </a:endParaRPr>
          </a:p>
          <a:p>
            <a:r>
              <a:rPr lang="en-US">
                <a:cs typeface="Calibri" panose="020F0502020204030204"/>
              </a:rPr>
              <a:t>Image: </a:t>
            </a:r>
            <a:r>
              <a:rPr lang="en-US" dirty="0">
                <a:hlinkClick r:id="rId3"/>
              </a:rPr>
              <a:t>https://commons.wikimedia.org/wiki/File:Ernest_Karlovich_Lipgart_-_The_Parable_of_the_Wise_and_Foolish_Virgins,_1886.jpg</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47</a:t>
            </a:fld>
            <a:endParaRPr lang="en-US"/>
          </a:p>
        </p:txBody>
      </p:sp>
    </p:spTree>
    <p:extLst>
      <p:ext uri="{BB962C8B-B14F-4D97-AF65-F5344CB8AC3E}">
        <p14:creationId xmlns:p14="http://schemas.microsoft.com/office/powerpoint/2010/main" val="13389814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https://commons.wikimedia.org/wiki/File:Book_of_Nehemiah_Chapter_2-5_(Bible_Illustrations_by_Sweet_Media).jpg</a:t>
            </a:r>
          </a:p>
        </p:txBody>
      </p:sp>
      <p:sp>
        <p:nvSpPr>
          <p:cNvPr id="4" name="Slide Number Placeholder 3"/>
          <p:cNvSpPr>
            <a:spLocks noGrp="1"/>
          </p:cNvSpPr>
          <p:nvPr>
            <p:ph type="sldNum" sz="quarter" idx="5"/>
          </p:nvPr>
        </p:nvSpPr>
        <p:spPr/>
        <p:txBody>
          <a:bodyPr/>
          <a:lstStyle/>
          <a:p>
            <a:fld id="{8F992AFB-CCB7-41E6-BF6F-E17A0E5BBC67}" type="slidenum">
              <a:rPr lang="en-US" smtClean="0"/>
              <a:t>50</a:t>
            </a:fld>
            <a:endParaRPr lang="en-US"/>
          </a:p>
        </p:txBody>
      </p:sp>
    </p:spTree>
    <p:extLst>
      <p:ext uri="{BB962C8B-B14F-4D97-AF65-F5344CB8AC3E}">
        <p14:creationId xmlns:p14="http://schemas.microsoft.com/office/powerpoint/2010/main" val="35305150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https://pixabay.com/photos/pedestrians-people-busy-movement-400811/</a:t>
            </a:r>
          </a:p>
        </p:txBody>
      </p:sp>
      <p:sp>
        <p:nvSpPr>
          <p:cNvPr id="4" name="Slide Number Placeholder 3"/>
          <p:cNvSpPr>
            <a:spLocks noGrp="1"/>
          </p:cNvSpPr>
          <p:nvPr>
            <p:ph type="sldNum" sz="quarter" idx="5"/>
          </p:nvPr>
        </p:nvSpPr>
        <p:spPr/>
        <p:txBody>
          <a:bodyPr/>
          <a:lstStyle/>
          <a:p>
            <a:fld id="{8F992AFB-CCB7-41E6-BF6F-E17A0E5BBC67}" type="slidenum">
              <a:rPr lang="en-US" smtClean="0"/>
              <a:t>51</a:t>
            </a:fld>
            <a:endParaRPr lang="en-US"/>
          </a:p>
        </p:txBody>
      </p:sp>
    </p:spTree>
    <p:extLst>
      <p:ext uri="{BB962C8B-B14F-4D97-AF65-F5344CB8AC3E}">
        <p14:creationId xmlns:p14="http://schemas.microsoft.com/office/powerpoint/2010/main" val="2317902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https://www.churchofjesuschrist.org/media/image/noah-and-animals-ce9b865?lang=eng&amp;collectionId=65a92c1051e01cb5bea39a2451a9310ba63e01a2</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9FBC68F0-71EF-43FF-A10E-ABCF0EB276CB}" type="slidenum">
              <a:rPr lang="en-US" smtClean="0"/>
              <a:pPr/>
              <a:t>5</a:t>
            </a:fld>
            <a:endParaRPr lang="en-US"/>
          </a:p>
        </p:txBody>
      </p:sp>
    </p:spTree>
    <p:extLst>
      <p:ext uri="{BB962C8B-B14F-4D97-AF65-F5344CB8AC3E}">
        <p14:creationId xmlns:p14="http://schemas.microsoft.com/office/powerpoint/2010/main" val="16011615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Georgia" panose="02040502050405020303" pitchFamily="18" charset="0"/>
              </a:rPr>
              <a:t>One of my students took President Nelson’s advice and took an inventory of how much time he spent on his phone. He was shocked at the results. He said, “I calculated that if I continue at my current rate, by the time I’m 80 I will have spent more than a decade of my life was spent on social media.”</a:t>
            </a:r>
          </a:p>
          <a:p>
            <a:endParaRPr lang="en-US" dirty="0"/>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53</a:t>
            </a:fld>
            <a:endParaRPr lang="en-US"/>
          </a:p>
        </p:txBody>
      </p:sp>
    </p:spTree>
    <p:extLst>
      <p:ext uri="{BB962C8B-B14F-4D97-AF65-F5344CB8AC3E}">
        <p14:creationId xmlns:p14="http://schemas.microsoft.com/office/powerpoint/2010/main" val="529633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https://commons.wikimedia.org/wiki/File:Book_of_Nehemiah_Chapter_6-2_(Bible_Illustrations_by_Sweet_Media).jpg</a:t>
            </a:r>
          </a:p>
        </p:txBody>
      </p:sp>
      <p:sp>
        <p:nvSpPr>
          <p:cNvPr id="4" name="Slide Number Placeholder 3"/>
          <p:cNvSpPr>
            <a:spLocks noGrp="1"/>
          </p:cNvSpPr>
          <p:nvPr>
            <p:ph type="sldNum" sz="quarter" idx="5"/>
          </p:nvPr>
        </p:nvSpPr>
        <p:spPr/>
        <p:txBody>
          <a:bodyPr/>
          <a:lstStyle/>
          <a:p>
            <a:fld id="{8F992AFB-CCB7-41E6-BF6F-E17A0E5BBC67}" type="slidenum">
              <a:rPr lang="en-US" smtClean="0"/>
              <a:t>54</a:t>
            </a:fld>
            <a:endParaRPr lang="en-US"/>
          </a:p>
        </p:txBody>
      </p:sp>
    </p:spTree>
    <p:extLst>
      <p:ext uri="{BB962C8B-B14F-4D97-AF65-F5344CB8AC3E}">
        <p14:creationId xmlns:p14="http://schemas.microsoft.com/office/powerpoint/2010/main" val="1048985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https://commons.wikimedia.org/wiki/File:Book_of_Nehemiah_Chapter_6-2_(Bible_Illustrations_by_Sweet_Media).jpg</a:t>
            </a:r>
          </a:p>
        </p:txBody>
      </p:sp>
      <p:sp>
        <p:nvSpPr>
          <p:cNvPr id="4" name="Slide Number Placeholder 3"/>
          <p:cNvSpPr>
            <a:spLocks noGrp="1"/>
          </p:cNvSpPr>
          <p:nvPr>
            <p:ph type="sldNum" sz="quarter" idx="5"/>
          </p:nvPr>
        </p:nvSpPr>
        <p:spPr/>
        <p:txBody>
          <a:bodyPr/>
          <a:lstStyle/>
          <a:p>
            <a:fld id="{8F992AFB-CCB7-41E6-BF6F-E17A0E5BBC67}" type="slidenum">
              <a:rPr lang="en-US" smtClean="0"/>
              <a:t>55</a:t>
            </a:fld>
            <a:endParaRPr lang="en-US"/>
          </a:p>
        </p:txBody>
      </p:sp>
    </p:spTree>
    <p:extLst>
      <p:ext uri="{BB962C8B-B14F-4D97-AF65-F5344CB8AC3E}">
        <p14:creationId xmlns:p14="http://schemas.microsoft.com/office/powerpoint/2010/main" val="3086300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possible, remake these images</a:t>
            </a:r>
          </a:p>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58</a:t>
            </a:fld>
            <a:endParaRPr lang="en-US"/>
          </a:p>
        </p:txBody>
      </p:sp>
    </p:spTree>
    <p:extLst>
      <p:ext uri="{BB962C8B-B14F-4D97-AF65-F5344CB8AC3E}">
        <p14:creationId xmlns:p14="http://schemas.microsoft.com/office/powerpoint/2010/main" val="28205861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http://www.webstersdictionary1828.com/NoahWebster</a:t>
            </a:r>
          </a:p>
        </p:txBody>
      </p:sp>
      <p:sp>
        <p:nvSpPr>
          <p:cNvPr id="4" name="Slide Number Placeholder 3"/>
          <p:cNvSpPr>
            <a:spLocks noGrp="1"/>
          </p:cNvSpPr>
          <p:nvPr>
            <p:ph type="sldNum" sz="quarter" idx="5"/>
          </p:nvPr>
        </p:nvSpPr>
        <p:spPr/>
        <p:txBody>
          <a:bodyPr/>
          <a:lstStyle/>
          <a:p>
            <a:fld id="{8F992AFB-CCB7-41E6-BF6F-E17A0E5BBC67}" type="slidenum">
              <a:rPr lang="en-US" smtClean="0"/>
              <a:t>59</a:t>
            </a:fld>
            <a:endParaRPr lang="en-US"/>
          </a:p>
        </p:txBody>
      </p:sp>
    </p:spTree>
    <p:extLst>
      <p:ext uri="{BB962C8B-B14F-4D97-AF65-F5344CB8AC3E}">
        <p14:creationId xmlns:p14="http://schemas.microsoft.com/office/powerpoint/2010/main" val="3572092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hope is that this course will help you choose faith and choose the covenant path by deepening your understanding of Jesus Christ. I hope our testimonies of him grow throughout this course and that we deepen our desire to be witnesses of him.</a:t>
            </a:r>
          </a:p>
          <a:p>
            <a:endParaRPr lang="en-US" dirty="0"/>
          </a:p>
          <a:p>
            <a:r>
              <a:rPr lang="en-US" dirty="0"/>
              <a:t>Share testimony </a:t>
            </a:r>
          </a:p>
          <a:p>
            <a:r>
              <a:rPr lang="en-US" dirty="0"/>
              <a:t>**When creating the online version, note DC 46 spiritual gift video for text</a:t>
            </a:r>
          </a:p>
        </p:txBody>
      </p:sp>
      <p:sp>
        <p:nvSpPr>
          <p:cNvPr id="4" name="Slide Number Placeholder 3"/>
          <p:cNvSpPr>
            <a:spLocks noGrp="1"/>
          </p:cNvSpPr>
          <p:nvPr>
            <p:ph type="sldNum" sz="quarter" idx="5"/>
          </p:nvPr>
        </p:nvSpPr>
        <p:spPr/>
        <p:txBody>
          <a:bodyPr/>
          <a:lstStyle/>
          <a:p>
            <a:pPr>
              <a:defRPr/>
            </a:pPr>
            <a:fld id="{1CA4F710-7DAD-4754-BC07-61940B805C0E}" type="slidenum">
              <a:rPr lang="en-US" altLang="en-US" smtClean="0"/>
              <a:pPr>
                <a:defRPr/>
              </a:pPr>
              <a:t>62</a:t>
            </a:fld>
            <a:endParaRPr lang="en-US" altLang="en-US"/>
          </a:p>
        </p:txBody>
      </p:sp>
    </p:spTree>
    <p:extLst>
      <p:ext uri="{BB962C8B-B14F-4D97-AF65-F5344CB8AC3E}">
        <p14:creationId xmlns:p14="http://schemas.microsoft.com/office/powerpoint/2010/main" val="37850188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hope is that this course will help you choose faith and choose the covenant path by deepening your understanding of Jesus Christ. I hope our testimonies of him grow throughout this course and that we deepen our desire to be witnesses of him.</a:t>
            </a:r>
          </a:p>
          <a:p>
            <a:endParaRPr lang="en-US" dirty="0"/>
          </a:p>
          <a:p>
            <a:r>
              <a:rPr lang="en-US" dirty="0"/>
              <a:t>Share testimony </a:t>
            </a:r>
          </a:p>
          <a:p>
            <a:r>
              <a:rPr lang="en-US" dirty="0"/>
              <a:t>**When creating the online version, note DC 46 spiritual gift video for text</a:t>
            </a:r>
          </a:p>
        </p:txBody>
      </p:sp>
      <p:sp>
        <p:nvSpPr>
          <p:cNvPr id="4" name="Slide Number Placeholder 3"/>
          <p:cNvSpPr>
            <a:spLocks noGrp="1"/>
          </p:cNvSpPr>
          <p:nvPr>
            <p:ph type="sldNum" sz="quarter" idx="5"/>
          </p:nvPr>
        </p:nvSpPr>
        <p:spPr/>
        <p:txBody>
          <a:bodyPr/>
          <a:lstStyle/>
          <a:p>
            <a:pPr>
              <a:defRPr/>
            </a:pPr>
            <a:fld id="{1CA4F710-7DAD-4754-BC07-61940B805C0E}" type="slidenum">
              <a:rPr lang="en-US" altLang="en-US" smtClean="0"/>
              <a:pPr>
                <a:defRPr/>
              </a:pPr>
              <a:t>63</a:t>
            </a:fld>
            <a:endParaRPr lang="en-US" altLang="en-US"/>
          </a:p>
        </p:txBody>
      </p:sp>
    </p:spTree>
    <p:extLst>
      <p:ext uri="{BB962C8B-B14F-4D97-AF65-F5344CB8AC3E}">
        <p14:creationId xmlns:p14="http://schemas.microsoft.com/office/powerpoint/2010/main" val="2682178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Image: </a:t>
            </a:r>
            <a:r>
              <a:rPr lang="en-US" dirty="0">
                <a:hlinkClick r:id="rId3"/>
              </a:rPr>
              <a:t>https://www.wikiart.org/en/titian/crucifixion</a:t>
            </a:r>
            <a:endParaRPr lang="en-US" dirty="0">
              <a:cs typeface="Calibri" panose="020F0502020204030204"/>
            </a:endParaRPr>
          </a:p>
          <a:p>
            <a:endParaRPr lang="en-US" dirty="0"/>
          </a:p>
        </p:txBody>
      </p:sp>
      <p:sp>
        <p:nvSpPr>
          <p:cNvPr id="4" name="Slide Number Placeholder 3"/>
          <p:cNvSpPr>
            <a:spLocks noGrp="1"/>
          </p:cNvSpPr>
          <p:nvPr>
            <p:ph type="sldNum" sz="quarter" idx="5"/>
          </p:nvPr>
        </p:nvSpPr>
        <p:spPr/>
        <p:txBody>
          <a:bodyPr/>
          <a:lstStyle/>
          <a:p>
            <a:fld id="{9FBC68F0-71EF-43FF-A10E-ABCF0EB276CB}" type="slidenum">
              <a:rPr lang="en-US" smtClean="0"/>
              <a:pPr/>
              <a:t>6</a:t>
            </a:fld>
            <a:endParaRPr lang="en-US"/>
          </a:p>
        </p:txBody>
      </p:sp>
    </p:spTree>
    <p:extLst>
      <p:ext uri="{BB962C8B-B14F-4D97-AF65-F5344CB8AC3E}">
        <p14:creationId xmlns:p14="http://schemas.microsoft.com/office/powerpoint/2010/main" val="1147551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BC68F0-71EF-43FF-A10E-ABCF0EB276CB}" type="slidenum">
              <a:rPr lang="en-US" smtClean="0"/>
              <a:pPr/>
              <a:t>7</a:t>
            </a:fld>
            <a:endParaRPr lang="en-US"/>
          </a:p>
        </p:txBody>
      </p:sp>
    </p:spTree>
    <p:extLst>
      <p:ext uri="{BB962C8B-B14F-4D97-AF65-F5344CB8AC3E}">
        <p14:creationId xmlns:p14="http://schemas.microsoft.com/office/powerpoint/2010/main" val="954596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BC68F0-71EF-43FF-A10E-ABCF0EB276CB}" type="slidenum">
              <a:rPr lang="en-US" smtClean="0"/>
              <a:pPr/>
              <a:t>8</a:t>
            </a:fld>
            <a:endParaRPr lang="en-US"/>
          </a:p>
        </p:txBody>
      </p:sp>
    </p:spTree>
    <p:extLst>
      <p:ext uri="{BB962C8B-B14F-4D97-AF65-F5344CB8AC3E}">
        <p14:creationId xmlns:p14="http://schemas.microsoft.com/office/powerpoint/2010/main" val="1721235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Image: </a:t>
            </a:r>
            <a:r>
              <a:rPr lang="en-US" dirty="0">
                <a:hlinkClick r:id="rId3"/>
              </a:rPr>
              <a:t>https://www.churchofjesuschrist.org/church/news/a-closer-look-at-symbolism-of-christus-and-ancient-apostles-statues-in-rome?lang=eng</a:t>
            </a:r>
            <a:endParaRPr lang="en-US" dirty="0">
              <a:cs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9FBC68F0-71EF-43FF-A10E-ABCF0EB276CB}" type="slidenum">
              <a:rPr lang="en-US" smtClean="0"/>
              <a:pPr/>
              <a:t>9</a:t>
            </a:fld>
            <a:endParaRPr lang="en-US"/>
          </a:p>
        </p:txBody>
      </p:sp>
    </p:spTree>
    <p:extLst>
      <p:ext uri="{BB962C8B-B14F-4D97-AF65-F5344CB8AC3E}">
        <p14:creationId xmlns:p14="http://schemas.microsoft.com/office/powerpoint/2010/main" val="1818896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Image 1: </a:t>
            </a:r>
            <a:r>
              <a:rPr lang="en-US" dirty="0"/>
              <a:t>https://www.jessicabrodie.com/about-jessica </a:t>
            </a:r>
            <a:endParaRPr lang="en-US" dirty="0">
              <a:cs typeface="Calibri"/>
            </a:endParaRPr>
          </a:p>
        </p:txBody>
      </p:sp>
      <p:sp>
        <p:nvSpPr>
          <p:cNvPr id="4" name="Slide Number Placeholder 3"/>
          <p:cNvSpPr>
            <a:spLocks noGrp="1"/>
          </p:cNvSpPr>
          <p:nvPr>
            <p:ph type="sldNum" sz="quarter" idx="10"/>
          </p:nvPr>
        </p:nvSpPr>
        <p:spPr/>
        <p:txBody>
          <a:bodyPr/>
          <a:lstStyle/>
          <a:p>
            <a:fld id="{9FBC68F0-71EF-43FF-A10E-ABCF0EB276CB}" type="slidenum">
              <a:rPr lang="en-US" smtClean="0"/>
              <a:pPr/>
              <a:t>10</a:t>
            </a:fld>
            <a:endParaRPr lang="en-US"/>
          </a:p>
        </p:txBody>
      </p:sp>
    </p:spTree>
    <p:extLst>
      <p:ext uri="{BB962C8B-B14F-4D97-AF65-F5344CB8AC3E}">
        <p14:creationId xmlns:p14="http://schemas.microsoft.com/office/powerpoint/2010/main" val="2901586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2/1/2022</a:t>
            </a:fld>
            <a:endParaRPr lang="en-US"/>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27CC91-B5DE-43CB-8AE6-81ADF9ADD817}" type="slidenum">
              <a:rPr lang="en-US" altLang="en-US"/>
              <a:pPr/>
              <a:t>‹#›</a:t>
            </a:fld>
            <a:endParaRPr lang="en-US" altLang="en-US"/>
          </a:p>
        </p:txBody>
      </p:sp>
    </p:spTree>
    <p:extLst>
      <p:ext uri="{BB962C8B-B14F-4D97-AF65-F5344CB8AC3E}">
        <p14:creationId xmlns:p14="http://schemas.microsoft.com/office/powerpoint/2010/main" val="1008839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84BD5E5E-391D-4395-8D7B-E7374553E200}" type="slidenum">
              <a:rPr lang="en-US"/>
              <a:pPr/>
              <a:t>‹#›</a:t>
            </a:fld>
            <a:endParaRPr lang="en-US"/>
          </a:p>
        </p:txBody>
      </p:sp>
      <p:sp>
        <p:nvSpPr>
          <p:cNvPr id="4" name="Footer Placeholder 3"/>
          <p:cNvSpPr>
            <a:spLocks noGrp="1"/>
          </p:cNvSpPr>
          <p:nvPr>
            <p:ph type="ftr" sz="quarter" idx="12"/>
          </p:nvPr>
        </p:nvSpPr>
        <p:spPr/>
        <p:txBody>
          <a:bodyPr/>
          <a:lstStyle>
            <a:lvl1pPr>
              <a:defRPr/>
            </a:lvl1pPr>
          </a:lstStyle>
          <a:p>
            <a:endParaRPr lang="en-US"/>
          </a:p>
        </p:txBody>
      </p:sp>
    </p:spTree>
    <p:extLst>
      <p:ext uri="{BB962C8B-B14F-4D97-AF65-F5344CB8AC3E}">
        <p14:creationId xmlns:p14="http://schemas.microsoft.com/office/powerpoint/2010/main" val="461285162"/>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30725"/>
          </a:xfrm>
        </p:spPr>
        <p:txBody>
          <a:bodyPr>
            <a:normAutofit/>
          </a:bodyPr>
          <a:lstStyle/>
          <a:p>
            <a:pPr lvl="0"/>
            <a:endParaRPr lang="en-US" noProof="0"/>
          </a:p>
        </p:txBody>
      </p:sp>
      <p:sp>
        <p:nvSpPr>
          <p:cNvPr id="4" name="Footer Placeholder 2"/>
          <p:cNvSpPr>
            <a:spLocks noGrp="1"/>
          </p:cNvSpPr>
          <p:nvPr>
            <p:ph type="ftr" sz="quarter" idx="10"/>
          </p:nvPr>
        </p:nvSpPr>
        <p:spPr/>
        <p:txBody>
          <a:bodyPr/>
          <a:lstStyle>
            <a:lvl1pPr>
              <a:defRPr/>
            </a:lvl1pPr>
          </a:lstStyle>
          <a:p>
            <a:pPr>
              <a:defRPr/>
            </a:pPr>
            <a:endParaRPr lang="en-US"/>
          </a:p>
        </p:txBody>
      </p:sp>
      <p:sp>
        <p:nvSpPr>
          <p:cNvPr id="5" name="Date Placeholder 13"/>
          <p:cNvSpPr>
            <a:spLocks noGrp="1"/>
          </p:cNvSpPr>
          <p:nvPr>
            <p:ph type="dt" sz="half"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E373E7EB-4BD8-4751-9F31-056FA3EF1851}" type="slidenum">
              <a:rPr lang="en-US"/>
              <a:pPr>
                <a:defRPr/>
              </a:pPr>
              <a:t>‹#›</a:t>
            </a:fld>
            <a:endParaRPr lang="en-US"/>
          </a:p>
        </p:txBody>
      </p:sp>
    </p:spTree>
    <p:extLst>
      <p:ext uri="{BB962C8B-B14F-4D97-AF65-F5344CB8AC3E}">
        <p14:creationId xmlns:p14="http://schemas.microsoft.com/office/powerpoint/2010/main" val="139354530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D8EBA-D2AD-A04D-8B73-73BBC0BD86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4328C3-4E88-8942-8FF9-0A620F17CE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1C2CD9-84C0-E943-8EA4-9EE831BBDA8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27A7A1A-2539-C048-B607-63916A601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65920-7FAB-184D-907A-708B004ED62E}"/>
              </a:ext>
            </a:extLst>
          </p:cNvPr>
          <p:cNvSpPr>
            <a:spLocks noGrp="1"/>
          </p:cNvSpPr>
          <p:nvPr>
            <p:ph type="sldNum" sz="quarter" idx="12"/>
          </p:nvPr>
        </p:nvSpPr>
        <p:spPr/>
        <p:txBody>
          <a:bodyPr/>
          <a:lstStyle/>
          <a:p>
            <a:fld id="{664A830B-397D-493C-BD7C-791B4146D426}" type="slidenum">
              <a:rPr lang="en-US" smtClean="0"/>
              <a:pPr/>
              <a:t>‹#›</a:t>
            </a:fld>
            <a:endParaRPr lang="en-US"/>
          </a:p>
        </p:txBody>
      </p:sp>
    </p:spTree>
    <p:extLst>
      <p:ext uri="{BB962C8B-B14F-4D97-AF65-F5344CB8AC3E}">
        <p14:creationId xmlns:p14="http://schemas.microsoft.com/office/powerpoint/2010/main" val="2294360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602268F2-64F4-4D2B-A998-9C9F1A5542B5}" type="slidenum">
              <a:rPr lang="en-US" altLang="en-US"/>
              <a:pPr>
                <a:defRPr/>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33326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4" r:id="rId3"/>
    <p:sldLayoutId id="2147483715" r:id="rId4"/>
    <p:sldLayoutId id="2147483716" r:id="rId5"/>
    <p:sldLayoutId id="2147483717" r:id="rId6"/>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hollyloved.com/2019/07/15/finding-jesus-in-the-center-of-my-pain/"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hyperlink" Target="https://whollyloved.com/2019/07/15/finding-jesus-in-the-center-of-my-pain/"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hyperlink" Target="https://whollyloved.com/2019/07/15/finding-jesus-in-the-center-of-my-pain/"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hyperlink" Target="https://whollyloved.com/2019/07/15/finding-jesus-in-the-center-of-my-pain/"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hyperlink" Target="https://whollyloved.com/2019/07/15/finding-jesus-in-the-center-of-my-pain/"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hyperlink" Target="https://whollyloved.com/2019/07/15/finding-jesus-in-the-center-of-my-pain/"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www.dsmedia.org/resources/illustrations/sweet-publishin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www.dsmedia.org/resources/illustrations/sweet-publishin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www.dsmedia.org/resources/illustrations/sweet-publishing"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EC249-0B6F-4159-A680-509730BFCB05}"/>
              </a:ext>
            </a:extLst>
          </p:cNvPr>
          <p:cNvSpPr>
            <a:spLocks noGrp="1"/>
          </p:cNvSpPr>
          <p:nvPr>
            <p:ph type="title"/>
          </p:nvPr>
        </p:nvSpPr>
        <p:spPr>
          <a:xfrm>
            <a:off x="608995" y="5212080"/>
            <a:ext cx="2347565" cy="599441"/>
          </a:xfrm>
        </p:spPr>
        <p:txBody>
          <a:bodyPr>
            <a:normAutofit/>
          </a:bodyPr>
          <a:lstStyle/>
          <a:p>
            <a:r>
              <a:rPr lang="en-US" sz="2800" dirty="0" err="1"/>
              <a:t>Jarom</a:t>
            </a:r>
            <a:r>
              <a:rPr lang="en-US" sz="2800" dirty="0"/>
              <a:t> 1:11</a:t>
            </a:r>
          </a:p>
        </p:txBody>
      </p:sp>
      <p:sp>
        <p:nvSpPr>
          <p:cNvPr id="3" name="Content Placeholder 2">
            <a:extLst>
              <a:ext uri="{FF2B5EF4-FFF2-40B4-BE49-F238E27FC236}">
                <a16:creationId xmlns:a16="http://schemas.microsoft.com/office/drawing/2014/main" id="{C65A33B8-D972-451F-A272-A26B7A9BF4AC}"/>
              </a:ext>
            </a:extLst>
          </p:cNvPr>
          <p:cNvSpPr>
            <a:spLocks noGrp="1"/>
          </p:cNvSpPr>
          <p:nvPr>
            <p:ph idx="1"/>
          </p:nvPr>
        </p:nvSpPr>
        <p:spPr>
          <a:xfrm>
            <a:off x="3871448" y="325120"/>
            <a:ext cx="7924917" cy="6095999"/>
          </a:xfrm>
        </p:spPr>
        <p:txBody>
          <a:bodyPr>
            <a:normAutofit/>
          </a:bodyPr>
          <a:lstStyle/>
          <a:p>
            <a:pPr marL="36900" indent="0" algn="just">
              <a:buNone/>
            </a:pPr>
            <a:r>
              <a:rPr lang="en-US" dirty="0"/>
              <a:t>“The prophets, and the priests, and the teachers, did labor diligently, exhorting with all long-suffering the people to diligence; teaching the law of Moses, and the intent for which it was given; persuading them to </a:t>
            </a:r>
            <a:r>
              <a:rPr lang="en-US" b="1" dirty="0">
                <a:solidFill>
                  <a:srgbClr val="FFFF00"/>
                </a:solidFill>
              </a:rPr>
              <a:t>look forward unto the Messiah, and believe in him to come as though he already was</a:t>
            </a:r>
            <a:r>
              <a:rPr lang="en-US" dirty="0"/>
              <a:t>. And after this manner did they teach them.”</a:t>
            </a:r>
            <a:endParaRPr lang="en-US" sz="4000" dirty="0"/>
          </a:p>
          <a:p>
            <a:endParaRPr lang="en-US" dirty="0"/>
          </a:p>
        </p:txBody>
      </p:sp>
      <p:pic>
        <p:nvPicPr>
          <p:cNvPr id="5" name="Picture 5">
            <a:extLst>
              <a:ext uri="{FF2B5EF4-FFF2-40B4-BE49-F238E27FC236}">
                <a16:creationId xmlns:a16="http://schemas.microsoft.com/office/drawing/2014/main" id="{623A9FA6-FAAB-4BC0-9AD3-D052151647C5}"/>
              </a:ext>
            </a:extLst>
          </p:cNvPr>
          <p:cNvPicPr>
            <a:picLocks noChangeAspect="1"/>
          </p:cNvPicPr>
          <p:nvPr/>
        </p:nvPicPr>
        <p:blipFill rotWithShape="1">
          <a:blip r:embed="rId3"/>
          <a:srcRect l="38632" t="11260" r="16097" b="804"/>
          <a:stretch/>
        </p:blipFill>
        <p:spPr>
          <a:xfrm>
            <a:off x="395635" y="410295"/>
            <a:ext cx="3177593" cy="46386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DF67D26B-A61B-4F00-8D98-86BCAA9CF20B}"/>
              </a:ext>
            </a:extLst>
          </p:cNvPr>
          <p:cNvSpPr txBox="1"/>
          <p:nvPr/>
        </p:nvSpPr>
        <p:spPr>
          <a:xfrm>
            <a:off x="612831" y="4754782"/>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Jorge Coco</a:t>
            </a:r>
          </a:p>
        </p:txBody>
      </p:sp>
    </p:spTree>
    <p:extLst>
      <p:ext uri="{BB962C8B-B14F-4D97-AF65-F5344CB8AC3E}">
        <p14:creationId xmlns:p14="http://schemas.microsoft.com/office/powerpoint/2010/main" val="2109954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599" y="304800"/>
            <a:ext cx="7696201" cy="6019800"/>
          </a:xfrm>
        </p:spPr>
        <p:txBody>
          <a:bodyPr>
            <a:noAutofit/>
          </a:bodyPr>
          <a:lstStyle/>
          <a:p>
            <a:pPr marL="0" indent="0" algn="ctr">
              <a:buNone/>
            </a:pPr>
            <a:r>
              <a:rPr lang="en-US" sz="4000" dirty="0">
                <a:solidFill>
                  <a:schemeClr val="tx1"/>
                </a:solidFill>
              </a:rPr>
              <a:t>“Ugly tears coursed down my cheeks. Why? How could this have happened? The betrayal hit me like a gut punch. I wanted to scream it all away, or at the very least tear someone apart with my bare fingernails. But even that wouldn’t make it better, wouldn’t erase what I was going through…I felt so alone…</a:t>
            </a:r>
          </a:p>
        </p:txBody>
      </p:sp>
      <p:sp>
        <p:nvSpPr>
          <p:cNvPr id="7" name="Content Placeholder 2">
            <a:extLst>
              <a:ext uri="{FF2B5EF4-FFF2-40B4-BE49-F238E27FC236}">
                <a16:creationId xmlns:a16="http://schemas.microsoft.com/office/drawing/2014/main" id="{AB50D420-4E51-4CD2-A653-09EC2B5128C0}"/>
              </a:ext>
            </a:extLst>
          </p:cNvPr>
          <p:cNvSpPr txBox="1">
            <a:spLocks/>
          </p:cNvSpPr>
          <p:nvPr/>
        </p:nvSpPr>
        <p:spPr>
          <a:xfrm>
            <a:off x="3255895" y="2679699"/>
            <a:ext cx="876300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endParaRPr lang="en-US" sz="3200" dirty="0">
              <a:latin typeface="Georgia" panose="02040502050405020303" pitchFamily="18" charset="0"/>
            </a:endParaRPr>
          </a:p>
        </p:txBody>
      </p:sp>
      <p:sp>
        <p:nvSpPr>
          <p:cNvPr id="4" name="Rectangle 3">
            <a:extLst>
              <a:ext uri="{FF2B5EF4-FFF2-40B4-BE49-F238E27FC236}">
                <a16:creationId xmlns:a16="http://schemas.microsoft.com/office/drawing/2014/main" id="{DEF847F3-B459-475E-A60D-FFBCD9410B3A}"/>
              </a:ext>
            </a:extLst>
          </p:cNvPr>
          <p:cNvSpPr/>
          <p:nvPr/>
        </p:nvSpPr>
        <p:spPr>
          <a:xfrm>
            <a:off x="720021" y="3975099"/>
            <a:ext cx="2583164" cy="830997"/>
          </a:xfrm>
          <a:prstGeom prst="rect">
            <a:avLst/>
          </a:prstGeom>
        </p:spPr>
        <p:txBody>
          <a:bodyPr wrap="square">
            <a:spAutoFit/>
          </a:bodyPr>
          <a:lstStyle/>
          <a:p>
            <a:r>
              <a:rPr lang="en-US" sz="1600" dirty="0">
                <a:solidFill>
                  <a:srgbClr val="FFFF00"/>
                </a:solidFill>
                <a:ea typeface="Calibri" panose="020F0502020204030204" pitchFamily="34" charset="0"/>
                <a:hlinkClick r:id="rId3">
                  <a:extLst>
                    <a:ext uri="{A12FA001-AC4F-418D-AE19-62706E023703}">
                      <ahyp:hlinkClr xmlns:ahyp="http://schemas.microsoft.com/office/drawing/2018/hyperlinkcolor" val="tx"/>
                    </a:ext>
                  </a:extLst>
                </a:hlinkClick>
              </a:rPr>
              <a:t>Jessica Brodie, “Finding Jesus in the Center of My Pain,”</a:t>
            </a:r>
            <a:endParaRPr lang="en-US" sz="1600" dirty="0">
              <a:solidFill>
                <a:srgbClr val="FFFF00"/>
              </a:solidFill>
            </a:endParaRPr>
          </a:p>
        </p:txBody>
      </p:sp>
      <p:pic>
        <p:nvPicPr>
          <p:cNvPr id="1026" name="Picture 2" descr="About — Jessica Brodie">
            <a:extLst>
              <a:ext uri="{FF2B5EF4-FFF2-40B4-BE49-F238E27FC236}">
                <a16:creationId xmlns:a16="http://schemas.microsoft.com/office/drawing/2014/main" id="{0C93F326-B9D9-354D-805C-FF8C57F447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21" y="304800"/>
            <a:ext cx="2451749" cy="35904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423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599" y="304800"/>
            <a:ext cx="7696201" cy="6019800"/>
          </a:xfrm>
        </p:spPr>
        <p:txBody>
          <a:bodyPr>
            <a:noAutofit/>
          </a:bodyPr>
          <a:lstStyle/>
          <a:p>
            <a:pPr marL="0" indent="0" algn="ctr">
              <a:buNone/>
            </a:pPr>
            <a:r>
              <a:rPr lang="en-US" sz="3800" dirty="0">
                <a:solidFill>
                  <a:schemeClr val="tx1"/>
                </a:solidFill>
              </a:rPr>
              <a:t>“Talking to a counselor brought temporary relief but no real solutions. Blocking it out and staying as busy as possible only worked for so long. Then came Jesus. In the darkness, in the depths of my pain, I realized: He knew…He’d experienced the worst pain, the deepest betrayal, the hardest suffering—none of it deserved…</a:t>
            </a:r>
          </a:p>
        </p:txBody>
      </p:sp>
      <p:sp>
        <p:nvSpPr>
          <p:cNvPr id="7" name="Content Placeholder 2">
            <a:extLst>
              <a:ext uri="{FF2B5EF4-FFF2-40B4-BE49-F238E27FC236}">
                <a16:creationId xmlns:a16="http://schemas.microsoft.com/office/drawing/2014/main" id="{AB50D420-4E51-4CD2-A653-09EC2B5128C0}"/>
              </a:ext>
            </a:extLst>
          </p:cNvPr>
          <p:cNvSpPr txBox="1">
            <a:spLocks/>
          </p:cNvSpPr>
          <p:nvPr/>
        </p:nvSpPr>
        <p:spPr>
          <a:xfrm>
            <a:off x="3255895" y="2679699"/>
            <a:ext cx="876300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endParaRPr lang="en-US" sz="3200" dirty="0">
              <a:latin typeface="Georgia" panose="02040502050405020303" pitchFamily="18" charset="0"/>
            </a:endParaRPr>
          </a:p>
        </p:txBody>
      </p:sp>
      <p:sp>
        <p:nvSpPr>
          <p:cNvPr id="4" name="Rectangle 3">
            <a:extLst>
              <a:ext uri="{FF2B5EF4-FFF2-40B4-BE49-F238E27FC236}">
                <a16:creationId xmlns:a16="http://schemas.microsoft.com/office/drawing/2014/main" id="{DEF847F3-B459-475E-A60D-FFBCD9410B3A}"/>
              </a:ext>
            </a:extLst>
          </p:cNvPr>
          <p:cNvSpPr/>
          <p:nvPr/>
        </p:nvSpPr>
        <p:spPr>
          <a:xfrm>
            <a:off x="720021" y="3975099"/>
            <a:ext cx="2583164" cy="830997"/>
          </a:xfrm>
          <a:prstGeom prst="rect">
            <a:avLst/>
          </a:prstGeom>
        </p:spPr>
        <p:txBody>
          <a:bodyPr wrap="square">
            <a:spAutoFit/>
          </a:bodyPr>
          <a:lstStyle/>
          <a:p>
            <a:r>
              <a:rPr lang="en-US" sz="1600" dirty="0">
                <a:solidFill>
                  <a:srgbClr val="FFFF00"/>
                </a:solidFill>
                <a:ea typeface="Calibri" panose="020F0502020204030204" pitchFamily="34" charset="0"/>
                <a:hlinkClick r:id="rId3">
                  <a:extLst>
                    <a:ext uri="{A12FA001-AC4F-418D-AE19-62706E023703}">
                      <ahyp:hlinkClr xmlns:ahyp="http://schemas.microsoft.com/office/drawing/2018/hyperlinkcolor" val="tx"/>
                    </a:ext>
                  </a:extLst>
                </a:hlinkClick>
              </a:rPr>
              <a:t>Jessica Brodie, “Finding Jesus in the Center of My Pain,”</a:t>
            </a:r>
            <a:endParaRPr lang="en-US" sz="1600" dirty="0">
              <a:solidFill>
                <a:srgbClr val="FFFF00"/>
              </a:solidFill>
            </a:endParaRPr>
          </a:p>
        </p:txBody>
      </p:sp>
      <p:pic>
        <p:nvPicPr>
          <p:cNvPr id="6" name="Picture 2" descr="About — Jessica Brodie">
            <a:extLst>
              <a:ext uri="{FF2B5EF4-FFF2-40B4-BE49-F238E27FC236}">
                <a16:creationId xmlns:a16="http://schemas.microsoft.com/office/drawing/2014/main" id="{91D80449-9E2A-1446-A296-269AA3BDCC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21" y="304800"/>
            <a:ext cx="2451749" cy="35904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683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1063" y="304800"/>
            <a:ext cx="7613737" cy="6019800"/>
          </a:xfrm>
        </p:spPr>
        <p:txBody>
          <a:bodyPr>
            <a:noAutofit/>
          </a:bodyPr>
          <a:lstStyle/>
          <a:p>
            <a:pPr marL="0" indent="0" algn="ctr">
              <a:buNone/>
            </a:pPr>
            <a:r>
              <a:rPr lang="en-US" sz="3400" dirty="0">
                <a:solidFill>
                  <a:schemeClr val="tx1"/>
                </a:solidFill>
              </a:rPr>
              <a:t>“And it hurt Him—so very, very badly. But for some reason, I’d never before understood this. </a:t>
            </a:r>
          </a:p>
          <a:p>
            <a:pPr marL="0" indent="0" algn="ctr">
              <a:buNone/>
            </a:pPr>
            <a:r>
              <a:rPr lang="en-US" sz="3400" dirty="0">
                <a:solidFill>
                  <a:schemeClr val="tx1"/>
                </a:solidFill>
              </a:rPr>
              <a:t>Growing up, I’d been taught Jesus died on the cross, but His suffering seemed abstract. In paintings depicting the crucifixion, the holes from the nails had a bit of blood, and Jesus was frowning beneath His crown of thorns, but it was all rather contained—a PG version of what He’d really been through. </a:t>
            </a:r>
          </a:p>
        </p:txBody>
      </p:sp>
      <p:sp>
        <p:nvSpPr>
          <p:cNvPr id="7" name="Content Placeholder 2">
            <a:extLst>
              <a:ext uri="{FF2B5EF4-FFF2-40B4-BE49-F238E27FC236}">
                <a16:creationId xmlns:a16="http://schemas.microsoft.com/office/drawing/2014/main" id="{AB50D420-4E51-4CD2-A653-09EC2B5128C0}"/>
              </a:ext>
            </a:extLst>
          </p:cNvPr>
          <p:cNvSpPr txBox="1">
            <a:spLocks/>
          </p:cNvSpPr>
          <p:nvPr/>
        </p:nvSpPr>
        <p:spPr>
          <a:xfrm>
            <a:off x="3255895" y="2679699"/>
            <a:ext cx="876300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endParaRPr lang="en-US" sz="3200" dirty="0">
              <a:latin typeface="Georgia" panose="02040502050405020303" pitchFamily="18" charset="0"/>
            </a:endParaRPr>
          </a:p>
        </p:txBody>
      </p:sp>
      <p:sp>
        <p:nvSpPr>
          <p:cNvPr id="4" name="Rectangle 3">
            <a:extLst>
              <a:ext uri="{FF2B5EF4-FFF2-40B4-BE49-F238E27FC236}">
                <a16:creationId xmlns:a16="http://schemas.microsoft.com/office/drawing/2014/main" id="{DEF847F3-B459-475E-A60D-FFBCD9410B3A}"/>
              </a:ext>
            </a:extLst>
          </p:cNvPr>
          <p:cNvSpPr/>
          <p:nvPr/>
        </p:nvSpPr>
        <p:spPr>
          <a:xfrm>
            <a:off x="720021" y="3975099"/>
            <a:ext cx="2583164" cy="830997"/>
          </a:xfrm>
          <a:prstGeom prst="rect">
            <a:avLst/>
          </a:prstGeom>
        </p:spPr>
        <p:txBody>
          <a:bodyPr wrap="square">
            <a:spAutoFit/>
          </a:bodyPr>
          <a:lstStyle/>
          <a:p>
            <a:r>
              <a:rPr lang="en-US" sz="1600" dirty="0">
                <a:solidFill>
                  <a:srgbClr val="FFFF00"/>
                </a:solidFill>
                <a:ea typeface="Calibri" panose="020F0502020204030204" pitchFamily="34" charset="0"/>
                <a:hlinkClick r:id="rId3">
                  <a:extLst>
                    <a:ext uri="{A12FA001-AC4F-418D-AE19-62706E023703}">
                      <ahyp:hlinkClr xmlns:ahyp="http://schemas.microsoft.com/office/drawing/2018/hyperlinkcolor" val="tx"/>
                    </a:ext>
                  </a:extLst>
                </a:hlinkClick>
              </a:rPr>
              <a:t>Jessica Brodie, “Finding Jesus in the Center of My Pain,”</a:t>
            </a:r>
            <a:endParaRPr lang="en-US" sz="1600" dirty="0">
              <a:solidFill>
                <a:srgbClr val="FFFF00"/>
              </a:solidFill>
            </a:endParaRPr>
          </a:p>
        </p:txBody>
      </p:sp>
      <p:pic>
        <p:nvPicPr>
          <p:cNvPr id="6" name="Picture 2" descr="About — Jessica Brodie">
            <a:extLst>
              <a:ext uri="{FF2B5EF4-FFF2-40B4-BE49-F238E27FC236}">
                <a16:creationId xmlns:a16="http://schemas.microsoft.com/office/drawing/2014/main" id="{DF7F26FA-FF4B-EF45-83E7-49A52333AD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21" y="304800"/>
            <a:ext cx="2451749" cy="35904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6577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599" y="304800"/>
            <a:ext cx="7696201" cy="6019800"/>
          </a:xfrm>
        </p:spPr>
        <p:txBody>
          <a:bodyPr>
            <a:noAutofit/>
          </a:bodyPr>
          <a:lstStyle/>
          <a:p>
            <a:pPr marL="0" indent="0" algn="ctr">
              <a:buNone/>
            </a:pPr>
            <a:r>
              <a:rPr lang="en-US" sz="4000" dirty="0">
                <a:solidFill>
                  <a:schemeClr val="tx1"/>
                </a:solidFill>
              </a:rPr>
              <a:t>“Then His suffering was over and, whoosh! Our Savior was dressed in head-to-toe white with a glowing golden halo, smiling like He’d never been gasping for His last breath or sobbing from the pain of being sold for thirty pieces of silver by one of His twelve best friends. </a:t>
            </a:r>
          </a:p>
        </p:txBody>
      </p:sp>
      <p:sp>
        <p:nvSpPr>
          <p:cNvPr id="7" name="Content Placeholder 2">
            <a:extLst>
              <a:ext uri="{FF2B5EF4-FFF2-40B4-BE49-F238E27FC236}">
                <a16:creationId xmlns:a16="http://schemas.microsoft.com/office/drawing/2014/main" id="{AB50D420-4E51-4CD2-A653-09EC2B5128C0}"/>
              </a:ext>
            </a:extLst>
          </p:cNvPr>
          <p:cNvSpPr txBox="1">
            <a:spLocks/>
          </p:cNvSpPr>
          <p:nvPr/>
        </p:nvSpPr>
        <p:spPr>
          <a:xfrm>
            <a:off x="3255895" y="2679699"/>
            <a:ext cx="876300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endParaRPr lang="en-US" sz="3200" dirty="0">
              <a:latin typeface="Georgia" panose="02040502050405020303" pitchFamily="18" charset="0"/>
            </a:endParaRPr>
          </a:p>
        </p:txBody>
      </p:sp>
      <p:sp>
        <p:nvSpPr>
          <p:cNvPr id="4" name="Rectangle 3">
            <a:extLst>
              <a:ext uri="{FF2B5EF4-FFF2-40B4-BE49-F238E27FC236}">
                <a16:creationId xmlns:a16="http://schemas.microsoft.com/office/drawing/2014/main" id="{DEF847F3-B459-475E-A60D-FFBCD9410B3A}"/>
              </a:ext>
            </a:extLst>
          </p:cNvPr>
          <p:cNvSpPr/>
          <p:nvPr/>
        </p:nvSpPr>
        <p:spPr>
          <a:xfrm>
            <a:off x="720021" y="3975099"/>
            <a:ext cx="2583164" cy="830997"/>
          </a:xfrm>
          <a:prstGeom prst="rect">
            <a:avLst/>
          </a:prstGeom>
        </p:spPr>
        <p:txBody>
          <a:bodyPr wrap="square">
            <a:spAutoFit/>
          </a:bodyPr>
          <a:lstStyle/>
          <a:p>
            <a:r>
              <a:rPr lang="en-US" sz="1600" dirty="0">
                <a:solidFill>
                  <a:srgbClr val="FFFF00"/>
                </a:solidFill>
                <a:ea typeface="Calibri" panose="020F0502020204030204" pitchFamily="34" charset="0"/>
                <a:hlinkClick r:id="rId3">
                  <a:extLst>
                    <a:ext uri="{A12FA001-AC4F-418D-AE19-62706E023703}">
                      <ahyp:hlinkClr xmlns:ahyp="http://schemas.microsoft.com/office/drawing/2018/hyperlinkcolor" val="tx"/>
                    </a:ext>
                  </a:extLst>
                </a:hlinkClick>
              </a:rPr>
              <a:t>Jessica Brodie, “Finding Jesus in the Center of My Pain,”</a:t>
            </a:r>
            <a:endParaRPr lang="en-US" sz="1600" dirty="0">
              <a:solidFill>
                <a:srgbClr val="FFFF00"/>
              </a:solidFill>
            </a:endParaRPr>
          </a:p>
        </p:txBody>
      </p:sp>
      <p:pic>
        <p:nvPicPr>
          <p:cNvPr id="6" name="Picture 2" descr="About — Jessica Brodie">
            <a:extLst>
              <a:ext uri="{FF2B5EF4-FFF2-40B4-BE49-F238E27FC236}">
                <a16:creationId xmlns:a16="http://schemas.microsoft.com/office/drawing/2014/main" id="{544DE0EF-103D-394F-B70D-AA9A685D60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21" y="304800"/>
            <a:ext cx="2451749" cy="35904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200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599" y="304800"/>
            <a:ext cx="7696201" cy="6019800"/>
          </a:xfrm>
        </p:spPr>
        <p:txBody>
          <a:bodyPr>
            <a:noAutofit/>
          </a:bodyPr>
          <a:lstStyle/>
          <a:p>
            <a:pPr marL="0" indent="0" algn="ctr">
              <a:buNone/>
            </a:pPr>
            <a:r>
              <a:rPr lang="en-US" sz="4000" dirty="0">
                <a:solidFill>
                  <a:schemeClr val="tx1"/>
                </a:solidFill>
              </a:rPr>
              <a:t>“But when I encountered Jesus in my sorrow, it wasn’t the Sunday school, family-friendly version kneeling beside me as I collapsed before Him in a darkened room with my prayer of surrender. </a:t>
            </a:r>
          </a:p>
        </p:txBody>
      </p:sp>
      <p:sp>
        <p:nvSpPr>
          <p:cNvPr id="7" name="Content Placeholder 2">
            <a:extLst>
              <a:ext uri="{FF2B5EF4-FFF2-40B4-BE49-F238E27FC236}">
                <a16:creationId xmlns:a16="http://schemas.microsoft.com/office/drawing/2014/main" id="{AB50D420-4E51-4CD2-A653-09EC2B5128C0}"/>
              </a:ext>
            </a:extLst>
          </p:cNvPr>
          <p:cNvSpPr txBox="1">
            <a:spLocks/>
          </p:cNvSpPr>
          <p:nvPr/>
        </p:nvSpPr>
        <p:spPr>
          <a:xfrm>
            <a:off x="3255895" y="2679699"/>
            <a:ext cx="876300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endParaRPr lang="en-US" sz="3200" dirty="0">
              <a:latin typeface="Georgia" panose="02040502050405020303" pitchFamily="18" charset="0"/>
            </a:endParaRPr>
          </a:p>
        </p:txBody>
      </p:sp>
      <p:sp>
        <p:nvSpPr>
          <p:cNvPr id="4" name="Rectangle 3">
            <a:extLst>
              <a:ext uri="{FF2B5EF4-FFF2-40B4-BE49-F238E27FC236}">
                <a16:creationId xmlns:a16="http://schemas.microsoft.com/office/drawing/2014/main" id="{DEF847F3-B459-475E-A60D-FFBCD9410B3A}"/>
              </a:ext>
            </a:extLst>
          </p:cNvPr>
          <p:cNvSpPr/>
          <p:nvPr/>
        </p:nvSpPr>
        <p:spPr>
          <a:xfrm>
            <a:off x="720021" y="3975099"/>
            <a:ext cx="2583164" cy="830997"/>
          </a:xfrm>
          <a:prstGeom prst="rect">
            <a:avLst/>
          </a:prstGeom>
        </p:spPr>
        <p:txBody>
          <a:bodyPr wrap="square">
            <a:spAutoFit/>
          </a:bodyPr>
          <a:lstStyle/>
          <a:p>
            <a:r>
              <a:rPr lang="en-US" sz="1600" dirty="0">
                <a:solidFill>
                  <a:srgbClr val="FFFF00"/>
                </a:solidFill>
                <a:ea typeface="Calibri" panose="020F0502020204030204" pitchFamily="34" charset="0"/>
                <a:hlinkClick r:id="rId3">
                  <a:extLst>
                    <a:ext uri="{A12FA001-AC4F-418D-AE19-62706E023703}">
                      <ahyp:hlinkClr xmlns:ahyp="http://schemas.microsoft.com/office/drawing/2018/hyperlinkcolor" val="tx"/>
                    </a:ext>
                  </a:extLst>
                </a:hlinkClick>
              </a:rPr>
              <a:t>Jessica Brodie, “Finding Jesus in the Center of My Pain,”</a:t>
            </a:r>
            <a:endParaRPr lang="en-US" sz="1600" dirty="0">
              <a:solidFill>
                <a:srgbClr val="FFFF00"/>
              </a:solidFill>
            </a:endParaRPr>
          </a:p>
        </p:txBody>
      </p:sp>
      <p:pic>
        <p:nvPicPr>
          <p:cNvPr id="6" name="Picture 2" descr="About — Jessica Brodie">
            <a:extLst>
              <a:ext uri="{FF2B5EF4-FFF2-40B4-BE49-F238E27FC236}">
                <a16:creationId xmlns:a16="http://schemas.microsoft.com/office/drawing/2014/main" id="{E669CBF0-85AE-8F4C-B810-6F4759D14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21" y="304800"/>
            <a:ext cx="2451749" cy="35904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625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38599" y="304800"/>
            <a:ext cx="7696201" cy="6019800"/>
          </a:xfrm>
        </p:spPr>
        <p:txBody>
          <a:bodyPr>
            <a:noAutofit/>
          </a:bodyPr>
          <a:lstStyle/>
          <a:p>
            <a:pPr marL="0" indent="0" algn="ctr">
              <a:buNone/>
            </a:pPr>
            <a:r>
              <a:rPr lang="en-US" sz="3400" dirty="0">
                <a:solidFill>
                  <a:schemeClr val="tx1"/>
                </a:solidFill>
              </a:rPr>
              <a:t>“It was the scarred-up Jesus, the One who remembered the ragged bloodstained holes from where they’d driven the nails in, who didn’t wince as they beat Him but cried out in agony, who didn’t just quietly and stoically accept that Judas let Him down but ached over the treachery. This Jesus understood. And when I realized that, and I allowed him to meet me in my suffering, I was no longer alone.”</a:t>
            </a:r>
          </a:p>
        </p:txBody>
      </p:sp>
      <p:sp>
        <p:nvSpPr>
          <p:cNvPr id="7" name="Content Placeholder 2">
            <a:extLst>
              <a:ext uri="{FF2B5EF4-FFF2-40B4-BE49-F238E27FC236}">
                <a16:creationId xmlns:a16="http://schemas.microsoft.com/office/drawing/2014/main" id="{AB50D420-4E51-4CD2-A653-09EC2B5128C0}"/>
              </a:ext>
            </a:extLst>
          </p:cNvPr>
          <p:cNvSpPr txBox="1">
            <a:spLocks/>
          </p:cNvSpPr>
          <p:nvPr/>
        </p:nvSpPr>
        <p:spPr>
          <a:xfrm>
            <a:off x="3255895" y="2679699"/>
            <a:ext cx="876300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endParaRPr lang="en-US" sz="3200" dirty="0">
              <a:latin typeface="Georgia" panose="02040502050405020303" pitchFamily="18" charset="0"/>
            </a:endParaRPr>
          </a:p>
        </p:txBody>
      </p:sp>
      <p:sp>
        <p:nvSpPr>
          <p:cNvPr id="4" name="Rectangle 3">
            <a:extLst>
              <a:ext uri="{FF2B5EF4-FFF2-40B4-BE49-F238E27FC236}">
                <a16:creationId xmlns:a16="http://schemas.microsoft.com/office/drawing/2014/main" id="{DEF847F3-B459-475E-A60D-FFBCD9410B3A}"/>
              </a:ext>
            </a:extLst>
          </p:cNvPr>
          <p:cNvSpPr/>
          <p:nvPr/>
        </p:nvSpPr>
        <p:spPr>
          <a:xfrm>
            <a:off x="720021" y="3975099"/>
            <a:ext cx="2583164" cy="830997"/>
          </a:xfrm>
          <a:prstGeom prst="rect">
            <a:avLst/>
          </a:prstGeom>
        </p:spPr>
        <p:txBody>
          <a:bodyPr wrap="square">
            <a:spAutoFit/>
          </a:bodyPr>
          <a:lstStyle/>
          <a:p>
            <a:r>
              <a:rPr lang="en-US" sz="1600" dirty="0">
                <a:solidFill>
                  <a:srgbClr val="FFFF00"/>
                </a:solidFill>
                <a:ea typeface="Calibri" panose="020F0502020204030204" pitchFamily="34" charset="0"/>
                <a:hlinkClick r:id="rId3">
                  <a:extLst>
                    <a:ext uri="{A12FA001-AC4F-418D-AE19-62706E023703}">
                      <ahyp:hlinkClr xmlns:ahyp="http://schemas.microsoft.com/office/drawing/2018/hyperlinkcolor" val="tx"/>
                    </a:ext>
                  </a:extLst>
                </a:hlinkClick>
              </a:rPr>
              <a:t>Jessica Brodie, “Finding Jesus in the Center of My Pain,”</a:t>
            </a:r>
            <a:endParaRPr lang="en-US" sz="1600" dirty="0">
              <a:solidFill>
                <a:srgbClr val="FFFF00"/>
              </a:solidFill>
            </a:endParaRPr>
          </a:p>
        </p:txBody>
      </p:sp>
      <p:pic>
        <p:nvPicPr>
          <p:cNvPr id="6" name="Picture 2" descr="About — Jessica Brodie">
            <a:extLst>
              <a:ext uri="{FF2B5EF4-FFF2-40B4-BE49-F238E27FC236}">
                <a16:creationId xmlns:a16="http://schemas.microsoft.com/office/drawing/2014/main" id="{1FBCE0C7-EDF6-6E40-B0CF-0585E764C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21" y="304800"/>
            <a:ext cx="2451749" cy="35904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475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1127" y="304800"/>
            <a:ext cx="7796843" cy="6019800"/>
          </a:xfrm>
        </p:spPr>
        <p:txBody>
          <a:bodyPr>
            <a:noAutofit/>
          </a:bodyPr>
          <a:lstStyle/>
          <a:p>
            <a:pPr marL="0" indent="0" algn="ctr" fontAlgn="auto">
              <a:spcAft>
                <a:spcPts val="0"/>
              </a:spcAft>
              <a:buNone/>
            </a:pPr>
            <a:r>
              <a:rPr lang="en-US" sz="4400" dirty="0">
                <a:solidFill>
                  <a:schemeClr val="tx1"/>
                </a:solidFill>
                <a:latin typeface="Georgia" panose="02040502050405020303" pitchFamily="18" charset="0"/>
              </a:rPr>
              <a:t>“We would to God that we could persuade all…[to] believe in Christ, and </a:t>
            </a:r>
            <a:r>
              <a:rPr lang="en-US" sz="4400" b="1" dirty="0">
                <a:solidFill>
                  <a:srgbClr val="FFFF00"/>
                </a:solidFill>
                <a:latin typeface="Georgia" panose="02040502050405020303" pitchFamily="18" charset="0"/>
              </a:rPr>
              <a:t>view </a:t>
            </a:r>
            <a:r>
              <a:rPr lang="en-US" sz="4400" b="1">
                <a:solidFill>
                  <a:srgbClr val="FFFF00"/>
                </a:solidFill>
                <a:latin typeface="Georgia" panose="02040502050405020303" pitchFamily="18" charset="0"/>
              </a:rPr>
              <a:t>his death</a:t>
            </a:r>
            <a:r>
              <a:rPr lang="en-US" sz="4400">
                <a:solidFill>
                  <a:schemeClr val="tx1"/>
                </a:solidFill>
                <a:latin typeface="Georgia" panose="02040502050405020303" pitchFamily="18" charset="0"/>
              </a:rPr>
              <a:t>…”</a:t>
            </a:r>
            <a:endParaRPr lang="en-US" sz="4400" dirty="0">
              <a:ln>
                <a:solidFill>
                  <a:prstClr val="black">
                    <a:lumMod val="75000"/>
                    <a:lumOff val="25000"/>
                    <a:alpha val="10000"/>
                  </a:prstClr>
                </a:solidFill>
              </a:ln>
              <a:solidFill>
                <a:schemeClr val="tx1"/>
              </a:solidFill>
            </a:endParaRPr>
          </a:p>
          <a:p>
            <a:pPr marL="0" indent="0" algn="ctr" fontAlgn="auto">
              <a:spcAft>
                <a:spcPts val="0"/>
              </a:spcAft>
              <a:buNone/>
            </a:pPr>
            <a:r>
              <a:rPr lang="en-US" sz="4400" dirty="0">
                <a:solidFill>
                  <a:schemeClr val="tx1"/>
                </a:solidFill>
                <a:latin typeface="Georgia" panose="02040502050405020303" pitchFamily="18" charset="0"/>
              </a:rPr>
              <a:t>(Jacob 1:8)</a:t>
            </a:r>
            <a:endParaRPr lang="en-US" sz="4400" dirty="0">
              <a:ln>
                <a:solidFill>
                  <a:prstClr val="black">
                    <a:lumMod val="75000"/>
                    <a:lumOff val="25000"/>
                    <a:alpha val="10000"/>
                  </a:prstClr>
                </a:solidFill>
              </a:ln>
              <a:solidFill>
                <a:schemeClr val="tx1"/>
              </a:solidFill>
            </a:endParaRPr>
          </a:p>
        </p:txBody>
      </p:sp>
      <p:pic>
        <p:nvPicPr>
          <p:cNvPr id="2" name="Picture 3" descr="A close up of a rock&#10;&#10;Description automatically generated">
            <a:extLst>
              <a:ext uri="{FF2B5EF4-FFF2-40B4-BE49-F238E27FC236}">
                <a16:creationId xmlns:a16="http://schemas.microsoft.com/office/drawing/2014/main" id="{D584B3EE-56D5-437C-B13B-9F7AB29F7450}"/>
              </a:ext>
            </a:extLst>
          </p:cNvPr>
          <p:cNvPicPr>
            <a:picLocks noChangeAspect="1"/>
          </p:cNvPicPr>
          <p:nvPr/>
        </p:nvPicPr>
        <p:blipFill>
          <a:blip r:embed="rId3"/>
          <a:stretch>
            <a:fillRect/>
          </a:stretch>
        </p:blipFill>
        <p:spPr>
          <a:xfrm>
            <a:off x="454325" y="731251"/>
            <a:ext cx="3648973" cy="5395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78821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22154-D2E7-422F-B051-30FADF44D999}"/>
              </a:ext>
            </a:extLst>
          </p:cNvPr>
          <p:cNvSpPr/>
          <p:nvPr/>
        </p:nvSpPr>
        <p:spPr>
          <a:xfrm>
            <a:off x="3048000" y="228600"/>
            <a:ext cx="8991600" cy="3970318"/>
          </a:xfrm>
          <a:prstGeom prst="rect">
            <a:avLst/>
          </a:prstGeom>
        </p:spPr>
        <p:txBody>
          <a:bodyPr wrap="square">
            <a:spAutoFit/>
          </a:bodyPr>
          <a:lstStyle/>
          <a:p>
            <a:r>
              <a:rPr lang="en-US" sz="3600" dirty="0">
                <a:effectLst/>
                <a:latin typeface="Georgia" panose="02040502050405020303" pitchFamily="18" charset="0"/>
                <a:ea typeface="DengXian" panose="02010600030101010101" pitchFamily="2" charset="-122"/>
                <a:cs typeface="Times New Roman" panose="02020603050405020304" pitchFamily="18" charset="0"/>
              </a:rPr>
              <a:t>“The operative definition of the word view during Joseph Smith's time was ‘to survey intellectually; To examine with the mental eye; To consider the subject in all its aspects.’ Additionally, a sense from the Latin root is that of reaching or extending toward the object one views. </a:t>
            </a:r>
          </a:p>
        </p:txBody>
      </p:sp>
      <p:sp>
        <p:nvSpPr>
          <p:cNvPr id="3" name="Rectangle 2">
            <a:extLst>
              <a:ext uri="{FF2B5EF4-FFF2-40B4-BE49-F238E27FC236}">
                <a16:creationId xmlns:a16="http://schemas.microsoft.com/office/drawing/2014/main" id="{3B7280B3-9AEE-4A75-AD2E-1F65F36C0976}"/>
              </a:ext>
            </a:extLst>
          </p:cNvPr>
          <p:cNvSpPr/>
          <p:nvPr/>
        </p:nvSpPr>
        <p:spPr>
          <a:xfrm>
            <a:off x="408572" y="3200399"/>
            <a:ext cx="2158165" cy="1938992"/>
          </a:xfrm>
          <a:prstGeom prst="rect">
            <a:avLst/>
          </a:prstGeom>
        </p:spPr>
        <p:txBody>
          <a:bodyPr wrap="square">
            <a:spAutoFit/>
          </a:bodyPr>
          <a:lstStyle/>
          <a:p>
            <a:pPr algn="ctr"/>
            <a:r>
              <a:rPr lang="en-US" sz="2400" dirty="0">
                <a:latin typeface="Georgia" panose="02040502050405020303" pitchFamily="18" charset="0"/>
              </a:rPr>
              <a:t>Deidre Green, </a:t>
            </a:r>
            <a:r>
              <a:rPr lang="en-US" sz="2400" i="1" dirty="0">
                <a:effectLst/>
                <a:latin typeface="Georgia" panose="02040502050405020303" pitchFamily="18" charset="0"/>
                <a:ea typeface="DengXian" panose="02010600030101010101" pitchFamily="2" charset="-122"/>
                <a:cs typeface="Times New Roman" panose="02020603050405020304" pitchFamily="18" charset="0"/>
              </a:rPr>
              <a:t>Jacob: A Brief Theological Introduction</a:t>
            </a:r>
            <a:r>
              <a:rPr lang="en-US" sz="2400" dirty="0">
                <a:effectLst/>
                <a:latin typeface="Georgia" panose="02040502050405020303" pitchFamily="18" charset="0"/>
                <a:ea typeface="DengXian" panose="02010600030101010101" pitchFamily="2" charset="-122"/>
                <a:cs typeface="Times New Roman" panose="02020603050405020304" pitchFamily="18" charset="0"/>
              </a:rPr>
              <a:t>, 22.</a:t>
            </a:r>
            <a:endParaRPr lang="en-US" sz="2400" dirty="0">
              <a:latin typeface="Georgia" panose="02040502050405020303" pitchFamily="18" charset="0"/>
            </a:endParaRPr>
          </a:p>
        </p:txBody>
      </p:sp>
      <p:pic>
        <p:nvPicPr>
          <p:cNvPr id="2050" name="Picture 2" descr="Image result for deidre green">
            <a:extLst>
              <a:ext uri="{FF2B5EF4-FFF2-40B4-BE49-F238E27FC236}">
                <a16:creationId xmlns:a16="http://schemas.microsoft.com/office/drawing/2014/main" id="{89D8BC6C-2967-4FF2-BC49-61FFF23C8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572" y="285750"/>
            <a:ext cx="2038350"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996788"/>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E22154-D2E7-422F-B051-30FADF44D999}"/>
              </a:ext>
            </a:extLst>
          </p:cNvPr>
          <p:cNvSpPr/>
          <p:nvPr/>
        </p:nvSpPr>
        <p:spPr>
          <a:xfrm>
            <a:off x="3048000" y="228600"/>
            <a:ext cx="8991600" cy="6186309"/>
          </a:xfrm>
          <a:prstGeom prst="rect">
            <a:avLst/>
          </a:prstGeom>
        </p:spPr>
        <p:txBody>
          <a:bodyPr wrap="square">
            <a:spAutoFit/>
          </a:bodyPr>
          <a:lstStyle/>
          <a:p>
            <a:r>
              <a:rPr lang="en-US" sz="3600" dirty="0">
                <a:effectLst/>
                <a:latin typeface="Georgia" panose="02040502050405020303" pitchFamily="18" charset="0"/>
                <a:ea typeface="DengXian" panose="02010600030101010101" pitchFamily="2" charset="-122"/>
                <a:cs typeface="Times New Roman" panose="02020603050405020304" pitchFamily="18" charset="0"/>
              </a:rPr>
              <a:t>“The operative definition of the word view during Joseph Smith's time was ‘to survey intellectually; To examine with the mental eye; To consider the subject in all its aspects.’ Additionally, a sense from the Latin root is that of reaching or extending toward the object one views. </a:t>
            </a:r>
            <a:r>
              <a:rPr lang="en-US" sz="3600" dirty="0">
                <a:solidFill>
                  <a:srgbClr val="FFFF00"/>
                </a:solidFill>
                <a:effectLst/>
                <a:latin typeface="Georgia" panose="02040502050405020303" pitchFamily="18" charset="0"/>
                <a:ea typeface="DengXian" panose="02010600030101010101" pitchFamily="2" charset="-122"/>
                <a:cs typeface="Times New Roman" panose="02020603050405020304" pitchFamily="18" charset="0"/>
              </a:rPr>
              <a:t>Jacob desires for everyone to contemplate thoroughly the multifaceted death of Christ in a way that requires each person to reach or extend toward it</a:t>
            </a:r>
            <a:r>
              <a:rPr lang="en-US" sz="3600" dirty="0">
                <a:effectLst/>
                <a:latin typeface="Georgia" panose="02040502050405020303" pitchFamily="18" charset="0"/>
                <a:ea typeface="DengXian" panose="02010600030101010101" pitchFamily="2" charset="-122"/>
                <a:cs typeface="Times New Roman" panose="02020603050405020304" pitchFamily="18" charset="0"/>
              </a:rPr>
              <a:t>.”</a:t>
            </a:r>
          </a:p>
        </p:txBody>
      </p:sp>
      <p:sp>
        <p:nvSpPr>
          <p:cNvPr id="3" name="Rectangle 2">
            <a:extLst>
              <a:ext uri="{FF2B5EF4-FFF2-40B4-BE49-F238E27FC236}">
                <a16:creationId xmlns:a16="http://schemas.microsoft.com/office/drawing/2014/main" id="{3B7280B3-9AEE-4A75-AD2E-1F65F36C0976}"/>
              </a:ext>
            </a:extLst>
          </p:cNvPr>
          <p:cNvSpPr/>
          <p:nvPr/>
        </p:nvSpPr>
        <p:spPr>
          <a:xfrm>
            <a:off x="408572" y="3200399"/>
            <a:ext cx="2158165" cy="1938992"/>
          </a:xfrm>
          <a:prstGeom prst="rect">
            <a:avLst/>
          </a:prstGeom>
        </p:spPr>
        <p:txBody>
          <a:bodyPr wrap="square">
            <a:spAutoFit/>
          </a:bodyPr>
          <a:lstStyle/>
          <a:p>
            <a:pPr algn="ctr"/>
            <a:r>
              <a:rPr lang="en-US" sz="2400" dirty="0">
                <a:latin typeface="Georgia" panose="02040502050405020303" pitchFamily="18" charset="0"/>
              </a:rPr>
              <a:t>Deidre Green, </a:t>
            </a:r>
            <a:r>
              <a:rPr lang="en-US" sz="2400" i="1" dirty="0">
                <a:effectLst/>
                <a:latin typeface="Georgia" panose="02040502050405020303" pitchFamily="18" charset="0"/>
                <a:ea typeface="DengXian" panose="02010600030101010101" pitchFamily="2" charset="-122"/>
                <a:cs typeface="Times New Roman" panose="02020603050405020304" pitchFamily="18" charset="0"/>
              </a:rPr>
              <a:t>Jacob: A Brief Theological Introduction</a:t>
            </a:r>
            <a:r>
              <a:rPr lang="en-US" sz="2400" dirty="0">
                <a:effectLst/>
                <a:latin typeface="Georgia" panose="02040502050405020303" pitchFamily="18" charset="0"/>
                <a:ea typeface="DengXian" panose="02010600030101010101" pitchFamily="2" charset="-122"/>
                <a:cs typeface="Times New Roman" panose="02020603050405020304" pitchFamily="18" charset="0"/>
              </a:rPr>
              <a:t>, 22.</a:t>
            </a:r>
            <a:endParaRPr lang="en-US" sz="2400" dirty="0">
              <a:latin typeface="Georgia" panose="02040502050405020303" pitchFamily="18" charset="0"/>
            </a:endParaRPr>
          </a:p>
        </p:txBody>
      </p:sp>
      <p:pic>
        <p:nvPicPr>
          <p:cNvPr id="2050" name="Picture 2" descr="Image result for deidre green">
            <a:extLst>
              <a:ext uri="{FF2B5EF4-FFF2-40B4-BE49-F238E27FC236}">
                <a16:creationId xmlns:a16="http://schemas.microsoft.com/office/drawing/2014/main" id="{89D8BC6C-2967-4FF2-BC49-61FFF23C8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572" y="285750"/>
            <a:ext cx="2038350"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085506"/>
      </p:ext>
    </p:extLst>
  </p:cSld>
  <p:clrMapOvr>
    <a:masterClrMapping/>
  </p:clrMapOvr>
  <p:transition advClick="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1127" y="304800"/>
            <a:ext cx="7796843" cy="6019800"/>
          </a:xfrm>
        </p:spPr>
        <p:txBody>
          <a:bodyPr>
            <a:noAutofit/>
          </a:bodyPr>
          <a:lstStyle/>
          <a:p>
            <a:pPr marL="0" indent="0" algn="ctr">
              <a:buNone/>
            </a:pPr>
            <a:r>
              <a:rPr lang="en-US" sz="4000" dirty="0">
                <a:solidFill>
                  <a:schemeClr val="tx1"/>
                </a:solidFill>
                <a:latin typeface="Georgia" panose="02040502050405020303" pitchFamily="18" charset="0"/>
              </a:rPr>
              <a:t>“</a:t>
            </a:r>
            <a:r>
              <a:rPr lang="en-US" sz="4000" b="1" dirty="0">
                <a:solidFill>
                  <a:srgbClr val="FFFF00"/>
                </a:solidFill>
                <a:latin typeface="Georgia" panose="02040502050405020303" pitchFamily="18" charset="0"/>
              </a:rPr>
              <a:t>May [Christ’s]…death</a:t>
            </a:r>
            <a:r>
              <a:rPr lang="en-US" sz="4000" dirty="0">
                <a:solidFill>
                  <a:srgbClr val="FFFF00"/>
                </a:solidFill>
                <a:latin typeface="Georgia" panose="02040502050405020303" pitchFamily="18" charset="0"/>
              </a:rPr>
              <a:t>…</a:t>
            </a:r>
            <a:r>
              <a:rPr lang="en-US" sz="4000" b="1" dirty="0">
                <a:solidFill>
                  <a:srgbClr val="FFFF00"/>
                </a:solidFill>
                <a:latin typeface="Georgia" panose="02040502050405020303" pitchFamily="18" charset="0"/>
              </a:rPr>
              <a:t>rest in your mind forever</a:t>
            </a:r>
            <a:r>
              <a:rPr lang="en-US" sz="4000" b="1" dirty="0">
                <a:solidFill>
                  <a:schemeClr val="tx1"/>
                </a:solidFill>
                <a:latin typeface="Georgia" panose="02040502050405020303" pitchFamily="18" charset="0"/>
              </a:rPr>
              <a:t>.”</a:t>
            </a:r>
            <a:endParaRPr lang="en-US" dirty="0">
              <a:ln>
                <a:solidFill>
                  <a:prstClr val="black">
                    <a:lumMod val="75000"/>
                    <a:lumOff val="25000"/>
                    <a:alpha val="10000"/>
                  </a:prstClr>
                </a:solidFill>
              </a:ln>
            </a:endParaRPr>
          </a:p>
          <a:p>
            <a:pPr marL="0" indent="0" algn="ctr">
              <a:buNone/>
            </a:pPr>
            <a:r>
              <a:rPr lang="en-US" sz="4000" dirty="0">
                <a:solidFill>
                  <a:schemeClr val="tx1"/>
                </a:solidFill>
                <a:latin typeface="Georgia" panose="02040502050405020303" pitchFamily="18" charset="0"/>
              </a:rPr>
              <a:t>(Moroni 9:25)</a:t>
            </a:r>
            <a:endParaRPr lang="en-US" sz="4000" dirty="0">
              <a:ln>
                <a:solidFill>
                  <a:prstClr val="black">
                    <a:lumMod val="75000"/>
                    <a:lumOff val="25000"/>
                    <a:alpha val="10000"/>
                  </a:prstClr>
                </a:solidFill>
              </a:ln>
              <a:solidFill>
                <a:schemeClr val="tx1"/>
              </a:solidFill>
            </a:endParaRPr>
          </a:p>
        </p:txBody>
      </p:sp>
      <p:pic>
        <p:nvPicPr>
          <p:cNvPr id="2" name="Picture 3" descr="A close up of a rock&#10;&#10;Description automatically generated">
            <a:extLst>
              <a:ext uri="{FF2B5EF4-FFF2-40B4-BE49-F238E27FC236}">
                <a16:creationId xmlns:a16="http://schemas.microsoft.com/office/drawing/2014/main" id="{D584B3EE-56D5-437C-B13B-9F7AB29F7450}"/>
              </a:ext>
            </a:extLst>
          </p:cNvPr>
          <p:cNvPicPr>
            <a:picLocks noChangeAspect="1"/>
          </p:cNvPicPr>
          <p:nvPr/>
        </p:nvPicPr>
        <p:blipFill>
          <a:blip r:embed="rId3"/>
          <a:stretch>
            <a:fillRect/>
          </a:stretch>
        </p:blipFill>
        <p:spPr>
          <a:xfrm>
            <a:off x="454325" y="731251"/>
            <a:ext cx="3648973" cy="5395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0718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13E9-41D0-424B-B1A6-FCCDA4D9FE53}"/>
              </a:ext>
            </a:extLst>
          </p:cNvPr>
          <p:cNvSpPr>
            <a:spLocks noGrp="1"/>
          </p:cNvSpPr>
          <p:nvPr>
            <p:ph type="title"/>
          </p:nvPr>
        </p:nvSpPr>
        <p:spPr>
          <a:xfrm>
            <a:off x="407126" y="3902017"/>
            <a:ext cx="2521132" cy="692332"/>
          </a:xfrm>
        </p:spPr>
        <p:txBody>
          <a:bodyPr>
            <a:normAutofit fontScale="90000"/>
          </a:bodyPr>
          <a:lstStyle/>
          <a:p>
            <a:r>
              <a:rPr lang="en-US" sz="2000" dirty="0"/>
              <a:t>Dr. Adam Miller</a:t>
            </a:r>
            <a:br>
              <a:rPr lang="en-US" sz="2000" dirty="0"/>
            </a:br>
            <a:r>
              <a:rPr lang="en-US" sz="2000" i="1" dirty="0"/>
              <a:t>An Early Resurrection</a:t>
            </a:r>
            <a:r>
              <a:rPr lang="en-US" sz="2000" dirty="0"/>
              <a:t>, 2-3</a:t>
            </a:r>
          </a:p>
        </p:txBody>
      </p:sp>
      <p:sp>
        <p:nvSpPr>
          <p:cNvPr id="3" name="Content Placeholder 2">
            <a:extLst>
              <a:ext uri="{FF2B5EF4-FFF2-40B4-BE49-F238E27FC236}">
                <a16:creationId xmlns:a16="http://schemas.microsoft.com/office/drawing/2014/main" id="{1B8EC05C-8A60-4BD5-9434-1B06C28F6C2D}"/>
              </a:ext>
            </a:extLst>
          </p:cNvPr>
          <p:cNvSpPr>
            <a:spLocks noGrp="1"/>
          </p:cNvSpPr>
          <p:nvPr>
            <p:ph idx="1"/>
          </p:nvPr>
        </p:nvSpPr>
        <p:spPr>
          <a:xfrm>
            <a:off x="3056708" y="235131"/>
            <a:ext cx="8856617" cy="6453052"/>
          </a:xfrm>
        </p:spPr>
        <p:txBody>
          <a:bodyPr>
            <a:normAutofit fontScale="92500" lnSpcReduction="10000"/>
          </a:bodyPr>
          <a:lstStyle/>
          <a:p>
            <a:pPr marL="36900" indent="0">
              <a:buNone/>
            </a:pPr>
            <a:r>
              <a:rPr lang="en-US" dirty="0"/>
              <a:t>“That’s what’s different about Nephite Christianity: they lived in Christ before Christ came. </a:t>
            </a:r>
            <a:r>
              <a:rPr lang="en-US" dirty="0">
                <a:solidFill>
                  <a:srgbClr val="FFFF00"/>
                </a:solidFill>
              </a:rPr>
              <a:t>They lived Christ’s future in their present</a:t>
            </a:r>
            <a:r>
              <a:rPr lang="en-US" dirty="0"/>
              <a:t>…For the Nephites, the temptation was to think that Christ only belonged to the future. For me, the temptation is to think that Christ only belongs to the past (or, again, to some future world). Either way, the temptation is to think that Christ does not belong to the present. But a past or future Christ is not enough. It is not enough for me to believe in the past or future </a:t>
            </a:r>
            <a:r>
              <a:rPr lang="en-US" i="1" dirty="0"/>
              <a:t>idea </a:t>
            </a:r>
            <a:r>
              <a:rPr lang="en-US" dirty="0"/>
              <a:t>of Christ. </a:t>
            </a:r>
            <a:r>
              <a:rPr lang="en-US" dirty="0">
                <a:solidFill>
                  <a:srgbClr val="FFFF00"/>
                </a:solidFill>
              </a:rPr>
              <a:t>To be Christian, I have to learn how to share my </a:t>
            </a:r>
            <a:r>
              <a:rPr lang="en-US" i="1" dirty="0">
                <a:solidFill>
                  <a:srgbClr val="FFFF00"/>
                </a:solidFill>
              </a:rPr>
              <a:t>life </a:t>
            </a:r>
            <a:r>
              <a:rPr lang="en-US" dirty="0">
                <a:solidFill>
                  <a:srgbClr val="FFFF00"/>
                </a:solidFill>
              </a:rPr>
              <a:t>with Christ in the present</a:t>
            </a:r>
            <a:r>
              <a:rPr lang="en-US" dirty="0"/>
              <a:t>.” </a:t>
            </a:r>
          </a:p>
        </p:txBody>
      </p:sp>
      <p:pic>
        <p:nvPicPr>
          <p:cNvPr id="7" name="Picture 6">
            <a:extLst>
              <a:ext uri="{FF2B5EF4-FFF2-40B4-BE49-F238E27FC236}">
                <a16:creationId xmlns:a16="http://schemas.microsoft.com/office/drawing/2014/main" id="{8EB79F11-06B9-4A9D-B04B-806959E642D8}"/>
              </a:ext>
            </a:extLst>
          </p:cNvPr>
          <p:cNvPicPr>
            <a:picLocks noChangeAspect="1"/>
          </p:cNvPicPr>
          <p:nvPr/>
        </p:nvPicPr>
        <p:blipFill rotWithShape="1">
          <a:blip r:embed="rId3"/>
          <a:srcRect l="13881" r="12429"/>
          <a:stretch/>
        </p:blipFill>
        <p:spPr>
          <a:xfrm>
            <a:off x="407126" y="389368"/>
            <a:ext cx="2414216" cy="32308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09269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A6BA-87FB-4556-8A2F-A3DFE6EE5F80}"/>
              </a:ext>
            </a:extLst>
          </p:cNvPr>
          <p:cNvSpPr>
            <a:spLocks noGrp="1"/>
          </p:cNvSpPr>
          <p:nvPr>
            <p:ph type="title"/>
          </p:nvPr>
        </p:nvSpPr>
        <p:spPr>
          <a:xfrm>
            <a:off x="382704" y="5389418"/>
            <a:ext cx="3715126" cy="1224450"/>
          </a:xfrm>
        </p:spPr>
        <p:txBody>
          <a:bodyPr>
            <a:normAutofit/>
          </a:bodyPr>
          <a:lstStyle/>
          <a:p>
            <a:r>
              <a:rPr lang="en-US" sz="1800" b="0" dirty="0">
                <a:ln>
                  <a:solidFill>
                    <a:prstClr val="black">
                      <a:lumMod val="75000"/>
                      <a:lumOff val="25000"/>
                      <a:alpha val="10000"/>
                    </a:prstClr>
                  </a:solidFill>
                </a:ln>
                <a:latin typeface="Georgia"/>
              </a:rPr>
              <a:t>Dietrich Bonhoeffer, </a:t>
            </a:r>
            <a:r>
              <a:rPr lang="en-US" sz="1800" b="0" i="1" dirty="0">
                <a:ln>
                  <a:solidFill>
                    <a:prstClr val="black">
                      <a:lumMod val="75000"/>
                      <a:lumOff val="25000"/>
                      <a:alpha val="10000"/>
                    </a:prstClr>
                  </a:solidFill>
                </a:ln>
                <a:latin typeface="Georgia"/>
              </a:rPr>
              <a:t>Letters and Papers from Prison</a:t>
            </a:r>
            <a:r>
              <a:rPr lang="en-US" sz="1800" b="0" dirty="0">
                <a:ln>
                  <a:solidFill>
                    <a:prstClr val="black">
                      <a:lumMod val="75000"/>
                      <a:lumOff val="25000"/>
                      <a:alpha val="10000"/>
                    </a:prstClr>
                  </a:solidFill>
                </a:ln>
                <a:latin typeface="Georgia"/>
              </a:rPr>
              <a:t> (Minneapolis: Fortress Press, 2010), 479.</a:t>
            </a:r>
            <a:endParaRPr lang="en-US" sz="1800" dirty="0"/>
          </a:p>
        </p:txBody>
      </p:sp>
      <p:sp>
        <p:nvSpPr>
          <p:cNvPr id="3" name="Content Placeholder 2">
            <a:extLst>
              <a:ext uri="{FF2B5EF4-FFF2-40B4-BE49-F238E27FC236}">
                <a16:creationId xmlns:a16="http://schemas.microsoft.com/office/drawing/2014/main" id="{1DE70D89-9EE9-4E78-9F78-C8028063EB26}"/>
              </a:ext>
            </a:extLst>
          </p:cNvPr>
          <p:cNvSpPr>
            <a:spLocks noGrp="1"/>
          </p:cNvSpPr>
          <p:nvPr>
            <p:ph idx="1"/>
          </p:nvPr>
        </p:nvSpPr>
        <p:spPr>
          <a:xfrm>
            <a:off x="4412066" y="416270"/>
            <a:ext cx="7086400" cy="6201585"/>
          </a:xfrm>
        </p:spPr>
        <p:txBody>
          <a:bodyPr>
            <a:normAutofit/>
          </a:bodyPr>
          <a:lstStyle/>
          <a:p>
            <a:pPr marL="37465" indent="0" algn="ctr">
              <a:buNone/>
            </a:pPr>
            <a:r>
              <a:rPr lang="en-US" sz="7200" dirty="0">
                <a:ln>
                  <a:solidFill>
                    <a:prstClr val="black">
                      <a:lumMod val="75000"/>
                      <a:lumOff val="25000"/>
                      <a:alpha val="10000"/>
                    </a:prstClr>
                  </a:solidFill>
                </a:ln>
                <a:latin typeface="Georgia"/>
              </a:rPr>
              <a:t>“Only the suffering God can help.”</a:t>
            </a:r>
            <a:endParaRPr lang="en-US" sz="7200" dirty="0"/>
          </a:p>
        </p:txBody>
      </p:sp>
      <p:pic>
        <p:nvPicPr>
          <p:cNvPr id="4" name="Picture 4" descr="A person wearing glasses posing for the camera&#10;&#10;Description automatically generated">
            <a:extLst>
              <a:ext uri="{FF2B5EF4-FFF2-40B4-BE49-F238E27FC236}">
                <a16:creationId xmlns:a16="http://schemas.microsoft.com/office/drawing/2014/main" id="{89D639D0-08AC-4E30-9CE3-97B1699C31FD}"/>
              </a:ext>
            </a:extLst>
          </p:cNvPr>
          <p:cNvPicPr>
            <a:picLocks noChangeAspect="1"/>
          </p:cNvPicPr>
          <p:nvPr/>
        </p:nvPicPr>
        <p:blipFill>
          <a:blip r:embed="rId3"/>
          <a:stretch>
            <a:fillRect/>
          </a:stretch>
        </p:blipFill>
        <p:spPr>
          <a:xfrm>
            <a:off x="485166" y="321788"/>
            <a:ext cx="3509301" cy="49097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369844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EBF7D-19E8-4BB2-87C2-A9E3CEF746CE}"/>
              </a:ext>
            </a:extLst>
          </p:cNvPr>
          <p:cNvSpPr>
            <a:spLocks noGrp="1"/>
          </p:cNvSpPr>
          <p:nvPr>
            <p:ph type="title"/>
          </p:nvPr>
        </p:nvSpPr>
        <p:spPr>
          <a:xfrm>
            <a:off x="913795" y="609599"/>
            <a:ext cx="10353762" cy="3160295"/>
          </a:xfrm>
        </p:spPr>
        <p:txBody>
          <a:bodyPr>
            <a:normAutofit/>
          </a:bodyPr>
          <a:lstStyle/>
          <a:p>
            <a:r>
              <a:rPr lang="en-US" dirty="0"/>
              <a:t>“If Christ’s Crucifixion is so important, then why doesn’t the Church use the cross?”</a:t>
            </a:r>
          </a:p>
        </p:txBody>
      </p:sp>
    </p:spTree>
    <p:extLst>
      <p:ext uri="{BB962C8B-B14F-4D97-AF65-F5344CB8AC3E}">
        <p14:creationId xmlns:p14="http://schemas.microsoft.com/office/powerpoint/2010/main" val="3534688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rrowheads="1"/>
          </p:cNvSpPr>
          <p:nvPr>
            <p:ph type="title"/>
          </p:nvPr>
        </p:nvSpPr>
        <p:spPr>
          <a:xfrm>
            <a:off x="137786" y="3886200"/>
            <a:ext cx="3394554" cy="2819400"/>
          </a:xfrm>
        </p:spPr>
        <p:txBody>
          <a:bodyPr>
            <a:noAutofit/>
          </a:bodyPr>
          <a:lstStyle/>
          <a:p>
            <a:r>
              <a:rPr lang="en-US" altLang="en-US" sz="1400" dirty="0"/>
              <a:t>Gordon B. Hinckley, “The Symbol of Christ,” Ensign, May 1975. This talk was slightly modified to become a First Presidency message in the April 2005 Ensign and also appears in the March 1989, April 1990, and April 1994 editions of the Liahona. This phrase has been quoted more than twenty times in Church magazines, manuals, and other writings of Church leaders. </a:t>
            </a:r>
            <a:endParaRPr lang="en-US" altLang="en-US" sz="1400" dirty="0">
              <a:latin typeface="Georgia" panose="02040502050405020303" pitchFamily="18" charset="0"/>
            </a:endParaRPr>
          </a:p>
        </p:txBody>
      </p:sp>
      <p:sp>
        <p:nvSpPr>
          <p:cNvPr id="198659" name="Rectangle 3"/>
          <p:cNvSpPr>
            <a:spLocks noGrp="1" noChangeArrowheads="1"/>
          </p:cNvSpPr>
          <p:nvPr>
            <p:ph type="body" idx="1"/>
          </p:nvPr>
        </p:nvSpPr>
        <p:spPr>
          <a:xfrm>
            <a:off x="3886200" y="304800"/>
            <a:ext cx="8077200" cy="6400800"/>
          </a:xfrm>
        </p:spPr>
        <p:txBody>
          <a:bodyPr>
            <a:normAutofit/>
          </a:bodyPr>
          <a:lstStyle/>
          <a:p>
            <a:pPr marL="0" indent="0">
              <a:buNone/>
            </a:pPr>
            <a:r>
              <a:rPr lang="en-US" altLang="en-US" dirty="0"/>
              <a:t>“I do not wish to give offense to any of my Christian brethren who use the cross on the steeples of their cathedrals and at the altars of their chapels, who wear it on their vestments, and imprint it on their books and other literature. </a:t>
            </a:r>
            <a:r>
              <a:rPr lang="en-US" altLang="en-US" b="1" dirty="0"/>
              <a:t>But for us, the cross is the symbol of the dying Christ</a:t>
            </a:r>
            <a:r>
              <a:rPr lang="en-US" altLang="en-US" dirty="0"/>
              <a:t>, while our message is a declaration of the living Christ. . . .”</a:t>
            </a:r>
            <a:endParaRPr lang="en-US" altLang="en-US" dirty="0">
              <a:latin typeface="Georgia" panose="02040502050405020303" pitchFamily="18" charset="0"/>
            </a:endParaRPr>
          </a:p>
        </p:txBody>
      </p:sp>
      <p:pic>
        <p:nvPicPr>
          <p:cNvPr id="7170" name="Picture 2" descr="Gordon B. Hinckley - Wikipedia">
            <a:extLst>
              <a:ext uri="{FF2B5EF4-FFF2-40B4-BE49-F238E27FC236}">
                <a16:creationId xmlns:a16="http://schemas.microsoft.com/office/drawing/2014/main" id="{6FEC1983-3AFA-479B-B156-D6A904010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6869"/>
            <a:ext cx="3185523" cy="3859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7192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rrowheads="1"/>
          </p:cNvSpPr>
          <p:nvPr>
            <p:ph type="title"/>
          </p:nvPr>
        </p:nvSpPr>
        <p:spPr>
          <a:xfrm>
            <a:off x="137786" y="3886200"/>
            <a:ext cx="3394554" cy="2819400"/>
          </a:xfrm>
        </p:spPr>
        <p:txBody>
          <a:bodyPr>
            <a:noAutofit/>
          </a:bodyPr>
          <a:lstStyle/>
          <a:p>
            <a:r>
              <a:rPr lang="en-US" altLang="en-US" sz="1400" dirty="0"/>
              <a:t>Gordon B. Hinckley, “The Symbol of Christ,” Ensign, May 1975. This talk was slightly modified to become a First Presidency message in the April 2005 Ensign and also appears in the March 1989, April 1990, and April 1994 editions of the Liahona. This phrase has been quoted more than twenty times in Church magazines, manuals, and other writings of Church leaders. </a:t>
            </a:r>
            <a:endParaRPr lang="en-US" altLang="en-US" sz="1400" dirty="0">
              <a:latin typeface="Georgia" panose="02040502050405020303" pitchFamily="18" charset="0"/>
            </a:endParaRPr>
          </a:p>
        </p:txBody>
      </p:sp>
      <p:sp>
        <p:nvSpPr>
          <p:cNvPr id="198659" name="Rectangle 3"/>
          <p:cNvSpPr>
            <a:spLocks noGrp="1" noChangeArrowheads="1"/>
          </p:cNvSpPr>
          <p:nvPr>
            <p:ph type="body" idx="1"/>
          </p:nvPr>
        </p:nvSpPr>
        <p:spPr>
          <a:xfrm>
            <a:off x="3886200" y="304800"/>
            <a:ext cx="8077200" cy="6400800"/>
          </a:xfrm>
        </p:spPr>
        <p:txBody>
          <a:bodyPr>
            <a:normAutofit/>
          </a:bodyPr>
          <a:lstStyle/>
          <a:p>
            <a:pPr marL="0" indent="0">
              <a:buNone/>
            </a:pPr>
            <a:r>
              <a:rPr lang="en-US" altLang="en-US" sz="4000" dirty="0"/>
              <a:t>In this same talk President Hinckley also referred to “the cross on which [Christ] hung and died,” and said “We cannot forget that. We must never forget it, for here our Savior, our Redeemer, the Son of God, gave Himself a vicarious sacrifice for each of us.”</a:t>
            </a:r>
            <a:endParaRPr lang="en-US" altLang="en-US" sz="4000" dirty="0">
              <a:latin typeface="Georgia" panose="02040502050405020303" pitchFamily="18" charset="0"/>
            </a:endParaRPr>
          </a:p>
        </p:txBody>
      </p:sp>
      <p:pic>
        <p:nvPicPr>
          <p:cNvPr id="5" name="Picture 2" descr="Gordon B. Hinckley - Wikipedia">
            <a:extLst>
              <a:ext uri="{FF2B5EF4-FFF2-40B4-BE49-F238E27FC236}">
                <a16:creationId xmlns:a16="http://schemas.microsoft.com/office/drawing/2014/main" id="{C82E5DBE-FDCE-ED4E-BC94-6367661F63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6869"/>
            <a:ext cx="3185523" cy="38592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277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9125" y="93607"/>
            <a:ext cx="9833749" cy="6670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83253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7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1051" y="1001736"/>
            <a:ext cx="4783377" cy="43690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clock&#10;&#10;Description automatically generated">
            <a:extLst>
              <a:ext uri="{FF2B5EF4-FFF2-40B4-BE49-F238E27FC236}">
                <a16:creationId xmlns:a16="http://schemas.microsoft.com/office/drawing/2014/main" id="{1D81C8EE-2D40-4F1C-99FC-6E1E84F29AB9}"/>
              </a:ext>
            </a:extLst>
          </p:cNvPr>
          <p:cNvPicPr>
            <a:picLocks noChangeAspect="1"/>
          </p:cNvPicPr>
          <p:nvPr/>
        </p:nvPicPr>
        <p:blipFill rotWithShape="1">
          <a:blip r:embed="rId4">
            <a:extLst>
              <a:ext uri="{28A0092B-C50C-407E-A947-70E740481C1C}">
                <a14:useLocalDpi xmlns:a14="http://schemas.microsoft.com/office/drawing/2010/main" val="0"/>
              </a:ext>
            </a:extLst>
          </a:blip>
          <a:srcRect l="9187" r="1" b="42465"/>
          <a:stretch/>
        </p:blipFill>
        <p:spPr>
          <a:xfrm>
            <a:off x="2486547" y="437865"/>
            <a:ext cx="1921679" cy="56189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3052371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6042" y="352186"/>
            <a:ext cx="7519916" cy="6078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9A6EE1CA-692D-45DF-A33E-55A9797BB8A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25569053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A68184CD-6219-4BD8-A03E-E6515A4F37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731" t="20091" r="-1" b="10685"/>
          <a:stretch/>
        </p:blipFill>
        <p:spPr bwMode="auto">
          <a:xfrm>
            <a:off x="3829166" y="177584"/>
            <a:ext cx="4533668" cy="65028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 name="Picture 2" descr="Twitter - Apps on Google Play">
            <a:extLst>
              <a:ext uri="{FF2B5EF4-FFF2-40B4-BE49-F238E27FC236}">
                <a16:creationId xmlns:a16="http://schemas.microsoft.com/office/drawing/2014/main" id="{ACFA050F-96A6-450D-AE99-F108B2DA3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433" y="6018663"/>
            <a:ext cx="449238" cy="4492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CD5FDBAE-97CD-4BBA-ACE8-5EA93404AD30}"/>
              </a:ext>
            </a:extLst>
          </p:cNvPr>
          <p:cNvSpPr>
            <a:spLocks noGrp="1" noRot="1" noChangeArrowheads="1"/>
          </p:cNvSpPr>
          <p:nvPr>
            <p:ph type="title"/>
          </p:nvPr>
        </p:nvSpPr>
        <p:spPr>
          <a:xfrm>
            <a:off x="759672" y="6018663"/>
            <a:ext cx="2120006" cy="449238"/>
          </a:xfrm>
        </p:spPr>
        <p:txBody>
          <a:bodyPr>
            <a:noAutofit/>
          </a:bodyPr>
          <a:lstStyle/>
          <a:p>
            <a:r>
              <a:rPr lang="en-US" altLang="en-US" sz="1600" dirty="0"/>
              <a:t>@SISTASinZION</a:t>
            </a:r>
            <a:endParaRPr lang="en-US" altLang="en-US" sz="1600" dirty="0">
              <a:latin typeface="Georgia" panose="02040502050405020303" pitchFamily="18" charset="0"/>
            </a:endParaRPr>
          </a:p>
        </p:txBody>
      </p:sp>
    </p:spTree>
    <p:extLst>
      <p:ext uri="{BB962C8B-B14F-4D97-AF65-F5344CB8AC3E}">
        <p14:creationId xmlns:p14="http://schemas.microsoft.com/office/powerpoint/2010/main" val="23413891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9322D7-411C-4681-9A8E-4D7452B4231C}"/>
              </a:ext>
            </a:extLst>
          </p:cNvPr>
          <p:cNvSpPr>
            <a:spLocks noGrp="1"/>
          </p:cNvSpPr>
          <p:nvPr>
            <p:ph type="title"/>
          </p:nvPr>
        </p:nvSpPr>
        <p:spPr>
          <a:xfrm>
            <a:off x="919119" y="295701"/>
            <a:ext cx="10353762" cy="970450"/>
          </a:xfrm>
        </p:spPr>
        <p:txBody>
          <a:bodyPr anchor="ctr">
            <a:normAutofit/>
          </a:bodyPr>
          <a:lstStyle/>
          <a:p>
            <a:r>
              <a:rPr lang="en-US" sz="4400" dirty="0"/>
              <a:t>A Multi-Faceted Symbol</a:t>
            </a:r>
          </a:p>
        </p:txBody>
      </p:sp>
      <p:sp>
        <p:nvSpPr>
          <p:cNvPr id="7" name="Content Placeholder 6">
            <a:extLst>
              <a:ext uri="{FF2B5EF4-FFF2-40B4-BE49-F238E27FC236}">
                <a16:creationId xmlns:a16="http://schemas.microsoft.com/office/drawing/2014/main" id="{7B61DBE7-C108-4CFD-8E19-625F06924E9F}"/>
              </a:ext>
            </a:extLst>
          </p:cNvPr>
          <p:cNvSpPr>
            <a:spLocks noGrp="1"/>
          </p:cNvSpPr>
          <p:nvPr>
            <p:ph sz="half" idx="1"/>
          </p:nvPr>
        </p:nvSpPr>
        <p:spPr>
          <a:xfrm>
            <a:off x="100208" y="1600201"/>
            <a:ext cx="6250488" cy="5163854"/>
          </a:xfrm>
        </p:spPr>
        <p:txBody>
          <a:bodyPr anchor="t">
            <a:normAutofit/>
          </a:bodyPr>
          <a:lstStyle/>
          <a:p>
            <a:pPr>
              <a:lnSpc>
                <a:spcPct val="90000"/>
              </a:lnSpc>
            </a:pPr>
            <a:r>
              <a:rPr lang="en-US" sz="3200" dirty="0"/>
              <a:t>Eliza R. Snow referred to “the triumphs of the cross.” </a:t>
            </a:r>
          </a:p>
          <a:p>
            <a:pPr>
              <a:lnSpc>
                <a:spcPct val="90000"/>
              </a:lnSpc>
            </a:pPr>
            <a:r>
              <a:rPr lang="en-US" sz="3200" dirty="0"/>
              <a:t>“The cross that was then a sign of disgrace has become a symbol of love and salvation.” </a:t>
            </a:r>
          </a:p>
          <a:p>
            <a:pPr marL="36900" indent="0">
              <a:lnSpc>
                <a:spcPct val="90000"/>
              </a:lnSpc>
              <a:buNone/>
            </a:pPr>
            <a:r>
              <a:rPr lang="en-US" sz="3200" dirty="0"/>
              <a:t>   </a:t>
            </a:r>
            <a:r>
              <a:rPr lang="en-US" sz="2000" dirty="0"/>
              <a:t>(</a:t>
            </a:r>
            <a:r>
              <a:rPr lang="en-US" sz="2000" i="1" dirty="0"/>
              <a:t>The Young Woman’s Journal</a:t>
            </a:r>
            <a:r>
              <a:rPr lang="en-US" sz="2000" dirty="0"/>
              <a:t>, April, 1915)</a:t>
            </a:r>
            <a:endParaRPr lang="en-US" sz="3200" dirty="0"/>
          </a:p>
          <a:p>
            <a:pPr>
              <a:lnSpc>
                <a:spcPct val="90000"/>
              </a:lnSpc>
            </a:pPr>
            <a:r>
              <a:rPr lang="en-US" sz="3200" dirty="0"/>
              <a:t>“Christ changed the cross into a symbol of Glory.” </a:t>
            </a:r>
          </a:p>
          <a:p>
            <a:pPr marL="36900" indent="0">
              <a:lnSpc>
                <a:spcPct val="90000"/>
              </a:lnSpc>
              <a:buNone/>
            </a:pPr>
            <a:r>
              <a:rPr lang="en-US" sz="1800" dirty="0"/>
              <a:t>      </a:t>
            </a:r>
            <a:r>
              <a:rPr lang="en-US" sz="2000" dirty="0"/>
              <a:t>(</a:t>
            </a:r>
            <a:r>
              <a:rPr lang="en-US" sz="2000" i="1" dirty="0"/>
              <a:t>The Relief Society Magazine, </a:t>
            </a:r>
            <a:r>
              <a:rPr lang="en-US" sz="2000" dirty="0"/>
              <a:t>April, 1933)</a:t>
            </a:r>
          </a:p>
        </p:txBody>
      </p:sp>
      <p:pic>
        <p:nvPicPr>
          <p:cNvPr id="4" name="Picture 3" descr="A vintage photo of a person&#10;&#10;Description automatically generated">
            <a:extLst>
              <a:ext uri="{FF2B5EF4-FFF2-40B4-BE49-F238E27FC236}">
                <a16:creationId xmlns:a16="http://schemas.microsoft.com/office/drawing/2014/main" id="{4C51C29D-0BBF-415B-9DF0-E4B8DB578C8C}"/>
              </a:ext>
            </a:extLst>
          </p:cNvPr>
          <p:cNvPicPr/>
          <p:nvPr/>
        </p:nvPicPr>
        <p:blipFill rotWithShape="1">
          <a:blip r:embed="rId2" cstate="print">
            <a:extLst>
              <a:ext uri="{28A0092B-C50C-407E-A947-70E740481C1C}">
                <a14:useLocalDpi xmlns:a14="http://schemas.microsoft.com/office/drawing/2010/main" val="0"/>
              </a:ext>
            </a:extLst>
          </a:blip>
          <a:srcRect t="9014" b="30717"/>
          <a:stretch/>
        </p:blipFill>
        <p:spPr bwMode="auto">
          <a:xfrm>
            <a:off x="6706992" y="1576317"/>
            <a:ext cx="5384800" cy="4525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878119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rrowheads="1"/>
          </p:cNvSpPr>
          <p:nvPr>
            <p:ph type="title"/>
          </p:nvPr>
        </p:nvSpPr>
        <p:spPr>
          <a:xfrm>
            <a:off x="200114" y="3010654"/>
            <a:ext cx="3360821" cy="848638"/>
          </a:xfrm>
        </p:spPr>
        <p:txBody>
          <a:bodyPr>
            <a:noAutofit/>
          </a:bodyPr>
          <a:lstStyle/>
          <a:p>
            <a:r>
              <a:rPr lang="en-US" altLang="en-US" sz="1600" dirty="0"/>
              <a:t>Elder Edward Dube, “Gaining My Faith One Step at a Time,” New Era, April 2020</a:t>
            </a:r>
            <a:endParaRPr lang="en-US" altLang="en-US" sz="1600" dirty="0">
              <a:latin typeface="Georgia" panose="02040502050405020303" pitchFamily="18" charset="0"/>
            </a:endParaRPr>
          </a:p>
        </p:txBody>
      </p:sp>
      <p:sp>
        <p:nvSpPr>
          <p:cNvPr id="198659" name="Rectangle 3"/>
          <p:cNvSpPr>
            <a:spLocks noGrp="1" noChangeArrowheads="1"/>
          </p:cNvSpPr>
          <p:nvPr>
            <p:ph type="body" idx="1"/>
          </p:nvPr>
        </p:nvSpPr>
        <p:spPr>
          <a:xfrm>
            <a:off x="3908121" y="304800"/>
            <a:ext cx="8055279" cy="6400800"/>
          </a:xfrm>
        </p:spPr>
        <p:txBody>
          <a:bodyPr>
            <a:normAutofit/>
          </a:bodyPr>
          <a:lstStyle/>
          <a:p>
            <a:pPr marL="0" indent="0">
              <a:buNone/>
            </a:pPr>
            <a:r>
              <a:rPr lang="en-US" altLang="en-US" sz="4400" dirty="0"/>
              <a:t>Elder Edward Dube described one of the “defining moments”  of his life occurring at the age of ten, while inside a Catholic Church looking at a painting of Christ’s Crucifixion. </a:t>
            </a:r>
          </a:p>
          <a:p>
            <a:pPr marL="0" indent="0">
              <a:buNone/>
            </a:pPr>
            <a:endParaRPr lang="en-US" altLang="en-US" sz="4400" dirty="0">
              <a:latin typeface="Georgia" panose="02040502050405020303" pitchFamily="18" charset="0"/>
            </a:endParaRPr>
          </a:p>
        </p:txBody>
      </p:sp>
      <p:pic>
        <p:nvPicPr>
          <p:cNvPr id="18434" name="Picture 2" descr="New Area Seventies - Church News">
            <a:extLst>
              <a:ext uri="{FF2B5EF4-FFF2-40B4-BE49-F238E27FC236}">
                <a16:creationId xmlns:a16="http://schemas.microsoft.com/office/drawing/2014/main" id="{0A0AB055-F0E2-44A8-AAF4-03E5E8298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21" y="304800"/>
            <a:ext cx="2675022" cy="26750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528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6B8B-55A5-4317-9CE6-8B1F94370237}"/>
              </a:ext>
            </a:extLst>
          </p:cNvPr>
          <p:cNvSpPr>
            <a:spLocks noGrp="1"/>
          </p:cNvSpPr>
          <p:nvPr>
            <p:ph type="title"/>
          </p:nvPr>
        </p:nvSpPr>
        <p:spPr>
          <a:xfrm>
            <a:off x="913795" y="831404"/>
            <a:ext cx="10353762" cy="970450"/>
          </a:xfrm>
        </p:spPr>
        <p:txBody>
          <a:bodyPr>
            <a:noAutofit/>
          </a:bodyPr>
          <a:lstStyle/>
          <a:p>
            <a:r>
              <a:rPr lang="en-US" sz="4400" dirty="0"/>
              <a:t>Lessons from Ancient Prophets that can help us live with Christ in the present</a:t>
            </a:r>
          </a:p>
        </p:txBody>
      </p:sp>
      <p:sp>
        <p:nvSpPr>
          <p:cNvPr id="3" name="Content Placeholder 2">
            <a:extLst>
              <a:ext uri="{FF2B5EF4-FFF2-40B4-BE49-F238E27FC236}">
                <a16:creationId xmlns:a16="http://schemas.microsoft.com/office/drawing/2014/main" id="{BB08EE91-C58B-41E3-91E5-3E66A5B59C3C}"/>
              </a:ext>
            </a:extLst>
          </p:cNvPr>
          <p:cNvSpPr>
            <a:spLocks noGrp="1"/>
          </p:cNvSpPr>
          <p:nvPr>
            <p:ph idx="1"/>
          </p:nvPr>
        </p:nvSpPr>
        <p:spPr>
          <a:xfrm>
            <a:off x="913795" y="2614862"/>
            <a:ext cx="10353762" cy="3633537"/>
          </a:xfrm>
        </p:spPr>
        <p:txBody>
          <a:bodyPr>
            <a:normAutofit/>
          </a:bodyPr>
          <a:lstStyle/>
          <a:p>
            <a:pPr marL="779850" indent="-742950">
              <a:buFont typeface="+mj-lt"/>
              <a:buAutoNum type="arabicPeriod"/>
            </a:pPr>
            <a:r>
              <a:rPr lang="en-US" b="1" dirty="0"/>
              <a:t>Enoch</a:t>
            </a:r>
          </a:p>
          <a:p>
            <a:pPr marL="779850" indent="-742950">
              <a:buFont typeface="+mj-lt"/>
              <a:buAutoNum type="arabicPeriod"/>
            </a:pPr>
            <a:r>
              <a:rPr lang="en-US" dirty="0"/>
              <a:t>The Brother of Jared</a:t>
            </a:r>
          </a:p>
          <a:p>
            <a:pPr marL="779850" indent="-742950">
              <a:buFont typeface="+mj-lt"/>
              <a:buAutoNum type="arabicPeriod"/>
            </a:pPr>
            <a:r>
              <a:rPr lang="en-US" dirty="0"/>
              <a:t>Hosea</a:t>
            </a:r>
          </a:p>
          <a:p>
            <a:pPr marL="779850" indent="-742950">
              <a:buFont typeface="+mj-lt"/>
              <a:buAutoNum type="arabicPeriod"/>
            </a:pPr>
            <a:r>
              <a:rPr lang="en-US" dirty="0"/>
              <a:t>Nehemiah</a:t>
            </a:r>
          </a:p>
          <a:p>
            <a:pPr marL="779850" indent="-742950">
              <a:buFont typeface="+mj-lt"/>
              <a:buAutoNum type="arabicPeriod"/>
            </a:pPr>
            <a:r>
              <a:rPr lang="en-US" dirty="0"/>
              <a:t>Moroni</a:t>
            </a:r>
          </a:p>
        </p:txBody>
      </p:sp>
    </p:spTree>
    <p:extLst>
      <p:ext uri="{BB962C8B-B14F-4D97-AF65-F5344CB8AC3E}">
        <p14:creationId xmlns:p14="http://schemas.microsoft.com/office/powerpoint/2010/main" val="3126820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3"/>
          <p:cNvSpPr>
            <a:spLocks noGrp="1" noChangeArrowheads="1"/>
          </p:cNvSpPr>
          <p:nvPr>
            <p:ph type="body" idx="1"/>
          </p:nvPr>
        </p:nvSpPr>
        <p:spPr>
          <a:xfrm>
            <a:off x="3294345" y="304800"/>
            <a:ext cx="8669055" cy="6400800"/>
          </a:xfrm>
        </p:spPr>
        <p:txBody>
          <a:bodyPr>
            <a:normAutofit/>
          </a:bodyPr>
          <a:lstStyle/>
          <a:p>
            <a:pPr marL="0" indent="0">
              <a:buNone/>
            </a:pPr>
            <a:r>
              <a:rPr lang="en-US" altLang="en-US" sz="4800" dirty="0"/>
              <a:t>Elder F. </a:t>
            </a:r>
            <a:r>
              <a:rPr lang="en-US" altLang="en-US" sz="4800" dirty="0" err="1"/>
              <a:t>Enzio</a:t>
            </a:r>
            <a:r>
              <a:rPr lang="en-US" altLang="en-US" sz="4800" dirty="0"/>
              <a:t> </a:t>
            </a:r>
            <a:r>
              <a:rPr lang="en-US" altLang="en-US" sz="4800" dirty="0" err="1"/>
              <a:t>Busche</a:t>
            </a:r>
            <a:r>
              <a:rPr lang="en-US" altLang="en-US" sz="4800" dirty="0"/>
              <a:t> described how looking at a crucifix while on a hospital bed gave him “a tremendous hope.”</a:t>
            </a:r>
            <a:endParaRPr lang="en-US" altLang="en-US" sz="4800" dirty="0">
              <a:latin typeface="Georgia" panose="02040502050405020303" pitchFamily="18" charset="0"/>
            </a:endParaRPr>
          </a:p>
        </p:txBody>
      </p:sp>
      <p:pic>
        <p:nvPicPr>
          <p:cNvPr id="5" name="Picture 2" descr="F. Enzio Busche Archives - BYU Speeches">
            <a:extLst>
              <a:ext uri="{FF2B5EF4-FFF2-40B4-BE49-F238E27FC236}">
                <a16:creationId xmlns:a16="http://schemas.microsoft.com/office/drawing/2014/main" id="{A243546C-BA8D-49D9-93EE-5045A4969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09" y="247594"/>
            <a:ext cx="2493535" cy="3181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id="{08D9CDD0-E0F6-4507-9C69-FFF5480D361D}"/>
              </a:ext>
            </a:extLst>
          </p:cNvPr>
          <p:cNvSpPr txBox="1">
            <a:spLocks noRot="1" noChangeArrowheads="1"/>
          </p:cNvSpPr>
          <p:nvPr/>
        </p:nvSpPr>
        <p:spPr>
          <a:xfrm>
            <a:off x="164404" y="4229781"/>
            <a:ext cx="2822344" cy="848638"/>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a:effectLst/>
                <a:latin typeface="Times New Roman" panose="02020603050405020304" pitchFamily="18" charset="0"/>
                <a:ea typeface="Calibri" panose="020F0502020204030204" pitchFamily="34" charset="0"/>
              </a:rPr>
              <a:t>F. </a:t>
            </a:r>
            <a:r>
              <a:rPr lang="en-US" sz="1800" dirty="0" err="1">
                <a:effectLst/>
                <a:latin typeface="Times New Roman" panose="02020603050405020304" pitchFamily="18" charset="0"/>
                <a:ea typeface="Calibri" panose="020F0502020204030204" pitchFamily="34" charset="0"/>
              </a:rPr>
              <a:t>Enzio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Busche</a:t>
            </a:r>
            <a:r>
              <a:rPr lang="en-US" sz="1800" dirty="0">
                <a:effectLst/>
                <a:latin typeface="Times New Roman" panose="02020603050405020304" pitchFamily="18" charset="0"/>
                <a:ea typeface="Calibri" panose="020F0502020204030204" pitchFamily="34" charset="0"/>
              </a:rPr>
              <a:t> and Tracie A. Lamb, </a:t>
            </a:r>
            <a:r>
              <a:rPr lang="en-US" sz="1800" i="1" dirty="0">
                <a:effectLst/>
                <a:latin typeface="Times New Roman" panose="02020603050405020304" pitchFamily="18" charset="0"/>
                <a:ea typeface="Calibri" panose="020F0502020204030204" pitchFamily="34" charset="0"/>
              </a:rPr>
              <a:t>Yearning for the Living God: Reflections from the Life of F. </a:t>
            </a:r>
            <a:r>
              <a:rPr lang="en-US" sz="1800" i="1" dirty="0" err="1">
                <a:effectLst/>
                <a:latin typeface="Times New Roman" panose="02020603050405020304" pitchFamily="18" charset="0"/>
                <a:ea typeface="Calibri" panose="020F0502020204030204" pitchFamily="34" charset="0"/>
              </a:rPr>
              <a:t>Enzio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Busche</a:t>
            </a:r>
            <a:r>
              <a:rPr lang="en-US" sz="1800" dirty="0">
                <a:effectLst/>
                <a:latin typeface="Times New Roman" panose="02020603050405020304" pitchFamily="18" charset="0"/>
                <a:ea typeface="Calibri" panose="020F0502020204030204" pitchFamily="34" charset="0"/>
              </a:rPr>
              <a:t> [Salt Lake City: Deseret Book, 2004], 52.</a:t>
            </a:r>
            <a:endParaRPr lang="en-US" altLang="en-US" sz="1600" dirty="0"/>
          </a:p>
        </p:txBody>
      </p:sp>
    </p:spTree>
    <p:extLst>
      <p:ext uri="{BB962C8B-B14F-4D97-AF65-F5344CB8AC3E}">
        <p14:creationId xmlns:p14="http://schemas.microsoft.com/office/powerpoint/2010/main" val="39463706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1127" y="304799"/>
            <a:ext cx="7796843" cy="3465095"/>
          </a:xfrm>
        </p:spPr>
        <p:txBody>
          <a:bodyPr>
            <a:noAutofit/>
          </a:bodyPr>
          <a:lstStyle/>
          <a:p>
            <a:pPr marL="571500" indent="-571500">
              <a:spcAft>
                <a:spcPts val="0"/>
              </a:spcAft>
            </a:pPr>
            <a:r>
              <a:rPr lang="en-US" sz="4400" dirty="0">
                <a:solidFill>
                  <a:schemeClr val="tx1"/>
                </a:solidFill>
                <a:latin typeface="Georgia" panose="02040502050405020303" pitchFamily="18" charset="0"/>
              </a:rPr>
              <a:t>“Behold my wounds” </a:t>
            </a:r>
            <a:r>
              <a:rPr lang="en-US" sz="2400" dirty="0">
                <a:solidFill>
                  <a:schemeClr val="tx1"/>
                </a:solidFill>
                <a:latin typeface="Georgia" panose="02040502050405020303" pitchFamily="18" charset="0"/>
              </a:rPr>
              <a:t>(D&amp;C 6:37)</a:t>
            </a:r>
            <a:endParaRPr lang="en-US" sz="4400" dirty="0">
              <a:solidFill>
                <a:schemeClr val="tx1"/>
              </a:solidFill>
              <a:latin typeface="Georgia" panose="02040502050405020303" pitchFamily="18" charset="0"/>
            </a:endParaRPr>
          </a:p>
          <a:p>
            <a:pPr marL="571500" indent="-571500">
              <a:spcAft>
                <a:spcPts val="0"/>
              </a:spcAft>
            </a:pPr>
            <a:r>
              <a:rPr lang="en-US" sz="4400" dirty="0">
                <a:solidFill>
                  <a:schemeClr val="tx1"/>
                </a:solidFill>
                <a:latin typeface="Georgia" panose="02040502050405020303" pitchFamily="18" charset="0"/>
              </a:rPr>
              <a:t>“Let [Christ’s]…death…rest in your mind forever” </a:t>
            </a:r>
            <a:r>
              <a:rPr lang="en-US" sz="2000" dirty="0">
                <a:solidFill>
                  <a:schemeClr val="tx1"/>
                </a:solidFill>
                <a:latin typeface="Georgia" panose="02040502050405020303" pitchFamily="18" charset="0"/>
              </a:rPr>
              <a:t>(Moroni 9:25)</a:t>
            </a:r>
            <a:endParaRPr lang="en-US" sz="4400" dirty="0">
              <a:solidFill>
                <a:schemeClr val="tx1"/>
              </a:solidFill>
              <a:latin typeface="Georgia" panose="02040502050405020303" pitchFamily="18" charset="0"/>
            </a:endParaRPr>
          </a:p>
          <a:p>
            <a:pPr marL="571500" indent="-571500">
              <a:spcAft>
                <a:spcPts val="0"/>
              </a:spcAft>
            </a:pPr>
            <a:r>
              <a:rPr lang="en-US" sz="4400" dirty="0">
                <a:solidFill>
                  <a:schemeClr val="tx1"/>
                </a:solidFill>
                <a:latin typeface="Georgia" panose="02040502050405020303" pitchFamily="18" charset="0"/>
              </a:rPr>
              <a:t>“View his death…” </a:t>
            </a:r>
            <a:r>
              <a:rPr lang="en-US" sz="2800" dirty="0">
                <a:solidFill>
                  <a:schemeClr val="tx1"/>
                </a:solidFill>
                <a:latin typeface="Georgia" panose="02040502050405020303" pitchFamily="18" charset="0"/>
              </a:rPr>
              <a:t>(Jacob 1:8)</a:t>
            </a:r>
          </a:p>
          <a:p>
            <a:pPr marL="571500" indent="-571500">
              <a:spcAft>
                <a:spcPts val="0"/>
              </a:spcAft>
            </a:pPr>
            <a:endParaRPr lang="en-US" sz="2800" dirty="0">
              <a:solidFill>
                <a:schemeClr val="tx1"/>
              </a:solidFill>
              <a:latin typeface="Georgia" panose="02040502050405020303" pitchFamily="18" charset="0"/>
            </a:endParaRPr>
          </a:p>
          <a:p>
            <a:pPr marL="571500" indent="-571500">
              <a:spcAft>
                <a:spcPts val="0"/>
              </a:spcAft>
            </a:pPr>
            <a:endParaRPr lang="en-US" sz="2800" dirty="0">
              <a:ln>
                <a:solidFill>
                  <a:prstClr val="black">
                    <a:lumMod val="75000"/>
                    <a:lumOff val="25000"/>
                    <a:alpha val="10000"/>
                  </a:prstClr>
                </a:solidFill>
              </a:ln>
              <a:solidFill>
                <a:schemeClr val="tx1"/>
              </a:solidFill>
            </a:endParaRPr>
          </a:p>
        </p:txBody>
      </p:sp>
      <p:pic>
        <p:nvPicPr>
          <p:cNvPr id="2" name="Picture 3" descr="A close up of a rock&#10;&#10;Description automatically generated">
            <a:extLst>
              <a:ext uri="{FF2B5EF4-FFF2-40B4-BE49-F238E27FC236}">
                <a16:creationId xmlns:a16="http://schemas.microsoft.com/office/drawing/2014/main" id="{D584B3EE-56D5-437C-B13B-9F7AB29F7450}"/>
              </a:ext>
            </a:extLst>
          </p:cNvPr>
          <p:cNvPicPr>
            <a:picLocks noChangeAspect="1"/>
          </p:cNvPicPr>
          <p:nvPr/>
        </p:nvPicPr>
        <p:blipFill>
          <a:blip r:embed="rId3"/>
          <a:stretch>
            <a:fillRect/>
          </a:stretch>
        </p:blipFill>
        <p:spPr>
          <a:xfrm>
            <a:off x="454325" y="731251"/>
            <a:ext cx="3648973" cy="5395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ontent Placeholder 2">
            <a:extLst>
              <a:ext uri="{FF2B5EF4-FFF2-40B4-BE49-F238E27FC236}">
                <a16:creationId xmlns:a16="http://schemas.microsoft.com/office/drawing/2014/main" id="{ECD0C2B4-F079-49CF-9F7B-C6649CAD8B61}"/>
              </a:ext>
            </a:extLst>
          </p:cNvPr>
          <p:cNvSpPr txBox="1">
            <a:spLocks/>
          </p:cNvSpPr>
          <p:nvPr/>
        </p:nvSpPr>
        <p:spPr>
          <a:xfrm>
            <a:off x="4235191" y="4130842"/>
            <a:ext cx="7796843" cy="3465095"/>
          </a:xfrm>
          <a:prstGeom prst="rect">
            <a:avLst/>
          </a:prstGeom>
          <a:effectLst>
            <a:outerShdw blurRad="25400" dir="17880000">
              <a:srgbClr val="000000">
                <a:alpha val="46000"/>
              </a:srgbClr>
            </a:outerShdw>
          </a:effectLst>
        </p:spPr>
        <p:txBody>
          <a:bodyPr vert="horz" lIns="91440" tIns="45720" rIns="91440" bIns="45720" rtlCol="0" anchor="t">
            <a:noAutofit/>
          </a:bodyPr>
          <a:lst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marL="0" indent="0" algn="ctr">
              <a:spcAft>
                <a:spcPts val="0"/>
              </a:spcAft>
              <a:buNone/>
            </a:pPr>
            <a:r>
              <a:rPr lang="en-US" sz="4400" dirty="0">
                <a:solidFill>
                  <a:srgbClr val="FFFF00"/>
                </a:solidFill>
              </a:rPr>
              <a:t>How could you apply these teachings in your life?</a:t>
            </a:r>
            <a:endParaRPr lang="en-US" sz="2800" dirty="0">
              <a:ln>
                <a:solidFill>
                  <a:prstClr val="black">
                    <a:lumMod val="75000"/>
                    <a:lumOff val="25000"/>
                    <a:alpha val="10000"/>
                  </a:prstClr>
                </a:solidFill>
              </a:ln>
              <a:solidFill>
                <a:srgbClr val="FFFF00"/>
              </a:solidFill>
            </a:endParaRPr>
          </a:p>
        </p:txBody>
      </p:sp>
    </p:spTree>
    <p:extLst>
      <p:ext uri="{BB962C8B-B14F-4D97-AF65-F5344CB8AC3E}">
        <p14:creationId xmlns:p14="http://schemas.microsoft.com/office/powerpoint/2010/main" val="4008388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6B8B-55A5-4317-9CE6-8B1F94370237}"/>
              </a:ext>
            </a:extLst>
          </p:cNvPr>
          <p:cNvSpPr>
            <a:spLocks noGrp="1"/>
          </p:cNvSpPr>
          <p:nvPr>
            <p:ph type="title"/>
          </p:nvPr>
        </p:nvSpPr>
        <p:spPr>
          <a:xfrm>
            <a:off x="913795" y="831404"/>
            <a:ext cx="10353762" cy="970450"/>
          </a:xfrm>
        </p:spPr>
        <p:txBody>
          <a:bodyPr>
            <a:noAutofit/>
          </a:bodyPr>
          <a:lstStyle/>
          <a:p>
            <a:r>
              <a:rPr lang="en-US" sz="4400" dirty="0"/>
              <a:t>Lessons from Ancient Prophets that can help us live with Christ in the present</a:t>
            </a:r>
          </a:p>
        </p:txBody>
      </p:sp>
      <p:sp>
        <p:nvSpPr>
          <p:cNvPr id="3" name="Content Placeholder 2">
            <a:extLst>
              <a:ext uri="{FF2B5EF4-FFF2-40B4-BE49-F238E27FC236}">
                <a16:creationId xmlns:a16="http://schemas.microsoft.com/office/drawing/2014/main" id="{BB08EE91-C58B-41E3-91E5-3E66A5B59C3C}"/>
              </a:ext>
            </a:extLst>
          </p:cNvPr>
          <p:cNvSpPr>
            <a:spLocks noGrp="1"/>
          </p:cNvSpPr>
          <p:nvPr>
            <p:ph idx="1"/>
          </p:nvPr>
        </p:nvSpPr>
        <p:spPr>
          <a:xfrm>
            <a:off x="913795" y="2614862"/>
            <a:ext cx="10353762" cy="3633537"/>
          </a:xfrm>
        </p:spPr>
        <p:txBody>
          <a:bodyPr>
            <a:normAutofit/>
          </a:bodyPr>
          <a:lstStyle/>
          <a:p>
            <a:pPr marL="779850" indent="-742950">
              <a:buFont typeface="+mj-lt"/>
              <a:buAutoNum type="arabicPeriod"/>
            </a:pPr>
            <a:r>
              <a:rPr lang="en-US" dirty="0"/>
              <a:t>Enoch</a:t>
            </a:r>
          </a:p>
          <a:p>
            <a:pPr marL="779850" indent="-742950">
              <a:buFont typeface="+mj-lt"/>
              <a:buAutoNum type="arabicPeriod"/>
            </a:pPr>
            <a:r>
              <a:rPr lang="en-US" b="1" dirty="0"/>
              <a:t>The Brother of Jared</a:t>
            </a:r>
          </a:p>
          <a:p>
            <a:pPr marL="779850" indent="-742950">
              <a:buFont typeface="+mj-lt"/>
              <a:buAutoNum type="arabicPeriod"/>
            </a:pPr>
            <a:r>
              <a:rPr lang="en-US" dirty="0"/>
              <a:t>Hosea</a:t>
            </a:r>
          </a:p>
          <a:p>
            <a:pPr marL="779850" indent="-742950">
              <a:buFont typeface="+mj-lt"/>
              <a:buAutoNum type="arabicPeriod"/>
            </a:pPr>
            <a:r>
              <a:rPr lang="en-US" dirty="0"/>
              <a:t>Nehemiah</a:t>
            </a:r>
          </a:p>
          <a:p>
            <a:pPr marL="779850" indent="-742950">
              <a:buFont typeface="+mj-lt"/>
              <a:buAutoNum type="arabicPeriod"/>
            </a:pPr>
            <a:r>
              <a:rPr lang="en-US" dirty="0"/>
              <a:t>Moroni</a:t>
            </a:r>
          </a:p>
        </p:txBody>
      </p:sp>
    </p:spTree>
    <p:extLst>
      <p:ext uri="{BB962C8B-B14F-4D97-AF65-F5344CB8AC3E}">
        <p14:creationId xmlns:p14="http://schemas.microsoft.com/office/powerpoint/2010/main" val="17620297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A95679-01C1-421B-9525-8AE63621E5F3}"/>
              </a:ext>
            </a:extLst>
          </p:cNvPr>
          <p:cNvSpPr>
            <a:spLocks noGrp="1"/>
          </p:cNvSpPr>
          <p:nvPr>
            <p:ph type="title"/>
          </p:nvPr>
        </p:nvSpPr>
        <p:spPr>
          <a:xfrm>
            <a:off x="913795" y="609600"/>
            <a:ext cx="10353762" cy="970450"/>
          </a:xfrm>
        </p:spPr>
        <p:txBody>
          <a:bodyPr anchor="ctr">
            <a:normAutofit/>
          </a:bodyPr>
          <a:lstStyle/>
          <a:p>
            <a:r>
              <a:rPr lang="en-US" dirty="0"/>
              <a:t>Ether 3:1-12</a:t>
            </a:r>
          </a:p>
        </p:txBody>
      </p:sp>
      <p:pic>
        <p:nvPicPr>
          <p:cNvPr id="2" name="Picture 2" descr="A picture containing text, person, ocean floor&#10;&#10;Description automatically generated">
            <a:extLst>
              <a:ext uri="{FF2B5EF4-FFF2-40B4-BE49-F238E27FC236}">
                <a16:creationId xmlns:a16="http://schemas.microsoft.com/office/drawing/2014/main" id="{C4D3CBDB-A175-4AAD-AB02-EBA7CE2BA6EA}"/>
              </a:ext>
            </a:extLst>
          </p:cNvPr>
          <p:cNvPicPr>
            <a:picLocks noChangeAspect="1"/>
          </p:cNvPicPr>
          <p:nvPr/>
        </p:nvPicPr>
        <p:blipFill rotWithShape="1">
          <a:blip r:embed="rId3"/>
          <a:srcRect t="29442" r="1" b="29232"/>
          <a:stretch/>
        </p:blipFill>
        <p:spPr>
          <a:xfrm>
            <a:off x="913795" y="1732449"/>
            <a:ext cx="10353762" cy="4515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F7D3FEBC-F1EE-47B0-9C40-2CAB521A3EA5}"/>
              </a:ext>
            </a:extLst>
          </p:cNvPr>
          <p:cNvSpPr txBox="1"/>
          <p:nvPr/>
        </p:nvSpPr>
        <p:spPr>
          <a:xfrm>
            <a:off x="1367915" y="590984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Arnold Friberg</a:t>
            </a:r>
          </a:p>
        </p:txBody>
      </p:sp>
    </p:spTree>
    <p:extLst>
      <p:ext uri="{BB962C8B-B14F-4D97-AF65-F5344CB8AC3E}">
        <p14:creationId xmlns:p14="http://schemas.microsoft.com/office/powerpoint/2010/main" val="3789796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9920B-A9C7-4E79-9D39-9C78F945FAD1}"/>
              </a:ext>
            </a:extLst>
          </p:cNvPr>
          <p:cNvSpPr>
            <a:spLocks noGrp="1"/>
          </p:cNvSpPr>
          <p:nvPr>
            <p:ph type="title"/>
          </p:nvPr>
        </p:nvSpPr>
        <p:spPr>
          <a:xfrm>
            <a:off x="4719367" y="445295"/>
            <a:ext cx="6857387" cy="4475433"/>
          </a:xfrm>
        </p:spPr>
        <p:txBody>
          <a:bodyPr>
            <a:noAutofit/>
          </a:bodyPr>
          <a:lstStyle/>
          <a:p>
            <a:r>
              <a:rPr lang="en-US" sz="4000" dirty="0">
                <a:latin typeface="Georgia"/>
              </a:rPr>
              <a:t>“Behold, I am he who was prepared from the foundation of the world to redeem my people. Behold, </a:t>
            </a:r>
            <a:r>
              <a:rPr lang="en-US" sz="4000" dirty="0">
                <a:solidFill>
                  <a:srgbClr val="FFFF00"/>
                </a:solidFill>
                <a:latin typeface="Georgia"/>
              </a:rPr>
              <a:t>I am Jesus Christ. I am the Father and the Son</a:t>
            </a:r>
            <a:r>
              <a:rPr lang="en-US" sz="4000" dirty="0">
                <a:latin typeface="Georgia"/>
              </a:rPr>
              <a:t>.</a:t>
            </a:r>
          </a:p>
        </p:txBody>
      </p:sp>
      <p:pic>
        <p:nvPicPr>
          <p:cNvPr id="6" name="Picture 4" descr="A person with a beard&#10;&#10;Description automatically generated">
            <a:extLst>
              <a:ext uri="{FF2B5EF4-FFF2-40B4-BE49-F238E27FC236}">
                <a16:creationId xmlns:a16="http://schemas.microsoft.com/office/drawing/2014/main" id="{C533B081-6198-426C-BBA2-409734AA96CD}"/>
              </a:ext>
            </a:extLst>
          </p:cNvPr>
          <p:cNvPicPr>
            <a:picLocks noChangeAspect="1"/>
          </p:cNvPicPr>
          <p:nvPr/>
        </p:nvPicPr>
        <p:blipFill>
          <a:blip r:embed="rId3"/>
          <a:stretch>
            <a:fillRect/>
          </a:stretch>
        </p:blipFill>
        <p:spPr>
          <a:xfrm>
            <a:off x="519289" y="486834"/>
            <a:ext cx="3787421" cy="47272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angle 2">
            <a:extLst>
              <a:ext uri="{FF2B5EF4-FFF2-40B4-BE49-F238E27FC236}">
                <a16:creationId xmlns:a16="http://schemas.microsoft.com/office/drawing/2014/main" id="{CBD9762F-D3AC-4974-B174-5646BB9ADDF2}"/>
              </a:ext>
            </a:extLst>
          </p:cNvPr>
          <p:cNvSpPr/>
          <p:nvPr/>
        </p:nvSpPr>
        <p:spPr>
          <a:xfrm>
            <a:off x="1024208" y="5698314"/>
            <a:ext cx="1991251" cy="584775"/>
          </a:xfrm>
          <a:prstGeom prst="rect">
            <a:avLst/>
          </a:prstGeom>
        </p:spPr>
        <p:txBody>
          <a:bodyPr wrap="none">
            <a:spAutoFit/>
          </a:bodyPr>
          <a:lstStyle/>
          <a:p>
            <a:r>
              <a:rPr lang="en-US" sz="3200" dirty="0"/>
              <a:t>Ether 3:14</a:t>
            </a:r>
          </a:p>
        </p:txBody>
      </p:sp>
      <p:sp>
        <p:nvSpPr>
          <p:cNvPr id="7" name="TextBox 6">
            <a:extLst>
              <a:ext uri="{FF2B5EF4-FFF2-40B4-BE49-F238E27FC236}">
                <a16:creationId xmlns:a16="http://schemas.microsoft.com/office/drawing/2014/main" id="{483B5157-A7F2-3748-9A5C-5F4DBC230135}"/>
              </a:ext>
            </a:extLst>
          </p:cNvPr>
          <p:cNvSpPr txBox="1"/>
          <p:nvPr/>
        </p:nvSpPr>
        <p:spPr>
          <a:xfrm>
            <a:off x="930455" y="487550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Georgia"/>
              </a:rPr>
              <a:t>Brent </a:t>
            </a:r>
            <a:r>
              <a:rPr lang="en-US" sz="1600" dirty="0" err="1">
                <a:solidFill>
                  <a:schemeClr val="bg1"/>
                </a:solidFill>
                <a:latin typeface="Georgia"/>
              </a:rPr>
              <a:t>Borup</a:t>
            </a:r>
            <a:endParaRPr lang="en-US" sz="1600" dirty="0">
              <a:solidFill>
                <a:schemeClr val="bg1"/>
              </a:solidFill>
              <a:latin typeface="Georgia"/>
            </a:endParaRPr>
          </a:p>
        </p:txBody>
      </p:sp>
    </p:spTree>
    <p:extLst>
      <p:ext uri="{BB962C8B-B14F-4D97-AF65-F5344CB8AC3E}">
        <p14:creationId xmlns:p14="http://schemas.microsoft.com/office/powerpoint/2010/main" val="3542719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9FA41-3BB8-4AC6-B0E1-28B43CE99D3B}"/>
              </a:ext>
            </a:extLst>
          </p:cNvPr>
          <p:cNvSpPr>
            <a:spLocks noGrp="1"/>
          </p:cNvSpPr>
          <p:nvPr>
            <p:ph type="title"/>
          </p:nvPr>
        </p:nvSpPr>
        <p:spPr/>
        <p:txBody>
          <a:bodyPr/>
          <a:lstStyle/>
          <a:p>
            <a:r>
              <a:rPr lang="en-US" dirty="0"/>
              <a:t>How is Jesus Christ the Father?</a:t>
            </a:r>
          </a:p>
        </p:txBody>
      </p:sp>
      <p:sp>
        <p:nvSpPr>
          <p:cNvPr id="3" name="Content Placeholder 2">
            <a:extLst>
              <a:ext uri="{FF2B5EF4-FFF2-40B4-BE49-F238E27FC236}">
                <a16:creationId xmlns:a16="http://schemas.microsoft.com/office/drawing/2014/main" id="{BB03A371-6254-4E68-B322-C012DDAD41B1}"/>
              </a:ext>
            </a:extLst>
          </p:cNvPr>
          <p:cNvSpPr>
            <a:spLocks noGrp="1"/>
          </p:cNvSpPr>
          <p:nvPr>
            <p:ph sz="half" idx="1"/>
          </p:nvPr>
        </p:nvSpPr>
        <p:spPr>
          <a:xfrm>
            <a:off x="609598" y="1748589"/>
            <a:ext cx="7138739" cy="4889822"/>
          </a:xfrm>
        </p:spPr>
        <p:txBody>
          <a:bodyPr>
            <a:normAutofit/>
          </a:bodyPr>
          <a:lstStyle/>
          <a:p>
            <a:pPr marL="36900" indent="0">
              <a:buNone/>
            </a:pPr>
            <a:r>
              <a:rPr lang="en-US" sz="4400" dirty="0"/>
              <a:t>“He shall be called Jesus Christ, the Son of God, </a:t>
            </a:r>
            <a:r>
              <a:rPr lang="en-US" sz="4400" dirty="0">
                <a:solidFill>
                  <a:srgbClr val="FFFF00"/>
                </a:solidFill>
              </a:rPr>
              <a:t>the Father of heaven and earth</a:t>
            </a:r>
            <a:r>
              <a:rPr lang="en-US" sz="4400" dirty="0"/>
              <a:t>, the Creator of all things from the beginning” </a:t>
            </a:r>
            <a:r>
              <a:rPr lang="en-US" sz="3600" dirty="0"/>
              <a:t>(Mosiah 3:8, see also Hel. 14:12, 16:18).</a:t>
            </a:r>
            <a:endParaRPr lang="en-US" sz="4400" dirty="0"/>
          </a:p>
        </p:txBody>
      </p:sp>
      <p:pic>
        <p:nvPicPr>
          <p:cNvPr id="5" name="Picture 4" descr="A picture containing text, mountain, group, people&#10;&#10;Description automatically generated">
            <a:extLst>
              <a:ext uri="{FF2B5EF4-FFF2-40B4-BE49-F238E27FC236}">
                <a16:creationId xmlns:a16="http://schemas.microsoft.com/office/drawing/2014/main" id="{7E7E5510-77C8-4985-9563-F432EE5930A2}"/>
              </a:ext>
            </a:extLst>
          </p:cNvPr>
          <p:cNvPicPr>
            <a:picLocks noChangeAspect="1"/>
          </p:cNvPicPr>
          <p:nvPr/>
        </p:nvPicPr>
        <p:blipFill rotWithShape="1">
          <a:blip r:embed="rId2"/>
          <a:srcRect l="54272" r="5774" b="19745"/>
          <a:stretch/>
        </p:blipFill>
        <p:spPr>
          <a:xfrm>
            <a:off x="8148213" y="1610723"/>
            <a:ext cx="3443047" cy="5027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EB891F51-E06E-4DBF-B26E-B6FFFFBB8E22}"/>
              </a:ext>
            </a:extLst>
          </p:cNvPr>
          <p:cNvSpPr txBox="1"/>
          <p:nvPr/>
        </p:nvSpPr>
        <p:spPr>
          <a:xfrm>
            <a:off x="8368078" y="633053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Gary L. Kapp</a:t>
            </a:r>
          </a:p>
        </p:txBody>
      </p:sp>
    </p:spTree>
    <p:extLst>
      <p:ext uri="{BB962C8B-B14F-4D97-AF65-F5344CB8AC3E}">
        <p14:creationId xmlns:p14="http://schemas.microsoft.com/office/powerpoint/2010/main" val="728523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9920B-A9C7-4E79-9D39-9C78F945FAD1}"/>
              </a:ext>
            </a:extLst>
          </p:cNvPr>
          <p:cNvSpPr>
            <a:spLocks noGrp="1"/>
          </p:cNvSpPr>
          <p:nvPr>
            <p:ph type="title"/>
          </p:nvPr>
        </p:nvSpPr>
        <p:spPr>
          <a:xfrm>
            <a:off x="4804033" y="153119"/>
            <a:ext cx="7139609" cy="6056243"/>
          </a:xfrm>
        </p:spPr>
        <p:txBody>
          <a:bodyPr>
            <a:noAutofit/>
          </a:bodyPr>
          <a:lstStyle/>
          <a:p>
            <a:r>
              <a:rPr lang="en-US" sz="4000" dirty="0"/>
              <a:t>“</a:t>
            </a:r>
            <a:r>
              <a:rPr lang="en-US" sz="4000" dirty="0">
                <a:solidFill>
                  <a:srgbClr val="FFFF00"/>
                </a:solidFill>
              </a:rPr>
              <a:t>I am Jesus Christ. I am the Father and the Son</a:t>
            </a:r>
            <a:r>
              <a:rPr lang="en-US" sz="4000" dirty="0"/>
              <a:t>. In me shall all mankind have life, and that eternally, even they who shall believe on my name; and </a:t>
            </a:r>
            <a:r>
              <a:rPr lang="en-US" sz="4000" dirty="0">
                <a:solidFill>
                  <a:srgbClr val="FFFF00"/>
                </a:solidFill>
              </a:rPr>
              <a:t>they shall become my sons and my daughters</a:t>
            </a:r>
            <a:r>
              <a:rPr lang="en-US" sz="4000" dirty="0"/>
              <a:t>.”</a:t>
            </a:r>
          </a:p>
        </p:txBody>
      </p:sp>
      <p:sp>
        <p:nvSpPr>
          <p:cNvPr id="3" name="Rectangle 2">
            <a:extLst>
              <a:ext uri="{FF2B5EF4-FFF2-40B4-BE49-F238E27FC236}">
                <a16:creationId xmlns:a16="http://schemas.microsoft.com/office/drawing/2014/main" id="{CBD9762F-D3AC-4974-B174-5646BB9ADDF2}"/>
              </a:ext>
            </a:extLst>
          </p:cNvPr>
          <p:cNvSpPr/>
          <p:nvPr/>
        </p:nvSpPr>
        <p:spPr>
          <a:xfrm>
            <a:off x="1306430" y="5797092"/>
            <a:ext cx="1991251" cy="584775"/>
          </a:xfrm>
          <a:prstGeom prst="rect">
            <a:avLst/>
          </a:prstGeom>
        </p:spPr>
        <p:txBody>
          <a:bodyPr wrap="none">
            <a:spAutoFit/>
          </a:bodyPr>
          <a:lstStyle/>
          <a:p>
            <a:r>
              <a:rPr lang="en-US" sz="3200" dirty="0"/>
              <a:t>Ether 3:14</a:t>
            </a:r>
          </a:p>
        </p:txBody>
      </p:sp>
      <p:pic>
        <p:nvPicPr>
          <p:cNvPr id="4" name="Picture 4" descr="A person with a beard&#10;&#10;Description automatically generated">
            <a:extLst>
              <a:ext uri="{FF2B5EF4-FFF2-40B4-BE49-F238E27FC236}">
                <a16:creationId xmlns:a16="http://schemas.microsoft.com/office/drawing/2014/main" id="{1C6A6595-69C5-4203-A187-A859AE93C5AE}"/>
              </a:ext>
            </a:extLst>
          </p:cNvPr>
          <p:cNvPicPr>
            <a:picLocks noChangeAspect="1"/>
          </p:cNvPicPr>
          <p:nvPr/>
        </p:nvPicPr>
        <p:blipFill>
          <a:blip r:embed="rId2"/>
          <a:stretch>
            <a:fillRect/>
          </a:stretch>
        </p:blipFill>
        <p:spPr>
          <a:xfrm>
            <a:off x="519289" y="486834"/>
            <a:ext cx="3787421" cy="47272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79DF749E-D7BC-4D11-A435-DFA4C45B3BCE}"/>
              </a:ext>
            </a:extLst>
          </p:cNvPr>
          <p:cNvSpPr txBox="1"/>
          <p:nvPr/>
        </p:nvSpPr>
        <p:spPr>
          <a:xfrm>
            <a:off x="930455" y="487550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Georgia"/>
              </a:rPr>
              <a:t>Brent </a:t>
            </a:r>
            <a:r>
              <a:rPr lang="en-US" sz="1600" dirty="0" err="1">
                <a:solidFill>
                  <a:schemeClr val="bg1"/>
                </a:solidFill>
                <a:latin typeface="Georgia"/>
              </a:rPr>
              <a:t>Borup</a:t>
            </a:r>
            <a:endParaRPr lang="en-US" sz="1600" dirty="0">
              <a:solidFill>
                <a:schemeClr val="bg1"/>
              </a:solidFill>
              <a:latin typeface="Georgia"/>
            </a:endParaRPr>
          </a:p>
        </p:txBody>
      </p:sp>
    </p:spTree>
    <p:extLst>
      <p:ext uri="{BB962C8B-B14F-4D97-AF65-F5344CB8AC3E}">
        <p14:creationId xmlns:p14="http://schemas.microsoft.com/office/powerpoint/2010/main" val="1691270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9920B-A9C7-4E79-9D39-9C78F945FAD1}"/>
              </a:ext>
            </a:extLst>
          </p:cNvPr>
          <p:cNvSpPr>
            <a:spLocks noGrp="1"/>
          </p:cNvSpPr>
          <p:nvPr>
            <p:ph type="title"/>
          </p:nvPr>
        </p:nvSpPr>
        <p:spPr>
          <a:xfrm>
            <a:off x="274369" y="263570"/>
            <a:ext cx="7577052" cy="6211711"/>
          </a:xfrm>
        </p:spPr>
        <p:txBody>
          <a:bodyPr>
            <a:noAutofit/>
          </a:bodyPr>
          <a:lstStyle/>
          <a:p>
            <a:r>
              <a:rPr lang="en-US" sz="3600" dirty="0"/>
              <a:t>“Because of the covenant which ye have made ye shall be called the children of Christ, his sons, and his daughters; for behold, </a:t>
            </a:r>
            <a:r>
              <a:rPr lang="en-US" sz="3600" dirty="0">
                <a:solidFill>
                  <a:srgbClr val="FFFF00"/>
                </a:solidFill>
              </a:rPr>
              <a:t>this day he hath spiritually begotten you</a:t>
            </a:r>
            <a:r>
              <a:rPr lang="en-US" sz="3600" dirty="0"/>
              <a:t>; for ye say that your hearts are changed through faith on his name; therefore, </a:t>
            </a:r>
            <a:r>
              <a:rPr lang="en-US" sz="3600" dirty="0">
                <a:solidFill>
                  <a:srgbClr val="FFFF00"/>
                </a:solidFill>
              </a:rPr>
              <a:t>ye are born of him and have become his sons and his daughters</a:t>
            </a:r>
            <a:r>
              <a:rPr lang="en-US" sz="3600" dirty="0"/>
              <a:t>.”</a:t>
            </a:r>
          </a:p>
        </p:txBody>
      </p:sp>
      <p:sp>
        <p:nvSpPr>
          <p:cNvPr id="3" name="Rectangle 2">
            <a:extLst>
              <a:ext uri="{FF2B5EF4-FFF2-40B4-BE49-F238E27FC236}">
                <a16:creationId xmlns:a16="http://schemas.microsoft.com/office/drawing/2014/main" id="{CBD9762F-D3AC-4974-B174-5646BB9ADDF2}"/>
              </a:ext>
            </a:extLst>
          </p:cNvPr>
          <p:cNvSpPr/>
          <p:nvPr/>
        </p:nvSpPr>
        <p:spPr>
          <a:xfrm>
            <a:off x="8925660" y="5771937"/>
            <a:ext cx="2146742" cy="584775"/>
          </a:xfrm>
          <a:prstGeom prst="rect">
            <a:avLst/>
          </a:prstGeom>
        </p:spPr>
        <p:txBody>
          <a:bodyPr wrap="none">
            <a:spAutoFit/>
          </a:bodyPr>
          <a:lstStyle/>
          <a:p>
            <a:r>
              <a:rPr lang="en-US" sz="3200" dirty="0"/>
              <a:t>Mosiah 5:7</a:t>
            </a:r>
          </a:p>
        </p:txBody>
      </p:sp>
      <p:pic>
        <p:nvPicPr>
          <p:cNvPr id="4" name="Picture 4" descr="A picture containing text, mountain, group, people&#10;&#10;Description automatically generated">
            <a:extLst>
              <a:ext uri="{FF2B5EF4-FFF2-40B4-BE49-F238E27FC236}">
                <a16:creationId xmlns:a16="http://schemas.microsoft.com/office/drawing/2014/main" id="{28B4C438-11E0-42A2-A900-A473A1711588}"/>
              </a:ext>
            </a:extLst>
          </p:cNvPr>
          <p:cNvPicPr>
            <a:picLocks noChangeAspect="1"/>
          </p:cNvPicPr>
          <p:nvPr/>
        </p:nvPicPr>
        <p:blipFill rotWithShape="1">
          <a:blip r:embed="rId3"/>
          <a:srcRect l="54272" r="5774" b="19745"/>
          <a:stretch/>
        </p:blipFill>
        <p:spPr>
          <a:xfrm>
            <a:off x="8276550" y="375480"/>
            <a:ext cx="3443047" cy="5027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163F8923-B84A-4795-8500-39500CDAEDAB}"/>
              </a:ext>
            </a:extLst>
          </p:cNvPr>
          <p:cNvSpPr txBox="1"/>
          <p:nvPr/>
        </p:nvSpPr>
        <p:spPr>
          <a:xfrm>
            <a:off x="8626473" y="507972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Gary L. Kapp</a:t>
            </a:r>
          </a:p>
        </p:txBody>
      </p:sp>
    </p:spTree>
    <p:extLst>
      <p:ext uri="{BB962C8B-B14F-4D97-AF65-F5344CB8AC3E}">
        <p14:creationId xmlns:p14="http://schemas.microsoft.com/office/powerpoint/2010/main" val="699456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9FA41-3BB8-4AC6-B0E1-28B43CE99D3B}"/>
              </a:ext>
            </a:extLst>
          </p:cNvPr>
          <p:cNvSpPr>
            <a:spLocks noGrp="1"/>
          </p:cNvSpPr>
          <p:nvPr>
            <p:ph type="title"/>
          </p:nvPr>
        </p:nvSpPr>
        <p:spPr/>
        <p:txBody>
          <a:bodyPr/>
          <a:lstStyle/>
          <a:p>
            <a:r>
              <a:rPr lang="en-US" dirty="0"/>
              <a:t>How is Jesus Christ the Father?</a:t>
            </a:r>
          </a:p>
        </p:txBody>
      </p:sp>
      <p:sp>
        <p:nvSpPr>
          <p:cNvPr id="8" name="Content Placeholder 7">
            <a:extLst>
              <a:ext uri="{FF2B5EF4-FFF2-40B4-BE49-F238E27FC236}">
                <a16:creationId xmlns:a16="http://schemas.microsoft.com/office/drawing/2014/main" id="{DEEED533-42A8-4749-AAEC-6AD32D272C96}"/>
              </a:ext>
            </a:extLst>
          </p:cNvPr>
          <p:cNvSpPr>
            <a:spLocks noGrp="1"/>
          </p:cNvSpPr>
          <p:nvPr>
            <p:ph sz="half" idx="1"/>
          </p:nvPr>
        </p:nvSpPr>
        <p:spPr>
          <a:xfrm>
            <a:off x="1748590" y="1925052"/>
            <a:ext cx="8502316" cy="4201111"/>
          </a:xfrm>
        </p:spPr>
        <p:txBody>
          <a:bodyPr>
            <a:normAutofit/>
          </a:bodyPr>
          <a:lstStyle/>
          <a:p>
            <a:pPr marL="36900" indent="0" algn="ctr">
              <a:buNone/>
            </a:pPr>
            <a:r>
              <a:rPr lang="en-US" sz="4400" dirty="0">
                <a:solidFill>
                  <a:srgbClr val="FFFF00"/>
                </a:solidFill>
              </a:rPr>
              <a:t>Maybe this isn’t the most important question for us to focus on!</a:t>
            </a:r>
          </a:p>
        </p:txBody>
      </p:sp>
    </p:spTree>
    <p:extLst>
      <p:ext uri="{BB962C8B-B14F-4D97-AF65-F5344CB8AC3E}">
        <p14:creationId xmlns:p14="http://schemas.microsoft.com/office/powerpoint/2010/main" val="3323268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AC6D05-DCF7-7644-BC62-4451984D93AE}"/>
              </a:ext>
            </a:extLst>
          </p:cNvPr>
          <p:cNvSpPr>
            <a:spLocks noGrp="1"/>
          </p:cNvSpPr>
          <p:nvPr>
            <p:ph idx="1"/>
          </p:nvPr>
        </p:nvSpPr>
        <p:spPr>
          <a:xfrm>
            <a:off x="3962401" y="279960"/>
            <a:ext cx="7984564" cy="6353922"/>
          </a:xfrm>
        </p:spPr>
        <p:txBody>
          <a:bodyPr>
            <a:normAutofit lnSpcReduction="10000"/>
          </a:bodyPr>
          <a:lstStyle/>
          <a:p>
            <a:pPr marL="0" indent="0">
              <a:buNone/>
            </a:pPr>
            <a:r>
              <a:rPr lang="en-US" sz="3600" dirty="0">
                <a:latin typeface="Georgia" panose="02040502050405020303" pitchFamily="18" charset="0"/>
              </a:rPr>
              <a:t>“Part of the reason we are so misunderstood by others in the Christian tradition is because in stressing the individual personages of the Godhead, we have not followed that up often enough by both conceding and insisting upon Their unity in virtually every other imaginable way. For this we have reaped needless criticism, and we have made our LDS position harder to be understood than it needs to be.”</a:t>
            </a:r>
            <a:endParaRPr lang="en-US" sz="3200" dirty="0"/>
          </a:p>
        </p:txBody>
      </p:sp>
      <p:pic>
        <p:nvPicPr>
          <p:cNvPr id="1026" name="Picture 2" descr="Image result for jeffrey r. holland">
            <a:extLst>
              <a:ext uri="{FF2B5EF4-FFF2-40B4-BE49-F238E27FC236}">
                <a16:creationId xmlns:a16="http://schemas.microsoft.com/office/drawing/2014/main" id="{E8177271-7D7A-4EA9-8362-00BA9B12DE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81000"/>
            <a:ext cx="3352800"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AAEDCC1-4224-4F8A-9867-0485662C6EE3}"/>
              </a:ext>
            </a:extLst>
          </p:cNvPr>
          <p:cNvSpPr/>
          <p:nvPr/>
        </p:nvSpPr>
        <p:spPr>
          <a:xfrm>
            <a:off x="662610" y="4770784"/>
            <a:ext cx="2888974" cy="649355"/>
          </a:xfrm>
          <a:prstGeom prst="rect">
            <a:avLst/>
          </a:prstGeom>
        </p:spPr>
        <p:txBody>
          <a:bodyPr wrap="square">
            <a:spAutoFit/>
          </a:bodyPr>
          <a:lstStyle/>
          <a:p>
            <a:pPr algn="ctr"/>
            <a:r>
              <a:rPr lang="en-US" dirty="0">
                <a:latin typeface="Georgia" panose="02040502050405020303" pitchFamily="18" charset="0"/>
              </a:rPr>
              <a:t>Elder Jeffrey R. Holland, </a:t>
            </a:r>
            <a:r>
              <a:rPr lang="en-US" i="1" dirty="0">
                <a:latin typeface="Georgia" panose="02040502050405020303" pitchFamily="18" charset="0"/>
              </a:rPr>
              <a:t>Ensign</a:t>
            </a:r>
            <a:r>
              <a:rPr lang="en-US" dirty="0">
                <a:latin typeface="Georgia" panose="02040502050405020303" pitchFamily="18" charset="0"/>
              </a:rPr>
              <a:t>, January 2016 </a:t>
            </a:r>
            <a:endParaRPr lang="en-US" dirty="0"/>
          </a:p>
        </p:txBody>
      </p:sp>
    </p:spTree>
    <p:extLst>
      <p:ext uri="{BB962C8B-B14F-4D97-AF65-F5344CB8AC3E}">
        <p14:creationId xmlns:p14="http://schemas.microsoft.com/office/powerpoint/2010/main" val="96787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ostumes&#10;&#10;Description automatically generated">
            <a:extLst>
              <a:ext uri="{FF2B5EF4-FFF2-40B4-BE49-F238E27FC236}">
                <a16:creationId xmlns:a16="http://schemas.microsoft.com/office/drawing/2014/main" id="{D347C08F-E22E-4415-B5BC-2D0A08DD367E}"/>
              </a:ext>
            </a:extLst>
          </p:cNvPr>
          <p:cNvPicPr/>
          <p:nvPr/>
        </p:nvPicPr>
        <p:blipFill rotWithShape="1">
          <a:blip r:embed="rId3" cstate="print">
            <a:extLst>
              <a:ext uri="{28A0092B-C50C-407E-A947-70E740481C1C}">
                <a14:useLocalDpi xmlns:a14="http://schemas.microsoft.com/office/drawing/2010/main" val="0"/>
              </a:ext>
            </a:extLst>
          </a:blip>
          <a:srcRect l="13336" r="7368"/>
          <a:stretch/>
        </p:blipFill>
        <p:spPr>
          <a:xfrm>
            <a:off x="4187356" y="3567658"/>
            <a:ext cx="2863417" cy="32295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 group of people in costumes&#10;&#10;Description automatically generated">
            <a:extLst>
              <a:ext uri="{FF2B5EF4-FFF2-40B4-BE49-F238E27FC236}">
                <a16:creationId xmlns:a16="http://schemas.microsoft.com/office/drawing/2014/main" id="{6347A792-3B91-4874-881E-AE2D62072733}"/>
              </a:ext>
            </a:extLst>
          </p:cNvPr>
          <p:cNvPicPr/>
          <p:nvPr/>
        </p:nvPicPr>
        <p:blipFill>
          <a:blip r:embed="rId4">
            <a:extLst>
              <a:ext uri="{28A0092B-C50C-407E-A947-70E740481C1C}">
                <a14:useLocalDpi xmlns:a14="http://schemas.microsoft.com/office/drawing/2010/main" val="0"/>
              </a:ext>
            </a:extLst>
          </a:blip>
          <a:stretch>
            <a:fillRect/>
          </a:stretch>
        </p:blipFill>
        <p:spPr>
          <a:xfrm>
            <a:off x="487018" y="95716"/>
            <a:ext cx="2683564" cy="32821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A picture containing tree, outdoor, man, person&#10;&#10;Description automatically generated">
            <a:extLst>
              <a:ext uri="{FF2B5EF4-FFF2-40B4-BE49-F238E27FC236}">
                <a16:creationId xmlns:a16="http://schemas.microsoft.com/office/drawing/2014/main" id="{DC3BAF10-C981-4329-A0F8-45853B3ECB9D}"/>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187358" y="74950"/>
            <a:ext cx="2867932" cy="33587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person standing in front of a tree&#10;&#10;Description automatically generated">
            <a:extLst>
              <a:ext uri="{FF2B5EF4-FFF2-40B4-BE49-F238E27FC236}">
                <a16:creationId xmlns:a16="http://schemas.microsoft.com/office/drawing/2014/main" id="{799AF0F2-19F4-43E5-9E57-D1FCC2DE597C}"/>
              </a:ext>
            </a:extLst>
          </p:cNvPr>
          <p:cNvPicPr/>
          <p:nvPr/>
        </p:nvPicPr>
        <p:blipFill>
          <a:blip r:embed="rId6">
            <a:extLst>
              <a:ext uri="{28A0092B-C50C-407E-A947-70E740481C1C}">
                <a14:useLocalDpi xmlns:a14="http://schemas.microsoft.com/office/drawing/2010/main" val="0"/>
              </a:ext>
            </a:extLst>
          </a:blip>
          <a:stretch>
            <a:fillRect/>
          </a:stretch>
        </p:blipFill>
        <p:spPr>
          <a:xfrm>
            <a:off x="487018" y="3480102"/>
            <a:ext cx="2683564" cy="33171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itle 7">
            <a:extLst>
              <a:ext uri="{FF2B5EF4-FFF2-40B4-BE49-F238E27FC236}">
                <a16:creationId xmlns:a16="http://schemas.microsoft.com/office/drawing/2014/main" id="{016526C4-0D10-4679-915B-DE0F3A42D277}"/>
              </a:ext>
            </a:extLst>
          </p:cNvPr>
          <p:cNvSpPr>
            <a:spLocks noGrp="1"/>
          </p:cNvSpPr>
          <p:nvPr>
            <p:ph type="ctrTitle"/>
          </p:nvPr>
        </p:nvSpPr>
        <p:spPr>
          <a:xfrm>
            <a:off x="3380796" y="4770137"/>
            <a:ext cx="596347" cy="646802"/>
          </a:xfrm>
        </p:spPr>
        <p:txBody>
          <a:bodyPr>
            <a:normAutofit fontScale="90000"/>
          </a:bodyPr>
          <a:lstStyle/>
          <a:p>
            <a:r>
              <a:rPr lang="en-US" dirty="0"/>
              <a:t>4</a:t>
            </a:r>
          </a:p>
        </p:txBody>
      </p:sp>
      <p:sp>
        <p:nvSpPr>
          <p:cNvPr id="7" name="Title 7">
            <a:extLst>
              <a:ext uri="{FF2B5EF4-FFF2-40B4-BE49-F238E27FC236}">
                <a16:creationId xmlns:a16="http://schemas.microsoft.com/office/drawing/2014/main" id="{4524583D-AE29-4219-ADBA-17F118EEC0AA}"/>
              </a:ext>
            </a:extLst>
          </p:cNvPr>
          <p:cNvSpPr txBox="1">
            <a:spLocks/>
          </p:cNvSpPr>
          <p:nvPr/>
        </p:nvSpPr>
        <p:spPr>
          <a:xfrm>
            <a:off x="-66250" y="1240338"/>
            <a:ext cx="596347" cy="646802"/>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1</a:t>
            </a:r>
          </a:p>
        </p:txBody>
      </p:sp>
      <p:sp>
        <p:nvSpPr>
          <p:cNvPr id="9" name="Title 7">
            <a:extLst>
              <a:ext uri="{FF2B5EF4-FFF2-40B4-BE49-F238E27FC236}">
                <a16:creationId xmlns:a16="http://schemas.microsoft.com/office/drawing/2014/main" id="{615C6491-4EEA-41A3-9BB6-224C5D5DDF19}"/>
              </a:ext>
            </a:extLst>
          </p:cNvPr>
          <p:cNvSpPr txBox="1">
            <a:spLocks/>
          </p:cNvSpPr>
          <p:nvPr/>
        </p:nvSpPr>
        <p:spPr>
          <a:xfrm>
            <a:off x="3380796" y="1068060"/>
            <a:ext cx="596347" cy="646802"/>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3</a:t>
            </a:r>
          </a:p>
        </p:txBody>
      </p:sp>
      <p:sp>
        <p:nvSpPr>
          <p:cNvPr id="10" name="Title 7">
            <a:extLst>
              <a:ext uri="{FF2B5EF4-FFF2-40B4-BE49-F238E27FC236}">
                <a16:creationId xmlns:a16="http://schemas.microsoft.com/office/drawing/2014/main" id="{70A6AAEA-BE6F-4F58-8FE9-4AF88C304EF5}"/>
              </a:ext>
            </a:extLst>
          </p:cNvPr>
          <p:cNvSpPr txBox="1">
            <a:spLocks/>
          </p:cNvSpPr>
          <p:nvPr/>
        </p:nvSpPr>
        <p:spPr>
          <a:xfrm>
            <a:off x="-39755" y="4791090"/>
            <a:ext cx="555790" cy="604896"/>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2</a:t>
            </a:r>
          </a:p>
        </p:txBody>
      </p:sp>
      <p:sp>
        <p:nvSpPr>
          <p:cNvPr id="11" name="Title 7">
            <a:extLst>
              <a:ext uri="{FF2B5EF4-FFF2-40B4-BE49-F238E27FC236}">
                <a16:creationId xmlns:a16="http://schemas.microsoft.com/office/drawing/2014/main" id="{03968394-ACF6-4059-B718-05421A5D8DC3}"/>
              </a:ext>
            </a:extLst>
          </p:cNvPr>
          <p:cNvSpPr txBox="1">
            <a:spLocks/>
          </p:cNvSpPr>
          <p:nvPr/>
        </p:nvSpPr>
        <p:spPr>
          <a:xfrm>
            <a:off x="7168076" y="1154102"/>
            <a:ext cx="596347" cy="646802"/>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5</a:t>
            </a:r>
          </a:p>
        </p:txBody>
      </p:sp>
      <p:sp>
        <p:nvSpPr>
          <p:cNvPr id="12" name="Title 7">
            <a:extLst>
              <a:ext uri="{FF2B5EF4-FFF2-40B4-BE49-F238E27FC236}">
                <a16:creationId xmlns:a16="http://schemas.microsoft.com/office/drawing/2014/main" id="{6121D1E7-4D38-4F51-B55B-09CC08903C6C}"/>
              </a:ext>
            </a:extLst>
          </p:cNvPr>
          <p:cNvSpPr txBox="1">
            <a:spLocks/>
          </p:cNvSpPr>
          <p:nvPr/>
        </p:nvSpPr>
        <p:spPr>
          <a:xfrm>
            <a:off x="7071518" y="4733695"/>
            <a:ext cx="789464" cy="646802"/>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6</a:t>
            </a:r>
          </a:p>
        </p:txBody>
      </p:sp>
      <p:pic>
        <p:nvPicPr>
          <p:cNvPr id="13" name="Picture 12" descr="An old stone building&#10;&#10;Description automatically generated">
            <a:extLst>
              <a:ext uri="{FF2B5EF4-FFF2-40B4-BE49-F238E27FC236}">
                <a16:creationId xmlns:a16="http://schemas.microsoft.com/office/drawing/2014/main" id="{A6895A4F-A0C9-41E6-8C21-C85AAE560252}"/>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861851" y="293204"/>
            <a:ext cx="4139476" cy="2509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descr="A picture containing animal&#10;&#10;Description automatically generated">
            <a:extLst>
              <a:ext uri="{FF2B5EF4-FFF2-40B4-BE49-F238E27FC236}">
                <a16:creationId xmlns:a16="http://schemas.microsoft.com/office/drawing/2014/main" id="{7B0C9705-CDE4-44E8-ADA4-BEFA7E57489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7881727" y="4134677"/>
            <a:ext cx="4139476" cy="23148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83285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8871A7-7574-439D-8768-53CE36E70657}"/>
              </a:ext>
            </a:extLst>
          </p:cNvPr>
          <p:cNvSpPr>
            <a:spLocks noGrp="1"/>
          </p:cNvSpPr>
          <p:nvPr>
            <p:ph sz="half" idx="1"/>
          </p:nvPr>
        </p:nvSpPr>
        <p:spPr>
          <a:xfrm>
            <a:off x="609600" y="4403557"/>
            <a:ext cx="10772274" cy="2169695"/>
          </a:xfrm>
        </p:spPr>
        <p:txBody>
          <a:bodyPr>
            <a:normAutofit/>
          </a:bodyPr>
          <a:lstStyle/>
          <a:p>
            <a:pPr marL="36900" indent="0">
              <a:buNone/>
            </a:pPr>
            <a:r>
              <a:rPr lang="en-US" sz="3200" dirty="0"/>
              <a:t>“He that hath seen me hath seen the Father…I am in the Father, and the Father in me. The words that I speak unto you I speak not of myself: but the Father that dwelleth in me.” </a:t>
            </a:r>
            <a:r>
              <a:rPr lang="en-US" sz="2400" dirty="0"/>
              <a:t>(John 14:9–10)</a:t>
            </a:r>
            <a:endParaRPr lang="en-US" dirty="0"/>
          </a:p>
        </p:txBody>
      </p:sp>
      <p:pic>
        <p:nvPicPr>
          <p:cNvPr id="1026" name="Picture 2">
            <a:extLst>
              <a:ext uri="{FF2B5EF4-FFF2-40B4-BE49-F238E27FC236}">
                <a16:creationId xmlns:a16="http://schemas.microsoft.com/office/drawing/2014/main" id="{0BE4958D-2501-4E97-BA78-3355F930A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221" y="184481"/>
            <a:ext cx="8213558" cy="410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69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28547-A8D7-4416-9BB0-D19A29E1B462}"/>
              </a:ext>
            </a:extLst>
          </p:cNvPr>
          <p:cNvSpPr>
            <a:spLocks noGrp="1"/>
          </p:cNvSpPr>
          <p:nvPr>
            <p:ph type="title"/>
          </p:nvPr>
        </p:nvSpPr>
        <p:spPr>
          <a:xfrm>
            <a:off x="6785811" y="166666"/>
            <a:ext cx="5180901" cy="5111187"/>
          </a:xfrm>
        </p:spPr>
        <p:txBody>
          <a:bodyPr>
            <a:noAutofit/>
          </a:bodyPr>
          <a:lstStyle/>
          <a:p>
            <a:r>
              <a:rPr lang="en-US" sz="3600" dirty="0"/>
              <a:t>“I pray…for those who believe in me…I pray that they may all be one. Father! May they be in us, just as you are in me and I am in you. May they be one…just as you and I are one”</a:t>
            </a:r>
          </a:p>
        </p:txBody>
      </p:sp>
      <p:sp>
        <p:nvSpPr>
          <p:cNvPr id="6" name="Title 1">
            <a:extLst>
              <a:ext uri="{FF2B5EF4-FFF2-40B4-BE49-F238E27FC236}">
                <a16:creationId xmlns:a16="http://schemas.microsoft.com/office/drawing/2014/main" id="{5AA46258-AAF0-4FF1-9C4F-603A3CC7CB5B}"/>
              </a:ext>
            </a:extLst>
          </p:cNvPr>
          <p:cNvSpPr txBox="1">
            <a:spLocks/>
          </p:cNvSpPr>
          <p:nvPr/>
        </p:nvSpPr>
        <p:spPr>
          <a:xfrm>
            <a:off x="6998442" y="5277853"/>
            <a:ext cx="4968270" cy="584142"/>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0" dirty="0"/>
              <a:t>John 17:20-22, Good News Bible</a:t>
            </a:r>
          </a:p>
        </p:txBody>
      </p:sp>
      <p:pic>
        <p:nvPicPr>
          <p:cNvPr id="3" name="Picture 3">
            <a:extLst>
              <a:ext uri="{FF2B5EF4-FFF2-40B4-BE49-F238E27FC236}">
                <a16:creationId xmlns:a16="http://schemas.microsoft.com/office/drawing/2014/main" id="{EAF44A94-0D16-4073-AB3E-2068B6D1A422}"/>
              </a:ext>
            </a:extLst>
          </p:cNvPr>
          <p:cNvPicPr>
            <a:picLocks noChangeAspect="1"/>
          </p:cNvPicPr>
          <p:nvPr/>
        </p:nvPicPr>
        <p:blipFill rotWithShape="1">
          <a:blip r:embed="rId3"/>
          <a:srcRect r="342" b="27668"/>
          <a:stretch/>
        </p:blipFill>
        <p:spPr>
          <a:xfrm>
            <a:off x="454674" y="166666"/>
            <a:ext cx="5988786" cy="37613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EADEA559-F2DE-3B44-ACAD-147B2B787428}"/>
              </a:ext>
            </a:extLst>
          </p:cNvPr>
          <p:cNvSpPr txBox="1"/>
          <p:nvPr/>
        </p:nvSpPr>
        <p:spPr>
          <a:xfrm>
            <a:off x="847933" y="3589433"/>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Daniel Alma Wilson</a:t>
            </a:r>
          </a:p>
        </p:txBody>
      </p:sp>
    </p:spTree>
    <p:extLst>
      <p:ext uri="{BB962C8B-B14F-4D97-AF65-F5344CB8AC3E}">
        <p14:creationId xmlns:p14="http://schemas.microsoft.com/office/powerpoint/2010/main" val="1165465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28547-A8D7-4416-9BB0-D19A29E1B462}"/>
              </a:ext>
            </a:extLst>
          </p:cNvPr>
          <p:cNvSpPr>
            <a:spLocks noGrp="1"/>
          </p:cNvSpPr>
          <p:nvPr>
            <p:ph type="title"/>
          </p:nvPr>
        </p:nvSpPr>
        <p:spPr>
          <a:xfrm>
            <a:off x="6785811" y="166666"/>
            <a:ext cx="5180901" cy="5111187"/>
          </a:xfrm>
        </p:spPr>
        <p:txBody>
          <a:bodyPr>
            <a:noAutofit/>
          </a:bodyPr>
          <a:lstStyle/>
          <a:p>
            <a:r>
              <a:rPr lang="en-US" sz="3600" dirty="0"/>
              <a:t>“I pray…for those who believe in me…I pray that they may all be one. Father! </a:t>
            </a:r>
            <a:r>
              <a:rPr lang="en-US" sz="3600" dirty="0">
                <a:solidFill>
                  <a:srgbClr val="FFFF00"/>
                </a:solidFill>
              </a:rPr>
              <a:t>May they be in us, just as you are in me and I am in you. May they be one…just as you and I are one</a:t>
            </a:r>
            <a:r>
              <a:rPr lang="en-US" sz="3600" dirty="0"/>
              <a:t>”</a:t>
            </a:r>
          </a:p>
        </p:txBody>
      </p:sp>
      <p:sp>
        <p:nvSpPr>
          <p:cNvPr id="6" name="Title 1">
            <a:extLst>
              <a:ext uri="{FF2B5EF4-FFF2-40B4-BE49-F238E27FC236}">
                <a16:creationId xmlns:a16="http://schemas.microsoft.com/office/drawing/2014/main" id="{5AA46258-AAF0-4FF1-9C4F-603A3CC7CB5B}"/>
              </a:ext>
            </a:extLst>
          </p:cNvPr>
          <p:cNvSpPr txBox="1">
            <a:spLocks/>
          </p:cNvSpPr>
          <p:nvPr/>
        </p:nvSpPr>
        <p:spPr>
          <a:xfrm>
            <a:off x="6998442" y="5277853"/>
            <a:ext cx="4968270" cy="584142"/>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b="0" dirty="0"/>
              <a:t>John 17:20-22, Good News Bible</a:t>
            </a:r>
          </a:p>
        </p:txBody>
      </p:sp>
      <p:pic>
        <p:nvPicPr>
          <p:cNvPr id="3" name="Picture 3">
            <a:extLst>
              <a:ext uri="{FF2B5EF4-FFF2-40B4-BE49-F238E27FC236}">
                <a16:creationId xmlns:a16="http://schemas.microsoft.com/office/drawing/2014/main" id="{EAF44A94-0D16-4073-AB3E-2068B6D1A422}"/>
              </a:ext>
            </a:extLst>
          </p:cNvPr>
          <p:cNvPicPr>
            <a:picLocks noChangeAspect="1"/>
          </p:cNvPicPr>
          <p:nvPr/>
        </p:nvPicPr>
        <p:blipFill rotWithShape="1">
          <a:blip r:embed="rId3"/>
          <a:srcRect r="342" b="27668"/>
          <a:stretch/>
        </p:blipFill>
        <p:spPr>
          <a:xfrm>
            <a:off x="454674" y="166666"/>
            <a:ext cx="5988786" cy="37613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AF4EBF60-4561-4E0E-850F-7828B2B692D2}"/>
              </a:ext>
            </a:extLst>
          </p:cNvPr>
          <p:cNvSpPr txBox="1"/>
          <p:nvPr/>
        </p:nvSpPr>
        <p:spPr>
          <a:xfrm>
            <a:off x="847933" y="3589433"/>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Daniel Alma Wilson</a:t>
            </a:r>
          </a:p>
        </p:txBody>
      </p:sp>
      <p:sp>
        <p:nvSpPr>
          <p:cNvPr id="7" name="Title 1">
            <a:extLst>
              <a:ext uri="{FF2B5EF4-FFF2-40B4-BE49-F238E27FC236}">
                <a16:creationId xmlns:a16="http://schemas.microsoft.com/office/drawing/2014/main" id="{B06B556A-9D62-4942-8AB1-ACFB4D915CBA}"/>
              </a:ext>
            </a:extLst>
          </p:cNvPr>
          <p:cNvSpPr txBox="1">
            <a:spLocks/>
          </p:cNvSpPr>
          <p:nvPr/>
        </p:nvSpPr>
        <p:spPr>
          <a:xfrm>
            <a:off x="454674" y="4572000"/>
            <a:ext cx="5988786" cy="2119334"/>
          </a:xfrm>
          <a:prstGeom prst="rect">
            <a:avLst/>
          </a:prstGeom>
          <a:effectLst>
            <a:outerShdw blurRad="25400" dir="17880000">
              <a:srgbClr val="000000">
                <a:alpha val="46000"/>
              </a:srgbClr>
            </a:outerShdw>
          </a:effectLst>
        </p:spPr>
        <p:txBody>
          <a:bodyPr vert="horz" lIns="91440" tIns="45720" rIns="91440" bIns="45720" rtlCol="0" anchor="ctr">
            <a:noAutofit/>
          </a:bodyPr>
          <a:lst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rgbClr val="FFFF00"/>
                </a:solidFill>
              </a:rPr>
              <a:t>How could we increase our efforts to be one with God and Christ?</a:t>
            </a:r>
          </a:p>
        </p:txBody>
      </p:sp>
    </p:spTree>
    <p:extLst>
      <p:ext uri="{BB962C8B-B14F-4D97-AF65-F5344CB8AC3E}">
        <p14:creationId xmlns:p14="http://schemas.microsoft.com/office/powerpoint/2010/main" val="1903724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6B8B-55A5-4317-9CE6-8B1F94370237}"/>
              </a:ext>
            </a:extLst>
          </p:cNvPr>
          <p:cNvSpPr>
            <a:spLocks noGrp="1"/>
          </p:cNvSpPr>
          <p:nvPr>
            <p:ph type="title"/>
          </p:nvPr>
        </p:nvSpPr>
        <p:spPr>
          <a:xfrm>
            <a:off x="913795" y="831404"/>
            <a:ext cx="10353762" cy="970450"/>
          </a:xfrm>
        </p:spPr>
        <p:txBody>
          <a:bodyPr>
            <a:noAutofit/>
          </a:bodyPr>
          <a:lstStyle/>
          <a:p>
            <a:r>
              <a:rPr lang="en-US" sz="4400" dirty="0"/>
              <a:t>Lessons from Ancient Prophets that can help us live with Christ in the present</a:t>
            </a:r>
          </a:p>
        </p:txBody>
      </p:sp>
      <p:sp>
        <p:nvSpPr>
          <p:cNvPr id="3" name="Content Placeholder 2">
            <a:extLst>
              <a:ext uri="{FF2B5EF4-FFF2-40B4-BE49-F238E27FC236}">
                <a16:creationId xmlns:a16="http://schemas.microsoft.com/office/drawing/2014/main" id="{BB08EE91-C58B-41E3-91E5-3E66A5B59C3C}"/>
              </a:ext>
            </a:extLst>
          </p:cNvPr>
          <p:cNvSpPr>
            <a:spLocks noGrp="1"/>
          </p:cNvSpPr>
          <p:nvPr>
            <p:ph idx="1"/>
          </p:nvPr>
        </p:nvSpPr>
        <p:spPr>
          <a:xfrm>
            <a:off x="913795" y="2614862"/>
            <a:ext cx="10353762" cy="3633537"/>
          </a:xfrm>
        </p:spPr>
        <p:txBody>
          <a:bodyPr>
            <a:normAutofit/>
          </a:bodyPr>
          <a:lstStyle/>
          <a:p>
            <a:pPr marL="779850" indent="-742950">
              <a:buFont typeface="+mj-lt"/>
              <a:buAutoNum type="arabicPeriod"/>
            </a:pPr>
            <a:r>
              <a:rPr lang="en-US" dirty="0"/>
              <a:t>Enoch</a:t>
            </a:r>
          </a:p>
          <a:p>
            <a:pPr marL="779850" indent="-742950">
              <a:buFont typeface="+mj-lt"/>
              <a:buAutoNum type="arabicPeriod"/>
            </a:pPr>
            <a:r>
              <a:rPr lang="en-US" dirty="0"/>
              <a:t>The Brother of Jared</a:t>
            </a:r>
          </a:p>
          <a:p>
            <a:pPr marL="779850" indent="-742950">
              <a:buFont typeface="+mj-lt"/>
              <a:buAutoNum type="arabicPeriod"/>
            </a:pPr>
            <a:r>
              <a:rPr lang="en-US" b="1" dirty="0"/>
              <a:t>Hosea</a:t>
            </a:r>
          </a:p>
          <a:p>
            <a:pPr marL="779850" indent="-742950">
              <a:buFont typeface="+mj-lt"/>
              <a:buAutoNum type="arabicPeriod"/>
            </a:pPr>
            <a:r>
              <a:rPr lang="en-US" dirty="0"/>
              <a:t>Nehemiah</a:t>
            </a:r>
          </a:p>
          <a:p>
            <a:pPr marL="779850" indent="-742950">
              <a:buFont typeface="+mj-lt"/>
              <a:buAutoNum type="arabicPeriod"/>
            </a:pPr>
            <a:r>
              <a:rPr lang="en-US" dirty="0"/>
              <a:t>Moroni</a:t>
            </a:r>
          </a:p>
        </p:txBody>
      </p:sp>
    </p:spTree>
    <p:extLst>
      <p:ext uri="{BB962C8B-B14F-4D97-AF65-F5344CB8AC3E}">
        <p14:creationId xmlns:p14="http://schemas.microsoft.com/office/powerpoint/2010/main" val="5842700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50BC1-0142-4926-A71E-3C311B5D9802}"/>
              </a:ext>
            </a:extLst>
          </p:cNvPr>
          <p:cNvSpPr>
            <a:spLocks noGrp="1"/>
          </p:cNvSpPr>
          <p:nvPr>
            <p:ph type="title"/>
          </p:nvPr>
        </p:nvSpPr>
        <p:spPr>
          <a:xfrm>
            <a:off x="3326296" y="1020419"/>
            <a:ext cx="8613913" cy="4247410"/>
          </a:xfrm>
        </p:spPr>
        <p:txBody>
          <a:bodyPr>
            <a:noAutofit/>
          </a:bodyPr>
          <a:lstStyle/>
          <a:p>
            <a:r>
              <a:rPr lang="en-US" sz="3600" dirty="0"/>
              <a:t>“When the Lord began to speak through Hosea, the Lord said to him, “Go, marry a promiscuous woman and have children with her…So he married Gomer.”</a:t>
            </a:r>
          </a:p>
        </p:txBody>
      </p:sp>
      <p:sp>
        <p:nvSpPr>
          <p:cNvPr id="6" name="Content Placeholder 2">
            <a:extLst>
              <a:ext uri="{FF2B5EF4-FFF2-40B4-BE49-F238E27FC236}">
                <a16:creationId xmlns:a16="http://schemas.microsoft.com/office/drawing/2014/main" id="{EF3B9007-08C6-4E99-86C1-37C43E8790B1}"/>
              </a:ext>
            </a:extLst>
          </p:cNvPr>
          <p:cNvSpPr>
            <a:spLocks noGrp="1"/>
          </p:cNvSpPr>
          <p:nvPr>
            <p:ph idx="1"/>
          </p:nvPr>
        </p:nvSpPr>
        <p:spPr>
          <a:xfrm>
            <a:off x="569842" y="5353878"/>
            <a:ext cx="2517915" cy="1113183"/>
          </a:xfrm>
        </p:spPr>
        <p:txBody>
          <a:bodyPr>
            <a:normAutofit/>
          </a:bodyPr>
          <a:lstStyle/>
          <a:p>
            <a:pPr marL="36900" indent="0" algn="ctr">
              <a:buNone/>
              <a:defRPr/>
            </a:pPr>
            <a:r>
              <a:rPr lang="en-US" dirty="0">
                <a:latin typeface="Georgia" panose="02040502050405020303" pitchFamily="18" charset="0"/>
                <a:cs typeface="Times New Roman" pitchFamily="18" charset="0"/>
              </a:rPr>
              <a:t>Hosea 1:2-3</a:t>
            </a:r>
          </a:p>
          <a:p>
            <a:pPr marL="36900" indent="0" algn="ctr">
              <a:buNone/>
              <a:defRPr/>
            </a:pPr>
            <a:r>
              <a:rPr lang="en-US" i="1" dirty="0">
                <a:cs typeface="Times New Roman" pitchFamily="18" charset="0"/>
              </a:rPr>
              <a:t>NIV</a:t>
            </a:r>
            <a:endParaRPr lang="en-US" i="1" dirty="0"/>
          </a:p>
        </p:txBody>
      </p:sp>
      <p:pic>
        <p:nvPicPr>
          <p:cNvPr id="3" name="Picture 2">
            <a:extLst>
              <a:ext uri="{FF2B5EF4-FFF2-40B4-BE49-F238E27FC236}">
                <a16:creationId xmlns:a16="http://schemas.microsoft.com/office/drawing/2014/main" id="{C3F14E9E-D427-4BAB-A612-60C5C45AED7A}"/>
              </a:ext>
            </a:extLst>
          </p:cNvPr>
          <p:cNvPicPr>
            <a:picLocks noChangeAspect="1"/>
          </p:cNvPicPr>
          <p:nvPr/>
        </p:nvPicPr>
        <p:blipFill rotWithShape="1">
          <a:blip r:embed="rId3"/>
          <a:srcRect l="23912" t="27633" r="59783" b="26377"/>
          <a:stretch/>
        </p:blipFill>
        <p:spPr>
          <a:xfrm>
            <a:off x="410815" y="1020418"/>
            <a:ext cx="2676941" cy="42474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93115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50BC1-0142-4926-A71E-3C311B5D9802}"/>
              </a:ext>
            </a:extLst>
          </p:cNvPr>
          <p:cNvSpPr>
            <a:spLocks noGrp="1"/>
          </p:cNvSpPr>
          <p:nvPr>
            <p:ph type="title"/>
          </p:nvPr>
        </p:nvSpPr>
        <p:spPr>
          <a:xfrm>
            <a:off x="3405809" y="479174"/>
            <a:ext cx="8534400" cy="5618921"/>
          </a:xfrm>
        </p:spPr>
        <p:txBody>
          <a:bodyPr>
            <a:noAutofit/>
          </a:bodyPr>
          <a:lstStyle/>
          <a:p>
            <a:r>
              <a:rPr lang="en-US" sz="4000" dirty="0"/>
              <a:t>Gomer was unfaithful. </a:t>
            </a:r>
            <a:br>
              <a:rPr lang="en-US" sz="4000" dirty="0"/>
            </a:br>
            <a:r>
              <a:rPr lang="en-US" sz="4000" dirty="0"/>
              <a:t>She left Homer.</a:t>
            </a:r>
            <a:br>
              <a:rPr lang="en-US" sz="4000" dirty="0"/>
            </a:br>
            <a:r>
              <a:rPr lang="en-US" sz="4000" dirty="0"/>
              <a:t>Her children were “conceived…in disgrace.</a:t>
            </a:r>
            <a:br>
              <a:rPr lang="en-US" sz="4000" dirty="0"/>
            </a:br>
            <a:r>
              <a:rPr lang="en-US" sz="4000" dirty="0"/>
              <a:t>She said, </a:t>
            </a:r>
            <a:br>
              <a:rPr lang="en-US" sz="4000" dirty="0"/>
            </a:br>
            <a:r>
              <a:rPr lang="en-US" sz="4000" dirty="0"/>
              <a:t>‘I will go after my lovers,</a:t>
            </a:r>
            <a:br>
              <a:rPr lang="en-US" sz="4000" dirty="0"/>
            </a:br>
            <a:r>
              <a:rPr lang="en-US" sz="4000" dirty="0"/>
              <a:t>    who give me my food and my water, my wool and my linen, my olive oil and my drink.’”</a:t>
            </a:r>
          </a:p>
        </p:txBody>
      </p:sp>
      <p:sp>
        <p:nvSpPr>
          <p:cNvPr id="6" name="Content Placeholder 2">
            <a:extLst>
              <a:ext uri="{FF2B5EF4-FFF2-40B4-BE49-F238E27FC236}">
                <a16:creationId xmlns:a16="http://schemas.microsoft.com/office/drawing/2014/main" id="{EF3B9007-08C6-4E99-86C1-37C43E8790B1}"/>
              </a:ext>
            </a:extLst>
          </p:cNvPr>
          <p:cNvSpPr>
            <a:spLocks noGrp="1"/>
          </p:cNvSpPr>
          <p:nvPr>
            <p:ph idx="1"/>
          </p:nvPr>
        </p:nvSpPr>
        <p:spPr>
          <a:xfrm>
            <a:off x="569842" y="5353878"/>
            <a:ext cx="2517915" cy="1113183"/>
          </a:xfrm>
        </p:spPr>
        <p:txBody>
          <a:bodyPr>
            <a:normAutofit/>
          </a:bodyPr>
          <a:lstStyle/>
          <a:p>
            <a:pPr marL="36900" indent="0" algn="ctr">
              <a:buNone/>
              <a:defRPr/>
            </a:pPr>
            <a:r>
              <a:rPr lang="en-US" dirty="0">
                <a:latin typeface="Georgia" panose="02040502050405020303" pitchFamily="18" charset="0"/>
                <a:cs typeface="Times New Roman" pitchFamily="18" charset="0"/>
              </a:rPr>
              <a:t>Hosea 2:4-5</a:t>
            </a:r>
          </a:p>
          <a:p>
            <a:pPr marL="36900" indent="0" algn="ctr">
              <a:buNone/>
              <a:defRPr/>
            </a:pPr>
            <a:r>
              <a:rPr lang="en-US" i="1" dirty="0">
                <a:cs typeface="Times New Roman" pitchFamily="18" charset="0"/>
              </a:rPr>
              <a:t>NIV</a:t>
            </a:r>
            <a:endParaRPr lang="en-US" i="1" dirty="0"/>
          </a:p>
        </p:txBody>
      </p:sp>
      <p:pic>
        <p:nvPicPr>
          <p:cNvPr id="3" name="Picture 2">
            <a:extLst>
              <a:ext uri="{FF2B5EF4-FFF2-40B4-BE49-F238E27FC236}">
                <a16:creationId xmlns:a16="http://schemas.microsoft.com/office/drawing/2014/main" id="{C3F14E9E-D427-4BAB-A612-60C5C45AED7A}"/>
              </a:ext>
            </a:extLst>
          </p:cNvPr>
          <p:cNvPicPr>
            <a:picLocks noChangeAspect="1"/>
          </p:cNvPicPr>
          <p:nvPr/>
        </p:nvPicPr>
        <p:blipFill rotWithShape="1">
          <a:blip r:embed="rId3"/>
          <a:srcRect l="23912" t="27633" r="59783" b="26377"/>
          <a:stretch/>
        </p:blipFill>
        <p:spPr>
          <a:xfrm>
            <a:off x="410815" y="1020418"/>
            <a:ext cx="2676941" cy="42474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55654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50BC1-0142-4926-A71E-3C311B5D9802}"/>
              </a:ext>
            </a:extLst>
          </p:cNvPr>
          <p:cNvSpPr>
            <a:spLocks noGrp="1"/>
          </p:cNvSpPr>
          <p:nvPr>
            <p:ph type="title"/>
          </p:nvPr>
        </p:nvSpPr>
        <p:spPr>
          <a:xfrm>
            <a:off x="3326296" y="728871"/>
            <a:ext cx="8613913" cy="5406886"/>
          </a:xfrm>
        </p:spPr>
        <p:txBody>
          <a:bodyPr>
            <a:noAutofit/>
          </a:bodyPr>
          <a:lstStyle/>
          <a:p>
            <a:r>
              <a:rPr lang="en-US" sz="3600" dirty="0"/>
              <a:t>Then God ordered me, “Start all over: Love your wife again, your wife who’s in bed with her latest boyfriend, your cheating wife.</a:t>
            </a:r>
            <a:br>
              <a:rPr lang="en-US" sz="3600" dirty="0"/>
            </a:br>
            <a:r>
              <a:rPr lang="en-US" sz="3600" dirty="0"/>
              <a:t>Love her the way I, God, love the Israelite people, even as they flirt and party with every god that takes their fancy.”</a:t>
            </a:r>
            <a:br>
              <a:rPr lang="en-US" sz="3600" dirty="0"/>
            </a:br>
            <a:r>
              <a:rPr lang="en-US" sz="3600" dirty="0"/>
              <a:t>I did it. </a:t>
            </a:r>
          </a:p>
        </p:txBody>
      </p:sp>
      <p:pic>
        <p:nvPicPr>
          <p:cNvPr id="5" name="Picture 4">
            <a:extLst>
              <a:ext uri="{FF2B5EF4-FFF2-40B4-BE49-F238E27FC236}">
                <a16:creationId xmlns:a16="http://schemas.microsoft.com/office/drawing/2014/main" id="{25CE16BC-2BF5-4820-87AC-D0299C773454}"/>
              </a:ext>
            </a:extLst>
          </p:cNvPr>
          <p:cNvPicPr>
            <a:picLocks noChangeAspect="1"/>
          </p:cNvPicPr>
          <p:nvPr/>
        </p:nvPicPr>
        <p:blipFill rotWithShape="1">
          <a:blip r:embed="rId3"/>
          <a:srcRect l="21957" t="28406" r="62717" b="23672"/>
          <a:stretch/>
        </p:blipFill>
        <p:spPr>
          <a:xfrm>
            <a:off x="569842" y="755375"/>
            <a:ext cx="2517915" cy="44286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ontent Placeholder 2">
            <a:extLst>
              <a:ext uri="{FF2B5EF4-FFF2-40B4-BE49-F238E27FC236}">
                <a16:creationId xmlns:a16="http://schemas.microsoft.com/office/drawing/2014/main" id="{EF3B9007-08C6-4E99-86C1-37C43E8790B1}"/>
              </a:ext>
            </a:extLst>
          </p:cNvPr>
          <p:cNvSpPr>
            <a:spLocks noGrp="1"/>
          </p:cNvSpPr>
          <p:nvPr>
            <p:ph idx="1"/>
          </p:nvPr>
        </p:nvSpPr>
        <p:spPr>
          <a:xfrm>
            <a:off x="569842" y="5353878"/>
            <a:ext cx="2517915" cy="1113183"/>
          </a:xfrm>
        </p:spPr>
        <p:txBody>
          <a:bodyPr>
            <a:normAutofit/>
          </a:bodyPr>
          <a:lstStyle/>
          <a:p>
            <a:pPr marL="36900" indent="0" algn="ctr">
              <a:buNone/>
              <a:defRPr/>
            </a:pPr>
            <a:r>
              <a:rPr lang="en-US" dirty="0">
                <a:latin typeface="Georgia" panose="02040502050405020303" pitchFamily="18" charset="0"/>
                <a:cs typeface="Times New Roman" pitchFamily="18" charset="0"/>
              </a:rPr>
              <a:t>Hosea 3:1-3</a:t>
            </a:r>
          </a:p>
          <a:p>
            <a:pPr marL="36900" indent="0" algn="ctr">
              <a:buNone/>
              <a:defRPr/>
            </a:pPr>
            <a:r>
              <a:rPr lang="en-US" i="1" dirty="0">
                <a:cs typeface="Times New Roman" pitchFamily="18" charset="0"/>
              </a:rPr>
              <a:t>The Message</a:t>
            </a:r>
            <a:endParaRPr lang="en-US" i="1" dirty="0"/>
          </a:p>
        </p:txBody>
      </p:sp>
    </p:spTree>
    <p:extLst>
      <p:ext uri="{BB962C8B-B14F-4D97-AF65-F5344CB8AC3E}">
        <p14:creationId xmlns:p14="http://schemas.microsoft.com/office/powerpoint/2010/main" val="232306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50BC1-0142-4926-A71E-3C311B5D9802}"/>
              </a:ext>
            </a:extLst>
          </p:cNvPr>
          <p:cNvSpPr>
            <a:spLocks noGrp="1"/>
          </p:cNvSpPr>
          <p:nvPr>
            <p:ph type="title"/>
          </p:nvPr>
        </p:nvSpPr>
        <p:spPr>
          <a:xfrm>
            <a:off x="4980739" y="440144"/>
            <a:ext cx="6818359" cy="5478177"/>
          </a:xfrm>
        </p:spPr>
        <p:txBody>
          <a:bodyPr>
            <a:noAutofit/>
          </a:bodyPr>
          <a:lstStyle/>
          <a:p>
            <a:r>
              <a:rPr lang="en-US" sz="4000" dirty="0">
                <a:latin typeface="Georgia"/>
              </a:rPr>
              <a:t>“I will take you for my wife forever; I will take you for my wife in righteousness and in justice, in steadfast love, and in mercy. I will take you for my wife in faithfulness; and you shall know the LORD.”</a:t>
            </a:r>
          </a:p>
        </p:txBody>
      </p:sp>
      <p:sp>
        <p:nvSpPr>
          <p:cNvPr id="6" name="Content Placeholder 2">
            <a:extLst>
              <a:ext uri="{FF2B5EF4-FFF2-40B4-BE49-F238E27FC236}">
                <a16:creationId xmlns:a16="http://schemas.microsoft.com/office/drawing/2014/main" id="{EF3B9007-08C6-4E99-86C1-37C43E8790B1}"/>
              </a:ext>
            </a:extLst>
          </p:cNvPr>
          <p:cNvSpPr>
            <a:spLocks noGrp="1"/>
          </p:cNvSpPr>
          <p:nvPr>
            <p:ph idx="1"/>
          </p:nvPr>
        </p:nvSpPr>
        <p:spPr>
          <a:xfrm>
            <a:off x="1021398" y="5805433"/>
            <a:ext cx="2955359" cy="718072"/>
          </a:xfrm>
        </p:spPr>
        <p:txBody>
          <a:bodyPr vert="horz" lIns="91440" tIns="45720" rIns="91440" bIns="45720" rtlCol="0" anchor="t">
            <a:noAutofit/>
          </a:bodyPr>
          <a:lstStyle/>
          <a:p>
            <a:pPr marL="36830" indent="0" algn="ctr">
              <a:buNone/>
              <a:defRPr/>
            </a:pPr>
            <a:r>
              <a:rPr lang="en-US" sz="2000" dirty="0">
                <a:latin typeface="Georgia"/>
                <a:cs typeface="Times New Roman"/>
              </a:rPr>
              <a:t>Hosea 2:19-20</a:t>
            </a:r>
            <a:endParaRPr lang="en-US" sz="2000" dirty="0">
              <a:ln>
                <a:solidFill>
                  <a:prstClr val="black">
                    <a:lumMod val="75000"/>
                    <a:lumOff val="25000"/>
                    <a:alpha val="10000"/>
                  </a:prstClr>
                </a:solidFill>
              </a:ln>
              <a:latin typeface="Georgia"/>
              <a:cs typeface="Times New Roman"/>
            </a:endParaRPr>
          </a:p>
          <a:p>
            <a:pPr marL="36830" indent="0" algn="ctr">
              <a:buNone/>
              <a:defRPr/>
            </a:pPr>
            <a:r>
              <a:rPr lang="en-US" sz="2000" i="1" dirty="0">
                <a:latin typeface="Georgia"/>
                <a:cs typeface="Times New Roman"/>
              </a:rPr>
              <a:t>NRSV</a:t>
            </a:r>
            <a:endParaRPr lang="en-US" sz="2000" i="1" dirty="0">
              <a:ln>
                <a:solidFill>
                  <a:prstClr val="black">
                    <a:lumMod val="75000"/>
                    <a:lumOff val="25000"/>
                    <a:alpha val="10000"/>
                  </a:prstClr>
                </a:solidFill>
              </a:ln>
              <a:latin typeface="Georgia"/>
              <a:cs typeface="Times New Roman"/>
            </a:endParaRPr>
          </a:p>
        </p:txBody>
      </p:sp>
      <p:pic>
        <p:nvPicPr>
          <p:cNvPr id="3" name="Picture 3" descr="A picture containing several, vegetable&#10;&#10;Description automatically generated">
            <a:extLst>
              <a:ext uri="{FF2B5EF4-FFF2-40B4-BE49-F238E27FC236}">
                <a16:creationId xmlns:a16="http://schemas.microsoft.com/office/drawing/2014/main" id="{CC69E05E-F8DC-4094-8F00-64203EFEF381}"/>
              </a:ext>
            </a:extLst>
          </p:cNvPr>
          <p:cNvPicPr>
            <a:picLocks noChangeAspect="1"/>
          </p:cNvPicPr>
          <p:nvPr/>
        </p:nvPicPr>
        <p:blipFill rotWithShape="1">
          <a:blip r:embed="rId3"/>
          <a:srcRect l="10409" t="12839" r="26022" b="32839"/>
          <a:stretch/>
        </p:blipFill>
        <p:spPr>
          <a:xfrm>
            <a:off x="482757" y="440144"/>
            <a:ext cx="4032639" cy="52159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3D02A69B-27A7-4D53-9050-3CF2BA7092A3}"/>
              </a:ext>
            </a:extLst>
          </p:cNvPr>
          <p:cNvSpPr txBox="1"/>
          <p:nvPr/>
        </p:nvSpPr>
        <p:spPr>
          <a:xfrm>
            <a:off x="902587" y="5344280"/>
            <a:ext cx="2743200"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0A0400"/>
                </a:solidFill>
                <a:latin typeface="Georgia"/>
                <a:ea typeface="+mn-lt"/>
                <a:cs typeface="+mn-lt"/>
              </a:rPr>
              <a:t>Ernst Friedrich von </a:t>
            </a:r>
            <a:r>
              <a:rPr lang="en-US" sz="1600" dirty="0" err="1">
                <a:solidFill>
                  <a:srgbClr val="0A0400"/>
                </a:solidFill>
                <a:latin typeface="Georgia"/>
                <a:ea typeface="+mn-lt"/>
                <a:cs typeface="+mn-lt"/>
              </a:rPr>
              <a:t>Liphart</a:t>
            </a:r>
            <a:endParaRPr lang="en-US" sz="1600" dirty="0">
              <a:solidFill>
                <a:srgbClr val="0A0400"/>
              </a:solidFill>
              <a:latin typeface="Georgia"/>
            </a:endParaRPr>
          </a:p>
          <a:p>
            <a:pPr algn="l"/>
            <a:endParaRPr lang="en-US" dirty="0"/>
          </a:p>
        </p:txBody>
      </p:sp>
    </p:spTree>
    <p:extLst>
      <p:ext uri="{BB962C8B-B14F-4D97-AF65-F5344CB8AC3E}">
        <p14:creationId xmlns:p14="http://schemas.microsoft.com/office/powerpoint/2010/main" val="1029895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6B8B-55A5-4317-9CE6-8B1F94370237}"/>
              </a:ext>
            </a:extLst>
          </p:cNvPr>
          <p:cNvSpPr>
            <a:spLocks noGrp="1"/>
          </p:cNvSpPr>
          <p:nvPr>
            <p:ph type="title"/>
          </p:nvPr>
        </p:nvSpPr>
        <p:spPr>
          <a:xfrm>
            <a:off x="913795" y="831404"/>
            <a:ext cx="10353762" cy="970450"/>
          </a:xfrm>
        </p:spPr>
        <p:txBody>
          <a:bodyPr>
            <a:noAutofit/>
          </a:bodyPr>
          <a:lstStyle/>
          <a:p>
            <a:r>
              <a:rPr lang="en-US" sz="4400" dirty="0"/>
              <a:t>Lessons from Ancient Prophets that can help us live with Christ in the present</a:t>
            </a:r>
          </a:p>
        </p:txBody>
      </p:sp>
      <p:sp>
        <p:nvSpPr>
          <p:cNvPr id="3" name="Content Placeholder 2">
            <a:extLst>
              <a:ext uri="{FF2B5EF4-FFF2-40B4-BE49-F238E27FC236}">
                <a16:creationId xmlns:a16="http://schemas.microsoft.com/office/drawing/2014/main" id="{BB08EE91-C58B-41E3-91E5-3E66A5B59C3C}"/>
              </a:ext>
            </a:extLst>
          </p:cNvPr>
          <p:cNvSpPr>
            <a:spLocks noGrp="1"/>
          </p:cNvSpPr>
          <p:nvPr>
            <p:ph idx="1"/>
          </p:nvPr>
        </p:nvSpPr>
        <p:spPr>
          <a:xfrm>
            <a:off x="913795" y="2614862"/>
            <a:ext cx="10353762" cy="3633537"/>
          </a:xfrm>
        </p:spPr>
        <p:txBody>
          <a:bodyPr>
            <a:normAutofit/>
          </a:bodyPr>
          <a:lstStyle/>
          <a:p>
            <a:pPr marL="779850" indent="-742950">
              <a:buFont typeface="+mj-lt"/>
              <a:buAutoNum type="arabicPeriod"/>
            </a:pPr>
            <a:r>
              <a:rPr lang="en-US" dirty="0"/>
              <a:t>Enoch</a:t>
            </a:r>
          </a:p>
          <a:p>
            <a:pPr marL="779850" indent="-742950">
              <a:buFont typeface="+mj-lt"/>
              <a:buAutoNum type="arabicPeriod"/>
            </a:pPr>
            <a:r>
              <a:rPr lang="en-US" dirty="0"/>
              <a:t>The Brother of Jared</a:t>
            </a:r>
          </a:p>
          <a:p>
            <a:pPr marL="779850" indent="-742950">
              <a:buFont typeface="+mj-lt"/>
              <a:buAutoNum type="arabicPeriod"/>
            </a:pPr>
            <a:r>
              <a:rPr lang="en-US" dirty="0"/>
              <a:t>Hosea</a:t>
            </a:r>
          </a:p>
          <a:p>
            <a:pPr marL="779850" indent="-742950">
              <a:buFont typeface="+mj-lt"/>
              <a:buAutoNum type="arabicPeriod"/>
            </a:pPr>
            <a:r>
              <a:rPr lang="en-US" b="1" dirty="0"/>
              <a:t>Nehemiah</a:t>
            </a:r>
          </a:p>
          <a:p>
            <a:pPr marL="779850" indent="-742950">
              <a:buFont typeface="+mj-lt"/>
              <a:buAutoNum type="arabicPeriod"/>
            </a:pPr>
            <a:r>
              <a:rPr lang="en-US" dirty="0"/>
              <a:t>Moroni</a:t>
            </a:r>
          </a:p>
        </p:txBody>
      </p:sp>
    </p:spTree>
    <p:extLst>
      <p:ext uri="{BB962C8B-B14F-4D97-AF65-F5344CB8AC3E}">
        <p14:creationId xmlns:p14="http://schemas.microsoft.com/office/powerpoint/2010/main" val="27654632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40DF1-662C-4E40-AC9A-8E55616EAE64}"/>
              </a:ext>
            </a:extLst>
          </p:cNvPr>
          <p:cNvSpPr>
            <a:spLocks noGrp="1"/>
          </p:cNvSpPr>
          <p:nvPr>
            <p:ph type="title"/>
          </p:nvPr>
        </p:nvSpPr>
        <p:spPr>
          <a:xfrm>
            <a:off x="696036" y="609599"/>
            <a:ext cx="10571521" cy="4617493"/>
          </a:xfrm>
        </p:spPr>
        <p:txBody>
          <a:bodyPr>
            <a:normAutofit fontScale="90000"/>
          </a:bodyPr>
          <a:lstStyle/>
          <a:p>
            <a:r>
              <a:rPr lang="en-US" sz="6600" dirty="0"/>
              <a:t>“What my </a:t>
            </a:r>
            <a:br>
              <a:rPr lang="en-US" sz="6600" dirty="0"/>
            </a:br>
            <a:r>
              <a:rPr lang="en-US" sz="6600" dirty="0"/>
              <a:t>God </a:t>
            </a:r>
            <a:br>
              <a:rPr lang="en-US" sz="6600" dirty="0"/>
            </a:br>
            <a:r>
              <a:rPr lang="en-US" sz="6600" dirty="0"/>
              <a:t>had put in </a:t>
            </a:r>
            <a:br>
              <a:rPr lang="en-US" sz="6600" dirty="0"/>
            </a:br>
            <a:r>
              <a:rPr lang="en-US" sz="6600" dirty="0"/>
              <a:t>my heart…”</a:t>
            </a:r>
            <a:br>
              <a:rPr lang="en-US" sz="6600" dirty="0"/>
            </a:br>
            <a:br>
              <a:rPr lang="en-US" sz="3600" dirty="0"/>
            </a:br>
            <a:r>
              <a:rPr lang="en-US" sz="3600" dirty="0"/>
              <a:t>(Nehemiah 2:12)</a:t>
            </a:r>
          </a:p>
        </p:txBody>
      </p:sp>
    </p:spTree>
    <p:extLst>
      <p:ext uri="{BB962C8B-B14F-4D97-AF65-F5344CB8AC3E}">
        <p14:creationId xmlns:p14="http://schemas.microsoft.com/office/powerpoint/2010/main" val="256461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3800" y="443948"/>
            <a:ext cx="8229600" cy="5943600"/>
          </a:xfrm>
        </p:spPr>
        <p:txBody>
          <a:bodyPr>
            <a:noAutofit/>
          </a:bodyPr>
          <a:lstStyle/>
          <a:p>
            <a:pPr marL="0" lvl="0" indent="0">
              <a:buNone/>
            </a:pPr>
            <a:r>
              <a:rPr lang="en-US" sz="4400" dirty="0"/>
              <a:t>“Enoch saw that Noah built an ark…and…upon the residue of the wicked the floods came and swallowed them up. Enoch saw [the destruction of the people and] had </a:t>
            </a:r>
            <a:r>
              <a:rPr lang="en-US" sz="4400" dirty="0">
                <a:solidFill>
                  <a:srgbClr val="FFFF00"/>
                </a:solidFill>
              </a:rPr>
              <a:t>bitterness of soul, and wept over his brethren</a:t>
            </a:r>
            <a:r>
              <a:rPr lang="en-US" sz="4400" dirty="0"/>
              <a:t>, and said unto the heavens: I will refuse to be comforted.”</a:t>
            </a:r>
          </a:p>
        </p:txBody>
      </p:sp>
      <p:sp>
        <p:nvSpPr>
          <p:cNvPr id="2" name="Rectangle 1">
            <a:extLst>
              <a:ext uri="{FF2B5EF4-FFF2-40B4-BE49-F238E27FC236}">
                <a16:creationId xmlns:a16="http://schemas.microsoft.com/office/drawing/2014/main" id="{937D8CE8-AE81-4CCC-B971-271D8C7DB231}"/>
              </a:ext>
            </a:extLst>
          </p:cNvPr>
          <p:cNvSpPr/>
          <p:nvPr/>
        </p:nvSpPr>
        <p:spPr>
          <a:xfrm>
            <a:off x="491502" y="5300133"/>
            <a:ext cx="3001974" cy="400110"/>
          </a:xfrm>
          <a:prstGeom prst="rect">
            <a:avLst/>
          </a:prstGeom>
        </p:spPr>
        <p:txBody>
          <a:bodyPr wrap="square">
            <a:spAutoFit/>
          </a:bodyPr>
          <a:lstStyle/>
          <a:p>
            <a:pPr algn="ctr"/>
            <a:r>
              <a:rPr lang="en-US" sz="2000" dirty="0">
                <a:latin typeface="Georgia" panose="02040502050405020303" pitchFamily="18" charset="0"/>
              </a:rPr>
              <a:t>Moses 7:43-44</a:t>
            </a:r>
            <a:endParaRPr lang="en-US" sz="2000" dirty="0"/>
          </a:p>
        </p:txBody>
      </p:sp>
      <p:pic>
        <p:nvPicPr>
          <p:cNvPr id="4" name="Picture 4">
            <a:extLst>
              <a:ext uri="{FF2B5EF4-FFF2-40B4-BE49-F238E27FC236}">
                <a16:creationId xmlns:a16="http://schemas.microsoft.com/office/drawing/2014/main" id="{67834132-7E6E-4359-A49A-428BBB2661BE}"/>
              </a:ext>
            </a:extLst>
          </p:cNvPr>
          <p:cNvPicPr>
            <a:picLocks noChangeAspect="1"/>
          </p:cNvPicPr>
          <p:nvPr/>
        </p:nvPicPr>
        <p:blipFill rotWithShape="1">
          <a:blip r:embed="rId3"/>
          <a:srcRect l="27400" r="20375" b="-943"/>
          <a:stretch/>
        </p:blipFill>
        <p:spPr>
          <a:xfrm>
            <a:off x="420512" y="533320"/>
            <a:ext cx="3149731" cy="45212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31871635-BDF3-436A-A4E8-59ADF417EC72}"/>
              </a:ext>
            </a:extLst>
          </p:cNvPr>
          <p:cNvSpPr txBox="1"/>
          <p:nvPr/>
        </p:nvSpPr>
        <p:spPr>
          <a:xfrm>
            <a:off x="620889" y="4716047"/>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Georgia"/>
              </a:rPr>
              <a:t>Clark Kelley Price</a:t>
            </a:r>
          </a:p>
        </p:txBody>
      </p:sp>
    </p:spTree>
    <p:extLst>
      <p:ext uri="{BB962C8B-B14F-4D97-AF65-F5344CB8AC3E}">
        <p14:creationId xmlns:p14="http://schemas.microsoft.com/office/powerpoint/2010/main" val="30673630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EDAAA3-6FC3-4A1B-9245-800BD2B0AE64}"/>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BCF858AB-0B35-4192-90F3-B5F5C13CBF98}"/>
              </a:ext>
            </a:extLst>
          </p:cNvPr>
          <p:cNvSpPr>
            <a:spLocks noGrp="1"/>
          </p:cNvSpPr>
          <p:nvPr>
            <p:ph sz="half" idx="2"/>
          </p:nvPr>
        </p:nvSpPr>
        <p:spPr>
          <a:xfrm>
            <a:off x="5994400" y="968360"/>
            <a:ext cx="5588000" cy="5157804"/>
          </a:xfrm>
        </p:spPr>
        <p:txBody>
          <a:bodyPr>
            <a:normAutofit/>
          </a:bodyPr>
          <a:lstStyle/>
          <a:p>
            <a:pPr marL="36900" indent="0">
              <a:buNone/>
            </a:pPr>
            <a:r>
              <a:rPr lang="en-US" sz="4400" dirty="0"/>
              <a:t>“There is much rubbish; so that we are not able to build the wall.”</a:t>
            </a:r>
          </a:p>
          <a:p>
            <a:pPr marL="36900" indent="0">
              <a:buNone/>
            </a:pPr>
            <a:r>
              <a:rPr lang="en-US" sz="3200" dirty="0"/>
              <a:t>(Nehemiah 4:10)</a:t>
            </a:r>
          </a:p>
        </p:txBody>
      </p:sp>
      <p:pic>
        <p:nvPicPr>
          <p:cNvPr id="2050" name="Picture 2">
            <a:extLst>
              <a:ext uri="{FF2B5EF4-FFF2-40B4-BE49-F238E27FC236}">
                <a16:creationId xmlns:a16="http://schemas.microsoft.com/office/drawing/2014/main" id="{4E0D9545-71A8-45C6-B432-00BF0310C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81" y="968360"/>
            <a:ext cx="5079452" cy="37270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56E49C6-049A-4FF4-8436-A546D069C473}"/>
              </a:ext>
            </a:extLst>
          </p:cNvPr>
          <p:cNvSpPr txBox="1"/>
          <p:nvPr/>
        </p:nvSpPr>
        <p:spPr>
          <a:xfrm>
            <a:off x="423081" y="4418409"/>
            <a:ext cx="3248167" cy="276999"/>
          </a:xfrm>
          <a:prstGeom prst="rect">
            <a:avLst/>
          </a:prstGeom>
          <a:noFill/>
        </p:spPr>
        <p:txBody>
          <a:bodyPr wrap="square">
            <a:spAutoFit/>
          </a:bodyPr>
          <a:lstStyle/>
          <a:p>
            <a:r>
              <a:rPr lang="en-US" sz="1200" b="1" i="0" u="sng" dirty="0">
                <a:solidFill>
                  <a:srgbClr val="3366BB"/>
                </a:solidFill>
                <a:effectLst/>
                <a:latin typeface="Arial" panose="020B0604020202020204" pitchFamily="34" charset="0"/>
                <a:hlinkClick r:id="rId4"/>
              </a:rPr>
              <a:t>Distant Shores Media/Sweet Publishing</a:t>
            </a:r>
            <a:endParaRPr lang="en-US" sz="1200" dirty="0"/>
          </a:p>
        </p:txBody>
      </p:sp>
    </p:spTree>
    <p:extLst>
      <p:ext uri="{BB962C8B-B14F-4D97-AF65-F5344CB8AC3E}">
        <p14:creationId xmlns:p14="http://schemas.microsoft.com/office/powerpoint/2010/main" val="7418775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43469" y="286009"/>
            <a:ext cx="5943600" cy="5821364"/>
          </a:xfrm>
        </p:spPr>
        <p:txBody>
          <a:bodyPr>
            <a:noAutofit/>
          </a:bodyPr>
          <a:lstStyle/>
          <a:p>
            <a:pPr marL="0" indent="0">
              <a:buNone/>
            </a:pPr>
            <a:r>
              <a:rPr lang="en-US" sz="4000" dirty="0">
                <a:latin typeface="Georgia" panose="02040502050405020303" pitchFamily="18" charset="0"/>
              </a:rPr>
              <a:t>A survey of 752 Christian leaders found </a:t>
            </a:r>
            <a:r>
              <a:rPr lang="en-US" sz="4000">
                <a:latin typeface="Georgia" panose="02040502050405020303" pitchFamily="18" charset="0"/>
              </a:rPr>
              <a:t>that 75</a:t>
            </a:r>
            <a:r>
              <a:rPr lang="en-US" sz="4000" dirty="0">
                <a:latin typeface="Georgia" panose="02040502050405020303" pitchFamily="18" charset="0"/>
              </a:rPr>
              <a:t>% of them said that the busyness of their lives either often or almost always gets in the way of developing their relationships with God. </a:t>
            </a:r>
          </a:p>
        </p:txBody>
      </p:sp>
      <p:pic>
        <p:nvPicPr>
          <p:cNvPr id="3074" name="Picture 2" descr="Pedestrians, People, Busy, Movement, Hectic, Osaka">
            <a:extLst>
              <a:ext uri="{FF2B5EF4-FFF2-40B4-BE49-F238E27FC236}">
                <a16:creationId xmlns:a16="http://schemas.microsoft.com/office/drawing/2014/main" id="{4730172C-D98B-4D02-AF66-637BC6DD2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510" y="588299"/>
            <a:ext cx="5359021" cy="3544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5688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idx="1"/>
          </p:nvPr>
        </p:nvSpPr>
        <p:spPr>
          <a:xfrm>
            <a:off x="3892732" y="222068"/>
            <a:ext cx="7990114" cy="6335486"/>
          </a:xfrm>
        </p:spPr>
        <p:txBody>
          <a:bodyPr>
            <a:normAutofit/>
          </a:bodyPr>
          <a:lstStyle/>
          <a:p>
            <a:pPr marL="0" indent="0">
              <a:buNone/>
            </a:pPr>
            <a:r>
              <a:rPr lang="en-US" sz="4400" dirty="0"/>
              <a:t>“If God speaks in a still, small voice, you and I need to draw close to hear Him. Just imagine what would happen if we were as intent on staying connected with heaven as we are on staying connected to Wi-Fi!”</a:t>
            </a:r>
            <a:endParaRPr lang="en-US" sz="4400" dirty="0">
              <a:latin typeface="Georgia" panose="02040502050405020303" pitchFamily="18" charset="0"/>
            </a:endParaRPr>
          </a:p>
        </p:txBody>
      </p:sp>
      <p:pic>
        <p:nvPicPr>
          <p:cNvPr id="2050" name="Picture 2" descr="Michelle D. Craig">
            <a:extLst>
              <a:ext uri="{FF2B5EF4-FFF2-40B4-BE49-F238E27FC236}">
                <a16:creationId xmlns:a16="http://schemas.microsoft.com/office/drawing/2014/main" id="{3EC6E587-B572-486B-9167-943F13D57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154" y="222069"/>
            <a:ext cx="3459045" cy="43238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5E96CB7-B531-4C68-B997-D35C874060D7}"/>
              </a:ext>
            </a:extLst>
          </p:cNvPr>
          <p:cNvSpPr/>
          <p:nvPr/>
        </p:nvSpPr>
        <p:spPr>
          <a:xfrm>
            <a:off x="872529" y="4772688"/>
            <a:ext cx="2334293" cy="646331"/>
          </a:xfrm>
          <a:prstGeom prst="rect">
            <a:avLst/>
          </a:prstGeom>
        </p:spPr>
        <p:txBody>
          <a:bodyPr wrap="none">
            <a:spAutoFit/>
          </a:bodyPr>
          <a:lstStyle/>
          <a:p>
            <a:pPr algn="ctr"/>
            <a:r>
              <a:rPr lang="en-US" b="1" dirty="0">
                <a:latin typeface="Georgia" panose="02040502050405020303" pitchFamily="18" charset="0"/>
              </a:rPr>
              <a:t>Michelle D. Craig</a:t>
            </a:r>
          </a:p>
          <a:p>
            <a:pPr algn="ctr"/>
            <a:r>
              <a:rPr lang="en-US" b="1" i="1" dirty="0">
                <a:latin typeface="Georgia" panose="02040502050405020303" pitchFamily="18" charset="0"/>
              </a:rPr>
              <a:t>Ensign</a:t>
            </a:r>
            <a:r>
              <a:rPr lang="en-US" b="1" dirty="0">
                <a:latin typeface="Georgia" panose="02040502050405020303" pitchFamily="18" charset="0"/>
              </a:rPr>
              <a:t>, Nov. 2019</a:t>
            </a:r>
            <a:endParaRPr lang="en-US" i="1" dirty="0">
              <a:latin typeface="Georgia" panose="02040502050405020303" pitchFamily="18" charset="0"/>
            </a:endParaRPr>
          </a:p>
        </p:txBody>
      </p:sp>
    </p:spTree>
    <p:extLst>
      <p:ext uri="{BB962C8B-B14F-4D97-AF65-F5344CB8AC3E}">
        <p14:creationId xmlns:p14="http://schemas.microsoft.com/office/powerpoint/2010/main" val="1779162303"/>
      </p:ext>
    </p:extLst>
  </p:cSld>
  <p:clrMapOvr>
    <a:masterClrMapping/>
  </p:clrMapOvr>
  <mc:AlternateContent xmlns:mc="http://schemas.openxmlformats.org/markup-compatibility/2006" xmlns:p14="http://schemas.microsoft.com/office/powerpoint/2010/main">
    <mc:Choice Requires="p14">
      <p:transition p14:dur="10" advTm="30000"/>
    </mc:Choice>
    <mc:Fallback xmlns="">
      <p:transition advTm="30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648200" y="685800"/>
            <a:ext cx="6934200" cy="5834109"/>
          </a:xfrm>
        </p:spPr>
        <p:txBody>
          <a:bodyPr>
            <a:normAutofit/>
          </a:bodyPr>
          <a:lstStyle/>
          <a:p>
            <a:pPr marL="0" lvl="0" indent="0" algn="ctr">
              <a:buNone/>
            </a:pPr>
            <a:r>
              <a:rPr lang="en-US" sz="5400" dirty="0">
                <a:latin typeface="Georgia" panose="02040502050405020303" pitchFamily="18" charset="0"/>
              </a:rPr>
              <a:t>“Take an inventory of how you spend your time and where you devote your energy. That will tell you where your heart is.” </a:t>
            </a:r>
          </a:p>
          <a:p>
            <a:pPr marL="0" indent="0" algn="ctr">
              <a:buNone/>
            </a:pPr>
            <a:endParaRPr lang="en-US" sz="2400" dirty="0">
              <a:latin typeface="Georgia" panose="02040502050405020303" pitchFamily="18" charset="0"/>
            </a:endParaRPr>
          </a:p>
        </p:txBody>
      </p:sp>
      <p:sp>
        <p:nvSpPr>
          <p:cNvPr id="7" name="TextBox 6">
            <a:extLst>
              <a:ext uri="{FF2B5EF4-FFF2-40B4-BE49-F238E27FC236}">
                <a16:creationId xmlns:a16="http://schemas.microsoft.com/office/drawing/2014/main" id="{99C8A58F-1EB8-1C41-999D-E57F0B1C5483}"/>
              </a:ext>
            </a:extLst>
          </p:cNvPr>
          <p:cNvSpPr txBox="1"/>
          <p:nvPr/>
        </p:nvSpPr>
        <p:spPr>
          <a:xfrm>
            <a:off x="504967" y="5105400"/>
            <a:ext cx="3548418" cy="1323439"/>
          </a:xfrm>
          <a:prstGeom prst="rect">
            <a:avLst/>
          </a:prstGeom>
          <a:noFill/>
        </p:spPr>
        <p:txBody>
          <a:bodyPr wrap="square" rtlCol="0">
            <a:spAutoFit/>
          </a:bodyPr>
          <a:lstStyle/>
          <a:p>
            <a:pPr algn="ctr"/>
            <a:r>
              <a:rPr lang="en-US" sz="2000" dirty="0">
                <a:latin typeface="Georgia" panose="02040502050405020303" pitchFamily="18" charset="0"/>
              </a:rPr>
              <a:t>President Russell M. Nelson, </a:t>
            </a:r>
          </a:p>
          <a:p>
            <a:pPr algn="ctr"/>
            <a:r>
              <a:rPr lang="en-US" sz="2000" dirty="0">
                <a:latin typeface="Georgia" panose="02040502050405020303" pitchFamily="18" charset="0"/>
              </a:rPr>
              <a:t>“We Can Do Better and Be Better,” </a:t>
            </a:r>
          </a:p>
          <a:p>
            <a:pPr algn="ctr"/>
            <a:r>
              <a:rPr lang="en-US" sz="2000" dirty="0">
                <a:latin typeface="Georgia" panose="02040502050405020303" pitchFamily="18" charset="0"/>
              </a:rPr>
              <a:t>Ensign, May 2019.</a:t>
            </a:r>
          </a:p>
        </p:txBody>
      </p:sp>
      <p:pic>
        <p:nvPicPr>
          <p:cNvPr id="2050" name="Picture 2" descr="Image result for russell nelson">
            <a:extLst>
              <a:ext uri="{FF2B5EF4-FFF2-40B4-BE49-F238E27FC236}">
                <a16:creationId xmlns:a16="http://schemas.microsoft.com/office/drawing/2014/main" id="{03287DC9-E208-42FD-8AAF-AE1C10664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52" y="838200"/>
            <a:ext cx="3187148" cy="3966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7435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D36AFE5-9658-49AB-92AC-25FE85DC0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64" y="523875"/>
            <a:ext cx="6165697"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2EDAAA3-6FC3-4A1B-9245-800BD2B0AE64}"/>
              </a:ext>
            </a:extLst>
          </p:cNvPr>
          <p:cNvSpPr>
            <a:spLocks noGrp="1"/>
          </p:cNvSpPr>
          <p:nvPr>
            <p:ph sz="half" idx="1"/>
          </p:nvPr>
        </p:nvSpPr>
        <p:spPr/>
        <p:txBody>
          <a:bodyPr>
            <a:normAutofit fontScale="92500" lnSpcReduction="10000"/>
          </a:bodyPr>
          <a:lstStyle/>
          <a:p>
            <a:endParaRPr lang="en-US" dirty="0"/>
          </a:p>
        </p:txBody>
      </p:sp>
      <p:sp>
        <p:nvSpPr>
          <p:cNvPr id="4" name="Content Placeholder 3">
            <a:extLst>
              <a:ext uri="{FF2B5EF4-FFF2-40B4-BE49-F238E27FC236}">
                <a16:creationId xmlns:a16="http://schemas.microsoft.com/office/drawing/2014/main" id="{BCF858AB-0B35-4192-90F3-B5F5C13CBF98}"/>
              </a:ext>
            </a:extLst>
          </p:cNvPr>
          <p:cNvSpPr>
            <a:spLocks noGrp="1"/>
          </p:cNvSpPr>
          <p:nvPr>
            <p:ph sz="half" idx="2"/>
          </p:nvPr>
        </p:nvSpPr>
        <p:spPr>
          <a:xfrm>
            <a:off x="7055893" y="523875"/>
            <a:ext cx="4526507" cy="5602289"/>
          </a:xfrm>
        </p:spPr>
        <p:txBody>
          <a:bodyPr>
            <a:normAutofit fontScale="92500" lnSpcReduction="10000"/>
          </a:bodyPr>
          <a:lstStyle/>
          <a:p>
            <a:pPr marL="36900" indent="0">
              <a:buNone/>
            </a:pPr>
            <a:r>
              <a:rPr lang="en-US" sz="4400" dirty="0"/>
              <a:t>“I am doing a great work, so that I cannot come down: why should the work cease, whilst I leave it, and come down to you?” </a:t>
            </a:r>
          </a:p>
          <a:p>
            <a:pPr marL="36900" indent="0">
              <a:buNone/>
            </a:pPr>
            <a:r>
              <a:rPr lang="en-US" sz="3500" dirty="0"/>
              <a:t>(Nehemiah 6:3)</a:t>
            </a:r>
            <a:endParaRPr lang="en-US" sz="2200" dirty="0"/>
          </a:p>
        </p:txBody>
      </p:sp>
      <p:sp>
        <p:nvSpPr>
          <p:cNvPr id="7" name="TextBox 6">
            <a:extLst>
              <a:ext uri="{FF2B5EF4-FFF2-40B4-BE49-F238E27FC236}">
                <a16:creationId xmlns:a16="http://schemas.microsoft.com/office/drawing/2014/main" id="{956E49C6-049A-4FF4-8436-A546D069C473}"/>
              </a:ext>
            </a:extLst>
          </p:cNvPr>
          <p:cNvSpPr txBox="1"/>
          <p:nvPr/>
        </p:nvSpPr>
        <p:spPr>
          <a:xfrm>
            <a:off x="473774" y="4772839"/>
            <a:ext cx="3248167" cy="276999"/>
          </a:xfrm>
          <a:prstGeom prst="rect">
            <a:avLst/>
          </a:prstGeom>
          <a:noFill/>
        </p:spPr>
        <p:txBody>
          <a:bodyPr wrap="square">
            <a:spAutoFit/>
          </a:bodyPr>
          <a:lstStyle/>
          <a:p>
            <a:r>
              <a:rPr lang="en-US" sz="1200" b="1" i="0" u="sng" dirty="0">
                <a:solidFill>
                  <a:srgbClr val="3366BB"/>
                </a:solidFill>
                <a:effectLst/>
                <a:latin typeface="Arial" panose="020B0604020202020204" pitchFamily="34" charset="0"/>
                <a:hlinkClick r:id="rId4"/>
              </a:rPr>
              <a:t>Distant Shores Media/Sweet Publishing</a:t>
            </a:r>
            <a:endParaRPr lang="en-US" sz="1200" dirty="0"/>
          </a:p>
        </p:txBody>
      </p:sp>
    </p:spTree>
    <p:extLst>
      <p:ext uri="{BB962C8B-B14F-4D97-AF65-F5344CB8AC3E}">
        <p14:creationId xmlns:p14="http://schemas.microsoft.com/office/powerpoint/2010/main" val="4264574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D36AFE5-9658-49AB-92AC-25FE85DC0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64" y="523875"/>
            <a:ext cx="6165697"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2EDAAA3-6FC3-4A1B-9245-800BD2B0AE64}"/>
              </a:ext>
            </a:extLst>
          </p:cNvPr>
          <p:cNvSpPr>
            <a:spLocks noGrp="1"/>
          </p:cNvSpPr>
          <p:nvPr>
            <p:ph sz="half" idx="1"/>
          </p:nvPr>
        </p:nvSpPr>
        <p:spPr/>
        <p:txBody>
          <a:bodyPr>
            <a:normAutofit/>
          </a:bodyPr>
          <a:lstStyle/>
          <a:p>
            <a:endParaRPr lang="en-US" dirty="0"/>
          </a:p>
        </p:txBody>
      </p:sp>
      <p:sp>
        <p:nvSpPr>
          <p:cNvPr id="4" name="Content Placeholder 3">
            <a:extLst>
              <a:ext uri="{FF2B5EF4-FFF2-40B4-BE49-F238E27FC236}">
                <a16:creationId xmlns:a16="http://schemas.microsoft.com/office/drawing/2014/main" id="{BCF858AB-0B35-4192-90F3-B5F5C13CBF98}"/>
              </a:ext>
            </a:extLst>
          </p:cNvPr>
          <p:cNvSpPr>
            <a:spLocks noGrp="1"/>
          </p:cNvSpPr>
          <p:nvPr>
            <p:ph sz="half" idx="2"/>
          </p:nvPr>
        </p:nvSpPr>
        <p:spPr>
          <a:xfrm>
            <a:off x="7055893" y="523875"/>
            <a:ext cx="4526507" cy="5602289"/>
          </a:xfrm>
        </p:spPr>
        <p:txBody>
          <a:bodyPr>
            <a:normAutofit/>
          </a:bodyPr>
          <a:lstStyle/>
          <a:p>
            <a:pPr marL="36900" indent="0">
              <a:buNone/>
            </a:pPr>
            <a:r>
              <a:rPr lang="en-US" sz="4400" dirty="0"/>
              <a:t>“They sent unto me four times after this sort; and I answered them after the same manner.”  </a:t>
            </a:r>
          </a:p>
          <a:p>
            <a:pPr marL="36900" indent="0">
              <a:buNone/>
            </a:pPr>
            <a:r>
              <a:rPr lang="en-US" sz="3500" dirty="0"/>
              <a:t>(Nehemiah 6:4)</a:t>
            </a:r>
            <a:endParaRPr lang="en-US" sz="2200" dirty="0"/>
          </a:p>
        </p:txBody>
      </p:sp>
      <p:sp>
        <p:nvSpPr>
          <p:cNvPr id="7" name="TextBox 6">
            <a:extLst>
              <a:ext uri="{FF2B5EF4-FFF2-40B4-BE49-F238E27FC236}">
                <a16:creationId xmlns:a16="http://schemas.microsoft.com/office/drawing/2014/main" id="{956E49C6-049A-4FF4-8436-A546D069C473}"/>
              </a:ext>
            </a:extLst>
          </p:cNvPr>
          <p:cNvSpPr txBox="1"/>
          <p:nvPr/>
        </p:nvSpPr>
        <p:spPr>
          <a:xfrm>
            <a:off x="473774" y="4772839"/>
            <a:ext cx="3248167" cy="276999"/>
          </a:xfrm>
          <a:prstGeom prst="rect">
            <a:avLst/>
          </a:prstGeom>
          <a:noFill/>
        </p:spPr>
        <p:txBody>
          <a:bodyPr wrap="square">
            <a:spAutoFit/>
          </a:bodyPr>
          <a:lstStyle/>
          <a:p>
            <a:r>
              <a:rPr lang="en-US" sz="1200" b="1" i="0" u="sng" dirty="0">
                <a:solidFill>
                  <a:srgbClr val="3366BB"/>
                </a:solidFill>
                <a:effectLst/>
                <a:latin typeface="Arial" panose="020B0604020202020204" pitchFamily="34" charset="0"/>
                <a:hlinkClick r:id="rId4"/>
              </a:rPr>
              <a:t>Distant Shores Media/Sweet Publishing</a:t>
            </a:r>
            <a:endParaRPr lang="en-US" sz="1200" dirty="0"/>
          </a:p>
        </p:txBody>
      </p:sp>
    </p:spTree>
    <p:extLst>
      <p:ext uri="{BB962C8B-B14F-4D97-AF65-F5344CB8AC3E}">
        <p14:creationId xmlns:p14="http://schemas.microsoft.com/office/powerpoint/2010/main" val="12777908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6B8B-55A5-4317-9CE6-8B1F94370237}"/>
              </a:ext>
            </a:extLst>
          </p:cNvPr>
          <p:cNvSpPr>
            <a:spLocks noGrp="1"/>
          </p:cNvSpPr>
          <p:nvPr>
            <p:ph type="title"/>
          </p:nvPr>
        </p:nvSpPr>
        <p:spPr>
          <a:xfrm>
            <a:off x="913795" y="831404"/>
            <a:ext cx="10353762" cy="970450"/>
          </a:xfrm>
        </p:spPr>
        <p:txBody>
          <a:bodyPr>
            <a:noAutofit/>
          </a:bodyPr>
          <a:lstStyle/>
          <a:p>
            <a:r>
              <a:rPr lang="en-US" sz="4400" dirty="0"/>
              <a:t>Lessons from Ancient Prophets that can help us live with Christ in the present</a:t>
            </a:r>
          </a:p>
        </p:txBody>
      </p:sp>
      <p:sp>
        <p:nvSpPr>
          <p:cNvPr id="3" name="Content Placeholder 2">
            <a:extLst>
              <a:ext uri="{FF2B5EF4-FFF2-40B4-BE49-F238E27FC236}">
                <a16:creationId xmlns:a16="http://schemas.microsoft.com/office/drawing/2014/main" id="{BB08EE91-C58B-41E3-91E5-3E66A5B59C3C}"/>
              </a:ext>
            </a:extLst>
          </p:cNvPr>
          <p:cNvSpPr>
            <a:spLocks noGrp="1"/>
          </p:cNvSpPr>
          <p:nvPr>
            <p:ph idx="1"/>
          </p:nvPr>
        </p:nvSpPr>
        <p:spPr>
          <a:xfrm>
            <a:off x="913795" y="2614862"/>
            <a:ext cx="10353762" cy="3633537"/>
          </a:xfrm>
        </p:spPr>
        <p:txBody>
          <a:bodyPr>
            <a:normAutofit/>
          </a:bodyPr>
          <a:lstStyle/>
          <a:p>
            <a:pPr marL="779850" indent="-742950">
              <a:buFont typeface="+mj-lt"/>
              <a:buAutoNum type="arabicPeriod"/>
            </a:pPr>
            <a:r>
              <a:rPr lang="en-US" dirty="0"/>
              <a:t>Enoch</a:t>
            </a:r>
          </a:p>
          <a:p>
            <a:pPr marL="779850" indent="-742950">
              <a:buFont typeface="+mj-lt"/>
              <a:buAutoNum type="arabicPeriod"/>
            </a:pPr>
            <a:r>
              <a:rPr lang="en-US" dirty="0"/>
              <a:t>The Brother of Jared</a:t>
            </a:r>
          </a:p>
          <a:p>
            <a:pPr marL="779850" indent="-742950">
              <a:buFont typeface="+mj-lt"/>
              <a:buAutoNum type="arabicPeriod"/>
            </a:pPr>
            <a:r>
              <a:rPr lang="en-US" dirty="0"/>
              <a:t>Hosea</a:t>
            </a:r>
          </a:p>
          <a:p>
            <a:pPr marL="779850" indent="-742950">
              <a:buFont typeface="+mj-lt"/>
              <a:buAutoNum type="arabicPeriod"/>
            </a:pPr>
            <a:r>
              <a:rPr lang="en-US" dirty="0"/>
              <a:t>Nehemiah</a:t>
            </a:r>
          </a:p>
          <a:p>
            <a:pPr marL="779850" indent="-742950">
              <a:buFont typeface="+mj-lt"/>
              <a:buAutoNum type="arabicPeriod"/>
            </a:pPr>
            <a:r>
              <a:rPr lang="en-US" b="1" dirty="0"/>
              <a:t>Moroni</a:t>
            </a:r>
          </a:p>
        </p:txBody>
      </p:sp>
    </p:spTree>
    <p:extLst>
      <p:ext uri="{BB962C8B-B14F-4D97-AF65-F5344CB8AC3E}">
        <p14:creationId xmlns:p14="http://schemas.microsoft.com/office/powerpoint/2010/main" val="6654770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and person posing for a picture&#10;&#10;Description automatically generated with medium confidence">
            <a:extLst>
              <a:ext uri="{FF2B5EF4-FFF2-40B4-BE49-F238E27FC236}">
                <a16:creationId xmlns:a16="http://schemas.microsoft.com/office/drawing/2014/main" id="{E0E179BC-7003-422A-A921-D879DEDBD6E3}"/>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2669" t="1511"/>
          <a:stretch/>
        </p:blipFill>
        <p:spPr>
          <a:xfrm rot="5400000">
            <a:off x="3041789" y="973395"/>
            <a:ext cx="6108421" cy="51666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5268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his Jesus” – Loving Grace Radio">
            <a:extLst>
              <a:ext uri="{FF2B5EF4-FFF2-40B4-BE49-F238E27FC236}">
                <a16:creationId xmlns:a16="http://schemas.microsoft.com/office/drawing/2014/main" id="{932039E4-B0B3-479B-92A2-1F09F305F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6884" y="341515"/>
            <a:ext cx="6187583" cy="4022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EAC936-90B4-44E3-B500-77A15890E18C}"/>
              </a:ext>
            </a:extLst>
          </p:cNvPr>
          <p:cNvSpPr txBox="1"/>
          <p:nvPr/>
        </p:nvSpPr>
        <p:spPr>
          <a:xfrm>
            <a:off x="3261816" y="4025884"/>
            <a:ext cx="29636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bg1"/>
                </a:solidFill>
                <a:latin typeface="Georgia"/>
                <a:ea typeface="+mn-lt"/>
                <a:cs typeface="+mn-lt"/>
              </a:rPr>
              <a:t>Book Cover by Neill Marriott</a:t>
            </a:r>
            <a:endParaRPr lang="en-US" dirty="0">
              <a:solidFill>
                <a:schemeClr val="bg1"/>
              </a:solidFill>
            </a:endParaRPr>
          </a:p>
        </p:txBody>
      </p:sp>
      <p:sp>
        <p:nvSpPr>
          <p:cNvPr id="7" name="Title 6">
            <a:extLst>
              <a:ext uri="{FF2B5EF4-FFF2-40B4-BE49-F238E27FC236}">
                <a16:creationId xmlns:a16="http://schemas.microsoft.com/office/drawing/2014/main" id="{2839D771-3563-4036-911E-E999C845566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1220978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982C-03B0-469E-85C2-089B877498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64E498-F7FB-4025-B68E-4AF3555F8EBB}"/>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57B00BF0-C829-4DA0-9790-99CD6E6000C9}"/>
              </a:ext>
            </a:extLst>
          </p:cNvPr>
          <p:cNvSpPr>
            <a:spLocks noGrp="1"/>
          </p:cNvSpPr>
          <p:nvPr>
            <p:ph sz="half" idx="2"/>
          </p:nvPr>
        </p:nvSpPr>
        <p:spPr/>
        <p:txBody>
          <a:bodyPr/>
          <a:lstStyle/>
          <a:p>
            <a:endParaRPr lang="en-US"/>
          </a:p>
        </p:txBody>
      </p:sp>
      <p:pic>
        <p:nvPicPr>
          <p:cNvPr id="5124" name="Picture 4" descr="Websters Dictionary 1828">
            <a:extLst>
              <a:ext uri="{FF2B5EF4-FFF2-40B4-BE49-F238E27FC236}">
                <a16:creationId xmlns:a16="http://schemas.microsoft.com/office/drawing/2014/main" id="{C4DB0D63-1F2E-4099-B038-5BDFA208B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379" y="731836"/>
            <a:ext cx="9345833" cy="5630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53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33800" y="430696"/>
            <a:ext cx="8229600" cy="5943600"/>
          </a:xfrm>
        </p:spPr>
        <p:txBody>
          <a:bodyPr>
            <a:noAutofit/>
          </a:bodyPr>
          <a:lstStyle/>
          <a:p>
            <a:pPr marL="0" lvl="0" indent="0">
              <a:buNone/>
            </a:pPr>
            <a:r>
              <a:rPr lang="en-US" sz="4800" dirty="0">
                <a:latin typeface="Georgia" panose="02040502050405020303" pitchFamily="18" charset="0"/>
              </a:rPr>
              <a:t>In response to Enoch’s anguish, the Lord showed him </a:t>
            </a:r>
            <a:r>
              <a:rPr lang="en-US" sz="4800" dirty="0"/>
              <a:t>“The Son of Man lifted up on the cross, after the manner of men.”</a:t>
            </a:r>
          </a:p>
          <a:p>
            <a:pPr marL="0" lvl="0" indent="0">
              <a:buNone/>
            </a:pPr>
            <a:endParaRPr lang="en-US" sz="700" dirty="0"/>
          </a:p>
          <a:p>
            <a:pPr marL="0" lvl="0" indent="0">
              <a:buNone/>
            </a:pPr>
            <a:r>
              <a:rPr lang="en-US" sz="4800" dirty="0">
                <a:solidFill>
                  <a:srgbClr val="FFFF00"/>
                </a:solidFill>
              </a:rPr>
              <a:t>The answer to the pain Enoch felt was found in the cross of Christ.</a:t>
            </a:r>
          </a:p>
        </p:txBody>
      </p:sp>
      <p:sp>
        <p:nvSpPr>
          <p:cNvPr id="2" name="Rectangle 1">
            <a:extLst>
              <a:ext uri="{FF2B5EF4-FFF2-40B4-BE49-F238E27FC236}">
                <a16:creationId xmlns:a16="http://schemas.microsoft.com/office/drawing/2014/main" id="{937D8CE8-AE81-4CCC-B971-271D8C7DB231}"/>
              </a:ext>
            </a:extLst>
          </p:cNvPr>
          <p:cNvSpPr/>
          <p:nvPr/>
        </p:nvSpPr>
        <p:spPr>
          <a:xfrm>
            <a:off x="350391" y="6175023"/>
            <a:ext cx="3001974" cy="400110"/>
          </a:xfrm>
          <a:prstGeom prst="rect">
            <a:avLst/>
          </a:prstGeom>
        </p:spPr>
        <p:txBody>
          <a:bodyPr wrap="square">
            <a:spAutoFit/>
          </a:bodyPr>
          <a:lstStyle/>
          <a:p>
            <a:pPr algn="ctr"/>
            <a:r>
              <a:rPr lang="en-US" sz="2000" dirty="0">
                <a:latin typeface="Georgia" panose="02040502050405020303" pitchFamily="18" charset="0"/>
              </a:rPr>
              <a:t>Moses 7:45, 47, 55</a:t>
            </a:r>
            <a:endParaRPr lang="en-US" sz="2000" dirty="0"/>
          </a:p>
        </p:txBody>
      </p:sp>
      <p:pic>
        <p:nvPicPr>
          <p:cNvPr id="4" name="Picture 5">
            <a:extLst>
              <a:ext uri="{FF2B5EF4-FFF2-40B4-BE49-F238E27FC236}">
                <a16:creationId xmlns:a16="http://schemas.microsoft.com/office/drawing/2014/main" id="{26E9155A-515A-423E-AC65-22B89814CE53}"/>
              </a:ext>
            </a:extLst>
          </p:cNvPr>
          <p:cNvPicPr>
            <a:picLocks noChangeAspect="1"/>
          </p:cNvPicPr>
          <p:nvPr/>
        </p:nvPicPr>
        <p:blipFill>
          <a:blip r:embed="rId3"/>
          <a:stretch>
            <a:fillRect/>
          </a:stretch>
        </p:blipFill>
        <p:spPr>
          <a:xfrm>
            <a:off x="435822" y="426156"/>
            <a:ext cx="2825467" cy="55682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2A8C2468-8909-47D3-A3CF-70151F215E3F}"/>
              </a:ext>
            </a:extLst>
          </p:cNvPr>
          <p:cNvSpPr txBox="1"/>
          <p:nvPr/>
        </p:nvSpPr>
        <p:spPr>
          <a:xfrm>
            <a:off x="609165" y="5655846"/>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Georgia"/>
              </a:rPr>
              <a:t>Titian</a:t>
            </a:r>
          </a:p>
        </p:txBody>
      </p:sp>
    </p:spTree>
    <p:extLst>
      <p:ext uri="{BB962C8B-B14F-4D97-AF65-F5344CB8AC3E}">
        <p14:creationId xmlns:p14="http://schemas.microsoft.com/office/powerpoint/2010/main" val="26868311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3CDDC0-F30E-4836-AE02-7C2998F6D39C}"/>
              </a:ext>
            </a:extLst>
          </p:cNvPr>
          <p:cNvSpPr>
            <a:spLocks noGrp="1"/>
          </p:cNvSpPr>
          <p:nvPr>
            <p:ph type="title"/>
          </p:nvPr>
        </p:nvSpPr>
        <p:spPr/>
        <p:txBody>
          <a:bodyPr/>
          <a:lstStyle/>
          <a:p>
            <a:r>
              <a:rPr lang="en-US" dirty="0"/>
              <a:t>“Seek”</a:t>
            </a:r>
          </a:p>
        </p:txBody>
      </p:sp>
      <p:sp>
        <p:nvSpPr>
          <p:cNvPr id="6" name="Content Placeholder 5">
            <a:extLst>
              <a:ext uri="{FF2B5EF4-FFF2-40B4-BE49-F238E27FC236}">
                <a16:creationId xmlns:a16="http://schemas.microsoft.com/office/drawing/2014/main" id="{44A89BE9-C10D-4DA8-81C8-676DA00B8798}"/>
              </a:ext>
            </a:extLst>
          </p:cNvPr>
          <p:cNvSpPr>
            <a:spLocks noGrp="1"/>
          </p:cNvSpPr>
          <p:nvPr>
            <p:ph idx="1"/>
          </p:nvPr>
        </p:nvSpPr>
        <p:spPr/>
        <p:txBody>
          <a:bodyPr/>
          <a:lstStyle/>
          <a:p>
            <a:pPr marL="36900" indent="0" algn="ctr">
              <a:buNone/>
            </a:pPr>
            <a:r>
              <a:rPr lang="en-US" dirty="0"/>
              <a:t>“To go in search or quest of; to look for…” </a:t>
            </a:r>
          </a:p>
          <a:p>
            <a:pPr marL="36900" indent="0" algn="ctr">
              <a:buNone/>
            </a:pPr>
            <a:endParaRPr lang="en-US" dirty="0"/>
          </a:p>
          <a:p>
            <a:pPr marL="36900" indent="0" algn="r">
              <a:buNone/>
            </a:pPr>
            <a:r>
              <a:rPr lang="en-US" sz="3200" dirty="0"/>
              <a:t>--Noah Webster’s 1828 Dictionary</a:t>
            </a:r>
          </a:p>
        </p:txBody>
      </p:sp>
    </p:spTree>
    <p:extLst>
      <p:ext uri="{BB962C8B-B14F-4D97-AF65-F5344CB8AC3E}">
        <p14:creationId xmlns:p14="http://schemas.microsoft.com/office/powerpoint/2010/main" val="33743208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posing for a photo&#10;&#10;Description automatically generated">
            <a:extLst>
              <a:ext uri="{FF2B5EF4-FFF2-40B4-BE49-F238E27FC236}">
                <a16:creationId xmlns:a16="http://schemas.microsoft.com/office/drawing/2014/main" id="{BC9B774E-6802-4C76-ACBE-21E9A77944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000"/>
          <a:stretch/>
        </p:blipFill>
        <p:spPr>
          <a:xfrm>
            <a:off x="327379" y="38100"/>
            <a:ext cx="11537242" cy="6489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922653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D72F72-11B6-4E7B-A72B-946218403F8E}"/>
              </a:ext>
            </a:extLst>
          </p:cNvPr>
          <p:cNvSpPr>
            <a:spLocks noGrp="1"/>
          </p:cNvSpPr>
          <p:nvPr>
            <p:ph idx="1"/>
          </p:nvPr>
        </p:nvSpPr>
        <p:spPr>
          <a:xfrm>
            <a:off x="4229100" y="368300"/>
            <a:ext cx="7658100" cy="6124575"/>
          </a:xfrm>
        </p:spPr>
        <p:txBody>
          <a:bodyPr>
            <a:noAutofit/>
          </a:bodyPr>
          <a:lstStyle/>
          <a:p>
            <a:pPr marL="0" indent="0">
              <a:buNone/>
            </a:pPr>
            <a:r>
              <a:rPr lang="en-US" sz="3400" dirty="0">
                <a:latin typeface="Georgia" panose="02040502050405020303" pitchFamily="18" charset="0"/>
              </a:rPr>
              <a:t>“We put way too much importance on what we say. We think that by telling people things that somehow that will connect and get inside. My observation is that the role of a parent [teacher] includes talking and telling, but it extends beyond that to inviting a child [student] to act in accordance with truth. </a:t>
            </a:r>
            <a:endParaRPr lang="en-US" sz="3400" i="1" dirty="0">
              <a:latin typeface="Georgia" panose="02040502050405020303" pitchFamily="18" charset="0"/>
            </a:endParaRPr>
          </a:p>
        </p:txBody>
      </p:sp>
      <p:sp>
        <p:nvSpPr>
          <p:cNvPr id="2" name="Rectangle 1">
            <a:extLst>
              <a:ext uri="{FF2B5EF4-FFF2-40B4-BE49-F238E27FC236}">
                <a16:creationId xmlns:a16="http://schemas.microsoft.com/office/drawing/2014/main" id="{4B58A04B-2F64-4457-9632-BAC1970F9855}"/>
              </a:ext>
            </a:extLst>
          </p:cNvPr>
          <p:cNvSpPr/>
          <p:nvPr/>
        </p:nvSpPr>
        <p:spPr>
          <a:xfrm>
            <a:off x="304800" y="4724400"/>
            <a:ext cx="3784600" cy="1477328"/>
          </a:xfrm>
          <a:prstGeom prst="rect">
            <a:avLst/>
          </a:prstGeom>
        </p:spPr>
        <p:txBody>
          <a:bodyPr wrap="square">
            <a:spAutoFit/>
          </a:bodyPr>
          <a:lstStyle/>
          <a:p>
            <a:pPr algn="ctr"/>
            <a:r>
              <a:rPr lang="en-US" dirty="0">
                <a:ea typeface="Calibri" panose="020F0502020204030204" pitchFamily="34" charset="0"/>
              </a:rPr>
              <a:t>(Elder David A. Bednar and Susan Bednar, Conversations, “Episode 1” (mp3 audio file), radio.lds.org/</a:t>
            </a:r>
            <a:r>
              <a:rPr lang="en-US" dirty="0" err="1">
                <a:ea typeface="Calibri" panose="020F0502020204030204" pitchFamily="34" charset="0"/>
              </a:rPr>
              <a:t>eng</a:t>
            </a:r>
            <a:r>
              <a:rPr lang="en-US" dirty="0">
                <a:ea typeface="Calibri" panose="020F0502020204030204" pitchFamily="34" charset="0"/>
              </a:rPr>
              <a:t>/programs/conversations.)</a:t>
            </a:r>
            <a:endParaRPr lang="en-US" dirty="0"/>
          </a:p>
        </p:txBody>
      </p:sp>
      <p:pic>
        <p:nvPicPr>
          <p:cNvPr id="1026" name="Picture 2" descr="Elder David A. Bednar">
            <a:extLst>
              <a:ext uri="{FF2B5EF4-FFF2-40B4-BE49-F238E27FC236}">
                <a16:creationId xmlns:a16="http://schemas.microsoft.com/office/drawing/2014/main" id="{2202748A-D3F4-498F-BBD4-EE59CE8701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848" y="197997"/>
            <a:ext cx="3090002" cy="41200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713204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D72F72-11B6-4E7B-A72B-946218403F8E}"/>
              </a:ext>
            </a:extLst>
          </p:cNvPr>
          <p:cNvSpPr>
            <a:spLocks noGrp="1"/>
          </p:cNvSpPr>
          <p:nvPr>
            <p:ph idx="1"/>
          </p:nvPr>
        </p:nvSpPr>
        <p:spPr>
          <a:xfrm>
            <a:off x="4229100" y="368300"/>
            <a:ext cx="7658100" cy="6124575"/>
          </a:xfrm>
        </p:spPr>
        <p:txBody>
          <a:bodyPr>
            <a:noAutofit/>
          </a:bodyPr>
          <a:lstStyle/>
          <a:p>
            <a:pPr marL="0" indent="0">
              <a:buNone/>
            </a:pPr>
            <a:r>
              <a:rPr lang="en-US" sz="3400" dirty="0">
                <a:latin typeface="Georgia" panose="02040502050405020303" pitchFamily="18" charset="0"/>
              </a:rPr>
              <a:t>“And only when the child [student] acts in accordance with the truth that has been explained or taught can the child [student] come to know for himself or herself the truthfulness of what they have heard and what they are doing. . . . It’s only when in that process of communicating, loving, and working with a child [student] you help them act in accordance with truth that they get it for themselves. It moves from their head to their heart.”</a:t>
            </a:r>
            <a:endParaRPr lang="en-US" sz="3400" i="1" dirty="0">
              <a:latin typeface="Georgia" panose="02040502050405020303" pitchFamily="18" charset="0"/>
            </a:endParaRPr>
          </a:p>
        </p:txBody>
      </p:sp>
      <p:sp>
        <p:nvSpPr>
          <p:cNvPr id="2" name="Rectangle 1">
            <a:extLst>
              <a:ext uri="{FF2B5EF4-FFF2-40B4-BE49-F238E27FC236}">
                <a16:creationId xmlns:a16="http://schemas.microsoft.com/office/drawing/2014/main" id="{4B58A04B-2F64-4457-9632-BAC1970F9855}"/>
              </a:ext>
            </a:extLst>
          </p:cNvPr>
          <p:cNvSpPr/>
          <p:nvPr/>
        </p:nvSpPr>
        <p:spPr>
          <a:xfrm>
            <a:off x="304800" y="4724400"/>
            <a:ext cx="3784600" cy="1477328"/>
          </a:xfrm>
          <a:prstGeom prst="rect">
            <a:avLst/>
          </a:prstGeom>
        </p:spPr>
        <p:txBody>
          <a:bodyPr wrap="square">
            <a:spAutoFit/>
          </a:bodyPr>
          <a:lstStyle/>
          <a:p>
            <a:pPr algn="ctr"/>
            <a:r>
              <a:rPr lang="en-US" dirty="0">
                <a:ea typeface="Calibri" panose="020F0502020204030204" pitchFamily="34" charset="0"/>
              </a:rPr>
              <a:t>(Elder David A. Bednar and Susan Bednar, Conversations, “Episode 1” (mp3 audio file), radio.lds.org/</a:t>
            </a:r>
            <a:r>
              <a:rPr lang="en-US" dirty="0" err="1">
                <a:ea typeface="Calibri" panose="020F0502020204030204" pitchFamily="34" charset="0"/>
              </a:rPr>
              <a:t>eng</a:t>
            </a:r>
            <a:r>
              <a:rPr lang="en-US" dirty="0">
                <a:ea typeface="Calibri" panose="020F0502020204030204" pitchFamily="34" charset="0"/>
              </a:rPr>
              <a:t>/programs/conversations.)</a:t>
            </a:r>
            <a:endParaRPr lang="en-US" dirty="0"/>
          </a:p>
        </p:txBody>
      </p:sp>
      <p:pic>
        <p:nvPicPr>
          <p:cNvPr id="1026" name="Picture 2" descr="Elder David A. Bednar">
            <a:extLst>
              <a:ext uri="{FF2B5EF4-FFF2-40B4-BE49-F238E27FC236}">
                <a16:creationId xmlns:a16="http://schemas.microsoft.com/office/drawing/2014/main" id="{2202748A-D3F4-498F-BBD4-EE59CE8701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848" y="197997"/>
            <a:ext cx="3090002" cy="41200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67514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Content Placeholder 2">
            <a:extLst>
              <a:ext uri="{FF2B5EF4-FFF2-40B4-BE49-F238E27FC236}">
                <a16:creationId xmlns:a16="http://schemas.microsoft.com/office/drawing/2014/main" id="{CC51F3D2-0B0A-43AA-8E4F-AA1CD218DA03}"/>
              </a:ext>
            </a:extLst>
          </p:cNvPr>
          <p:cNvGraphicFramePr>
            <a:graphicFrameLocks noGrp="1"/>
          </p:cNvGraphicFramePr>
          <p:nvPr>
            <p:ph idx="1"/>
          </p:nvPr>
        </p:nvGraphicFramePr>
        <p:xfrm>
          <a:off x="3496158" y="1066800"/>
          <a:ext cx="8734751"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Image result for crucifixion">
            <a:extLst>
              <a:ext uri="{FF2B5EF4-FFF2-40B4-BE49-F238E27FC236}">
                <a16:creationId xmlns:a16="http://schemas.microsoft.com/office/drawing/2014/main" id="{B177D7DF-FAD5-4B9D-B4A3-585CAFF0142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470" y="4462723"/>
            <a:ext cx="3311738" cy="22023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0988F89-1F08-482E-A83D-D1558314E149}"/>
              </a:ext>
            </a:extLst>
          </p:cNvPr>
          <p:cNvSpPr>
            <a:spLocks noGrp="1"/>
          </p:cNvSpPr>
          <p:nvPr>
            <p:ph type="title"/>
          </p:nvPr>
        </p:nvSpPr>
        <p:spPr>
          <a:xfrm>
            <a:off x="4572000" y="-152400"/>
            <a:ext cx="6781800" cy="1371600"/>
          </a:xfrm>
        </p:spPr>
        <p:txBody>
          <a:bodyPr>
            <a:normAutofit/>
          </a:bodyPr>
          <a:lstStyle/>
          <a:p>
            <a:pPr algn="ctr"/>
            <a:r>
              <a:rPr lang="en-US" sz="4800" b="1" dirty="0">
                <a:latin typeface="Georgia" panose="02040502050405020303" pitchFamily="18" charset="0"/>
              </a:rPr>
              <a:t>The Loving Christ</a:t>
            </a:r>
          </a:p>
        </p:txBody>
      </p:sp>
      <p:pic>
        <p:nvPicPr>
          <p:cNvPr id="6" name="Picture 6">
            <a:extLst>
              <a:ext uri="{FF2B5EF4-FFF2-40B4-BE49-F238E27FC236}">
                <a16:creationId xmlns:a16="http://schemas.microsoft.com/office/drawing/2014/main" id="{D5C57071-AABB-4B22-B481-CB93176602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470" y="192971"/>
            <a:ext cx="3311738" cy="4030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063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106" y="265044"/>
            <a:ext cx="11409294" cy="6029740"/>
          </a:xfrm>
        </p:spPr>
        <p:txBody>
          <a:bodyPr>
            <a:noAutofit/>
          </a:bodyPr>
          <a:lstStyle/>
          <a:p>
            <a:pPr marL="0" indent="0" algn="ctr">
              <a:buNone/>
            </a:pPr>
            <a:r>
              <a:rPr lang="en-US" sz="3300" dirty="0">
                <a:latin typeface="Georgia" panose="02040502050405020303" pitchFamily="18" charset="0"/>
              </a:rPr>
              <a:t>“</a:t>
            </a:r>
            <a:r>
              <a:rPr lang="en-US" sz="3300" b="1" dirty="0">
                <a:latin typeface="Georgia" panose="02040502050405020303" pitchFamily="18" charset="0"/>
              </a:rPr>
              <a:t>Look </a:t>
            </a:r>
            <a:r>
              <a:rPr lang="en-US" sz="3300" dirty="0">
                <a:latin typeface="Georgia" panose="02040502050405020303" pitchFamily="18" charset="0"/>
              </a:rPr>
              <a:t>unto me in every thought; doubt not, fear not. </a:t>
            </a:r>
            <a:endParaRPr lang="en-US" sz="3300" dirty="0">
              <a:solidFill>
                <a:schemeClr val="bg1"/>
              </a:solidFill>
              <a:latin typeface="Georgia" panose="02040502050405020303" pitchFamily="18" charset="0"/>
            </a:endParaRPr>
          </a:p>
        </p:txBody>
      </p:sp>
      <p:sp>
        <p:nvSpPr>
          <p:cNvPr id="7" name="Content Placeholder 2">
            <a:extLst>
              <a:ext uri="{FF2B5EF4-FFF2-40B4-BE49-F238E27FC236}">
                <a16:creationId xmlns:a16="http://schemas.microsoft.com/office/drawing/2014/main" id="{AB50D420-4E51-4CD2-A653-09EC2B5128C0}"/>
              </a:ext>
            </a:extLst>
          </p:cNvPr>
          <p:cNvSpPr txBox="1">
            <a:spLocks/>
          </p:cNvSpPr>
          <p:nvPr/>
        </p:nvSpPr>
        <p:spPr>
          <a:xfrm>
            <a:off x="3255895" y="2679699"/>
            <a:ext cx="876300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endParaRPr lang="en-US" sz="3200" dirty="0">
              <a:latin typeface="Georgia" panose="02040502050405020303" pitchFamily="18" charset="0"/>
            </a:endParaRPr>
          </a:p>
        </p:txBody>
      </p:sp>
    </p:spTree>
    <p:extLst>
      <p:ext uri="{BB962C8B-B14F-4D97-AF65-F5344CB8AC3E}">
        <p14:creationId xmlns:p14="http://schemas.microsoft.com/office/powerpoint/2010/main" val="2259106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106" y="265044"/>
            <a:ext cx="11409294" cy="6029740"/>
          </a:xfrm>
        </p:spPr>
        <p:txBody>
          <a:bodyPr>
            <a:noAutofit/>
          </a:bodyPr>
          <a:lstStyle/>
          <a:p>
            <a:pPr marL="0" indent="0" algn="ctr">
              <a:buNone/>
            </a:pPr>
            <a:r>
              <a:rPr lang="en-US" sz="3300" dirty="0"/>
              <a:t>“</a:t>
            </a:r>
            <a:r>
              <a:rPr lang="en-US" sz="3300" b="1" dirty="0"/>
              <a:t>Look </a:t>
            </a:r>
            <a:r>
              <a:rPr lang="en-US" sz="3300" dirty="0"/>
              <a:t>unto me in every thought; doubt not, fear not. </a:t>
            </a:r>
            <a:r>
              <a:rPr lang="en-US" sz="3300" b="1" dirty="0"/>
              <a:t>Behold [“fix your eyes upon”] </a:t>
            </a:r>
            <a:r>
              <a:rPr lang="en-US" sz="3300" dirty="0"/>
              <a:t>the wounds which pierced my side, and also the </a:t>
            </a:r>
            <a:r>
              <a:rPr lang="en-US" sz="3300" b="1" dirty="0"/>
              <a:t>prints of the nails in my hands and feet</a:t>
            </a:r>
            <a:r>
              <a:rPr lang="en-US" sz="3300" dirty="0"/>
              <a:t>” </a:t>
            </a:r>
          </a:p>
          <a:p>
            <a:pPr marL="0" indent="0" algn="ctr">
              <a:buNone/>
            </a:pPr>
            <a:r>
              <a:rPr lang="en-US" sz="3300" dirty="0"/>
              <a:t>(Doctrine and Covenants 6:36–37)</a:t>
            </a:r>
          </a:p>
        </p:txBody>
      </p:sp>
      <p:sp>
        <p:nvSpPr>
          <p:cNvPr id="7" name="Content Placeholder 2">
            <a:extLst>
              <a:ext uri="{FF2B5EF4-FFF2-40B4-BE49-F238E27FC236}">
                <a16:creationId xmlns:a16="http://schemas.microsoft.com/office/drawing/2014/main" id="{AB50D420-4E51-4CD2-A653-09EC2B5128C0}"/>
              </a:ext>
            </a:extLst>
          </p:cNvPr>
          <p:cNvSpPr txBox="1">
            <a:spLocks/>
          </p:cNvSpPr>
          <p:nvPr/>
        </p:nvSpPr>
        <p:spPr>
          <a:xfrm>
            <a:off x="3255895" y="2679699"/>
            <a:ext cx="876300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Font typeface="Arial" panose="020B0604020202020204" pitchFamily="34" charset="0"/>
              <a:buNone/>
            </a:pPr>
            <a:endParaRPr lang="en-US" sz="3200" dirty="0">
              <a:latin typeface="Georgia" panose="02040502050405020303" pitchFamily="18" charset="0"/>
            </a:endParaRPr>
          </a:p>
        </p:txBody>
      </p:sp>
      <p:pic>
        <p:nvPicPr>
          <p:cNvPr id="8" name="Picture 2" descr="A Closer Look at Symbolism of Christus and Ancient Apostles ...">
            <a:extLst>
              <a:ext uri="{FF2B5EF4-FFF2-40B4-BE49-F238E27FC236}">
                <a16:creationId xmlns:a16="http://schemas.microsoft.com/office/drawing/2014/main" id="{1152A860-E118-4E68-A0E5-DBF75579B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433" y="3096093"/>
            <a:ext cx="5503792" cy="35508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7453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A8D8ECC4-3876-48BE-A151-C32E31E93F92}" vid="{15ED58CD-96B9-4BC6-931F-F89B61A4A8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6048</TotalTime>
  <Words>4395</Words>
  <Application>Microsoft Office PowerPoint</Application>
  <PresentationFormat>Widescreen</PresentationFormat>
  <Paragraphs>282</Paragraphs>
  <Slides>63</Slides>
  <Notes>46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vt:lpstr>
      <vt:lpstr>Calibri</vt:lpstr>
      <vt:lpstr>Calisto MT</vt:lpstr>
      <vt:lpstr>Georgia</vt:lpstr>
      <vt:lpstr>Times New Roman</vt:lpstr>
      <vt:lpstr>Verdana</vt:lpstr>
      <vt:lpstr>Wingdings 2</vt:lpstr>
      <vt:lpstr>Slate</vt:lpstr>
      <vt:lpstr>Jarom 1:11</vt:lpstr>
      <vt:lpstr>Dr. Adam Miller An Early Resurrection, 2-3</vt:lpstr>
      <vt:lpstr>Lessons from Ancient Prophets that can help us live with Christ in the present</vt:lpstr>
      <vt:lpstr>4</vt:lpstr>
      <vt:lpstr>PowerPoint Presentation</vt:lpstr>
      <vt:lpstr>PowerPoint Presentation</vt:lpstr>
      <vt:lpstr>The Loving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Dietrich Bonhoeffer, Letters and Papers from Prison (Minneapolis: Fortress Press, 2010), 479.</vt:lpstr>
      <vt:lpstr>“If Christ’s Crucifixion is so important, then why doesn’t the Church use the cross?”</vt:lpstr>
      <vt:lpstr>Gordon B. Hinckley, “The Symbol of Christ,” Ensign, May 1975. This talk was slightly modified to become a First Presidency message in the April 2005 Ensign and also appears in the March 1989, April 1990, and April 1994 editions of the Liahona. This phrase has been quoted more than twenty times in Church magazines, manuals, and other writings of Church leaders. </vt:lpstr>
      <vt:lpstr>Gordon B. Hinckley, “The Symbol of Christ,” Ensign, May 1975. This talk was slightly modified to become a First Presidency message in the April 2005 Ensign and also appears in the March 1989, April 1990, and April 1994 editions of the Liahona. This phrase has been quoted more than twenty times in Church magazines, manuals, and other writings of Church leaders. </vt:lpstr>
      <vt:lpstr>PowerPoint Presentation</vt:lpstr>
      <vt:lpstr>PowerPoint Presentation</vt:lpstr>
      <vt:lpstr>PowerPoint Presentation</vt:lpstr>
      <vt:lpstr>@SISTASinZION</vt:lpstr>
      <vt:lpstr>A Multi-Faceted Symbol</vt:lpstr>
      <vt:lpstr>Elder Edward Dube, “Gaining My Faith One Step at a Time,” New Era, April 2020</vt:lpstr>
      <vt:lpstr>PowerPoint Presentation</vt:lpstr>
      <vt:lpstr>PowerPoint Presentation</vt:lpstr>
      <vt:lpstr>Lessons from Ancient Prophets that can help us live with Christ in the present</vt:lpstr>
      <vt:lpstr>Ether 3:1-12</vt:lpstr>
      <vt:lpstr>“Behold, I am he who was prepared from the foundation of the world to redeem my people. Behold, I am Jesus Christ. I am the Father and the Son.</vt:lpstr>
      <vt:lpstr>How is Jesus Christ the Father?</vt:lpstr>
      <vt:lpstr>“I am Jesus Christ. I am the Father and the Son. In me shall all mankind have life, and that eternally, even they who shall believe on my name; and they shall become my sons and my daughters.”</vt:lpstr>
      <vt:lpstr>“Because of the covenant which ye have made ye shall be called the children of Christ, his sons, and his daughters; for behold, this day he hath spiritually begotten you; for ye say that your hearts are changed through faith on his name; therefore, ye are born of him and have become his sons and his daughters.”</vt:lpstr>
      <vt:lpstr>How is Jesus Christ the Father?</vt:lpstr>
      <vt:lpstr>PowerPoint Presentation</vt:lpstr>
      <vt:lpstr>PowerPoint Presentation</vt:lpstr>
      <vt:lpstr>“I pray…for those who believe in me…I pray that they may all be one. Father! May they be in us, just as you are in me and I am in you. May they be one…just as you and I are one”</vt:lpstr>
      <vt:lpstr>“I pray…for those who believe in me…I pray that they may all be one. Father! May they be in us, just as you are in me and I am in you. May they be one…just as you and I are one”</vt:lpstr>
      <vt:lpstr>Lessons from Ancient Prophets that can help us live with Christ in the present</vt:lpstr>
      <vt:lpstr>“When the Lord began to speak through Hosea, the Lord said to him, “Go, marry a promiscuous woman and have children with her…So he married Gomer.”</vt:lpstr>
      <vt:lpstr>Gomer was unfaithful.  She left Homer. Her children were “conceived…in disgrace. She said,  ‘I will go after my lovers,     who give me my food and my water, my wool and my linen, my olive oil and my drink.’”</vt:lpstr>
      <vt:lpstr>Then God ordered me, “Start all over: Love your wife again, your wife who’s in bed with her latest boyfriend, your cheating wife. Love her the way I, God, love the Israelite people, even as they flirt and party with every god that takes their fancy.” I did it. </vt:lpstr>
      <vt:lpstr>“I will take you for my wife forever; I will take you for my wife in righteousness and in justice, in steadfast love, and in mercy. I will take you for my wife in faithfulness; and you shall know the LORD.”</vt:lpstr>
      <vt:lpstr>Lessons from Ancient Prophets that can help us live with Christ in the present</vt:lpstr>
      <vt:lpstr>“What my  God  had put in  my heart…”  (Nehemiah 2:12)</vt:lpstr>
      <vt:lpstr>PowerPoint Presentation</vt:lpstr>
      <vt:lpstr>PowerPoint Presentation</vt:lpstr>
      <vt:lpstr>PowerPoint Presentation</vt:lpstr>
      <vt:lpstr>PowerPoint Presentation</vt:lpstr>
      <vt:lpstr>PowerPoint Presentation</vt:lpstr>
      <vt:lpstr>PowerPoint Presentation</vt:lpstr>
      <vt:lpstr>Lessons from Ancient Prophets that can help us live with Christ in the present</vt:lpstr>
      <vt:lpstr>PowerPoint Presentation</vt:lpstr>
      <vt:lpstr>PowerPoint Presentation</vt:lpstr>
      <vt:lpstr>PowerPoint Presentation</vt:lpstr>
      <vt:lpstr>“Seek”</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Prophets Testify of Christ</dc:title>
  <dc:creator>John Hilton</dc:creator>
  <cp:lastModifiedBy>John Hilton</cp:lastModifiedBy>
  <cp:revision>408</cp:revision>
  <dcterms:created xsi:type="dcterms:W3CDTF">2020-09-02T21:26:10Z</dcterms:created>
  <dcterms:modified xsi:type="dcterms:W3CDTF">2022-02-01T16:58:41Z</dcterms:modified>
</cp:coreProperties>
</file>