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9"/>
  </p:notesMasterIdLst>
  <p:sldIdLst>
    <p:sldId id="469" r:id="rId2"/>
    <p:sldId id="470" r:id="rId3"/>
    <p:sldId id="471" r:id="rId4"/>
    <p:sldId id="472" r:id="rId5"/>
    <p:sldId id="476" r:id="rId6"/>
    <p:sldId id="918" r:id="rId7"/>
    <p:sldId id="557" r:id="rId8"/>
    <p:sldId id="890" r:id="rId9"/>
    <p:sldId id="552" r:id="rId10"/>
    <p:sldId id="904" r:id="rId11"/>
    <p:sldId id="891" r:id="rId12"/>
    <p:sldId id="892" r:id="rId13"/>
    <p:sldId id="893" r:id="rId14"/>
    <p:sldId id="894" r:id="rId15"/>
    <p:sldId id="897" r:id="rId16"/>
    <p:sldId id="497" r:id="rId17"/>
    <p:sldId id="888" r:id="rId18"/>
    <p:sldId id="905" r:id="rId19"/>
    <p:sldId id="467" r:id="rId20"/>
    <p:sldId id="448" r:id="rId21"/>
    <p:sldId id="899" r:id="rId22"/>
    <p:sldId id="680" r:id="rId23"/>
    <p:sldId id="440" r:id="rId24"/>
    <p:sldId id="906" r:id="rId25"/>
    <p:sldId id="907" r:id="rId26"/>
    <p:sldId id="908" r:id="rId27"/>
    <p:sldId id="909" r:id="rId28"/>
    <p:sldId id="910" r:id="rId29"/>
    <p:sldId id="911" r:id="rId30"/>
    <p:sldId id="912" r:id="rId31"/>
    <p:sldId id="913" r:id="rId32"/>
    <p:sldId id="460" r:id="rId33"/>
    <p:sldId id="914" r:id="rId34"/>
    <p:sldId id="915" r:id="rId35"/>
    <p:sldId id="916" r:id="rId36"/>
    <p:sldId id="449" r:id="rId37"/>
    <p:sldId id="444" r:id="rId38"/>
    <p:sldId id="679" r:id="rId39"/>
    <p:sldId id="683" r:id="rId40"/>
    <p:sldId id="684" r:id="rId41"/>
    <p:sldId id="685" r:id="rId42"/>
    <p:sldId id="686" r:id="rId43"/>
    <p:sldId id="712" r:id="rId44"/>
    <p:sldId id="714" r:id="rId45"/>
    <p:sldId id="917" r:id="rId46"/>
    <p:sldId id="885" r:id="rId47"/>
    <p:sldId id="716" r:id="rId48"/>
    <p:sldId id="316" r:id="rId49"/>
    <p:sldId id="900" r:id="rId50"/>
    <p:sldId id="901" r:id="rId51"/>
    <p:sldId id="902" r:id="rId52"/>
    <p:sldId id="903" r:id="rId53"/>
    <p:sldId id="919" r:id="rId54"/>
    <p:sldId id="884" r:id="rId55"/>
    <p:sldId id="886" r:id="rId56"/>
    <p:sldId id="877" r:id="rId57"/>
    <p:sldId id="878" r:id="rId58"/>
    <p:sldId id="879" r:id="rId59"/>
    <p:sldId id="880" r:id="rId60"/>
    <p:sldId id="889" r:id="rId61"/>
    <p:sldId id="881" r:id="rId62"/>
    <p:sldId id="875" r:id="rId63"/>
    <p:sldId id="681" r:id="rId64"/>
    <p:sldId id="314" r:id="rId65"/>
    <p:sldId id="920" r:id="rId66"/>
    <p:sldId id="864" r:id="rId67"/>
    <p:sldId id="865" r:id="rId68"/>
    <p:sldId id="866" r:id="rId69"/>
    <p:sldId id="682" r:id="rId70"/>
    <p:sldId id="868" r:id="rId71"/>
    <p:sldId id="867" r:id="rId72"/>
    <p:sldId id="922" r:id="rId73"/>
    <p:sldId id="925" r:id="rId74"/>
    <p:sldId id="923" r:id="rId75"/>
    <p:sldId id="870" r:id="rId76"/>
    <p:sldId id="872" r:id="rId77"/>
    <p:sldId id="926"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49F47-7808-44C8-8028-154B67642FF3}" v="194" dt="2021-07-20T04:14:27.160"/>
    <p1510:client id="{979B90BF-F2BE-4922-8B06-DA0BE9B1677F}" v="204" dt="2021-07-23T19:55:29.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8" autoAdjust="0"/>
    <p:restoredTop sz="81513" autoAdjust="0"/>
  </p:normalViewPr>
  <p:slideViewPr>
    <p:cSldViewPr snapToGrid="0">
      <p:cViewPr varScale="1">
        <p:scale>
          <a:sx n="49" d="100"/>
          <a:sy n="49" d="100"/>
        </p:scale>
        <p:origin x="11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ki/File:The_Good_Samaritan_(The_Parables_of_Our_Lord_and_Saviour_Jesus_Christ)_MET_DP835797.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johnknoxbc.org/immanuels-invitatio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johnknoxbc.org/immanuels-invita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newsroom.churchofjesuschrist.org/leader-biographies/elder-jeffrey-r-holland"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arlbloch.org/the-complete-works.html?pageno=3"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jpost.com/Israel-News/Culture/First-ever-seal-impression-of-an-Israelite-or-Judean-king-exposed-near-Temple-Mount-436061"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mons.wikimedia.org/wiki/File:King_Hezekiah,_clouthed_in_sackcloth,_spreads_open_the_letter_before_the_Lord.jp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churchofjesuschrist.org/media/image/isaiah-4e7875b?lang=en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history.churchofjesuschrist.org/exhibit/theme/2019-international-art-competition-meditations-on-belief?lang=eng#mv39"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ommons.wikimedia.org/wiki/File:King_Hezekiah,_clouthed_in_sackcloth,_spreads_open_the_letter_before_the_Lord.jp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ixels.com/featured/sennacherib-lionel-f-stevenson.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commons.wikimedia.org/wiki/File:King_Hezekiah,_clouthed_in_sackcloth,_spreads_open_the_letter_before_the_Lord.jp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en.wikipedia.org/wiki/Sennacherib#/media/File:DESTRUCTION_OF_SENNACHERIB'S_HOST..jpg"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unsplash.com/photos/GJsyfWI2XQ0"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unsplash.com/photos/Q9_zv0LN4jU"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churchofjesuschrist.org/media/image/bible-videos-jesus-resurrected-a1eb716?lang=eng&amp;collectionId=540325ab91d18e0e1e52262aac51c33c10c4724b"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hurchofjesuschrist.org/learn/bonnie-h-cordon?lang=eng"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unsplash.com/photos/akT1bnnuMMk"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unsplash.com/photos/b3r5U405EIk"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unsplash.com/photos/b3r5U405EIk"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unsplash.com/photos/b3r5U405EIk"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churchofjesuschrist.org/media/collection/march-22-28-doctrine-covenants-29-images?lang=eng"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 permissions needed for this image.</a:t>
            </a:r>
          </a:p>
        </p:txBody>
      </p:sp>
      <p:sp>
        <p:nvSpPr>
          <p:cNvPr id="4" name="Slide Number Placeholder 3"/>
          <p:cNvSpPr>
            <a:spLocks noGrp="1"/>
          </p:cNvSpPr>
          <p:nvPr>
            <p:ph type="sldNum" sz="quarter" idx="10"/>
          </p:nvPr>
        </p:nvSpPr>
        <p:spPr/>
        <p:txBody>
          <a:bodyPr/>
          <a:lstStyle/>
          <a:p>
            <a:fld id="{A7376931-1325-43DC-81B4-CF403C9715C1}" type="slidenum">
              <a:rPr lang="en-US" smtClean="0"/>
              <a:t>1</a:t>
            </a:fld>
            <a:endParaRPr lang="en-US"/>
          </a:p>
        </p:txBody>
      </p:sp>
    </p:spTree>
    <p:extLst>
      <p:ext uri="{BB962C8B-B14F-4D97-AF65-F5344CB8AC3E}">
        <p14:creationId xmlns:p14="http://schemas.microsoft.com/office/powerpoint/2010/main" val="629796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2F696783-0D3F-4BFF-8ED4-17DDB4186BF2}" type="slidenum">
              <a:rPr lang="en-US" smtClean="0">
                <a:latin typeface="Arial" charset="0"/>
              </a:rPr>
              <a:pPr/>
              <a:t>10</a:t>
            </a:fld>
            <a:endParaRPr lang="en-US">
              <a:latin typeface="Arial" charset="0"/>
            </a:endParaRPr>
          </a:p>
        </p:txBody>
      </p:sp>
    </p:spTree>
    <p:extLst>
      <p:ext uri="{BB962C8B-B14F-4D97-AF65-F5344CB8AC3E}">
        <p14:creationId xmlns:p14="http://schemas.microsoft.com/office/powerpoint/2010/main" val="1952410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Enthusiasm about history. It makes a difference!</a:t>
            </a:r>
          </a:p>
        </p:txBody>
      </p:sp>
      <p:sp>
        <p:nvSpPr>
          <p:cNvPr id="4" name="Slide Number Placeholder 3"/>
          <p:cNvSpPr>
            <a:spLocks noGrp="1"/>
          </p:cNvSpPr>
          <p:nvPr>
            <p:ph type="sldNum" sz="quarter" idx="5"/>
          </p:nvPr>
        </p:nvSpPr>
        <p:spPr/>
        <p:txBody>
          <a:bodyPr/>
          <a:lstStyle/>
          <a:p>
            <a:fld id="{8F992AFB-CCB7-41E6-BF6F-E17A0E5BBC67}" type="slidenum">
              <a:rPr lang="en-US" smtClean="0"/>
              <a:t>11</a:t>
            </a:fld>
            <a:endParaRPr lang="en-US"/>
          </a:p>
        </p:txBody>
      </p:sp>
    </p:spTree>
    <p:extLst>
      <p:ext uri="{BB962C8B-B14F-4D97-AF65-F5344CB8AC3E}">
        <p14:creationId xmlns:p14="http://schemas.microsoft.com/office/powerpoint/2010/main" val="3026056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https://commons.wikimedia.org/wiki/File:Official_portrait_of_Barack_Obama.jpg</a:t>
            </a:r>
          </a:p>
        </p:txBody>
      </p:sp>
      <p:sp>
        <p:nvSpPr>
          <p:cNvPr id="4" name="Slide Number Placeholder 3"/>
          <p:cNvSpPr>
            <a:spLocks noGrp="1"/>
          </p:cNvSpPr>
          <p:nvPr>
            <p:ph type="sldNum" sz="quarter" idx="5"/>
          </p:nvPr>
        </p:nvSpPr>
        <p:spPr/>
        <p:txBody>
          <a:bodyPr/>
          <a:lstStyle/>
          <a:p>
            <a:fld id="{8F992AFB-CCB7-41E6-BF6F-E17A0E5BBC67}" type="slidenum">
              <a:rPr lang="en-US" smtClean="0"/>
              <a:t>12</a:t>
            </a:fld>
            <a:endParaRPr lang="en-US"/>
          </a:p>
        </p:txBody>
      </p:sp>
    </p:spTree>
    <p:extLst>
      <p:ext uri="{BB962C8B-B14F-4D97-AF65-F5344CB8AC3E}">
        <p14:creationId xmlns:p14="http://schemas.microsoft.com/office/powerpoint/2010/main" val="417325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learned about this map either in the video or article. 3 minute review: Hit 2 Nephi 25:6, time period of Isaiah, and then jump to the rest of the map.</a:t>
            </a:r>
          </a:p>
        </p:txBody>
      </p:sp>
      <p:sp>
        <p:nvSpPr>
          <p:cNvPr id="4" name="Slide Number Placeholder 3"/>
          <p:cNvSpPr>
            <a:spLocks noGrp="1"/>
          </p:cNvSpPr>
          <p:nvPr>
            <p:ph type="sldNum" sz="quarter" idx="10"/>
          </p:nvPr>
        </p:nvSpPr>
        <p:spPr/>
        <p:txBody>
          <a:bodyPr/>
          <a:lstStyle/>
          <a:p>
            <a:pPr>
              <a:defRPr/>
            </a:pPr>
            <a:fld id="{8825103C-1570-4E2C-872E-2FB2BF3399E1}" type="slidenum">
              <a:rPr lang="en-US" smtClean="0"/>
              <a:pPr>
                <a:defRPr/>
              </a:pPr>
              <a:t>13</a:t>
            </a:fld>
            <a:endParaRPr lang="en-US"/>
          </a:p>
        </p:txBody>
      </p:sp>
    </p:spTree>
    <p:extLst>
      <p:ext uri="{BB962C8B-B14F-4D97-AF65-F5344CB8AC3E}">
        <p14:creationId xmlns:p14="http://schemas.microsoft.com/office/powerpoint/2010/main" val="995800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learned about this map either in the video or article. 3 minute review: Hit 2 Nephi 25:6, time period of Isaiah, and then jump to the rest of the map.</a:t>
            </a:r>
          </a:p>
        </p:txBody>
      </p:sp>
      <p:sp>
        <p:nvSpPr>
          <p:cNvPr id="4" name="Slide Number Placeholder 3"/>
          <p:cNvSpPr>
            <a:spLocks noGrp="1"/>
          </p:cNvSpPr>
          <p:nvPr>
            <p:ph type="sldNum" sz="quarter" idx="10"/>
          </p:nvPr>
        </p:nvSpPr>
        <p:spPr/>
        <p:txBody>
          <a:bodyPr/>
          <a:lstStyle/>
          <a:p>
            <a:pPr>
              <a:defRPr/>
            </a:pPr>
            <a:fld id="{8825103C-1570-4E2C-872E-2FB2BF3399E1}" type="slidenum">
              <a:rPr lang="en-US" smtClean="0"/>
              <a:pPr>
                <a:defRPr/>
              </a:pPr>
              <a:t>14</a:t>
            </a:fld>
            <a:endParaRPr lang="en-US"/>
          </a:p>
        </p:txBody>
      </p:sp>
    </p:spTree>
    <p:extLst>
      <p:ext uri="{BB962C8B-B14F-4D97-AF65-F5344CB8AC3E}">
        <p14:creationId xmlns:p14="http://schemas.microsoft.com/office/powerpoint/2010/main" val="594988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learned about this map either in the video or article. 3 minute review: Hit 2 Nephi 25:6, time period of Isaiah, and then jump to the rest of the map.</a:t>
            </a:r>
          </a:p>
        </p:txBody>
      </p:sp>
      <p:sp>
        <p:nvSpPr>
          <p:cNvPr id="4" name="Slide Number Placeholder 3"/>
          <p:cNvSpPr>
            <a:spLocks noGrp="1"/>
          </p:cNvSpPr>
          <p:nvPr>
            <p:ph type="sldNum" sz="quarter" idx="10"/>
          </p:nvPr>
        </p:nvSpPr>
        <p:spPr/>
        <p:txBody>
          <a:bodyPr/>
          <a:lstStyle/>
          <a:p>
            <a:pPr>
              <a:defRPr/>
            </a:pPr>
            <a:fld id="{8825103C-1570-4E2C-872E-2FB2BF3399E1}" type="slidenum">
              <a:rPr lang="en-US" smtClean="0"/>
              <a:pPr>
                <a:defRPr/>
              </a:pPr>
              <a:t>15</a:t>
            </a:fld>
            <a:endParaRPr lang="en-US"/>
          </a:p>
        </p:txBody>
      </p:sp>
    </p:spTree>
    <p:extLst>
      <p:ext uri="{BB962C8B-B14F-4D97-AF65-F5344CB8AC3E}">
        <p14:creationId xmlns:p14="http://schemas.microsoft.com/office/powerpoint/2010/main" val="3703410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Enthusiasm about history. It makes a difference!</a:t>
            </a:r>
          </a:p>
        </p:txBody>
      </p:sp>
      <p:sp>
        <p:nvSpPr>
          <p:cNvPr id="4" name="Slide Number Placeholder 3"/>
          <p:cNvSpPr>
            <a:spLocks noGrp="1"/>
          </p:cNvSpPr>
          <p:nvPr>
            <p:ph type="sldNum" sz="quarter" idx="5"/>
          </p:nvPr>
        </p:nvSpPr>
        <p:spPr/>
        <p:txBody>
          <a:bodyPr/>
          <a:lstStyle/>
          <a:p>
            <a:fld id="{8F992AFB-CCB7-41E6-BF6F-E17A0E5BBC67}" type="slidenum">
              <a:rPr lang="en-US" smtClean="0"/>
              <a:t>16</a:t>
            </a:fld>
            <a:endParaRPr lang="en-US"/>
          </a:p>
        </p:txBody>
      </p:sp>
    </p:spTree>
    <p:extLst>
      <p:ext uri="{BB962C8B-B14F-4D97-AF65-F5344CB8AC3E}">
        <p14:creationId xmlns:p14="http://schemas.microsoft.com/office/powerpoint/2010/main" val="322536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centuries of enmity between the Samaritans and people living in Jerusalem can help us better understand these stories.</a:t>
            </a:r>
          </a:p>
          <a:p>
            <a:r>
              <a:rPr lang="en-US" dirty="0">
                <a:cs typeface="Calibri"/>
              </a:rPr>
              <a:t>Image: </a:t>
            </a:r>
            <a:r>
              <a:rPr lang="en-US" dirty="0">
                <a:hlinkClick r:id="rId3"/>
              </a:rPr>
              <a:t>https://commons.wikimedia.org/wiki/File:The_Good_Samaritan_(The_Parables_of_Our_Lord_and_Saviour_Jesus_Christ)_MET_DP835797.jpg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17</a:t>
            </a:fld>
            <a:endParaRPr lang="en-US"/>
          </a:p>
        </p:txBody>
      </p:sp>
    </p:spTree>
    <p:extLst>
      <p:ext uri="{BB962C8B-B14F-4D97-AF65-F5344CB8AC3E}">
        <p14:creationId xmlns:p14="http://schemas.microsoft.com/office/powerpoint/2010/main" val="2374479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learned about this map either in the video or article. 3 minute review: Hit 2 Nephi 25:6, time period of Isaiah, and then jump to the rest of the map.</a:t>
            </a:r>
          </a:p>
        </p:txBody>
      </p:sp>
      <p:sp>
        <p:nvSpPr>
          <p:cNvPr id="4" name="Slide Number Placeholder 3"/>
          <p:cNvSpPr>
            <a:spLocks noGrp="1"/>
          </p:cNvSpPr>
          <p:nvPr>
            <p:ph type="sldNum" sz="quarter" idx="10"/>
          </p:nvPr>
        </p:nvSpPr>
        <p:spPr/>
        <p:txBody>
          <a:bodyPr/>
          <a:lstStyle/>
          <a:p>
            <a:pPr>
              <a:defRPr/>
            </a:pPr>
            <a:fld id="{8825103C-1570-4E2C-872E-2FB2BF3399E1}" type="slidenum">
              <a:rPr lang="en-US" smtClean="0"/>
              <a:pPr>
                <a:defRPr/>
              </a:pPr>
              <a:t>18</a:t>
            </a:fld>
            <a:endParaRPr lang="en-US"/>
          </a:p>
        </p:txBody>
      </p:sp>
    </p:spTree>
    <p:extLst>
      <p:ext uri="{BB962C8B-B14F-4D97-AF65-F5344CB8AC3E}">
        <p14:creationId xmlns:p14="http://schemas.microsoft.com/office/powerpoint/2010/main" val="1479555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19</a:t>
            </a:fld>
            <a:endParaRPr lang="en-US"/>
          </a:p>
        </p:txBody>
      </p:sp>
    </p:spTree>
    <p:extLst>
      <p:ext uri="{BB962C8B-B14F-4D97-AF65-F5344CB8AC3E}">
        <p14:creationId xmlns:p14="http://schemas.microsoft.com/office/powerpoint/2010/main" val="2250989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permissions needed for this image.</a:t>
            </a:r>
          </a:p>
          <a:p>
            <a:endParaRPr lang="en-US" dirty="0"/>
          </a:p>
        </p:txBody>
      </p:sp>
      <p:sp>
        <p:nvSpPr>
          <p:cNvPr id="4" name="Slide Number Placeholder 3"/>
          <p:cNvSpPr>
            <a:spLocks noGrp="1"/>
          </p:cNvSpPr>
          <p:nvPr>
            <p:ph type="sldNum" sz="quarter" idx="10"/>
          </p:nvPr>
        </p:nvSpPr>
        <p:spPr/>
        <p:txBody>
          <a:bodyPr/>
          <a:lstStyle/>
          <a:p>
            <a:fld id="{A7376931-1325-43DC-81B4-CF403C9715C1}" type="slidenum">
              <a:rPr lang="en-US" smtClean="0"/>
              <a:t>2</a:t>
            </a:fld>
            <a:endParaRPr lang="en-US"/>
          </a:p>
        </p:txBody>
      </p:sp>
    </p:spTree>
    <p:extLst>
      <p:ext uri="{BB962C8B-B14F-4D97-AF65-F5344CB8AC3E}">
        <p14:creationId xmlns:p14="http://schemas.microsoft.com/office/powerpoint/2010/main" val="553760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D0535B9-23F2-4143-B4DF-C8D92908DB5C}" type="slidenum">
              <a:rPr lang="en-US"/>
              <a:pPr/>
              <a:t>20</a:t>
            </a:fld>
            <a:endParaRPr lang="en-US"/>
          </a:p>
        </p:txBody>
      </p:sp>
      <p:sp>
        <p:nvSpPr>
          <p:cNvPr id="15421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7360AAD2-A607-4122-B8B0-A4F48ADA3BFB}" type="slidenum">
              <a:rPr lang="en-US" sz="1200">
                <a:latin typeface="Times New Roman" pitchFamily="18" charset="0"/>
              </a:rPr>
              <a:pPr algn="r"/>
              <a:t>20</a:t>
            </a:fld>
            <a:endParaRPr lang="en-US" sz="1200">
              <a:latin typeface="Times New Roman" pitchFamily="18" charset="0"/>
            </a:endParaRPr>
          </a:p>
        </p:txBody>
      </p:sp>
      <p:sp>
        <p:nvSpPr>
          <p:cNvPr id="1542147" name="Rectangle 2"/>
          <p:cNvSpPr>
            <a:spLocks noGrp="1" noRot="1" noChangeAspect="1" noChangeArrowheads="1" noTextEdit="1"/>
          </p:cNvSpPr>
          <p:nvPr>
            <p:ph type="sldImg"/>
          </p:nvPr>
        </p:nvSpPr>
        <p:spPr>
          <a:xfrm>
            <a:off x="381000" y="685800"/>
            <a:ext cx="6096000" cy="3429000"/>
          </a:xfrm>
          <a:ln/>
        </p:spPr>
      </p:sp>
      <p:sp>
        <p:nvSpPr>
          <p:cNvPr id="1542148"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63371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D0535B9-23F2-4143-B4DF-C8D92908DB5C}" type="slidenum">
              <a:rPr lang="en-US"/>
              <a:pPr/>
              <a:t>21</a:t>
            </a:fld>
            <a:endParaRPr lang="en-US"/>
          </a:p>
        </p:txBody>
      </p:sp>
      <p:sp>
        <p:nvSpPr>
          <p:cNvPr id="15421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7360AAD2-A607-4122-B8B0-A4F48ADA3BFB}" type="slidenum">
              <a:rPr lang="en-US" sz="1200">
                <a:latin typeface="Times New Roman" pitchFamily="18" charset="0"/>
              </a:rPr>
              <a:pPr algn="r"/>
              <a:t>21</a:t>
            </a:fld>
            <a:endParaRPr lang="en-US" sz="1200">
              <a:latin typeface="Times New Roman" pitchFamily="18" charset="0"/>
            </a:endParaRPr>
          </a:p>
        </p:txBody>
      </p:sp>
      <p:sp>
        <p:nvSpPr>
          <p:cNvPr id="1542147" name="Rectangle 2"/>
          <p:cNvSpPr>
            <a:spLocks noGrp="1" noRot="1" noChangeAspect="1" noChangeArrowheads="1" noTextEdit="1"/>
          </p:cNvSpPr>
          <p:nvPr>
            <p:ph type="sldImg"/>
          </p:nvPr>
        </p:nvSpPr>
        <p:spPr>
          <a:xfrm>
            <a:off x="381000" y="685800"/>
            <a:ext cx="6096000" cy="3429000"/>
          </a:xfrm>
          <a:ln/>
        </p:spPr>
      </p:sp>
      <p:sp>
        <p:nvSpPr>
          <p:cNvPr id="1542148"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67893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05C5E27-F392-4EB7-A427-13BDF2B2DF0A}" type="slidenum">
              <a:rPr lang="en-US"/>
              <a:pPr/>
              <a:t>23</a:t>
            </a:fld>
            <a:endParaRPr lang="en-US"/>
          </a:p>
        </p:txBody>
      </p:sp>
      <p:sp>
        <p:nvSpPr>
          <p:cNvPr id="1531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F9DDDA2-CDC7-4E12-8952-A67AD6D56B11}" type="slidenum">
              <a:rPr lang="en-US" sz="1200">
                <a:latin typeface="Times New Roman" pitchFamily="18" charset="0"/>
              </a:rPr>
              <a:pPr algn="r"/>
              <a:t>23</a:t>
            </a:fld>
            <a:endParaRPr lang="en-US" sz="1200">
              <a:latin typeface="Times New Roman" pitchFamily="18" charset="0"/>
            </a:endParaRPr>
          </a:p>
        </p:txBody>
      </p:sp>
      <p:sp>
        <p:nvSpPr>
          <p:cNvPr id="1531907" name="Rectangle 2"/>
          <p:cNvSpPr>
            <a:spLocks noGrp="1" noRot="1" noChangeAspect="1" noChangeArrowheads="1" noTextEdit="1"/>
          </p:cNvSpPr>
          <p:nvPr>
            <p:ph type="sldImg"/>
          </p:nvPr>
        </p:nvSpPr>
        <p:spPr>
          <a:xfrm>
            <a:off x="381000" y="685800"/>
            <a:ext cx="6096000" cy="3429000"/>
          </a:xfrm>
          <a:ln/>
        </p:spPr>
      </p:sp>
      <p:sp>
        <p:nvSpPr>
          <p:cNvPr id="1531908"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13289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05C5E27-F392-4EB7-A427-13BDF2B2DF0A}" type="slidenum">
              <a:rPr lang="en-US"/>
              <a:pPr/>
              <a:t>24</a:t>
            </a:fld>
            <a:endParaRPr lang="en-US"/>
          </a:p>
        </p:txBody>
      </p:sp>
      <p:sp>
        <p:nvSpPr>
          <p:cNvPr id="1531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F9DDDA2-CDC7-4E12-8952-A67AD6D56B11}" type="slidenum">
              <a:rPr lang="en-US" sz="1200">
                <a:latin typeface="Times New Roman" pitchFamily="18" charset="0"/>
              </a:rPr>
              <a:pPr algn="r"/>
              <a:t>24</a:t>
            </a:fld>
            <a:endParaRPr lang="en-US" sz="1200">
              <a:latin typeface="Times New Roman" pitchFamily="18" charset="0"/>
            </a:endParaRPr>
          </a:p>
        </p:txBody>
      </p:sp>
      <p:sp>
        <p:nvSpPr>
          <p:cNvPr id="1531907" name="Rectangle 2"/>
          <p:cNvSpPr>
            <a:spLocks noGrp="1" noRot="1" noChangeAspect="1" noChangeArrowheads="1" noTextEdit="1"/>
          </p:cNvSpPr>
          <p:nvPr>
            <p:ph type="sldImg"/>
          </p:nvPr>
        </p:nvSpPr>
        <p:spPr>
          <a:xfrm>
            <a:off x="381000" y="685800"/>
            <a:ext cx="6096000" cy="3429000"/>
          </a:xfrm>
          <a:ln/>
        </p:spPr>
      </p:sp>
      <p:sp>
        <p:nvSpPr>
          <p:cNvPr id="1531908"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83536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05C5E27-F392-4EB7-A427-13BDF2B2DF0A}" type="slidenum">
              <a:rPr lang="en-US"/>
              <a:pPr/>
              <a:t>25</a:t>
            </a:fld>
            <a:endParaRPr lang="en-US"/>
          </a:p>
        </p:txBody>
      </p:sp>
      <p:sp>
        <p:nvSpPr>
          <p:cNvPr id="1531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F9DDDA2-CDC7-4E12-8952-A67AD6D56B11}" type="slidenum">
              <a:rPr lang="en-US" sz="1200">
                <a:latin typeface="Times New Roman" pitchFamily="18" charset="0"/>
              </a:rPr>
              <a:pPr algn="r"/>
              <a:t>25</a:t>
            </a:fld>
            <a:endParaRPr lang="en-US" sz="1200">
              <a:latin typeface="Times New Roman" pitchFamily="18" charset="0"/>
            </a:endParaRPr>
          </a:p>
        </p:txBody>
      </p:sp>
      <p:sp>
        <p:nvSpPr>
          <p:cNvPr id="1531907" name="Rectangle 2"/>
          <p:cNvSpPr>
            <a:spLocks noGrp="1" noRot="1" noChangeAspect="1" noChangeArrowheads="1" noTextEdit="1"/>
          </p:cNvSpPr>
          <p:nvPr>
            <p:ph type="sldImg"/>
          </p:nvPr>
        </p:nvSpPr>
        <p:spPr>
          <a:xfrm>
            <a:off x="381000" y="685800"/>
            <a:ext cx="6096000" cy="3429000"/>
          </a:xfrm>
          <a:ln/>
        </p:spPr>
      </p:sp>
      <p:sp>
        <p:nvSpPr>
          <p:cNvPr id="1531908"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6987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05C5E27-F392-4EB7-A427-13BDF2B2DF0A}" type="slidenum">
              <a:rPr lang="en-US"/>
              <a:pPr/>
              <a:t>26</a:t>
            </a:fld>
            <a:endParaRPr lang="en-US"/>
          </a:p>
        </p:txBody>
      </p:sp>
      <p:sp>
        <p:nvSpPr>
          <p:cNvPr id="1531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F9DDDA2-CDC7-4E12-8952-A67AD6D56B11}" type="slidenum">
              <a:rPr lang="en-US" sz="1200">
                <a:latin typeface="Times New Roman" pitchFamily="18" charset="0"/>
              </a:rPr>
              <a:pPr algn="r"/>
              <a:t>26</a:t>
            </a:fld>
            <a:endParaRPr lang="en-US" sz="1200">
              <a:latin typeface="Times New Roman" pitchFamily="18" charset="0"/>
            </a:endParaRPr>
          </a:p>
        </p:txBody>
      </p:sp>
      <p:sp>
        <p:nvSpPr>
          <p:cNvPr id="1531907" name="Rectangle 2"/>
          <p:cNvSpPr>
            <a:spLocks noGrp="1" noRot="1" noChangeAspect="1" noChangeArrowheads="1" noTextEdit="1"/>
          </p:cNvSpPr>
          <p:nvPr>
            <p:ph type="sldImg"/>
          </p:nvPr>
        </p:nvSpPr>
        <p:spPr>
          <a:xfrm>
            <a:off x="381000" y="685800"/>
            <a:ext cx="6096000" cy="3429000"/>
          </a:xfrm>
          <a:ln/>
        </p:spPr>
      </p:sp>
      <p:sp>
        <p:nvSpPr>
          <p:cNvPr id="1531908"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75564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05C5E27-F392-4EB7-A427-13BDF2B2DF0A}" type="slidenum">
              <a:rPr lang="en-US"/>
              <a:pPr/>
              <a:t>27</a:t>
            </a:fld>
            <a:endParaRPr lang="en-US"/>
          </a:p>
        </p:txBody>
      </p:sp>
      <p:sp>
        <p:nvSpPr>
          <p:cNvPr id="1531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F9DDDA2-CDC7-4E12-8952-A67AD6D56B11}" type="slidenum">
              <a:rPr lang="en-US" sz="1200">
                <a:latin typeface="Times New Roman" pitchFamily="18" charset="0"/>
              </a:rPr>
              <a:pPr algn="r"/>
              <a:t>27</a:t>
            </a:fld>
            <a:endParaRPr lang="en-US" sz="1200">
              <a:latin typeface="Times New Roman" pitchFamily="18" charset="0"/>
            </a:endParaRPr>
          </a:p>
        </p:txBody>
      </p:sp>
      <p:sp>
        <p:nvSpPr>
          <p:cNvPr id="1531907" name="Rectangle 2"/>
          <p:cNvSpPr>
            <a:spLocks noGrp="1" noRot="1" noChangeAspect="1" noChangeArrowheads="1" noTextEdit="1"/>
          </p:cNvSpPr>
          <p:nvPr>
            <p:ph type="sldImg"/>
          </p:nvPr>
        </p:nvSpPr>
        <p:spPr>
          <a:xfrm>
            <a:off x="381000" y="685800"/>
            <a:ext cx="6096000" cy="3429000"/>
          </a:xfrm>
          <a:ln/>
        </p:spPr>
      </p:sp>
      <p:sp>
        <p:nvSpPr>
          <p:cNvPr id="1531908"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52400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05C5E27-F392-4EB7-A427-13BDF2B2DF0A}" type="slidenum">
              <a:rPr lang="en-US"/>
              <a:pPr/>
              <a:t>28</a:t>
            </a:fld>
            <a:endParaRPr lang="en-US"/>
          </a:p>
        </p:txBody>
      </p:sp>
      <p:sp>
        <p:nvSpPr>
          <p:cNvPr id="1531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F9DDDA2-CDC7-4E12-8952-A67AD6D56B11}" type="slidenum">
              <a:rPr lang="en-US" sz="1200">
                <a:latin typeface="Times New Roman" pitchFamily="18" charset="0"/>
              </a:rPr>
              <a:pPr algn="r"/>
              <a:t>28</a:t>
            </a:fld>
            <a:endParaRPr lang="en-US" sz="1200">
              <a:latin typeface="Times New Roman" pitchFamily="18" charset="0"/>
            </a:endParaRPr>
          </a:p>
        </p:txBody>
      </p:sp>
      <p:sp>
        <p:nvSpPr>
          <p:cNvPr id="1531907" name="Rectangle 2"/>
          <p:cNvSpPr>
            <a:spLocks noGrp="1" noRot="1" noChangeAspect="1" noChangeArrowheads="1" noTextEdit="1"/>
          </p:cNvSpPr>
          <p:nvPr>
            <p:ph type="sldImg"/>
          </p:nvPr>
        </p:nvSpPr>
        <p:spPr>
          <a:xfrm>
            <a:off x="381000" y="685800"/>
            <a:ext cx="6096000" cy="3429000"/>
          </a:xfrm>
          <a:ln/>
        </p:spPr>
      </p:sp>
      <p:sp>
        <p:nvSpPr>
          <p:cNvPr id="1531908"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81774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05C5E27-F392-4EB7-A427-13BDF2B2DF0A}" type="slidenum">
              <a:rPr lang="en-US"/>
              <a:pPr/>
              <a:t>29</a:t>
            </a:fld>
            <a:endParaRPr lang="en-US"/>
          </a:p>
        </p:txBody>
      </p:sp>
      <p:sp>
        <p:nvSpPr>
          <p:cNvPr id="1531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F9DDDA2-CDC7-4E12-8952-A67AD6D56B11}" type="slidenum">
              <a:rPr lang="en-US" sz="1200">
                <a:latin typeface="Times New Roman" pitchFamily="18" charset="0"/>
              </a:rPr>
              <a:pPr algn="r"/>
              <a:t>29</a:t>
            </a:fld>
            <a:endParaRPr lang="en-US" sz="1200">
              <a:latin typeface="Times New Roman" pitchFamily="18" charset="0"/>
            </a:endParaRPr>
          </a:p>
        </p:txBody>
      </p:sp>
      <p:sp>
        <p:nvSpPr>
          <p:cNvPr id="1531907" name="Rectangle 2"/>
          <p:cNvSpPr>
            <a:spLocks noGrp="1" noRot="1" noChangeAspect="1" noChangeArrowheads="1" noTextEdit="1"/>
          </p:cNvSpPr>
          <p:nvPr>
            <p:ph type="sldImg"/>
          </p:nvPr>
        </p:nvSpPr>
        <p:spPr>
          <a:xfrm>
            <a:off x="381000" y="685800"/>
            <a:ext cx="6096000" cy="3429000"/>
          </a:xfrm>
          <a:ln/>
        </p:spPr>
      </p:sp>
      <p:sp>
        <p:nvSpPr>
          <p:cNvPr id="1531908"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51036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05C5E27-F392-4EB7-A427-13BDF2B2DF0A}" type="slidenum">
              <a:rPr lang="en-US"/>
              <a:pPr/>
              <a:t>31</a:t>
            </a:fld>
            <a:endParaRPr lang="en-US"/>
          </a:p>
        </p:txBody>
      </p:sp>
      <p:sp>
        <p:nvSpPr>
          <p:cNvPr id="1531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F9DDDA2-CDC7-4E12-8952-A67AD6D56B11}" type="slidenum">
              <a:rPr lang="en-US" sz="1200">
                <a:latin typeface="Times New Roman" pitchFamily="18" charset="0"/>
              </a:rPr>
              <a:pPr algn="r"/>
              <a:t>31</a:t>
            </a:fld>
            <a:endParaRPr lang="en-US" sz="1200">
              <a:latin typeface="Times New Roman" pitchFamily="18" charset="0"/>
            </a:endParaRPr>
          </a:p>
        </p:txBody>
      </p:sp>
      <p:sp>
        <p:nvSpPr>
          <p:cNvPr id="1531907" name="Rectangle 2"/>
          <p:cNvSpPr>
            <a:spLocks noGrp="1" noRot="1" noChangeAspect="1" noChangeArrowheads="1" noTextEdit="1"/>
          </p:cNvSpPr>
          <p:nvPr>
            <p:ph type="sldImg"/>
          </p:nvPr>
        </p:nvSpPr>
        <p:spPr>
          <a:xfrm>
            <a:off x="381000" y="685800"/>
            <a:ext cx="6096000" cy="3429000"/>
          </a:xfrm>
          <a:ln/>
        </p:spPr>
      </p:sp>
      <p:sp>
        <p:nvSpPr>
          <p:cNvPr id="1531908"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331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permissions needed for this image.</a:t>
            </a:r>
          </a:p>
          <a:p>
            <a:endParaRPr lang="en-US" dirty="0"/>
          </a:p>
        </p:txBody>
      </p:sp>
      <p:sp>
        <p:nvSpPr>
          <p:cNvPr id="4" name="Slide Number Placeholder 3"/>
          <p:cNvSpPr>
            <a:spLocks noGrp="1"/>
          </p:cNvSpPr>
          <p:nvPr>
            <p:ph type="sldNum" sz="quarter" idx="10"/>
          </p:nvPr>
        </p:nvSpPr>
        <p:spPr/>
        <p:txBody>
          <a:bodyPr/>
          <a:lstStyle/>
          <a:p>
            <a:fld id="{A7376931-1325-43DC-81B4-CF403C9715C1}" type="slidenum">
              <a:rPr lang="en-US" smtClean="0"/>
              <a:t>3</a:t>
            </a:fld>
            <a:endParaRPr lang="en-US"/>
          </a:p>
        </p:txBody>
      </p:sp>
    </p:spTree>
    <p:extLst>
      <p:ext uri="{BB962C8B-B14F-4D97-AF65-F5344CB8AC3E}">
        <p14:creationId xmlns:p14="http://schemas.microsoft.com/office/powerpoint/2010/main" val="1569770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D2A0C4C-2D26-495C-8C36-52C0CFE7C7DB}" type="slidenum">
              <a:rPr lang="en-US"/>
              <a:pPr/>
              <a:t>32</a:t>
            </a:fld>
            <a:endParaRPr lang="en-US"/>
          </a:p>
        </p:txBody>
      </p:sp>
      <p:sp>
        <p:nvSpPr>
          <p:cNvPr id="15380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1A48E083-35B1-490A-80F9-AD4858BBD7EA}" type="slidenum">
              <a:rPr lang="en-US" sz="1200">
                <a:latin typeface="Times New Roman" pitchFamily="18" charset="0"/>
              </a:rPr>
              <a:pPr algn="r"/>
              <a:t>32</a:t>
            </a:fld>
            <a:endParaRPr lang="en-US" sz="1200">
              <a:latin typeface="Times New Roman" pitchFamily="18" charset="0"/>
            </a:endParaRPr>
          </a:p>
        </p:txBody>
      </p:sp>
      <p:sp>
        <p:nvSpPr>
          <p:cNvPr id="1538051" name="Rectangle 2"/>
          <p:cNvSpPr>
            <a:spLocks noGrp="1" noRot="1" noChangeAspect="1" noChangeArrowheads="1" noTextEdit="1"/>
          </p:cNvSpPr>
          <p:nvPr>
            <p:ph type="sldImg"/>
          </p:nvPr>
        </p:nvSpPr>
        <p:spPr>
          <a:xfrm>
            <a:off x="381000" y="685800"/>
            <a:ext cx="6096000" cy="3429000"/>
          </a:xfrm>
          <a:ln/>
        </p:spPr>
      </p:sp>
      <p:sp>
        <p:nvSpPr>
          <p:cNvPr id="1538052" name="Rectangle 3"/>
          <p:cNvSpPr>
            <a:spLocks noGrp="1" noChangeArrowheads="1"/>
          </p:cNvSpPr>
          <p:nvPr>
            <p:ph type="body" idx="1"/>
          </p:nvPr>
        </p:nvSpPr>
        <p:spPr/>
        <p:txBody>
          <a:bodyPr/>
          <a:lstStyle/>
          <a:p>
            <a:r>
              <a:rPr lang="en-US" dirty="0"/>
              <a:t>Discussion, I know that some of you are thinking (a) name is Jesus, not Emmanuel, </a:t>
            </a:r>
          </a:p>
          <a:p>
            <a:endParaRPr lang="en-US" dirty="0">
              <a:cs typeface="Calibri" panose="020F0502020204030204"/>
            </a:endParaRPr>
          </a:p>
          <a:p>
            <a:r>
              <a:rPr lang="en-US" dirty="0">
                <a:cs typeface="Calibri" panose="020F0502020204030204"/>
              </a:rPr>
              <a:t>Image: </a:t>
            </a:r>
            <a:r>
              <a:rPr lang="en-US" dirty="0">
                <a:hlinkClick r:id="rId3"/>
              </a:rPr>
              <a:t>https://johnknoxbc.org/immanuels-invitation/</a:t>
            </a:r>
            <a:endParaRPr lang="en-US" dirty="0">
              <a:cs typeface="Calibri" panose="020F0502020204030204"/>
            </a:endParaRPr>
          </a:p>
          <a:p>
            <a:endParaRPr lang="en-US" dirty="0"/>
          </a:p>
        </p:txBody>
      </p:sp>
    </p:spTree>
    <p:extLst>
      <p:ext uri="{BB962C8B-B14F-4D97-AF65-F5344CB8AC3E}">
        <p14:creationId xmlns:p14="http://schemas.microsoft.com/office/powerpoint/2010/main" val="2772088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D2A0C4C-2D26-495C-8C36-52C0CFE7C7DB}" type="slidenum">
              <a:rPr lang="en-US"/>
              <a:pPr/>
              <a:t>33</a:t>
            </a:fld>
            <a:endParaRPr lang="en-US"/>
          </a:p>
        </p:txBody>
      </p:sp>
      <p:sp>
        <p:nvSpPr>
          <p:cNvPr id="15380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1A48E083-35B1-490A-80F9-AD4858BBD7EA}" type="slidenum">
              <a:rPr lang="en-US" sz="1200">
                <a:latin typeface="Times New Roman" pitchFamily="18" charset="0"/>
              </a:rPr>
              <a:pPr algn="r"/>
              <a:t>33</a:t>
            </a:fld>
            <a:endParaRPr lang="en-US" sz="1200">
              <a:latin typeface="Times New Roman" pitchFamily="18" charset="0"/>
            </a:endParaRPr>
          </a:p>
        </p:txBody>
      </p:sp>
      <p:sp>
        <p:nvSpPr>
          <p:cNvPr id="1538051" name="Rectangle 2"/>
          <p:cNvSpPr>
            <a:spLocks noGrp="1" noRot="1" noChangeAspect="1" noChangeArrowheads="1" noTextEdit="1"/>
          </p:cNvSpPr>
          <p:nvPr>
            <p:ph type="sldImg"/>
          </p:nvPr>
        </p:nvSpPr>
        <p:spPr>
          <a:xfrm>
            <a:off x="381000" y="685800"/>
            <a:ext cx="6096000" cy="3429000"/>
          </a:xfrm>
          <a:ln/>
        </p:spPr>
      </p:sp>
      <p:sp>
        <p:nvSpPr>
          <p:cNvPr id="1538052" name="Rectangle 3"/>
          <p:cNvSpPr>
            <a:spLocks noGrp="1" noChangeArrowheads="1"/>
          </p:cNvSpPr>
          <p:nvPr>
            <p:ph type="body" idx="1"/>
          </p:nvPr>
        </p:nvSpPr>
        <p:spPr/>
        <p:txBody>
          <a:bodyPr/>
          <a:lstStyle/>
          <a:p>
            <a:r>
              <a:rPr lang="en-US" dirty="0"/>
              <a:t>Discussion, I know that some of you are thinking (a) name is Jesus, not Emmanuel, </a:t>
            </a:r>
          </a:p>
          <a:p>
            <a:endParaRPr lang="en-US" dirty="0">
              <a:cs typeface="Calibri" panose="020F0502020204030204"/>
            </a:endParaRPr>
          </a:p>
          <a:p>
            <a:r>
              <a:rPr lang="en-US" dirty="0">
                <a:cs typeface="Calibri" panose="020F0502020204030204"/>
              </a:rPr>
              <a:t>Image: </a:t>
            </a:r>
            <a:r>
              <a:rPr lang="en-US" dirty="0">
                <a:hlinkClick r:id="rId3"/>
              </a:rPr>
              <a:t>https://johnknoxbc.org/immanuels-invitation/</a:t>
            </a:r>
            <a:endParaRPr lang="en-US" dirty="0">
              <a:cs typeface="Calibri" panose="020F0502020204030204"/>
            </a:endParaRPr>
          </a:p>
          <a:p>
            <a:endParaRPr lang="en-US" dirty="0"/>
          </a:p>
        </p:txBody>
      </p:sp>
    </p:spTree>
    <p:extLst>
      <p:ext uri="{BB962C8B-B14F-4D97-AF65-F5344CB8AC3E}">
        <p14:creationId xmlns:p14="http://schemas.microsoft.com/office/powerpoint/2010/main" val="3165360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195D645A-A79E-4A6E-9BC1-58E05EBAD3F9}" type="slidenum">
              <a:rPr lang="en-US" smtClean="0">
                <a:latin typeface="Amphion" pitchFamily="34" charset="0"/>
              </a:rPr>
              <a:pPr/>
              <a:t>36</a:t>
            </a:fld>
            <a:endParaRPr lang="en-US">
              <a:latin typeface="Amphion" pitchFamily="34" charset="0"/>
            </a:endParaRPr>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b="1" dirty="0">
                <a:latin typeface="Amphion" pitchFamily="34" charset="0"/>
              </a:rPr>
              <a:t>Explain how understanding the historical context can help us appreciate Jesus Christ even more! </a:t>
            </a:r>
            <a:r>
              <a:rPr lang="en-US" b="1" dirty="0" err="1">
                <a:latin typeface="Amphion" pitchFamily="34" charset="0"/>
              </a:rPr>
              <a:t>Mahershalahasbaz</a:t>
            </a:r>
            <a:r>
              <a:rPr lang="en-US" b="1" dirty="0">
                <a:latin typeface="Amphion" pitchFamily="34" charset="0"/>
              </a:rPr>
              <a:t> came as a sign to a people desperately afraid of Syria and Israel. You and I face twin enemies—sin and death. But Jesus was born—he delivers us!</a:t>
            </a:r>
          </a:p>
          <a:p>
            <a:pPr>
              <a:spcBef>
                <a:spcPct val="0"/>
              </a:spcBef>
            </a:pPr>
            <a:endParaRPr lang="en-US" b="1" dirty="0">
              <a:latin typeface="Amphion" pitchFamily="34" charset="0"/>
            </a:endParaRPr>
          </a:p>
          <a:p>
            <a:pPr>
              <a:spcBef>
                <a:spcPct val="0"/>
              </a:spcBef>
            </a:pPr>
            <a:r>
              <a:rPr lang="en-US" dirty="0">
                <a:latin typeface="Amphion"/>
              </a:rPr>
              <a:t>Image: </a:t>
            </a:r>
            <a:r>
              <a:rPr lang="en-US" dirty="0">
                <a:hlinkClick r:id="rId3"/>
              </a:rPr>
              <a:t>https://newsroom.churchofjesuschrist.org/leader-biographies/elder-jeffrey-r-holland</a:t>
            </a:r>
            <a:endParaRPr lang="en-US" b="1" dirty="0">
              <a:latin typeface="Amphion" pitchFamily="34" charset="0"/>
            </a:endParaRPr>
          </a:p>
          <a:p>
            <a:pPr>
              <a:spcBef>
                <a:spcPct val="0"/>
              </a:spcBef>
            </a:pPr>
            <a:endParaRPr lang="en-US" dirty="0">
              <a:latin typeface="Calibri"/>
              <a:cs typeface="Calibri"/>
            </a:endParaRPr>
          </a:p>
        </p:txBody>
      </p:sp>
    </p:spTree>
    <p:extLst>
      <p:ext uri="{BB962C8B-B14F-4D97-AF65-F5344CB8AC3E}">
        <p14:creationId xmlns:p14="http://schemas.microsoft.com/office/powerpoint/2010/main" val="1253343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2B14365-4A83-4892-8949-2D021DF93729}" type="slidenum">
              <a:rPr lang="en-US"/>
              <a:pPr/>
              <a:t>37</a:t>
            </a:fld>
            <a:endParaRPr lang="en-US"/>
          </a:p>
        </p:txBody>
      </p:sp>
      <p:sp>
        <p:nvSpPr>
          <p:cNvPr id="15441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47DDB872-52CB-4AE4-A183-32930C9CB2D7}" type="slidenum">
              <a:rPr lang="en-US" sz="1200">
                <a:latin typeface="Times New Roman" pitchFamily="18" charset="0"/>
              </a:rPr>
              <a:pPr algn="r"/>
              <a:t>37</a:t>
            </a:fld>
            <a:endParaRPr lang="en-US" sz="1200">
              <a:latin typeface="Times New Roman" pitchFamily="18" charset="0"/>
            </a:endParaRPr>
          </a:p>
        </p:txBody>
      </p:sp>
      <p:sp>
        <p:nvSpPr>
          <p:cNvPr id="1544195" name="Rectangle 2"/>
          <p:cNvSpPr>
            <a:spLocks noGrp="1" noRot="1" noChangeAspect="1" noChangeArrowheads="1" noTextEdit="1"/>
          </p:cNvSpPr>
          <p:nvPr>
            <p:ph type="sldImg"/>
          </p:nvPr>
        </p:nvSpPr>
        <p:spPr>
          <a:xfrm>
            <a:off x="381000" y="685800"/>
            <a:ext cx="6096000" cy="3429000"/>
          </a:xfrm>
          <a:ln/>
        </p:spPr>
      </p:sp>
      <p:sp>
        <p:nvSpPr>
          <p:cNvPr id="1544196"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mphion" pitchFamily="34" charset="0"/>
              </a:rPr>
              <a:t>Explain how understanding the historical context can help us appreciate Jesus Christ even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mphion"/>
            </a:endParaRPr>
          </a:p>
          <a:p>
            <a:r>
              <a:rPr lang="en-US" dirty="0">
                <a:latin typeface="Amphion"/>
              </a:rPr>
              <a:t>Image: </a:t>
            </a:r>
            <a:r>
              <a:rPr lang="en-US" dirty="0">
                <a:hlinkClick r:id="rId3"/>
              </a:rPr>
              <a:t>https://www.carlbloch.org/the-complete-works.html?pageno=3</a:t>
            </a:r>
            <a:endParaRPr lang="en-US" b="1" dirty="0">
              <a:latin typeface="Amphion"/>
            </a:endParaRPr>
          </a:p>
          <a:p>
            <a:endParaRPr lang="en-US" dirty="0"/>
          </a:p>
          <a:p>
            <a:endParaRPr lang="en-US" dirty="0">
              <a:cs typeface="Calibri" panose="020F0502020204030204"/>
            </a:endParaRPr>
          </a:p>
        </p:txBody>
      </p:sp>
    </p:spTree>
    <p:extLst>
      <p:ext uri="{BB962C8B-B14F-4D97-AF65-F5344CB8AC3E}">
        <p14:creationId xmlns:p14="http://schemas.microsoft.com/office/powerpoint/2010/main" val="3250004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“LOTR” siege…this is a grim situation. Tens of thousands of Assyrians are on your front step—the mightiest army in the world! Isaiah 36-37 were read prior to class so a quick review is all that’s needed.</a:t>
            </a:r>
          </a:p>
          <a:p>
            <a:endParaRPr lang="en-US" b="1" dirty="0"/>
          </a:p>
          <a:p>
            <a:r>
              <a:rPr lang="en-US" dirty="0">
                <a:cs typeface="Calibri" panose="020F0502020204030204"/>
              </a:rPr>
              <a:t>Image: </a:t>
            </a:r>
            <a:r>
              <a:rPr lang="en-US" dirty="0"/>
              <a:t>https://www.flickr.com/photos/genesisscience/43494318472 CCBY </a:t>
            </a:r>
          </a:p>
        </p:txBody>
      </p:sp>
      <p:sp>
        <p:nvSpPr>
          <p:cNvPr id="4" name="Slide Number Placeholder 3"/>
          <p:cNvSpPr>
            <a:spLocks noGrp="1"/>
          </p:cNvSpPr>
          <p:nvPr>
            <p:ph type="sldNum" sz="quarter" idx="5"/>
          </p:nvPr>
        </p:nvSpPr>
        <p:spPr/>
        <p:txBody>
          <a:bodyPr/>
          <a:lstStyle/>
          <a:p>
            <a:fld id="{8F992AFB-CCB7-41E6-BF6F-E17A0E5BBC67}" type="slidenum">
              <a:rPr lang="en-US" smtClean="0"/>
              <a:t>39</a:t>
            </a:fld>
            <a:endParaRPr lang="en-US"/>
          </a:p>
        </p:txBody>
      </p:sp>
    </p:spTree>
    <p:extLst>
      <p:ext uri="{BB962C8B-B14F-4D97-AF65-F5344CB8AC3E}">
        <p14:creationId xmlns:p14="http://schemas.microsoft.com/office/powerpoint/2010/main" val="3599642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a:t>
            </a:r>
            <a:r>
              <a:rPr lang="en-US" dirty="0">
                <a:hlinkClick r:id="rId3"/>
              </a:rPr>
              <a:t>https</a:t>
            </a:r>
            <a:r>
              <a:rPr lang="en-US" sz="1200" b="0" i="0" kern="1200" dirty="0">
                <a:solidFill>
                  <a:schemeClr val="tx1"/>
                </a:solidFill>
                <a:effectLst/>
                <a:latin typeface="+mn-lt"/>
                <a:ea typeface="+mn-ea"/>
                <a:cs typeface="+mn-cs"/>
                <a:hlinkClick r:id="rId3"/>
              </a:rPr>
              <a:t>://www.jpost.com/Israel-News/Culture/First-ever-seal-impression-of-an-Israelite-or-Judean-king-exposed-near-Temple-Mount-436061</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cs typeface="Calibri"/>
            </a:endParaRPr>
          </a:p>
          <a:p>
            <a:r>
              <a:rPr lang="en-US" sz="1200" b="0" i="0" kern="1200" dirty="0">
                <a:solidFill>
                  <a:schemeClr val="tx1"/>
                </a:solidFill>
                <a:effectLst/>
                <a:latin typeface="+mn-lt"/>
                <a:ea typeface="+mn-ea"/>
                <a:cs typeface="+mn-cs"/>
              </a:rPr>
              <a:t>The royal seal of King Hezekiah was unearthed by a Hebrew University of Jerusalem archeological team during excavations at the foot of the southern wall of the Temple Mount. Dating back to 727–698 BCE, the impression bears an inscription in ancient Hebrew script stating: “Belonging to Hezekiah [son of] Ahaz king of Judah.” Hezekiah is </a:t>
            </a:r>
            <a:r>
              <a:rPr lang="en-US" sz="1200" b="1" i="0" kern="1200" dirty="0">
                <a:solidFill>
                  <a:schemeClr val="tx1"/>
                </a:solidFill>
                <a:effectLst/>
                <a:latin typeface="+mn-lt"/>
                <a:ea typeface="+mn-ea"/>
                <a:cs typeface="+mn-cs"/>
              </a:rPr>
              <a:t>real</a:t>
            </a:r>
            <a:r>
              <a:rPr lang="en-US" sz="1200" b="0" i="0" kern="1200" dirty="0">
                <a:solidFill>
                  <a:schemeClr val="tx1"/>
                </a:solidFill>
                <a:effectLst/>
                <a:latin typeface="+mn-lt"/>
                <a:ea typeface="+mn-ea"/>
                <a:cs typeface="+mn-cs"/>
              </a:rPr>
              <a:t>. This situation he is facing is </a:t>
            </a:r>
            <a:r>
              <a:rPr lang="en-US" sz="1200" b="1" i="0" kern="1200" dirty="0">
                <a:solidFill>
                  <a:schemeClr val="tx1"/>
                </a:solidFill>
                <a:effectLst/>
                <a:latin typeface="+mn-lt"/>
                <a:ea typeface="+mn-ea"/>
                <a:cs typeface="+mn-cs"/>
              </a:rPr>
              <a:t>real</a:t>
            </a:r>
            <a:r>
              <a:rPr lang="en-US" sz="1200" b="0" i="0" kern="1200" dirty="0">
                <a:solidFill>
                  <a:schemeClr val="tx1"/>
                </a:solidFill>
                <a:effectLst/>
                <a:latin typeface="+mn-lt"/>
                <a:ea typeface="+mn-ea"/>
                <a:cs typeface="+mn-cs"/>
              </a:rPr>
              <a:t>. This may seem like an old story, but we are reading about a real person, with a real problem, who plead to Jesus for help.</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40</a:t>
            </a:fld>
            <a:endParaRPr lang="en-US"/>
          </a:p>
        </p:txBody>
      </p:sp>
    </p:spTree>
    <p:extLst>
      <p:ext uri="{BB962C8B-B14F-4D97-AF65-F5344CB8AC3E}">
        <p14:creationId xmlns:p14="http://schemas.microsoft.com/office/powerpoint/2010/main" val="3703849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https://commons.wikimedia.org/wiki/File:King_Hezekiah,_clouthed_in_sackcloth,_spreads_open_the_letter_before_the_Lord.jpg</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41</a:t>
            </a:fld>
            <a:endParaRPr lang="en-US"/>
          </a:p>
        </p:txBody>
      </p:sp>
    </p:spTree>
    <p:extLst>
      <p:ext uri="{BB962C8B-B14F-4D97-AF65-F5344CB8AC3E}">
        <p14:creationId xmlns:p14="http://schemas.microsoft.com/office/powerpoint/2010/main" val="664450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words from Jehovah—Jesus Christ to Hezekiah in a desperate situation. These are still his words to YOU today.</a:t>
            </a:r>
          </a:p>
          <a:p>
            <a:endParaRPr lang="en-US" dirty="0">
              <a:cs typeface="Calibri"/>
            </a:endParaRPr>
          </a:p>
          <a:p>
            <a:r>
              <a:rPr lang="en-US" dirty="0">
                <a:cs typeface="Calibri"/>
              </a:rPr>
              <a:t>Image: </a:t>
            </a:r>
            <a:r>
              <a:rPr lang="en-US" dirty="0">
                <a:hlinkClick r:id="rId3"/>
              </a:rPr>
              <a:t>https://www.churchofjesuschrist.org/media/image/isaiah-4e7875b?lang=eng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42</a:t>
            </a:fld>
            <a:endParaRPr lang="en-US"/>
          </a:p>
        </p:txBody>
      </p:sp>
    </p:spTree>
    <p:extLst>
      <p:ext uri="{BB962C8B-B14F-4D97-AF65-F5344CB8AC3E}">
        <p14:creationId xmlns:p14="http://schemas.microsoft.com/office/powerpoint/2010/main" val="3639657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https://history.churchofjesuschrist.org/exhibit/theme/2019-international-art-competition-meditations-on-belief?lang=eng#mv39</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43</a:t>
            </a:fld>
            <a:endParaRPr lang="en-US"/>
          </a:p>
        </p:txBody>
      </p:sp>
    </p:spTree>
    <p:extLst>
      <p:ext uri="{BB962C8B-B14F-4D97-AF65-F5344CB8AC3E}">
        <p14:creationId xmlns:p14="http://schemas.microsoft.com/office/powerpoint/2010/main" val="3511490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https://commons.wikimedia.org/wiki/File:King_Hezekiah,_clouthed_in_sackcloth,_spreads_open_the_letter_before_the_Lord.jpg</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46</a:t>
            </a:fld>
            <a:endParaRPr lang="en-US"/>
          </a:p>
        </p:txBody>
      </p:sp>
    </p:spTree>
    <p:extLst>
      <p:ext uri="{BB962C8B-B14F-4D97-AF65-F5344CB8AC3E}">
        <p14:creationId xmlns:p14="http://schemas.microsoft.com/office/powerpoint/2010/main" val="2924994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permissions needed for this image.</a:t>
            </a:r>
          </a:p>
          <a:p>
            <a:endParaRPr lang="en-US" dirty="0"/>
          </a:p>
        </p:txBody>
      </p:sp>
      <p:sp>
        <p:nvSpPr>
          <p:cNvPr id="4" name="Slide Number Placeholder 3"/>
          <p:cNvSpPr>
            <a:spLocks noGrp="1"/>
          </p:cNvSpPr>
          <p:nvPr>
            <p:ph type="sldNum" sz="quarter" idx="10"/>
          </p:nvPr>
        </p:nvSpPr>
        <p:spPr/>
        <p:txBody>
          <a:bodyPr/>
          <a:lstStyle/>
          <a:p>
            <a:fld id="{A7376931-1325-43DC-81B4-CF403C9715C1}" type="slidenum">
              <a:rPr lang="en-US" smtClean="0"/>
              <a:t>4</a:t>
            </a:fld>
            <a:endParaRPr lang="en-US"/>
          </a:p>
        </p:txBody>
      </p:sp>
    </p:spTree>
    <p:extLst>
      <p:ext uri="{BB962C8B-B14F-4D97-AF65-F5344CB8AC3E}">
        <p14:creationId xmlns:p14="http://schemas.microsoft.com/office/powerpoint/2010/main" val="1398945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is obviously a key theme here. And the question is—on who do you trust? Do you trust in Egypt? Or the Lord?</a:t>
            </a:r>
          </a:p>
          <a:p>
            <a:endParaRPr lang="en-US" dirty="0">
              <a:cs typeface="Calibri"/>
            </a:endParaRPr>
          </a:p>
          <a:p>
            <a:r>
              <a:rPr lang="en-US" dirty="0">
                <a:cs typeface="Calibri"/>
              </a:rPr>
              <a:t>Image: </a:t>
            </a:r>
            <a:r>
              <a:rPr lang="en-US" dirty="0">
                <a:hlinkClick r:id="rId3"/>
              </a:rPr>
              <a:t>https://pixels.com/featured/sennacherib-lionel-f-stevenson.html</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47</a:t>
            </a:fld>
            <a:endParaRPr lang="en-US"/>
          </a:p>
        </p:txBody>
      </p:sp>
    </p:spTree>
    <p:extLst>
      <p:ext uri="{BB962C8B-B14F-4D97-AF65-F5344CB8AC3E}">
        <p14:creationId xmlns:p14="http://schemas.microsoft.com/office/powerpoint/2010/main" val="624036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a:t>
            </a:r>
            <a:r>
              <a:rPr lang="en-US" baseline="0" dirty="0"/>
              <a:t> four quadrants – where are you? On which matters? </a:t>
            </a:r>
          </a:p>
          <a:p>
            <a:r>
              <a:rPr lang="en-US" b="1" baseline="0" dirty="0"/>
              <a:t>Where is Hezekiah right now? How is </a:t>
            </a:r>
            <a:r>
              <a:rPr lang="en-US" b="1" baseline="0" dirty="0" err="1"/>
              <a:t>Rabshekah</a:t>
            </a:r>
            <a:r>
              <a:rPr lang="en-US" b="1" baseline="0" dirty="0"/>
              <a:t> trying to shift Hezekiah’s position?</a:t>
            </a:r>
          </a:p>
          <a:p>
            <a:r>
              <a:rPr lang="en-US" b="1" baseline="0" dirty="0"/>
              <a:t>Note: Trust Matrix image is fine and legal to use as is.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A96D2-0AF6-4CB6-9D1D-399BE03C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145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a:t>
            </a:r>
            <a:r>
              <a:rPr lang="en-US" baseline="0" dirty="0"/>
              <a:t> four quadrants – where are you? On which matters? </a:t>
            </a:r>
          </a:p>
          <a:p>
            <a:r>
              <a:rPr lang="en-US" b="1" baseline="0" dirty="0"/>
              <a:t>Where is Hezekiah right now? How is </a:t>
            </a:r>
            <a:r>
              <a:rPr lang="en-US" b="1" baseline="0" dirty="0" err="1"/>
              <a:t>Rabshekah</a:t>
            </a:r>
            <a:r>
              <a:rPr lang="en-US" b="1" baseline="0" dirty="0"/>
              <a:t> trying to shift Hezekiah’s position?</a:t>
            </a:r>
          </a:p>
          <a:p>
            <a:r>
              <a:rPr lang="en-US" b="1" baseline="0" dirty="0"/>
              <a:t>Note: Trust Matrix image is fine and legal to use as is.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A96D2-0AF6-4CB6-9D1D-399BE03C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233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a:t>
            </a:r>
            <a:r>
              <a:rPr lang="en-US" baseline="0" dirty="0"/>
              <a:t> four quadrants – where are you? On which matters? </a:t>
            </a:r>
          </a:p>
          <a:p>
            <a:r>
              <a:rPr lang="en-US" b="1" baseline="0" dirty="0"/>
              <a:t>Where is Hezekiah right now? How is </a:t>
            </a:r>
            <a:r>
              <a:rPr lang="en-US" b="1" baseline="0" dirty="0" err="1"/>
              <a:t>Rabshekah</a:t>
            </a:r>
            <a:r>
              <a:rPr lang="en-US" b="1" baseline="0" dirty="0"/>
              <a:t> trying to shift Hezekiah’s position?</a:t>
            </a:r>
          </a:p>
          <a:p>
            <a:r>
              <a:rPr lang="en-US" b="1" baseline="0" dirty="0"/>
              <a:t>Note: Trust Matrix image is fine and legal to use as is.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A96D2-0AF6-4CB6-9D1D-399BE03C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458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a:t>
            </a:r>
            <a:r>
              <a:rPr lang="en-US" baseline="0" dirty="0"/>
              <a:t> four quadrants – where are you? On which matters? </a:t>
            </a:r>
          </a:p>
          <a:p>
            <a:r>
              <a:rPr lang="en-US" b="1" baseline="0" dirty="0"/>
              <a:t>Where is Hezekiah right now? How is </a:t>
            </a:r>
            <a:r>
              <a:rPr lang="en-US" b="1" baseline="0" dirty="0" err="1"/>
              <a:t>Rabshekah</a:t>
            </a:r>
            <a:r>
              <a:rPr lang="en-US" b="1" baseline="0" dirty="0"/>
              <a:t> trying to shift Hezekiah’s position?</a:t>
            </a:r>
          </a:p>
          <a:p>
            <a:r>
              <a:rPr lang="en-US" b="1" baseline="0" dirty="0"/>
              <a:t>Note: Trust Matrix image is fine and legal to use as is.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A96D2-0AF6-4CB6-9D1D-399BE03C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231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a:t>
            </a:r>
            <a:r>
              <a:rPr lang="en-US" baseline="0" dirty="0"/>
              <a:t> four quadrants – where are you? On which matters? </a:t>
            </a:r>
          </a:p>
          <a:p>
            <a:r>
              <a:rPr lang="en-US" b="1" baseline="0" dirty="0"/>
              <a:t>Where is Hezekiah right now? How is </a:t>
            </a:r>
            <a:r>
              <a:rPr lang="en-US" b="1" baseline="0" dirty="0" err="1"/>
              <a:t>Rabshekah</a:t>
            </a:r>
            <a:r>
              <a:rPr lang="en-US" b="1" baseline="0" dirty="0"/>
              <a:t> trying to shift Hezekiah’s position?</a:t>
            </a:r>
          </a:p>
          <a:p>
            <a:r>
              <a:rPr lang="en-US" b="1" baseline="0" dirty="0"/>
              <a:t>Note: Trust Matrix image is fine and legal to use as is.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A96D2-0AF6-4CB6-9D1D-399BE03C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7864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a:t>
            </a:r>
            <a:r>
              <a:rPr lang="en-US" baseline="0" dirty="0"/>
              <a:t> four quadrants – where are you? On which matters? </a:t>
            </a:r>
          </a:p>
          <a:p>
            <a:r>
              <a:rPr lang="en-US" b="1" baseline="0" dirty="0"/>
              <a:t>Where is Hezekiah right now? How is </a:t>
            </a:r>
            <a:r>
              <a:rPr lang="en-US" b="1" baseline="0" dirty="0" err="1"/>
              <a:t>Rabshekah</a:t>
            </a:r>
            <a:r>
              <a:rPr lang="en-US" b="1" baseline="0" dirty="0"/>
              <a:t> trying to shift Hezekiah’s position?</a:t>
            </a:r>
          </a:p>
          <a:p>
            <a:r>
              <a:rPr lang="en-US" b="1" baseline="0" dirty="0"/>
              <a:t>Note: Trust Matrix image is fine and legal to use as is.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A96D2-0AF6-4CB6-9D1D-399BE03C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500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a:t>
            </a:r>
            <a:r>
              <a:rPr lang="en-US" baseline="0" dirty="0"/>
              <a:t> four quadrants – where are you? On which matters? </a:t>
            </a:r>
          </a:p>
          <a:p>
            <a:r>
              <a:rPr lang="en-US" b="1" baseline="0" dirty="0"/>
              <a:t>Where is Hezekiah right now? How is </a:t>
            </a:r>
            <a:r>
              <a:rPr lang="en-US" b="1" baseline="0" dirty="0" err="1"/>
              <a:t>Rabshekah</a:t>
            </a:r>
            <a:r>
              <a:rPr lang="en-US" b="1" baseline="0" dirty="0"/>
              <a:t> trying to shift Hezekiah’s position?</a:t>
            </a:r>
          </a:p>
          <a:p>
            <a:r>
              <a:rPr lang="en-US" b="1" baseline="0" dirty="0"/>
              <a:t>Note: Trust Matrix image is fine and legal to use as is.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A96D2-0AF6-4CB6-9D1D-399BE03C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526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How is </a:t>
            </a:r>
            <a:r>
              <a:rPr lang="en-US" b="1" baseline="0" dirty="0" err="1"/>
              <a:t>Rabshekah</a:t>
            </a:r>
            <a:r>
              <a:rPr lang="en-US" b="1" baseline="0" dirty="0"/>
              <a:t> trying to shift Hezekiah’s position?</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A96D2-0AF6-4CB6-9D1D-399BE03C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557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a:t>
            </a:r>
            <a:r>
              <a:rPr lang="en-US" baseline="0" dirty="0"/>
              <a:t> four quadrants – where are you? On which matters?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A96D2-0AF6-4CB6-9D1D-399BE03C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5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1000" y="685800"/>
            <a:ext cx="6096000" cy="3429000"/>
          </a:xfrm>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4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2F696783-0D3F-4BFF-8ED4-17DDB4186BF2}" type="slidenum">
              <a:rPr lang="en-US" smtClean="0">
                <a:latin typeface="Arial" charset="0"/>
              </a:rPr>
              <a:pPr/>
              <a:t>5</a:t>
            </a:fld>
            <a:endParaRPr lang="en-US">
              <a:latin typeface="Arial" charset="0"/>
            </a:endParaRPr>
          </a:p>
        </p:txBody>
      </p:sp>
    </p:spTree>
    <p:extLst>
      <p:ext uri="{BB962C8B-B14F-4D97-AF65-F5344CB8AC3E}">
        <p14:creationId xmlns:p14="http://schemas.microsoft.com/office/powerpoint/2010/main" val="31442023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a:t>
            </a:r>
            <a:r>
              <a:rPr lang="en-US" baseline="0" dirty="0"/>
              <a:t> four quadrants – where are you? On which matters? </a:t>
            </a:r>
          </a:p>
          <a:p>
            <a:r>
              <a:rPr lang="en-US" b="1" baseline="0" dirty="0"/>
              <a:t>Where is Hezekiah right now? How is </a:t>
            </a:r>
            <a:r>
              <a:rPr lang="en-US" b="1" baseline="0" dirty="0" err="1"/>
              <a:t>Rabshekah</a:t>
            </a:r>
            <a:r>
              <a:rPr lang="en-US" b="1" baseline="0" dirty="0"/>
              <a:t> trying to shift Hezekiah’s position?</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A96D2-0AF6-4CB6-9D1D-399BE03C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467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a:t>
            </a:r>
            <a:r>
              <a:rPr lang="en-US" baseline="0" dirty="0"/>
              <a:t> four quadrants – where are you? On which matters? </a:t>
            </a:r>
          </a:p>
          <a:p>
            <a:r>
              <a:rPr lang="en-US" b="1" baseline="0" dirty="0"/>
              <a:t>Where is Hezekiah right now? How is </a:t>
            </a:r>
            <a:r>
              <a:rPr lang="en-US" b="1" baseline="0" dirty="0" err="1"/>
              <a:t>Rabshekah</a:t>
            </a:r>
            <a:r>
              <a:rPr lang="en-US" b="1" baseline="0" dirty="0"/>
              <a:t> trying to shift Hezekiah’s position?</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A96D2-0AF6-4CB6-9D1D-399BE03C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70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ALL THINGS IN YOUR POWER</a:t>
            </a:r>
          </a:p>
          <a:p>
            <a:r>
              <a:rPr lang="en-US" b="1" dirty="0"/>
              <a:t>BE STILL</a:t>
            </a:r>
          </a:p>
          <a:p>
            <a:r>
              <a:rPr lang="en-US" b="1" dirty="0"/>
              <a:t>PRAY FOR DELIVERANCE—THIS IS WHAT HEZEKIAH DOES</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A96D2-0AF6-4CB6-9D1D-399BE03C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471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ALL THINGS IN YOUR POWER</a:t>
            </a:r>
          </a:p>
          <a:p>
            <a:r>
              <a:rPr lang="en-US" b="1" dirty="0"/>
              <a:t>BE STILL</a:t>
            </a:r>
          </a:p>
          <a:p>
            <a:r>
              <a:rPr lang="en-US" b="1" dirty="0"/>
              <a:t>PRAY FOR DELIVERANCE—THIS IS WHAT HEZEKIAH DOES</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A96D2-0AF6-4CB6-9D1D-399BE03C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465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Hezekiah’s prayer at the temple. Do you and I spend enough time on our knees praying for deliverance, showing our trust in the Lord?</a:t>
            </a:r>
          </a:p>
          <a:p>
            <a:endParaRPr lang="en-US" dirty="0">
              <a:cs typeface="Calibri"/>
            </a:endParaRPr>
          </a:p>
          <a:p>
            <a:r>
              <a:rPr lang="en-US" dirty="0">
                <a:cs typeface="Calibri"/>
              </a:rPr>
              <a:t>Image: </a:t>
            </a:r>
            <a:r>
              <a:rPr lang="en-US" dirty="0">
                <a:hlinkClick r:id="rId3"/>
              </a:rPr>
              <a:t>https://commons.wikimedia.org/wiki/File:King_Hezekiah,_clouthed_in_sackcloth,_spreads_open_the_letter_before_the_Lord.jpg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61</a:t>
            </a:fld>
            <a:endParaRPr lang="en-US"/>
          </a:p>
        </p:txBody>
      </p:sp>
    </p:spTree>
    <p:extLst>
      <p:ext uri="{BB962C8B-B14F-4D97-AF65-F5344CB8AC3E}">
        <p14:creationId xmlns:p14="http://schemas.microsoft.com/office/powerpoint/2010/main" val="30408667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https://en.wikipedia.org/wiki/Sennacherib#/media/File:DESTRUCTION_OF_SENNACHERIB'S_HOST..jpg</a:t>
            </a:r>
            <a:endParaRPr lang="en-US" dirty="0"/>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62</a:t>
            </a:fld>
            <a:endParaRPr lang="en-US"/>
          </a:p>
        </p:txBody>
      </p:sp>
    </p:spTree>
    <p:extLst>
      <p:ext uri="{BB962C8B-B14F-4D97-AF65-F5344CB8AC3E}">
        <p14:creationId xmlns:p14="http://schemas.microsoft.com/office/powerpoint/2010/main" val="6652139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brief historical context—70 year trial—some of us freak out about a 70 day or even 70 hour trial.</a:t>
            </a:r>
          </a:p>
          <a:p>
            <a:endParaRPr lang="en-US" b="1" dirty="0"/>
          </a:p>
          <a:p>
            <a:r>
              <a:rPr lang="en-US" dirty="0">
                <a:cs typeface="Calibri" panose="020F0502020204030204"/>
              </a:rPr>
              <a:t>Image: </a:t>
            </a:r>
            <a:r>
              <a:rPr lang="en-US" dirty="0">
                <a:hlinkClick r:id="rId3"/>
              </a:rPr>
              <a:t>https://unsplash.com/photos/GJsyfWI2XQ0</a:t>
            </a:r>
            <a:endParaRPr lang="en-US" dirty="0">
              <a:cs typeface="Calibri"/>
              <a:hlinkClick r:id="rId3"/>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64</a:t>
            </a:fld>
            <a:endParaRPr lang="en-US"/>
          </a:p>
        </p:txBody>
      </p:sp>
    </p:spTree>
    <p:extLst>
      <p:ext uri="{BB962C8B-B14F-4D97-AF65-F5344CB8AC3E}">
        <p14:creationId xmlns:p14="http://schemas.microsoft.com/office/powerpoint/2010/main" val="12717857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learned about this map either in the video or article. 3 minute review: Hit 2 Nephi 25:6, time period of Isaiah, and then jump to the rest of the map.</a:t>
            </a:r>
          </a:p>
        </p:txBody>
      </p:sp>
      <p:sp>
        <p:nvSpPr>
          <p:cNvPr id="4" name="Slide Number Placeholder 3"/>
          <p:cNvSpPr>
            <a:spLocks noGrp="1"/>
          </p:cNvSpPr>
          <p:nvPr>
            <p:ph type="sldNum" sz="quarter" idx="10"/>
          </p:nvPr>
        </p:nvSpPr>
        <p:spPr/>
        <p:txBody>
          <a:bodyPr/>
          <a:lstStyle/>
          <a:p>
            <a:pPr>
              <a:defRPr/>
            </a:pPr>
            <a:fld id="{8825103C-1570-4E2C-872E-2FB2BF3399E1}" type="slidenum">
              <a:rPr lang="en-US" smtClean="0"/>
              <a:pPr>
                <a:defRPr/>
              </a:pPr>
              <a:t>65</a:t>
            </a:fld>
            <a:endParaRPr lang="en-US"/>
          </a:p>
        </p:txBody>
      </p:sp>
    </p:spTree>
    <p:extLst>
      <p:ext uri="{BB962C8B-B14F-4D97-AF65-F5344CB8AC3E}">
        <p14:creationId xmlns:p14="http://schemas.microsoft.com/office/powerpoint/2010/main" val="2847303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Lord’s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cs typeface="Calibri" panose="020F0502020204030204"/>
              </a:rPr>
              <a:t>Image: </a:t>
            </a:r>
            <a:r>
              <a:rPr lang="en-US" dirty="0">
                <a:hlinkClick r:id="rId3"/>
              </a:rPr>
              <a:t>https://unsplash.com/photos/Q9_zv0LN4jU</a:t>
            </a:r>
            <a:endParaRPr lang="en-US" dirty="0">
              <a:cs typeface="Calibri"/>
              <a:hlinkClick r:id="rId3"/>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FBC68F0-71EF-43FF-A10E-ABCF0EB276CB}" type="slidenum">
              <a:rPr lang="en-US" smtClean="0"/>
              <a:pPr/>
              <a:t>66</a:t>
            </a:fld>
            <a:endParaRPr lang="en-US"/>
          </a:p>
        </p:txBody>
      </p:sp>
    </p:spTree>
    <p:extLst>
      <p:ext uri="{BB962C8B-B14F-4D97-AF65-F5344CB8AC3E}">
        <p14:creationId xmlns:p14="http://schemas.microsoft.com/office/powerpoint/2010/main" val="38542808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imes New Roman" pitchFamily="18" charset="0"/>
                <a:ea typeface="+mn-ea"/>
                <a:cs typeface="+mn-cs"/>
              </a:rPr>
              <a:t>Notice that the word “thee” is a singular pronoun—it’s personal. It’s “you,” not “you all.” Also note that the Lord doesn’t say, “I have graven </a:t>
            </a:r>
            <a:r>
              <a:rPr lang="en-US" sz="1200" b="1" i="1" kern="1200" dirty="0">
                <a:solidFill>
                  <a:schemeClr val="tx1"/>
                </a:solidFill>
                <a:effectLst/>
                <a:latin typeface="Times New Roman" pitchFamily="18" charset="0"/>
                <a:ea typeface="+mn-ea"/>
                <a:cs typeface="+mn-cs"/>
              </a:rPr>
              <a:t>your name</a:t>
            </a:r>
            <a:r>
              <a:rPr lang="en-US" sz="1200" b="1" kern="1200" dirty="0">
                <a:solidFill>
                  <a:schemeClr val="tx1"/>
                </a:solidFill>
                <a:effectLst/>
                <a:latin typeface="Times New Roman" pitchFamily="18" charset="0"/>
                <a:ea typeface="+mn-ea"/>
                <a:cs typeface="+mn-cs"/>
              </a:rPr>
              <a:t>,” but rather, “I have graven </a:t>
            </a:r>
            <a:r>
              <a:rPr lang="en-US" sz="1200" b="1" i="1" kern="1200" dirty="0">
                <a:solidFill>
                  <a:schemeClr val="tx1"/>
                </a:solidFill>
                <a:effectLst/>
                <a:latin typeface="Times New Roman" pitchFamily="18" charset="0"/>
                <a:ea typeface="+mn-ea"/>
                <a:cs typeface="+mn-cs"/>
              </a:rPr>
              <a:t>you</a:t>
            </a:r>
            <a:r>
              <a:rPr lang="en-US" sz="1200" b="1" kern="1200" dirty="0">
                <a:solidFill>
                  <a:schemeClr val="tx1"/>
                </a:solidFill>
                <a:effectLst/>
                <a:latin typeface="Times New Roman" pitchFamily="18" charset="0"/>
                <a:ea typeface="+mn-ea"/>
                <a:cs typeface="+mn-cs"/>
              </a:rPr>
              <a:t>—your circumstances, your hopes, your fears, every part of you—on the palms of my hands.”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a:defRPr/>
            </a:pPr>
            <a:r>
              <a:rPr lang="en-US" b="1" dirty="0">
                <a:cs typeface="Calibri" panose="020F0502020204030204"/>
              </a:rPr>
              <a:t>Image: </a:t>
            </a:r>
            <a:r>
              <a:rPr lang="en-US" dirty="0">
                <a:hlinkClick r:id="rId3"/>
              </a:rPr>
              <a:t>https://www.churchofjesuschrist.org/media/image/bible-videos-jesus-resurrected-a1eb716?lang=eng&amp;collectionId=540325ab91d18e0e1e52262aac51c33c10c4724b</a:t>
            </a:r>
            <a:endParaRPr lang="en-US" b="1" dirty="0">
              <a:cs typeface="Calibri" panose="020F0502020204030204"/>
            </a:endParaRPr>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FBC68F0-71EF-43FF-A10E-ABCF0EB276CB}" type="slidenum">
              <a:rPr lang="en-US" smtClean="0"/>
              <a:pPr/>
              <a:t>67</a:t>
            </a:fld>
            <a:endParaRPr lang="en-US"/>
          </a:p>
        </p:txBody>
      </p:sp>
    </p:spTree>
    <p:extLst>
      <p:ext uri="{BB962C8B-B14F-4D97-AF65-F5344CB8AC3E}">
        <p14:creationId xmlns:p14="http://schemas.microsoft.com/office/powerpoint/2010/main" val="2939514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2F696783-0D3F-4BFF-8ED4-17DDB4186BF2}" type="slidenum">
              <a:rPr lang="en-US" smtClean="0">
                <a:latin typeface="Arial" charset="0"/>
              </a:rPr>
              <a:pPr/>
              <a:t>6</a:t>
            </a:fld>
            <a:endParaRPr lang="en-US">
              <a:latin typeface="Arial" charset="0"/>
            </a:endParaRPr>
          </a:p>
        </p:txBody>
      </p:sp>
    </p:spTree>
    <p:extLst>
      <p:ext uri="{BB962C8B-B14F-4D97-AF65-F5344CB8AC3E}">
        <p14:creationId xmlns:p14="http://schemas.microsoft.com/office/powerpoint/2010/main" val="1177723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https://www.churchofjesuschrist.org/learn/bonnie-h-cordon?lang=eng</a:t>
            </a:r>
            <a:endParaRPr lang="en-US">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68</a:t>
            </a:fld>
            <a:endParaRPr lang="en-US"/>
          </a:p>
        </p:txBody>
      </p:sp>
    </p:spTree>
    <p:extLst>
      <p:ext uri="{BB962C8B-B14F-4D97-AF65-F5344CB8AC3E}">
        <p14:creationId xmlns:p14="http://schemas.microsoft.com/office/powerpoint/2010/main" val="16215613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Note—this continues from the section where we just left off. If time give historical application and then one to us. </a:t>
            </a:r>
          </a:p>
          <a:p>
            <a:r>
              <a:rPr lang="en-US" b="1" dirty="0"/>
              <a:t>Do we feel this? You are discouraged, desolate, feeling left alone. You have a deliverer! Jesus is coming to your rescue. You are the captive prey, but you will be delivered!!!!</a:t>
            </a:r>
          </a:p>
          <a:p>
            <a:endParaRPr lang="en-US" b="1" dirty="0">
              <a:cs typeface="Calibri"/>
            </a:endParaRPr>
          </a:p>
          <a:p>
            <a:r>
              <a:rPr lang="en-US" b="1" dirty="0">
                <a:cs typeface="Calibri"/>
              </a:rPr>
              <a:t>Image: </a:t>
            </a:r>
            <a:r>
              <a:rPr lang="en-US" dirty="0">
                <a:hlinkClick r:id="rId3"/>
              </a:rPr>
              <a:t>https://unsplash.com/photos/akT1bnnuMMk</a:t>
            </a:r>
            <a:endParaRPr lang="en-US" b="1"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70</a:t>
            </a:fld>
            <a:endParaRPr lang="en-US"/>
          </a:p>
        </p:txBody>
      </p:sp>
    </p:spTree>
    <p:extLst>
      <p:ext uri="{BB962C8B-B14F-4D97-AF65-F5344CB8AC3E}">
        <p14:creationId xmlns:p14="http://schemas.microsoft.com/office/powerpoint/2010/main" val="16120843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https://unsplash.com/photos/b3r5U405EIk</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71</a:t>
            </a:fld>
            <a:endParaRPr lang="en-US"/>
          </a:p>
        </p:txBody>
      </p:sp>
    </p:spTree>
    <p:extLst>
      <p:ext uri="{BB962C8B-B14F-4D97-AF65-F5344CB8AC3E}">
        <p14:creationId xmlns:p14="http://schemas.microsoft.com/office/powerpoint/2010/main" val="5834356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learned about this map either in the video or article. 3 minute review: Hit 2 Nephi 25:6, time period of Isaiah, and then jump to the rest of the map.</a:t>
            </a:r>
          </a:p>
        </p:txBody>
      </p:sp>
      <p:sp>
        <p:nvSpPr>
          <p:cNvPr id="4" name="Slide Number Placeholder 3"/>
          <p:cNvSpPr>
            <a:spLocks noGrp="1"/>
          </p:cNvSpPr>
          <p:nvPr>
            <p:ph type="sldNum" sz="quarter" idx="10"/>
          </p:nvPr>
        </p:nvSpPr>
        <p:spPr/>
        <p:txBody>
          <a:bodyPr/>
          <a:lstStyle/>
          <a:p>
            <a:pPr>
              <a:defRPr/>
            </a:pPr>
            <a:fld id="{8825103C-1570-4E2C-872E-2FB2BF3399E1}" type="slidenum">
              <a:rPr lang="en-US" smtClean="0"/>
              <a:pPr>
                <a:defRPr/>
              </a:pPr>
              <a:t>72</a:t>
            </a:fld>
            <a:endParaRPr lang="en-US"/>
          </a:p>
        </p:txBody>
      </p:sp>
    </p:spTree>
    <p:extLst>
      <p:ext uri="{BB962C8B-B14F-4D97-AF65-F5344CB8AC3E}">
        <p14:creationId xmlns:p14="http://schemas.microsoft.com/office/powerpoint/2010/main" val="33787050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https://unsplash.com/photos/b3r5U405EIk</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73</a:t>
            </a:fld>
            <a:endParaRPr lang="en-US"/>
          </a:p>
        </p:txBody>
      </p:sp>
    </p:spTree>
    <p:extLst>
      <p:ext uri="{BB962C8B-B14F-4D97-AF65-F5344CB8AC3E}">
        <p14:creationId xmlns:p14="http://schemas.microsoft.com/office/powerpoint/2010/main" val="22809067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https://unsplash.com/photos/b3r5U405EIk</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74</a:t>
            </a:fld>
            <a:endParaRPr lang="en-US"/>
          </a:p>
        </p:txBody>
      </p:sp>
    </p:spTree>
    <p:extLst>
      <p:ext uri="{BB962C8B-B14F-4D97-AF65-F5344CB8AC3E}">
        <p14:creationId xmlns:p14="http://schemas.microsoft.com/office/powerpoint/2010/main" val="42249185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students that explanations for this were in both the video and article, feel free to go back and review if needed, article is more in-depth.</a:t>
            </a:r>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75</a:t>
            </a:fld>
            <a:endParaRPr lang="en-US"/>
          </a:p>
        </p:txBody>
      </p:sp>
    </p:spTree>
    <p:extLst>
      <p:ext uri="{BB962C8B-B14F-4D97-AF65-F5344CB8AC3E}">
        <p14:creationId xmlns:p14="http://schemas.microsoft.com/office/powerpoint/2010/main" val="12418651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Image: </a:t>
            </a:r>
            <a:r>
              <a:rPr lang="en-US" dirty="0">
                <a:hlinkClick r:id="rId3"/>
              </a:rPr>
              <a:t>https://www.churchofjesuschrist.org/media/collection/march-22-28-doctrine-covenants-29-images?lang=eng</a:t>
            </a:r>
            <a:endParaRPr lang="en-US" dirty="0">
              <a:cs typeface="Calibri"/>
            </a:endParaRPr>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76</a:t>
            </a:fld>
            <a:endParaRPr lang="en-US"/>
          </a:p>
        </p:txBody>
      </p:sp>
    </p:spTree>
    <p:extLst>
      <p:ext uri="{BB962C8B-B14F-4D97-AF65-F5344CB8AC3E}">
        <p14:creationId xmlns:p14="http://schemas.microsoft.com/office/powerpoint/2010/main" val="2913664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learned about this map either in the video or article. 3 minute review: Hit 2 Nephi 25:6, time period of Isaiah, and then jump to the rest of the map.</a:t>
            </a:r>
          </a:p>
        </p:txBody>
      </p:sp>
      <p:sp>
        <p:nvSpPr>
          <p:cNvPr id="4" name="Slide Number Placeholder 3"/>
          <p:cNvSpPr>
            <a:spLocks noGrp="1"/>
          </p:cNvSpPr>
          <p:nvPr>
            <p:ph type="sldNum" sz="quarter" idx="10"/>
          </p:nvPr>
        </p:nvSpPr>
        <p:spPr/>
        <p:txBody>
          <a:bodyPr/>
          <a:lstStyle/>
          <a:p>
            <a:pPr>
              <a:defRPr/>
            </a:pPr>
            <a:fld id="{8825103C-1570-4E2C-872E-2FB2BF3399E1}" type="slidenum">
              <a:rPr lang="en-US" smtClean="0"/>
              <a:pPr>
                <a:defRPr/>
              </a:pPr>
              <a:t>7</a:t>
            </a:fld>
            <a:endParaRPr lang="en-US"/>
          </a:p>
        </p:txBody>
      </p:sp>
    </p:spTree>
    <p:extLst>
      <p:ext uri="{BB962C8B-B14F-4D97-AF65-F5344CB8AC3E}">
        <p14:creationId xmlns:p14="http://schemas.microsoft.com/office/powerpoint/2010/main" val="267983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learned about this map either in the video or article. 3 minute review: Hit 2 Nephi 25:6, time period of Isaiah, and then jump to the rest of the map.</a:t>
            </a:r>
          </a:p>
        </p:txBody>
      </p:sp>
      <p:sp>
        <p:nvSpPr>
          <p:cNvPr id="4" name="Slide Number Placeholder 3"/>
          <p:cNvSpPr>
            <a:spLocks noGrp="1"/>
          </p:cNvSpPr>
          <p:nvPr>
            <p:ph type="sldNum" sz="quarter" idx="10"/>
          </p:nvPr>
        </p:nvSpPr>
        <p:spPr/>
        <p:txBody>
          <a:bodyPr/>
          <a:lstStyle/>
          <a:p>
            <a:pPr>
              <a:defRPr/>
            </a:pPr>
            <a:fld id="{8825103C-1570-4E2C-872E-2FB2BF3399E1}" type="slidenum">
              <a:rPr lang="en-US" smtClean="0"/>
              <a:pPr>
                <a:defRPr/>
              </a:pPr>
              <a:t>8</a:t>
            </a:fld>
            <a:endParaRPr lang="en-US"/>
          </a:p>
        </p:txBody>
      </p:sp>
    </p:spTree>
    <p:extLst>
      <p:ext uri="{BB962C8B-B14F-4D97-AF65-F5344CB8AC3E}">
        <p14:creationId xmlns:p14="http://schemas.microsoft.com/office/powerpoint/2010/main" val="3435537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2F696783-0D3F-4BFF-8ED4-17DDB4186BF2}" type="slidenum">
              <a:rPr lang="en-US" smtClean="0">
                <a:latin typeface="Arial" charset="0"/>
              </a:rPr>
              <a:pPr/>
              <a:t>9</a:t>
            </a:fld>
            <a:endParaRPr lang="en-US">
              <a:latin typeface="Arial" charset="0"/>
            </a:endParaRPr>
          </a:p>
        </p:txBody>
      </p:sp>
    </p:spTree>
    <p:extLst>
      <p:ext uri="{BB962C8B-B14F-4D97-AF65-F5344CB8AC3E}">
        <p14:creationId xmlns:p14="http://schemas.microsoft.com/office/powerpoint/2010/main" val="1862760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2/4/2022</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85C7F-6050-F444-92E2-C7B56BF0290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9615C0C-D334-8341-9231-C7FB0EF0E5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AA7750-6013-2C4B-98CC-12FBFE88D9B2}"/>
              </a:ext>
            </a:extLst>
          </p:cNvPr>
          <p:cNvSpPr>
            <a:spLocks noGrp="1"/>
          </p:cNvSpPr>
          <p:nvPr>
            <p:ph type="sldNum" sz="quarter" idx="12"/>
          </p:nvPr>
        </p:nvSpPr>
        <p:spPr/>
        <p:txBody>
          <a:bodyPr/>
          <a:lstStyle/>
          <a:p>
            <a:fld id="{49D124CE-9130-44E1-9781-60D114D6CCCA}" type="slidenum">
              <a:rPr lang="en-US" smtClean="0"/>
              <a:pPr/>
              <a:t>‹#›</a:t>
            </a:fld>
            <a:endParaRPr lang="en-US"/>
          </a:p>
        </p:txBody>
      </p:sp>
    </p:spTree>
    <p:extLst>
      <p:ext uri="{BB962C8B-B14F-4D97-AF65-F5344CB8AC3E}">
        <p14:creationId xmlns:p14="http://schemas.microsoft.com/office/powerpoint/2010/main" val="919309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743490F-E40B-44E5-BBF7-52DB4C2C6C2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98324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546E-76A2-4348-A784-74D27E5C1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D1994-E51A-A74B-93B1-A035705F59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773D0-5E5F-9E4A-A299-CAFB5CD354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9F17F-816E-674E-970C-474227278AC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DFEE6210-57EE-0245-95D8-AC093A724F5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EB0C528-9627-AF47-ABB0-AEA429404015}"/>
              </a:ext>
            </a:extLst>
          </p:cNvPr>
          <p:cNvSpPr>
            <a:spLocks noGrp="1"/>
          </p:cNvSpPr>
          <p:nvPr>
            <p:ph type="sldNum" sz="quarter" idx="12"/>
          </p:nvPr>
        </p:nvSpPr>
        <p:spPr/>
        <p:txBody>
          <a:bodyPr/>
          <a:lstStyle/>
          <a:p>
            <a:pPr>
              <a:defRPr/>
            </a:pPr>
            <a:fld id="{32DF1EBA-8C74-4AEC-BF8C-24AC14FAD0A8}" type="slidenum">
              <a:rPr lang="en-US" altLang="en-US" smtClean="0"/>
              <a:pPr>
                <a:defRPr/>
              </a:pPr>
              <a:t>‹#›</a:t>
            </a:fld>
            <a:endParaRPr lang="en-US" altLang="en-US"/>
          </a:p>
        </p:txBody>
      </p:sp>
    </p:spTree>
    <p:extLst>
      <p:ext uri="{BB962C8B-B14F-4D97-AF65-F5344CB8AC3E}">
        <p14:creationId xmlns:p14="http://schemas.microsoft.com/office/powerpoint/2010/main" val="1058078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4" r:id="rId3"/>
    <p:sldLayoutId id="2147483715" r:id="rId4"/>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903" b="5542"/>
          <a:stretch/>
        </p:blipFill>
        <p:spPr>
          <a:xfrm>
            <a:off x="1856773" y="261064"/>
            <a:ext cx="8478453" cy="63358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07569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ECFE84-ED1B-4645-9381-7BDAA821524B}"/>
              </a:ext>
            </a:extLst>
          </p:cNvPr>
          <p:cNvSpPr>
            <a:spLocks noGrp="1"/>
          </p:cNvSpPr>
          <p:nvPr>
            <p:ph type="title"/>
          </p:nvPr>
        </p:nvSpPr>
        <p:spPr/>
        <p:txBody>
          <a:bodyPr>
            <a:normAutofit fontScale="90000"/>
          </a:bodyPr>
          <a:lstStyle/>
          <a:p>
            <a:r>
              <a:rPr lang="en-US" sz="4800" dirty="0">
                <a:latin typeface="Georgia" panose="02040502050405020303" pitchFamily="18" charset="0"/>
              </a:rPr>
              <a:t>Why does Nephi </a:t>
            </a:r>
            <a:br>
              <a:rPr lang="en-US" sz="4800" dirty="0">
                <a:latin typeface="Georgia" panose="02040502050405020303" pitchFamily="18" charset="0"/>
              </a:rPr>
            </a:br>
            <a:r>
              <a:rPr lang="en-US" sz="4800" dirty="0">
                <a:latin typeface="Georgia" panose="02040502050405020303" pitchFamily="18" charset="0"/>
              </a:rPr>
              <a:t>specifically read Isaiah?</a:t>
            </a:r>
            <a:br>
              <a:rPr lang="en-US" sz="4800" dirty="0">
                <a:latin typeface="Georgia" panose="02040502050405020303" pitchFamily="18" charset="0"/>
              </a:rPr>
            </a:br>
            <a:r>
              <a:rPr lang="en-US" sz="4000" dirty="0">
                <a:latin typeface="Georgia" panose="02040502050405020303" pitchFamily="18" charset="0"/>
              </a:rPr>
              <a:t>(1 Nephi 19:23)</a:t>
            </a:r>
            <a:endParaRPr lang="en-US" sz="4000" dirty="0"/>
          </a:p>
        </p:txBody>
      </p:sp>
      <p:pic>
        <p:nvPicPr>
          <p:cNvPr id="5" name="Picture 4">
            <a:extLst>
              <a:ext uri="{FF2B5EF4-FFF2-40B4-BE49-F238E27FC236}">
                <a16:creationId xmlns:a16="http://schemas.microsoft.com/office/drawing/2014/main" id="{4F9CFE7E-5D42-4759-B0BB-EDA0C04572AE}"/>
              </a:ext>
            </a:extLst>
          </p:cNvPr>
          <p:cNvPicPr>
            <a:picLocks noChangeAspect="1"/>
          </p:cNvPicPr>
          <p:nvPr/>
        </p:nvPicPr>
        <p:blipFill>
          <a:blip r:embed="rId3"/>
          <a:stretch>
            <a:fillRect/>
          </a:stretch>
        </p:blipFill>
        <p:spPr>
          <a:xfrm>
            <a:off x="2819986" y="2327227"/>
            <a:ext cx="6964093" cy="4192668"/>
          </a:xfrm>
          <a:prstGeom prst="rect">
            <a:avLst/>
          </a:prstGeom>
        </p:spPr>
      </p:pic>
      <p:cxnSp>
        <p:nvCxnSpPr>
          <p:cNvPr id="4" name="Straight Connector 3">
            <a:extLst>
              <a:ext uri="{FF2B5EF4-FFF2-40B4-BE49-F238E27FC236}">
                <a16:creationId xmlns:a16="http://schemas.microsoft.com/office/drawing/2014/main" id="{256DBF09-885F-44B2-8910-D27431F3409D}"/>
              </a:ext>
            </a:extLst>
          </p:cNvPr>
          <p:cNvCxnSpPr>
            <a:cxnSpLocks/>
          </p:cNvCxnSpPr>
          <p:nvPr/>
        </p:nvCxnSpPr>
        <p:spPr>
          <a:xfrm>
            <a:off x="2944288" y="3979423"/>
            <a:ext cx="66569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8714915-76B6-4967-984D-AD7FEB516AD8}"/>
              </a:ext>
            </a:extLst>
          </p:cNvPr>
          <p:cNvCxnSpPr>
            <a:cxnSpLocks/>
          </p:cNvCxnSpPr>
          <p:nvPr/>
        </p:nvCxnSpPr>
        <p:spPr>
          <a:xfrm>
            <a:off x="2944288" y="4393083"/>
            <a:ext cx="66569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33DA313-C59E-41E8-8EB0-E5014ABBB563}"/>
              </a:ext>
            </a:extLst>
          </p:cNvPr>
          <p:cNvCxnSpPr>
            <a:cxnSpLocks/>
          </p:cNvCxnSpPr>
          <p:nvPr/>
        </p:nvCxnSpPr>
        <p:spPr>
          <a:xfrm>
            <a:off x="2944288" y="4819803"/>
            <a:ext cx="66569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7B3D78F-CE7B-45B3-9AE1-2EAC31F464C2}"/>
              </a:ext>
            </a:extLst>
          </p:cNvPr>
          <p:cNvCxnSpPr>
            <a:cxnSpLocks/>
          </p:cNvCxnSpPr>
          <p:nvPr/>
        </p:nvCxnSpPr>
        <p:spPr>
          <a:xfrm>
            <a:off x="2944288" y="5207334"/>
            <a:ext cx="66569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8CF66FB-034A-47B9-B0F8-9D1D5C6D2984}"/>
              </a:ext>
            </a:extLst>
          </p:cNvPr>
          <p:cNvCxnSpPr>
            <a:cxnSpLocks/>
          </p:cNvCxnSpPr>
          <p:nvPr/>
        </p:nvCxnSpPr>
        <p:spPr>
          <a:xfrm>
            <a:off x="8660674" y="3583186"/>
            <a:ext cx="94052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913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algn="ctr"/>
            <a:r>
              <a:rPr lang="en-US" altLang="en-US" b="1" dirty="0">
                <a:latin typeface="Georgia" panose="02040502050405020303" pitchFamily="18" charset="0"/>
              </a:rPr>
              <a:t>2 Nephi 25:6</a:t>
            </a:r>
            <a:endParaRPr lang="en-US" altLang="en-US" sz="3200" dirty="0">
              <a:latin typeface="Georgia" panose="02040502050405020303" pitchFamily="18" charset="0"/>
            </a:endParaRPr>
          </a:p>
        </p:txBody>
      </p:sp>
      <p:sp>
        <p:nvSpPr>
          <p:cNvPr id="3" name="Content Placeholder 2"/>
          <p:cNvSpPr>
            <a:spLocks noGrp="1"/>
          </p:cNvSpPr>
          <p:nvPr>
            <p:ph idx="1"/>
          </p:nvPr>
        </p:nvSpPr>
        <p:spPr>
          <a:xfrm>
            <a:off x="386080" y="1991360"/>
            <a:ext cx="11338560" cy="4409440"/>
          </a:xfrm>
        </p:spPr>
        <p:txBody>
          <a:bodyPr>
            <a:normAutofit/>
          </a:bodyPr>
          <a:lstStyle/>
          <a:p>
            <a:pPr marL="36900" indent="0" algn="ctr">
              <a:buNone/>
              <a:defRPr/>
            </a:pPr>
            <a:r>
              <a:rPr lang="en-US" sz="4000" dirty="0"/>
              <a:t>“I . . . have dwelt at Jerusalem, wherefore I know concerning the regions round about; and I have made mention unto my children concerning the judgments of God, which hath come to pass among the Jews…according to all that which Isaiah hath spoken.”</a:t>
            </a:r>
            <a:endParaRPr lang="en-US" sz="4800" dirty="0"/>
          </a:p>
        </p:txBody>
      </p:sp>
    </p:spTree>
    <p:extLst>
      <p:ext uri="{BB962C8B-B14F-4D97-AF65-F5344CB8AC3E}">
        <p14:creationId xmlns:p14="http://schemas.microsoft.com/office/powerpoint/2010/main" val="2088945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6D30-2A50-40B7-85AD-03C1883D4658}"/>
              </a:ext>
            </a:extLst>
          </p:cNvPr>
          <p:cNvSpPr>
            <a:spLocks noGrp="1"/>
          </p:cNvSpPr>
          <p:nvPr>
            <p:ph type="title"/>
          </p:nvPr>
        </p:nvSpPr>
        <p:spPr>
          <a:xfrm>
            <a:off x="913795" y="609600"/>
            <a:ext cx="5526194" cy="5360126"/>
          </a:xfrm>
        </p:spPr>
        <p:txBody>
          <a:bodyPr>
            <a:noAutofit/>
          </a:bodyPr>
          <a:lstStyle/>
          <a:p>
            <a:r>
              <a:rPr lang="en-US" dirty="0">
                <a:effectLst/>
                <a:ea typeface="Calibri" panose="020F0502020204030204" pitchFamily="34" charset="0"/>
              </a:rPr>
              <a:t>“Obama is going to the Big Apple to meet with the UN. He is angry at Beijing.”</a:t>
            </a:r>
            <a:endParaRPr lang="en-US" sz="9600" dirty="0"/>
          </a:p>
        </p:txBody>
      </p:sp>
      <p:pic>
        <p:nvPicPr>
          <p:cNvPr id="1026" name="Picture 2">
            <a:extLst>
              <a:ext uri="{FF2B5EF4-FFF2-40B4-BE49-F238E27FC236}">
                <a16:creationId xmlns:a16="http://schemas.microsoft.com/office/drawing/2014/main" id="{2FD3AD52-5666-47AF-BE2B-CD186B45E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3203" y="609600"/>
            <a:ext cx="4140490" cy="56367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88AADE-4187-4E18-90DA-CDD719C3E941}"/>
              </a:ext>
            </a:extLst>
          </p:cNvPr>
          <p:cNvSpPr txBox="1"/>
          <p:nvPr/>
        </p:nvSpPr>
        <p:spPr>
          <a:xfrm>
            <a:off x="7540535" y="5876981"/>
            <a:ext cx="6093822" cy="338554"/>
          </a:xfrm>
          <a:prstGeom prst="rect">
            <a:avLst/>
          </a:prstGeom>
          <a:noFill/>
        </p:spPr>
        <p:txBody>
          <a:bodyPr wrap="square">
            <a:spAutoFit/>
          </a:bodyPr>
          <a:lstStyle/>
          <a:p>
            <a:r>
              <a:rPr lang="en-US" sz="1600" b="1" i="0" dirty="0">
                <a:effectLst/>
                <a:latin typeface="Arial" panose="020B0604020202020204" pitchFamily="34" charset="0"/>
              </a:rPr>
              <a:t>Pete Souza</a:t>
            </a:r>
            <a:endParaRPr lang="en-US" sz="1600" dirty="0"/>
          </a:p>
        </p:txBody>
      </p:sp>
    </p:spTree>
    <p:extLst>
      <p:ext uri="{BB962C8B-B14F-4D97-AF65-F5344CB8AC3E}">
        <p14:creationId xmlns:p14="http://schemas.microsoft.com/office/powerpoint/2010/main" val="2787967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map&#10;&#10;Description automatically generated">
            <a:extLst>
              <a:ext uri="{FF2B5EF4-FFF2-40B4-BE49-F238E27FC236}">
                <a16:creationId xmlns:a16="http://schemas.microsoft.com/office/drawing/2014/main" id="{D082AA07-5C64-4703-AB18-2F8C69CC4CC5}"/>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b="68275"/>
          <a:stretch/>
        </p:blipFill>
        <p:spPr>
          <a:xfrm>
            <a:off x="461739" y="287943"/>
            <a:ext cx="11203935" cy="5103864"/>
          </a:xfrm>
          <a:prstGeom prst="roundRect">
            <a:avLst>
              <a:gd name="adj" fmla="val 1277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08838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map&#10;&#10;Description automatically generated">
            <a:extLst>
              <a:ext uri="{FF2B5EF4-FFF2-40B4-BE49-F238E27FC236}">
                <a16:creationId xmlns:a16="http://schemas.microsoft.com/office/drawing/2014/main" id="{D082AA07-5C64-4703-AB18-2F8C69CC4CC5}"/>
              </a:ext>
            </a:extLst>
          </p:cNvPr>
          <p:cNvPicPr>
            <a:picLocks noChangeAspect="1"/>
          </p:cNvPicPr>
          <p:nvPr/>
        </p:nvPicPr>
        <p:blipFill rotWithShape="1">
          <a:blip r:embed="rId3">
            <a:extLst>
              <a:ext uri="{28A0092B-C50C-407E-A947-70E740481C1C}">
                <a14:useLocalDpi xmlns:a14="http://schemas.microsoft.com/office/drawing/2010/main" val="0"/>
              </a:ext>
            </a:extLst>
          </a:blip>
          <a:srcRect t="25231" r="55567"/>
          <a:stretch/>
        </p:blipFill>
        <p:spPr>
          <a:xfrm>
            <a:off x="122464" y="220735"/>
            <a:ext cx="5311140" cy="6416529"/>
          </a:xfrm>
          <a:prstGeom prst="roundRect">
            <a:avLst>
              <a:gd name="adj" fmla="val 1277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9981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map&#10;&#10;Description automatically generated">
            <a:extLst>
              <a:ext uri="{FF2B5EF4-FFF2-40B4-BE49-F238E27FC236}">
                <a16:creationId xmlns:a16="http://schemas.microsoft.com/office/drawing/2014/main" id="{F18926AC-CF96-4214-A737-0D228C56C82D}"/>
              </a:ext>
            </a:extLst>
          </p:cNvPr>
          <p:cNvPicPr>
            <a:picLocks noChangeAspect="1"/>
          </p:cNvPicPr>
          <p:nvPr/>
        </p:nvPicPr>
        <p:blipFill rotWithShape="1">
          <a:blip r:embed="rId3">
            <a:extLst>
              <a:ext uri="{28A0092B-C50C-407E-A947-70E740481C1C}">
                <a14:useLocalDpi xmlns:a14="http://schemas.microsoft.com/office/drawing/2010/main" val="0"/>
              </a:ext>
            </a:extLst>
          </a:blip>
          <a:srcRect l="48752" t="23426"/>
          <a:stretch/>
        </p:blipFill>
        <p:spPr>
          <a:xfrm>
            <a:off x="5939793" y="127412"/>
            <a:ext cx="6164579" cy="6613021"/>
          </a:xfrm>
          <a:prstGeom prst="roundRect">
            <a:avLst>
              <a:gd name="adj" fmla="val 1277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3257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algn="ctr"/>
            <a:r>
              <a:rPr lang="en-US" altLang="en-US" b="1" dirty="0">
                <a:latin typeface="Georgia" panose="02040502050405020303" pitchFamily="18" charset="0"/>
              </a:rPr>
              <a:t>Jesus and the…</a:t>
            </a:r>
            <a:endParaRPr lang="en-US" altLang="en-US" sz="3200" dirty="0">
              <a:latin typeface="Georgia" panose="02040502050405020303" pitchFamily="18" charset="0"/>
            </a:endParaRPr>
          </a:p>
        </p:txBody>
      </p:sp>
      <p:sp>
        <p:nvSpPr>
          <p:cNvPr id="3" name="Content Placeholder 2"/>
          <p:cNvSpPr>
            <a:spLocks noGrp="1"/>
          </p:cNvSpPr>
          <p:nvPr>
            <p:ph idx="1"/>
          </p:nvPr>
        </p:nvSpPr>
        <p:spPr>
          <a:xfrm>
            <a:off x="386080" y="1991360"/>
            <a:ext cx="11338560" cy="4409440"/>
          </a:xfrm>
        </p:spPr>
        <p:txBody>
          <a:bodyPr>
            <a:normAutofit/>
          </a:bodyPr>
          <a:lstStyle/>
          <a:p>
            <a:pPr>
              <a:defRPr/>
            </a:pPr>
            <a:r>
              <a:rPr lang="en-US" dirty="0"/>
              <a:t>The united kingdom of Israel splits into two kingdoms (Israel (ten tribes) and Judah) </a:t>
            </a:r>
            <a:r>
              <a:rPr lang="en-US" dirty="0">
                <a:latin typeface="Georgia" panose="02040502050405020303" pitchFamily="18" charset="0"/>
              </a:rPr>
              <a:t>(950 BC)</a:t>
            </a:r>
          </a:p>
          <a:p>
            <a:pPr>
              <a:defRPr/>
            </a:pPr>
            <a:r>
              <a:rPr lang="en-US" dirty="0">
                <a:latin typeface="Georgia" panose="02040502050405020303" pitchFamily="18" charset="0"/>
              </a:rPr>
              <a:t>Ten tribes scattered by Assyria and foreigners brought into their land (720 BC)</a:t>
            </a:r>
          </a:p>
          <a:p>
            <a:pPr>
              <a:defRPr/>
            </a:pPr>
            <a:r>
              <a:rPr lang="en-US" dirty="0"/>
              <a:t>The people who are now living in that geographic area become known as…</a:t>
            </a:r>
            <a:endParaRPr lang="en-US" dirty="0">
              <a:latin typeface="Georgia" panose="02040502050405020303"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0446D-F564-472D-8E67-29E9F22B243F}"/>
              </a:ext>
            </a:extLst>
          </p:cNvPr>
          <p:cNvSpPr>
            <a:spLocks noGrp="1"/>
          </p:cNvSpPr>
          <p:nvPr>
            <p:ph type="title"/>
          </p:nvPr>
        </p:nvSpPr>
        <p:spPr>
          <a:xfrm>
            <a:off x="913795" y="350290"/>
            <a:ext cx="10353762" cy="970450"/>
          </a:xfrm>
        </p:spPr>
        <p:txBody>
          <a:bodyPr>
            <a:normAutofit/>
          </a:bodyPr>
          <a:lstStyle/>
          <a:p>
            <a:r>
              <a:rPr lang="en-US" dirty="0"/>
              <a:t>Jesus and the Samaritans</a:t>
            </a:r>
          </a:p>
        </p:txBody>
      </p:sp>
      <p:sp>
        <p:nvSpPr>
          <p:cNvPr id="4" name="Content Placeholder 3">
            <a:extLst>
              <a:ext uri="{FF2B5EF4-FFF2-40B4-BE49-F238E27FC236}">
                <a16:creationId xmlns:a16="http://schemas.microsoft.com/office/drawing/2014/main" id="{8FCEE775-10D8-4BAE-9848-BF180346A17E}"/>
              </a:ext>
            </a:extLst>
          </p:cNvPr>
          <p:cNvSpPr>
            <a:spLocks noGrp="1"/>
          </p:cNvSpPr>
          <p:nvPr>
            <p:ph sz="half" idx="2"/>
          </p:nvPr>
        </p:nvSpPr>
        <p:spPr>
          <a:xfrm>
            <a:off x="5259431" y="1511658"/>
            <a:ext cx="6139231" cy="4858603"/>
          </a:xfrm>
        </p:spPr>
        <p:txBody>
          <a:bodyPr>
            <a:normAutofit/>
          </a:bodyPr>
          <a:lstStyle/>
          <a:p>
            <a:r>
              <a:rPr lang="en-US" dirty="0"/>
              <a:t>The parable of the Good Samaritan.</a:t>
            </a:r>
          </a:p>
          <a:p>
            <a:r>
              <a:rPr lang="en-US" dirty="0"/>
              <a:t>Jesus and the Samaritan woman at the well.</a:t>
            </a:r>
          </a:p>
          <a:p>
            <a:r>
              <a:rPr lang="en-US" dirty="0"/>
              <a:t>James and John wanting to call down fire on a Samaritan city and the Savior’s response.</a:t>
            </a:r>
          </a:p>
        </p:txBody>
      </p:sp>
      <p:pic>
        <p:nvPicPr>
          <p:cNvPr id="3" name="Picture 5" descr="A picture containing text, book, outdoor&#10;&#10;Description automatically generated">
            <a:extLst>
              <a:ext uri="{FF2B5EF4-FFF2-40B4-BE49-F238E27FC236}">
                <a16:creationId xmlns:a16="http://schemas.microsoft.com/office/drawing/2014/main" id="{AF7D044F-DC02-4338-9057-D0ADBBD227FC}"/>
              </a:ext>
            </a:extLst>
          </p:cNvPr>
          <p:cNvPicPr>
            <a:picLocks noChangeAspect="1"/>
          </p:cNvPicPr>
          <p:nvPr/>
        </p:nvPicPr>
        <p:blipFill>
          <a:blip r:embed="rId3"/>
          <a:stretch>
            <a:fillRect/>
          </a:stretch>
        </p:blipFill>
        <p:spPr>
          <a:xfrm>
            <a:off x="1025878" y="1507594"/>
            <a:ext cx="3832578" cy="4858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81859C42-B97B-4319-9A07-9CC1F3A0C180}"/>
              </a:ext>
            </a:extLst>
          </p:cNvPr>
          <p:cNvSpPr txBox="1"/>
          <p:nvPr/>
        </p:nvSpPr>
        <p:spPr>
          <a:xfrm>
            <a:off x="1378763" y="602784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Georgia"/>
              </a:rPr>
              <a:t>John Everett Millais</a:t>
            </a:r>
          </a:p>
        </p:txBody>
      </p:sp>
    </p:spTree>
    <p:extLst>
      <p:ext uri="{BB962C8B-B14F-4D97-AF65-F5344CB8AC3E}">
        <p14:creationId xmlns:p14="http://schemas.microsoft.com/office/powerpoint/2010/main" val="287524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map&#10;&#10;Description automatically generated">
            <a:extLst>
              <a:ext uri="{FF2B5EF4-FFF2-40B4-BE49-F238E27FC236}">
                <a16:creationId xmlns:a16="http://schemas.microsoft.com/office/drawing/2014/main" id="{F18926AC-CF96-4214-A737-0D228C56C82D}"/>
              </a:ext>
            </a:extLst>
          </p:cNvPr>
          <p:cNvPicPr>
            <a:picLocks noChangeAspect="1"/>
          </p:cNvPicPr>
          <p:nvPr/>
        </p:nvPicPr>
        <p:blipFill rotWithShape="1">
          <a:blip r:embed="rId3">
            <a:extLst>
              <a:ext uri="{28A0092B-C50C-407E-A947-70E740481C1C}">
                <a14:useLocalDpi xmlns:a14="http://schemas.microsoft.com/office/drawing/2010/main" val="0"/>
              </a:ext>
            </a:extLst>
          </a:blip>
          <a:srcRect l="48752" t="23426"/>
          <a:stretch/>
        </p:blipFill>
        <p:spPr>
          <a:xfrm>
            <a:off x="5939793" y="127412"/>
            <a:ext cx="6164579" cy="6613021"/>
          </a:xfrm>
          <a:prstGeom prst="roundRect">
            <a:avLst>
              <a:gd name="adj" fmla="val 1277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00431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438"/>
            <a:ext cx="12192000" cy="868362"/>
          </a:xfrm>
        </p:spPr>
        <p:txBody>
          <a:bodyPr>
            <a:noAutofit/>
          </a:bodyPr>
          <a:lstStyle/>
          <a:p>
            <a:pPr algn="ctr"/>
            <a:r>
              <a:rPr lang="en-US" b="1" dirty="0">
                <a:latin typeface="Georgia" panose="02040502050405020303" pitchFamily="18" charset="0"/>
              </a:rPr>
              <a:t>What are meanings of these lyrics?</a:t>
            </a:r>
          </a:p>
        </p:txBody>
      </p:sp>
      <p:sp>
        <p:nvSpPr>
          <p:cNvPr id="5" name="Content Placeholder 4"/>
          <p:cNvSpPr>
            <a:spLocks noGrp="1"/>
          </p:cNvSpPr>
          <p:nvPr>
            <p:ph sz="half" idx="1"/>
          </p:nvPr>
        </p:nvSpPr>
        <p:spPr>
          <a:xfrm>
            <a:off x="992777" y="1273631"/>
            <a:ext cx="10228217" cy="5244736"/>
          </a:xfrm>
        </p:spPr>
        <p:txBody>
          <a:bodyPr>
            <a:normAutofit/>
          </a:bodyPr>
          <a:lstStyle/>
          <a:p>
            <a:pPr marL="0" indent="0" algn="ctr">
              <a:buNone/>
            </a:pPr>
            <a:r>
              <a:rPr lang="en-US" sz="4000" dirty="0">
                <a:latin typeface="Georgia" panose="02040502050405020303" pitchFamily="18" charset="0"/>
              </a:rPr>
              <a:t>If you </a:t>
            </a:r>
            <a:r>
              <a:rPr lang="en-US" sz="4000" dirty="0" err="1">
                <a:latin typeface="Georgia" panose="02040502050405020303" pitchFamily="18" charset="0"/>
              </a:rPr>
              <a:t>ain't</a:t>
            </a:r>
            <a:r>
              <a:rPr lang="en-US" sz="4000" dirty="0">
                <a:latin typeface="Georgia" panose="02040502050405020303" pitchFamily="18" charset="0"/>
              </a:rPr>
              <a:t> here, I just can't breathe</a:t>
            </a:r>
            <a:br>
              <a:rPr lang="en-US" sz="4000" dirty="0">
                <a:latin typeface="Georgia" panose="02040502050405020303" pitchFamily="18" charset="0"/>
              </a:rPr>
            </a:br>
            <a:r>
              <a:rPr lang="en-US" sz="4000" dirty="0">
                <a:latin typeface="Georgia" panose="02040502050405020303" pitchFamily="18" charset="0"/>
              </a:rPr>
              <a:t>It's no air, no air</a:t>
            </a:r>
            <a:br>
              <a:rPr lang="en-US" sz="4000" dirty="0">
                <a:latin typeface="Georgia" panose="02040502050405020303" pitchFamily="18" charset="0"/>
              </a:rPr>
            </a:br>
            <a:r>
              <a:rPr lang="en-US" sz="4000" dirty="0">
                <a:latin typeface="Georgia" panose="02040502050405020303" pitchFamily="18" charset="0"/>
              </a:rPr>
              <a:t>No air…</a:t>
            </a:r>
            <a:br>
              <a:rPr lang="en-US" sz="4000" dirty="0">
                <a:latin typeface="Georgia" panose="02040502050405020303" pitchFamily="18" charset="0"/>
              </a:rPr>
            </a:br>
            <a:br>
              <a:rPr lang="en-US" sz="4000" dirty="0">
                <a:latin typeface="Georgia" panose="02040502050405020303" pitchFamily="18" charset="0"/>
              </a:rPr>
            </a:br>
            <a:r>
              <a:rPr lang="en-US" sz="4000" dirty="0">
                <a:latin typeface="Georgia" panose="02040502050405020303" pitchFamily="18" charset="0"/>
              </a:rPr>
              <a:t>I walked, I ran, I jumped, I flew</a:t>
            </a:r>
            <a:br>
              <a:rPr lang="en-US" sz="4000" dirty="0">
                <a:latin typeface="Georgia" panose="02040502050405020303" pitchFamily="18" charset="0"/>
              </a:rPr>
            </a:br>
            <a:r>
              <a:rPr lang="en-US" sz="4000" dirty="0">
                <a:latin typeface="Georgia" panose="02040502050405020303" pitchFamily="18" charset="0"/>
              </a:rPr>
              <a:t>Right off the ground to float to you</a:t>
            </a:r>
            <a:br>
              <a:rPr lang="en-US" sz="4000" dirty="0">
                <a:latin typeface="Georgia" panose="02040502050405020303" pitchFamily="18" charset="0"/>
              </a:rPr>
            </a:br>
            <a:r>
              <a:rPr lang="en-US" sz="4000" dirty="0">
                <a:latin typeface="Georgia" panose="02040502050405020303" pitchFamily="18" charset="0"/>
              </a:rPr>
              <a:t>There's no gravity to hold me down for real</a:t>
            </a:r>
            <a:endParaRPr lang="en-US" sz="4000" dirty="0">
              <a:effectLst/>
              <a:latin typeface="Georgia" panose="02040502050405020303" pitchFamily="18" charset="0"/>
            </a:endParaRPr>
          </a:p>
        </p:txBody>
      </p:sp>
    </p:spTree>
    <p:extLst>
      <p:ext uri="{BB962C8B-B14F-4D97-AF65-F5344CB8AC3E}">
        <p14:creationId xmlns:p14="http://schemas.microsoft.com/office/powerpoint/2010/main" val="2226180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534" b="6534"/>
          <a:stretch/>
        </p:blipFill>
        <p:spPr>
          <a:xfrm>
            <a:off x="1757414" y="246184"/>
            <a:ext cx="8677172" cy="63656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0069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4885509" y="261254"/>
            <a:ext cx="7001691" cy="4401205"/>
          </a:xfrm>
          <a:prstGeom prst="rect">
            <a:avLst/>
          </a:prstGeom>
          <a:noFill/>
          <a:ln w="9525">
            <a:noFill/>
            <a:miter lim="800000"/>
            <a:headEnd/>
            <a:tailEnd/>
          </a:ln>
          <a:effectLst/>
        </p:spPr>
        <p:txBody>
          <a:bodyPr wrap="square">
            <a:spAutoFit/>
          </a:bodyPr>
          <a:lstStyle/>
          <a:p>
            <a:pPr eaLnBrk="1" hangingPunct="1">
              <a:defRPr/>
            </a:pPr>
            <a:r>
              <a:rPr lang="en-US" sz="4000" dirty="0">
                <a:latin typeface="Georgia" panose="02040502050405020303" pitchFamily="18" charset="0"/>
              </a:rPr>
              <a:t>“The book of Isaiah contains numerous prophecies that seem to have multiple fulfillments. </a:t>
            </a:r>
            <a:r>
              <a:rPr lang="en-US" sz="4000" b="1" dirty="0">
                <a:latin typeface="Georgia" panose="02040502050405020303" pitchFamily="18" charset="0"/>
              </a:rPr>
              <a:t>One </a:t>
            </a:r>
            <a:r>
              <a:rPr lang="en-US" sz="4000" dirty="0">
                <a:latin typeface="Georgia" panose="02040502050405020303" pitchFamily="18" charset="0"/>
              </a:rPr>
              <a:t>seems to involve the people of Isaiah’s day or the circumstances of the next generation. </a:t>
            </a:r>
          </a:p>
        </p:txBody>
      </p:sp>
      <p:sp>
        <p:nvSpPr>
          <p:cNvPr id="1541124" name="Text Box 5"/>
          <p:cNvSpPr txBox="1">
            <a:spLocks noChangeArrowheads="1"/>
          </p:cNvSpPr>
          <p:nvPr/>
        </p:nvSpPr>
        <p:spPr bwMode="auto">
          <a:xfrm>
            <a:off x="590006" y="5396416"/>
            <a:ext cx="361623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dirty="0">
                <a:latin typeface="Georgia" panose="02040502050405020303" pitchFamily="18" charset="0"/>
              </a:rPr>
              <a:t>Dallin H. Oaks</a:t>
            </a:r>
          </a:p>
          <a:p>
            <a:pPr algn="ctr" eaLnBrk="1" hangingPunct="1"/>
            <a:r>
              <a:rPr lang="en-US" sz="2000" dirty="0">
                <a:latin typeface="Georgia" panose="02040502050405020303" pitchFamily="18" charset="0"/>
              </a:rPr>
              <a:t>“Scripture Reading and Revelation,” </a:t>
            </a:r>
            <a:r>
              <a:rPr lang="en-US" sz="2000" i="1" dirty="0">
                <a:latin typeface="Georgia" panose="02040502050405020303" pitchFamily="18" charset="0"/>
              </a:rPr>
              <a:t>Ensign</a:t>
            </a:r>
            <a:r>
              <a:rPr lang="en-US" sz="2000" dirty="0">
                <a:latin typeface="Georgia" panose="02040502050405020303" pitchFamily="18" charset="0"/>
              </a:rPr>
              <a:t> (Jan. 1995), p. 8.</a:t>
            </a:r>
          </a:p>
        </p:txBody>
      </p:sp>
      <p:pic>
        <p:nvPicPr>
          <p:cNvPr id="3" name="Picture 2">
            <a:extLst>
              <a:ext uri="{FF2B5EF4-FFF2-40B4-BE49-F238E27FC236}">
                <a16:creationId xmlns:a16="http://schemas.microsoft.com/office/drawing/2014/main" id="{EC430A82-E2A6-2F46-A02E-2485B395C6F8}"/>
              </a:ext>
            </a:extLst>
          </p:cNvPr>
          <p:cNvPicPr>
            <a:picLocks noChangeAspect="1"/>
          </p:cNvPicPr>
          <p:nvPr/>
        </p:nvPicPr>
        <p:blipFill>
          <a:blip r:embed="rId3"/>
          <a:stretch>
            <a:fillRect/>
          </a:stretch>
        </p:blipFill>
        <p:spPr>
          <a:xfrm>
            <a:off x="590006" y="261255"/>
            <a:ext cx="3719505" cy="4648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42291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4885509" y="261254"/>
            <a:ext cx="7001691" cy="6186309"/>
          </a:xfrm>
          <a:prstGeom prst="rect">
            <a:avLst/>
          </a:prstGeom>
          <a:noFill/>
          <a:ln w="9525">
            <a:noFill/>
            <a:miter lim="800000"/>
            <a:headEnd/>
            <a:tailEnd/>
          </a:ln>
          <a:effectLst/>
        </p:spPr>
        <p:txBody>
          <a:bodyPr wrap="square">
            <a:spAutoFit/>
          </a:bodyPr>
          <a:lstStyle/>
          <a:p>
            <a:pPr eaLnBrk="1" hangingPunct="1">
              <a:defRPr/>
            </a:pPr>
            <a:r>
              <a:rPr lang="en-US" sz="3600" dirty="0">
                <a:latin typeface="Georgia" panose="02040502050405020303" pitchFamily="18" charset="0"/>
              </a:rPr>
              <a:t>“</a:t>
            </a:r>
            <a:r>
              <a:rPr lang="en-US" sz="3600" b="1" dirty="0">
                <a:latin typeface="Georgia" panose="02040502050405020303" pitchFamily="18" charset="0"/>
              </a:rPr>
              <a:t>Another meaning</a:t>
            </a:r>
            <a:r>
              <a:rPr lang="en-US" sz="3600" dirty="0">
                <a:latin typeface="Georgia" panose="02040502050405020303" pitchFamily="18" charset="0"/>
              </a:rPr>
              <a:t>, often symbolic, seems to refer to events in the meridian of time when Jerusalem was destroyed and her people scattered after the crucifixion of the Son of God. Still </a:t>
            </a:r>
            <a:r>
              <a:rPr lang="en-US" sz="3600" b="1" dirty="0">
                <a:latin typeface="Georgia" panose="02040502050405020303" pitchFamily="18" charset="0"/>
              </a:rPr>
              <a:t>another meaning</a:t>
            </a:r>
            <a:r>
              <a:rPr lang="en-US" sz="3600" dirty="0">
                <a:latin typeface="Georgia" panose="02040502050405020303" pitchFamily="18" charset="0"/>
              </a:rPr>
              <a:t> or fulfillment of the same prophecy seems to relate to the events attending the Second Coming of the Savior.”</a:t>
            </a:r>
          </a:p>
        </p:txBody>
      </p:sp>
      <p:sp>
        <p:nvSpPr>
          <p:cNvPr id="1541124" name="Text Box 5"/>
          <p:cNvSpPr txBox="1">
            <a:spLocks noChangeArrowheads="1"/>
          </p:cNvSpPr>
          <p:nvPr/>
        </p:nvSpPr>
        <p:spPr bwMode="auto">
          <a:xfrm>
            <a:off x="590006" y="5396416"/>
            <a:ext cx="361623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000" dirty="0">
                <a:latin typeface="Georgia" panose="02040502050405020303" pitchFamily="18" charset="0"/>
              </a:rPr>
              <a:t>Dallin H. Oaks</a:t>
            </a:r>
          </a:p>
          <a:p>
            <a:pPr algn="ctr" eaLnBrk="1" hangingPunct="1"/>
            <a:r>
              <a:rPr lang="en-US" sz="2000" dirty="0">
                <a:latin typeface="Georgia" panose="02040502050405020303" pitchFamily="18" charset="0"/>
              </a:rPr>
              <a:t>“Scripture Reading and Revelation,” </a:t>
            </a:r>
            <a:r>
              <a:rPr lang="en-US" sz="2000" i="1" dirty="0">
                <a:latin typeface="Georgia" panose="02040502050405020303" pitchFamily="18" charset="0"/>
              </a:rPr>
              <a:t>Ensign</a:t>
            </a:r>
            <a:r>
              <a:rPr lang="en-US" sz="2000" dirty="0">
                <a:latin typeface="Georgia" panose="02040502050405020303" pitchFamily="18" charset="0"/>
              </a:rPr>
              <a:t> (Jan. 1995), p. 8.</a:t>
            </a:r>
          </a:p>
        </p:txBody>
      </p:sp>
      <p:pic>
        <p:nvPicPr>
          <p:cNvPr id="3" name="Picture 2">
            <a:extLst>
              <a:ext uri="{FF2B5EF4-FFF2-40B4-BE49-F238E27FC236}">
                <a16:creationId xmlns:a16="http://schemas.microsoft.com/office/drawing/2014/main" id="{EC430A82-E2A6-2F46-A02E-2485B395C6F8}"/>
              </a:ext>
            </a:extLst>
          </p:cNvPr>
          <p:cNvPicPr>
            <a:picLocks noChangeAspect="1"/>
          </p:cNvPicPr>
          <p:nvPr/>
        </p:nvPicPr>
        <p:blipFill>
          <a:blip r:embed="rId3"/>
          <a:stretch>
            <a:fillRect/>
          </a:stretch>
        </p:blipFill>
        <p:spPr>
          <a:xfrm>
            <a:off x="590006" y="261255"/>
            <a:ext cx="3719505" cy="4648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6287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C249-0B6F-4159-A680-509730BFCB05}"/>
              </a:ext>
            </a:extLst>
          </p:cNvPr>
          <p:cNvSpPr>
            <a:spLocks noGrp="1"/>
          </p:cNvSpPr>
          <p:nvPr>
            <p:ph type="title"/>
          </p:nvPr>
        </p:nvSpPr>
        <p:spPr/>
        <p:txBody>
          <a:bodyPr/>
          <a:lstStyle/>
          <a:p>
            <a:r>
              <a:rPr lang="en-US" dirty="0"/>
              <a:t>Isaiah Testifies of Jesus Christ</a:t>
            </a:r>
          </a:p>
        </p:txBody>
      </p:sp>
      <p:sp>
        <p:nvSpPr>
          <p:cNvPr id="3" name="Content Placeholder 2">
            <a:extLst>
              <a:ext uri="{FF2B5EF4-FFF2-40B4-BE49-F238E27FC236}">
                <a16:creationId xmlns:a16="http://schemas.microsoft.com/office/drawing/2014/main" id="{C65A33B8-D972-451F-A272-A26B7A9BF4AC}"/>
              </a:ext>
            </a:extLst>
          </p:cNvPr>
          <p:cNvSpPr>
            <a:spLocks noGrp="1"/>
          </p:cNvSpPr>
          <p:nvPr>
            <p:ph idx="1"/>
          </p:nvPr>
        </p:nvSpPr>
        <p:spPr>
          <a:xfrm>
            <a:off x="415633" y="1732449"/>
            <a:ext cx="11402291" cy="4515951"/>
          </a:xfrm>
        </p:spPr>
        <p:txBody>
          <a:bodyPr>
            <a:normAutofit/>
          </a:bodyPr>
          <a:lstStyle/>
          <a:p>
            <a:r>
              <a:rPr lang="en-US" sz="4000" b="1" dirty="0">
                <a:solidFill>
                  <a:srgbClr val="FFFF00"/>
                </a:solidFill>
              </a:rPr>
              <a:t>“A virgin shall conceive”</a:t>
            </a:r>
          </a:p>
          <a:p>
            <a:r>
              <a:rPr lang="en-US" sz="4000" dirty="0"/>
              <a:t>“Be not afraid”</a:t>
            </a:r>
          </a:p>
          <a:p>
            <a:r>
              <a:rPr lang="en-US" sz="4000" dirty="0"/>
              <a:t>“I have graven thee upon the palms of my hand”</a:t>
            </a:r>
          </a:p>
          <a:p>
            <a:r>
              <a:rPr lang="en-US" sz="4000" dirty="0"/>
              <a:t>“The prey of the terrible shall be delivered”</a:t>
            </a:r>
          </a:p>
        </p:txBody>
      </p:sp>
    </p:spTree>
    <p:extLst>
      <p:ext uri="{BB962C8B-B14F-4D97-AF65-F5344CB8AC3E}">
        <p14:creationId xmlns:p14="http://schemas.microsoft.com/office/powerpoint/2010/main" val="3107779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 map&#10;&#10;Description automatically generated">
            <a:extLst>
              <a:ext uri="{FF2B5EF4-FFF2-40B4-BE49-F238E27FC236}">
                <a16:creationId xmlns:a16="http://schemas.microsoft.com/office/drawing/2014/main" id="{A804788B-9D41-4E23-9770-D4303771B734}"/>
              </a:ext>
            </a:extLst>
          </p:cNvPr>
          <p:cNvPicPr>
            <a:picLocks noChangeAspect="1"/>
          </p:cNvPicPr>
          <p:nvPr/>
        </p:nvPicPr>
        <p:blipFill rotWithShape="1">
          <a:blip r:embed="rId3">
            <a:extLst>
              <a:ext uri="{28A0092B-C50C-407E-A947-70E740481C1C}">
                <a14:useLocalDpi xmlns:a14="http://schemas.microsoft.com/office/drawing/2010/main" val="0"/>
              </a:ext>
            </a:extLst>
          </a:blip>
          <a:srcRect t="24444" r="59183"/>
          <a:stretch/>
        </p:blipFill>
        <p:spPr>
          <a:xfrm>
            <a:off x="189806" y="137064"/>
            <a:ext cx="4954091" cy="6583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6383" name="Line 15"/>
          <p:cNvSpPr>
            <a:spLocks noChangeShapeType="1"/>
          </p:cNvSpPr>
          <p:nvPr/>
        </p:nvSpPr>
        <p:spPr bwMode="auto">
          <a:xfrm flipH="1">
            <a:off x="2340279" y="1466897"/>
            <a:ext cx="1016457" cy="2231812"/>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6384" name="Line 16"/>
          <p:cNvSpPr>
            <a:spLocks noChangeShapeType="1"/>
          </p:cNvSpPr>
          <p:nvPr/>
        </p:nvSpPr>
        <p:spPr bwMode="auto">
          <a:xfrm flipH="1">
            <a:off x="1980657" y="3368442"/>
            <a:ext cx="86999" cy="374075"/>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0897" name="Text Box 17"/>
          <p:cNvSpPr txBox="1">
            <a:spLocks noChangeArrowheads="1"/>
          </p:cNvSpPr>
          <p:nvPr/>
        </p:nvSpPr>
        <p:spPr bwMode="auto">
          <a:xfrm>
            <a:off x="5290457" y="137063"/>
            <a:ext cx="6711737"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pPr>
            <a:r>
              <a:rPr lang="en-US" sz="3600" dirty="0">
                <a:latin typeface="Georgia" panose="02040502050405020303" pitchFamily="18" charset="0"/>
              </a:rPr>
              <a:t>“And it came to pass in the days of Ahaz the son of Jotham, the son of Uzziah, king of Judah, that </a:t>
            </a:r>
            <a:r>
              <a:rPr lang="en-US" sz="3600" dirty="0" err="1">
                <a:latin typeface="Georgia" panose="02040502050405020303" pitchFamily="18" charset="0"/>
              </a:rPr>
              <a:t>Rezin</a:t>
            </a:r>
            <a:r>
              <a:rPr lang="en-US" sz="3600" dirty="0">
                <a:latin typeface="Georgia" panose="02040502050405020303" pitchFamily="18" charset="0"/>
              </a:rPr>
              <a:t> the king of Syria, and </a:t>
            </a:r>
            <a:r>
              <a:rPr lang="en-US" sz="3600" dirty="0" err="1">
                <a:latin typeface="Georgia" panose="02040502050405020303" pitchFamily="18" charset="0"/>
              </a:rPr>
              <a:t>Pekah</a:t>
            </a:r>
            <a:r>
              <a:rPr lang="en-US" sz="3600" dirty="0">
                <a:latin typeface="Georgia" panose="02040502050405020303" pitchFamily="18" charset="0"/>
              </a:rPr>
              <a:t> the son of </a:t>
            </a:r>
            <a:r>
              <a:rPr lang="en-US" sz="3600" dirty="0" err="1">
                <a:latin typeface="Georgia" panose="02040502050405020303" pitchFamily="18" charset="0"/>
              </a:rPr>
              <a:t>Remaliah</a:t>
            </a:r>
            <a:r>
              <a:rPr lang="en-US" sz="3600" dirty="0">
                <a:latin typeface="Georgia" panose="02040502050405020303" pitchFamily="18" charset="0"/>
              </a:rPr>
              <a:t>, king of Israel, went up toward Jerusalem to war against it, but could not prevail against it.” </a:t>
            </a:r>
          </a:p>
          <a:p>
            <a:pPr algn="ctr" eaLnBrk="1" hangingPunct="1">
              <a:spcBef>
                <a:spcPct val="50000"/>
              </a:spcBef>
            </a:pPr>
            <a:r>
              <a:rPr lang="en-US" sz="2400" dirty="0">
                <a:latin typeface="Georgia" panose="02040502050405020303" pitchFamily="18" charset="0"/>
              </a:rPr>
              <a:t>(Isaiah 7:1)</a:t>
            </a:r>
            <a:endParaRPr lang="en-US" sz="3600" dirty="0">
              <a:latin typeface="Georgia" panose="02040502050405020303" pitchFamily="18" charset="0"/>
            </a:endParaRPr>
          </a:p>
        </p:txBody>
      </p:sp>
    </p:spTree>
    <p:extLst>
      <p:ext uri="{BB962C8B-B14F-4D97-AF65-F5344CB8AC3E}">
        <p14:creationId xmlns:p14="http://schemas.microsoft.com/office/powerpoint/2010/main" val="405154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 map&#10;&#10;Description automatically generated">
            <a:extLst>
              <a:ext uri="{FF2B5EF4-FFF2-40B4-BE49-F238E27FC236}">
                <a16:creationId xmlns:a16="http://schemas.microsoft.com/office/drawing/2014/main" id="{A804788B-9D41-4E23-9770-D4303771B734}"/>
              </a:ext>
            </a:extLst>
          </p:cNvPr>
          <p:cNvPicPr>
            <a:picLocks noChangeAspect="1"/>
          </p:cNvPicPr>
          <p:nvPr/>
        </p:nvPicPr>
        <p:blipFill rotWithShape="1">
          <a:blip r:embed="rId3">
            <a:extLst>
              <a:ext uri="{28A0092B-C50C-407E-A947-70E740481C1C}">
                <a14:useLocalDpi xmlns:a14="http://schemas.microsoft.com/office/drawing/2010/main" val="0"/>
              </a:ext>
            </a:extLst>
          </a:blip>
          <a:srcRect t="24444" r="59183"/>
          <a:stretch/>
        </p:blipFill>
        <p:spPr>
          <a:xfrm>
            <a:off x="189806" y="137064"/>
            <a:ext cx="4954091" cy="6583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6383" name="Line 15"/>
          <p:cNvSpPr>
            <a:spLocks noChangeShapeType="1"/>
          </p:cNvSpPr>
          <p:nvPr/>
        </p:nvSpPr>
        <p:spPr bwMode="auto">
          <a:xfrm flipH="1">
            <a:off x="2340279" y="1466897"/>
            <a:ext cx="1016457" cy="2231812"/>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6384" name="Line 16"/>
          <p:cNvSpPr>
            <a:spLocks noChangeShapeType="1"/>
          </p:cNvSpPr>
          <p:nvPr/>
        </p:nvSpPr>
        <p:spPr bwMode="auto">
          <a:xfrm flipH="1">
            <a:off x="1980657" y="3368442"/>
            <a:ext cx="86999" cy="374075"/>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0897" name="Text Box 17"/>
          <p:cNvSpPr txBox="1">
            <a:spLocks noChangeArrowheads="1"/>
          </p:cNvSpPr>
          <p:nvPr/>
        </p:nvSpPr>
        <p:spPr bwMode="auto">
          <a:xfrm>
            <a:off x="5290457" y="137063"/>
            <a:ext cx="6711737"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pPr>
            <a:r>
              <a:rPr lang="en-US" sz="3600" dirty="0">
                <a:latin typeface="Georgia" panose="02040502050405020303" pitchFamily="18" charset="0"/>
              </a:rPr>
              <a:t>“And it was told the house of David [that’s Ahaz, in Jerusalem], saying, Syria is confederate with Ephraim [remember that Ephraim is the capital of Israel]. And his heart was moved, and the heart of his people, as the trees of the wood are moved with the wind.” </a:t>
            </a:r>
          </a:p>
          <a:p>
            <a:pPr algn="ctr" eaLnBrk="1" hangingPunct="1">
              <a:spcBef>
                <a:spcPct val="50000"/>
              </a:spcBef>
            </a:pPr>
            <a:r>
              <a:rPr lang="en-US" sz="2800" dirty="0">
                <a:latin typeface="Georgia" panose="02040502050405020303" pitchFamily="18" charset="0"/>
              </a:rPr>
              <a:t>(Isaiah 7:2)</a:t>
            </a:r>
            <a:endParaRPr lang="en-US" sz="3600" dirty="0">
              <a:latin typeface="Georgia" panose="02040502050405020303" pitchFamily="18" charset="0"/>
            </a:endParaRPr>
          </a:p>
        </p:txBody>
      </p:sp>
    </p:spTree>
    <p:extLst>
      <p:ext uri="{BB962C8B-B14F-4D97-AF65-F5344CB8AC3E}">
        <p14:creationId xmlns:p14="http://schemas.microsoft.com/office/powerpoint/2010/main" val="548670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 map&#10;&#10;Description automatically generated">
            <a:extLst>
              <a:ext uri="{FF2B5EF4-FFF2-40B4-BE49-F238E27FC236}">
                <a16:creationId xmlns:a16="http://schemas.microsoft.com/office/drawing/2014/main" id="{A804788B-9D41-4E23-9770-D4303771B734}"/>
              </a:ext>
            </a:extLst>
          </p:cNvPr>
          <p:cNvPicPr>
            <a:picLocks noChangeAspect="1"/>
          </p:cNvPicPr>
          <p:nvPr/>
        </p:nvPicPr>
        <p:blipFill rotWithShape="1">
          <a:blip r:embed="rId3">
            <a:extLst>
              <a:ext uri="{28A0092B-C50C-407E-A947-70E740481C1C}">
                <a14:useLocalDpi xmlns:a14="http://schemas.microsoft.com/office/drawing/2010/main" val="0"/>
              </a:ext>
            </a:extLst>
          </a:blip>
          <a:srcRect t="24444" r="59183"/>
          <a:stretch/>
        </p:blipFill>
        <p:spPr>
          <a:xfrm>
            <a:off x="189806" y="137064"/>
            <a:ext cx="4954091" cy="6583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6383" name="Line 15"/>
          <p:cNvSpPr>
            <a:spLocks noChangeShapeType="1"/>
          </p:cNvSpPr>
          <p:nvPr/>
        </p:nvSpPr>
        <p:spPr bwMode="auto">
          <a:xfrm flipH="1">
            <a:off x="2340279" y="1466897"/>
            <a:ext cx="1016457" cy="2231812"/>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6384" name="Line 16"/>
          <p:cNvSpPr>
            <a:spLocks noChangeShapeType="1"/>
          </p:cNvSpPr>
          <p:nvPr/>
        </p:nvSpPr>
        <p:spPr bwMode="auto">
          <a:xfrm flipH="1">
            <a:off x="1980657" y="3368442"/>
            <a:ext cx="86999" cy="374075"/>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0897" name="Text Box 17"/>
          <p:cNvSpPr txBox="1">
            <a:spLocks noChangeArrowheads="1"/>
          </p:cNvSpPr>
          <p:nvPr/>
        </p:nvSpPr>
        <p:spPr bwMode="auto">
          <a:xfrm>
            <a:off x="5290457" y="137063"/>
            <a:ext cx="6711737"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pPr>
            <a:r>
              <a:rPr lang="en-US" sz="4800" dirty="0">
                <a:latin typeface="Georgia" panose="02040502050405020303" pitchFamily="18" charset="0"/>
              </a:rPr>
              <a:t>“Say unto [Ahaz], Take heed, and be quiet; fear not, neither be fainthearted for the two tails of these smoking firebrands.” </a:t>
            </a:r>
          </a:p>
          <a:p>
            <a:pPr algn="ctr" eaLnBrk="1" hangingPunct="1">
              <a:spcBef>
                <a:spcPct val="50000"/>
              </a:spcBef>
            </a:pPr>
            <a:r>
              <a:rPr lang="en-US" sz="4000" dirty="0">
                <a:latin typeface="Georgia" panose="02040502050405020303" pitchFamily="18" charset="0"/>
              </a:rPr>
              <a:t>(Isaiah 7:4)</a:t>
            </a:r>
            <a:endParaRPr lang="en-US" sz="4800" dirty="0">
              <a:latin typeface="Georgia" panose="02040502050405020303" pitchFamily="18" charset="0"/>
            </a:endParaRPr>
          </a:p>
        </p:txBody>
      </p:sp>
    </p:spTree>
    <p:extLst>
      <p:ext uri="{BB962C8B-B14F-4D97-AF65-F5344CB8AC3E}">
        <p14:creationId xmlns:p14="http://schemas.microsoft.com/office/powerpoint/2010/main" val="2501232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 map&#10;&#10;Description automatically generated">
            <a:extLst>
              <a:ext uri="{FF2B5EF4-FFF2-40B4-BE49-F238E27FC236}">
                <a16:creationId xmlns:a16="http://schemas.microsoft.com/office/drawing/2014/main" id="{A804788B-9D41-4E23-9770-D4303771B734}"/>
              </a:ext>
            </a:extLst>
          </p:cNvPr>
          <p:cNvPicPr>
            <a:picLocks noChangeAspect="1"/>
          </p:cNvPicPr>
          <p:nvPr/>
        </p:nvPicPr>
        <p:blipFill rotWithShape="1">
          <a:blip r:embed="rId3">
            <a:extLst>
              <a:ext uri="{28A0092B-C50C-407E-A947-70E740481C1C}">
                <a14:useLocalDpi xmlns:a14="http://schemas.microsoft.com/office/drawing/2010/main" val="0"/>
              </a:ext>
            </a:extLst>
          </a:blip>
          <a:srcRect t="24444" r="59183"/>
          <a:stretch/>
        </p:blipFill>
        <p:spPr>
          <a:xfrm>
            <a:off x="189806" y="137064"/>
            <a:ext cx="4954091" cy="6583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6383" name="Line 15"/>
          <p:cNvSpPr>
            <a:spLocks noChangeShapeType="1"/>
          </p:cNvSpPr>
          <p:nvPr/>
        </p:nvSpPr>
        <p:spPr bwMode="auto">
          <a:xfrm flipH="1">
            <a:off x="2340279" y="1466897"/>
            <a:ext cx="1016457" cy="2231812"/>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6384" name="Line 16"/>
          <p:cNvSpPr>
            <a:spLocks noChangeShapeType="1"/>
          </p:cNvSpPr>
          <p:nvPr/>
        </p:nvSpPr>
        <p:spPr bwMode="auto">
          <a:xfrm flipH="1">
            <a:off x="1980657" y="3368442"/>
            <a:ext cx="86999" cy="374075"/>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0897" name="Text Box 17"/>
          <p:cNvSpPr txBox="1">
            <a:spLocks noChangeArrowheads="1"/>
          </p:cNvSpPr>
          <p:nvPr/>
        </p:nvSpPr>
        <p:spPr bwMode="auto">
          <a:xfrm>
            <a:off x="5290457" y="137063"/>
            <a:ext cx="6711737"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pPr>
            <a:r>
              <a:rPr lang="en-US" sz="3200" dirty="0">
                <a:latin typeface="Georgia" panose="02040502050405020303" pitchFamily="18" charset="0"/>
              </a:rPr>
              <a:t>“Because Syria, Ephraim, and the son of </a:t>
            </a:r>
            <a:r>
              <a:rPr lang="en-US" sz="3200" dirty="0" err="1">
                <a:latin typeface="Georgia" panose="02040502050405020303" pitchFamily="18" charset="0"/>
              </a:rPr>
              <a:t>Remaliah</a:t>
            </a:r>
            <a:r>
              <a:rPr lang="en-US" sz="3200" dirty="0">
                <a:latin typeface="Georgia" panose="02040502050405020303" pitchFamily="18" charset="0"/>
              </a:rPr>
              <a:t>, have taken evil counsel against thee, saying: Let us go up against Judah, and vex it, and let us make a breach therein for us, and set a king in the midst of it, even the son of </a:t>
            </a:r>
            <a:r>
              <a:rPr lang="en-US" sz="3200" dirty="0" err="1">
                <a:latin typeface="Georgia" panose="02040502050405020303" pitchFamily="18" charset="0"/>
              </a:rPr>
              <a:t>Tabeal</a:t>
            </a:r>
            <a:r>
              <a:rPr lang="en-US" sz="3200" dirty="0">
                <a:latin typeface="Georgia" panose="02040502050405020303" pitchFamily="18" charset="0"/>
              </a:rPr>
              <a:t>. </a:t>
            </a:r>
          </a:p>
          <a:p>
            <a:pPr algn="ctr" eaLnBrk="1" hangingPunct="1">
              <a:spcBef>
                <a:spcPct val="50000"/>
              </a:spcBef>
            </a:pPr>
            <a:r>
              <a:rPr lang="en-US" sz="3200" dirty="0">
                <a:latin typeface="Georgia" panose="02040502050405020303" pitchFamily="18" charset="0"/>
              </a:rPr>
              <a:t>[In other words, Syria and the Northern Kingdom plan to install a puppet king in Judah who will do their bidding].” </a:t>
            </a:r>
          </a:p>
          <a:p>
            <a:pPr algn="ctr" eaLnBrk="1" hangingPunct="1">
              <a:spcBef>
                <a:spcPct val="50000"/>
              </a:spcBef>
            </a:pPr>
            <a:r>
              <a:rPr lang="en-US" sz="2400" dirty="0">
                <a:latin typeface="Georgia" panose="02040502050405020303" pitchFamily="18" charset="0"/>
              </a:rPr>
              <a:t>(Isaiah 7:5–6)</a:t>
            </a:r>
            <a:endParaRPr lang="en-US" sz="3200" dirty="0">
              <a:latin typeface="Georgia" panose="02040502050405020303" pitchFamily="18" charset="0"/>
            </a:endParaRPr>
          </a:p>
        </p:txBody>
      </p:sp>
    </p:spTree>
    <p:extLst>
      <p:ext uri="{BB962C8B-B14F-4D97-AF65-F5344CB8AC3E}">
        <p14:creationId xmlns:p14="http://schemas.microsoft.com/office/powerpoint/2010/main" val="891948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 map&#10;&#10;Description automatically generated">
            <a:extLst>
              <a:ext uri="{FF2B5EF4-FFF2-40B4-BE49-F238E27FC236}">
                <a16:creationId xmlns:a16="http://schemas.microsoft.com/office/drawing/2014/main" id="{A804788B-9D41-4E23-9770-D4303771B734}"/>
              </a:ext>
            </a:extLst>
          </p:cNvPr>
          <p:cNvPicPr>
            <a:picLocks noChangeAspect="1"/>
          </p:cNvPicPr>
          <p:nvPr/>
        </p:nvPicPr>
        <p:blipFill rotWithShape="1">
          <a:blip r:embed="rId3">
            <a:extLst>
              <a:ext uri="{28A0092B-C50C-407E-A947-70E740481C1C}">
                <a14:useLocalDpi xmlns:a14="http://schemas.microsoft.com/office/drawing/2010/main" val="0"/>
              </a:ext>
            </a:extLst>
          </a:blip>
          <a:srcRect t="24444" r="59183"/>
          <a:stretch/>
        </p:blipFill>
        <p:spPr>
          <a:xfrm>
            <a:off x="189806" y="137064"/>
            <a:ext cx="4954091" cy="6583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6383" name="Line 15"/>
          <p:cNvSpPr>
            <a:spLocks noChangeShapeType="1"/>
          </p:cNvSpPr>
          <p:nvPr/>
        </p:nvSpPr>
        <p:spPr bwMode="auto">
          <a:xfrm flipH="1">
            <a:off x="2340279" y="1466897"/>
            <a:ext cx="1016457" cy="2231812"/>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6384" name="Line 16"/>
          <p:cNvSpPr>
            <a:spLocks noChangeShapeType="1"/>
          </p:cNvSpPr>
          <p:nvPr/>
        </p:nvSpPr>
        <p:spPr bwMode="auto">
          <a:xfrm flipH="1">
            <a:off x="1980657" y="3368442"/>
            <a:ext cx="86999" cy="374075"/>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0897" name="Text Box 17"/>
          <p:cNvSpPr txBox="1">
            <a:spLocks noChangeArrowheads="1"/>
          </p:cNvSpPr>
          <p:nvPr/>
        </p:nvSpPr>
        <p:spPr bwMode="auto">
          <a:xfrm>
            <a:off x="5290457" y="137063"/>
            <a:ext cx="6711737"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pPr>
            <a:r>
              <a:rPr lang="en-US" sz="4000" dirty="0">
                <a:latin typeface="Georgia" panose="02040502050405020303" pitchFamily="18" charset="0"/>
              </a:rPr>
              <a:t>“Thus saith the Lord God, It shall not stand, neither shall it come to pass. For the head of Syria is Damascus, and the head of Damascus is </a:t>
            </a:r>
            <a:r>
              <a:rPr lang="en-US" sz="4000" dirty="0" err="1">
                <a:latin typeface="Georgia" panose="02040502050405020303" pitchFamily="18" charset="0"/>
              </a:rPr>
              <a:t>Rezin</a:t>
            </a:r>
            <a:r>
              <a:rPr lang="en-US" sz="4000" dirty="0">
                <a:latin typeface="Georgia" panose="02040502050405020303" pitchFamily="18" charset="0"/>
              </a:rPr>
              <a:t>; and within threescore and five years shall Ephraim be broken, that it be not a people.” </a:t>
            </a:r>
          </a:p>
          <a:p>
            <a:pPr algn="ctr" eaLnBrk="1" hangingPunct="1">
              <a:spcBef>
                <a:spcPct val="50000"/>
              </a:spcBef>
            </a:pPr>
            <a:r>
              <a:rPr lang="en-US" sz="3600" dirty="0">
                <a:latin typeface="Georgia" panose="02040502050405020303" pitchFamily="18" charset="0"/>
              </a:rPr>
              <a:t>(Isaiah 7:7)</a:t>
            </a:r>
            <a:endParaRPr lang="en-US" sz="4400" dirty="0">
              <a:latin typeface="Georgia" panose="02040502050405020303" pitchFamily="18" charset="0"/>
            </a:endParaRPr>
          </a:p>
        </p:txBody>
      </p:sp>
    </p:spTree>
    <p:extLst>
      <p:ext uri="{BB962C8B-B14F-4D97-AF65-F5344CB8AC3E}">
        <p14:creationId xmlns:p14="http://schemas.microsoft.com/office/powerpoint/2010/main" val="2481869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 map&#10;&#10;Description automatically generated">
            <a:extLst>
              <a:ext uri="{FF2B5EF4-FFF2-40B4-BE49-F238E27FC236}">
                <a16:creationId xmlns:a16="http://schemas.microsoft.com/office/drawing/2014/main" id="{A804788B-9D41-4E23-9770-D4303771B734}"/>
              </a:ext>
            </a:extLst>
          </p:cNvPr>
          <p:cNvPicPr>
            <a:picLocks noChangeAspect="1"/>
          </p:cNvPicPr>
          <p:nvPr/>
        </p:nvPicPr>
        <p:blipFill rotWithShape="1">
          <a:blip r:embed="rId3">
            <a:extLst>
              <a:ext uri="{28A0092B-C50C-407E-A947-70E740481C1C}">
                <a14:useLocalDpi xmlns:a14="http://schemas.microsoft.com/office/drawing/2010/main" val="0"/>
              </a:ext>
            </a:extLst>
          </a:blip>
          <a:srcRect t="24444" r="59183"/>
          <a:stretch/>
        </p:blipFill>
        <p:spPr>
          <a:xfrm>
            <a:off x="189806" y="137064"/>
            <a:ext cx="4954091" cy="6583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6383" name="Line 15"/>
          <p:cNvSpPr>
            <a:spLocks noChangeShapeType="1"/>
          </p:cNvSpPr>
          <p:nvPr/>
        </p:nvSpPr>
        <p:spPr bwMode="auto">
          <a:xfrm flipH="1">
            <a:off x="2340279" y="1466897"/>
            <a:ext cx="1016457" cy="2231812"/>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6384" name="Line 16"/>
          <p:cNvSpPr>
            <a:spLocks noChangeShapeType="1"/>
          </p:cNvSpPr>
          <p:nvPr/>
        </p:nvSpPr>
        <p:spPr bwMode="auto">
          <a:xfrm flipH="1">
            <a:off x="1980657" y="3368442"/>
            <a:ext cx="86999" cy="374075"/>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0897" name="Text Box 17"/>
          <p:cNvSpPr txBox="1">
            <a:spLocks noChangeArrowheads="1"/>
          </p:cNvSpPr>
          <p:nvPr/>
        </p:nvSpPr>
        <p:spPr bwMode="auto">
          <a:xfrm>
            <a:off x="5290457" y="137063"/>
            <a:ext cx="67117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pPr>
            <a:r>
              <a:rPr lang="en-US" sz="4400" dirty="0">
                <a:latin typeface="Georgia" panose="02040502050405020303" pitchFamily="18" charset="0"/>
              </a:rPr>
              <a:t>“Associate yourselves, O ye people, and ye shall be broken in pieces.” </a:t>
            </a:r>
          </a:p>
          <a:p>
            <a:pPr algn="ctr" eaLnBrk="1" hangingPunct="1">
              <a:spcBef>
                <a:spcPct val="50000"/>
              </a:spcBef>
            </a:pPr>
            <a:r>
              <a:rPr lang="en-US" sz="4000" dirty="0">
                <a:latin typeface="Georgia" panose="02040502050405020303" pitchFamily="18" charset="0"/>
              </a:rPr>
              <a:t>(Isaiah 8:9)</a:t>
            </a:r>
            <a:endParaRPr lang="en-US" sz="4800" dirty="0">
              <a:latin typeface="Georgia" panose="02040502050405020303" pitchFamily="18" charset="0"/>
            </a:endParaRPr>
          </a:p>
        </p:txBody>
      </p:sp>
    </p:spTree>
    <p:extLst>
      <p:ext uri="{BB962C8B-B14F-4D97-AF65-F5344CB8AC3E}">
        <p14:creationId xmlns:p14="http://schemas.microsoft.com/office/powerpoint/2010/main" val="2078694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 map&#10;&#10;Description automatically generated">
            <a:extLst>
              <a:ext uri="{FF2B5EF4-FFF2-40B4-BE49-F238E27FC236}">
                <a16:creationId xmlns:a16="http://schemas.microsoft.com/office/drawing/2014/main" id="{A804788B-9D41-4E23-9770-D4303771B734}"/>
              </a:ext>
            </a:extLst>
          </p:cNvPr>
          <p:cNvPicPr>
            <a:picLocks noChangeAspect="1"/>
          </p:cNvPicPr>
          <p:nvPr/>
        </p:nvPicPr>
        <p:blipFill rotWithShape="1">
          <a:blip r:embed="rId3">
            <a:extLst>
              <a:ext uri="{28A0092B-C50C-407E-A947-70E740481C1C}">
                <a14:useLocalDpi xmlns:a14="http://schemas.microsoft.com/office/drawing/2010/main" val="0"/>
              </a:ext>
            </a:extLst>
          </a:blip>
          <a:srcRect t="24444" r="59183"/>
          <a:stretch/>
        </p:blipFill>
        <p:spPr>
          <a:xfrm>
            <a:off x="189806" y="137064"/>
            <a:ext cx="4954091" cy="6583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6383" name="Line 15"/>
          <p:cNvSpPr>
            <a:spLocks noChangeShapeType="1"/>
          </p:cNvSpPr>
          <p:nvPr/>
        </p:nvSpPr>
        <p:spPr bwMode="auto">
          <a:xfrm flipH="1">
            <a:off x="2340279" y="1466897"/>
            <a:ext cx="1016457" cy="2231812"/>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6384" name="Line 16"/>
          <p:cNvSpPr>
            <a:spLocks noChangeShapeType="1"/>
          </p:cNvSpPr>
          <p:nvPr/>
        </p:nvSpPr>
        <p:spPr bwMode="auto">
          <a:xfrm flipH="1">
            <a:off x="1980657" y="3368442"/>
            <a:ext cx="86999" cy="374075"/>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0897" name="Text Box 17"/>
          <p:cNvSpPr txBox="1">
            <a:spLocks noChangeArrowheads="1"/>
          </p:cNvSpPr>
          <p:nvPr/>
        </p:nvSpPr>
        <p:spPr bwMode="auto">
          <a:xfrm>
            <a:off x="5290457" y="137063"/>
            <a:ext cx="6711737"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pPr>
            <a:r>
              <a:rPr lang="en-US" sz="4400" dirty="0">
                <a:latin typeface="Georgia" panose="02040502050405020303" pitchFamily="18" charset="0"/>
              </a:rPr>
              <a:t>“Then </a:t>
            </a:r>
            <a:r>
              <a:rPr lang="en-US" sz="4400" dirty="0" err="1">
                <a:latin typeface="Georgia" panose="02040502050405020303" pitchFamily="18" charset="0"/>
              </a:rPr>
              <a:t>Rezin</a:t>
            </a:r>
            <a:r>
              <a:rPr lang="en-US" sz="4400" dirty="0">
                <a:latin typeface="Georgia" panose="02040502050405020303" pitchFamily="18" charset="0"/>
              </a:rPr>
              <a:t> king of Syria and </a:t>
            </a:r>
            <a:r>
              <a:rPr lang="en-US" sz="4400" dirty="0" err="1">
                <a:latin typeface="Georgia" panose="02040502050405020303" pitchFamily="18" charset="0"/>
              </a:rPr>
              <a:t>Pekah</a:t>
            </a:r>
            <a:r>
              <a:rPr lang="en-US" sz="4400" dirty="0">
                <a:latin typeface="Georgia" panose="02040502050405020303" pitchFamily="18" charset="0"/>
              </a:rPr>
              <a:t> son of </a:t>
            </a:r>
            <a:r>
              <a:rPr lang="en-US" sz="4400" dirty="0" err="1">
                <a:latin typeface="Georgia" panose="02040502050405020303" pitchFamily="18" charset="0"/>
              </a:rPr>
              <a:t>Remaliah</a:t>
            </a:r>
            <a:r>
              <a:rPr lang="en-US" sz="4400" dirty="0">
                <a:latin typeface="Georgia" panose="02040502050405020303" pitchFamily="18" charset="0"/>
              </a:rPr>
              <a:t> king of Israel came up to Jerusalem to war: and they besieged Ahaz, but could not overcome him.” </a:t>
            </a:r>
          </a:p>
          <a:p>
            <a:pPr algn="ctr" eaLnBrk="1" hangingPunct="1">
              <a:spcBef>
                <a:spcPct val="50000"/>
              </a:spcBef>
            </a:pPr>
            <a:r>
              <a:rPr lang="en-US" sz="3600" dirty="0">
                <a:latin typeface="Georgia" panose="02040502050405020303" pitchFamily="18" charset="0"/>
              </a:rPr>
              <a:t>(2 Kings 16:5)</a:t>
            </a:r>
            <a:endParaRPr lang="en-US" sz="4000" dirty="0">
              <a:latin typeface="Georgia" panose="02040502050405020303" pitchFamily="18" charset="0"/>
            </a:endParaRPr>
          </a:p>
        </p:txBody>
      </p:sp>
    </p:spTree>
    <p:extLst>
      <p:ext uri="{BB962C8B-B14F-4D97-AF65-F5344CB8AC3E}">
        <p14:creationId xmlns:p14="http://schemas.microsoft.com/office/powerpoint/2010/main" val="3988769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aiah back names"/>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198479" y="139824"/>
            <a:ext cx="7795042" cy="65783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30716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1990-1519-4123-9DA7-4295A13FE2D2}"/>
              </a:ext>
            </a:extLst>
          </p:cNvPr>
          <p:cNvSpPr>
            <a:spLocks noGrp="1"/>
          </p:cNvSpPr>
          <p:nvPr>
            <p:ph type="title"/>
          </p:nvPr>
        </p:nvSpPr>
        <p:spPr>
          <a:xfrm>
            <a:off x="916941" y="444137"/>
            <a:ext cx="10353762" cy="970450"/>
          </a:xfrm>
        </p:spPr>
        <p:txBody>
          <a:bodyPr/>
          <a:lstStyle/>
          <a:p>
            <a:r>
              <a:rPr lang="en-US" dirty="0"/>
              <a:t>2 Kings 16:7–9</a:t>
            </a:r>
          </a:p>
        </p:txBody>
      </p:sp>
      <p:sp>
        <p:nvSpPr>
          <p:cNvPr id="3" name="Content Placeholder 2">
            <a:extLst>
              <a:ext uri="{FF2B5EF4-FFF2-40B4-BE49-F238E27FC236}">
                <a16:creationId xmlns:a16="http://schemas.microsoft.com/office/drawing/2014/main" id="{DC6AB745-CAEF-4AE5-A408-47DEE1CD8FEB}"/>
              </a:ext>
            </a:extLst>
          </p:cNvPr>
          <p:cNvSpPr>
            <a:spLocks noGrp="1"/>
          </p:cNvSpPr>
          <p:nvPr>
            <p:ph idx="1"/>
          </p:nvPr>
        </p:nvSpPr>
        <p:spPr>
          <a:xfrm>
            <a:off x="548640" y="1580050"/>
            <a:ext cx="11090365" cy="4833813"/>
          </a:xfrm>
        </p:spPr>
        <p:txBody>
          <a:bodyPr>
            <a:normAutofit fontScale="92500" lnSpcReduction="10000"/>
          </a:bodyPr>
          <a:lstStyle/>
          <a:p>
            <a:pPr marL="36900" indent="0">
              <a:buNone/>
            </a:pPr>
            <a:r>
              <a:rPr lang="en-US" dirty="0"/>
              <a:t>“So Ahaz sent messengers to </a:t>
            </a:r>
            <a:r>
              <a:rPr lang="en-US" dirty="0" err="1"/>
              <a:t>Tiglathpileser</a:t>
            </a:r>
            <a:r>
              <a:rPr lang="en-US" dirty="0"/>
              <a:t> king of Assyria, saying, I am thy servant and thy son: come up, and save me out of the hand of the king of Syria, and out of the hand of the king of Israel, which rise up against me. And Ahaz took the silver and gold that was found in the house of the Lord, and in the treasures of the king’s house, and sent it for a present to the king of Assyria. And the king of Assyria hearkened unto him...went up against Damascus, and took it, and carried the people of it captive…and slew </a:t>
            </a:r>
            <a:r>
              <a:rPr lang="en-US" dirty="0" err="1"/>
              <a:t>Rezin</a:t>
            </a:r>
            <a:r>
              <a:rPr lang="en-US" dirty="0"/>
              <a:t>.”</a:t>
            </a:r>
          </a:p>
        </p:txBody>
      </p:sp>
    </p:spTree>
    <p:extLst>
      <p:ext uri="{BB962C8B-B14F-4D97-AF65-F5344CB8AC3E}">
        <p14:creationId xmlns:p14="http://schemas.microsoft.com/office/powerpoint/2010/main" val="4177223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 map&#10;&#10;Description automatically generated">
            <a:extLst>
              <a:ext uri="{FF2B5EF4-FFF2-40B4-BE49-F238E27FC236}">
                <a16:creationId xmlns:a16="http://schemas.microsoft.com/office/drawing/2014/main" id="{A804788B-9D41-4E23-9770-D4303771B734}"/>
              </a:ext>
            </a:extLst>
          </p:cNvPr>
          <p:cNvPicPr>
            <a:picLocks noChangeAspect="1"/>
          </p:cNvPicPr>
          <p:nvPr/>
        </p:nvPicPr>
        <p:blipFill rotWithShape="1">
          <a:blip r:embed="rId3">
            <a:extLst>
              <a:ext uri="{28A0092B-C50C-407E-A947-70E740481C1C}">
                <a14:useLocalDpi xmlns:a14="http://schemas.microsoft.com/office/drawing/2010/main" val="0"/>
              </a:ext>
            </a:extLst>
          </a:blip>
          <a:srcRect t="24444" r="59183"/>
          <a:stretch/>
        </p:blipFill>
        <p:spPr>
          <a:xfrm>
            <a:off x="189806" y="137064"/>
            <a:ext cx="4954091" cy="6583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6383" name="Line 15"/>
          <p:cNvSpPr>
            <a:spLocks noChangeShapeType="1"/>
          </p:cNvSpPr>
          <p:nvPr/>
        </p:nvSpPr>
        <p:spPr bwMode="auto">
          <a:xfrm flipH="1">
            <a:off x="2340279" y="1466897"/>
            <a:ext cx="1016457" cy="2231812"/>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6384" name="Line 16"/>
          <p:cNvSpPr>
            <a:spLocks noChangeShapeType="1"/>
          </p:cNvSpPr>
          <p:nvPr/>
        </p:nvSpPr>
        <p:spPr bwMode="auto">
          <a:xfrm flipH="1">
            <a:off x="1980657" y="3368442"/>
            <a:ext cx="86999" cy="374075"/>
          </a:xfrm>
          <a:prstGeom prst="line">
            <a:avLst/>
          </a:prstGeom>
          <a:noFill/>
          <a:ln w="762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0897" name="Text Box 17"/>
          <p:cNvSpPr txBox="1">
            <a:spLocks noChangeArrowheads="1"/>
          </p:cNvSpPr>
          <p:nvPr/>
        </p:nvSpPr>
        <p:spPr bwMode="auto">
          <a:xfrm>
            <a:off x="5290457" y="137063"/>
            <a:ext cx="6711737"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pPr>
            <a:r>
              <a:rPr lang="en-US" sz="4400" dirty="0">
                <a:latin typeface="Georgia" panose="02040502050405020303" pitchFamily="18" charset="0"/>
              </a:rPr>
              <a:t>“The Lord </a:t>
            </a:r>
            <a:r>
              <a:rPr lang="en-US" sz="4400" dirty="0" err="1">
                <a:latin typeface="Georgia" panose="02040502050405020303" pitchFamily="18" charset="0"/>
              </a:rPr>
              <a:t>spake</a:t>
            </a:r>
            <a:r>
              <a:rPr lang="en-US" sz="4400" dirty="0">
                <a:latin typeface="Georgia" panose="02040502050405020303" pitchFamily="18" charset="0"/>
              </a:rPr>
              <a:t> again unto Ahaz, saying, Ask thee a sign of the Lord thy God; ask it either in the depths, or in the heights above. But Ahaz said, I will not ask, neither will I tempt the Lord” </a:t>
            </a:r>
          </a:p>
          <a:p>
            <a:pPr algn="ctr" eaLnBrk="1" hangingPunct="1">
              <a:spcBef>
                <a:spcPct val="50000"/>
              </a:spcBef>
            </a:pPr>
            <a:r>
              <a:rPr lang="en-US" sz="4000" dirty="0">
                <a:latin typeface="Georgia" panose="02040502050405020303" pitchFamily="18" charset="0"/>
              </a:rPr>
              <a:t>(Isaiah 7:10–12)</a:t>
            </a:r>
            <a:endParaRPr lang="en-US" sz="3600" dirty="0">
              <a:latin typeface="Georgia" panose="02040502050405020303" pitchFamily="18" charset="0"/>
            </a:endParaRPr>
          </a:p>
        </p:txBody>
      </p:sp>
    </p:spTree>
    <p:extLst>
      <p:ext uri="{BB962C8B-B14F-4D97-AF65-F5344CB8AC3E}">
        <p14:creationId xmlns:p14="http://schemas.microsoft.com/office/powerpoint/2010/main" val="2573546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EF0BFE-5C53-2645-9BB4-3DC14B76CF96}"/>
              </a:ext>
            </a:extLst>
          </p:cNvPr>
          <p:cNvSpPr txBox="1"/>
          <p:nvPr/>
        </p:nvSpPr>
        <p:spPr>
          <a:xfrm>
            <a:off x="122829" y="1062265"/>
            <a:ext cx="6564574" cy="3477875"/>
          </a:xfrm>
          <a:prstGeom prst="rect">
            <a:avLst/>
          </a:prstGeom>
          <a:noFill/>
        </p:spPr>
        <p:txBody>
          <a:bodyPr wrap="square" rtlCol="0">
            <a:spAutoFit/>
          </a:bodyPr>
          <a:lstStyle/>
          <a:p>
            <a:pPr algn="ctr"/>
            <a:r>
              <a:rPr lang="en-US" sz="4400" b="1" dirty="0">
                <a:latin typeface="Georgia" panose="02040502050405020303" pitchFamily="18" charset="0"/>
              </a:rPr>
              <a:t>“Behold, a virgin shall conceive, and bear a son, and shall call his name Immanuel.” </a:t>
            </a:r>
            <a:r>
              <a:rPr lang="en-US" sz="4000" b="1" dirty="0">
                <a:latin typeface="Georgia" panose="02040502050405020303" pitchFamily="18" charset="0"/>
              </a:rPr>
              <a:t>(Isaiah 7:14)</a:t>
            </a:r>
          </a:p>
        </p:txBody>
      </p:sp>
      <p:pic>
        <p:nvPicPr>
          <p:cNvPr id="3" name="Picture 3" descr="A picture containing text, fabric, stone&#10;&#10;Description automatically generated">
            <a:extLst>
              <a:ext uri="{FF2B5EF4-FFF2-40B4-BE49-F238E27FC236}">
                <a16:creationId xmlns:a16="http://schemas.microsoft.com/office/drawing/2014/main" id="{9B6B23CC-A0BF-4B24-B7E8-A90FF80D154E}"/>
              </a:ext>
            </a:extLst>
          </p:cNvPr>
          <p:cNvPicPr>
            <a:picLocks noChangeAspect="1"/>
          </p:cNvPicPr>
          <p:nvPr/>
        </p:nvPicPr>
        <p:blipFill rotWithShape="1">
          <a:blip r:embed="rId3"/>
          <a:srcRect l="27967" r="24030" b="299"/>
          <a:stretch/>
        </p:blipFill>
        <p:spPr>
          <a:xfrm>
            <a:off x="7105651" y="503944"/>
            <a:ext cx="4585273" cy="58642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10740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EF0BFE-5C53-2645-9BB4-3DC14B76CF96}"/>
              </a:ext>
            </a:extLst>
          </p:cNvPr>
          <p:cNvSpPr txBox="1"/>
          <p:nvPr/>
        </p:nvSpPr>
        <p:spPr>
          <a:xfrm>
            <a:off x="122829" y="1062265"/>
            <a:ext cx="6564574" cy="5509200"/>
          </a:xfrm>
          <a:prstGeom prst="rect">
            <a:avLst/>
          </a:prstGeom>
          <a:noFill/>
        </p:spPr>
        <p:txBody>
          <a:bodyPr wrap="square" rtlCol="0">
            <a:spAutoFit/>
          </a:bodyPr>
          <a:lstStyle/>
          <a:p>
            <a:pPr algn="ctr"/>
            <a:r>
              <a:rPr lang="en-US" sz="4400" b="1" dirty="0">
                <a:latin typeface="Georgia" panose="02040502050405020303" pitchFamily="18" charset="0"/>
              </a:rPr>
              <a:t>Before this child is old enough to know good from evil, “the land that thou </a:t>
            </a:r>
            <a:r>
              <a:rPr lang="en-US" sz="4400" b="1" dirty="0" err="1">
                <a:latin typeface="Georgia" panose="02040502050405020303" pitchFamily="18" charset="0"/>
              </a:rPr>
              <a:t>abhorrest</a:t>
            </a:r>
            <a:r>
              <a:rPr lang="en-US" sz="4400" b="1" dirty="0">
                <a:latin typeface="Georgia" panose="02040502050405020303" pitchFamily="18" charset="0"/>
              </a:rPr>
              <a:t> shall be forsaken of both her kings.”</a:t>
            </a:r>
          </a:p>
          <a:p>
            <a:pPr algn="ctr"/>
            <a:r>
              <a:rPr lang="en-US" sz="4000" b="1" dirty="0">
                <a:latin typeface="Georgia" panose="02040502050405020303" pitchFamily="18" charset="0"/>
              </a:rPr>
              <a:t>(Isaiah 7:16) </a:t>
            </a:r>
          </a:p>
        </p:txBody>
      </p:sp>
      <p:pic>
        <p:nvPicPr>
          <p:cNvPr id="3" name="Picture 3" descr="A picture containing text, fabric, stone&#10;&#10;Description automatically generated">
            <a:extLst>
              <a:ext uri="{FF2B5EF4-FFF2-40B4-BE49-F238E27FC236}">
                <a16:creationId xmlns:a16="http://schemas.microsoft.com/office/drawing/2014/main" id="{9B6B23CC-A0BF-4B24-B7E8-A90FF80D154E}"/>
              </a:ext>
            </a:extLst>
          </p:cNvPr>
          <p:cNvPicPr>
            <a:picLocks noChangeAspect="1"/>
          </p:cNvPicPr>
          <p:nvPr/>
        </p:nvPicPr>
        <p:blipFill rotWithShape="1">
          <a:blip r:embed="rId3"/>
          <a:srcRect l="27967" r="24030" b="299"/>
          <a:stretch/>
        </p:blipFill>
        <p:spPr>
          <a:xfrm>
            <a:off x="7105651" y="503944"/>
            <a:ext cx="4585273" cy="58642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03806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1990-1519-4123-9DA7-4295A13FE2D2}"/>
              </a:ext>
            </a:extLst>
          </p:cNvPr>
          <p:cNvSpPr>
            <a:spLocks noGrp="1"/>
          </p:cNvSpPr>
          <p:nvPr>
            <p:ph type="title"/>
          </p:nvPr>
        </p:nvSpPr>
        <p:spPr>
          <a:xfrm>
            <a:off x="916941" y="444137"/>
            <a:ext cx="10353762" cy="970450"/>
          </a:xfrm>
        </p:spPr>
        <p:txBody>
          <a:bodyPr/>
          <a:lstStyle/>
          <a:p>
            <a:r>
              <a:rPr lang="en-US" dirty="0"/>
              <a:t>Isaiah 8:1</a:t>
            </a:r>
          </a:p>
        </p:txBody>
      </p:sp>
      <p:sp>
        <p:nvSpPr>
          <p:cNvPr id="3" name="Content Placeholder 2">
            <a:extLst>
              <a:ext uri="{FF2B5EF4-FFF2-40B4-BE49-F238E27FC236}">
                <a16:creationId xmlns:a16="http://schemas.microsoft.com/office/drawing/2014/main" id="{DC6AB745-CAEF-4AE5-A408-47DEE1CD8FEB}"/>
              </a:ext>
            </a:extLst>
          </p:cNvPr>
          <p:cNvSpPr>
            <a:spLocks noGrp="1"/>
          </p:cNvSpPr>
          <p:nvPr>
            <p:ph idx="1"/>
          </p:nvPr>
        </p:nvSpPr>
        <p:spPr>
          <a:xfrm>
            <a:off x="548640" y="1580050"/>
            <a:ext cx="11090365" cy="4833813"/>
          </a:xfrm>
        </p:spPr>
        <p:txBody>
          <a:bodyPr>
            <a:normAutofit fontScale="92500"/>
          </a:bodyPr>
          <a:lstStyle/>
          <a:p>
            <a:pPr marL="36900" indent="0">
              <a:buNone/>
            </a:pPr>
            <a:r>
              <a:rPr lang="en-US" dirty="0"/>
              <a:t>“The Lord said unto me, Take thee a great roll, and write in it with a man’s pen concerning Maher-</a:t>
            </a:r>
            <a:r>
              <a:rPr lang="en-US" dirty="0" err="1"/>
              <a:t>shalal</a:t>
            </a:r>
            <a:r>
              <a:rPr lang="en-US" dirty="0"/>
              <a:t>-hash-</a:t>
            </a:r>
            <a:r>
              <a:rPr lang="en-US" dirty="0" err="1"/>
              <a:t>baz</a:t>
            </a:r>
            <a:r>
              <a:rPr lang="en-US" dirty="0"/>
              <a:t>.” Note that Maher-</a:t>
            </a:r>
            <a:r>
              <a:rPr lang="en-US" dirty="0" err="1"/>
              <a:t>shalal</a:t>
            </a:r>
            <a:r>
              <a:rPr lang="en-US" dirty="0"/>
              <a:t>-hash-</a:t>
            </a:r>
            <a:r>
              <a:rPr lang="en-US" dirty="0" err="1"/>
              <a:t>baz</a:t>
            </a:r>
            <a:r>
              <a:rPr lang="en-US" dirty="0"/>
              <a:t> means “the spoil speeds, the prey hastens…</a:t>
            </a:r>
            <a:r>
              <a:rPr lang="en-US" dirty="0">
                <a:solidFill>
                  <a:schemeClr val="bg2"/>
                </a:solidFill>
              </a:rPr>
              <a:t>I went unto the prophetess; and she conceived, and bare a son. Then said the Lord to me, Call his name Maher-</a:t>
            </a:r>
            <a:r>
              <a:rPr lang="en-US" dirty="0" err="1">
                <a:solidFill>
                  <a:schemeClr val="bg2"/>
                </a:solidFill>
              </a:rPr>
              <a:t>shalal</a:t>
            </a:r>
            <a:r>
              <a:rPr lang="en-US" dirty="0">
                <a:solidFill>
                  <a:schemeClr val="bg2"/>
                </a:solidFill>
              </a:rPr>
              <a:t>-hash-</a:t>
            </a:r>
            <a:r>
              <a:rPr lang="en-US" dirty="0" err="1">
                <a:solidFill>
                  <a:schemeClr val="bg2"/>
                </a:solidFill>
              </a:rPr>
              <a:t>baz</a:t>
            </a:r>
            <a:r>
              <a:rPr lang="en-US" dirty="0">
                <a:solidFill>
                  <a:schemeClr val="bg2"/>
                </a:solidFill>
              </a:rPr>
              <a:t>. For before the child shall have knowledge to cry, My father, and my mother, the riches of Damascus and the spoil of Samaria shall be taken away before the king of Assyria”</a:t>
            </a:r>
          </a:p>
        </p:txBody>
      </p:sp>
    </p:spTree>
    <p:extLst>
      <p:ext uri="{BB962C8B-B14F-4D97-AF65-F5344CB8AC3E}">
        <p14:creationId xmlns:p14="http://schemas.microsoft.com/office/powerpoint/2010/main" val="2486667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1990-1519-4123-9DA7-4295A13FE2D2}"/>
              </a:ext>
            </a:extLst>
          </p:cNvPr>
          <p:cNvSpPr>
            <a:spLocks noGrp="1"/>
          </p:cNvSpPr>
          <p:nvPr>
            <p:ph type="title"/>
          </p:nvPr>
        </p:nvSpPr>
        <p:spPr>
          <a:xfrm>
            <a:off x="916941" y="444137"/>
            <a:ext cx="10353762" cy="970450"/>
          </a:xfrm>
        </p:spPr>
        <p:txBody>
          <a:bodyPr/>
          <a:lstStyle/>
          <a:p>
            <a:r>
              <a:rPr lang="en-US" dirty="0"/>
              <a:t>Isaiah 8:3–4</a:t>
            </a:r>
          </a:p>
        </p:txBody>
      </p:sp>
      <p:sp>
        <p:nvSpPr>
          <p:cNvPr id="3" name="Content Placeholder 2">
            <a:extLst>
              <a:ext uri="{FF2B5EF4-FFF2-40B4-BE49-F238E27FC236}">
                <a16:creationId xmlns:a16="http://schemas.microsoft.com/office/drawing/2014/main" id="{DC6AB745-CAEF-4AE5-A408-47DEE1CD8FEB}"/>
              </a:ext>
            </a:extLst>
          </p:cNvPr>
          <p:cNvSpPr>
            <a:spLocks noGrp="1"/>
          </p:cNvSpPr>
          <p:nvPr>
            <p:ph idx="1"/>
          </p:nvPr>
        </p:nvSpPr>
        <p:spPr>
          <a:xfrm>
            <a:off x="548640" y="1580050"/>
            <a:ext cx="11090365" cy="4833813"/>
          </a:xfrm>
        </p:spPr>
        <p:txBody>
          <a:bodyPr>
            <a:normAutofit/>
          </a:bodyPr>
          <a:lstStyle/>
          <a:p>
            <a:pPr marL="36900" indent="0">
              <a:buNone/>
            </a:pPr>
            <a:r>
              <a:rPr lang="en-US" sz="4000" dirty="0"/>
              <a:t>“I went unto the prophetess; and she conceived, and bare a son. Then said the Lord to me, Call his name Maher-</a:t>
            </a:r>
            <a:r>
              <a:rPr lang="en-US" sz="4000" dirty="0" err="1"/>
              <a:t>shalal</a:t>
            </a:r>
            <a:r>
              <a:rPr lang="en-US" sz="4000" dirty="0"/>
              <a:t>-hash-</a:t>
            </a:r>
            <a:r>
              <a:rPr lang="en-US" sz="4000" dirty="0" err="1"/>
              <a:t>baz</a:t>
            </a:r>
            <a:r>
              <a:rPr lang="en-US" sz="4000" dirty="0"/>
              <a:t>. For before the child shall have knowledge to cry, My father, and my mother, the riches of Damascus and the spoil of Samaria shall be taken away before the king of Assyria.”</a:t>
            </a:r>
          </a:p>
        </p:txBody>
      </p:sp>
    </p:spTree>
    <p:extLst>
      <p:ext uri="{BB962C8B-B14F-4D97-AF65-F5344CB8AC3E}">
        <p14:creationId xmlns:p14="http://schemas.microsoft.com/office/powerpoint/2010/main" val="35900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1"/>
          </p:nvPr>
        </p:nvSpPr>
        <p:spPr>
          <a:xfrm>
            <a:off x="4724400" y="131672"/>
            <a:ext cx="7440706" cy="5638800"/>
          </a:xfrm>
        </p:spPr>
        <p:txBody>
          <a:bodyPr>
            <a:noAutofit/>
          </a:bodyPr>
          <a:lstStyle/>
          <a:p>
            <a:pPr marL="0" indent="0">
              <a:buNone/>
              <a:defRPr/>
            </a:pPr>
            <a:r>
              <a:rPr lang="en-US" sz="2900" dirty="0">
                <a:latin typeface="Georgia" panose="02040502050405020303" pitchFamily="18" charset="0"/>
              </a:rPr>
              <a:t>[Regarding Isaiah 7:14-15] “This sign was given to the Old Testament King </a:t>
            </a:r>
            <a:r>
              <a:rPr lang="en-US" sz="2900" dirty="0" err="1">
                <a:latin typeface="Georgia" panose="02040502050405020303" pitchFamily="18" charset="0"/>
              </a:rPr>
              <a:t>Ahaz</a:t>
            </a:r>
            <a:r>
              <a:rPr lang="en-US" sz="2900" dirty="0">
                <a:latin typeface="Georgia" panose="02040502050405020303" pitchFamily="18" charset="0"/>
              </a:rPr>
              <a:t>, encouraging him to take his strength from the Lord rather than the military might of Damascus, Samaria, or other militant camps...There are plural or parallel elements to this prophecy, as with so much of Isaiah’s writing. The most immediate meaning was probably focused on Isaiah's wife…who brought forth a son about this time, the child becoming a type and shadow of the </a:t>
            </a:r>
            <a:r>
              <a:rPr lang="en-US" sz="2900" dirty="0">
                <a:solidFill>
                  <a:srgbClr val="FFFF00"/>
                </a:solidFill>
                <a:latin typeface="Georgia" panose="02040502050405020303" pitchFamily="18" charset="0"/>
              </a:rPr>
              <a:t>greater, later fulfillment </a:t>
            </a:r>
            <a:r>
              <a:rPr lang="en-US" sz="2900" dirty="0">
                <a:latin typeface="Georgia" panose="02040502050405020303" pitchFamily="18" charset="0"/>
              </a:rPr>
              <a:t>of the prophecy that would be realized in the birth of Jesus Christ.” </a:t>
            </a:r>
          </a:p>
        </p:txBody>
      </p:sp>
      <p:sp>
        <p:nvSpPr>
          <p:cNvPr id="8" name="TextBox 7"/>
          <p:cNvSpPr txBox="1"/>
          <p:nvPr/>
        </p:nvSpPr>
        <p:spPr>
          <a:xfrm>
            <a:off x="692728" y="5714995"/>
            <a:ext cx="3528107" cy="1015663"/>
          </a:xfrm>
          <a:prstGeom prst="rect">
            <a:avLst/>
          </a:prstGeom>
          <a:noFill/>
        </p:spPr>
        <p:txBody>
          <a:bodyPr wrap="square">
            <a:spAutoFit/>
          </a:bodyPr>
          <a:lstStyle/>
          <a:p>
            <a:pPr algn="ctr">
              <a:defRPr/>
            </a:pPr>
            <a:r>
              <a:rPr lang="en-US" sz="2000" dirty="0">
                <a:latin typeface="Georgia" panose="02040502050405020303" pitchFamily="18" charset="0"/>
              </a:rPr>
              <a:t>Elder Jeffrey R. Holland</a:t>
            </a:r>
          </a:p>
          <a:p>
            <a:pPr algn="ctr">
              <a:defRPr/>
            </a:pPr>
            <a:r>
              <a:rPr lang="en-US" sz="2000" i="1" dirty="0">
                <a:latin typeface="Georgia" panose="02040502050405020303" pitchFamily="18" charset="0"/>
              </a:rPr>
              <a:t>Christ and the New Covenant</a:t>
            </a:r>
            <a:r>
              <a:rPr lang="en-US" sz="2000" dirty="0">
                <a:latin typeface="Georgia" panose="02040502050405020303" pitchFamily="18" charset="0"/>
              </a:rPr>
              <a:t>, 79</a:t>
            </a:r>
          </a:p>
        </p:txBody>
      </p:sp>
      <p:pic>
        <p:nvPicPr>
          <p:cNvPr id="3" name="Picture 2" descr="A person wearing a suit and tie&#10;&#10;Description automatically generated">
            <a:extLst>
              <a:ext uri="{FF2B5EF4-FFF2-40B4-BE49-F238E27FC236}">
                <a16:creationId xmlns:a16="http://schemas.microsoft.com/office/drawing/2014/main" id="{EB2E24F7-872A-1543-BFB3-F500CFCDF3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2" r="8334"/>
          <a:stretch/>
        </p:blipFill>
        <p:spPr>
          <a:xfrm>
            <a:off x="692728" y="277365"/>
            <a:ext cx="3528107" cy="5292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5043092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F3C776-93C3-7444-8036-9CD32F22ABE4}"/>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81B8241-935A-3A42-B8B3-D62BBED227E8}"/>
              </a:ext>
            </a:extLst>
          </p:cNvPr>
          <p:cNvPicPr>
            <a:picLocks noChangeAspect="1"/>
          </p:cNvPicPr>
          <p:nvPr/>
        </p:nvPicPr>
        <p:blipFill rotWithShape="1">
          <a:blip r:embed="rId3">
            <a:alphaModFix amt="24000"/>
          </a:blip>
          <a:srcRect l="2994" t="6329" r="1197" b="22470"/>
          <a:stretch/>
        </p:blipFill>
        <p:spPr>
          <a:xfrm>
            <a:off x="0" y="0"/>
            <a:ext cx="12192000" cy="6858000"/>
          </a:xfrm>
          <a:prstGeom prst="rect">
            <a:avLst/>
          </a:prstGeom>
        </p:spPr>
      </p:pic>
      <p:sp>
        <p:nvSpPr>
          <p:cNvPr id="1543170" name="Text Box 2"/>
          <p:cNvSpPr txBox="1">
            <a:spLocks noChangeArrowheads="1"/>
          </p:cNvSpPr>
          <p:nvPr/>
        </p:nvSpPr>
        <p:spPr bwMode="auto">
          <a:xfrm>
            <a:off x="197224" y="291882"/>
            <a:ext cx="11883940" cy="5755422"/>
          </a:xfrm>
          <a:prstGeom prst="rect">
            <a:avLst/>
          </a:prstGeom>
          <a:noFill/>
          <a:ln w="38100">
            <a:noFill/>
            <a:miter lim="800000"/>
            <a:headEnd/>
            <a:tailEnd/>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pPr>
            <a:r>
              <a:rPr lang="en-US" sz="3200" dirty="0">
                <a:solidFill>
                  <a:schemeClr val="bg1"/>
                </a:solidFill>
                <a:latin typeface="Georgia" panose="02040502050405020303" pitchFamily="18" charset="0"/>
              </a:rPr>
              <a:t>“Now all this was done, that it might be fulfilled which was spoken of the Lord by the prophet, saying, </a:t>
            </a:r>
          </a:p>
          <a:p>
            <a:pPr algn="ctr" eaLnBrk="1" hangingPunct="1">
              <a:spcBef>
                <a:spcPct val="50000"/>
              </a:spcBef>
            </a:pPr>
            <a:r>
              <a:rPr lang="en-US" sz="3200" dirty="0">
                <a:solidFill>
                  <a:schemeClr val="bg1"/>
                </a:solidFill>
                <a:latin typeface="Georgia" panose="02040502050405020303" pitchFamily="18" charset="0"/>
              </a:rPr>
              <a:t>‘</a:t>
            </a:r>
            <a:r>
              <a:rPr lang="en-US" sz="3200" i="1" dirty="0">
                <a:solidFill>
                  <a:schemeClr val="bg1"/>
                </a:solidFill>
                <a:latin typeface="Georgia" panose="02040502050405020303" pitchFamily="18" charset="0"/>
              </a:rPr>
              <a:t>Behold, a virgin shall be with child, and shall bring forth a son, and they shall call his name Emmanuel</a:t>
            </a:r>
            <a:r>
              <a:rPr lang="en-US" sz="3200" dirty="0">
                <a:solidFill>
                  <a:schemeClr val="bg1"/>
                </a:solidFill>
                <a:latin typeface="Georgia" panose="02040502050405020303" pitchFamily="18" charset="0"/>
              </a:rPr>
              <a:t> ’ [Isa. 7:14], </a:t>
            </a:r>
          </a:p>
          <a:p>
            <a:pPr algn="ctr" eaLnBrk="1" hangingPunct="1">
              <a:spcBef>
                <a:spcPct val="50000"/>
              </a:spcBef>
            </a:pPr>
            <a:r>
              <a:rPr lang="en-US" sz="3200" dirty="0">
                <a:solidFill>
                  <a:schemeClr val="bg1"/>
                </a:solidFill>
                <a:latin typeface="Georgia" panose="02040502050405020303" pitchFamily="18" charset="0"/>
              </a:rPr>
              <a:t>which being interpreted is, ‘God with us’.”  (Matt. 1:22-23)</a:t>
            </a:r>
          </a:p>
          <a:p>
            <a:pPr algn="ctr" eaLnBrk="1" hangingPunct="1">
              <a:spcBef>
                <a:spcPct val="50000"/>
              </a:spcBef>
            </a:pPr>
            <a:endParaRPr lang="en-US" sz="3200" dirty="0">
              <a:solidFill>
                <a:schemeClr val="bg1"/>
              </a:solidFill>
              <a:latin typeface="Georgia" panose="02040502050405020303" pitchFamily="18" charset="0"/>
            </a:endParaRPr>
          </a:p>
          <a:p>
            <a:pPr algn="ctr">
              <a:spcBef>
                <a:spcPct val="50000"/>
              </a:spcBef>
            </a:pPr>
            <a:r>
              <a:rPr lang="en-US" sz="3200" dirty="0">
                <a:solidFill>
                  <a:schemeClr val="bg1"/>
                </a:solidFill>
                <a:latin typeface="Georgia" panose="02040502050405020303" pitchFamily="18" charset="0"/>
              </a:rPr>
              <a:t>*Isaiah 7:14 can be applied to BOTH Isaiah’s day AND to the birth of Jesus Christ! </a:t>
            </a:r>
          </a:p>
          <a:p>
            <a:pPr algn="ctr" eaLnBrk="1" hangingPunct="1">
              <a:spcBef>
                <a:spcPct val="50000"/>
              </a:spcBef>
            </a:pPr>
            <a:endParaRPr lang="en-US" sz="3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983282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C249-0B6F-4159-A680-509730BFCB05}"/>
              </a:ext>
            </a:extLst>
          </p:cNvPr>
          <p:cNvSpPr>
            <a:spLocks noGrp="1"/>
          </p:cNvSpPr>
          <p:nvPr>
            <p:ph type="title"/>
          </p:nvPr>
        </p:nvSpPr>
        <p:spPr/>
        <p:txBody>
          <a:bodyPr/>
          <a:lstStyle/>
          <a:p>
            <a:r>
              <a:rPr lang="en-US" dirty="0"/>
              <a:t>Isaiah Testifies of Jesus Christ</a:t>
            </a:r>
          </a:p>
        </p:txBody>
      </p:sp>
      <p:sp>
        <p:nvSpPr>
          <p:cNvPr id="3" name="Content Placeholder 2">
            <a:extLst>
              <a:ext uri="{FF2B5EF4-FFF2-40B4-BE49-F238E27FC236}">
                <a16:creationId xmlns:a16="http://schemas.microsoft.com/office/drawing/2014/main" id="{C65A33B8-D972-451F-A272-A26B7A9BF4AC}"/>
              </a:ext>
            </a:extLst>
          </p:cNvPr>
          <p:cNvSpPr>
            <a:spLocks noGrp="1"/>
          </p:cNvSpPr>
          <p:nvPr>
            <p:ph idx="1"/>
          </p:nvPr>
        </p:nvSpPr>
        <p:spPr>
          <a:xfrm>
            <a:off x="415633" y="1732449"/>
            <a:ext cx="11402291" cy="4515951"/>
          </a:xfrm>
        </p:spPr>
        <p:txBody>
          <a:bodyPr>
            <a:normAutofit/>
          </a:bodyPr>
          <a:lstStyle/>
          <a:p>
            <a:r>
              <a:rPr lang="en-US" sz="4000" dirty="0"/>
              <a:t>“A virgin shall conceive”</a:t>
            </a:r>
          </a:p>
          <a:p>
            <a:r>
              <a:rPr lang="en-US" sz="4000" b="1" dirty="0">
                <a:solidFill>
                  <a:srgbClr val="FFFF00"/>
                </a:solidFill>
              </a:rPr>
              <a:t>“Be not afraid”</a:t>
            </a:r>
          </a:p>
          <a:p>
            <a:r>
              <a:rPr lang="en-US" sz="4000" dirty="0"/>
              <a:t>“I have graven thee upon the palms of my hand”</a:t>
            </a:r>
          </a:p>
          <a:p>
            <a:r>
              <a:rPr lang="en-US" sz="4000" dirty="0"/>
              <a:t>“The prey of the terrible shall be delivered”</a:t>
            </a:r>
          </a:p>
        </p:txBody>
      </p:sp>
    </p:spTree>
    <p:extLst>
      <p:ext uri="{BB962C8B-B14F-4D97-AF65-F5344CB8AC3E}">
        <p14:creationId xmlns:p14="http://schemas.microsoft.com/office/powerpoint/2010/main" val="2001473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B6C4-026E-4ED5-B76D-BEF3EBA87DED}"/>
              </a:ext>
            </a:extLst>
          </p:cNvPr>
          <p:cNvSpPr>
            <a:spLocks noGrp="1"/>
          </p:cNvSpPr>
          <p:nvPr>
            <p:ph type="title"/>
          </p:nvPr>
        </p:nvSpPr>
        <p:spPr>
          <a:xfrm>
            <a:off x="927906" y="341489"/>
            <a:ext cx="10353762" cy="970450"/>
          </a:xfrm>
        </p:spPr>
        <p:txBody>
          <a:bodyPr/>
          <a:lstStyle/>
          <a:p>
            <a:r>
              <a:rPr lang="en-US" dirty="0"/>
              <a:t>Isaiah 36-37</a:t>
            </a:r>
          </a:p>
        </p:txBody>
      </p:sp>
      <p:pic>
        <p:nvPicPr>
          <p:cNvPr id="1026" name="Picture 2" descr="Spearmen from the Battle of Lachish Wall Panel in the Brit… | Flickr">
            <a:extLst>
              <a:ext uri="{FF2B5EF4-FFF2-40B4-BE49-F238E27FC236}">
                <a16:creationId xmlns:a16="http://schemas.microsoft.com/office/drawing/2014/main" id="{84D29A52-1AED-4508-BD5C-713AA6138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8969" y="1632784"/>
            <a:ext cx="6511636" cy="4883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B22AA13-D16B-45DA-9EC2-6904AD374430}"/>
              </a:ext>
            </a:extLst>
          </p:cNvPr>
          <p:cNvSpPr txBox="1">
            <a:spLocks/>
          </p:cNvSpPr>
          <p:nvPr/>
        </p:nvSpPr>
        <p:spPr>
          <a:xfrm>
            <a:off x="6541902" y="6068929"/>
            <a:ext cx="2202874" cy="623456"/>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dirty="0"/>
              <a:t>Image by Nate </a:t>
            </a:r>
            <a:r>
              <a:rPr lang="en-US" sz="1400" dirty="0" err="1"/>
              <a:t>Loper</a:t>
            </a:r>
            <a:endParaRPr lang="en-US" sz="1400" dirty="0"/>
          </a:p>
        </p:txBody>
      </p:sp>
    </p:spTree>
    <p:extLst>
      <p:ext uri="{BB962C8B-B14F-4D97-AF65-F5344CB8AC3E}">
        <p14:creationId xmlns:p14="http://schemas.microsoft.com/office/powerpoint/2010/main" val="2470888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aiah front"/>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253665" y="186397"/>
            <a:ext cx="7684669" cy="64852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6468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822A-E39F-48BA-AE7F-3D19D7349841}"/>
              </a:ext>
            </a:extLst>
          </p:cNvPr>
          <p:cNvSpPr>
            <a:spLocks noGrp="1"/>
          </p:cNvSpPr>
          <p:nvPr>
            <p:ph type="title"/>
          </p:nvPr>
        </p:nvSpPr>
        <p:spPr/>
        <p:txBody>
          <a:bodyPr/>
          <a:lstStyle/>
          <a:p>
            <a:r>
              <a:rPr lang="en-US" dirty="0"/>
              <a:t>Historical Side Note</a:t>
            </a:r>
          </a:p>
        </p:txBody>
      </p:sp>
      <p:pic>
        <p:nvPicPr>
          <p:cNvPr id="2050" name="Picture 2" descr="The seal impression of King Hezekiah unearthed during the Ophel excavations at the foot of the southern wall of the Temple Mount (photo credit: COURTESY OF DR. EILAT MAZAR AND OURIA TADMOR)">
            <a:extLst>
              <a:ext uri="{FF2B5EF4-FFF2-40B4-BE49-F238E27FC236}">
                <a16:creationId xmlns:a16="http://schemas.microsoft.com/office/drawing/2014/main" id="{20A975BC-F625-485A-BEB2-04A591926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150" y="1821855"/>
            <a:ext cx="5240245" cy="3423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1A7488D-7F4F-4A2C-969B-1F89D3E8C8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76" t="13375"/>
          <a:stretch/>
        </p:blipFill>
        <p:spPr bwMode="auto">
          <a:xfrm>
            <a:off x="138545" y="1807319"/>
            <a:ext cx="6421106" cy="4579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069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Jesus: The Way, The Truth, &amp; The Life: Isaiah 37:14-20 - Hezekiah's Prayer  in the Temple">
            <a:extLst>
              <a:ext uri="{FF2B5EF4-FFF2-40B4-BE49-F238E27FC236}">
                <a16:creationId xmlns:a16="http://schemas.microsoft.com/office/drawing/2014/main" id="{12F069F1-696E-442F-A556-D43FC397B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60" y="662732"/>
            <a:ext cx="6719886" cy="4309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A7942E74-5881-4420-826F-D5D7C1F9457D}"/>
              </a:ext>
            </a:extLst>
          </p:cNvPr>
          <p:cNvSpPr txBox="1">
            <a:spLocks/>
          </p:cNvSpPr>
          <p:nvPr/>
        </p:nvSpPr>
        <p:spPr>
          <a:xfrm>
            <a:off x="7245927" y="443345"/>
            <a:ext cx="4571997" cy="5805055"/>
          </a:xfrm>
          <a:prstGeom prst="rect">
            <a:avLst/>
          </a:prstGeom>
        </p:spPr>
        <p:txBody>
          <a:bodyPr>
            <a:normAutofit fontScale="92500"/>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4400" dirty="0"/>
              <a:t>“This day is a day of trouble, and of rebuke, and of blasphemy: for the children are come to the birth, and there is not strength to bring forth” </a:t>
            </a:r>
            <a:r>
              <a:rPr lang="en-US" dirty="0"/>
              <a:t>(Isaiah 37:3)</a:t>
            </a:r>
            <a:endParaRPr lang="en-US" sz="4400" dirty="0"/>
          </a:p>
        </p:txBody>
      </p:sp>
    </p:spTree>
    <p:extLst>
      <p:ext uri="{BB962C8B-B14F-4D97-AF65-F5344CB8AC3E}">
        <p14:creationId xmlns:p14="http://schemas.microsoft.com/office/powerpoint/2010/main" val="722900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7942E74-5881-4420-826F-D5D7C1F9457D}"/>
              </a:ext>
            </a:extLst>
          </p:cNvPr>
          <p:cNvSpPr txBox="1">
            <a:spLocks/>
          </p:cNvSpPr>
          <p:nvPr/>
        </p:nvSpPr>
        <p:spPr>
          <a:xfrm>
            <a:off x="4890655" y="761999"/>
            <a:ext cx="6927269" cy="5665497"/>
          </a:xfrm>
          <a:prstGeom prst="rect">
            <a:avLst/>
          </a:prstGeom>
        </p:spPr>
        <p:txBody>
          <a:bodyPr>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sz="5400" dirty="0"/>
              <a:t>“Isaiah said unto them, Thus saith the LORD, </a:t>
            </a:r>
          </a:p>
          <a:p>
            <a:pPr marL="36900" indent="0" algn="ctr">
              <a:buNone/>
            </a:pPr>
            <a:r>
              <a:rPr lang="en-US" sz="5400" b="1" dirty="0"/>
              <a:t>‘Be not afraid’</a:t>
            </a:r>
            <a:r>
              <a:rPr lang="en-US" sz="5400" dirty="0"/>
              <a:t>” </a:t>
            </a:r>
          </a:p>
          <a:p>
            <a:pPr marL="36900" indent="0" algn="ctr">
              <a:buNone/>
            </a:pPr>
            <a:r>
              <a:rPr lang="en-US" sz="4000" dirty="0"/>
              <a:t>(Isaiah 37:6)</a:t>
            </a:r>
          </a:p>
        </p:txBody>
      </p:sp>
      <p:pic>
        <p:nvPicPr>
          <p:cNvPr id="4098" name="Picture 2" descr="Isaiah">
            <a:extLst>
              <a:ext uri="{FF2B5EF4-FFF2-40B4-BE49-F238E27FC236}">
                <a16:creationId xmlns:a16="http://schemas.microsoft.com/office/drawing/2014/main" id="{C2D44204-82E6-417C-9964-235159952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70" y="762000"/>
            <a:ext cx="3688687" cy="5665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7EACCD-4EC3-4817-93D2-92EED8324EA5}"/>
              </a:ext>
            </a:extLst>
          </p:cNvPr>
          <p:cNvSpPr txBox="1"/>
          <p:nvPr/>
        </p:nvSpPr>
        <p:spPr>
          <a:xfrm>
            <a:off x="1082431" y="60960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Ted Henninger</a:t>
            </a:r>
          </a:p>
        </p:txBody>
      </p:sp>
    </p:spTree>
    <p:extLst>
      <p:ext uri="{BB962C8B-B14F-4D97-AF65-F5344CB8AC3E}">
        <p14:creationId xmlns:p14="http://schemas.microsoft.com/office/powerpoint/2010/main" val="1129534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8F10-BB56-4B16-A3BE-554025360FB4}"/>
              </a:ext>
            </a:extLst>
          </p:cNvPr>
          <p:cNvSpPr>
            <a:spLocks noGrp="1"/>
          </p:cNvSpPr>
          <p:nvPr>
            <p:ph type="title"/>
          </p:nvPr>
        </p:nvSpPr>
        <p:spPr>
          <a:xfrm>
            <a:off x="505691" y="592281"/>
            <a:ext cx="5146503" cy="5273675"/>
          </a:xfrm>
        </p:spPr>
        <p:txBody>
          <a:bodyPr>
            <a:normAutofit/>
          </a:bodyPr>
          <a:lstStyle/>
          <a:p>
            <a:r>
              <a:rPr lang="en-US" dirty="0"/>
              <a:t>“Let not your heart be troubled”</a:t>
            </a:r>
            <a:br>
              <a:rPr lang="en-US" dirty="0"/>
            </a:br>
            <a:r>
              <a:rPr lang="en-US" sz="3600" dirty="0"/>
              <a:t>(John 14:1)</a:t>
            </a:r>
          </a:p>
        </p:txBody>
      </p:sp>
      <p:pic>
        <p:nvPicPr>
          <p:cNvPr id="4" name="Picture 4" descr="A picture containing nature, orange, painting&#10;&#10;Description automatically generated">
            <a:extLst>
              <a:ext uri="{FF2B5EF4-FFF2-40B4-BE49-F238E27FC236}">
                <a16:creationId xmlns:a16="http://schemas.microsoft.com/office/drawing/2014/main" id="{F7167300-BC2F-4BEB-91D6-7E78F53E845E}"/>
              </a:ext>
            </a:extLst>
          </p:cNvPr>
          <p:cNvPicPr>
            <a:picLocks noChangeAspect="1"/>
          </p:cNvPicPr>
          <p:nvPr/>
        </p:nvPicPr>
        <p:blipFill rotWithShape="1">
          <a:blip r:embed="rId3"/>
          <a:srcRect t="81" r="23320" b="249"/>
          <a:stretch/>
        </p:blipFill>
        <p:spPr>
          <a:xfrm>
            <a:off x="6220178" y="592281"/>
            <a:ext cx="5468623" cy="5649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5E1108F2-5C44-F14C-BEAB-DABC14FEE494}"/>
              </a:ext>
            </a:extLst>
          </p:cNvPr>
          <p:cNvSpPr txBox="1"/>
          <p:nvPr/>
        </p:nvSpPr>
        <p:spPr>
          <a:xfrm>
            <a:off x="6796692" y="592716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Richard Lance Russell</a:t>
            </a:r>
          </a:p>
        </p:txBody>
      </p:sp>
    </p:spTree>
    <p:extLst>
      <p:ext uri="{BB962C8B-B14F-4D97-AF65-F5344CB8AC3E}">
        <p14:creationId xmlns:p14="http://schemas.microsoft.com/office/powerpoint/2010/main" val="3275134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3A74B8-4473-428F-8B98-AFBCD6A30034}"/>
              </a:ext>
            </a:extLst>
          </p:cNvPr>
          <p:cNvSpPr txBox="1">
            <a:spLocks/>
          </p:cNvSpPr>
          <p:nvPr/>
        </p:nvSpPr>
        <p:spPr>
          <a:xfrm>
            <a:off x="464125" y="304800"/>
            <a:ext cx="5638800" cy="65532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fontAlgn="auto">
              <a:spcAft>
                <a:spcPts val="0"/>
              </a:spcAft>
            </a:pPr>
            <a:r>
              <a:rPr lang="en-US" dirty="0"/>
              <a:t>“Peace I leave with you, my peace I give unto you: not as the world giveth, give I unto you. Let not your heart be troubled, neither let it be afraid.”</a:t>
            </a:r>
          </a:p>
          <a:p>
            <a:pPr fontAlgn="auto">
              <a:spcAft>
                <a:spcPts val="0"/>
              </a:spcAft>
            </a:pPr>
            <a:r>
              <a:rPr lang="en-US" sz="3600" dirty="0"/>
              <a:t>(John 14:27)</a:t>
            </a:r>
          </a:p>
        </p:txBody>
      </p:sp>
      <p:pic>
        <p:nvPicPr>
          <p:cNvPr id="2" name="Picture 4" descr="A picture containing nature, orange, painting&#10;&#10;Description automatically generated">
            <a:extLst>
              <a:ext uri="{FF2B5EF4-FFF2-40B4-BE49-F238E27FC236}">
                <a16:creationId xmlns:a16="http://schemas.microsoft.com/office/drawing/2014/main" id="{432846CE-91AD-49DB-B2F2-C65AA9A08027}"/>
              </a:ext>
            </a:extLst>
          </p:cNvPr>
          <p:cNvPicPr>
            <a:picLocks noChangeAspect="1"/>
          </p:cNvPicPr>
          <p:nvPr/>
        </p:nvPicPr>
        <p:blipFill rotWithShape="1">
          <a:blip r:embed="rId2"/>
          <a:srcRect t="81" r="23320" b="249"/>
          <a:stretch/>
        </p:blipFill>
        <p:spPr>
          <a:xfrm>
            <a:off x="6220178" y="592281"/>
            <a:ext cx="5468623" cy="5649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069EBA9F-5BDF-E245-A6CC-8B2B44EA1E83}"/>
              </a:ext>
            </a:extLst>
          </p:cNvPr>
          <p:cNvSpPr txBox="1"/>
          <p:nvPr/>
        </p:nvSpPr>
        <p:spPr>
          <a:xfrm>
            <a:off x="6796692" y="592716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Richard Lance Russell</a:t>
            </a:r>
          </a:p>
        </p:txBody>
      </p:sp>
    </p:spTree>
    <p:extLst>
      <p:ext uri="{BB962C8B-B14F-4D97-AF65-F5344CB8AC3E}">
        <p14:creationId xmlns:p14="http://schemas.microsoft.com/office/powerpoint/2010/main" val="3513627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3A74B8-4473-428F-8B98-AFBCD6A30034}"/>
              </a:ext>
            </a:extLst>
          </p:cNvPr>
          <p:cNvSpPr txBox="1">
            <a:spLocks/>
          </p:cNvSpPr>
          <p:nvPr/>
        </p:nvSpPr>
        <p:spPr>
          <a:xfrm>
            <a:off x="464125" y="304800"/>
            <a:ext cx="5638800" cy="65532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fontAlgn="auto">
              <a:spcAft>
                <a:spcPts val="0"/>
              </a:spcAft>
            </a:pPr>
            <a:r>
              <a:rPr lang="en-US" dirty="0"/>
              <a:t>“I will not leave you comfortless, I will come to you.”</a:t>
            </a:r>
          </a:p>
          <a:p>
            <a:pPr fontAlgn="auto">
              <a:spcAft>
                <a:spcPts val="0"/>
              </a:spcAft>
            </a:pPr>
            <a:endParaRPr lang="en-US" dirty="0"/>
          </a:p>
          <a:p>
            <a:pPr fontAlgn="auto">
              <a:spcAft>
                <a:spcPts val="0"/>
              </a:spcAft>
            </a:pPr>
            <a:r>
              <a:rPr lang="en-US" sz="3600" dirty="0"/>
              <a:t>(</a:t>
            </a:r>
            <a:r>
              <a:rPr lang="en-US" sz="3600"/>
              <a:t>John 14:18)</a:t>
            </a:r>
            <a:endParaRPr lang="en-US" sz="3600" dirty="0"/>
          </a:p>
        </p:txBody>
      </p:sp>
      <p:pic>
        <p:nvPicPr>
          <p:cNvPr id="2" name="Picture 4" descr="A picture containing nature, orange, painting&#10;&#10;Description automatically generated">
            <a:extLst>
              <a:ext uri="{FF2B5EF4-FFF2-40B4-BE49-F238E27FC236}">
                <a16:creationId xmlns:a16="http://schemas.microsoft.com/office/drawing/2014/main" id="{432846CE-91AD-49DB-B2F2-C65AA9A08027}"/>
              </a:ext>
            </a:extLst>
          </p:cNvPr>
          <p:cNvPicPr>
            <a:picLocks noChangeAspect="1"/>
          </p:cNvPicPr>
          <p:nvPr/>
        </p:nvPicPr>
        <p:blipFill rotWithShape="1">
          <a:blip r:embed="rId2"/>
          <a:srcRect t="81" r="23320" b="249"/>
          <a:stretch/>
        </p:blipFill>
        <p:spPr>
          <a:xfrm>
            <a:off x="6220178" y="592281"/>
            <a:ext cx="5468623" cy="5649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069EBA9F-5BDF-E245-A6CC-8B2B44EA1E83}"/>
              </a:ext>
            </a:extLst>
          </p:cNvPr>
          <p:cNvSpPr txBox="1"/>
          <p:nvPr/>
        </p:nvSpPr>
        <p:spPr>
          <a:xfrm>
            <a:off x="6796692" y="592716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Richard Lance Russell</a:t>
            </a:r>
          </a:p>
        </p:txBody>
      </p:sp>
    </p:spTree>
    <p:extLst>
      <p:ext uri="{BB962C8B-B14F-4D97-AF65-F5344CB8AC3E}">
        <p14:creationId xmlns:p14="http://schemas.microsoft.com/office/powerpoint/2010/main" val="3021583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Jesus: The Way, The Truth, &amp; The Life: Isaiah 37:14-20 - Hezekiah's Prayer  in the Temple">
            <a:extLst>
              <a:ext uri="{FF2B5EF4-FFF2-40B4-BE49-F238E27FC236}">
                <a16:creationId xmlns:a16="http://schemas.microsoft.com/office/drawing/2014/main" id="{12F069F1-696E-442F-A556-D43FC397B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60" y="662732"/>
            <a:ext cx="6719886" cy="4309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A7942E74-5881-4420-826F-D5D7C1F9457D}"/>
              </a:ext>
            </a:extLst>
          </p:cNvPr>
          <p:cNvSpPr txBox="1">
            <a:spLocks/>
          </p:cNvSpPr>
          <p:nvPr/>
        </p:nvSpPr>
        <p:spPr>
          <a:xfrm>
            <a:off x="7245927" y="443345"/>
            <a:ext cx="4669413" cy="5805055"/>
          </a:xfrm>
          <a:prstGeom prst="rect">
            <a:avLst/>
          </a:prstGeom>
        </p:spPr>
        <p:txBody>
          <a:bodyPr>
            <a:normAutofit fontScale="92500" lnSpcReduction="10000"/>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4400" dirty="0"/>
              <a:t>“Hezekiah…trusted in the LORD God of Israel; so that after him was none like him among all the kings of Judah, nor any that were before him”</a:t>
            </a:r>
          </a:p>
          <a:p>
            <a:pPr marL="36900" indent="0">
              <a:buNone/>
            </a:pPr>
            <a:r>
              <a:rPr lang="en-US" sz="3900" dirty="0"/>
              <a:t>(2 Kings 18:5)</a:t>
            </a:r>
          </a:p>
          <a:p>
            <a:pPr marL="36900" indent="0">
              <a:buNone/>
            </a:pPr>
            <a:endParaRPr lang="en-US" sz="4400" dirty="0"/>
          </a:p>
        </p:txBody>
      </p:sp>
    </p:spTree>
    <p:extLst>
      <p:ext uri="{BB962C8B-B14F-4D97-AF65-F5344CB8AC3E}">
        <p14:creationId xmlns:p14="http://schemas.microsoft.com/office/powerpoint/2010/main" val="14353370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58BEA7-4856-45F2-974D-6BC3AA5DCF7E}"/>
              </a:ext>
            </a:extLst>
          </p:cNvPr>
          <p:cNvSpPr/>
          <p:nvPr/>
        </p:nvSpPr>
        <p:spPr>
          <a:xfrm>
            <a:off x="4003964" y="346364"/>
            <a:ext cx="7841672" cy="6124754"/>
          </a:xfrm>
          <a:prstGeom prst="rect">
            <a:avLst/>
          </a:prstGeom>
        </p:spPr>
        <p:txBody>
          <a:bodyPr wrap="square">
            <a:spAutoFit/>
          </a:bodyPr>
          <a:lstStyle/>
          <a:p>
            <a:pPr algn="just"/>
            <a:r>
              <a:rPr lang="en-US" sz="4000" dirty="0">
                <a:latin typeface="Georgia" panose="02040502050405020303" pitchFamily="18" charset="0"/>
              </a:rPr>
              <a:t>“What confidence </a:t>
            </a:r>
            <a:r>
              <a:rPr lang="en-US" sz="4000" i="1" dirty="0">
                <a:latin typeface="Georgia" panose="02040502050405020303" pitchFamily="18" charset="0"/>
              </a:rPr>
              <a:t>is</a:t>
            </a:r>
            <a:r>
              <a:rPr lang="en-US" sz="4000" dirty="0">
                <a:latin typeface="Georgia" panose="02040502050405020303" pitchFamily="18" charset="0"/>
              </a:rPr>
              <a:t> this wherein thou </a:t>
            </a:r>
            <a:r>
              <a:rPr lang="en-US" sz="4800" b="1" dirty="0" err="1">
                <a:latin typeface="Georgia" panose="02040502050405020303" pitchFamily="18" charset="0"/>
              </a:rPr>
              <a:t>trustest</a:t>
            </a:r>
            <a:r>
              <a:rPr lang="en-US" sz="4000" dirty="0">
                <a:latin typeface="Georgia" panose="02040502050405020303" pitchFamily="18" charset="0"/>
              </a:rPr>
              <a:t>? </a:t>
            </a:r>
            <a:r>
              <a:rPr lang="en-US" sz="4000" dirty="0">
                <a:solidFill>
                  <a:srgbClr val="FFFF00"/>
                </a:solidFill>
                <a:latin typeface="Georgia" panose="02040502050405020303" pitchFamily="18" charset="0"/>
              </a:rPr>
              <a:t>On whom dost thou </a:t>
            </a:r>
            <a:r>
              <a:rPr lang="en-US" sz="4800" b="1" dirty="0">
                <a:solidFill>
                  <a:srgbClr val="FFFF00"/>
                </a:solidFill>
                <a:latin typeface="Georgia" panose="02040502050405020303" pitchFamily="18" charset="0"/>
              </a:rPr>
              <a:t>trust</a:t>
            </a:r>
            <a:r>
              <a:rPr lang="en-US" sz="4000" dirty="0">
                <a:latin typeface="Georgia" panose="02040502050405020303" pitchFamily="18" charset="0"/>
              </a:rPr>
              <a:t>? Thou </a:t>
            </a:r>
            <a:r>
              <a:rPr lang="en-US" sz="4800" b="1" dirty="0" err="1">
                <a:latin typeface="Georgia" panose="02040502050405020303" pitchFamily="18" charset="0"/>
              </a:rPr>
              <a:t>trustest</a:t>
            </a:r>
            <a:r>
              <a:rPr lang="en-US" sz="4800" b="1" dirty="0">
                <a:latin typeface="Georgia" panose="02040502050405020303" pitchFamily="18" charset="0"/>
              </a:rPr>
              <a:t> </a:t>
            </a:r>
            <a:r>
              <a:rPr lang="en-US" sz="4000" dirty="0">
                <a:latin typeface="Georgia" panose="02040502050405020303" pitchFamily="18" charset="0"/>
              </a:rPr>
              <a:t>in the staff of this broken reed, on Egypt…How then wilt thou…</a:t>
            </a:r>
            <a:r>
              <a:rPr lang="en-US" sz="4000" dirty="0">
                <a:solidFill>
                  <a:srgbClr val="FFC000"/>
                </a:solidFill>
                <a:latin typeface="Georgia" panose="02040502050405020303" pitchFamily="18" charset="0"/>
              </a:rPr>
              <a:t>put thy </a:t>
            </a:r>
            <a:r>
              <a:rPr lang="en-US" sz="4800" b="1" dirty="0">
                <a:solidFill>
                  <a:srgbClr val="FFC000"/>
                </a:solidFill>
                <a:latin typeface="Georgia" panose="02040502050405020303" pitchFamily="18" charset="0"/>
              </a:rPr>
              <a:t>trust </a:t>
            </a:r>
            <a:r>
              <a:rPr lang="en-US" sz="4000" dirty="0">
                <a:solidFill>
                  <a:srgbClr val="FFC000"/>
                </a:solidFill>
                <a:latin typeface="Georgia" panose="02040502050405020303" pitchFamily="18" charset="0"/>
              </a:rPr>
              <a:t>on Egypt</a:t>
            </a:r>
            <a:r>
              <a:rPr lang="en-US" sz="4000" dirty="0">
                <a:solidFill>
                  <a:srgbClr val="FFFF00"/>
                </a:solidFill>
                <a:latin typeface="Georgia" panose="02040502050405020303" pitchFamily="18" charset="0"/>
              </a:rPr>
              <a:t> </a:t>
            </a:r>
            <a:r>
              <a:rPr lang="en-US" sz="4000" dirty="0">
                <a:latin typeface="Georgia" panose="02040502050405020303" pitchFamily="18" charset="0"/>
              </a:rPr>
              <a:t>for chariots and for horsemen? Neither let Hezekiah make you </a:t>
            </a:r>
            <a:r>
              <a:rPr lang="en-US" sz="4800" b="1" dirty="0">
                <a:solidFill>
                  <a:srgbClr val="92D050"/>
                </a:solidFill>
                <a:latin typeface="Georgia" panose="02040502050405020303" pitchFamily="18" charset="0"/>
              </a:rPr>
              <a:t>trust </a:t>
            </a:r>
            <a:r>
              <a:rPr lang="en-US" sz="4000" dirty="0">
                <a:solidFill>
                  <a:srgbClr val="92D050"/>
                </a:solidFill>
                <a:latin typeface="Georgia" panose="02040502050405020303" pitchFamily="18" charset="0"/>
              </a:rPr>
              <a:t>in the Lord</a:t>
            </a:r>
            <a:r>
              <a:rPr lang="en-US" sz="4000" dirty="0">
                <a:latin typeface="Georgia" panose="02040502050405020303" pitchFamily="18" charset="0"/>
              </a:rPr>
              <a:t>…” </a:t>
            </a:r>
            <a:r>
              <a:rPr lang="en-US" sz="3200" dirty="0">
                <a:latin typeface="Georgia" panose="02040502050405020303" pitchFamily="18" charset="0"/>
              </a:rPr>
              <a:t>(Isaiah 36:4–9, 15)</a:t>
            </a:r>
          </a:p>
        </p:txBody>
      </p:sp>
      <p:pic>
        <p:nvPicPr>
          <p:cNvPr id="6146" name="Picture 2" descr="Isaiah 36:4-5. “And Rabshakeh said unto them, Say ye now to Hezekiah, Thus  saith the great king, the king of Assyria, What … | Ancient babylon,  Mesopotamia, Ancient">
            <a:extLst>
              <a:ext uri="{FF2B5EF4-FFF2-40B4-BE49-F238E27FC236}">
                <a16:creationId xmlns:a16="http://schemas.microsoft.com/office/drawing/2014/main" id="{08D6314B-028F-4772-B98C-0C68C0F99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63" y="484909"/>
            <a:ext cx="3570890" cy="4184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091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98AC83-EBBF-4D95-8B95-BE99E2D58533}"/>
              </a:ext>
            </a:extLst>
          </p:cNvPr>
          <p:cNvPicPr/>
          <p:nvPr/>
        </p:nvPicPr>
        <p:blipFill rotWithShape="1">
          <a:blip r:embed="rId3"/>
          <a:srcRect l="18055" t="25071" r="53312" b="42070"/>
          <a:stretch/>
        </p:blipFill>
        <p:spPr bwMode="auto">
          <a:xfrm>
            <a:off x="1106059" y="224045"/>
            <a:ext cx="9979881" cy="640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81580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98AC83-EBBF-4D95-8B95-BE99E2D58533}"/>
              </a:ext>
            </a:extLst>
          </p:cNvPr>
          <p:cNvPicPr/>
          <p:nvPr/>
        </p:nvPicPr>
        <p:blipFill rotWithShape="1">
          <a:blip r:embed="rId3"/>
          <a:srcRect l="18055" t="25071" r="53312" b="42070"/>
          <a:stretch/>
        </p:blipFill>
        <p:spPr bwMode="auto">
          <a:xfrm>
            <a:off x="1106059" y="224045"/>
            <a:ext cx="9979881" cy="640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id="{BD68956C-4BC2-4CEF-B904-6B8667FCBEAA}"/>
              </a:ext>
            </a:extLst>
          </p:cNvPr>
          <p:cNvSpPr/>
          <p:nvPr/>
        </p:nvSpPr>
        <p:spPr>
          <a:xfrm>
            <a:off x="6570617" y="3971109"/>
            <a:ext cx="2377440" cy="19202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15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7" y="180107"/>
            <a:ext cx="4308764" cy="4738256"/>
          </a:xfrm>
        </p:spPr>
        <p:txBody>
          <a:bodyPr>
            <a:noAutofit/>
          </a:bodyPr>
          <a:lstStyle/>
          <a:p>
            <a:pPr algn="ctr">
              <a:defRPr/>
            </a:pPr>
            <a:r>
              <a:rPr lang="en-US" b="1" dirty="0">
                <a:latin typeface="Georgia" panose="02040502050405020303" pitchFamily="18" charset="0"/>
              </a:rPr>
              <a:t>Why Does Nephi Quote 15+ </a:t>
            </a:r>
            <a:br>
              <a:rPr lang="en-US" b="1" dirty="0">
                <a:latin typeface="Georgia" panose="02040502050405020303" pitchFamily="18" charset="0"/>
              </a:rPr>
            </a:br>
            <a:r>
              <a:rPr lang="en-US" b="1" dirty="0">
                <a:latin typeface="Georgia" panose="02040502050405020303" pitchFamily="18" charset="0"/>
              </a:rPr>
              <a:t>Chapters of Isaiah?</a:t>
            </a:r>
            <a:endParaRPr lang="en-US" sz="2400" b="1" dirty="0">
              <a:latin typeface="Georgia" panose="02040502050405020303" pitchFamily="18" charset="0"/>
            </a:endParaRPr>
          </a:p>
        </p:txBody>
      </p:sp>
      <p:sp>
        <p:nvSpPr>
          <p:cNvPr id="3" name="Content Placeholder 2"/>
          <p:cNvSpPr>
            <a:spLocks noGrp="1"/>
          </p:cNvSpPr>
          <p:nvPr>
            <p:ph idx="1"/>
          </p:nvPr>
        </p:nvSpPr>
        <p:spPr>
          <a:xfrm>
            <a:off x="568041" y="4807519"/>
            <a:ext cx="4793673" cy="907280"/>
          </a:xfrm>
        </p:spPr>
        <p:txBody>
          <a:bodyPr anchor="ctr">
            <a:normAutofit/>
          </a:bodyPr>
          <a:lstStyle/>
          <a:p>
            <a:pPr marL="0" indent="0" algn="ctr">
              <a:buNone/>
            </a:pPr>
            <a:r>
              <a:rPr lang="en-US" b="1" dirty="0">
                <a:solidFill>
                  <a:schemeClr val="tx1"/>
                </a:solidFill>
                <a:latin typeface="Georgia" panose="02040502050405020303" pitchFamily="18" charset="0"/>
              </a:rPr>
              <a:t>2 Nephi 11:2-3</a:t>
            </a:r>
          </a:p>
        </p:txBody>
      </p:sp>
      <p:pic>
        <p:nvPicPr>
          <p:cNvPr id="4" name="Picture 3"/>
          <p:cNvPicPr>
            <a:picLocks noChangeAspect="1"/>
          </p:cNvPicPr>
          <p:nvPr/>
        </p:nvPicPr>
        <p:blipFill>
          <a:blip r:embed="rId3"/>
          <a:stretch>
            <a:fillRect/>
          </a:stretch>
        </p:blipFill>
        <p:spPr>
          <a:xfrm>
            <a:off x="5694087" y="0"/>
            <a:ext cx="6497913" cy="6858000"/>
          </a:xfrm>
          <a:prstGeom prst="rect">
            <a:avLst/>
          </a:prstGeom>
        </p:spPr>
      </p:pic>
      <p:cxnSp>
        <p:nvCxnSpPr>
          <p:cNvPr id="8" name="Straight Connector 7">
            <a:extLst>
              <a:ext uri="{FF2B5EF4-FFF2-40B4-BE49-F238E27FC236}">
                <a16:creationId xmlns:a16="http://schemas.microsoft.com/office/drawing/2014/main" id="{4E61B938-5DA7-49E3-9464-A0AED501C8DC}"/>
              </a:ext>
            </a:extLst>
          </p:cNvPr>
          <p:cNvCxnSpPr/>
          <p:nvPr/>
        </p:nvCxnSpPr>
        <p:spPr>
          <a:xfrm>
            <a:off x="5805054" y="2660074"/>
            <a:ext cx="257694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BD01CC-2C2B-413B-BC68-35AED3A27799}"/>
              </a:ext>
            </a:extLst>
          </p:cNvPr>
          <p:cNvCxnSpPr>
            <a:cxnSpLocks/>
          </p:cNvCxnSpPr>
          <p:nvPr/>
        </p:nvCxnSpPr>
        <p:spPr>
          <a:xfrm>
            <a:off x="9573491" y="2285993"/>
            <a:ext cx="238298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922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98AC83-EBBF-4D95-8B95-BE99E2D58533}"/>
              </a:ext>
            </a:extLst>
          </p:cNvPr>
          <p:cNvPicPr/>
          <p:nvPr/>
        </p:nvPicPr>
        <p:blipFill rotWithShape="1">
          <a:blip r:embed="rId3"/>
          <a:srcRect l="18055" t="25071" r="53312" b="42070"/>
          <a:stretch/>
        </p:blipFill>
        <p:spPr bwMode="auto">
          <a:xfrm>
            <a:off x="1106059" y="224045"/>
            <a:ext cx="9979881" cy="640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id="{BD68956C-4BC2-4CEF-B904-6B8667FCBEAA}"/>
              </a:ext>
            </a:extLst>
          </p:cNvPr>
          <p:cNvSpPr/>
          <p:nvPr/>
        </p:nvSpPr>
        <p:spPr>
          <a:xfrm>
            <a:off x="2978332" y="3931920"/>
            <a:ext cx="2377440" cy="19202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18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98AC83-EBBF-4D95-8B95-BE99E2D58533}"/>
              </a:ext>
            </a:extLst>
          </p:cNvPr>
          <p:cNvPicPr/>
          <p:nvPr/>
        </p:nvPicPr>
        <p:blipFill rotWithShape="1">
          <a:blip r:embed="rId3"/>
          <a:srcRect l="18055" t="25071" r="53312" b="42070"/>
          <a:stretch/>
        </p:blipFill>
        <p:spPr bwMode="auto">
          <a:xfrm>
            <a:off x="1106059" y="224045"/>
            <a:ext cx="9979881" cy="640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id="{BD68956C-4BC2-4CEF-B904-6B8667FCBEAA}"/>
              </a:ext>
            </a:extLst>
          </p:cNvPr>
          <p:cNvSpPr/>
          <p:nvPr/>
        </p:nvSpPr>
        <p:spPr>
          <a:xfrm>
            <a:off x="3148149" y="1508760"/>
            <a:ext cx="2377440" cy="19202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3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98AC83-EBBF-4D95-8B95-BE99E2D58533}"/>
              </a:ext>
            </a:extLst>
          </p:cNvPr>
          <p:cNvPicPr/>
          <p:nvPr/>
        </p:nvPicPr>
        <p:blipFill rotWithShape="1">
          <a:blip r:embed="rId3"/>
          <a:srcRect l="18055" t="25071" r="53312" b="42070"/>
          <a:stretch/>
        </p:blipFill>
        <p:spPr bwMode="auto">
          <a:xfrm>
            <a:off x="1106059" y="224045"/>
            <a:ext cx="9979881" cy="640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id="{BD68956C-4BC2-4CEF-B904-6B8667FCBEAA}"/>
              </a:ext>
            </a:extLst>
          </p:cNvPr>
          <p:cNvSpPr/>
          <p:nvPr/>
        </p:nvSpPr>
        <p:spPr>
          <a:xfrm>
            <a:off x="6609805" y="1521823"/>
            <a:ext cx="2377440" cy="19202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28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98AC83-EBBF-4D95-8B95-BE99E2D58533}"/>
              </a:ext>
            </a:extLst>
          </p:cNvPr>
          <p:cNvPicPr/>
          <p:nvPr/>
        </p:nvPicPr>
        <p:blipFill rotWithShape="1">
          <a:blip r:embed="rId3"/>
          <a:srcRect l="18055" t="25071" r="53312" b="42070"/>
          <a:stretch/>
        </p:blipFill>
        <p:spPr bwMode="auto">
          <a:xfrm>
            <a:off x="1106059" y="224045"/>
            <a:ext cx="9979881" cy="640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30663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DE222F-C79B-DA45-938C-D10D4CE4294D}"/>
              </a:ext>
            </a:extLst>
          </p:cNvPr>
          <p:cNvPicPr/>
          <p:nvPr/>
        </p:nvPicPr>
        <p:blipFill rotWithShape="1">
          <a:blip r:embed="rId3"/>
          <a:srcRect l="18055" t="25071" r="53312" b="42070"/>
          <a:stretch/>
        </p:blipFill>
        <p:spPr bwMode="auto">
          <a:xfrm>
            <a:off x="1106059" y="224045"/>
            <a:ext cx="9979881" cy="640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4" name="Star: 5 Points 3">
            <a:extLst>
              <a:ext uri="{FF2B5EF4-FFF2-40B4-BE49-F238E27FC236}">
                <a16:creationId xmlns:a16="http://schemas.microsoft.com/office/drawing/2014/main" id="{F5E632C8-A01B-4B23-82C9-EBCCCDC64193}"/>
              </a:ext>
            </a:extLst>
          </p:cNvPr>
          <p:cNvSpPr/>
          <p:nvPr/>
        </p:nvSpPr>
        <p:spPr>
          <a:xfrm>
            <a:off x="2854035" y="1634835"/>
            <a:ext cx="762001" cy="5847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23B240-F18C-4305-BF65-A4E234678386}"/>
              </a:ext>
            </a:extLst>
          </p:cNvPr>
          <p:cNvSpPr txBox="1"/>
          <p:nvPr/>
        </p:nvSpPr>
        <p:spPr>
          <a:xfrm>
            <a:off x="2666999" y="2132157"/>
            <a:ext cx="1898073" cy="584775"/>
          </a:xfrm>
          <a:prstGeom prst="rect">
            <a:avLst/>
          </a:prstGeom>
          <a:noFill/>
        </p:spPr>
        <p:txBody>
          <a:bodyPr wrap="square" rtlCol="0">
            <a:spAutoFit/>
          </a:bodyPr>
          <a:lstStyle/>
          <a:p>
            <a:r>
              <a:rPr lang="en-US" sz="3200" b="1" dirty="0">
                <a:solidFill>
                  <a:schemeClr val="bg2"/>
                </a:solidFill>
                <a:latin typeface="Georgia" panose="02040502050405020303" pitchFamily="18" charset="0"/>
              </a:rPr>
              <a:t>Ahaz</a:t>
            </a:r>
          </a:p>
        </p:txBody>
      </p:sp>
    </p:spTree>
    <p:extLst>
      <p:ext uri="{BB962C8B-B14F-4D97-AF65-F5344CB8AC3E}">
        <p14:creationId xmlns:p14="http://schemas.microsoft.com/office/powerpoint/2010/main" val="261882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443FA4-46C9-A24E-9D58-F06739873B93}"/>
              </a:ext>
            </a:extLst>
          </p:cNvPr>
          <p:cNvPicPr/>
          <p:nvPr/>
        </p:nvPicPr>
        <p:blipFill rotWithShape="1">
          <a:blip r:embed="rId3"/>
          <a:srcRect l="18055" t="25071" r="53312" b="42070"/>
          <a:stretch/>
        </p:blipFill>
        <p:spPr bwMode="auto">
          <a:xfrm>
            <a:off x="1106059" y="224045"/>
            <a:ext cx="9979881" cy="640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4" name="Star: 5 Points 3">
            <a:extLst>
              <a:ext uri="{FF2B5EF4-FFF2-40B4-BE49-F238E27FC236}">
                <a16:creationId xmlns:a16="http://schemas.microsoft.com/office/drawing/2014/main" id="{F5E632C8-A01B-4B23-82C9-EBCCCDC64193}"/>
              </a:ext>
            </a:extLst>
          </p:cNvPr>
          <p:cNvSpPr/>
          <p:nvPr/>
        </p:nvSpPr>
        <p:spPr>
          <a:xfrm>
            <a:off x="8239983" y="1547381"/>
            <a:ext cx="762001" cy="5847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23B240-F18C-4305-BF65-A4E234678386}"/>
              </a:ext>
            </a:extLst>
          </p:cNvPr>
          <p:cNvSpPr txBox="1"/>
          <p:nvPr/>
        </p:nvSpPr>
        <p:spPr>
          <a:xfrm>
            <a:off x="7509164" y="2132157"/>
            <a:ext cx="2223641" cy="584775"/>
          </a:xfrm>
          <a:prstGeom prst="rect">
            <a:avLst/>
          </a:prstGeom>
          <a:noFill/>
        </p:spPr>
        <p:txBody>
          <a:bodyPr wrap="square" rtlCol="0">
            <a:spAutoFit/>
          </a:bodyPr>
          <a:lstStyle/>
          <a:p>
            <a:r>
              <a:rPr lang="en-US" sz="3200" b="1" dirty="0">
                <a:solidFill>
                  <a:schemeClr val="bg2"/>
                </a:solidFill>
                <a:latin typeface="Georgia" panose="02040502050405020303" pitchFamily="18" charset="0"/>
              </a:rPr>
              <a:t>Hezekiah</a:t>
            </a:r>
          </a:p>
        </p:txBody>
      </p:sp>
    </p:spTree>
    <p:extLst>
      <p:ext uri="{BB962C8B-B14F-4D97-AF65-F5344CB8AC3E}">
        <p14:creationId xmlns:p14="http://schemas.microsoft.com/office/powerpoint/2010/main" val="187771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A95F19-8D66-D643-BD21-D79575D6C8A0}"/>
              </a:ext>
            </a:extLst>
          </p:cNvPr>
          <p:cNvPicPr/>
          <p:nvPr/>
        </p:nvPicPr>
        <p:blipFill rotWithShape="1">
          <a:blip r:embed="rId3"/>
          <a:srcRect l="18055" t="25071" r="53312" b="42070"/>
          <a:stretch/>
        </p:blipFill>
        <p:spPr bwMode="auto">
          <a:xfrm>
            <a:off x="1106059" y="224045"/>
            <a:ext cx="9979881" cy="640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81C84310-9F94-4FC4-8B72-FCA621A3ED35}"/>
              </a:ext>
            </a:extLst>
          </p:cNvPr>
          <p:cNvSpPr/>
          <p:nvPr/>
        </p:nvSpPr>
        <p:spPr>
          <a:xfrm>
            <a:off x="1263827" y="1440874"/>
            <a:ext cx="495686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Georgia" panose="02040502050405020303" pitchFamily="18" charset="0"/>
                <a:ea typeface="Times New Roman" panose="02020603050405020304" pitchFamily="18" charset="0"/>
                <a:cs typeface="Times New Roman" panose="02020603050405020304" pitchFamily="18" charset="0"/>
              </a:rPr>
              <a:t>“How can I know whether I need to trust in God more, or whether I need to work harder?”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92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E18EF-D910-FF4A-A4B1-E072F9AF242D}"/>
              </a:ext>
            </a:extLst>
          </p:cNvPr>
          <p:cNvPicPr/>
          <p:nvPr/>
        </p:nvPicPr>
        <p:blipFill rotWithShape="1">
          <a:blip r:embed="rId3"/>
          <a:srcRect l="18055" t="25071" r="53312" b="42070"/>
          <a:stretch/>
        </p:blipFill>
        <p:spPr bwMode="auto">
          <a:xfrm>
            <a:off x="1106059" y="224045"/>
            <a:ext cx="9979881" cy="640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2" name="Star: 5 Points 1">
            <a:extLst>
              <a:ext uri="{FF2B5EF4-FFF2-40B4-BE49-F238E27FC236}">
                <a16:creationId xmlns:a16="http://schemas.microsoft.com/office/drawing/2014/main" id="{E13CFCBD-E0AF-4D6F-B1F5-EAC0A26D2DFC}"/>
              </a:ext>
            </a:extLst>
          </p:cNvPr>
          <p:cNvSpPr/>
          <p:nvPr/>
        </p:nvSpPr>
        <p:spPr>
          <a:xfrm>
            <a:off x="6095999" y="5009609"/>
            <a:ext cx="997528" cy="8451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11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385D5F-DB9A-AA4F-8A0C-78426C9368E7}"/>
              </a:ext>
            </a:extLst>
          </p:cNvPr>
          <p:cNvPicPr/>
          <p:nvPr/>
        </p:nvPicPr>
        <p:blipFill rotWithShape="1">
          <a:blip r:embed="rId3"/>
          <a:srcRect l="18055" t="25071" r="53312" b="42070"/>
          <a:stretch/>
        </p:blipFill>
        <p:spPr bwMode="auto">
          <a:xfrm>
            <a:off x="1106059" y="224045"/>
            <a:ext cx="9979881" cy="640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2" name="Star: 5 Points 1">
            <a:extLst>
              <a:ext uri="{FF2B5EF4-FFF2-40B4-BE49-F238E27FC236}">
                <a16:creationId xmlns:a16="http://schemas.microsoft.com/office/drawing/2014/main" id="{E13CFCBD-E0AF-4D6F-B1F5-EAC0A26D2DFC}"/>
              </a:ext>
            </a:extLst>
          </p:cNvPr>
          <p:cNvSpPr/>
          <p:nvPr/>
        </p:nvSpPr>
        <p:spPr>
          <a:xfrm>
            <a:off x="6169571" y="890034"/>
            <a:ext cx="997528" cy="8451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56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7BC3B4-E455-7E42-84B9-81E167380170}"/>
              </a:ext>
            </a:extLst>
          </p:cNvPr>
          <p:cNvPicPr/>
          <p:nvPr/>
        </p:nvPicPr>
        <p:blipFill rotWithShape="1">
          <a:blip r:embed="rId3"/>
          <a:srcRect l="18055" t="25071" r="53312" b="42070"/>
          <a:stretch/>
        </p:blipFill>
        <p:spPr bwMode="auto">
          <a:xfrm>
            <a:off x="1106059" y="224045"/>
            <a:ext cx="9979881" cy="640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5" name="Star: 5 Points 4">
            <a:extLst>
              <a:ext uri="{FF2B5EF4-FFF2-40B4-BE49-F238E27FC236}">
                <a16:creationId xmlns:a16="http://schemas.microsoft.com/office/drawing/2014/main" id="{6D96EC54-8699-4DB7-86DB-D887DEA0A9ED}"/>
              </a:ext>
            </a:extLst>
          </p:cNvPr>
          <p:cNvSpPr/>
          <p:nvPr/>
        </p:nvSpPr>
        <p:spPr>
          <a:xfrm>
            <a:off x="8443653" y="1445651"/>
            <a:ext cx="997528" cy="8451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3BBFB10-597B-4236-925D-721AD28B4FB7}"/>
              </a:ext>
            </a:extLst>
          </p:cNvPr>
          <p:cNvSpPr/>
          <p:nvPr/>
        </p:nvSpPr>
        <p:spPr>
          <a:xfrm rot="1157805">
            <a:off x="7066467" y="1528826"/>
            <a:ext cx="1362816" cy="3186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1">
            <a:extLst>
              <a:ext uri="{FF2B5EF4-FFF2-40B4-BE49-F238E27FC236}">
                <a16:creationId xmlns:a16="http://schemas.microsoft.com/office/drawing/2014/main" id="{CF84591F-9F2A-6541-A7DE-2379C2DD77B3}"/>
              </a:ext>
            </a:extLst>
          </p:cNvPr>
          <p:cNvSpPr/>
          <p:nvPr/>
        </p:nvSpPr>
        <p:spPr>
          <a:xfrm>
            <a:off x="6169571" y="890034"/>
            <a:ext cx="997528" cy="8451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47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ECFE84-ED1B-4645-9381-7BDAA821524B}"/>
              </a:ext>
            </a:extLst>
          </p:cNvPr>
          <p:cNvSpPr>
            <a:spLocks noGrp="1"/>
          </p:cNvSpPr>
          <p:nvPr>
            <p:ph type="title"/>
          </p:nvPr>
        </p:nvSpPr>
        <p:spPr/>
        <p:txBody>
          <a:bodyPr>
            <a:normAutofit/>
          </a:bodyPr>
          <a:lstStyle/>
          <a:p>
            <a:r>
              <a:rPr lang="en-US" sz="4800" dirty="0">
                <a:latin typeface="Georgia" panose="02040502050405020303" pitchFamily="18" charset="0"/>
              </a:rPr>
              <a:t>2 Nephi 25:8</a:t>
            </a:r>
            <a:endParaRPr lang="en-US" sz="4000" dirty="0"/>
          </a:p>
        </p:txBody>
      </p:sp>
      <p:sp>
        <p:nvSpPr>
          <p:cNvPr id="2" name="Content Placeholder 1">
            <a:extLst>
              <a:ext uri="{FF2B5EF4-FFF2-40B4-BE49-F238E27FC236}">
                <a16:creationId xmlns:a16="http://schemas.microsoft.com/office/drawing/2014/main" id="{DB3CFC0A-B3EE-42A2-A860-7B0C330E8875}"/>
              </a:ext>
            </a:extLst>
          </p:cNvPr>
          <p:cNvSpPr>
            <a:spLocks noGrp="1"/>
          </p:cNvSpPr>
          <p:nvPr>
            <p:ph idx="1"/>
          </p:nvPr>
        </p:nvSpPr>
        <p:spPr/>
        <p:txBody>
          <a:bodyPr>
            <a:normAutofit/>
          </a:bodyPr>
          <a:lstStyle/>
          <a:p>
            <a:pPr marL="36900" indent="0" algn="ctr">
              <a:buNone/>
            </a:pPr>
            <a:r>
              <a:rPr lang="en-US" sz="4000" dirty="0"/>
              <a:t>Nephi testified that the words of Isaiah would be “of great worth unto them in the last days; for in that day shall they understand them.” </a:t>
            </a:r>
          </a:p>
        </p:txBody>
      </p:sp>
    </p:spTree>
    <p:extLst>
      <p:ext uri="{BB962C8B-B14F-4D97-AF65-F5344CB8AC3E}">
        <p14:creationId xmlns:p14="http://schemas.microsoft.com/office/powerpoint/2010/main" val="8810767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7BC3B4-E455-7E42-84B9-81E167380170}"/>
              </a:ext>
            </a:extLst>
          </p:cNvPr>
          <p:cNvPicPr/>
          <p:nvPr/>
        </p:nvPicPr>
        <p:blipFill rotWithShape="1">
          <a:blip r:embed="rId3"/>
          <a:srcRect l="18055" t="25071" r="53312" b="42070"/>
          <a:stretch/>
        </p:blipFill>
        <p:spPr bwMode="auto">
          <a:xfrm>
            <a:off x="1106059" y="224045"/>
            <a:ext cx="9979881" cy="640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5" name="Star: 5 Points 4">
            <a:extLst>
              <a:ext uri="{FF2B5EF4-FFF2-40B4-BE49-F238E27FC236}">
                <a16:creationId xmlns:a16="http://schemas.microsoft.com/office/drawing/2014/main" id="{6D96EC54-8699-4DB7-86DB-D887DEA0A9ED}"/>
              </a:ext>
            </a:extLst>
          </p:cNvPr>
          <p:cNvSpPr/>
          <p:nvPr/>
        </p:nvSpPr>
        <p:spPr>
          <a:xfrm>
            <a:off x="8443653" y="1445651"/>
            <a:ext cx="997528" cy="8451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3BBFB10-597B-4236-925D-721AD28B4FB7}"/>
              </a:ext>
            </a:extLst>
          </p:cNvPr>
          <p:cNvSpPr/>
          <p:nvPr/>
        </p:nvSpPr>
        <p:spPr>
          <a:xfrm rot="1157805">
            <a:off x="7066467" y="1528826"/>
            <a:ext cx="1362816" cy="3186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1">
            <a:extLst>
              <a:ext uri="{FF2B5EF4-FFF2-40B4-BE49-F238E27FC236}">
                <a16:creationId xmlns:a16="http://schemas.microsoft.com/office/drawing/2014/main" id="{CF84591F-9F2A-6541-A7DE-2379C2DD77B3}"/>
              </a:ext>
            </a:extLst>
          </p:cNvPr>
          <p:cNvSpPr/>
          <p:nvPr/>
        </p:nvSpPr>
        <p:spPr>
          <a:xfrm>
            <a:off x="6169571" y="890034"/>
            <a:ext cx="997528" cy="8451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7723F6-BE73-9F4E-A6D9-C659D66165E2}"/>
              </a:ext>
            </a:extLst>
          </p:cNvPr>
          <p:cNvSpPr txBox="1"/>
          <p:nvPr/>
        </p:nvSpPr>
        <p:spPr>
          <a:xfrm>
            <a:off x="6095997" y="4046542"/>
            <a:ext cx="4350329" cy="1938992"/>
          </a:xfrm>
          <a:prstGeom prst="rect">
            <a:avLst/>
          </a:prstGeom>
          <a:noFill/>
        </p:spPr>
        <p:txBody>
          <a:bodyPr wrap="square">
            <a:spAutoFit/>
          </a:bodyPr>
          <a:lstStyle/>
          <a:p>
            <a:pPr algn="ctr"/>
            <a:r>
              <a:rPr lang="en-US" sz="2400" b="1" dirty="0">
                <a:solidFill>
                  <a:srgbClr val="FF0000"/>
                </a:solidFill>
              </a:rPr>
              <a:t>How can we shift from worrying too much to more fully trusting in God (while still cheerfully doing all things in our power)?</a:t>
            </a:r>
          </a:p>
        </p:txBody>
      </p:sp>
    </p:spTree>
    <p:extLst>
      <p:ext uri="{BB962C8B-B14F-4D97-AF65-F5344CB8AC3E}">
        <p14:creationId xmlns:p14="http://schemas.microsoft.com/office/powerpoint/2010/main" val="16269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Jesus: The Way, The Truth, &amp; The Life: Isaiah 37:14-20 - Hezekiah's Prayer  in the Temple">
            <a:extLst>
              <a:ext uri="{FF2B5EF4-FFF2-40B4-BE49-F238E27FC236}">
                <a16:creationId xmlns:a16="http://schemas.microsoft.com/office/drawing/2014/main" id="{12F069F1-696E-442F-A556-D43FC397B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60" y="662732"/>
            <a:ext cx="6719886" cy="4309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A7942E74-5881-4420-826F-D5D7C1F9457D}"/>
              </a:ext>
            </a:extLst>
          </p:cNvPr>
          <p:cNvSpPr txBox="1">
            <a:spLocks/>
          </p:cNvSpPr>
          <p:nvPr/>
        </p:nvSpPr>
        <p:spPr>
          <a:xfrm>
            <a:off x="7245927" y="443345"/>
            <a:ext cx="4571997" cy="5805055"/>
          </a:xfrm>
          <a:prstGeom prst="rect">
            <a:avLst/>
          </a:prstGeom>
        </p:spPr>
        <p:txBody>
          <a:bodyPr>
            <a:normAutofit fontScale="92500" lnSpcReduction="20000"/>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4400" dirty="0"/>
              <a:t>“O LORD of hosts…thou hast made heaven and earth. Incline thine ear, O LORD…O LORD our God, save us from his [the king of Assyria’s] hand.”</a:t>
            </a:r>
          </a:p>
          <a:p>
            <a:pPr marL="36900" indent="0">
              <a:buNone/>
            </a:pPr>
            <a:r>
              <a:rPr lang="en-US" sz="3500" dirty="0"/>
              <a:t>(Isaiah 37:16–17, 20)</a:t>
            </a:r>
          </a:p>
        </p:txBody>
      </p:sp>
    </p:spTree>
    <p:extLst>
      <p:ext uri="{BB962C8B-B14F-4D97-AF65-F5344CB8AC3E}">
        <p14:creationId xmlns:p14="http://schemas.microsoft.com/office/powerpoint/2010/main" val="2851002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outdoor&#10;&#10;Description automatically generated">
            <a:extLst>
              <a:ext uri="{FF2B5EF4-FFF2-40B4-BE49-F238E27FC236}">
                <a16:creationId xmlns:a16="http://schemas.microsoft.com/office/drawing/2014/main" id="{787D3677-F8B4-4924-833E-BDD853AE4B45}"/>
              </a:ext>
            </a:extLst>
          </p:cNvPr>
          <p:cNvPicPr>
            <a:picLocks noChangeAspect="1"/>
          </p:cNvPicPr>
          <p:nvPr/>
        </p:nvPicPr>
        <p:blipFill>
          <a:blip r:embed="rId3"/>
          <a:stretch>
            <a:fillRect/>
          </a:stretch>
        </p:blipFill>
        <p:spPr>
          <a:xfrm>
            <a:off x="3478164" y="84442"/>
            <a:ext cx="5235672" cy="66185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F007EE05-4406-41A3-A113-4E16A5DBCBCD}"/>
              </a:ext>
            </a:extLst>
          </p:cNvPr>
          <p:cNvSpPr txBox="1"/>
          <p:nvPr/>
        </p:nvSpPr>
        <p:spPr>
          <a:xfrm>
            <a:off x="4059181" y="643500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Gustav </a:t>
            </a:r>
            <a:r>
              <a:rPr lang="en-US" sz="1600" dirty="0" err="1">
                <a:latin typeface="Georgia"/>
              </a:rPr>
              <a:t>Doré</a:t>
            </a:r>
          </a:p>
        </p:txBody>
      </p:sp>
    </p:spTree>
    <p:extLst>
      <p:ext uri="{BB962C8B-B14F-4D97-AF65-F5344CB8AC3E}">
        <p14:creationId xmlns:p14="http://schemas.microsoft.com/office/powerpoint/2010/main" val="12178852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C249-0B6F-4159-A680-509730BFCB05}"/>
              </a:ext>
            </a:extLst>
          </p:cNvPr>
          <p:cNvSpPr>
            <a:spLocks noGrp="1"/>
          </p:cNvSpPr>
          <p:nvPr>
            <p:ph type="title"/>
          </p:nvPr>
        </p:nvSpPr>
        <p:spPr/>
        <p:txBody>
          <a:bodyPr/>
          <a:lstStyle/>
          <a:p>
            <a:r>
              <a:rPr lang="en-US" dirty="0"/>
              <a:t>Isaiah Testifies of Jesus Christ</a:t>
            </a:r>
          </a:p>
        </p:txBody>
      </p:sp>
      <p:sp>
        <p:nvSpPr>
          <p:cNvPr id="3" name="Content Placeholder 2">
            <a:extLst>
              <a:ext uri="{FF2B5EF4-FFF2-40B4-BE49-F238E27FC236}">
                <a16:creationId xmlns:a16="http://schemas.microsoft.com/office/drawing/2014/main" id="{C65A33B8-D972-451F-A272-A26B7A9BF4AC}"/>
              </a:ext>
            </a:extLst>
          </p:cNvPr>
          <p:cNvSpPr>
            <a:spLocks noGrp="1"/>
          </p:cNvSpPr>
          <p:nvPr>
            <p:ph idx="1"/>
          </p:nvPr>
        </p:nvSpPr>
        <p:spPr>
          <a:xfrm>
            <a:off x="415633" y="1732449"/>
            <a:ext cx="11402291" cy="4515951"/>
          </a:xfrm>
        </p:spPr>
        <p:txBody>
          <a:bodyPr>
            <a:normAutofit/>
          </a:bodyPr>
          <a:lstStyle/>
          <a:p>
            <a:r>
              <a:rPr lang="en-US" sz="4000" dirty="0"/>
              <a:t>“A virgin shall conceive”</a:t>
            </a:r>
          </a:p>
          <a:p>
            <a:r>
              <a:rPr lang="en-US" sz="4000" dirty="0"/>
              <a:t>“Be not afraid”</a:t>
            </a:r>
          </a:p>
          <a:p>
            <a:r>
              <a:rPr lang="en-US" sz="4000" b="1" dirty="0">
                <a:solidFill>
                  <a:srgbClr val="FFFF00"/>
                </a:solidFill>
              </a:rPr>
              <a:t>“I have graven thee upon the palms of my hand”</a:t>
            </a:r>
          </a:p>
          <a:p>
            <a:r>
              <a:rPr lang="en-US" sz="4000" dirty="0"/>
              <a:t>“The prey of the terrible shall be delivered”</a:t>
            </a:r>
          </a:p>
        </p:txBody>
      </p:sp>
    </p:spTree>
    <p:extLst>
      <p:ext uri="{BB962C8B-B14F-4D97-AF65-F5344CB8AC3E}">
        <p14:creationId xmlns:p14="http://schemas.microsoft.com/office/powerpoint/2010/main" val="23334696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556" y="228600"/>
            <a:ext cx="5715000" cy="6264275"/>
          </a:xfrm>
        </p:spPr>
        <p:txBody>
          <a:bodyPr>
            <a:normAutofit fontScale="90000"/>
          </a:bodyPr>
          <a:lstStyle/>
          <a:p>
            <a:pPr algn="ctr"/>
            <a:r>
              <a:rPr lang="en-US" sz="6000" b="1" dirty="0">
                <a:latin typeface="Georgia" panose="02040502050405020303" pitchFamily="18" charset="0"/>
              </a:rPr>
              <a:t>Zion said, “The LORD hath forsaken me, and my Lord hath forgotten me”</a:t>
            </a:r>
            <a:br>
              <a:rPr lang="en-US" sz="6000" b="1" dirty="0">
                <a:latin typeface="Georgia" panose="02040502050405020303" pitchFamily="18" charset="0"/>
              </a:rPr>
            </a:br>
            <a:r>
              <a:rPr lang="en-US" sz="4800" b="1" dirty="0">
                <a:latin typeface="Georgia" panose="02040502050405020303" pitchFamily="18" charset="0"/>
              </a:rPr>
              <a:t>(Isaiah 49:14)</a:t>
            </a:r>
          </a:p>
        </p:txBody>
      </p:sp>
      <p:pic>
        <p:nvPicPr>
          <p:cNvPr id="3" name="Picture 3">
            <a:extLst>
              <a:ext uri="{FF2B5EF4-FFF2-40B4-BE49-F238E27FC236}">
                <a16:creationId xmlns:a16="http://schemas.microsoft.com/office/drawing/2014/main" id="{7FC46558-DAB8-474E-BB50-606E04DE39D2}"/>
              </a:ext>
            </a:extLst>
          </p:cNvPr>
          <p:cNvPicPr>
            <a:picLocks noChangeAspect="1"/>
          </p:cNvPicPr>
          <p:nvPr/>
        </p:nvPicPr>
        <p:blipFill rotWithShape="1">
          <a:blip r:embed="rId3"/>
          <a:srcRect t="18182" r="1111" b="2783"/>
          <a:stretch/>
        </p:blipFill>
        <p:spPr>
          <a:xfrm>
            <a:off x="533400" y="412044"/>
            <a:ext cx="5015210" cy="6017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79690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map&#10;&#10;Description automatically generated">
            <a:extLst>
              <a:ext uri="{FF2B5EF4-FFF2-40B4-BE49-F238E27FC236}">
                <a16:creationId xmlns:a16="http://schemas.microsoft.com/office/drawing/2014/main" id="{D082AA07-5C64-4703-AB18-2F8C69CC4CC5}"/>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b="68275"/>
          <a:stretch/>
        </p:blipFill>
        <p:spPr>
          <a:xfrm>
            <a:off x="461739" y="287943"/>
            <a:ext cx="11203935" cy="5103864"/>
          </a:xfrm>
          <a:prstGeom prst="roundRect">
            <a:avLst>
              <a:gd name="adj" fmla="val 1277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Arrow: Down 1">
            <a:extLst>
              <a:ext uri="{FF2B5EF4-FFF2-40B4-BE49-F238E27FC236}">
                <a16:creationId xmlns:a16="http://schemas.microsoft.com/office/drawing/2014/main" id="{E92CE450-7BB5-4141-A370-CBBE865DAA5F}"/>
              </a:ext>
            </a:extLst>
          </p:cNvPr>
          <p:cNvSpPr/>
          <p:nvPr/>
        </p:nvSpPr>
        <p:spPr>
          <a:xfrm rot="13474831">
            <a:off x="2250699" y="3622283"/>
            <a:ext cx="341458" cy="15008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853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holding a baby&#10;&#10;Description automatically generated">
            <a:extLst>
              <a:ext uri="{FF2B5EF4-FFF2-40B4-BE49-F238E27FC236}">
                <a16:creationId xmlns:a16="http://schemas.microsoft.com/office/drawing/2014/main" id="{B8E4DBD3-5A28-4643-9CA6-BD3767060611}"/>
              </a:ext>
            </a:extLst>
          </p:cNvPr>
          <p:cNvPicPr>
            <a:picLocks noChangeAspect="1"/>
          </p:cNvPicPr>
          <p:nvPr/>
        </p:nvPicPr>
        <p:blipFill>
          <a:blip r:embed="rId3"/>
          <a:stretch>
            <a:fillRect/>
          </a:stretch>
        </p:blipFill>
        <p:spPr>
          <a:xfrm>
            <a:off x="4936067" y="357954"/>
            <a:ext cx="6934199" cy="61420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82948678-E065-488B-B06E-233E1A4AF71B}"/>
              </a:ext>
            </a:extLst>
          </p:cNvPr>
          <p:cNvSpPr txBox="1"/>
          <p:nvPr/>
        </p:nvSpPr>
        <p:spPr>
          <a:xfrm>
            <a:off x="335845" y="364066"/>
            <a:ext cx="4365977"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Georgia"/>
                <a:ea typeface="+mn-lt"/>
                <a:cs typeface="+mn-lt"/>
              </a:rPr>
              <a:t>“Can a woman forget her nursing child, that she should have no compassion on the son of her womb? Even these may forget, yet I will not forget you.</a:t>
            </a:r>
            <a:endParaRPr lang="en-US" sz="3600">
              <a:latin typeface="Georgia"/>
            </a:endParaRPr>
          </a:p>
          <a:p>
            <a:pPr algn="l"/>
            <a:endParaRPr lang="en-US" sz="3600" dirty="0">
              <a:latin typeface="Georgia"/>
              <a:ea typeface="+mn-lt"/>
              <a:cs typeface="+mn-lt"/>
            </a:endParaRPr>
          </a:p>
          <a:p>
            <a:r>
              <a:rPr lang="en-US" sz="3600" dirty="0">
                <a:latin typeface="Georgia"/>
                <a:ea typeface="+mn-lt"/>
                <a:cs typeface="+mn-lt"/>
              </a:rPr>
              <a:t>Isaiah 49:15</a:t>
            </a:r>
          </a:p>
        </p:txBody>
      </p:sp>
    </p:spTree>
    <p:extLst>
      <p:ext uri="{BB962C8B-B14F-4D97-AF65-F5344CB8AC3E}">
        <p14:creationId xmlns:p14="http://schemas.microsoft.com/office/powerpoint/2010/main" val="4610808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1"/>
            <a:ext cx="11353800" cy="2535309"/>
          </a:xfrm>
        </p:spPr>
        <p:txBody>
          <a:bodyPr>
            <a:noAutofit/>
          </a:bodyPr>
          <a:lstStyle/>
          <a:p>
            <a:pPr algn="ctr"/>
            <a:r>
              <a:rPr lang="en-US" sz="5400" b="1" dirty="0">
                <a:latin typeface="Georgia" panose="02040502050405020303" pitchFamily="18" charset="0"/>
              </a:rPr>
              <a:t>“Behold, I have graven thee upon the palms of my hands”</a:t>
            </a:r>
            <a:br>
              <a:rPr lang="en-US" sz="5400" b="1" dirty="0">
                <a:latin typeface="Georgia" panose="02040502050405020303" pitchFamily="18" charset="0"/>
              </a:rPr>
            </a:br>
            <a:r>
              <a:rPr lang="en-US" sz="3200" b="1" dirty="0">
                <a:latin typeface="Georgia" panose="02040502050405020303" pitchFamily="18" charset="0"/>
              </a:rPr>
              <a:t>(Isaiah 49:16)</a:t>
            </a:r>
            <a:endParaRPr lang="en-US" sz="5400" b="1" dirty="0">
              <a:latin typeface="Georgia" panose="02040502050405020303" pitchFamily="18" charset="0"/>
            </a:endParaRPr>
          </a:p>
        </p:txBody>
      </p:sp>
      <p:pic>
        <p:nvPicPr>
          <p:cNvPr id="3" name="Picture 3" descr="A picture containing person, indoor&#10;&#10;Description automatically generated">
            <a:extLst>
              <a:ext uri="{FF2B5EF4-FFF2-40B4-BE49-F238E27FC236}">
                <a16:creationId xmlns:a16="http://schemas.microsoft.com/office/drawing/2014/main" id="{C14B3F76-DF70-45D4-A533-02142B32ADAE}"/>
              </a:ext>
            </a:extLst>
          </p:cNvPr>
          <p:cNvPicPr>
            <a:picLocks noChangeAspect="1"/>
          </p:cNvPicPr>
          <p:nvPr/>
        </p:nvPicPr>
        <p:blipFill>
          <a:blip r:embed="rId3"/>
          <a:stretch>
            <a:fillRect/>
          </a:stretch>
        </p:blipFill>
        <p:spPr>
          <a:xfrm>
            <a:off x="2156178" y="2761598"/>
            <a:ext cx="7809087" cy="3874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327158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AC6D05-DCF7-7644-BC62-4451984D93AE}"/>
              </a:ext>
            </a:extLst>
          </p:cNvPr>
          <p:cNvSpPr>
            <a:spLocks noGrp="1"/>
          </p:cNvSpPr>
          <p:nvPr>
            <p:ph idx="1"/>
          </p:nvPr>
        </p:nvSpPr>
        <p:spPr>
          <a:xfrm>
            <a:off x="3962401" y="279960"/>
            <a:ext cx="7984564" cy="6353922"/>
          </a:xfrm>
        </p:spPr>
        <p:txBody>
          <a:bodyPr>
            <a:noAutofit/>
          </a:bodyPr>
          <a:lstStyle/>
          <a:p>
            <a:pPr marL="0" indent="0">
              <a:buNone/>
            </a:pPr>
            <a:r>
              <a:rPr lang="en-US" sz="4800" dirty="0">
                <a:latin typeface="Georgia" panose="02040502050405020303" pitchFamily="18" charset="0"/>
              </a:rPr>
              <a:t>“The Savior knows you and loves you. If you wonder if that is true, you need only contemplate that He has ‘graven [you] upon the palms of [His] hands.’” </a:t>
            </a:r>
          </a:p>
        </p:txBody>
      </p:sp>
      <p:sp>
        <p:nvSpPr>
          <p:cNvPr id="4" name="Rectangle 3">
            <a:extLst>
              <a:ext uri="{FF2B5EF4-FFF2-40B4-BE49-F238E27FC236}">
                <a16:creationId xmlns:a16="http://schemas.microsoft.com/office/drawing/2014/main" id="{4AAEDCC1-4224-4F8A-9867-0485662C6EE3}"/>
              </a:ext>
            </a:extLst>
          </p:cNvPr>
          <p:cNvSpPr/>
          <p:nvPr/>
        </p:nvSpPr>
        <p:spPr>
          <a:xfrm>
            <a:off x="328391" y="4495800"/>
            <a:ext cx="3302000" cy="1569660"/>
          </a:xfrm>
          <a:prstGeom prst="rect">
            <a:avLst/>
          </a:prstGeom>
        </p:spPr>
        <p:txBody>
          <a:bodyPr wrap="square">
            <a:spAutoFit/>
          </a:bodyPr>
          <a:lstStyle/>
          <a:p>
            <a:pPr algn="ctr"/>
            <a:r>
              <a:rPr lang="en-US" dirty="0">
                <a:latin typeface="Georgia" panose="02040502050405020303" pitchFamily="18" charset="0"/>
              </a:rPr>
              <a:t>Bonnie H. Cordon, “Becoming a Shepherd,” </a:t>
            </a:r>
            <a:r>
              <a:rPr lang="en-US" i="1" dirty="0">
                <a:latin typeface="Georgia" panose="02040502050405020303" pitchFamily="18" charset="0"/>
              </a:rPr>
              <a:t>Ensign</a:t>
            </a:r>
            <a:r>
              <a:rPr lang="en-US" dirty="0">
                <a:latin typeface="Georgia" panose="02040502050405020303" pitchFamily="18" charset="0"/>
              </a:rPr>
              <a:t>, November 2018.</a:t>
            </a:r>
          </a:p>
        </p:txBody>
      </p:sp>
      <p:pic>
        <p:nvPicPr>
          <p:cNvPr id="7170" name="Picture 2" descr="Bonnie H. Cordon">
            <a:extLst>
              <a:ext uri="{FF2B5EF4-FFF2-40B4-BE49-F238E27FC236}">
                <a16:creationId xmlns:a16="http://schemas.microsoft.com/office/drawing/2014/main" id="{96AB8636-9AF1-4B9D-92FE-5DBEC6B3CD3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009"/>
          <a:stretch/>
        </p:blipFill>
        <p:spPr bwMode="auto">
          <a:xfrm>
            <a:off x="328391" y="349633"/>
            <a:ext cx="3302000" cy="3862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8359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C249-0B6F-4159-A680-509730BFCB05}"/>
              </a:ext>
            </a:extLst>
          </p:cNvPr>
          <p:cNvSpPr>
            <a:spLocks noGrp="1"/>
          </p:cNvSpPr>
          <p:nvPr>
            <p:ph type="title"/>
          </p:nvPr>
        </p:nvSpPr>
        <p:spPr/>
        <p:txBody>
          <a:bodyPr/>
          <a:lstStyle/>
          <a:p>
            <a:r>
              <a:rPr lang="en-US" dirty="0"/>
              <a:t>Isaiah Testifies of Jesus Christ</a:t>
            </a:r>
          </a:p>
        </p:txBody>
      </p:sp>
      <p:sp>
        <p:nvSpPr>
          <p:cNvPr id="3" name="Content Placeholder 2">
            <a:extLst>
              <a:ext uri="{FF2B5EF4-FFF2-40B4-BE49-F238E27FC236}">
                <a16:creationId xmlns:a16="http://schemas.microsoft.com/office/drawing/2014/main" id="{C65A33B8-D972-451F-A272-A26B7A9BF4AC}"/>
              </a:ext>
            </a:extLst>
          </p:cNvPr>
          <p:cNvSpPr>
            <a:spLocks noGrp="1"/>
          </p:cNvSpPr>
          <p:nvPr>
            <p:ph idx="1"/>
          </p:nvPr>
        </p:nvSpPr>
        <p:spPr>
          <a:xfrm>
            <a:off x="415633" y="1732449"/>
            <a:ext cx="11402291" cy="4515951"/>
          </a:xfrm>
        </p:spPr>
        <p:txBody>
          <a:bodyPr>
            <a:normAutofit/>
          </a:bodyPr>
          <a:lstStyle/>
          <a:p>
            <a:r>
              <a:rPr lang="en-US" sz="4000" dirty="0"/>
              <a:t>“A virgin shall conceive”</a:t>
            </a:r>
          </a:p>
          <a:p>
            <a:r>
              <a:rPr lang="en-US" sz="4000" dirty="0"/>
              <a:t>“Be not afraid”</a:t>
            </a:r>
          </a:p>
          <a:p>
            <a:r>
              <a:rPr lang="en-US" sz="4000" dirty="0"/>
              <a:t>“I have graven thee upon the palms of my hand”</a:t>
            </a:r>
          </a:p>
          <a:p>
            <a:r>
              <a:rPr lang="en-US" sz="4000" b="1" dirty="0">
                <a:solidFill>
                  <a:srgbClr val="FFFF00"/>
                </a:solidFill>
              </a:rPr>
              <a:t>“The prey of the terrible shall be delivered”</a:t>
            </a:r>
          </a:p>
        </p:txBody>
      </p:sp>
    </p:spTree>
    <p:extLst>
      <p:ext uri="{BB962C8B-B14F-4D97-AF65-F5344CB8AC3E}">
        <p14:creationId xmlns:p14="http://schemas.microsoft.com/office/powerpoint/2010/main" val="3233517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map&#10;&#10;Description automatically generated">
            <a:extLst>
              <a:ext uri="{FF2B5EF4-FFF2-40B4-BE49-F238E27FC236}">
                <a16:creationId xmlns:a16="http://schemas.microsoft.com/office/drawing/2014/main" id="{D082AA07-5C64-4703-AB18-2F8C69CC4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923" y="198455"/>
            <a:ext cx="9072154" cy="6513342"/>
          </a:xfrm>
          <a:prstGeom prst="roundRect">
            <a:avLst>
              <a:gd name="adj" fmla="val 1277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86406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5715000" cy="6264275"/>
          </a:xfrm>
        </p:spPr>
        <p:txBody>
          <a:bodyPr>
            <a:noAutofit/>
          </a:bodyPr>
          <a:lstStyle/>
          <a:p>
            <a:r>
              <a:rPr lang="en-US" dirty="0"/>
              <a:t>Then shalt thou say in thine heart, “I have lost my children, and am desolate, a captive…I was left alone”</a:t>
            </a:r>
            <a:br>
              <a:rPr lang="en-US" dirty="0"/>
            </a:br>
            <a:r>
              <a:rPr lang="en-US" sz="3600" dirty="0"/>
              <a:t>(Isaiah 49:21)</a:t>
            </a:r>
          </a:p>
        </p:txBody>
      </p:sp>
      <p:pic>
        <p:nvPicPr>
          <p:cNvPr id="3" name="Picture 3" descr="A picture containing person, person&#10;&#10;Description automatically generated">
            <a:extLst>
              <a:ext uri="{FF2B5EF4-FFF2-40B4-BE49-F238E27FC236}">
                <a16:creationId xmlns:a16="http://schemas.microsoft.com/office/drawing/2014/main" id="{4B9589D7-DBA9-4798-8FB3-3C5FE0049C0D}"/>
              </a:ext>
            </a:extLst>
          </p:cNvPr>
          <p:cNvPicPr>
            <a:picLocks noChangeAspect="1"/>
          </p:cNvPicPr>
          <p:nvPr/>
        </p:nvPicPr>
        <p:blipFill rotWithShape="1">
          <a:blip r:embed="rId3"/>
          <a:srcRect l="38992" r="3697" b="-503"/>
          <a:stretch/>
        </p:blipFill>
        <p:spPr>
          <a:xfrm>
            <a:off x="6671734" y="623254"/>
            <a:ext cx="4813571" cy="5653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42927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1E31B-838E-4969-8974-7A93C50BC102}"/>
              </a:ext>
            </a:extLst>
          </p:cNvPr>
          <p:cNvSpPr/>
          <p:nvPr/>
        </p:nvSpPr>
        <p:spPr>
          <a:xfrm>
            <a:off x="4281054" y="290945"/>
            <a:ext cx="7689273" cy="2631490"/>
          </a:xfrm>
          <a:prstGeom prst="rect">
            <a:avLst/>
          </a:prstGeom>
        </p:spPr>
        <p:txBody>
          <a:bodyPr wrap="square">
            <a:spAutoFit/>
          </a:bodyPr>
          <a:lstStyle/>
          <a:p>
            <a:r>
              <a:rPr lang="en-US" sz="3300" dirty="0">
                <a:latin typeface="Georgia" panose="02040502050405020303" pitchFamily="18" charset="0"/>
              </a:rPr>
              <a:t>“I will lift up mine hand to the Gentiles, and set up my standard to the people: and they shall bring thy sons in their arms, and thy daughters shall be carried upon their shoulders.” </a:t>
            </a:r>
            <a:r>
              <a:rPr lang="en-US" sz="2400" dirty="0">
                <a:latin typeface="Georgia" panose="02040502050405020303" pitchFamily="18" charset="0"/>
              </a:rPr>
              <a:t>(Isaiah 49:22)</a:t>
            </a:r>
            <a:r>
              <a:rPr lang="en-US" sz="3300" dirty="0">
                <a:latin typeface="Georgia" panose="02040502050405020303" pitchFamily="18" charset="0"/>
              </a:rPr>
              <a:t> </a:t>
            </a:r>
          </a:p>
        </p:txBody>
      </p:sp>
      <p:pic>
        <p:nvPicPr>
          <p:cNvPr id="2" name="Picture 3" descr="A picture containing person, outdoor, tree&#10;&#10;Description automatically generated">
            <a:extLst>
              <a:ext uri="{FF2B5EF4-FFF2-40B4-BE49-F238E27FC236}">
                <a16:creationId xmlns:a16="http://schemas.microsoft.com/office/drawing/2014/main" id="{4E140A31-57F6-4869-B56D-6C55CD4C1C2D}"/>
              </a:ext>
            </a:extLst>
          </p:cNvPr>
          <p:cNvPicPr>
            <a:picLocks noChangeAspect="1"/>
          </p:cNvPicPr>
          <p:nvPr/>
        </p:nvPicPr>
        <p:blipFill rotWithShape="1">
          <a:blip r:embed="rId3"/>
          <a:srcRect l="16404" t="73" r="21798" b="-481"/>
          <a:stretch/>
        </p:blipFill>
        <p:spPr>
          <a:xfrm>
            <a:off x="293510" y="389722"/>
            <a:ext cx="3742899" cy="5687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07043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map&#10;&#10;Description automatically generated">
            <a:extLst>
              <a:ext uri="{FF2B5EF4-FFF2-40B4-BE49-F238E27FC236}">
                <a16:creationId xmlns:a16="http://schemas.microsoft.com/office/drawing/2014/main" id="{F18926AC-CF96-4214-A737-0D228C56C82D}"/>
              </a:ext>
            </a:extLst>
          </p:cNvPr>
          <p:cNvPicPr>
            <a:picLocks noChangeAspect="1"/>
          </p:cNvPicPr>
          <p:nvPr/>
        </p:nvPicPr>
        <p:blipFill rotWithShape="1">
          <a:blip r:embed="rId3">
            <a:extLst>
              <a:ext uri="{28A0092B-C50C-407E-A947-70E740481C1C}">
                <a14:useLocalDpi xmlns:a14="http://schemas.microsoft.com/office/drawing/2010/main" val="0"/>
              </a:ext>
            </a:extLst>
          </a:blip>
          <a:srcRect l="48752" t="23426"/>
          <a:stretch/>
        </p:blipFill>
        <p:spPr>
          <a:xfrm>
            <a:off x="5939793" y="127412"/>
            <a:ext cx="6164579" cy="6613021"/>
          </a:xfrm>
          <a:prstGeom prst="roundRect">
            <a:avLst>
              <a:gd name="adj" fmla="val 1277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Arrow: Down 1">
            <a:extLst>
              <a:ext uri="{FF2B5EF4-FFF2-40B4-BE49-F238E27FC236}">
                <a16:creationId xmlns:a16="http://schemas.microsoft.com/office/drawing/2014/main" id="{98500D44-B836-46FD-988C-729C00AC6D02}"/>
              </a:ext>
            </a:extLst>
          </p:cNvPr>
          <p:cNvSpPr/>
          <p:nvPr/>
        </p:nvSpPr>
        <p:spPr>
          <a:xfrm>
            <a:off x="10287000" y="1828800"/>
            <a:ext cx="378822" cy="17634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2934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1E31B-838E-4969-8974-7A93C50BC102}"/>
              </a:ext>
            </a:extLst>
          </p:cNvPr>
          <p:cNvSpPr/>
          <p:nvPr/>
        </p:nvSpPr>
        <p:spPr>
          <a:xfrm>
            <a:off x="4281054" y="290945"/>
            <a:ext cx="7689273" cy="2631490"/>
          </a:xfrm>
          <a:prstGeom prst="rect">
            <a:avLst/>
          </a:prstGeom>
        </p:spPr>
        <p:txBody>
          <a:bodyPr wrap="square">
            <a:spAutoFit/>
          </a:bodyPr>
          <a:lstStyle/>
          <a:p>
            <a:r>
              <a:rPr lang="en-US" sz="3300" dirty="0">
                <a:latin typeface="Georgia" panose="02040502050405020303" pitchFamily="18" charset="0"/>
              </a:rPr>
              <a:t>“And kings shall be thy nursing fathers, and their queens thy nursing mothers: they shall bow down to thee with their face toward the earth, and </a:t>
            </a:r>
            <a:r>
              <a:rPr lang="en-US" sz="3300" dirty="0">
                <a:solidFill>
                  <a:srgbClr val="FFFF00"/>
                </a:solidFill>
                <a:latin typeface="Georgia" panose="02040502050405020303" pitchFamily="18" charset="0"/>
              </a:rPr>
              <a:t>lick up the dust of thy feet</a:t>
            </a:r>
            <a:r>
              <a:rPr lang="en-US" sz="3300" dirty="0">
                <a:latin typeface="Georgia" panose="02040502050405020303" pitchFamily="18" charset="0"/>
              </a:rPr>
              <a:t>…</a:t>
            </a:r>
          </a:p>
        </p:txBody>
      </p:sp>
      <p:pic>
        <p:nvPicPr>
          <p:cNvPr id="2" name="Picture 3" descr="A picture containing person, outdoor, tree&#10;&#10;Description automatically generated">
            <a:extLst>
              <a:ext uri="{FF2B5EF4-FFF2-40B4-BE49-F238E27FC236}">
                <a16:creationId xmlns:a16="http://schemas.microsoft.com/office/drawing/2014/main" id="{4E140A31-57F6-4869-B56D-6C55CD4C1C2D}"/>
              </a:ext>
            </a:extLst>
          </p:cNvPr>
          <p:cNvPicPr>
            <a:picLocks noChangeAspect="1"/>
          </p:cNvPicPr>
          <p:nvPr/>
        </p:nvPicPr>
        <p:blipFill rotWithShape="1">
          <a:blip r:embed="rId3"/>
          <a:srcRect l="16404" t="73" r="21798" b="-481"/>
          <a:stretch/>
        </p:blipFill>
        <p:spPr>
          <a:xfrm>
            <a:off x="293510" y="389722"/>
            <a:ext cx="3742899" cy="5687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184161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1E31B-838E-4969-8974-7A93C50BC102}"/>
              </a:ext>
            </a:extLst>
          </p:cNvPr>
          <p:cNvSpPr/>
          <p:nvPr/>
        </p:nvSpPr>
        <p:spPr>
          <a:xfrm>
            <a:off x="4281054" y="290945"/>
            <a:ext cx="7689273" cy="4154984"/>
          </a:xfrm>
          <a:prstGeom prst="rect">
            <a:avLst/>
          </a:prstGeom>
        </p:spPr>
        <p:txBody>
          <a:bodyPr wrap="square">
            <a:spAutoFit/>
          </a:bodyPr>
          <a:lstStyle/>
          <a:p>
            <a:r>
              <a:rPr lang="en-US" sz="3300" dirty="0">
                <a:latin typeface="Georgia" panose="02040502050405020303" pitchFamily="18" charset="0"/>
              </a:rPr>
              <a:t>“And kings shall be thy nursing fathers, and their queens thy nursing mothers: they shall bow down to thee with their face toward the earth, and </a:t>
            </a:r>
            <a:r>
              <a:rPr lang="en-US" sz="3300" dirty="0">
                <a:solidFill>
                  <a:srgbClr val="FFFF00"/>
                </a:solidFill>
                <a:latin typeface="Georgia" panose="02040502050405020303" pitchFamily="18" charset="0"/>
              </a:rPr>
              <a:t>lick up the dust of thy feet</a:t>
            </a:r>
            <a:r>
              <a:rPr lang="en-US" sz="3300" dirty="0">
                <a:latin typeface="Georgia" panose="02040502050405020303" pitchFamily="18" charset="0"/>
              </a:rPr>
              <a:t>…</a:t>
            </a:r>
            <a:r>
              <a:rPr lang="en-US" sz="3300" dirty="0">
                <a:solidFill>
                  <a:srgbClr val="FFFF00"/>
                </a:solidFill>
                <a:latin typeface="Georgia" panose="02040502050405020303" pitchFamily="18" charset="0"/>
              </a:rPr>
              <a:t>they shall not be ashamed that wait for me. </a:t>
            </a:r>
            <a:r>
              <a:rPr lang="en-US" sz="3300" dirty="0">
                <a:latin typeface="Georgia" panose="02040502050405020303" pitchFamily="18" charset="0"/>
              </a:rPr>
              <a:t>Shall the prey be taken from the mighty, or the lawful captive delivered? </a:t>
            </a:r>
          </a:p>
        </p:txBody>
      </p:sp>
      <p:pic>
        <p:nvPicPr>
          <p:cNvPr id="2" name="Picture 3" descr="A picture containing person, outdoor, tree&#10;&#10;Description automatically generated">
            <a:extLst>
              <a:ext uri="{FF2B5EF4-FFF2-40B4-BE49-F238E27FC236}">
                <a16:creationId xmlns:a16="http://schemas.microsoft.com/office/drawing/2014/main" id="{4E140A31-57F6-4869-B56D-6C55CD4C1C2D}"/>
              </a:ext>
            </a:extLst>
          </p:cNvPr>
          <p:cNvPicPr>
            <a:picLocks noChangeAspect="1"/>
          </p:cNvPicPr>
          <p:nvPr/>
        </p:nvPicPr>
        <p:blipFill rotWithShape="1">
          <a:blip r:embed="rId3"/>
          <a:srcRect l="16404" t="73" r="21798" b="-481"/>
          <a:stretch/>
        </p:blipFill>
        <p:spPr>
          <a:xfrm>
            <a:off x="293510" y="389722"/>
            <a:ext cx="3742899" cy="5687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6731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1E31B-838E-4969-8974-7A93C50BC102}"/>
              </a:ext>
            </a:extLst>
          </p:cNvPr>
          <p:cNvSpPr/>
          <p:nvPr/>
        </p:nvSpPr>
        <p:spPr>
          <a:xfrm>
            <a:off x="4281054" y="149834"/>
            <a:ext cx="7689273" cy="5355312"/>
          </a:xfrm>
          <a:prstGeom prst="rect">
            <a:avLst/>
          </a:prstGeom>
        </p:spPr>
        <p:txBody>
          <a:bodyPr wrap="square">
            <a:spAutoFit/>
          </a:bodyPr>
          <a:lstStyle/>
          <a:p>
            <a:r>
              <a:rPr lang="en-US" sz="3800" dirty="0">
                <a:latin typeface="Georgia" panose="02040502050405020303" pitchFamily="18" charset="0"/>
              </a:rPr>
              <a:t>“But thus saith the Lord, Even the captives of the mighty shall be taken away, and the prey of the terrible shall be delivered: for I will contend with him that </a:t>
            </a:r>
            <a:r>
              <a:rPr lang="en-US" sz="3800" dirty="0" err="1">
                <a:latin typeface="Georgia" panose="02040502050405020303" pitchFamily="18" charset="0"/>
              </a:rPr>
              <a:t>contendeth</a:t>
            </a:r>
            <a:r>
              <a:rPr lang="en-US" sz="3800" dirty="0">
                <a:latin typeface="Georgia" panose="02040502050405020303" pitchFamily="18" charset="0"/>
              </a:rPr>
              <a:t> with thee, and I will save thy children…. </a:t>
            </a:r>
            <a:r>
              <a:rPr lang="en-US" sz="3800" dirty="0">
                <a:solidFill>
                  <a:srgbClr val="FFFF00"/>
                </a:solidFill>
                <a:latin typeface="Georgia" panose="02040502050405020303" pitchFamily="18" charset="0"/>
              </a:rPr>
              <a:t>all flesh shall know that I the Lord am thy </a:t>
            </a:r>
            <a:r>
              <a:rPr lang="en-US" sz="3800" dirty="0" err="1">
                <a:solidFill>
                  <a:srgbClr val="FFFF00"/>
                </a:solidFill>
                <a:latin typeface="Georgia" panose="02040502050405020303" pitchFamily="18" charset="0"/>
              </a:rPr>
              <a:t>Saviour</a:t>
            </a:r>
            <a:r>
              <a:rPr lang="en-US" sz="3800" dirty="0">
                <a:solidFill>
                  <a:srgbClr val="FFFF00"/>
                </a:solidFill>
                <a:latin typeface="Georgia" panose="02040502050405020303" pitchFamily="18" charset="0"/>
              </a:rPr>
              <a:t> and thy Redeemer</a:t>
            </a:r>
            <a:r>
              <a:rPr lang="en-US" sz="3800" dirty="0">
                <a:latin typeface="Georgia" panose="02040502050405020303" pitchFamily="18" charset="0"/>
              </a:rPr>
              <a:t>…” (Isaiah 49:23–26).</a:t>
            </a:r>
          </a:p>
        </p:txBody>
      </p:sp>
      <p:pic>
        <p:nvPicPr>
          <p:cNvPr id="2" name="Picture 3" descr="A picture containing person, outdoor, tree&#10;&#10;Description automatically generated">
            <a:extLst>
              <a:ext uri="{FF2B5EF4-FFF2-40B4-BE49-F238E27FC236}">
                <a16:creationId xmlns:a16="http://schemas.microsoft.com/office/drawing/2014/main" id="{8D1B18E7-B5C9-4029-8604-E75405ED4FF3}"/>
              </a:ext>
            </a:extLst>
          </p:cNvPr>
          <p:cNvPicPr>
            <a:picLocks noChangeAspect="1"/>
          </p:cNvPicPr>
          <p:nvPr/>
        </p:nvPicPr>
        <p:blipFill rotWithShape="1">
          <a:blip r:embed="rId3"/>
          <a:srcRect l="16404" t="73" r="21798" b="-481"/>
          <a:stretch/>
        </p:blipFill>
        <p:spPr>
          <a:xfrm>
            <a:off x="293510" y="389722"/>
            <a:ext cx="3742899" cy="5687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753833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1E31B-838E-4969-8974-7A93C50BC102}"/>
              </a:ext>
            </a:extLst>
          </p:cNvPr>
          <p:cNvSpPr/>
          <p:nvPr/>
        </p:nvSpPr>
        <p:spPr>
          <a:xfrm>
            <a:off x="4281054" y="415640"/>
            <a:ext cx="7689273" cy="6494085"/>
          </a:xfrm>
          <a:prstGeom prst="rect">
            <a:avLst/>
          </a:prstGeom>
        </p:spPr>
        <p:txBody>
          <a:bodyPr wrap="square">
            <a:spAutoFit/>
          </a:bodyPr>
          <a:lstStyle/>
          <a:p>
            <a:r>
              <a:rPr lang="en-US" sz="3200" dirty="0">
                <a:latin typeface="Georgia" panose="02040502050405020303" pitchFamily="18" charset="0"/>
              </a:rPr>
              <a:t>“[In the latter days] they that fight against…the covenant people of the Lord shall </a:t>
            </a:r>
            <a:r>
              <a:rPr lang="en-US" sz="3200" dirty="0">
                <a:solidFill>
                  <a:srgbClr val="FFFF00"/>
                </a:solidFill>
                <a:latin typeface="Georgia" panose="02040502050405020303" pitchFamily="18" charset="0"/>
              </a:rPr>
              <a:t>lick up the dust of their feet</a:t>
            </a:r>
            <a:r>
              <a:rPr lang="en-US" sz="3200" dirty="0">
                <a:latin typeface="Georgia" panose="02040502050405020303" pitchFamily="18" charset="0"/>
              </a:rPr>
              <a:t>; and the people of the Lord </a:t>
            </a:r>
            <a:r>
              <a:rPr lang="en-US" sz="3200" dirty="0">
                <a:solidFill>
                  <a:srgbClr val="FFFF00"/>
                </a:solidFill>
                <a:latin typeface="Georgia" panose="02040502050405020303" pitchFamily="18" charset="0"/>
              </a:rPr>
              <a:t>shall not be ashamed</a:t>
            </a:r>
            <a:r>
              <a:rPr lang="en-US" sz="3200" dirty="0">
                <a:latin typeface="Georgia" panose="02040502050405020303" pitchFamily="18" charset="0"/>
              </a:rPr>
              <a:t>. For the people of the Lord are </a:t>
            </a:r>
            <a:r>
              <a:rPr lang="en-US" sz="3200" dirty="0">
                <a:solidFill>
                  <a:srgbClr val="FFFF00"/>
                </a:solidFill>
                <a:latin typeface="Georgia" panose="02040502050405020303" pitchFamily="18" charset="0"/>
              </a:rPr>
              <a:t>they who wait for him</a:t>
            </a:r>
            <a:r>
              <a:rPr lang="en-US" sz="3200" dirty="0">
                <a:latin typeface="Georgia" panose="02040502050405020303" pitchFamily="18" charset="0"/>
              </a:rPr>
              <a:t>; for they still wait for the coming of the Messiah. and thou shalt know that I am the Lord: for </a:t>
            </a:r>
            <a:r>
              <a:rPr lang="en-US" sz="3200" dirty="0">
                <a:solidFill>
                  <a:srgbClr val="FFFF00"/>
                </a:solidFill>
                <a:latin typeface="Georgia" panose="02040502050405020303" pitchFamily="18" charset="0"/>
              </a:rPr>
              <a:t>they shall not be ashamed that wait for me</a:t>
            </a:r>
            <a:r>
              <a:rPr lang="en-US" sz="3200" dirty="0">
                <a:latin typeface="Georgia" panose="02040502050405020303" pitchFamily="18" charset="0"/>
              </a:rPr>
              <a:t>.…</a:t>
            </a:r>
            <a:r>
              <a:rPr lang="en-US" sz="3200" dirty="0">
                <a:solidFill>
                  <a:srgbClr val="FFFF00"/>
                </a:solidFill>
                <a:latin typeface="Georgia" panose="02040502050405020303" pitchFamily="18" charset="0"/>
              </a:rPr>
              <a:t>All flesh shall know that I the Lord am thy Savior and thy Redeemer</a:t>
            </a:r>
            <a:r>
              <a:rPr lang="en-US" sz="3200" dirty="0">
                <a:latin typeface="Georgia" panose="02040502050405020303" pitchFamily="18" charset="0"/>
              </a:rPr>
              <a:t>.”</a:t>
            </a:r>
          </a:p>
          <a:p>
            <a:r>
              <a:rPr lang="en-US" sz="3200" dirty="0">
                <a:latin typeface="Georgia" panose="02040502050405020303" pitchFamily="18" charset="0"/>
              </a:rPr>
              <a:t>(2 Nephi 6:13-14, 18)</a:t>
            </a:r>
          </a:p>
          <a:p>
            <a:endParaRPr lang="en-US" sz="3200" dirty="0">
              <a:latin typeface="Georgia" panose="02040502050405020303" pitchFamily="18" charset="0"/>
            </a:endParaRPr>
          </a:p>
        </p:txBody>
      </p:sp>
      <p:pic>
        <p:nvPicPr>
          <p:cNvPr id="2" name="Picture 3" descr="A picture containing sheep, wall, herd, valley&#10;&#10;Description automatically generated">
            <a:extLst>
              <a:ext uri="{FF2B5EF4-FFF2-40B4-BE49-F238E27FC236}">
                <a16:creationId xmlns:a16="http://schemas.microsoft.com/office/drawing/2014/main" id="{4C911D7E-C436-4A63-A7B3-385AFA7965A4}"/>
              </a:ext>
            </a:extLst>
          </p:cNvPr>
          <p:cNvPicPr>
            <a:picLocks noChangeAspect="1"/>
          </p:cNvPicPr>
          <p:nvPr/>
        </p:nvPicPr>
        <p:blipFill rotWithShape="1">
          <a:blip r:embed="rId3"/>
          <a:srcRect l="52180" r="12209" b="552"/>
          <a:stretch/>
        </p:blipFill>
        <p:spPr>
          <a:xfrm>
            <a:off x="392292" y="562106"/>
            <a:ext cx="3547055" cy="5205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8B538F20-F0BD-46A6-8762-A0251B062164}"/>
              </a:ext>
            </a:extLst>
          </p:cNvPr>
          <p:cNvSpPr txBox="1"/>
          <p:nvPr/>
        </p:nvSpPr>
        <p:spPr>
          <a:xfrm>
            <a:off x="794219" y="542881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 Kirk Richards</a:t>
            </a:r>
          </a:p>
        </p:txBody>
      </p:sp>
    </p:spTree>
    <p:extLst>
      <p:ext uri="{BB962C8B-B14F-4D97-AF65-F5344CB8AC3E}">
        <p14:creationId xmlns:p14="http://schemas.microsoft.com/office/powerpoint/2010/main" val="32834883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C249-0B6F-4159-A680-509730BFCB05}"/>
              </a:ext>
            </a:extLst>
          </p:cNvPr>
          <p:cNvSpPr>
            <a:spLocks noGrp="1"/>
          </p:cNvSpPr>
          <p:nvPr>
            <p:ph type="title"/>
          </p:nvPr>
        </p:nvSpPr>
        <p:spPr/>
        <p:txBody>
          <a:bodyPr/>
          <a:lstStyle/>
          <a:p>
            <a:r>
              <a:rPr lang="en-US" dirty="0"/>
              <a:t>Isaiah Testifies of Jesus Christ</a:t>
            </a:r>
          </a:p>
        </p:txBody>
      </p:sp>
      <p:sp>
        <p:nvSpPr>
          <p:cNvPr id="3" name="Content Placeholder 2">
            <a:extLst>
              <a:ext uri="{FF2B5EF4-FFF2-40B4-BE49-F238E27FC236}">
                <a16:creationId xmlns:a16="http://schemas.microsoft.com/office/drawing/2014/main" id="{C65A33B8-D972-451F-A272-A26B7A9BF4AC}"/>
              </a:ext>
            </a:extLst>
          </p:cNvPr>
          <p:cNvSpPr>
            <a:spLocks noGrp="1"/>
          </p:cNvSpPr>
          <p:nvPr>
            <p:ph idx="1"/>
          </p:nvPr>
        </p:nvSpPr>
        <p:spPr>
          <a:xfrm>
            <a:off x="415633" y="1732449"/>
            <a:ext cx="11402291" cy="4515951"/>
          </a:xfrm>
        </p:spPr>
        <p:txBody>
          <a:bodyPr>
            <a:normAutofit/>
          </a:bodyPr>
          <a:lstStyle/>
          <a:p>
            <a:r>
              <a:rPr lang="en-US" sz="4000" dirty="0">
                <a:solidFill>
                  <a:schemeClr val="tx1"/>
                </a:solidFill>
              </a:rPr>
              <a:t>“A virgin shall conceive”</a:t>
            </a:r>
          </a:p>
          <a:p>
            <a:r>
              <a:rPr lang="en-US" sz="4000" dirty="0">
                <a:solidFill>
                  <a:schemeClr val="tx1"/>
                </a:solidFill>
              </a:rPr>
              <a:t>“Be not afraid”</a:t>
            </a:r>
          </a:p>
          <a:p>
            <a:r>
              <a:rPr lang="en-US" sz="4000" dirty="0">
                <a:solidFill>
                  <a:schemeClr val="tx1"/>
                </a:solidFill>
              </a:rPr>
              <a:t>“I have graven thee upon the palms of my hand”</a:t>
            </a:r>
          </a:p>
          <a:p>
            <a:r>
              <a:rPr lang="en-US" sz="4000" dirty="0">
                <a:solidFill>
                  <a:schemeClr val="tx1"/>
                </a:solidFill>
              </a:rPr>
              <a:t>“The prey of the terrible shall be delivered”</a:t>
            </a:r>
          </a:p>
        </p:txBody>
      </p:sp>
    </p:spTree>
    <p:extLst>
      <p:ext uri="{BB962C8B-B14F-4D97-AF65-F5344CB8AC3E}">
        <p14:creationId xmlns:p14="http://schemas.microsoft.com/office/powerpoint/2010/main" val="1787213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map&#10;&#10;Description automatically generated">
            <a:extLst>
              <a:ext uri="{FF2B5EF4-FFF2-40B4-BE49-F238E27FC236}">
                <a16:creationId xmlns:a16="http://schemas.microsoft.com/office/drawing/2014/main" id="{D082AA07-5C64-4703-AB18-2F8C69CC4CC5}"/>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b="68275"/>
          <a:stretch/>
        </p:blipFill>
        <p:spPr>
          <a:xfrm>
            <a:off x="461739" y="287943"/>
            <a:ext cx="11203935" cy="5103864"/>
          </a:xfrm>
          <a:prstGeom prst="roundRect">
            <a:avLst>
              <a:gd name="adj" fmla="val 1277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79307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44240" y="2329176"/>
            <a:ext cx="8896224" cy="4169407"/>
          </a:xfrm>
          <a:prstGeom prst="rect">
            <a:avLst/>
          </a:prstGeom>
        </p:spPr>
      </p:pic>
      <p:sp>
        <p:nvSpPr>
          <p:cNvPr id="7" name="Title 6">
            <a:extLst>
              <a:ext uri="{FF2B5EF4-FFF2-40B4-BE49-F238E27FC236}">
                <a16:creationId xmlns:a16="http://schemas.microsoft.com/office/drawing/2014/main" id="{BAECFE84-ED1B-4645-9381-7BDAA821524B}"/>
              </a:ext>
            </a:extLst>
          </p:cNvPr>
          <p:cNvSpPr>
            <a:spLocks noGrp="1"/>
          </p:cNvSpPr>
          <p:nvPr>
            <p:ph type="title"/>
          </p:nvPr>
        </p:nvSpPr>
        <p:spPr/>
        <p:txBody>
          <a:bodyPr>
            <a:normAutofit fontScale="90000"/>
          </a:bodyPr>
          <a:lstStyle/>
          <a:p>
            <a:r>
              <a:rPr lang="en-US" sz="4800" dirty="0">
                <a:latin typeface="Georgia" panose="02040502050405020303" pitchFamily="18" charset="0"/>
              </a:rPr>
              <a:t>Why does Nephi read to his people from the plates of brass? </a:t>
            </a:r>
            <a:br>
              <a:rPr lang="en-US" sz="4800" dirty="0">
                <a:latin typeface="Georgia" panose="02040502050405020303" pitchFamily="18" charset="0"/>
              </a:rPr>
            </a:br>
            <a:r>
              <a:rPr lang="en-US" sz="4000" dirty="0">
                <a:latin typeface="Georgia" panose="02040502050405020303" pitchFamily="18" charset="0"/>
              </a:rPr>
              <a:t>(1 Nephi 19:22)</a:t>
            </a:r>
            <a:endParaRPr lang="en-US" sz="4000" dirty="0"/>
          </a:p>
        </p:txBody>
      </p:sp>
    </p:spTree>
    <p:extLst>
      <p:ext uri="{BB962C8B-B14F-4D97-AF65-F5344CB8AC3E}">
        <p14:creationId xmlns:p14="http://schemas.microsoft.com/office/powerpoint/2010/main" val="41673527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7327</TotalTime>
  <Words>4258</Words>
  <Application>Microsoft Office PowerPoint</Application>
  <PresentationFormat>Widescreen</PresentationFormat>
  <Paragraphs>308</Paragraphs>
  <Slides>77</Slides>
  <Notes>67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Amphion</vt:lpstr>
      <vt:lpstr>Arial</vt:lpstr>
      <vt:lpstr>Calibri</vt:lpstr>
      <vt:lpstr>Calisto MT</vt:lpstr>
      <vt:lpstr>Georgia</vt:lpstr>
      <vt:lpstr>Times New Roman</vt:lpstr>
      <vt:lpstr>Wingdings 2</vt:lpstr>
      <vt:lpstr>Slate</vt:lpstr>
      <vt:lpstr>PowerPoint Presentation</vt:lpstr>
      <vt:lpstr>PowerPoint Presentation</vt:lpstr>
      <vt:lpstr>PowerPoint Presentation</vt:lpstr>
      <vt:lpstr>PowerPoint Presentation</vt:lpstr>
      <vt:lpstr>Why Does Nephi Quote 15+  Chapters of Isaiah?</vt:lpstr>
      <vt:lpstr>2 Nephi 25:8</vt:lpstr>
      <vt:lpstr>PowerPoint Presentation</vt:lpstr>
      <vt:lpstr>PowerPoint Presentation</vt:lpstr>
      <vt:lpstr>Why does Nephi read to his people from the plates of brass?  (1 Nephi 19:22)</vt:lpstr>
      <vt:lpstr>Why does Nephi  specifically read Isaiah? (1 Nephi 19:23)</vt:lpstr>
      <vt:lpstr>2 Nephi 25:6</vt:lpstr>
      <vt:lpstr>“Obama is going to the Big Apple to meet with the UN. He is angry at Beijing.”</vt:lpstr>
      <vt:lpstr>PowerPoint Presentation</vt:lpstr>
      <vt:lpstr>PowerPoint Presentation</vt:lpstr>
      <vt:lpstr>PowerPoint Presentation</vt:lpstr>
      <vt:lpstr>Jesus and the…</vt:lpstr>
      <vt:lpstr>Jesus and the Samaritans</vt:lpstr>
      <vt:lpstr>PowerPoint Presentation</vt:lpstr>
      <vt:lpstr>What are meanings of these lyrics?</vt:lpstr>
      <vt:lpstr>PowerPoint Presentation</vt:lpstr>
      <vt:lpstr>PowerPoint Presentation</vt:lpstr>
      <vt:lpstr>Isaiah Testifies of Jesus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Kings 16:7–9</vt:lpstr>
      <vt:lpstr>PowerPoint Presentation</vt:lpstr>
      <vt:lpstr>PowerPoint Presentation</vt:lpstr>
      <vt:lpstr>PowerPoint Presentation</vt:lpstr>
      <vt:lpstr>Isaiah 8:1</vt:lpstr>
      <vt:lpstr>Isaiah 8:3–4</vt:lpstr>
      <vt:lpstr>PowerPoint Presentation</vt:lpstr>
      <vt:lpstr>PowerPoint Presentation</vt:lpstr>
      <vt:lpstr>Isaiah Testifies of Jesus Christ</vt:lpstr>
      <vt:lpstr>Isaiah 36-37</vt:lpstr>
      <vt:lpstr>Historical Side Note</vt:lpstr>
      <vt:lpstr>PowerPoint Presentation</vt:lpstr>
      <vt:lpstr>PowerPoint Presentation</vt:lpstr>
      <vt:lpstr>“Let not your heart be troubled” (John 14:1)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Isaiah Testifies of Jesus Christ</vt:lpstr>
      <vt:lpstr>Zion said, “The LORD hath forsaken me, and my Lord hath forgotten me” (Isaiah 49:14)</vt:lpstr>
      <vt:lpstr>PowerPoint Presentation</vt:lpstr>
      <vt:lpstr>PowerPoint Presentation</vt:lpstr>
      <vt:lpstr>“Behold, I have graven thee upon the palms of my hands” (Isaiah 49:16)</vt:lpstr>
      <vt:lpstr>PowerPoint Presentation</vt:lpstr>
      <vt:lpstr>Isaiah Testifies of Jesus Christ</vt:lpstr>
      <vt:lpstr>Then shalt thou say in thine heart, “I have lost my children, and am desolate, a captive…I was left alone” (Isaiah 49:21)</vt:lpstr>
      <vt:lpstr>PowerPoint Presentation</vt:lpstr>
      <vt:lpstr>PowerPoint Presentation</vt:lpstr>
      <vt:lpstr>PowerPoint Presentation</vt:lpstr>
      <vt:lpstr>PowerPoint Presentation</vt:lpstr>
      <vt:lpstr>PowerPoint Presentation</vt:lpstr>
      <vt:lpstr>PowerPoint Presentation</vt:lpstr>
      <vt:lpstr>Isaiah Testifies of Jesus Christ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and the Everlasting Gospel</dc:title>
  <dc:creator>John Hilton</dc:creator>
  <cp:lastModifiedBy>John Hilton</cp:lastModifiedBy>
  <cp:revision>307</cp:revision>
  <dcterms:created xsi:type="dcterms:W3CDTF">2020-09-16T00:36:32Z</dcterms:created>
  <dcterms:modified xsi:type="dcterms:W3CDTF">2022-02-04T17:23:42Z</dcterms:modified>
</cp:coreProperties>
</file>