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1.xml" ContentType="application/vnd.openxmlformats-officedocument.presentationml.tags+xml"/>
  <Override PartName="/ppt/notesSlides/notesSlide49.xml" ContentType="application/vnd.openxmlformats-officedocument.presentationml.notesSlide+xml"/>
  <Override PartName="/ppt/tags/tag2.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5"/>
  </p:notesMasterIdLst>
  <p:sldIdLst>
    <p:sldId id="500" r:id="rId2"/>
    <p:sldId id="887" r:id="rId3"/>
    <p:sldId id="884" r:id="rId4"/>
    <p:sldId id="885" r:id="rId5"/>
    <p:sldId id="655" r:id="rId6"/>
    <p:sldId id="877" r:id="rId7"/>
    <p:sldId id="842" r:id="rId8"/>
    <p:sldId id="843" r:id="rId9"/>
    <p:sldId id="844" r:id="rId10"/>
    <p:sldId id="845" r:id="rId11"/>
    <p:sldId id="846" r:id="rId12"/>
    <p:sldId id="847" r:id="rId13"/>
    <p:sldId id="848" r:id="rId14"/>
    <p:sldId id="821" r:id="rId15"/>
    <p:sldId id="823" r:id="rId16"/>
    <p:sldId id="824" r:id="rId17"/>
    <p:sldId id="825" r:id="rId18"/>
    <p:sldId id="874" r:id="rId19"/>
    <p:sldId id="818" r:id="rId20"/>
    <p:sldId id="827" r:id="rId21"/>
    <p:sldId id="886" r:id="rId22"/>
    <p:sldId id="853" r:id="rId23"/>
    <p:sldId id="852" r:id="rId24"/>
    <p:sldId id="851" r:id="rId25"/>
    <p:sldId id="835" r:id="rId26"/>
    <p:sldId id="854" r:id="rId27"/>
    <p:sldId id="820" r:id="rId28"/>
    <p:sldId id="620" r:id="rId29"/>
    <p:sldId id="856" r:id="rId30"/>
    <p:sldId id="860" r:id="rId31"/>
    <p:sldId id="861" r:id="rId32"/>
    <p:sldId id="857" r:id="rId33"/>
    <p:sldId id="671" r:id="rId34"/>
    <p:sldId id="663" r:id="rId35"/>
    <p:sldId id="862" r:id="rId36"/>
    <p:sldId id="863" r:id="rId37"/>
    <p:sldId id="669" r:id="rId38"/>
    <p:sldId id="888" r:id="rId39"/>
    <p:sldId id="670" r:id="rId40"/>
    <p:sldId id="889" r:id="rId41"/>
    <p:sldId id="668" r:id="rId42"/>
    <p:sldId id="577" r:id="rId43"/>
    <p:sldId id="866" r:id="rId44"/>
    <p:sldId id="878" r:id="rId45"/>
    <p:sldId id="879" r:id="rId46"/>
    <p:sldId id="868" r:id="rId47"/>
    <p:sldId id="628" r:id="rId48"/>
    <p:sldId id="629" r:id="rId49"/>
    <p:sldId id="882" r:id="rId50"/>
    <p:sldId id="579" r:id="rId51"/>
    <p:sldId id="580" r:id="rId52"/>
    <p:sldId id="869" r:id="rId53"/>
    <p:sldId id="870" r:id="rId54"/>
    <p:sldId id="871" r:id="rId55"/>
    <p:sldId id="314" r:id="rId56"/>
    <p:sldId id="315" r:id="rId57"/>
    <p:sldId id="872" r:id="rId58"/>
    <p:sldId id="891" r:id="rId59"/>
    <p:sldId id="892" r:id="rId60"/>
    <p:sldId id="890" r:id="rId61"/>
    <p:sldId id="873" r:id="rId62"/>
    <p:sldId id="881" r:id="rId63"/>
    <p:sldId id="894"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ey Walker" initials="AW" lastIdx="1" clrIdx="0">
    <p:extLst>
      <p:ext uri="{19B8F6BF-5375-455C-9EA6-DF929625EA0E}">
        <p15:presenceInfo xmlns:p15="http://schemas.microsoft.com/office/powerpoint/2012/main" userId="22e730fe8c27de1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3052"/>
    <a:srgbClr val="3B528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80672" autoAdjust="0"/>
  </p:normalViewPr>
  <p:slideViewPr>
    <p:cSldViewPr snapToGrid="0">
      <p:cViewPr varScale="1">
        <p:scale>
          <a:sx n="49" d="100"/>
          <a:sy n="49" d="100"/>
        </p:scale>
        <p:origin x="1116"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7-30T00:02:28.111"/>
    </inkml:context>
    <inkml:brush xml:id="br0">
      <inkml:brushProperty name="width" value="0.1" units="cm"/>
      <inkml:brushProperty name="height" value="0.1" units="cm"/>
      <inkml:brushProperty name="color" value="#E71224"/>
    </inkml:brush>
  </inkml:definitions>
  <inkml:trace contextRef="#ctx0" brushRef="#br0">9340 10372 0 0 0,'0'0'0'0'0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7-30T00:02:28.120"/>
    </inkml:context>
    <inkml:brush xml:id="br0">
      <inkml:brushProperty name="width" value="0.1" units="cm"/>
      <inkml:brushProperty name="height" value="0.1" units="cm"/>
      <inkml:brushProperty name="color" value="#E71224"/>
    </inkml:brush>
  </inkml:definitions>
  <inkml:trace contextRef="#ctx0" brushRef="#br0">5159 12012 0 0 0,'0'0'0'0'0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7-30T00:02:28.121"/>
    </inkml:context>
    <inkml:brush xml:id="br0">
      <inkml:brushProperty name="width" value="0.1" units="cm"/>
      <inkml:brushProperty name="height" value="0.1" units="cm"/>
      <inkml:brushProperty name="color" value="#E71224"/>
    </inkml:brush>
  </inkml:definitions>
  <inkml:trace contextRef="#ctx0" brushRef="#br0">5159 12012 0 0 0,'0'0'0'0'0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7-30T00:02:28.122"/>
    </inkml:context>
    <inkml:brush xml:id="br0">
      <inkml:brushProperty name="width" value="0.1" units="cm"/>
      <inkml:brushProperty name="height" value="0.1" units="cm"/>
      <inkml:brushProperty name="color" value="#E71224"/>
    </inkml:brush>
  </inkml:definitions>
  <inkml:trace contextRef="#ctx0" brushRef="#br0">5159 12012 0 0 0,'0'0'0'0'0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7-30T00:02:28.123"/>
    </inkml:context>
    <inkml:brush xml:id="br0">
      <inkml:brushProperty name="width" value="0.1" units="cm"/>
      <inkml:brushProperty name="height" value="0.1" units="cm"/>
      <inkml:brushProperty name="color" value="#E71224"/>
    </inkml:brush>
  </inkml:definitions>
  <inkml:trace contextRef="#ctx0" brushRef="#br0">16510 7435 0 0 0,'0'0'0'0'0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7-30T00:02:28.124"/>
    </inkml:context>
    <inkml:brush xml:id="br0">
      <inkml:brushProperty name="width" value="0.1" units="cm"/>
      <inkml:brushProperty name="height" value="0.1" units="cm"/>
      <inkml:brushProperty name="color" value="#E71224"/>
    </inkml:brush>
  </inkml:definitions>
  <inkml:trace contextRef="#ctx0" brushRef="#br0">9737 4815 0 0 0,'0'0'0'0'0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7-30T00:02:28.125"/>
    </inkml:context>
    <inkml:brush xml:id="br0">
      <inkml:brushProperty name="width" value="0.1" units="cm"/>
      <inkml:brushProperty name="height" value="0.1" units="cm"/>
      <inkml:brushProperty name="color" value="#E71224"/>
    </inkml:brush>
  </inkml:definitions>
  <inkml:trace contextRef="#ctx0" brushRef="#br0">9578 9684 0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7-30T00:02:28.112"/>
    </inkml:context>
    <inkml:brush xml:id="br0">
      <inkml:brushProperty name="width" value="0.1" units="cm"/>
      <inkml:brushProperty name="height" value="0.1" units="cm"/>
      <inkml:brushProperty name="color" value="#E71224"/>
    </inkml:brush>
  </inkml:definitions>
  <inkml:trace contextRef="#ctx0" brushRef="#br0">9287 2408 0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7-30T00:02:28.113"/>
    </inkml:context>
    <inkml:brush xml:id="br0">
      <inkml:brushProperty name="width" value="0.1" units="cm"/>
      <inkml:brushProperty name="height" value="0.1" units="cm"/>
      <inkml:brushProperty name="color" value="#E71224"/>
    </inkml:brush>
  </inkml:definitions>
  <inkml:trace contextRef="#ctx0" brushRef="#br0">10001 8731 0 0 0,'0'0'0'0'0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7-30T00:02:28.114"/>
    </inkml:context>
    <inkml:brush xml:id="br0">
      <inkml:brushProperty name="width" value="0.1" units="cm"/>
      <inkml:brushProperty name="height" value="0.1" units="cm"/>
      <inkml:brushProperty name="color" value="#E71224"/>
    </inkml:brush>
  </inkml:definitions>
  <inkml:trace contextRef="#ctx0" brushRef="#br0">12674 9234 0 0 0,'0'0'0'0'0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7-30T00:02:28.115"/>
    </inkml:context>
    <inkml:brush xml:id="br0">
      <inkml:brushProperty name="width" value="0.1" units="cm"/>
      <inkml:brushProperty name="height" value="0.1" units="cm"/>
      <inkml:brushProperty name="color" value="#E71224"/>
    </inkml:brush>
  </inkml:definitions>
  <inkml:trace contextRef="#ctx0" brushRef="#br0">12912 10239 0 0 0,'0'0'0'0'0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7-30T00:02:28.116"/>
    </inkml:context>
    <inkml:brush xml:id="br0">
      <inkml:brushProperty name="width" value="0.1" units="cm"/>
      <inkml:brushProperty name="height" value="0.1" units="cm"/>
      <inkml:brushProperty name="color" value="#E71224"/>
    </inkml:brush>
  </inkml:definitions>
  <inkml:trace contextRef="#ctx0" brushRef="#br0">12912 10239 0 0 0,'0'0'0'0'0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7-30T00:02:28.117"/>
    </inkml:context>
    <inkml:brush xml:id="br0">
      <inkml:brushProperty name="width" value="0.1" units="cm"/>
      <inkml:brushProperty name="height" value="0.1" units="cm"/>
      <inkml:brushProperty name="color" value="#E71224"/>
    </inkml:brush>
  </inkml:definitions>
  <inkml:trace contextRef="#ctx0" brushRef="#br0">10213 9895 0 0 0,'0'0'0'0'0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7-30T00:02:28.118"/>
    </inkml:context>
    <inkml:brush xml:id="br0">
      <inkml:brushProperty name="width" value="0.1" units="cm"/>
      <inkml:brushProperty name="height" value="0.1" units="cm"/>
      <inkml:brushProperty name="color" value="#E71224"/>
    </inkml:brush>
  </inkml:definitions>
  <inkml:trace contextRef="#ctx0" brushRef="#br0">9895 3228 0 0 0,'0'0'0'0'0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7-30T00:02:28.119"/>
    </inkml:context>
    <inkml:brush xml:id="br0">
      <inkml:brushProperty name="width" value="0.1" units="cm"/>
      <inkml:brushProperty name="height" value="0.1" units="cm"/>
      <inkml:brushProperty name="color" value="#E71224"/>
    </inkml:brush>
  </inkml:definitions>
  <inkml:trace contextRef="#ctx0" brushRef="#br0">9895 3228 0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83BE8F-D707-432A-A9D0-836D2AAD74D8}" type="datetimeFigureOut">
              <a:rPr lang="en-US" smtClean="0"/>
              <a:t>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992AFB-CCB7-41E6-BF6F-E17A0E5BBC67}" type="slidenum">
              <a:rPr lang="en-US" smtClean="0"/>
              <a:t>‹#›</a:t>
            </a:fld>
            <a:endParaRPr lang="en-US"/>
          </a:p>
        </p:txBody>
      </p:sp>
    </p:spTree>
    <p:extLst>
      <p:ext uri="{BB962C8B-B14F-4D97-AF65-F5344CB8AC3E}">
        <p14:creationId xmlns:p14="http://schemas.microsoft.com/office/powerpoint/2010/main" val="686570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Septuagin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n.wikipedia.org/wiki/Hasmonean_dynasty"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commons.wikimedia.org/w/index.php?curid=63408877"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commons.wikimedia.org/w/index.php?curid=4694444"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commons.wikimedia.org/wiki/File:Brooklyn_Museum_-_Jesus_Before_Pilate_Second_Interview_(J&#233;sus_devant_Pilate._Deuxi&#232;me_entretien)_-_James_Tissot.jpg"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commons.wikimedia.org/w/index.php?curid=4533576"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commons.wikimedia.org/wiki/File:Figures_Balaam_blessing_the_Israelites.jpg"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mmons.wikimedia.org/wiki/File:Plato._Etching_by_D._Cunego,_1783,_after_R._Mengs_after_Raph_Wellcome_V0004702.jp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commons.wikimedia.org/w/index.php?curid=16979057"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commons.wikimedia.org/wiki/File:Z&#252;nd_Gang_nach_Emmaus_1877.jpg"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commons.wikimedia.org/wiki/File:Z&#252;nd_Gang_nach_Emmaus_1877.jpg"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mmons.wikimedia.org/wiki/File:Miletus_-_Ancient_Greek_theatre_04.jp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en.wikipedia.org/wiki/Luke_the_Evangelist"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wikiart.org/en/felix-louis-leullier/christs-triumphal-entry-into-jerusalem"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unsplash.com/photos/DRgrzQQsJDA"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mmons.wikimedia.org/wiki/File:Discobolus_in_National_Roman_Museum_Palazzo_Massimo_alle_Terme.JP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Zeu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ommons.wikimedia.org/wiki/File:Antiochos_IV_Epiphanes.jp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Enthusiasm about history. It makes a difference!</a:t>
            </a:r>
          </a:p>
        </p:txBody>
      </p:sp>
      <p:sp>
        <p:nvSpPr>
          <p:cNvPr id="4" name="Slide Number Placeholder 3"/>
          <p:cNvSpPr>
            <a:spLocks noGrp="1"/>
          </p:cNvSpPr>
          <p:nvPr>
            <p:ph type="sldNum" sz="quarter" idx="5"/>
          </p:nvPr>
        </p:nvSpPr>
        <p:spPr/>
        <p:txBody>
          <a:bodyPr/>
          <a:lstStyle/>
          <a:p>
            <a:fld id="{8F992AFB-CCB7-41E6-BF6F-E17A0E5BBC67}" type="slidenum">
              <a:rPr lang="en-US" smtClean="0"/>
              <a:t>6</a:t>
            </a:fld>
            <a:endParaRPr lang="en-US"/>
          </a:p>
        </p:txBody>
      </p:sp>
    </p:spTree>
    <p:extLst>
      <p:ext uri="{BB962C8B-B14F-4D97-AF65-F5344CB8AC3E}">
        <p14:creationId xmlns:p14="http://schemas.microsoft.com/office/powerpoint/2010/main" val="1592569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381000" y="685800"/>
            <a:ext cx="6096000" cy="3429000"/>
          </a:xfrm>
          <a:ln/>
        </p:spPr>
      </p:sp>
      <p:sp>
        <p:nvSpPr>
          <p:cNvPr id="25603" name="Notes Placeholder 2"/>
          <p:cNvSpPr>
            <a:spLocks noGrp="1"/>
          </p:cNvSpPr>
          <p:nvPr>
            <p:ph type="body" idx="1"/>
          </p:nvPr>
        </p:nvSpPr>
        <p:spPr>
          <a:noFill/>
        </p:spPr>
        <p:txBody>
          <a:bodyPr/>
          <a:lstStyle/>
          <a:p>
            <a:r>
              <a:rPr lang="en-US" altLang="en-US"/>
              <a:t>NRSV</a:t>
            </a:r>
          </a:p>
        </p:txBody>
      </p:sp>
      <p:sp>
        <p:nvSpPr>
          <p:cNvPr id="25604"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E8BC609-B10E-4A41-9917-B5E652A112B0}" type="slidenum">
              <a:rPr lang="en-US" altLang="en-US" sz="1200" smtClean="0">
                <a:solidFill>
                  <a:srgbClr val="000000"/>
                </a:solidFill>
              </a:rPr>
              <a:pPr/>
              <a:t>15</a:t>
            </a:fld>
            <a:endParaRPr lang="en-US" altLang="en-US" sz="1200">
              <a:solidFill>
                <a:srgbClr val="000000"/>
              </a:solidFill>
            </a:endParaRPr>
          </a:p>
        </p:txBody>
      </p:sp>
    </p:spTree>
    <p:extLst>
      <p:ext uri="{BB962C8B-B14F-4D97-AF65-F5344CB8AC3E}">
        <p14:creationId xmlns:p14="http://schemas.microsoft.com/office/powerpoint/2010/main" val="1777536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381000" y="685800"/>
            <a:ext cx="6096000" cy="3429000"/>
          </a:xfrm>
          <a:ln/>
        </p:spPr>
      </p:sp>
      <p:sp>
        <p:nvSpPr>
          <p:cNvPr id="25603" name="Notes Placeholder 2"/>
          <p:cNvSpPr>
            <a:spLocks noGrp="1"/>
          </p:cNvSpPr>
          <p:nvPr>
            <p:ph type="body" idx="1"/>
          </p:nvPr>
        </p:nvSpPr>
        <p:spPr>
          <a:noFill/>
        </p:spPr>
        <p:txBody>
          <a:bodyPr/>
          <a:lstStyle/>
          <a:p>
            <a:r>
              <a:rPr lang="en-US" altLang="en-US"/>
              <a:t>NRSV</a:t>
            </a:r>
          </a:p>
        </p:txBody>
      </p:sp>
      <p:sp>
        <p:nvSpPr>
          <p:cNvPr id="25604"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E8BC609-B10E-4A41-9917-B5E652A112B0}" type="slidenum">
              <a:rPr lang="en-US" altLang="en-US" sz="1200" smtClean="0">
                <a:solidFill>
                  <a:srgbClr val="000000"/>
                </a:solidFill>
              </a:rPr>
              <a:pPr/>
              <a:t>16</a:t>
            </a:fld>
            <a:endParaRPr lang="en-US" altLang="en-US" sz="1200">
              <a:solidFill>
                <a:srgbClr val="000000"/>
              </a:solidFill>
            </a:endParaRPr>
          </a:p>
        </p:txBody>
      </p:sp>
    </p:spTree>
    <p:extLst>
      <p:ext uri="{BB962C8B-B14F-4D97-AF65-F5344CB8AC3E}">
        <p14:creationId xmlns:p14="http://schemas.microsoft.com/office/powerpoint/2010/main" val="905005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381000" y="685800"/>
            <a:ext cx="6096000" cy="3429000"/>
          </a:xfrm>
          <a:ln/>
        </p:spPr>
      </p:sp>
      <p:sp>
        <p:nvSpPr>
          <p:cNvPr id="25603" name="Notes Placeholder 2"/>
          <p:cNvSpPr>
            <a:spLocks noGrp="1"/>
          </p:cNvSpPr>
          <p:nvPr>
            <p:ph type="body" idx="1"/>
          </p:nvPr>
        </p:nvSpPr>
        <p:spPr>
          <a:noFill/>
        </p:spPr>
        <p:txBody>
          <a:bodyPr/>
          <a:lstStyle/>
          <a:p>
            <a:r>
              <a:rPr lang="en-US" altLang="en-US"/>
              <a:t>NRSV</a:t>
            </a:r>
          </a:p>
        </p:txBody>
      </p:sp>
      <p:sp>
        <p:nvSpPr>
          <p:cNvPr id="25604"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E8BC609-B10E-4A41-9917-B5E652A112B0}" type="slidenum">
              <a:rPr lang="en-US" altLang="en-US" sz="1200" smtClean="0">
                <a:solidFill>
                  <a:srgbClr val="000000"/>
                </a:solidFill>
              </a:rPr>
              <a:pPr/>
              <a:t>17</a:t>
            </a:fld>
            <a:endParaRPr lang="en-US" altLang="en-US" sz="1200">
              <a:solidFill>
                <a:srgbClr val="000000"/>
              </a:solidFill>
            </a:endParaRPr>
          </a:p>
        </p:txBody>
      </p:sp>
    </p:spTree>
    <p:extLst>
      <p:ext uri="{BB962C8B-B14F-4D97-AF65-F5344CB8AC3E}">
        <p14:creationId xmlns:p14="http://schemas.microsoft.com/office/powerpoint/2010/main" val="714073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381000" y="685800"/>
            <a:ext cx="6096000" cy="3429000"/>
          </a:xfrm>
          <a:ln/>
        </p:spPr>
      </p:sp>
      <p:sp>
        <p:nvSpPr>
          <p:cNvPr id="25603" name="Notes Placeholder 2"/>
          <p:cNvSpPr>
            <a:spLocks noGrp="1"/>
          </p:cNvSpPr>
          <p:nvPr>
            <p:ph type="body" idx="1"/>
          </p:nvPr>
        </p:nvSpPr>
        <p:spPr>
          <a:noFill/>
        </p:spPr>
        <p:txBody>
          <a:bodyPr/>
          <a:lstStyle/>
          <a:p>
            <a:r>
              <a:rPr lang="en-US" altLang="en-US"/>
              <a:t>NRSV</a:t>
            </a:r>
          </a:p>
        </p:txBody>
      </p:sp>
      <p:sp>
        <p:nvSpPr>
          <p:cNvPr id="25604"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E8BC609-B10E-4A41-9917-B5E652A112B0}" type="slidenum">
              <a:rPr lang="en-US" altLang="en-US" sz="1200" smtClean="0">
                <a:solidFill>
                  <a:srgbClr val="000000"/>
                </a:solidFill>
              </a:rPr>
              <a:pPr/>
              <a:t>18</a:t>
            </a:fld>
            <a:endParaRPr lang="en-US" altLang="en-US" sz="1200">
              <a:solidFill>
                <a:srgbClr val="000000"/>
              </a:solidFill>
            </a:endParaRPr>
          </a:p>
        </p:txBody>
      </p:sp>
    </p:spTree>
    <p:extLst>
      <p:ext uri="{BB962C8B-B14F-4D97-AF65-F5344CB8AC3E}">
        <p14:creationId xmlns:p14="http://schemas.microsoft.com/office/powerpoint/2010/main" val="2468265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get it—sometimes this history can seem dry…let me help you see how this history will be helpful to us.</a:t>
            </a:r>
          </a:p>
        </p:txBody>
      </p:sp>
      <p:sp>
        <p:nvSpPr>
          <p:cNvPr id="4" name="Slide Number Placeholder 3"/>
          <p:cNvSpPr>
            <a:spLocks noGrp="1"/>
          </p:cNvSpPr>
          <p:nvPr>
            <p:ph type="sldNum" sz="quarter" idx="5"/>
          </p:nvPr>
        </p:nvSpPr>
        <p:spPr/>
        <p:txBody>
          <a:bodyPr/>
          <a:lstStyle/>
          <a:p>
            <a:fld id="{8F992AFB-CCB7-41E6-BF6F-E17A0E5BBC67}" type="slidenum">
              <a:rPr lang="en-US" smtClean="0"/>
              <a:t>20</a:t>
            </a:fld>
            <a:endParaRPr lang="en-US"/>
          </a:p>
        </p:txBody>
      </p:sp>
    </p:spTree>
    <p:extLst>
      <p:ext uri="{BB962C8B-B14F-4D97-AF65-F5344CB8AC3E}">
        <p14:creationId xmlns:p14="http://schemas.microsoft.com/office/powerpoint/2010/main" val="909064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381000" y="685800"/>
            <a:ext cx="6096000" cy="3429000"/>
          </a:xfrm>
          <a:ln/>
        </p:spPr>
      </p:sp>
      <p:sp>
        <p:nvSpPr>
          <p:cNvPr id="25603" name="Notes Placeholder 2"/>
          <p:cNvSpPr>
            <a:spLocks noGrp="1"/>
          </p:cNvSpPr>
          <p:nvPr>
            <p:ph type="body" idx="1"/>
          </p:nvPr>
        </p:nvSpPr>
        <p:spPr>
          <a:noFill/>
        </p:spPr>
        <p:txBody>
          <a:bodyPr/>
          <a:lstStyle/>
          <a:p>
            <a:r>
              <a:rPr lang="en-US" altLang="en-US" dirty="0"/>
              <a:t>https://picryl.com/media/brooklyn-museum-our-lord-jesus-christ-notre-seigneur-jesus-christ-james-tissot-51333f</a:t>
            </a:r>
          </a:p>
        </p:txBody>
      </p:sp>
      <p:sp>
        <p:nvSpPr>
          <p:cNvPr id="25604"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E8BC609-B10E-4A41-9917-B5E652A112B0}" type="slidenum">
              <a:rPr lang="en-US" altLang="en-US" sz="1200" smtClean="0">
                <a:solidFill>
                  <a:srgbClr val="000000"/>
                </a:solidFill>
              </a:rPr>
              <a:pPr/>
              <a:t>21</a:t>
            </a:fld>
            <a:endParaRPr lang="en-US" altLang="en-US" sz="1200">
              <a:solidFill>
                <a:srgbClr val="000000"/>
              </a:solidFill>
            </a:endParaRPr>
          </a:p>
        </p:txBody>
      </p:sp>
    </p:spTree>
    <p:extLst>
      <p:ext uri="{BB962C8B-B14F-4D97-AF65-F5344CB8AC3E}">
        <p14:creationId xmlns:p14="http://schemas.microsoft.com/office/powerpoint/2010/main" val="702764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 I hope you can see </a:t>
            </a:r>
          </a:p>
        </p:txBody>
      </p:sp>
      <p:sp>
        <p:nvSpPr>
          <p:cNvPr id="4" name="Slide Number Placeholder 3"/>
          <p:cNvSpPr>
            <a:spLocks noGrp="1"/>
          </p:cNvSpPr>
          <p:nvPr>
            <p:ph type="sldNum" sz="quarter" idx="5"/>
          </p:nvPr>
        </p:nvSpPr>
        <p:spPr/>
        <p:txBody>
          <a:bodyPr/>
          <a:lstStyle/>
          <a:p>
            <a:fld id="{8F992AFB-CCB7-41E6-BF6F-E17A0E5BBC67}" type="slidenum">
              <a:rPr lang="en-US" smtClean="0"/>
              <a:t>22</a:t>
            </a:fld>
            <a:endParaRPr lang="en-US"/>
          </a:p>
        </p:txBody>
      </p:sp>
    </p:spTree>
    <p:extLst>
      <p:ext uri="{BB962C8B-B14F-4D97-AF65-F5344CB8AC3E}">
        <p14:creationId xmlns:p14="http://schemas.microsoft.com/office/powerpoint/2010/main" val="2025755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8F992AFB-CCB7-41E6-BF6F-E17A0E5BBC67}" type="slidenum">
              <a:rPr lang="en-US" smtClean="0"/>
              <a:t>23</a:t>
            </a:fld>
            <a:endParaRPr lang="en-US"/>
          </a:p>
        </p:txBody>
      </p:sp>
    </p:spTree>
    <p:extLst>
      <p:ext uri="{BB962C8B-B14F-4D97-AF65-F5344CB8AC3E}">
        <p14:creationId xmlns:p14="http://schemas.microsoft.com/office/powerpoint/2010/main" val="2210921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8F992AFB-CCB7-41E6-BF6F-E17A0E5BBC67}" type="slidenum">
              <a:rPr lang="en-US" smtClean="0"/>
              <a:t>24</a:t>
            </a:fld>
            <a:endParaRPr lang="en-US"/>
          </a:p>
        </p:txBody>
      </p:sp>
    </p:spTree>
    <p:extLst>
      <p:ext uri="{BB962C8B-B14F-4D97-AF65-F5344CB8AC3E}">
        <p14:creationId xmlns:p14="http://schemas.microsoft.com/office/powerpoint/2010/main" val="744784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 what you’ve just discussed with the Maccabean Revolt</a:t>
            </a:r>
          </a:p>
        </p:txBody>
      </p:sp>
      <p:sp>
        <p:nvSpPr>
          <p:cNvPr id="4" name="Slide Number Placeholder 3"/>
          <p:cNvSpPr>
            <a:spLocks noGrp="1"/>
          </p:cNvSpPr>
          <p:nvPr>
            <p:ph type="sldNum" sz="quarter" idx="5"/>
          </p:nvPr>
        </p:nvSpPr>
        <p:spPr/>
        <p:txBody>
          <a:bodyPr/>
          <a:lstStyle/>
          <a:p>
            <a:fld id="{8F992AFB-CCB7-41E6-BF6F-E17A0E5BBC67}" type="slidenum">
              <a:rPr lang="en-US" smtClean="0"/>
              <a:t>25</a:t>
            </a:fld>
            <a:endParaRPr lang="en-US"/>
          </a:p>
        </p:txBody>
      </p:sp>
    </p:spTree>
    <p:extLst>
      <p:ext uri="{BB962C8B-B14F-4D97-AF65-F5344CB8AC3E}">
        <p14:creationId xmlns:p14="http://schemas.microsoft.com/office/powerpoint/2010/main" val="3122227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Image: </a:t>
            </a:r>
            <a:r>
              <a:rPr lang="en-US" dirty="0">
                <a:hlinkClick r:id="rId3"/>
              </a:rPr>
              <a:t>https://en.wikipedia.org/wiki/Septuagint</a:t>
            </a:r>
            <a:endParaRPr lang="en-US" dirty="0"/>
          </a:p>
          <a:p>
            <a:endParaRPr lang="en-US" dirty="0"/>
          </a:p>
        </p:txBody>
      </p:sp>
      <p:sp>
        <p:nvSpPr>
          <p:cNvPr id="4" name="Slide Number Placeholder 3"/>
          <p:cNvSpPr>
            <a:spLocks noGrp="1"/>
          </p:cNvSpPr>
          <p:nvPr>
            <p:ph type="sldNum" sz="quarter" idx="5"/>
          </p:nvPr>
        </p:nvSpPr>
        <p:spPr/>
        <p:txBody>
          <a:bodyPr/>
          <a:lstStyle/>
          <a:p>
            <a:fld id="{8F992AFB-CCB7-41E6-BF6F-E17A0E5BBC67}" type="slidenum">
              <a:rPr lang="en-US" smtClean="0"/>
              <a:t>7</a:t>
            </a:fld>
            <a:endParaRPr lang="en-US"/>
          </a:p>
        </p:txBody>
      </p:sp>
    </p:spTree>
    <p:extLst>
      <p:ext uri="{BB962C8B-B14F-4D97-AF65-F5344CB8AC3E}">
        <p14:creationId xmlns:p14="http://schemas.microsoft.com/office/powerpoint/2010/main" val="2519122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Image: </a:t>
            </a:r>
            <a:r>
              <a:rPr lang="en-US" dirty="0">
                <a:hlinkClick r:id="rId3"/>
              </a:rPr>
              <a:t>https://en.wikipedia.org/wiki/Hasmonean_dynasty</a:t>
            </a:r>
            <a:endParaRPr lang="en-US" dirty="0">
              <a:cs typeface="Calibri"/>
            </a:endParaRPr>
          </a:p>
          <a:p>
            <a:r>
              <a:rPr lang="en-US" dirty="0"/>
              <a:t>By </a:t>
            </a:r>
            <a:r>
              <a:rPr lang="en-US" dirty="0" err="1"/>
              <a:t>Effib</a:t>
            </a:r>
            <a:r>
              <a:rPr lang="en-US" dirty="0"/>
              <a:t> - https://he.wikipedia.org/wiki/ממלכת_החשמונאים#/media/File:Map_Hasmonean_Kingdom-he.svg, CC BY-SA 4.0, </a:t>
            </a:r>
            <a:r>
              <a:rPr lang="en-US" dirty="0">
                <a:hlinkClick r:id="rId4"/>
              </a:rPr>
              <a:t>https://commons.wikimedia.org/w/index.php?curid=63408877</a:t>
            </a:r>
            <a:endParaRPr lang="en-US"/>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8F992AFB-CCB7-41E6-BF6F-E17A0E5BBC67}" type="slidenum">
              <a:rPr lang="en-US" smtClean="0"/>
              <a:t>26</a:t>
            </a:fld>
            <a:endParaRPr lang="en-US"/>
          </a:p>
        </p:txBody>
      </p:sp>
    </p:spTree>
    <p:extLst>
      <p:ext uri="{BB962C8B-B14F-4D97-AF65-F5344CB8AC3E}">
        <p14:creationId xmlns:p14="http://schemas.microsoft.com/office/powerpoint/2010/main" val="1026636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992AFB-CCB7-41E6-BF6F-E17A0E5BBC67}" type="slidenum">
              <a:rPr lang="en-US" smtClean="0"/>
              <a:t>27</a:t>
            </a:fld>
            <a:endParaRPr lang="en-US"/>
          </a:p>
        </p:txBody>
      </p:sp>
    </p:spTree>
    <p:extLst>
      <p:ext uri="{BB962C8B-B14F-4D97-AF65-F5344CB8AC3E}">
        <p14:creationId xmlns:p14="http://schemas.microsoft.com/office/powerpoint/2010/main" val="1932993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Image: https://www.flickr.com/photos/carolemage/22205132751 </a:t>
            </a:r>
          </a:p>
          <a:p>
            <a:pPr marL="0" indent="0">
              <a:buNone/>
            </a:pPr>
            <a:r>
              <a:rPr lang="en-US" altLang="en-US" dirty="0"/>
              <a:t>In about 60 BC, the </a:t>
            </a:r>
            <a:r>
              <a:rPr lang="en-US" altLang="en-US" sz="1200" dirty="0">
                <a:latin typeface="Georgia" panose="02040502050405020303" pitchFamily="18" charset="0"/>
              </a:rPr>
              <a:t>Roman general Pompey</a:t>
            </a:r>
            <a:r>
              <a:rPr lang="en-US" altLang="en-US" dirty="0"/>
              <a:t> learned about a civil war among Hasmonean leaders. He was near Israel, and he basically said, “I’ll help you solve this problem,” and solved it by having Rome take over. Pompey appointed a Hasmonean as a leader until about 40 BC)</a:t>
            </a:r>
            <a:endParaRPr lang="en-US" altLang="en-US" sz="1200" dirty="0">
              <a:latin typeface="Georgia" panose="02040502050405020303" pitchFamily="18" charset="0"/>
            </a:endParaRPr>
          </a:p>
          <a:p>
            <a:endParaRPr lang="en-US" altLang="en-US" sz="1200" dirty="0"/>
          </a:p>
          <a:p>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1CA4F710-7DAD-4754-BC07-61940B805C0E}" type="slidenum">
              <a:rPr lang="en-US" altLang="en-US" smtClean="0"/>
              <a:pPr>
                <a:defRPr/>
              </a:pPr>
              <a:t>28</a:t>
            </a:fld>
            <a:endParaRPr lang="en-US" altLang="en-US"/>
          </a:p>
        </p:txBody>
      </p:sp>
    </p:spTree>
    <p:extLst>
      <p:ext uri="{BB962C8B-B14F-4D97-AF65-F5344CB8AC3E}">
        <p14:creationId xmlns:p14="http://schemas.microsoft.com/office/powerpoint/2010/main" val="2653427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note on the map that says copyright Bible Odyssey </a:t>
            </a:r>
          </a:p>
          <a:p>
            <a:r>
              <a:rPr lang="en-US" dirty="0"/>
              <a:t>https://www.bibleodyssey.org/en/tools/map-gallery/h/map-Herod </a:t>
            </a:r>
          </a:p>
          <a:p>
            <a:r>
              <a:rPr lang="en-US" dirty="0"/>
              <a:t>Talk through why this map is important--</a:t>
            </a:r>
          </a:p>
        </p:txBody>
      </p:sp>
      <p:sp>
        <p:nvSpPr>
          <p:cNvPr id="4" name="Slide Number Placeholder 3"/>
          <p:cNvSpPr>
            <a:spLocks noGrp="1"/>
          </p:cNvSpPr>
          <p:nvPr>
            <p:ph type="sldNum" sz="quarter" idx="5"/>
          </p:nvPr>
        </p:nvSpPr>
        <p:spPr/>
        <p:txBody>
          <a:bodyPr/>
          <a:lstStyle/>
          <a:p>
            <a:fld id="{8F992AFB-CCB7-41E6-BF6F-E17A0E5BBC67}" type="slidenum">
              <a:rPr lang="en-US" smtClean="0"/>
              <a:t>29</a:t>
            </a:fld>
            <a:endParaRPr lang="en-US"/>
          </a:p>
        </p:txBody>
      </p:sp>
    </p:spTree>
    <p:extLst>
      <p:ext uri="{BB962C8B-B14F-4D97-AF65-F5344CB8AC3E}">
        <p14:creationId xmlns:p14="http://schemas.microsoft.com/office/powerpoint/2010/main" val="1924400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Image: By </a:t>
            </a:r>
            <a:r>
              <a:rPr lang="en-US" dirty="0" err="1"/>
              <a:t>Duccio</a:t>
            </a:r>
            <a:r>
              <a:rPr lang="en-US" dirty="0"/>
              <a:t> di </a:t>
            </a:r>
            <a:r>
              <a:rPr lang="en-US" dirty="0" err="1"/>
              <a:t>Buoninsegna</a:t>
            </a:r>
            <a:r>
              <a:rPr lang="en-US" dirty="0"/>
              <a:t> - The Yorck Project (2002) 10.000 </a:t>
            </a:r>
            <a:r>
              <a:rPr lang="en-US" dirty="0" err="1"/>
              <a:t>Meisterwerke</a:t>
            </a:r>
            <a:r>
              <a:rPr lang="en-US" dirty="0"/>
              <a:t> der </a:t>
            </a:r>
            <a:r>
              <a:rPr lang="en-US" dirty="0" err="1"/>
              <a:t>Malerei</a:t>
            </a:r>
            <a:r>
              <a:rPr lang="en-US" dirty="0"/>
              <a:t> (DVD-ROM), distributed by DIRECTMEDIA Publishing GmbH. ISBN: 3936122202., Public Domain, </a:t>
            </a:r>
            <a:r>
              <a:rPr lang="en-US" dirty="0">
                <a:hlinkClick r:id="rId3"/>
              </a:rPr>
              <a:t>https://commons.wikimedia.org/w/index.php?curid=4694444</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8F992AFB-CCB7-41E6-BF6F-E17A0E5BBC67}" type="slidenum">
              <a:rPr lang="en-US" smtClean="0"/>
              <a:t>30</a:t>
            </a:fld>
            <a:endParaRPr lang="en-US"/>
          </a:p>
        </p:txBody>
      </p:sp>
    </p:spTree>
    <p:extLst>
      <p:ext uri="{BB962C8B-B14F-4D97-AF65-F5344CB8AC3E}">
        <p14:creationId xmlns:p14="http://schemas.microsoft.com/office/powerpoint/2010/main" val="1940686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Image: </a:t>
            </a:r>
            <a:r>
              <a:rPr lang="en-US" dirty="0">
                <a:hlinkClick r:id="rId3"/>
              </a:rPr>
              <a:t>https://commons.wikimedia.org/wiki/File:Brooklyn_Museum_-_Jesus_Before_Pilate_Second_Interview_(Jésus_devant_Pilate._Deuxième_entretien)_-_James_Tissot.jpg</a:t>
            </a:r>
            <a:endParaRPr lang="en-US"/>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8F992AFB-CCB7-41E6-BF6F-E17A0E5BBC67}" type="slidenum">
              <a:rPr lang="en-US" smtClean="0"/>
              <a:t>31</a:t>
            </a:fld>
            <a:endParaRPr lang="en-US"/>
          </a:p>
        </p:txBody>
      </p:sp>
    </p:spTree>
    <p:extLst>
      <p:ext uri="{BB962C8B-B14F-4D97-AF65-F5344CB8AC3E}">
        <p14:creationId xmlns:p14="http://schemas.microsoft.com/office/powerpoint/2010/main" val="967611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Image: </a:t>
            </a:r>
            <a:r>
              <a:rPr lang="en-US" dirty="0"/>
              <a:t>By Ariely - Own work, CC BY 3.0, </a:t>
            </a:r>
            <a:r>
              <a:rPr lang="en-US" dirty="0">
                <a:hlinkClick r:id="rId3"/>
              </a:rPr>
              <a:t>https://commons.wikimedia.org/w/index.php?curid=4533576</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F992AFB-CCB7-41E6-BF6F-E17A0E5BBC67}" type="slidenum">
              <a:rPr lang="en-US" smtClean="0"/>
              <a:t>32</a:t>
            </a:fld>
            <a:endParaRPr lang="en-US"/>
          </a:p>
        </p:txBody>
      </p:sp>
    </p:spTree>
    <p:extLst>
      <p:ext uri="{BB962C8B-B14F-4D97-AF65-F5344CB8AC3E}">
        <p14:creationId xmlns:p14="http://schemas.microsoft.com/office/powerpoint/2010/main" val="8330743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check yourself question on the following slide</a:t>
            </a:r>
          </a:p>
        </p:txBody>
      </p:sp>
      <p:sp>
        <p:nvSpPr>
          <p:cNvPr id="4" name="Slide Number Placeholder 3"/>
          <p:cNvSpPr>
            <a:spLocks noGrp="1"/>
          </p:cNvSpPr>
          <p:nvPr>
            <p:ph type="sldNum" sz="quarter" idx="5"/>
          </p:nvPr>
        </p:nvSpPr>
        <p:spPr/>
        <p:txBody>
          <a:bodyPr/>
          <a:lstStyle/>
          <a:p>
            <a:fld id="{8F992AFB-CCB7-41E6-BF6F-E17A0E5BBC67}" type="slidenum">
              <a:rPr lang="en-US" smtClean="0"/>
              <a:t>33</a:t>
            </a:fld>
            <a:endParaRPr lang="en-US"/>
          </a:p>
        </p:txBody>
      </p:sp>
    </p:spTree>
    <p:extLst>
      <p:ext uri="{BB962C8B-B14F-4D97-AF65-F5344CB8AC3E}">
        <p14:creationId xmlns:p14="http://schemas.microsoft.com/office/powerpoint/2010/main" val="891459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Georgia" panose="02040502050405020303" pitchFamily="18" charset="0"/>
              </a:rPr>
              <a:t>Time doesn’t permit us to go into all of these prophecies; let’s just look at two.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https://en.wikipedia.org/wiki/Messiah#/media/</a:t>
            </a:r>
            <a:r>
              <a:rPr lang="en-US" dirty="0" err="1"/>
              <a:t>File:The_Last_Judgement._Jean_Cousin..jpg</a:t>
            </a:r>
            <a:endParaRPr lang="en-US" dirty="0"/>
          </a:p>
        </p:txBody>
      </p:sp>
      <p:sp>
        <p:nvSpPr>
          <p:cNvPr id="4" name="Slide Number Placeholder 3"/>
          <p:cNvSpPr>
            <a:spLocks noGrp="1"/>
          </p:cNvSpPr>
          <p:nvPr>
            <p:ph type="sldNum" sz="quarter" idx="5"/>
          </p:nvPr>
        </p:nvSpPr>
        <p:spPr/>
        <p:txBody>
          <a:bodyPr/>
          <a:lstStyle/>
          <a:p>
            <a:fld id="{8F992AFB-CCB7-41E6-BF6F-E17A0E5BBC67}" type="slidenum">
              <a:rPr lang="en-US" smtClean="0"/>
              <a:t>34</a:t>
            </a:fld>
            <a:endParaRPr lang="en-US"/>
          </a:p>
        </p:txBody>
      </p:sp>
    </p:spTree>
    <p:extLst>
      <p:ext uri="{BB962C8B-B14F-4D97-AF65-F5344CB8AC3E}">
        <p14:creationId xmlns:p14="http://schemas.microsoft.com/office/powerpoint/2010/main" val="1719233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dirty="0">
                <a:hlinkClick r:id="rId3"/>
              </a:rPr>
              <a:t>https://commons.wikimedia.org/wiki/File:Figures_Balaam_blessing_the_Israelites.jpg</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8F992AFB-CCB7-41E6-BF6F-E17A0E5BBC67}" type="slidenum">
              <a:rPr lang="en-US" smtClean="0"/>
              <a:t>35</a:t>
            </a:fld>
            <a:endParaRPr lang="en-US"/>
          </a:p>
        </p:txBody>
      </p:sp>
    </p:spTree>
    <p:extLst>
      <p:ext uri="{BB962C8B-B14F-4D97-AF65-F5344CB8AC3E}">
        <p14:creationId xmlns:p14="http://schemas.microsoft.com/office/powerpoint/2010/main" val="3907134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Image: </a:t>
            </a:r>
            <a:r>
              <a:rPr lang="en-US" dirty="0">
                <a:hlinkClick r:id="rId3"/>
              </a:rPr>
              <a:t>https://commons.wikimedia.org/wiki/File:Plato._Etching_by_D._Cunego,_1783,_after_R._Mengs_after_Raph_Wellcome_V0004702.jpg</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8F992AFB-CCB7-41E6-BF6F-E17A0E5BBC67}" type="slidenum">
              <a:rPr lang="en-US" smtClean="0"/>
              <a:t>8</a:t>
            </a:fld>
            <a:endParaRPr lang="en-US"/>
          </a:p>
        </p:txBody>
      </p:sp>
    </p:spTree>
    <p:extLst>
      <p:ext uri="{BB962C8B-B14F-4D97-AF65-F5344CB8AC3E}">
        <p14:creationId xmlns:p14="http://schemas.microsoft.com/office/powerpoint/2010/main" val="42880883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Image: </a:t>
            </a:r>
            <a:r>
              <a:rPr lang="en-US" dirty="0"/>
              <a:t>By Hind, Arthur </a:t>
            </a:r>
            <a:r>
              <a:rPr lang="en-US" dirty="0" err="1"/>
              <a:t>Mayger</a:t>
            </a:r>
            <a:r>
              <a:rPr lang="en-US" dirty="0"/>
              <a:t> (ed.) &amp;amp; Hans Holbein the Younger - Hans Holbein, the younger: his Old Testament illustrations, Dance of death and other woodcuts. London: William Heinemann, 1912.Transferred from </a:t>
            </a:r>
            <a:r>
              <a:rPr lang="en-US" dirty="0" err="1"/>
              <a:t>en.wikipedia</a:t>
            </a:r>
            <a:r>
              <a:rPr lang="en-US" dirty="0"/>
              <a:t> by </a:t>
            </a:r>
            <a:r>
              <a:rPr lang="en-US" dirty="0" err="1"/>
              <a:t>SreeBot</a:t>
            </a:r>
            <a:r>
              <a:rPr lang="en-US" dirty="0"/>
              <a:t>, Public Domain, </a:t>
            </a:r>
            <a:r>
              <a:rPr lang="en-US" dirty="0">
                <a:hlinkClick r:id="rId3"/>
              </a:rPr>
              <a:t>https://commons.wikimedia.org/w/index.php?curid=16979057</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2A96D2-0AF6-4CB6-9D1D-399BE03C62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4611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Georgia" panose="02040502050405020303" pitchFamily="18" charset="0"/>
              </a:rPr>
              <a:t>Point out </a:t>
            </a:r>
            <a:endParaRPr lang="en-US" dirty="0"/>
          </a:p>
        </p:txBody>
      </p:sp>
      <p:sp>
        <p:nvSpPr>
          <p:cNvPr id="4" name="Slide Number Placeholder 3"/>
          <p:cNvSpPr>
            <a:spLocks noGrp="1"/>
          </p:cNvSpPr>
          <p:nvPr>
            <p:ph type="sldNum" sz="quarter" idx="5"/>
          </p:nvPr>
        </p:nvSpPr>
        <p:spPr/>
        <p:txBody>
          <a:bodyPr/>
          <a:lstStyle/>
          <a:p>
            <a:fld id="{8F992AFB-CCB7-41E6-BF6F-E17A0E5BBC67}" type="slidenum">
              <a:rPr lang="en-US" smtClean="0"/>
              <a:t>37</a:t>
            </a:fld>
            <a:endParaRPr lang="en-US"/>
          </a:p>
        </p:txBody>
      </p:sp>
    </p:spTree>
    <p:extLst>
      <p:ext uri="{BB962C8B-B14F-4D97-AF65-F5344CB8AC3E}">
        <p14:creationId xmlns:p14="http://schemas.microsoft.com/office/powerpoint/2010/main" val="1881563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Georgia" panose="02040502050405020303" pitchFamily="18" charset="0"/>
              </a:rPr>
              <a:t>Point out </a:t>
            </a:r>
            <a:endParaRPr lang="en-US" dirty="0"/>
          </a:p>
        </p:txBody>
      </p:sp>
      <p:sp>
        <p:nvSpPr>
          <p:cNvPr id="4" name="Slide Number Placeholder 3"/>
          <p:cNvSpPr>
            <a:spLocks noGrp="1"/>
          </p:cNvSpPr>
          <p:nvPr>
            <p:ph type="sldNum" sz="quarter" idx="5"/>
          </p:nvPr>
        </p:nvSpPr>
        <p:spPr/>
        <p:txBody>
          <a:bodyPr/>
          <a:lstStyle/>
          <a:p>
            <a:fld id="{8F992AFB-CCB7-41E6-BF6F-E17A0E5BBC67}" type="slidenum">
              <a:rPr lang="en-US" smtClean="0"/>
              <a:t>38</a:t>
            </a:fld>
            <a:endParaRPr lang="en-US"/>
          </a:p>
        </p:txBody>
      </p:sp>
    </p:spTree>
    <p:extLst>
      <p:ext uri="{BB962C8B-B14F-4D97-AF65-F5344CB8AC3E}">
        <p14:creationId xmlns:p14="http://schemas.microsoft.com/office/powerpoint/2010/main" val="3059515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Image: </a:t>
            </a:r>
            <a:r>
              <a:rPr lang="en-US" dirty="0">
                <a:hlinkClick r:id="rId3"/>
              </a:rPr>
              <a:t>https://commons.wikimedia.org/wiki/File:Zünd_Gang_nach_Emmaus_1877.jpg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Georgia" panose="02040502050405020303" pitchFamily="18" charset="0"/>
              </a:rPr>
              <a:t>Keep your eye on this tension—whether Jesus is the “Messiah” in the way that many Jews were expecting (would overtake a worldly kingdom) will have a major impact on how he is viewed by the common people, the Jewish authorities, and the Roman military leaders. I’m not sharing all this stuff as random fun facts, historical background will improve your ability to understand Jesus Christ in his context and draw closer to him.</a:t>
            </a:r>
            <a:endParaRPr lang="en-US" dirty="0"/>
          </a:p>
        </p:txBody>
      </p:sp>
      <p:sp>
        <p:nvSpPr>
          <p:cNvPr id="4" name="Slide Number Placeholder 3"/>
          <p:cNvSpPr>
            <a:spLocks noGrp="1"/>
          </p:cNvSpPr>
          <p:nvPr>
            <p:ph type="sldNum" sz="quarter" idx="5"/>
          </p:nvPr>
        </p:nvSpPr>
        <p:spPr/>
        <p:txBody>
          <a:bodyPr/>
          <a:lstStyle/>
          <a:p>
            <a:fld id="{8F992AFB-CCB7-41E6-BF6F-E17A0E5BBC67}" type="slidenum">
              <a:rPr lang="en-US" smtClean="0"/>
              <a:t>39</a:t>
            </a:fld>
            <a:endParaRPr lang="en-US"/>
          </a:p>
        </p:txBody>
      </p:sp>
    </p:spTree>
    <p:extLst>
      <p:ext uri="{BB962C8B-B14F-4D97-AF65-F5344CB8AC3E}">
        <p14:creationId xmlns:p14="http://schemas.microsoft.com/office/powerpoint/2010/main" val="3701680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Image: </a:t>
            </a:r>
            <a:r>
              <a:rPr lang="en-US" dirty="0">
                <a:hlinkClick r:id="rId3"/>
              </a:rPr>
              <a:t>https://commons.wikimedia.org/wiki/File:Zünd_Gang_nach_Emmaus_1877.jpg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Georgia" panose="02040502050405020303" pitchFamily="18" charset="0"/>
              </a:rPr>
              <a:t>Keep your eye on this tension—whether Jesus is the “Messiah” in the way that many Jews were expecting (would overtake a worldly kingdom) will have a major impact on how he is viewed by the common people, the Jewish authorities, and the Roman military leaders. I’m not sharing all this stuff as random fun facts, historical background will improve your ability to understand Jesus Christ in his context and draw closer to him.</a:t>
            </a:r>
            <a:endParaRPr lang="en-US" dirty="0"/>
          </a:p>
        </p:txBody>
      </p:sp>
      <p:sp>
        <p:nvSpPr>
          <p:cNvPr id="4" name="Slide Number Placeholder 3"/>
          <p:cNvSpPr>
            <a:spLocks noGrp="1"/>
          </p:cNvSpPr>
          <p:nvPr>
            <p:ph type="sldNum" sz="quarter" idx="5"/>
          </p:nvPr>
        </p:nvSpPr>
        <p:spPr/>
        <p:txBody>
          <a:bodyPr/>
          <a:lstStyle/>
          <a:p>
            <a:fld id="{8F992AFB-CCB7-41E6-BF6F-E17A0E5BBC67}" type="slidenum">
              <a:rPr lang="en-US" smtClean="0"/>
              <a:t>40</a:t>
            </a:fld>
            <a:endParaRPr lang="en-US"/>
          </a:p>
        </p:txBody>
      </p:sp>
    </p:spTree>
    <p:extLst>
      <p:ext uri="{BB962C8B-B14F-4D97-AF65-F5344CB8AC3E}">
        <p14:creationId xmlns:p14="http://schemas.microsoft.com/office/powerpoint/2010/main" val="31488135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992AFB-CCB7-41E6-BF6F-E17A0E5BBC67}" type="slidenum">
              <a:rPr lang="en-US" smtClean="0"/>
              <a:t>41</a:t>
            </a:fld>
            <a:endParaRPr lang="en-US"/>
          </a:p>
        </p:txBody>
      </p:sp>
    </p:spTree>
    <p:extLst>
      <p:ext uri="{BB962C8B-B14F-4D97-AF65-F5344CB8AC3E}">
        <p14:creationId xmlns:p14="http://schemas.microsoft.com/office/powerpoint/2010/main" val="1943925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22FE7B1-E6AA-41CE-BAD6-4A6C19D479C0}" type="slidenum">
              <a:rPr lang="en-US" altLang="en-US" smtClean="0"/>
              <a:pPr>
                <a:spcBef>
                  <a:spcPct val="0"/>
                </a:spcBef>
              </a:pPr>
              <a:t>42</a:t>
            </a:fld>
            <a:endParaRPr lang="en-US" altLang="en-US"/>
          </a:p>
        </p:txBody>
      </p:sp>
      <p:sp>
        <p:nvSpPr>
          <p:cNvPr id="62467" name="Rectangle 2"/>
          <p:cNvSpPr>
            <a:spLocks noGrp="1" noRot="1" noChangeAspect="1" noChangeArrowheads="1" noTextEdit="1"/>
          </p:cNvSpPr>
          <p:nvPr>
            <p:ph type="sldImg"/>
          </p:nvPr>
        </p:nvSpPr>
        <p:spPr>
          <a:xfrm>
            <a:off x="381000" y="685800"/>
            <a:ext cx="6096000" cy="3429000"/>
          </a:xfrm>
          <a:ln/>
        </p:spPr>
      </p:sp>
      <p:sp>
        <p:nvSpPr>
          <p:cNvPr id="62468" name="Rectangle 3"/>
          <p:cNvSpPr>
            <a:spLocks noGrp="1" noChangeArrowheads="1"/>
          </p:cNvSpPr>
          <p:nvPr>
            <p:ph type="body" idx="1"/>
          </p:nvPr>
        </p:nvSpPr>
        <p:spPr>
          <a:noFill/>
        </p:spPr>
        <p:txBody>
          <a:bodyPr/>
          <a:lstStyle/>
          <a:p>
            <a:pPr eaLnBrk="1" hangingPunct="1"/>
            <a:r>
              <a:rPr lang="en-US" altLang="en-US" dirty="0"/>
              <a:t>Image is okay to use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2753B4C-F9AC-4977-A80D-55527C298540}" type="slidenum">
              <a:rPr lang="en-US" altLang="en-US" smtClean="0"/>
              <a:pPr>
                <a:spcBef>
                  <a:spcPct val="0"/>
                </a:spcBef>
              </a:pPr>
              <a:t>43</a:t>
            </a:fld>
            <a:endParaRPr lang="en-US" altLang="en-US"/>
          </a:p>
        </p:txBody>
      </p:sp>
      <p:sp>
        <p:nvSpPr>
          <p:cNvPr id="72707" name="Rectangle 2"/>
          <p:cNvSpPr>
            <a:spLocks noGrp="1" noRot="1" noChangeAspect="1" noChangeArrowheads="1" noTextEdit="1"/>
          </p:cNvSpPr>
          <p:nvPr>
            <p:ph type="sldImg"/>
          </p:nvPr>
        </p:nvSpPr>
        <p:spPr>
          <a:xfrm>
            <a:off x="381000" y="685800"/>
            <a:ext cx="6096000" cy="3429000"/>
          </a:xfrm>
          <a:ln/>
        </p:spPr>
      </p:sp>
      <p:sp>
        <p:nvSpPr>
          <p:cNvPr id="72708"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cs typeface="Calibri"/>
            </a:endParaRPr>
          </a:p>
          <a:p>
            <a:pPr eaLnBrk="1" hangingPunct="1"/>
            <a:endParaRPr lang="en-US" altLang="en-US" dirty="0"/>
          </a:p>
        </p:txBody>
      </p:sp>
    </p:spTree>
    <p:extLst>
      <p:ext uri="{BB962C8B-B14F-4D97-AF65-F5344CB8AC3E}">
        <p14:creationId xmlns:p14="http://schemas.microsoft.com/office/powerpoint/2010/main" val="31916094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2753B4C-F9AC-4977-A80D-55527C298540}" type="slidenum">
              <a:rPr lang="en-US" altLang="en-US" smtClean="0"/>
              <a:pPr>
                <a:spcBef>
                  <a:spcPct val="0"/>
                </a:spcBef>
              </a:pPr>
              <a:t>44</a:t>
            </a:fld>
            <a:endParaRPr lang="en-US" altLang="en-US"/>
          </a:p>
        </p:txBody>
      </p:sp>
      <p:sp>
        <p:nvSpPr>
          <p:cNvPr id="72707" name="Rectangle 2"/>
          <p:cNvSpPr>
            <a:spLocks noGrp="1" noRot="1" noChangeAspect="1" noChangeArrowheads="1" noTextEdit="1"/>
          </p:cNvSpPr>
          <p:nvPr>
            <p:ph type="sldImg"/>
          </p:nvPr>
        </p:nvSpPr>
        <p:spPr>
          <a:xfrm>
            <a:off x="381000" y="685800"/>
            <a:ext cx="6096000" cy="3429000"/>
          </a:xfrm>
          <a:ln/>
        </p:spPr>
      </p:sp>
      <p:sp>
        <p:nvSpPr>
          <p:cNvPr id="72708"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cs typeface="Calibri"/>
            </a:endParaRPr>
          </a:p>
          <a:p>
            <a:pPr eaLnBrk="1" hangingPunct="1"/>
            <a:endParaRPr lang="en-US" altLang="en-US" dirty="0"/>
          </a:p>
        </p:txBody>
      </p:sp>
    </p:spTree>
    <p:extLst>
      <p:ext uri="{BB962C8B-B14F-4D97-AF65-F5344CB8AC3E}">
        <p14:creationId xmlns:p14="http://schemas.microsoft.com/office/powerpoint/2010/main" val="12121431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2753B4C-F9AC-4977-A80D-55527C298540}" type="slidenum">
              <a:rPr lang="en-US" altLang="en-US" smtClean="0"/>
              <a:pPr>
                <a:spcBef>
                  <a:spcPct val="0"/>
                </a:spcBef>
              </a:pPr>
              <a:t>45</a:t>
            </a:fld>
            <a:endParaRPr lang="en-US" altLang="en-US"/>
          </a:p>
        </p:txBody>
      </p:sp>
      <p:sp>
        <p:nvSpPr>
          <p:cNvPr id="72707" name="Rectangle 2"/>
          <p:cNvSpPr>
            <a:spLocks noGrp="1" noRot="1" noChangeAspect="1" noChangeArrowheads="1" noTextEdit="1"/>
          </p:cNvSpPr>
          <p:nvPr>
            <p:ph type="sldImg"/>
          </p:nvPr>
        </p:nvSpPr>
        <p:spPr>
          <a:xfrm>
            <a:off x="381000" y="685800"/>
            <a:ext cx="6096000" cy="3429000"/>
          </a:xfrm>
          <a:ln/>
        </p:spPr>
      </p:sp>
      <p:sp>
        <p:nvSpPr>
          <p:cNvPr id="72708"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cs typeface="Calibri"/>
            </a:endParaRPr>
          </a:p>
          <a:p>
            <a:pPr eaLnBrk="1" hangingPunct="1"/>
            <a:endParaRPr lang="en-US" altLang="en-US" dirty="0"/>
          </a:p>
        </p:txBody>
      </p:sp>
    </p:spTree>
    <p:extLst>
      <p:ext uri="{BB962C8B-B14F-4D97-AF65-F5344CB8AC3E}">
        <p14:creationId xmlns:p14="http://schemas.microsoft.com/office/powerpoint/2010/main" val="4275730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Image: </a:t>
            </a:r>
            <a:r>
              <a:rPr lang="en-US" dirty="0">
                <a:hlinkClick r:id="rId3"/>
              </a:rPr>
              <a:t>https://commons.wikimedia.org/wiki/File:Miletus_-_Ancient_Greek_theatre_04.jpg</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8F992AFB-CCB7-41E6-BF6F-E17A0E5BBC67}" type="slidenum">
              <a:rPr lang="en-US" smtClean="0"/>
              <a:t>9</a:t>
            </a:fld>
            <a:endParaRPr lang="en-US"/>
          </a:p>
        </p:txBody>
      </p:sp>
    </p:spTree>
    <p:extLst>
      <p:ext uri="{BB962C8B-B14F-4D97-AF65-F5344CB8AC3E}">
        <p14:creationId xmlns:p14="http://schemas.microsoft.com/office/powerpoint/2010/main" val="30908936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56C4403-4D45-43CB-9045-6E2F32F8A6BF}" type="slidenum">
              <a:rPr lang="en-US" altLang="en-US" smtClean="0"/>
              <a:pPr>
                <a:spcBef>
                  <a:spcPct val="0"/>
                </a:spcBef>
              </a:pPr>
              <a:t>46</a:t>
            </a:fld>
            <a:endParaRPr lang="en-US" altLang="en-US"/>
          </a:p>
        </p:txBody>
      </p:sp>
      <p:sp>
        <p:nvSpPr>
          <p:cNvPr id="76803" name="Rectangle 2"/>
          <p:cNvSpPr>
            <a:spLocks noGrp="1" noRot="1" noChangeAspect="1" noChangeArrowheads="1" noTextEdit="1"/>
          </p:cNvSpPr>
          <p:nvPr>
            <p:ph type="sldImg"/>
          </p:nvPr>
        </p:nvSpPr>
        <p:spPr>
          <a:xfrm>
            <a:off x="381000" y="685800"/>
            <a:ext cx="6096000" cy="3429000"/>
          </a:xfrm>
          <a:ln/>
        </p:spPr>
      </p:sp>
      <p:sp>
        <p:nvSpPr>
          <p:cNvPr id="76804" name="Rectangle 3"/>
          <p:cNvSpPr>
            <a:spLocks noGrp="1" noChangeArrowheads="1"/>
          </p:cNvSpPr>
          <p:nvPr>
            <p:ph type="body" idx="1"/>
          </p:nvPr>
        </p:nvSpPr>
        <p:spPr>
          <a:noFill/>
        </p:spPr>
        <p:txBody>
          <a:bodyPr/>
          <a:lstStyle/>
          <a:p>
            <a:r>
              <a:rPr lang="en-US" altLang="en-US"/>
              <a:t>Label image: </a:t>
            </a:r>
            <a:r>
              <a:rPr lang="en-US" dirty="0">
                <a:hlinkClick r:id="rId3"/>
              </a:rPr>
              <a:t>https://en.wikipedia.org/wiki/Luke_the_Evangelist</a:t>
            </a:r>
            <a:endParaRPr lang="en-US" altLang="en-US">
              <a:cs typeface="Calibri" panose="020F0502020204030204"/>
            </a:endParaRPr>
          </a:p>
          <a:p>
            <a:endParaRPr lang="en-US" dirty="0">
              <a:cs typeface="Calibri"/>
            </a:endParaRPr>
          </a:p>
        </p:txBody>
      </p:sp>
    </p:spTree>
    <p:extLst>
      <p:ext uri="{BB962C8B-B14F-4D97-AF65-F5344CB8AC3E}">
        <p14:creationId xmlns:p14="http://schemas.microsoft.com/office/powerpoint/2010/main" val="2074153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49EB8DA-4612-4E83-87B6-3FE3F61A9CD5}" type="slidenum">
              <a:rPr lang="en-US" altLang="en-US" smtClean="0"/>
              <a:pPr>
                <a:spcBef>
                  <a:spcPct val="0"/>
                </a:spcBef>
              </a:pPr>
              <a:t>47</a:t>
            </a:fld>
            <a:endParaRPr lang="en-US" altLang="en-US"/>
          </a:p>
        </p:txBody>
      </p:sp>
      <p:sp>
        <p:nvSpPr>
          <p:cNvPr id="82947" name="Rectangle 2"/>
          <p:cNvSpPr>
            <a:spLocks noGrp="1" noRot="1" noChangeAspect="1" noChangeArrowheads="1" noTextEdit="1"/>
          </p:cNvSpPr>
          <p:nvPr>
            <p:ph type="sldImg"/>
          </p:nvPr>
        </p:nvSpPr>
        <p:spPr>
          <a:xfrm>
            <a:off x="381000" y="685800"/>
            <a:ext cx="6096000" cy="3429000"/>
          </a:xfrm>
          <a:ln/>
        </p:spPr>
      </p:sp>
      <p:sp>
        <p:nvSpPr>
          <p:cNvPr id="82948" name="Rectangle 3"/>
          <p:cNvSpPr>
            <a:spLocks noGrp="1" noChangeArrowheads="1"/>
          </p:cNvSpPr>
          <p:nvPr>
            <p:ph type="body" idx="1"/>
          </p:nvPr>
        </p:nvSpPr>
        <p:spPr>
          <a:noFill/>
        </p:spPr>
        <p:txBody>
          <a:bodyPr/>
          <a:lstStyle/>
          <a:p>
            <a:pPr eaLnBrk="1" hangingPunct="1"/>
            <a:r>
              <a:rPr lang="en-US" altLang="en-US" dirty="0"/>
              <a:t>This is just one possibility—not the only one!</a:t>
            </a:r>
          </a:p>
        </p:txBody>
      </p:sp>
    </p:spTree>
    <p:extLst>
      <p:ext uri="{BB962C8B-B14F-4D97-AF65-F5344CB8AC3E}">
        <p14:creationId xmlns:p14="http://schemas.microsoft.com/office/powerpoint/2010/main" val="11409966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83C373A-D3B9-4348-BA9A-93EA58D2FD9A}" type="slidenum">
              <a:rPr lang="en-US" altLang="en-US" smtClean="0"/>
              <a:pPr>
                <a:spcBef>
                  <a:spcPct val="0"/>
                </a:spcBef>
              </a:pPr>
              <a:t>48</a:t>
            </a:fld>
            <a:endParaRPr lang="en-US" altLang="en-US"/>
          </a:p>
        </p:txBody>
      </p:sp>
      <p:sp>
        <p:nvSpPr>
          <p:cNvPr id="84995" name="Rectangle 2"/>
          <p:cNvSpPr>
            <a:spLocks noGrp="1" noRot="1" noChangeAspect="1" noChangeArrowheads="1" noTextEdit="1"/>
          </p:cNvSpPr>
          <p:nvPr>
            <p:ph type="sldImg"/>
          </p:nvPr>
        </p:nvSpPr>
        <p:spPr>
          <a:xfrm>
            <a:off x="381000" y="685800"/>
            <a:ext cx="6096000" cy="3429000"/>
          </a:xfrm>
          <a:ln/>
        </p:spPr>
      </p:sp>
      <p:sp>
        <p:nvSpPr>
          <p:cNvPr id="849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4274369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49EB8DA-4612-4E83-87B6-3FE3F61A9CD5}" type="slidenum">
              <a:rPr lang="en-US" altLang="en-US" smtClean="0"/>
              <a:pPr>
                <a:spcBef>
                  <a:spcPct val="0"/>
                </a:spcBef>
              </a:pPr>
              <a:t>49</a:t>
            </a:fld>
            <a:endParaRPr lang="en-US" altLang="en-US"/>
          </a:p>
        </p:txBody>
      </p:sp>
      <p:sp>
        <p:nvSpPr>
          <p:cNvPr id="82947" name="Rectangle 2"/>
          <p:cNvSpPr>
            <a:spLocks noGrp="1" noRot="1" noChangeAspect="1" noChangeArrowheads="1" noTextEdit="1"/>
          </p:cNvSpPr>
          <p:nvPr>
            <p:ph type="sldImg"/>
          </p:nvPr>
        </p:nvSpPr>
        <p:spPr>
          <a:xfrm>
            <a:off x="381000" y="685800"/>
            <a:ext cx="6096000" cy="3429000"/>
          </a:xfrm>
          <a:ln/>
        </p:spPr>
      </p:sp>
      <p:sp>
        <p:nvSpPr>
          <p:cNvPr id="82948" name="Rectangle 3"/>
          <p:cNvSpPr>
            <a:spLocks noGrp="1" noChangeArrowheads="1"/>
          </p:cNvSpPr>
          <p:nvPr>
            <p:ph type="body" idx="1"/>
          </p:nvPr>
        </p:nvSpPr>
        <p:spPr>
          <a:noFill/>
        </p:spPr>
        <p:txBody>
          <a:bodyPr/>
          <a:lstStyle/>
          <a:p>
            <a:pPr eaLnBrk="1" hangingPunct="1"/>
            <a:r>
              <a:rPr lang="en-US" altLang="en-US" dirty="0"/>
              <a:t>This is just one possibility—not the only one!</a:t>
            </a:r>
          </a:p>
        </p:txBody>
      </p:sp>
    </p:spTree>
    <p:extLst>
      <p:ext uri="{BB962C8B-B14F-4D97-AF65-F5344CB8AC3E}">
        <p14:creationId xmlns:p14="http://schemas.microsoft.com/office/powerpoint/2010/main" val="13884009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8E6359C-B209-49AE-98E3-F48A85A69837}" type="slidenum">
              <a:rPr lang="en-US" altLang="en-US" smtClean="0"/>
              <a:pPr>
                <a:spcBef>
                  <a:spcPct val="0"/>
                </a:spcBef>
              </a:pPr>
              <a:t>50</a:t>
            </a:fld>
            <a:endParaRPr lang="en-US" altLang="en-US"/>
          </a:p>
        </p:txBody>
      </p:sp>
      <p:sp>
        <p:nvSpPr>
          <p:cNvPr id="66563" name="Rectangle 2"/>
          <p:cNvSpPr>
            <a:spLocks noGrp="1" noRot="1" noChangeAspect="1" noChangeArrowheads="1" noTextEdit="1"/>
          </p:cNvSpPr>
          <p:nvPr>
            <p:ph type="sldImg"/>
          </p:nvPr>
        </p:nvSpPr>
        <p:spPr>
          <a:xfrm>
            <a:off x="381000" y="685800"/>
            <a:ext cx="6096000" cy="3429000"/>
          </a:xfrm>
          <a:ln/>
        </p:spPr>
      </p:sp>
      <p:sp>
        <p:nvSpPr>
          <p:cNvPr id="66564"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43820B5-9DDF-4EBC-8172-40D087131E35}" type="slidenum">
              <a:rPr lang="en-US" altLang="en-US" smtClean="0"/>
              <a:pPr>
                <a:spcBef>
                  <a:spcPct val="0"/>
                </a:spcBef>
              </a:pPr>
              <a:t>51</a:t>
            </a:fld>
            <a:endParaRPr lang="en-US" altLang="en-US"/>
          </a:p>
        </p:txBody>
      </p:sp>
      <p:sp>
        <p:nvSpPr>
          <p:cNvPr id="68611" name="Rectangle 2"/>
          <p:cNvSpPr>
            <a:spLocks noGrp="1" noRot="1" noChangeAspect="1" noChangeArrowheads="1" noTextEdit="1"/>
          </p:cNvSpPr>
          <p:nvPr>
            <p:ph type="sldImg"/>
          </p:nvPr>
        </p:nvSpPr>
        <p:spPr>
          <a:xfrm>
            <a:off x="381000" y="685800"/>
            <a:ext cx="6096000" cy="3429000"/>
          </a:xfrm>
          <a:ln/>
        </p:spPr>
      </p:sp>
      <p:sp>
        <p:nvSpPr>
          <p:cNvPr id="6861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76F36A5-A667-4EA2-AF68-87D40F087903}" type="slidenum">
              <a:rPr lang="en-US" altLang="en-US" smtClean="0"/>
              <a:pPr>
                <a:spcBef>
                  <a:spcPct val="0"/>
                </a:spcBef>
              </a:pPr>
              <a:t>52</a:t>
            </a:fld>
            <a:endParaRPr lang="en-US" altLang="en-US"/>
          </a:p>
        </p:txBody>
      </p:sp>
      <p:sp>
        <p:nvSpPr>
          <p:cNvPr id="70659" name="Rectangle 2"/>
          <p:cNvSpPr>
            <a:spLocks noGrp="1" noRot="1" noChangeAspect="1" noChangeArrowheads="1" noTextEdit="1"/>
          </p:cNvSpPr>
          <p:nvPr>
            <p:ph type="sldImg"/>
          </p:nvPr>
        </p:nvSpPr>
        <p:spPr>
          <a:xfrm>
            <a:off x="381000" y="685800"/>
            <a:ext cx="6096000" cy="3429000"/>
          </a:xfrm>
          <a:ln/>
        </p:spPr>
      </p:sp>
      <p:sp>
        <p:nvSpPr>
          <p:cNvPr id="70660" name="Rectangle 3"/>
          <p:cNvSpPr>
            <a:spLocks noGrp="1" noChangeArrowheads="1"/>
          </p:cNvSpPr>
          <p:nvPr>
            <p:ph type="body" idx="1"/>
          </p:nvPr>
        </p:nvSpPr>
        <p:spPr>
          <a:noFill/>
        </p:spPr>
        <p:txBody>
          <a:bodyPr/>
          <a:lstStyle/>
          <a:p>
            <a:r>
              <a:rPr lang="en-US" altLang="en-US">
                <a:cs typeface="Calibri"/>
              </a:rPr>
              <a:t>Image: </a:t>
            </a:r>
            <a:r>
              <a:rPr lang="en-US" dirty="0">
                <a:hlinkClick r:id="rId3"/>
              </a:rPr>
              <a:t>https://www.wikiart.org/en/felix-louis-leullier/christs-triumphal-entry-into-jerusalem</a:t>
            </a:r>
            <a:endParaRPr lang="en-US" altLang="en-US">
              <a:cs typeface="Calibri" panose="020F0502020204030204"/>
            </a:endParaRPr>
          </a:p>
          <a:p>
            <a:endParaRPr lang="en-US" dirty="0">
              <a:cs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Image: </a:t>
            </a:r>
            <a:r>
              <a:rPr lang="en-US" dirty="0">
                <a:hlinkClick r:id="rId3"/>
              </a:rPr>
              <a:t>https://unsplash.com/photos/DRgrzQQsJDA</a:t>
            </a:r>
            <a:endParaRPr lang="en-US"/>
          </a:p>
          <a:p>
            <a:endParaRPr lang="en-US" dirty="0"/>
          </a:p>
        </p:txBody>
      </p:sp>
      <p:sp>
        <p:nvSpPr>
          <p:cNvPr id="4" name="Slide Number Placeholder 3"/>
          <p:cNvSpPr>
            <a:spLocks noGrp="1"/>
          </p:cNvSpPr>
          <p:nvPr>
            <p:ph type="sldNum" sz="quarter" idx="5"/>
          </p:nvPr>
        </p:nvSpPr>
        <p:spPr/>
        <p:txBody>
          <a:bodyPr/>
          <a:lstStyle/>
          <a:p>
            <a:fld id="{8F992AFB-CCB7-41E6-BF6F-E17A0E5BBC67}" type="slidenum">
              <a:rPr lang="en-US" smtClean="0"/>
              <a:t>53</a:t>
            </a:fld>
            <a:endParaRPr lang="en-US"/>
          </a:p>
        </p:txBody>
      </p:sp>
    </p:spTree>
    <p:extLst>
      <p:ext uri="{BB962C8B-B14F-4D97-AF65-F5344CB8AC3E}">
        <p14:creationId xmlns:p14="http://schemas.microsoft.com/office/powerpoint/2010/main" val="9028592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read as a “harmony” as we study the birth of Jesus Christ</a:t>
            </a:r>
          </a:p>
          <a:p>
            <a:endParaRPr lang="en-US" dirty="0"/>
          </a:p>
          <a:p>
            <a:r>
              <a:rPr lang="en-US" dirty="0">
                <a:cs typeface="Calibri"/>
              </a:rPr>
              <a:t>Image: https://www.geograph.org.uk/photo/2858163</a:t>
            </a:r>
            <a:endParaRPr lang="en-US" dirty="0"/>
          </a:p>
        </p:txBody>
      </p:sp>
      <p:sp>
        <p:nvSpPr>
          <p:cNvPr id="4" name="Slide Number Placeholder 3"/>
          <p:cNvSpPr>
            <a:spLocks noGrp="1"/>
          </p:cNvSpPr>
          <p:nvPr>
            <p:ph type="sldNum" sz="quarter" idx="5"/>
          </p:nvPr>
        </p:nvSpPr>
        <p:spPr/>
        <p:txBody>
          <a:bodyPr/>
          <a:lstStyle/>
          <a:p>
            <a:fld id="{8F992AFB-CCB7-41E6-BF6F-E17A0E5BBC67}" type="slidenum">
              <a:rPr lang="en-US" smtClean="0"/>
              <a:t>54</a:t>
            </a:fld>
            <a:endParaRPr lang="en-US"/>
          </a:p>
        </p:txBody>
      </p:sp>
    </p:spTree>
    <p:extLst>
      <p:ext uri="{BB962C8B-B14F-4D97-AF65-F5344CB8AC3E}">
        <p14:creationId xmlns:p14="http://schemas.microsoft.com/office/powerpoint/2010/main" val="27707535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1: https://www.churchofjesuschrist.org/study/manual/new-testament-seminary-teacher-manual/matthew/lesson-12-matthew-7?lang=eng</a:t>
            </a:r>
          </a:p>
          <a:p>
            <a:r>
              <a:rPr lang="en-US" dirty="0"/>
              <a:t>Image 2: https://www.churchofjesuschrist.org/media-library/images/jesus-praying-in-gethsemane-39591?lang=eng&amp;clang=ase</a:t>
            </a:r>
          </a:p>
          <a:p>
            <a:r>
              <a:rPr lang="en-US" dirty="0"/>
              <a:t>Image 3:https://www.ldsliving.com/How-the-Samaritan-Woman-at-the-Well-Teaches-Us-Powerful-Truths-About-Christ-s-Nature-and-Message/s/90265</a:t>
            </a:r>
          </a:p>
          <a:p>
            <a:r>
              <a:rPr lang="en-US" dirty="0"/>
              <a:t>Image 4: https://www.churchofjesuschrist.org/media/image/mary-and-the-resurrected-christ-1728928?lang=eng&amp;collectionId=063f9cd3a6e737d1baa1213d98cefdc81d1ac8ba</a:t>
            </a:r>
          </a:p>
        </p:txBody>
      </p:sp>
      <p:sp>
        <p:nvSpPr>
          <p:cNvPr id="4" name="Slide Number Placeholder 3"/>
          <p:cNvSpPr>
            <a:spLocks noGrp="1"/>
          </p:cNvSpPr>
          <p:nvPr>
            <p:ph type="sldNum" sz="quarter" idx="10"/>
          </p:nvPr>
        </p:nvSpPr>
        <p:spPr/>
        <p:txBody>
          <a:bodyPr/>
          <a:lstStyle/>
          <a:p>
            <a:fld id="{A964A7B4-E6CC-477D-A898-7BB241F140DF}" type="slidenum">
              <a:rPr lang="en-US" smtClean="0"/>
              <a:t>55</a:t>
            </a:fld>
            <a:endParaRPr lang="en-US"/>
          </a:p>
        </p:txBody>
      </p:sp>
    </p:spTree>
    <p:extLst>
      <p:ext uri="{BB962C8B-B14F-4D97-AF65-F5344CB8AC3E}">
        <p14:creationId xmlns:p14="http://schemas.microsoft.com/office/powerpoint/2010/main" val="3849692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Image: </a:t>
            </a:r>
            <a:r>
              <a:rPr lang="en-US" dirty="0">
                <a:hlinkClick r:id="rId3"/>
              </a:rPr>
              <a:t>https://commons.wikimedia.org/wiki/File:Discobolus_in_National_Roman_Museum_Palazzo_Massimo_alle_Terme.JPG</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F992AFB-CCB7-41E6-BF6F-E17A0E5BBC67}" type="slidenum">
              <a:rPr lang="en-US" smtClean="0"/>
              <a:t>10</a:t>
            </a:fld>
            <a:endParaRPr lang="en-US"/>
          </a:p>
        </p:txBody>
      </p:sp>
    </p:spTree>
    <p:extLst>
      <p:ext uri="{BB962C8B-B14F-4D97-AF65-F5344CB8AC3E}">
        <p14:creationId xmlns:p14="http://schemas.microsoft.com/office/powerpoint/2010/main" val="37243148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64A7B4-E6CC-477D-A898-7BB241F140DF}" type="slidenum">
              <a:rPr lang="en-US" smtClean="0"/>
              <a:t>56</a:t>
            </a:fld>
            <a:endParaRPr lang="en-US"/>
          </a:p>
        </p:txBody>
      </p:sp>
    </p:spTree>
    <p:extLst>
      <p:ext uri="{BB962C8B-B14F-4D97-AF65-F5344CB8AC3E}">
        <p14:creationId xmlns:p14="http://schemas.microsoft.com/office/powerpoint/2010/main" val="13255476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r>
              <a:rPr lang="en-US" dirty="0"/>
              <a:t>Image: https://www.geograph.org.uk/photo/2858163</a:t>
            </a:r>
          </a:p>
        </p:txBody>
      </p:sp>
      <p:sp>
        <p:nvSpPr>
          <p:cNvPr id="4" name="Slide Number Placeholder 3"/>
          <p:cNvSpPr>
            <a:spLocks noGrp="1"/>
          </p:cNvSpPr>
          <p:nvPr>
            <p:ph type="sldNum" sz="quarter" idx="5"/>
          </p:nvPr>
        </p:nvSpPr>
        <p:spPr/>
        <p:txBody>
          <a:bodyPr/>
          <a:lstStyle/>
          <a:p>
            <a:fld id="{8F992AFB-CCB7-41E6-BF6F-E17A0E5BBC67}" type="slidenum">
              <a:rPr lang="en-US" smtClean="0"/>
              <a:t>57</a:t>
            </a:fld>
            <a:endParaRPr lang="en-US"/>
          </a:p>
        </p:txBody>
      </p:sp>
    </p:spTree>
    <p:extLst>
      <p:ext uri="{BB962C8B-B14F-4D97-AF65-F5344CB8AC3E}">
        <p14:creationId xmlns:p14="http://schemas.microsoft.com/office/powerpoint/2010/main" val="5996272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Georgia" panose="02040502050405020303" pitchFamily="18" charset="0"/>
              </a:rPr>
              <a:t>Point out </a:t>
            </a:r>
            <a:endParaRPr lang="en-US" dirty="0"/>
          </a:p>
        </p:txBody>
      </p:sp>
      <p:sp>
        <p:nvSpPr>
          <p:cNvPr id="4" name="Slide Number Placeholder 3"/>
          <p:cNvSpPr>
            <a:spLocks noGrp="1"/>
          </p:cNvSpPr>
          <p:nvPr>
            <p:ph type="sldNum" sz="quarter" idx="5"/>
          </p:nvPr>
        </p:nvSpPr>
        <p:spPr/>
        <p:txBody>
          <a:bodyPr/>
          <a:lstStyle/>
          <a:p>
            <a:fld id="{8F992AFB-CCB7-41E6-BF6F-E17A0E5BBC67}" type="slidenum">
              <a:rPr lang="en-US" smtClean="0"/>
              <a:t>58</a:t>
            </a:fld>
            <a:endParaRPr lang="en-US"/>
          </a:p>
        </p:txBody>
      </p:sp>
    </p:spTree>
    <p:extLst>
      <p:ext uri="{BB962C8B-B14F-4D97-AF65-F5344CB8AC3E}">
        <p14:creationId xmlns:p14="http://schemas.microsoft.com/office/powerpoint/2010/main" val="18446181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Georgia" panose="02040502050405020303" pitchFamily="18" charset="0"/>
              </a:rPr>
              <a:t>Point out </a:t>
            </a:r>
            <a:endParaRPr lang="en-US" dirty="0"/>
          </a:p>
        </p:txBody>
      </p:sp>
      <p:sp>
        <p:nvSpPr>
          <p:cNvPr id="4" name="Slide Number Placeholder 3"/>
          <p:cNvSpPr>
            <a:spLocks noGrp="1"/>
          </p:cNvSpPr>
          <p:nvPr>
            <p:ph type="sldNum" sz="quarter" idx="5"/>
          </p:nvPr>
        </p:nvSpPr>
        <p:spPr/>
        <p:txBody>
          <a:bodyPr/>
          <a:lstStyle/>
          <a:p>
            <a:fld id="{8F992AFB-CCB7-41E6-BF6F-E17A0E5BBC67}" type="slidenum">
              <a:rPr lang="en-US" smtClean="0"/>
              <a:t>59</a:t>
            </a:fld>
            <a:endParaRPr lang="en-US"/>
          </a:p>
        </p:txBody>
      </p:sp>
    </p:spTree>
    <p:extLst>
      <p:ext uri="{BB962C8B-B14F-4D97-AF65-F5344CB8AC3E}">
        <p14:creationId xmlns:p14="http://schemas.microsoft.com/office/powerpoint/2010/main" val="10644218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r>
              <a:rPr lang="en-US" dirty="0"/>
              <a:t>Image: https://www.geograph.org.uk/photo/2858163</a:t>
            </a:r>
          </a:p>
        </p:txBody>
      </p:sp>
      <p:sp>
        <p:nvSpPr>
          <p:cNvPr id="4" name="Slide Number Placeholder 3"/>
          <p:cNvSpPr>
            <a:spLocks noGrp="1"/>
          </p:cNvSpPr>
          <p:nvPr>
            <p:ph type="sldNum" sz="quarter" idx="5"/>
          </p:nvPr>
        </p:nvSpPr>
        <p:spPr/>
        <p:txBody>
          <a:bodyPr/>
          <a:lstStyle/>
          <a:p>
            <a:fld id="{8F992AFB-CCB7-41E6-BF6F-E17A0E5BBC67}" type="slidenum">
              <a:rPr lang="en-US" smtClean="0"/>
              <a:t>60</a:t>
            </a:fld>
            <a:endParaRPr lang="en-US"/>
          </a:p>
        </p:txBody>
      </p:sp>
    </p:spTree>
    <p:extLst>
      <p:ext uri="{BB962C8B-B14F-4D97-AF65-F5344CB8AC3E}">
        <p14:creationId xmlns:p14="http://schemas.microsoft.com/office/powerpoint/2010/main" val="12240097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As to the con –</a:t>
            </a:r>
            <a:r>
              <a:rPr lang="en-US" baseline="0" dirty="0"/>
              <a:t> but it’s worth it! You’ll be looking at a synopsis study of Christ’s baptism for our next class and later this semester we’ll have a paper that helps you study in this way.</a:t>
            </a:r>
            <a:endParaRPr lang="en-US" dirty="0"/>
          </a:p>
        </p:txBody>
      </p:sp>
      <p:sp>
        <p:nvSpPr>
          <p:cNvPr id="4" name="Slide Number Placeholder 3"/>
          <p:cNvSpPr>
            <a:spLocks noGrp="1"/>
          </p:cNvSpPr>
          <p:nvPr>
            <p:ph type="sldNum" sz="quarter" idx="10"/>
          </p:nvPr>
        </p:nvSpPr>
        <p:spPr/>
        <p:txBody>
          <a:bodyPr/>
          <a:lstStyle/>
          <a:p>
            <a:pPr>
              <a:defRPr/>
            </a:pPr>
            <a:fld id="{1CA4F710-7DAD-4754-BC07-61940B805C0E}" type="slidenum">
              <a:rPr lang="en-US" altLang="en-US" smtClean="0"/>
              <a:pPr>
                <a:defRPr/>
              </a:pPr>
              <a:t>61</a:t>
            </a:fld>
            <a:endParaRPr lang="en-US" altLang="en-US"/>
          </a:p>
        </p:txBody>
      </p:sp>
    </p:spTree>
    <p:extLst>
      <p:ext uri="{BB962C8B-B14F-4D97-AF65-F5344CB8AC3E}">
        <p14:creationId xmlns:p14="http://schemas.microsoft.com/office/powerpoint/2010/main" val="8605291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As to the con –</a:t>
            </a:r>
            <a:r>
              <a:rPr lang="en-US" baseline="0" dirty="0"/>
              <a:t> but it’s worth it! You’ll be looking at a synopsis study of Christ’s baptism for our next class and later this semester we’ll have a paper that helps you study in this way.</a:t>
            </a:r>
            <a:endParaRPr lang="en-US" dirty="0"/>
          </a:p>
        </p:txBody>
      </p:sp>
      <p:sp>
        <p:nvSpPr>
          <p:cNvPr id="4" name="Slide Number Placeholder 3"/>
          <p:cNvSpPr>
            <a:spLocks noGrp="1"/>
          </p:cNvSpPr>
          <p:nvPr>
            <p:ph type="sldNum" sz="quarter" idx="10"/>
          </p:nvPr>
        </p:nvSpPr>
        <p:spPr/>
        <p:txBody>
          <a:bodyPr/>
          <a:lstStyle/>
          <a:p>
            <a:pPr>
              <a:defRPr/>
            </a:pPr>
            <a:fld id="{1CA4F710-7DAD-4754-BC07-61940B805C0E}" type="slidenum">
              <a:rPr lang="en-US" altLang="en-US" smtClean="0"/>
              <a:pPr>
                <a:defRPr/>
              </a:pPr>
              <a:t>63</a:t>
            </a:fld>
            <a:endParaRPr lang="en-US" altLang="en-US"/>
          </a:p>
        </p:txBody>
      </p:sp>
    </p:spTree>
    <p:extLst>
      <p:ext uri="{BB962C8B-B14F-4D97-AF65-F5344CB8AC3E}">
        <p14:creationId xmlns:p14="http://schemas.microsoft.com/office/powerpoint/2010/main" val="2052166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issues of how far can one Hellenize were alive and well in the time of Jesus. We’ll see more about this topic, and how some reacted to Hellenization in a future class period.</a:t>
            </a:r>
          </a:p>
          <a:p>
            <a:endParaRPr lang="en-US" dirty="0">
              <a:cs typeface="Calibri"/>
            </a:endParaRPr>
          </a:p>
          <a:p>
            <a:r>
              <a:rPr lang="en-US" dirty="0">
                <a:cs typeface="Calibri"/>
              </a:rPr>
              <a:t>Image: </a:t>
            </a:r>
            <a:r>
              <a:rPr lang="en-US" dirty="0">
                <a:hlinkClick r:id="rId3"/>
              </a:rPr>
              <a:t>https://en.wikipedia.org/wiki/Zeus</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8F992AFB-CCB7-41E6-BF6F-E17A0E5BBC67}" type="slidenum">
              <a:rPr lang="en-US" smtClean="0"/>
              <a:t>11</a:t>
            </a:fld>
            <a:endParaRPr lang="en-US"/>
          </a:p>
        </p:txBody>
      </p:sp>
    </p:spTree>
    <p:extLst>
      <p:ext uri="{BB962C8B-B14F-4D97-AF65-F5344CB8AC3E}">
        <p14:creationId xmlns:p14="http://schemas.microsoft.com/office/powerpoint/2010/main" val="1059127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381000" y="685800"/>
            <a:ext cx="6096000" cy="3429000"/>
          </a:xfrm>
          <a:ln/>
        </p:spPr>
      </p:sp>
      <p:sp>
        <p:nvSpPr>
          <p:cNvPr id="25603" name="Notes Placeholder 2"/>
          <p:cNvSpPr>
            <a:spLocks noGrp="1"/>
          </p:cNvSpPr>
          <p:nvPr>
            <p:ph type="body" idx="1"/>
          </p:nvPr>
        </p:nvSpPr>
        <p:spPr>
          <a:noFill/>
        </p:spPr>
        <p:txBody>
          <a:bodyPr/>
          <a:lstStyle/>
          <a:p>
            <a:r>
              <a:rPr lang="en-US" altLang="en-US" dirty="0"/>
              <a:t>NRSV</a:t>
            </a:r>
          </a:p>
          <a:p>
            <a:endParaRPr lang="en-US" altLang="en-US" dirty="0">
              <a:cs typeface="Calibri"/>
            </a:endParaRPr>
          </a:p>
          <a:p>
            <a:r>
              <a:rPr lang="en-US" altLang="en-US" dirty="0">
                <a:cs typeface="Calibri"/>
              </a:rPr>
              <a:t>Image: </a:t>
            </a:r>
            <a:r>
              <a:rPr lang="en-US" dirty="0">
                <a:hlinkClick r:id="rId3"/>
              </a:rPr>
              <a:t>https://commons.wikimedia.org/wiki/File:Antiochos_IV_Epiphanes.jpg</a:t>
            </a:r>
            <a:endParaRPr lang="en-US" altLang="en-US" dirty="0">
              <a:cs typeface="Calibri"/>
            </a:endParaRPr>
          </a:p>
          <a:p>
            <a:endParaRPr lang="en-US" dirty="0">
              <a:cs typeface="Calibri"/>
            </a:endParaRPr>
          </a:p>
        </p:txBody>
      </p:sp>
      <p:sp>
        <p:nvSpPr>
          <p:cNvPr id="25604"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E8BC609-B10E-4A41-9917-B5E652A112B0}" type="slidenum">
              <a:rPr lang="en-US" altLang="en-US" sz="1200" smtClean="0">
                <a:solidFill>
                  <a:srgbClr val="000000"/>
                </a:solidFill>
              </a:rPr>
              <a:pPr/>
              <a:t>12</a:t>
            </a:fld>
            <a:endParaRPr lang="en-US" altLang="en-US" sz="1200">
              <a:solidFill>
                <a:srgbClr val="000000"/>
              </a:solidFill>
            </a:endParaRPr>
          </a:p>
        </p:txBody>
      </p:sp>
    </p:spTree>
    <p:extLst>
      <p:ext uri="{BB962C8B-B14F-4D97-AF65-F5344CB8AC3E}">
        <p14:creationId xmlns:p14="http://schemas.microsoft.com/office/powerpoint/2010/main" val="689256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381000" y="685800"/>
            <a:ext cx="6096000" cy="3429000"/>
          </a:xfrm>
          <a:ln/>
        </p:spPr>
      </p:sp>
      <p:sp>
        <p:nvSpPr>
          <p:cNvPr id="25603" name="Notes Placeholder 2"/>
          <p:cNvSpPr>
            <a:spLocks noGrp="1"/>
          </p:cNvSpPr>
          <p:nvPr>
            <p:ph type="body" idx="1"/>
          </p:nvPr>
        </p:nvSpPr>
        <p:spPr>
          <a:noFill/>
        </p:spPr>
        <p:txBody>
          <a:bodyPr/>
          <a:lstStyle/>
          <a:p>
            <a:r>
              <a:rPr lang="en-US" altLang="en-US"/>
              <a:t>NRSV</a:t>
            </a:r>
          </a:p>
        </p:txBody>
      </p:sp>
      <p:sp>
        <p:nvSpPr>
          <p:cNvPr id="25604"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E8BC609-B10E-4A41-9917-B5E652A112B0}" type="slidenum">
              <a:rPr lang="en-US" altLang="en-US" sz="1200" smtClean="0">
                <a:solidFill>
                  <a:srgbClr val="000000"/>
                </a:solidFill>
              </a:rPr>
              <a:pPr/>
              <a:t>13</a:t>
            </a:fld>
            <a:endParaRPr lang="en-US" altLang="en-US" sz="1200">
              <a:solidFill>
                <a:srgbClr val="000000"/>
              </a:solidFill>
            </a:endParaRPr>
          </a:p>
        </p:txBody>
      </p:sp>
    </p:spTree>
    <p:extLst>
      <p:ext uri="{BB962C8B-B14F-4D97-AF65-F5344CB8AC3E}">
        <p14:creationId xmlns:p14="http://schemas.microsoft.com/office/powerpoint/2010/main" val="1964409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381000" y="685800"/>
            <a:ext cx="6096000" cy="3429000"/>
          </a:xfrm>
          <a:ln/>
        </p:spPr>
      </p:sp>
      <p:sp>
        <p:nvSpPr>
          <p:cNvPr id="25603" name="Notes Placeholder 2"/>
          <p:cNvSpPr>
            <a:spLocks noGrp="1"/>
          </p:cNvSpPr>
          <p:nvPr>
            <p:ph type="body" idx="1"/>
          </p:nvPr>
        </p:nvSpPr>
        <p:spPr>
          <a:noFill/>
        </p:spPr>
        <p:txBody>
          <a:bodyPr/>
          <a:lstStyle/>
          <a:p>
            <a:r>
              <a:rPr lang="en-US" altLang="en-US"/>
              <a:t>NRSV</a:t>
            </a:r>
          </a:p>
        </p:txBody>
      </p:sp>
      <p:sp>
        <p:nvSpPr>
          <p:cNvPr id="25604"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E8BC609-B10E-4A41-9917-B5E652A112B0}" type="slidenum">
              <a:rPr lang="en-US" altLang="en-US" sz="1200" smtClean="0">
                <a:solidFill>
                  <a:srgbClr val="000000"/>
                </a:solidFill>
              </a:rPr>
              <a:pPr/>
              <a:t>14</a:t>
            </a:fld>
            <a:endParaRPr lang="en-US" altLang="en-US" sz="1200">
              <a:solidFill>
                <a:srgbClr val="000000"/>
              </a:solidFill>
            </a:endParaRPr>
          </a:p>
        </p:txBody>
      </p:sp>
    </p:spTree>
    <p:extLst>
      <p:ext uri="{BB962C8B-B14F-4D97-AF65-F5344CB8AC3E}">
        <p14:creationId xmlns:p14="http://schemas.microsoft.com/office/powerpoint/2010/main" val="389689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78736" y="5883275"/>
            <a:ext cx="2743200" cy="365125"/>
          </a:xfrm>
          <a:prstGeom prst="rect">
            <a:avLst/>
          </a:prstGeom>
        </p:spPr>
        <p:txBody>
          <a:bodyPr/>
          <a:lstStyle/>
          <a:p>
            <a:fld id="{EE97AAC2-7E25-4482-BA33-966DB1049540}" type="datetimeFigureOut">
              <a:rPr lang="en-US" smtClean="0"/>
              <a:t>2/14/2022</a:t>
            </a:fld>
            <a:endParaRPr lang="en-US"/>
          </a:p>
        </p:txBody>
      </p:sp>
      <p:sp>
        <p:nvSpPr>
          <p:cNvPr id="5" name="Footer Placeholder 4"/>
          <p:cNvSpPr>
            <a:spLocks noGrp="1"/>
          </p:cNvSpPr>
          <p:nvPr>
            <p:ph type="ftr" sz="quarter" idx="11"/>
          </p:nvPr>
        </p:nvSpPr>
        <p:spPr>
          <a:xfrm>
            <a:off x="913795" y="5883275"/>
            <a:ext cx="667286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19DDF413-307F-4C82-A9E4-B836B3E20E98}" type="slidenum">
              <a:rPr lang="en-US" smtClean="0"/>
              <a:t>‹#›</a:t>
            </a:fld>
            <a:endParaRPr lang="en-US"/>
          </a:p>
        </p:txBody>
      </p:sp>
    </p:spTree>
    <p:extLst>
      <p:ext uri="{BB962C8B-B14F-4D97-AF65-F5344CB8AC3E}">
        <p14:creationId xmlns:p14="http://schemas.microsoft.com/office/powerpoint/2010/main" val="176232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6546E-76A2-4348-A784-74D27E5C18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AD1994-E51A-A74B-93B1-A035705F594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1773D0-5E5F-9E4A-A299-CAFB5CD354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C9F17F-816E-674E-970C-474227278AC6}"/>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DFEE6210-57EE-0245-95D8-AC093A724F52}"/>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0EB0C528-9627-AF47-ABB0-AEA429404015}"/>
              </a:ext>
            </a:extLst>
          </p:cNvPr>
          <p:cNvSpPr>
            <a:spLocks noGrp="1"/>
          </p:cNvSpPr>
          <p:nvPr>
            <p:ph type="sldNum" sz="quarter" idx="12"/>
          </p:nvPr>
        </p:nvSpPr>
        <p:spPr/>
        <p:txBody>
          <a:bodyPr/>
          <a:lstStyle/>
          <a:p>
            <a:pPr>
              <a:defRPr/>
            </a:pPr>
            <a:fld id="{32DF1EBA-8C74-4AEC-BF8C-24AC14FAD0A8}" type="slidenum">
              <a:rPr lang="en-US" altLang="en-US" smtClean="0"/>
              <a:pPr>
                <a:defRPr/>
              </a:pPr>
              <a:t>‹#›</a:t>
            </a:fld>
            <a:endParaRPr lang="en-US" altLang="en-US"/>
          </a:p>
        </p:txBody>
      </p:sp>
    </p:spTree>
    <p:extLst>
      <p:ext uri="{BB962C8B-B14F-4D97-AF65-F5344CB8AC3E}">
        <p14:creationId xmlns:p14="http://schemas.microsoft.com/office/powerpoint/2010/main" val="1019330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15196-D8C1-5948-A030-BF398A52F7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B446B9-6E97-3141-BBE0-D6AE828E29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DA917B-B827-2E4D-B24E-1E390B936C17}"/>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E90E4AE1-55D5-B347-B3C5-3603FB941FE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8B2480A-BCA6-644C-9A52-4B4F9EE00F30}"/>
              </a:ext>
            </a:extLst>
          </p:cNvPr>
          <p:cNvSpPr>
            <a:spLocks noGrp="1"/>
          </p:cNvSpPr>
          <p:nvPr>
            <p:ph type="sldNum" sz="quarter" idx="12"/>
          </p:nvPr>
        </p:nvSpPr>
        <p:spPr/>
        <p:txBody>
          <a:bodyPr/>
          <a:lstStyle/>
          <a:p>
            <a:pPr>
              <a:defRPr/>
            </a:pPr>
            <a:fld id="{70647E37-276A-4AED-81AE-3E5E014769BC}" type="slidenum">
              <a:rPr lang="en-US" altLang="en-US" smtClean="0"/>
              <a:pPr>
                <a:defRPr/>
              </a:pPr>
              <a:t>‹#›</a:t>
            </a:fld>
            <a:endParaRPr lang="en-US" altLang="en-US"/>
          </a:p>
        </p:txBody>
      </p:sp>
    </p:spTree>
    <p:extLst>
      <p:ext uri="{BB962C8B-B14F-4D97-AF65-F5344CB8AC3E}">
        <p14:creationId xmlns:p14="http://schemas.microsoft.com/office/powerpoint/2010/main" val="911356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61CFBD-86DD-0146-873C-5DA6C08D7FE1}"/>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E8BB7212-059B-204A-ACED-D3E01B2F8635}"/>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1833C486-B198-5344-A5D8-829F46FDC352}"/>
              </a:ext>
            </a:extLst>
          </p:cNvPr>
          <p:cNvSpPr>
            <a:spLocks noGrp="1"/>
          </p:cNvSpPr>
          <p:nvPr>
            <p:ph type="sldNum" sz="quarter" idx="12"/>
          </p:nvPr>
        </p:nvSpPr>
        <p:spPr/>
        <p:txBody>
          <a:bodyPr/>
          <a:lstStyle/>
          <a:p>
            <a:pPr>
              <a:defRPr/>
            </a:pPr>
            <a:fld id="{0653F876-A244-4BB0-AE82-788E85180B40}" type="slidenum">
              <a:rPr lang="en-US" altLang="en-US" smtClean="0"/>
              <a:pPr>
                <a:defRPr/>
              </a:pPr>
              <a:t>‹#›</a:t>
            </a:fld>
            <a:endParaRPr lang="en-US" altLang="en-US"/>
          </a:p>
        </p:txBody>
      </p:sp>
    </p:spTree>
    <p:extLst>
      <p:ext uri="{BB962C8B-B14F-4D97-AF65-F5344CB8AC3E}">
        <p14:creationId xmlns:p14="http://schemas.microsoft.com/office/powerpoint/2010/main" val="18916025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5159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5559608"/>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Lst>
  <p:txStyles>
    <p:titleStyle>
      <a:lvl1pPr algn="ctr" defTabSz="457200" rtl="0" eaLnBrk="1" latinLnBrk="0" hangingPunct="1">
        <a:spcBef>
          <a:spcPct val="0"/>
        </a:spcBef>
        <a:buNone/>
        <a:defRPr sz="4800" b="1" kern="1200">
          <a:ln>
            <a:solidFill>
              <a:schemeClr val="bg1">
                <a:lumMod val="75000"/>
                <a:lumOff val="25000"/>
                <a:alpha val="10000"/>
              </a:schemeClr>
            </a:solidFill>
          </a:ln>
          <a:solidFill>
            <a:srgbClr val="FFFFFF"/>
          </a:solidFill>
          <a:effectLst/>
          <a:latin typeface="Georgia" panose="02040502050405020303" pitchFamily="18" charset="0"/>
          <a:ea typeface="+mj-ea"/>
          <a:cs typeface="Georgia" panose="02040502050405020303" pitchFamily="18"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accent2">
            <a:lumMod val="20000"/>
            <a:lumOff val="80000"/>
          </a:schemeClr>
        </a:buClr>
        <a:buSzPct val="70000"/>
        <a:buFont typeface="Arial" panose="020B0604020202020204" pitchFamily="34" charset="0"/>
        <a:buChar char="•"/>
        <a:defRPr sz="36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1pPr>
      <a:lvl2pPr marL="720000" indent="-270000" algn="l" defTabSz="457200" rtl="0" eaLnBrk="1" latinLnBrk="0" hangingPunct="1">
        <a:spcBef>
          <a:spcPct val="20000"/>
        </a:spcBef>
        <a:spcAft>
          <a:spcPts val="600"/>
        </a:spcAft>
        <a:buClr>
          <a:schemeClr val="tx2"/>
        </a:buClr>
        <a:buSzPct val="70000"/>
        <a:buFont typeface="Arial" panose="020B0604020202020204" pitchFamily="34" charset="0"/>
        <a:buChar char="•"/>
        <a:defRPr sz="32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2pPr>
      <a:lvl3pPr marL="1026000" indent="-216000" algn="l" defTabSz="457200" rtl="0" eaLnBrk="1" latinLnBrk="0" hangingPunct="1">
        <a:spcBef>
          <a:spcPct val="20000"/>
        </a:spcBef>
        <a:spcAft>
          <a:spcPts val="600"/>
        </a:spcAft>
        <a:buClr>
          <a:schemeClr val="tx2"/>
        </a:buClr>
        <a:buSzPct val="70000"/>
        <a:buFont typeface="Arial" panose="020B0604020202020204" pitchFamily="34" charset="0"/>
        <a:buChar char="•"/>
        <a:defRPr sz="28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3pPr>
      <a:lvl4pPr marL="1386000" indent="-216000" algn="l" defTabSz="457200" rtl="0" eaLnBrk="1" latinLnBrk="0" hangingPunct="1">
        <a:spcBef>
          <a:spcPct val="20000"/>
        </a:spcBef>
        <a:spcAft>
          <a:spcPts val="600"/>
        </a:spcAft>
        <a:buClr>
          <a:schemeClr val="tx2"/>
        </a:buClr>
        <a:buSzPct val="70000"/>
        <a:buFont typeface="Arial" panose="020B0604020202020204" pitchFamily="34" charset="0"/>
        <a:buChar char="•"/>
        <a:defRPr sz="24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4pPr>
      <a:lvl5pPr marL="1674000" indent="-216000" algn="l" defTabSz="457200" rtl="0" eaLnBrk="1" latinLnBrk="0" hangingPunct="1">
        <a:spcBef>
          <a:spcPct val="20000"/>
        </a:spcBef>
        <a:spcAft>
          <a:spcPts val="600"/>
        </a:spcAft>
        <a:buClr>
          <a:schemeClr val="tx2"/>
        </a:buClr>
        <a:buSzPct val="70000"/>
        <a:buFont typeface="Arial" panose="020B0604020202020204" pitchFamily="34" charset="0"/>
        <a:buChar char="•"/>
        <a:defRPr sz="24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32.jp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3.jpg"/></Relationships>
</file>

<file path=ppt/slides/_rels/slide5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customXml" Target="../ink/ink10.xml"/><Relationship Id="rId18" Type="http://schemas.openxmlformats.org/officeDocument/2006/relationships/customXml" Target="../ink/ink15.xml"/><Relationship Id="rId3" Type="http://schemas.openxmlformats.org/officeDocument/2006/relationships/customXml" Target="../ink/ink1.xml"/><Relationship Id="rId7" Type="http://schemas.openxmlformats.org/officeDocument/2006/relationships/customXml" Target="../ink/ink4.xml"/><Relationship Id="rId12" Type="http://schemas.openxmlformats.org/officeDocument/2006/relationships/customXml" Target="../ink/ink9.xml"/><Relationship Id="rId17" Type="http://schemas.openxmlformats.org/officeDocument/2006/relationships/customXml" Target="../ink/ink14.xml"/><Relationship Id="rId2" Type="http://schemas.openxmlformats.org/officeDocument/2006/relationships/notesSlide" Target="../notesSlides/notesSlide2.xml"/><Relationship Id="rId16" Type="http://schemas.openxmlformats.org/officeDocument/2006/relationships/customXml" Target="../ink/ink13.xml"/><Relationship Id="rId1" Type="http://schemas.openxmlformats.org/officeDocument/2006/relationships/slideLayout" Target="../slideLayouts/slideLayout1.xml"/><Relationship Id="rId6" Type="http://schemas.openxmlformats.org/officeDocument/2006/relationships/customXml" Target="../ink/ink3.xml"/><Relationship Id="rId11" Type="http://schemas.openxmlformats.org/officeDocument/2006/relationships/customXml" Target="../ink/ink8.xml"/><Relationship Id="rId5" Type="http://schemas.openxmlformats.org/officeDocument/2006/relationships/customXml" Target="../ink/ink2.xml"/><Relationship Id="rId15" Type="http://schemas.openxmlformats.org/officeDocument/2006/relationships/customXml" Target="../ink/ink12.xml"/><Relationship Id="rId10" Type="http://schemas.openxmlformats.org/officeDocument/2006/relationships/customXml" Target="../ink/ink7.xml"/><Relationship Id="rId19" Type="http://schemas.openxmlformats.org/officeDocument/2006/relationships/image" Target="../media/image3.jpeg"/><Relationship Id="rId4" Type="http://schemas.openxmlformats.org/officeDocument/2006/relationships/image" Target="../media/image10.png"/><Relationship Id="rId9" Type="http://schemas.openxmlformats.org/officeDocument/2006/relationships/customXml" Target="../ink/ink6.xml"/><Relationship Id="rId14" Type="http://schemas.openxmlformats.org/officeDocument/2006/relationships/customXml" Target="../ink/ink1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b="1" dirty="0">
                <a:latin typeface="Georgia" panose="02040502050405020303" pitchFamily="18" charset="0"/>
              </a:rPr>
              <a:t>Between the Testaments</a:t>
            </a:r>
            <a:endParaRPr lang="en-US" altLang="en-US" dirty="0">
              <a:latin typeface="Georgia" panose="02040502050405020303" pitchFamily="18" charset="0"/>
            </a:endParaRPr>
          </a:p>
        </p:txBody>
      </p:sp>
      <p:sp>
        <p:nvSpPr>
          <p:cNvPr id="9219" name="Content Placeholder 3"/>
          <p:cNvSpPr>
            <a:spLocks noGrp="1"/>
          </p:cNvSpPr>
          <p:nvPr>
            <p:ph idx="1"/>
          </p:nvPr>
        </p:nvSpPr>
        <p:spPr>
          <a:xfrm>
            <a:off x="387458" y="1735809"/>
            <a:ext cx="11251769" cy="4711485"/>
          </a:xfrm>
        </p:spPr>
        <p:txBody>
          <a:bodyPr>
            <a:normAutofit/>
          </a:bodyPr>
          <a:lstStyle/>
          <a:p>
            <a:pPr marL="36900" indent="0">
              <a:buNone/>
            </a:pPr>
            <a:r>
              <a:rPr lang="en-US" altLang="en-US" sz="3600" dirty="0">
                <a:latin typeface="Georgia" panose="02040502050405020303" pitchFamily="18" charset="0"/>
              </a:rPr>
              <a:t>We end the Old Testament with Jews having relative freedom under Persia.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297762" y="1053711"/>
            <a:ext cx="5638994" cy="1424446"/>
          </a:xfrm>
        </p:spPr>
        <p:txBody>
          <a:bodyPr vert="horz" lIns="91440" tIns="45720" rIns="91440" bIns="45720" rtlCol="0" anchor="ctr">
            <a:normAutofit fontScale="90000"/>
          </a:bodyPr>
          <a:lstStyle/>
          <a:p>
            <a:pPr algn="ctr"/>
            <a:r>
              <a:rPr lang="en-US" altLang="en-US" b="1" dirty="0">
                <a:solidFill>
                  <a:srgbClr val="FFFFFF"/>
                </a:solidFill>
                <a:latin typeface="Georgia" panose="02040502050405020303" pitchFamily="18" charset="0"/>
              </a:rPr>
              <a:t>Hellenism – How </a:t>
            </a:r>
            <a:br>
              <a:rPr lang="en-US" altLang="en-US" b="1" dirty="0">
                <a:solidFill>
                  <a:srgbClr val="FFFFFF"/>
                </a:solidFill>
                <a:latin typeface="Georgia" panose="02040502050405020303" pitchFamily="18" charset="0"/>
              </a:rPr>
            </a:br>
            <a:r>
              <a:rPr lang="en-US" altLang="en-US" b="1" dirty="0">
                <a:solidFill>
                  <a:srgbClr val="FFFFFF"/>
                </a:solidFill>
                <a:latin typeface="Georgia" panose="02040502050405020303" pitchFamily="18" charset="0"/>
              </a:rPr>
              <a:t>Far is too Far?</a:t>
            </a:r>
          </a:p>
        </p:txBody>
      </p:sp>
      <p:sp>
        <p:nvSpPr>
          <p:cNvPr id="17411" name="Text Box 3"/>
          <p:cNvSpPr txBox="1">
            <a:spLocks noChangeArrowheads="1"/>
          </p:cNvSpPr>
          <p:nvPr/>
        </p:nvSpPr>
        <p:spPr bwMode="auto">
          <a:xfrm>
            <a:off x="5297762" y="2799889"/>
            <a:ext cx="5747187" cy="29875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rm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b="1" u="sng" dirty="0">
                <a:solidFill>
                  <a:srgbClr val="FFFF00"/>
                </a:solidFill>
                <a:latin typeface="Georgia" panose="02040502050405020303" pitchFamily="18" charset="0"/>
              </a:rPr>
              <a:t>Education and Lifestyle</a:t>
            </a:r>
          </a:p>
          <a:p>
            <a:pPr algn="ctr" eaLnBrk="1" hangingPunct="1">
              <a:spcBef>
                <a:spcPct val="50000"/>
              </a:spcBef>
              <a:buFontTx/>
              <a:buNone/>
            </a:pPr>
            <a:r>
              <a:rPr lang="en-US" altLang="en-US" i="1" dirty="0">
                <a:solidFill>
                  <a:srgbClr val="FFFF00"/>
                </a:solidFill>
                <a:latin typeface="Georgia" panose="02040502050405020303" pitchFamily="18" charset="0"/>
              </a:rPr>
              <a:t>Gymnasium </a:t>
            </a:r>
            <a:r>
              <a:rPr lang="en-US" altLang="en-US" dirty="0">
                <a:solidFill>
                  <a:srgbClr val="FFFF00"/>
                </a:solidFill>
                <a:latin typeface="Georgia" panose="02040502050405020303" pitchFamily="18" charset="0"/>
              </a:rPr>
              <a:t>and Nudity</a:t>
            </a:r>
            <a:endParaRPr lang="en-US" altLang="en-US" i="1" dirty="0">
              <a:solidFill>
                <a:srgbClr val="FFFF00"/>
              </a:solidFill>
              <a:latin typeface="Georgia" panose="02040502050405020303" pitchFamily="18" charset="0"/>
            </a:endParaRPr>
          </a:p>
        </p:txBody>
      </p:sp>
      <p:sp>
        <p:nvSpPr>
          <p:cNvPr id="3" name="Rectangle 2">
            <a:extLst>
              <a:ext uri="{FF2B5EF4-FFF2-40B4-BE49-F238E27FC236}">
                <a16:creationId xmlns:a16="http://schemas.microsoft.com/office/drawing/2014/main" id="{619F5905-26FE-7442-BB22-D45E3C178D49}"/>
              </a:ext>
            </a:extLst>
          </p:cNvPr>
          <p:cNvSpPr/>
          <p:nvPr/>
        </p:nvSpPr>
        <p:spPr>
          <a:xfrm>
            <a:off x="5297762" y="2591693"/>
            <a:ext cx="4989238" cy="16086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9E4DC83E-C238-48A7-8679-D89141F18356}"/>
              </a:ext>
            </a:extLst>
          </p:cNvPr>
          <p:cNvPicPr>
            <a:picLocks noChangeAspect="1"/>
          </p:cNvPicPr>
          <p:nvPr/>
        </p:nvPicPr>
        <p:blipFill>
          <a:blip r:embed="rId3"/>
          <a:stretch>
            <a:fillRect/>
          </a:stretch>
        </p:blipFill>
        <p:spPr>
          <a:xfrm>
            <a:off x="609247" y="209373"/>
            <a:ext cx="3847394" cy="64392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48699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297762" y="1053711"/>
            <a:ext cx="5638994" cy="1424446"/>
          </a:xfrm>
        </p:spPr>
        <p:txBody>
          <a:bodyPr vert="horz" lIns="91440" tIns="45720" rIns="91440" bIns="45720" rtlCol="0" anchor="ctr">
            <a:normAutofit fontScale="90000"/>
          </a:bodyPr>
          <a:lstStyle/>
          <a:p>
            <a:pPr algn="ctr"/>
            <a:r>
              <a:rPr lang="en-US" altLang="en-US" b="1" dirty="0">
                <a:solidFill>
                  <a:srgbClr val="FFFFFF"/>
                </a:solidFill>
                <a:latin typeface="Georgia" panose="02040502050405020303" pitchFamily="18" charset="0"/>
              </a:rPr>
              <a:t>Hellenism – How </a:t>
            </a:r>
            <a:br>
              <a:rPr lang="en-US" altLang="en-US" b="1" dirty="0">
                <a:solidFill>
                  <a:srgbClr val="FFFFFF"/>
                </a:solidFill>
                <a:latin typeface="Georgia" panose="02040502050405020303" pitchFamily="18" charset="0"/>
              </a:rPr>
            </a:br>
            <a:r>
              <a:rPr lang="en-US" altLang="en-US" b="1" dirty="0">
                <a:solidFill>
                  <a:srgbClr val="FFFFFF"/>
                </a:solidFill>
                <a:latin typeface="Georgia" panose="02040502050405020303" pitchFamily="18" charset="0"/>
              </a:rPr>
              <a:t>Far is too Far?</a:t>
            </a:r>
          </a:p>
        </p:txBody>
      </p:sp>
      <p:sp>
        <p:nvSpPr>
          <p:cNvPr id="17411" name="Text Box 3"/>
          <p:cNvSpPr txBox="1">
            <a:spLocks noChangeArrowheads="1"/>
          </p:cNvSpPr>
          <p:nvPr/>
        </p:nvSpPr>
        <p:spPr bwMode="auto">
          <a:xfrm>
            <a:off x="5297762" y="2799889"/>
            <a:ext cx="5827438" cy="29875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rm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b="1" u="sng" dirty="0">
                <a:solidFill>
                  <a:srgbClr val="FFFF00"/>
                </a:solidFill>
                <a:latin typeface="Georgia" panose="02040502050405020303" pitchFamily="18" charset="0"/>
              </a:rPr>
              <a:t>Greek Gods and Mythology</a:t>
            </a:r>
          </a:p>
        </p:txBody>
      </p:sp>
      <p:sp>
        <p:nvSpPr>
          <p:cNvPr id="3" name="Rectangle 2">
            <a:extLst>
              <a:ext uri="{FF2B5EF4-FFF2-40B4-BE49-F238E27FC236}">
                <a16:creationId xmlns:a16="http://schemas.microsoft.com/office/drawing/2014/main" id="{619F5905-26FE-7442-BB22-D45E3C178D49}"/>
              </a:ext>
            </a:extLst>
          </p:cNvPr>
          <p:cNvSpPr/>
          <p:nvPr/>
        </p:nvSpPr>
        <p:spPr>
          <a:xfrm>
            <a:off x="5297762" y="2591693"/>
            <a:ext cx="4989238" cy="16086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404CF972-C0CA-43DA-B401-A9EA8D6EF862}"/>
              </a:ext>
            </a:extLst>
          </p:cNvPr>
          <p:cNvPicPr>
            <a:picLocks noChangeAspect="1"/>
          </p:cNvPicPr>
          <p:nvPr/>
        </p:nvPicPr>
        <p:blipFill>
          <a:blip r:embed="rId3"/>
          <a:stretch>
            <a:fillRect/>
          </a:stretch>
        </p:blipFill>
        <p:spPr>
          <a:xfrm>
            <a:off x="843139" y="288220"/>
            <a:ext cx="3012722" cy="62815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68759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E172040-B0F3-A042-AC87-969218BDA720}"/>
              </a:ext>
            </a:extLst>
          </p:cNvPr>
          <p:cNvSpPr>
            <a:spLocks noGrp="1"/>
          </p:cNvSpPr>
          <p:nvPr>
            <p:ph sz="half" idx="2"/>
          </p:nvPr>
        </p:nvSpPr>
        <p:spPr>
          <a:xfrm>
            <a:off x="3043451" y="1992572"/>
            <a:ext cx="8826199" cy="4789227"/>
          </a:xfrm>
        </p:spPr>
        <p:txBody>
          <a:bodyPr vert="horz" lIns="91440" tIns="45720" rIns="91440" bIns="45720" rtlCol="0">
            <a:normAutofit lnSpcReduction="10000"/>
          </a:bodyPr>
          <a:lstStyle/>
          <a:p>
            <a:pPr marL="0" indent="0">
              <a:buNone/>
              <a:defRPr/>
            </a:pPr>
            <a:r>
              <a:rPr lang="en-US" dirty="0">
                <a:latin typeface="Georgia" panose="02040502050405020303" pitchFamily="18" charset="0"/>
              </a:rPr>
              <a:t>“In those days certain renegades came out from Israel and misled many, saying, ‘Let us go and make a covenant with the Gentiles around us, for since we separated from them many disasters have come upon us.’ …This proposal pleased them, and some of the people eagerly went to the king, who authorized them to observe the ordinances of the Gentiles. </a:t>
            </a:r>
          </a:p>
        </p:txBody>
      </p:sp>
      <p:sp>
        <p:nvSpPr>
          <p:cNvPr id="10" name="Title 1">
            <a:extLst>
              <a:ext uri="{FF2B5EF4-FFF2-40B4-BE49-F238E27FC236}">
                <a16:creationId xmlns:a16="http://schemas.microsoft.com/office/drawing/2014/main" id="{6932FCF7-92FC-4987-9973-5DADB52C3754}"/>
              </a:ext>
            </a:extLst>
          </p:cNvPr>
          <p:cNvSpPr txBox="1">
            <a:spLocks/>
          </p:cNvSpPr>
          <p:nvPr/>
        </p:nvSpPr>
        <p:spPr>
          <a:xfrm>
            <a:off x="3766782" y="152400"/>
            <a:ext cx="8131897" cy="1676603"/>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800" b="1" kern="1200">
                <a:ln>
                  <a:solidFill>
                    <a:schemeClr val="bg1">
                      <a:lumMod val="75000"/>
                      <a:lumOff val="25000"/>
                      <a:alpha val="10000"/>
                    </a:schemeClr>
                  </a:solidFill>
                </a:ln>
                <a:solidFill>
                  <a:srgbClr val="FFFFFF"/>
                </a:solidFill>
                <a:effectLst/>
                <a:latin typeface="Georgia" panose="02040502050405020303" pitchFamily="18" charset="0"/>
                <a:ea typeface="+mj-ea"/>
                <a:cs typeface="Georgia" panose="02040502050405020303" pitchFamily="18"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1 Maccabees 1:11-15</a:t>
            </a:r>
            <a:br>
              <a:rPr lang="en-US" sz="3200" dirty="0"/>
            </a:br>
            <a:r>
              <a:rPr lang="en-US" sz="3200" dirty="0"/>
              <a:t>Reign of Antiochus IV Epiphanes </a:t>
            </a:r>
            <a:br>
              <a:rPr lang="en-US" sz="3200" dirty="0"/>
            </a:br>
            <a:r>
              <a:rPr lang="en-US" sz="3200" dirty="0"/>
              <a:t>(175 – 164 BC)</a:t>
            </a:r>
            <a:endParaRPr lang="en-US" sz="3700" dirty="0"/>
          </a:p>
        </p:txBody>
      </p:sp>
      <p:grpSp>
        <p:nvGrpSpPr>
          <p:cNvPr id="7" name="Group 6">
            <a:extLst>
              <a:ext uri="{FF2B5EF4-FFF2-40B4-BE49-F238E27FC236}">
                <a16:creationId xmlns:a16="http://schemas.microsoft.com/office/drawing/2014/main" id="{9BB92B5F-EFBB-4256-9E63-BCC69350D76B}"/>
              </a:ext>
            </a:extLst>
          </p:cNvPr>
          <p:cNvGrpSpPr/>
          <p:nvPr/>
        </p:nvGrpSpPr>
        <p:grpSpPr>
          <a:xfrm>
            <a:off x="310444" y="836964"/>
            <a:ext cx="2427116" cy="5339316"/>
            <a:chOff x="310444" y="836964"/>
            <a:chExt cx="2427116" cy="5339316"/>
          </a:xfrm>
        </p:grpSpPr>
        <p:pic>
          <p:nvPicPr>
            <p:cNvPr id="2" name="Picture 2" descr="A picture containing object, coin&#10;&#10;Description automatically generated">
              <a:extLst>
                <a:ext uri="{FF2B5EF4-FFF2-40B4-BE49-F238E27FC236}">
                  <a16:creationId xmlns:a16="http://schemas.microsoft.com/office/drawing/2014/main" id="{C944B2B9-EADB-4D34-8348-C1C87383E9BE}"/>
                </a:ext>
              </a:extLst>
            </p:cNvPr>
            <p:cNvPicPr>
              <a:picLocks noChangeAspect="1"/>
            </p:cNvPicPr>
            <p:nvPr/>
          </p:nvPicPr>
          <p:blipFill rotWithShape="1">
            <a:blip r:embed="rId3"/>
            <a:srcRect l="50000" b="-366"/>
            <a:stretch/>
          </p:blipFill>
          <p:spPr>
            <a:xfrm>
              <a:off x="310444" y="3715631"/>
              <a:ext cx="2427112" cy="24606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3" descr="A picture containing object, coin&#10;&#10;Description automatically generated">
              <a:extLst>
                <a:ext uri="{FF2B5EF4-FFF2-40B4-BE49-F238E27FC236}">
                  <a16:creationId xmlns:a16="http://schemas.microsoft.com/office/drawing/2014/main" id="{EBA52EC0-1313-4F9E-A636-4BB923B3C6D8}"/>
                </a:ext>
              </a:extLst>
            </p:cNvPr>
            <p:cNvPicPr>
              <a:picLocks noChangeAspect="1"/>
            </p:cNvPicPr>
            <p:nvPr/>
          </p:nvPicPr>
          <p:blipFill rotWithShape="1">
            <a:blip r:embed="rId3"/>
            <a:srcRect r="49444" b="-366"/>
            <a:stretch/>
          </p:blipFill>
          <p:spPr>
            <a:xfrm>
              <a:off x="310445" y="836964"/>
              <a:ext cx="2427115" cy="25029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extLst>
      <p:ext uri="{BB962C8B-B14F-4D97-AF65-F5344CB8AC3E}">
        <p14:creationId xmlns:p14="http://schemas.microsoft.com/office/powerpoint/2010/main" val="3489787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E172040-B0F3-A042-AC87-969218BDA720}"/>
              </a:ext>
            </a:extLst>
          </p:cNvPr>
          <p:cNvSpPr>
            <a:spLocks noGrp="1"/>
          </p:cNvSpPr>
          <p:nvPr>
            <p:ph sz="half" idx="2"/>
          </p:nvPr>
        </p:nvSpPr>
        <p:spPr>
          <a:xfrm>
            <a:off x="3043451" y="1992572"/>
            <a:ext cx="8826199" cy="4789227"/>
          </a:xfrm>
        </p:spPr>
        <p:txBody>
          <a:bodyPr vert="horz" lIns="91440" tIns="45720" rIns="91440" bIns="45720" rtlCol="0">
            <a:normAutofit/>
          </a:bodyPr>
          <a:lstStyle/>
          <a:p>
            <a:pPr marL="0" indent="0">
              <a:buNone/>
              <a:defRPr/>
            </a:pPr>
            <a:r>
              <a:rPr lang="en-US" sz="4000" dirty="0"/>
              <a:t>“So they built a gymnasium in Jerusalem, according to Gentile custom, and removed the marks of circumcision, and abandoned the holy covenant. They joined with the Gentiles and sold themselves to do evil.”</a:t>
            </a:r>
          </a:p>
        </p:txBody>
      </p:sp>
      <p:sp>
        <p:nvSpPr>
          <p:cNvPr id="10" name="Title 1">
            <a:extLst>
              <a:ext uri="{FF2B5EF4-FFF2-40B4-BE49-F238E27FC236}">
                <a16:creationId xmlns:a16="http://schemas.microsoft.com/office/drawing/2014/main" id="{6932FCF7-92FC-4987-9973-5DADB52C3754}"/>
              </a:ext>
            </a:extLst>
          </p:cNvPr>
          <p:cNvSpPr txBox="1">
            <a:spLocks/>
          </p:cNvSpPr>
          <p:nvPr/>
        </p:nvSpPr>
        <p:spPr>
          <a:xfrm>
            <a:off x="3766782" y="152400"/>
            <a:ext cx="8131897" cy="1676603"/>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800" b="1" kern="1200">
                <a:ln>
                  <a:solidFill>
                    <a:schemeClr val="bg1">
                      <a:lumMod val="75000"/>
                      <a:lumOff val="25000"/>
                      <a:alpha val="10000"/>
                    </a:schemeClr>
                  </a:solidFill>
                </a:ln>
                <a:solidFill>
                  <a:srgbClr val="FFFFFF"/>
                </a:solidFill>
                <a:effectLst/>
                <a:latin typeface="Georgia" panose="02040502050405020303" pitchFamily="18" charset="0"/>
                <a:ea typeface="+mj-ea"/>
                <a:cs typeface="Georgia" panose="02040502050405020303" pitchFamily="18"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1 Maccabees 1:11-15</a:t>
            </a:r>
            <a:br>
              <a:rPr lang="en-US" sz="3200" dirty="0"/>
            </a:br>
            <a:r>
              <a:rPr lang="en-US" sz="3200" dirty="0"/>
              <a:t>Reign of Antiochus IV Epiphanes </a:t>
            </a:r>
            <a:br>
              <a:rPr lang="en-US" sz="3200" dirty="0"/>
            </a:br>
            <a:r>
              <a:rPr lang="en-US" sz="3200" dirty="0"/>
              <a:t>(175 – 164 BC)</a:t>
            </a:r>
            <a:endParaRPr lang="en-US" sz="3700" dirty="0"/>
          </a:p>
        </p:txBody>
      </p:sp>
      <p:grpSp>
        <p:nvGrpSpPr>
          <p:cNvPr id="5" name="Group 4">
            <a:extLst>
              <a:ext uri="{FF2B5EF4-FFF2-40B4-BE49-F238E27FC236}">
                <a16:creationId xmlns:a16="http://schemas.microsoft.com/office/drawing/2014/main" id="{3342D709-352B-4119-97DF-17A3B1CC91C6}"/>
              </a:ext>
            </a:extLst>
          </p:cNvPr>
          <p:cNvGrpSpPr/>
          <p:nvPr/>
        </p:nvGrpSpPr>
        <p:grpSpPr>
          <a:xfrm>
            <a:off x="310444" y="836964"/>
            <a:ext cx="2427116" cy="5339316"/>
            <a:chOff x="310444" y="836964"/>
            <a:chExt cx="2427116" cy="5339316"/>
          </a:xfrm>
        </p:grpSpPr>
        <p:pic>
          <p:nvPicPr>
            <p:cNvPr id="12" name="Picture 11" descr="A picture containing object, coin&#10;&#10;Description automatically generated">
              <a:extLst>
                <a:ext uri="{FF2B5EF4-FFF2-40B4-BE49-F238E27FC236}">
                  <a16:creationId xmlns:a16="http://schemas.microsoft.com/office/drawing/2014/main" id="{B4938A87-4922-4AB3-826C-DA204D87C12E}"/>
                </a:ext>
              </a:extLst>
            </p:cNvPr>
            <p:cNvPicPr>
              <a:picLocks noChangeAspect="1"/>
            </p:cNvPicPr>
            <p:nvPr/>
          </p:nvPicPr>
          <p:blipFill rotWithShape="1">
            <a:blip r:embed="rId3"/>
            <a:srcRect l="50000" b="-366"/>
            <a:stretch/>
          </p:blipFill>
          <p:spPr>
            <a:xfrm>
              <a:off x="310444" y="3715631"/>
              <a:ext cx="2427112" cy="24606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A picture containing object, coin&#10;&#10;Description automatically generated">
              <a:extLst>
                <a:ext uri="{FF2B5EF4-FFF2-40B4-BE49-F238E27FC236}">
                  <a16:creationId xmlns:a16="http://schemas.microsoft.com/office/drawing/2014/main" id="{9E36EAD9-7F8F-42F2-A0B2-030C65F86774}"/>
                </a:ext>
              </a:extLst>
            </p:cNvPr>
            <p:cNvPicPr>
              <a:picLocks noChangeAspect="1"/>
            </p:cNvPicPr>
            <p:nvPr/>
          </p:nvPicPr>
          <p:blipFill rotWithShape="1">
            <a:blip r:embed="rId3"/>
            <a:srcRect r="49444" b="-366"/>
            <a:stretch/>
          </p:blipFill>
          <p:spPr>
            <a:xfrm>
              <a:off x="310445" y="836964"/>
              <a:ext cx="2427115" cy="25029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extLst>
      <p:ext uri="{BB962C8B-B14F-4D97-AF65-F5344CB8AC3E}">
        <p14:creationId xmlns:p14="http://schemas.microsoft.com/office/powerpoint/2010/main" val="1622316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E172040-B0F3-A042-AC87-969218BDA720}"/>
              </a:ext>
            </a:extLst>
          </p:cNvPr>
          <p:cNvSpPr>
            <a:spLocks noGrp="1"/>
          </p:cNvSpPr>
          <p:nvPr>
            <p:ph sz="half" idx="2"/>
          </p:nvPr>
        </p:nvSpPr>
        <p:spPr>
          <a:xfrm>
            <a:off x="3316407" y="286604"/>
            <a:ext cx="8763108" cy="5404512"/>
          </a:xfrm>
        </p:spPr>
        <p:txBody>
          <a:bodyPr vert="horz" lIns="91440" tIns="45720" rIns="91440" bIns="45720" rtlCol="0">
            <a:noAutofit/>
          </a:bodyPr>
          <a:lstStyle/>
          <a:p>
            <a:pPr marL="0" indent="0">
              <a:buNone/>
              <a:defRPr/>
            </a:pPr>
            <a:r>
              <a:rPr lang="en-US" dirty="0">
                <a:latin typeface="Georgia" panose="02040502050405020303" pitchFamily="18" charset="0"/>
              </a:rPr>
              <a:t>“The books of the law that they [the Greeks] found they tore to pieces and burned with fire. Anyone found possessing the book of the covenant, or anyone who adhered to the law, was condemned to death by decree of the king. According to the decree, they put to death the women who had their children circumcised…they hung the infants from their mothers' necks.”</a:t>
            </a:r>
          </a:p>
        </p:txBody>
      </p:sp>
      <p:grpSp>
        <p:nvGrpSpPr>
          <p:cNvPr id="5" name="Group 4">
            <a:extLst>
              <a:ext uri="{FF2B5EF4-FFF2-40B4-BE49-F238E27FC236}">
                <a16:creationId xmlns:a16="http://schemas.microsoft.com/office/drawing/2014/main" id="{1352B916-C1E7-47A9-BFEF-7A5FE40709F7}"/>
              </a:ext>
            </a:extLst>
          </p:cNvPr>
          <p:cNvGrpSpPr/>
          <p:nvPr/>
        </p:nvGrpSpPr>
        <p:grpSpPr>
          <a:xfrm>
            <a:off x="423333" y="1429630"/>
            <a:ext cx="2427116" cy="5169983"/>
            <a:chOff x="310444" y="1006297"/>
            <a:chExt cx="2427116" cy="5169983"/>
          </a:xfrm>
        </p:grpSpPr>
        <p:pic>
          <p:nvPicPr>
            <p:cNvPr id="10" name="Picture 9" descr="A picture containing object, coin&#10;&#10;Description automatically generated">
              <a:extLst>
                <a:ext uri="{FF2B5EF4-FFF2-40B4-BE49-F238E27FC236}">
                  <a16:creationId xmlns:a16="http://schemas.microsoft.com/office/drawing/2014/main" id="{83EFEC4E-4B4B-42FF-A3DF-FC744367B982}"/>
                </a:ext>
              </a:extLst>
            </p:cNvPr>
            <p:cNvPicPr>
              <a:picLocks noChangeAspect="1"/>
            </p:cNvPicPr>
            <p:nvPr/>
          </p:nvPicPr>
          <p:blipFill rotWithShape="1">
            <a:blip r:embed="rId3"/>
            <a:srcRect l="50000" b="-366"/>
            <a:stretch/>
          </p:blipFill>
          <p:spPr>
            <a:xfrm>
              <a:off x="310444" y="3715631"/>
              <a:ext cx="2427112" cy="24606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 picture containing object, coin&#10;&#10;Description automatically generated">
              <a:extLst>
                <a:ext uri="{FF2B5EF4-FFF2-40B4-BE49-F238E27FC236}">
                  <a16:creationId xmlns:a16="http://schemas.microsoft.com/office/drawing/2014/main" id="{2401BB21-C336-4B1F-A67A-3E25E21B0A35}"/>
                </a:ext>
              </a:extLst>
            </p:cNvPr>
            <p:cNvPicPr>
              <a:picLocks noChangeAspect="1"/>
            </p:cNvPicPr>
            <p:nvPr/>
          </p:nvPicPr>
          <p:blipFill rotWithShape="1">
            <a:blip r:embed="rId3"/>
            <a:srcRect r="49444" b="-366"/>
            <a:stretch/>
          </p:blipFill>
          <p:spPr>
            <a:xfrm>
              <a:off x="310445" y="1006297"/>
              <a:ext cx="2427115" cy="25029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9" name="Title 1">
            <a:extLst>
              <a:ext uri="{FF2B5EF4-FFF2-40B4-BE49-F238E27FC236}">
                <a16:creationId xmlns:a16="http://schemas.microsoft.com/office/drawing/2014/main" id="{3074D599-EB5B-4BAB-AA65-4FC064C0F4C5}"/>
              </a:ext>
            </a:extLst>
          </p:cNvPr>
          <p:cNvSpPr txBox="1">
            <a:spLocks/>
          </p:cNvSpPr>
          <p:nvPr/>
        </p:nvSpPr>
        <p:spPr>
          <a:xfrm>
            <a:off x="441642" y="7217"/>
            <a:ext cx="2389468" cy="1310185"/>
          </a:xfrm>
          <a:prstGeom prst="rect">
            <a:avLst/>
          </a:prstGeom>
          <a:effectLst>
            <a:outerShdw blurRad="25400" dir="17880000">
              <a:srgbClr val="000000">
                <a:alpha val="46000"/>
              </a:srgbClr>
            </a:outerShdw>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800" b="1" kern="1200">
                <a:ln>
                  <a:solidFill>
                    <a:schemeClr val="bg1">
                      <a:lumMod val="75000"/>
                      <a:lumOff val="25000"/>
                      <a:alpha val="10000"/>
                    </a:schemeClr>
                  </a:solidFill>
                </a:ln>
                <a:solidFill>
                  <a:srgbClr val="FFFFFF"/>
                </a:solidFill>
                <a:effectLst/>
                <a:latin typeface="Georgia" panose="02040502050405020303" pitchFamily="18" charset="0"/>
                <a:ea typeface="+mj-ea"/>
                <a:cs typeface="Georgia" panose="02040502050405020303" pitchFamily="18"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t>1 Maccabees on the reign of </a:t>
            </a:r>
            <a:br>
              <a:rPr lang="en-US" sz="2400" dirty="0"/>
            </a:br>
            <a:r>
              <a:rPr lang="en-US" sz="2400" dirty="0"/>
              <a:t>Antiochus IV</a:t>
            </a:r>
            <a:br>
              <a:rPr lang="en-US" sz="2400" dirty="0"/>
            </a:br>
            <a:r>
              <a:rPr lang="en-US" sz="2400" dirty="0"/>
              <a:t>(175 – 164 BC)</a:t>
            </a:r>
            <a:endParaRPr lang="en-US" sz="3200" dirty="0"/>
          </a:p>
        </p:txBody>
      </p:sp>
    </p:spTree>
    <p:extLst>
      <p:ext uri="{BB962C8B-B14F-4D97-AF65-F5344CB8AC3E}">
        <p14:creationId xmlns:p14="http://schemas.microsoft.com/office/powerpoint/2010/main" val="784314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E172040-B0F3-A042-AC87-969218BDA720}"/>
              </a:ext>
            </a:extLst>
          </p:cNvPr>
          <p:cNvSpPr>
            <a:spLocks noGrp="1"/>
          </p:cNvSpPr>
          <p:nvPr>
            <p:ph sz="half" idx="2"/>
          </p:nvPr>
        </p:nvSpPr>
        <p:spPr>
          <a:xfrm>
            <a:off x="3316407" y="286604"/>
            <a:ext cx="8763108" cy="5404512"/>
          </a:xfrm>
        </p:spPr>
        <p:txBody>
          <a:bodyPr vert="horz" lIns="91440" tIns="45720" rIns="91440" bIns="45720" rtlCol="0">
            <a:noAutofit/>
          </a:bodyPr>
          <a:lstStyle/>
          <a:p>
            <a:pPr marL="0" indent="0">
              <a:buNone/>
              <a:defRPr/>
            </a:pPr>
            <a:r>
              <a:rPr lang="en-US" dirty="0">
                <a:latin typeface="Georgia" panose="02040502050405020303" pitchFamily="18" charset="0"/>
              </a:rPr>
              <a:t>“Mattathias…moved from Jerusalem and settled in </a:t>
            </a:r>
            <a:r>
              <a:rPr lang="en-US" dirty="0" err="1">
                <a:latin typeface="Georgia" panose="02040502050405020303" pitchFamily="18" charset="0"/>
              </a:rPr>
              <a:t>Modein</a:t>
            </a:r>
            <a:r>
              <a:rPr lang="en-US" dirty="0">
                <a:latin typeface="Georgia" panose="02040502050405020303" pitchFamily="18" charset="0"/>
              </a:rPr>
              <a:t>…He saw the blasphemies being committed in Judah and Jerusalem…The king’s officers who were enforcing the apostasy came to the town of </a:t>
            </a:r>
            <a:r>
              <a:rPr lang="en-US" dirty="0" err="1">
                <a:latin typeface="Georgia" panose="02040502050405020303" pitchFamily="18" charset="0"/>
              </a:rPr>
              <a:t>Modein</a:t>
            </a:r>
            <a:r>
              <a:rPr lang="en-US" dirty="0">
                <a:latin typeface="Georgia" panose="02040502050405020303" pitchFamily="18" charset="0"/>
              </a:rPr>
              <a:t> to make them offer sacrifice. Many from Israel came to them; and Mattathias and his sons were assembled. Then the king’s officers spoke to Mattathias as follows:</a:t>
            </a:r>
          </a:p>
        </p:txBody>
      </p:sp>
      <p:grpSp>
        <p:nvGrpSpPr>
          <p:cNvPr id="5" name="Group 4">
            <a:extLst>
              <a:ext uri="{FF2B5EF4-FFF2-40B4-BE49-F238E27FC236}">
                <a16:creationId xmlns:a16="http://schemas.microsoft.com/office/drawing/2014/main" id="{0B88AB63-A78A-44BF-B3B7-D68311BA494F}"/>
              </a:ext>
            </a:extLst>
          </p:cNvPr>
          <p:cNvGrpSpPr/>
          <p:nvPr/>
        </p:nvGrpSpPr>
        <p:grpSpPr>
          <a:xfrm>
            <a:off x="423333" y="1429630"/>
            <a:ext cx="2427116" cy="5169983"/>
            <a:chOff x="310444" y="1006297"/>
            <a:chExt cx="2427116" cy="5169983"/>
          </a:xfrm>
        </p:grpSpPr>
        <p:pic>
          <p:nvPicPr>
            <p:cNvPr id="10" name="Picture 9" descr="A picture containing object, coin&#10;&#10;Description automatically generated">
              <a:extLst>
                <a:ext uri="{FF2B5EF4-FFF2-40B4-BE49-F238E27FC236}">
                  <a16:creationId xmlns:a16="http://schemas.microsoft.com/office/drawing/2014/main" id="{4C67E207-7C2B-4377-A6FE-58CA2608BD12}"/>
                </a:ext>
              </a:extLst>
            </p:cNvPr>
            <p:cNvPicPr>
              <a:picLocks noChangeAspect="1"/>
            </p:cNvPicPr>
            <p:nvPr/>
          </p:nvPicPr>
          <p:blipFill rotWithShape="1">
            <a:blip r:embed="rId3"/>
            <a:srcRect l="50000" b="-366"/>
            <a:stretch/>
          </p:blipFill>
          <p:spPr>
            <a:xfrm>
              <a:off x="310444" y="3715631"/>
              <a:ext cx="2427112" cy="24606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 picture containing object, coin&#10;&#10;Description automatically generated">
              <a:extLst>
                <a:ext uri="{FF2B5EF4-FFF2-40B4-BE49-F238E27FC236}">
                  <a16:creationId xmlns:a16="http://schemas.microsoft.com/office/drawing/2014/main" id="{1F19E644-1FCC-4141-A71D-CD59E761E230}"/>
                </a:ext>
              </a:extLst>
            </p:cNvPr>
            <p:cNvPicPr>
              <a:picLocks noChangeAspect="1"/>
            </p:cNvPicPr>
            <p:nvPr/>
          </p:nvPicPr>
          <p:blipFill rotWithShape="1">
            <a:blip r:embed="rId3"/>
            <a:srcRect r="49444" b="-366"/>
            <a:stretch/>
          </p:blipFill>
          <p:spPr>
            <a:xfrm>
              <a:off x="310445" y="1006297"/>
              <a:ext cx="2427115" cy="25029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9" name="Title 1">
            <a:extLst>
              <a:ext uri="{FF2B5EF4-FFF2-40B4-BE49-F238E27FC236}">
                <a16:creationId xmlns:a16="http://schemas.microsoft.com/office/drawing/2014/main" id="{1B4F2F7D-226E-49D3-81CE-FC76EB04F268}"/>
              </a:ext>
            </a:extLst>
          </p:cNvPr>
          <p:cNvSpPr txBox="1">
            <a:spLocks/>
          </p:cNvSpPr>
          <p:nvPr/>
        </p:nvSpPr>
        <p:spPr>
          <a:xfrm>
            <a:off x="441642" y="7217"/>
            <a:ext cx="2389468" cy="1310185"/>
          </a:xfrm>
          <a:prstGeom prst="rect">
            <a:avLst/>
          </a:prstGeom>
          <a:effectLst>
            <a:outerShdw blurRad="25400" dir="17880000">
              <a:srgbClr val="000000">
                <a:alpha val="46000"/>
              </a:srgbClr>
            </a:outerShdw>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800" b="1" kern="1200">
                <a:ln>
                  <a:solidFill>
                    <a:schemeClr val="bg1">
                      <a:lumMod val="75000"/>
                      <a:lumOff val="25000"/>
                      <a:alpha val="10000"/>
                    </a:schemeClr>
                  </a:solidFill>
                </a:ln>
                <a:solidFill>
                  <a:srgbClr val="FFFFFF"/>
                </a:solidFill>
                <a:effectLst/>
                <a:latin typeface="Georgia" panose="02040502050405020303" pitchFamily="18" charset="0"/>
                <a:ea typeface="+mj-ea"/>
                <a:cs typeface="Georgia" panose="02040502050405020303" pitchFamily="18"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a:t>1 Maccabees on the reign of </a:t>
            </a:r>
            <a:br>
              <a:rPr lang="en-US" sz="2400"/>
            </a:br>
            <a:r>
              <a:rPr lang="en-US" sz="2400"/>
              <a:t>Antiochus IV</a:t>
            </a:r>
            <a:br>
              <a:rPr lang="en-US" sz="2400"/>
            </a:br>
            <a:r>
              <a:rPr lang="en-US" sz="2400"/>
              <a:t>(175 – 164 BC)</a:t>
            </a:r>
            <a:endParaRPr lang="en-US" sz="3200" dirty="0"/>
          </a:p>
        </p:txBody>
      </p:sp>
    </p:spTree>
    <p:extLst>
      <p:ext uri="{BB962C8B-B14F-4D97-AF65-F5344CB8AC3E}">
        <p14:creationId xmlns:p14="http://schemas.microsoft.com/office/powerpoint/2010/main" val="354824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E172040-B0F3-A042-AC87-969218BDA720}"/>
              </a:ext>
            </a:extLst>
          </p:cNvPr>
          <p:cNvSpPr>
            <a:spLocks noGrp="1"/>
          </p:cNvSpPr>
          <p:nvPr>
            <p:ph sz="half" idx="2"/>
          </p:nvPr>
        </p:nvSpPr>
        <p:spPr>
          <a:xfrm>
            <a:off x="3316407" y="286604"/>
            <a:ext cx="8763108" cy="5404512"/>
          </a:xfrm>
        </p:spPr>
        <p:txBody>
          <a:bodyPr vert="horz" lIns="91440" tIns="45720" rIns="91440" bIns="45720" rtlCol="0">
            <a:noAutofit/>
          </a:bodyPr>
          <a:lstStyle/>
          <a:p>
            <a:pPr marL="0" indent="0">
              <a:buNone/>
              <a:defRPr/>
            </a:pPr>
            <a:r>
              <a:rPr lang="en-US" sz="3600" dirty="0">
                <a:latin typeface="Georgia" panose="02040502050405020303" pitchFamily="18" charset="0"/>
              </a:rPr>
              <a:t>“You are a leader, honored and great in this town, and supported by sons and brothers. Now be the first to come and do what the king commands, as all the Gentiles and the people of Judah and those that are left in Jerusalem have done. Then you and your sons will be numbered among the Friends of the king, and you and your sons will be honored with silver and gold and many gifts.”</a:t>
            </a:r>
          </a:p>
        </p:txBody>
      </p:sp>
      <p:grpSp>
        <p:nvGrpSpPr>
          <p:cNvPr id="5" name="Group 4">
            <a:extLst>
              <a:ext uri="{FF2B5EF4-FFF2-40B4-BE49-F238E27FC236}">
                <a16:creationId xmlns:a16="http://schemas.microsoft.com/office/drawing/2014/main" id="{AFD72F52-0CBD-4EBD-9F7E-4B6A8A435CA1}"/>
              </a:ext>
            </a:extLst>
          </p:cNvPr>
          <p:cNvGrpSpPr/>
          <p:nvPr/>
        </p:nvGrpSpPr>
        <p:grpSpPr>
          <a:xfrm>
            <a:off x="423333" y="1429630"/>
            <a:ext cx="2427116" cy="5169983"/>
            <a:chOff x="310444" y="1006297"/>
            <a:chExt cx="2427116" cy="5169983"/>
          </a:xfrm>
        </p:grpSpPr>
        <p:pic>
          <p:nvPicPr>
            <p:cNvPr id="10" name="Picture 9" descr="A picture containing object, coin&#10;&#10;Description automatically generated">
              <a:extLst>
                <a:ext uri="{FF2B5EF4-FFF2-40B4-BE49-F238E27FC236}">
                  <a16:creationId xmlns:a16="http://schemas.microsoft.com/office/drawing/2014/main" id="{E447A9FA-3262-411E-801C-E3C8B10DA5FC}"/>
                </a:ext>
              </a:extLst>
            </p:cNvPr>
            <p:cNvPicPr>
              <a:picLocks noChangeAspect="1"/>
            </p:cNvPicPr>
            <p:nvPr/>
          </p:nvPicPr>
          <p:blipFill rotWithShape="1">
            <a:blip r:embed="rId3"/>
            <a:srcRect l="50000" b="-366"/>
            <a:stretch/>
          </p:blipFill>
          <p:spPr>
            <a:xfrm>
              <a:off x="310444" y="3715631"/>
              <a:ext cx="2427112" cy="24606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 picture containing object, coin&#10;&#10;Description automatically generated">
              <a:extLst>
                <a:ext uri="{FF2B5EF4-FFF2-40B4-BE49-F238E27FC236}">
                  <a16:creationId xmlns:a16="http://schemas.microsoft.com/office/drawing/2014/main" id="{260B0200-C331-4C09-AC16-2DE4B3CFDAA5}"/>
                </a:ext>
              </a:extLst>
            </p:cNvPr>
            <p:cNvPicPr>
              <a:picLocks noChangeAspect="1"/>
            </p:cNvPicPr>
            <p:nvPr/>
          </p:nvPicPr>
          <p:blipFill rotWithShape="1">
            <a:blip r:embed="rId3"/>
            <a:srcRect r="49444" b="-366"/>
            <a:stretch/>
          </p:blipFill>
          <p:spPr>
            <a:xfrm>
              <a:off x="310445" y="1006297"/>
              <a:ext cx="2427115" cy="25029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9" name="Title 1">
            <a:extLst>
              <a:ext uri="{FF2B5EF4-FFF2-40B4-BE49-F238E27FC236}">
                <a16:creationId xmlns:a16="http://schemas.microsoft.com/office/drawing/2014/main" id="{5BC758F9-E0FC-4EB0-A923-8B47FAAEAC31}"/>
              </a:ext>
            </a:extLst>
          </p:cNvPr>
          <p:cNvSpPr txBox="1">
            <a:spLocks/>
          </p:cNvSpPr>
          <p:nvPr/>
        </p:nvSpPr>
        <p:spPr>
          <a:xfrm>
            <a:off x="441642" y="7217"/>
            <a:ext cx="2389468" cy="1310185"/>
          </a:xfrm>
          <a:prstGeom prst="rect">
            <a:avLst/>
          </a:prstGeom>
          <a:effectLst>
            <a:outerShdw blurRad="25400" dir="17880000">
              <a:srgbClr val="000000">
                <a:alpha val="46000"/>
              </a:srgbClr>
            </a:outerShdw>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800" b="1" kern="1200">
                <a:ln>
                  <a:solidFill>
                    <a:schemeClr val="bg1">
                      <a:lumMod val="75000"/>
                      <a:lumOff val="25000"/>
                      <a:alpha val="10000"/>
                    </a:schemeClr>
                  </a:solidFill>
                </a:ln>
                <a:solidFill>
                  <a:srgbClr val="FFFFFF"/>
                </a:solidFill>
                <a:effectLst/>
                <a:latin typeface="Georgia" panose="02040502050405020303" pitchFamily="18" charset="0"/>
                <a:ea typeface="+mj-ea"/>
                <a:cs typeface="Georgia" panose="02040502050405020303" pitchFamily="18"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t>1 Maccabees on the reign of </a:t>
            </a:r>
            <a:br>
              <a:rPr lang="en-US" sz="2400" dirty="0"/>
            </a:br>
            <a:r>
              <a:rPr lang="en-US" sz="2400" dirty="0"/>
              <a:t>Antiochus IV</a:t>
            </a:r>
            <a:br>
              <a:rPr lang="en-US" sz="2400" dirty="0"/>
            </a:br>
            <a:r>
              <a:rPr lang="en-US" sz="2400" dirty="0"/>
              <a:t>(175 – 164 BC)</a:t>
            </a:r>
            <a:endParaRPr lang="en-US" sz="3200" dirty="0"/>
          </a:p>
        </p:txBody>
      </p:sp>
    </p:spTree>
    <p:extLst>
      <p:ext uri="{BB962C8B-B14F-4D97-AF65-F5344CB8AC3E}">
        <p14:creationId xmlns:p14="http://schemas.microsoft.com/office/powerpoint/2010/main" val="621894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E172040-B0F3-A042-AC87-969218BDA720}"/>
              </a:ext>
            </a:extLst>
          </p:cNvPr>
          <p:cNvSpPr>
            <a:spLocks noGrp="1"/>
          </p:cNvSpPr>
          <p:nvPr>
            <p:ph sz="half" idx="2"/>
          </p:nvPr>
        </p:nvSpPr>
        <p:spPr>
          <a:xfrm>
            <a:off x="3316407" y="150124"/>
            <a:ext cx="8763108" cy="5404512"/>
          </a:xfrm>
        </p:spPr>
        <p:txBody>
          <a:bodyPr vert="horz" lIns="91440" tIns="45720" rIns="91440" bIns="45720" rtlCol="0">
            <a:noAutofit/>
          </a:bodyPr>
          <a:lstStyle/>
          <a:p>
            <a:pPr marL="0" indent="0">
              <a:buNone/>
              <a:defRPr/>
            </a:pPr>
            <a:r>
              <a:rPr lang="en-US" sz="3600" dirty="0">
                <a:latin typeface="Georgia" panose="02040502050405020303" pitchFamily="18" charset="0"/>
              </a:rPr>
              <a:t>But Mattathias answered and said in a loud voice: “Even if all the nations that live under the rule of the king obey him, and have chosen to obey his commandments, every one of them abandoning the religion of their ancestors, I and my sons and my brothers will continue to live by the covenant of our ancestors. Far be it from us to desert the law and the ordinances. We will not obey the king’s words by turning aside from our religion to the right hand or to the left.”</a:t>
            </a:r>
          </a:p>
        </p:txBody>
      </p:sp>
      <p:grpSp>
        <p:nvGrpSpPr>
          <p:cNvPr id="5" name="Group 4">
            <a:extLst>
              <a:ext uri="{FF2B5EF4-FFF2-40B4-BE49-F238E27FC236}">
                <a16:creationId xmlns:a16="http://schemas.microsoft.com/office/drawing/2014/main" id="{D9D4FA65-0389-48B9-9A04-AB6DAB604213}"/>
              </a:ext>
            </a:extLst>
          </p:cNvPr>
          <p:cNvGrpSpPr/>
          <p:nvPr/>
        </p:nvGrpSpPr>
        <p:grpSpPr>
          <a:xfrm>
            <a:off x="423333" y="1429630"/>
            <a:ext cx="2427116" cy="5169983"/>
            <a:chOff x="310444" y="1006297"/>
            <a:chExt cx="2427116" cy="5169983"/>
          </a:xfrm>
        </p:grpSpPr>
        <p:pic>
          <p:nvPicPr>
            <p:cNvPr id="10" name="Picture 9" descr="A picture containing object, coin&#10;&#10;Description automatically generated">
              <a:extLst>
                <a:ext uri="{FF2B5EF4-FFF2-40B4-BE49-F238E27FC236}">
                  <a16:creationId xmlns:a16="http://schemas.microsoft.com/office/drawing/2014/main" id="{586C7BA9-A978-4557-B914-967CE94122E2}"/>
                </a:ext>
              </a:extLst>
            </p:cNvPr>
            <p:cNvPicPr>
              <a:picLocks noChangeAspect="1"/>
            </p:cNvPicPr>
            <p:nvPr/>
          </p:nvPicPr>
          <p:blipFill rotWithShape="1">
            <a:blip r:embed="rId3"/>
            <a:srcRect l="50000" b="-366"/>
            <a:stretch/>
          </p:blipFill>
          <p:spPr>
            <a:xfrm>
              <a:off x="310444" y="3715631"/>
              <a:ext cx="2427112" cy="24606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 picture containing object, coin&#10;&#10;Description automatically generated">
              <a:extLst>
                <a:ext uri="{FF2B5EF4-FFF2-40B4-BE49-F238E27FC236}">
                  <a16:creationId xmlns:a16="http://schemas.microsoft.com/office/drawing/2014/main" id="{74CD880B-B586-4600-B3C2-B223EC537F11}"/>
                </a:ext>
              </a:extLst>
            </p:cNvPr>
            <p:cNvPicPr>
              <a:picLocks noChangeAspect="1"/>
            </p:cNvPicPr>
            <p:nvPr/>
          </p:nvPicPr>
          <p:blipFill rotWithShape="1">
            <a:blip r:embed="rId3"/>
            <a:srcRect r="49444" b="-366"/>
            <a:stretch/>
          </p:blipFill>
          <p:spPr>
            <a:xfrm>
              <a:off x="310445" y="1006297"/>
              <a:ext cx="2427115" cy="25029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9" name="Title 1">
            <a:extLst>
              <a:ext uri="{FF2B5EF4-FFF2-40B4-BE49-F238E27FC236}">
                <a16:creationId xmlns:a16="http://schemas.microsoft.com/office/drawing/2014/main" id="{C413C9CC-24DD-49AC-8495-0698F31E9AE2}"/>
              </a:ext>
            </a:extLst>
          </p:cNvPr>
          <p:cNvSpPr txBox="1">
            <a:spLocks/>
          </p:cNvSpPr>
          <p:nvPr/>
        </p:nvSpPr>
        <p:spPr>
          <a:xfrm>
            <a:off x="441642" y="7217"/>
            <a:ext cx="2389468" cy="1310185"/>
          </a:xfrm>
          <a:prstGeom prst="rect">
            <a:avLst/>
          </a:prstGeom>
          <a:effectLst>
            <a:outerShdw blurRad="25400" dir="17880000">
              <a:srgbClr val="000000">
                <a:alpha val="46000"/>
              </a:srgbClr>
            </a:outerShdw>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800" b="1" kern="1200">
                <a:ln>
                  <a:solidFill>
                    <a:schemeClr val="bg1">
                      <a:lumMod val="75000"/>
                      <a:lumOff val="25000"/>
                      <a:alpha val="10000"/>
                    </a:schemeClr>
                  </a:solidFill>
                </a:ln>
                <a:solidFill>
                  <a:srgbClr val="FFFFFF"/>
                </a:solidFill>
                <a:effectLst/>
                <a:latin typeface="Georgia" panose="02040502050405020303" pitchFamily="18" charset="0"/>
                <a:ea typeface="+mj-ea"/>
                <a:cs typeface="Georgia" panose="02040502050405020303" pitchFamily="18"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a:t>1 Maccabees on the reign of </a:t>
            </a:r>
            <a:br>
              <a:rPr lang="en-US" sz="2400"/>
            </a:br>
            <a:r>
              <a:rPr lang="en-US" sz="2400"/>
              <a:t>Antiochus IV</a:t>
            </a:r>
            <a:br>
              <a:rPr lang="en-US" sz="2400"/>
            </a:br>
            <a:r>
              <a:rPr lang="en-US" sz="2400"/>
              <a:t>(175 – 164 BC)</a:t>
            </a:r>
            <a:endParaRPr lang="en-US" sz="3200" dirty="0"/>
          </a:p>
        </p:txBody>
      </p:sp>
    </p:spTree>
    <p:extLst>
      <p:ext uri="{BB962C8B-B14F-4D97-AF65-F5344CB8AC3E}">
        <p14:creationId xmlns:p14="http://schemas.microsoft.com/office/powerpoint/2010/main" val="151268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E172040-B0F3-A042-AC87-969218BDA720}"/>
              </a:ext>
            </a:extLst>
          </p:cNvPr>
          <p:cNvSpPr>
            <a:spLocks noGrp="1"/>
          </p:cNvSpPr>
          <p:nvPr>
            <p:ph sz="half" idx="2"/>
          </p:nvPr>
        </p:nvSpPr>
        <p:spPr>
          <a:xfrm>
            <a:off x="3316407" y="286604"/>
            <a:ext cx="8763108" cy="5404512"/>
          </a:xfrm>
        </p:spPr>
        <p:txBody>
          <a:bodyPr vert="horz" lIns="91440" tIns="45720" rIns="91440" bIns="45720" rtlCol="0">
            <a:noAutofit/>
          </a:bodyPr>
          <a:lstStyle/>
          <a:p>
            <a:pPr marL="0" indent="0">
              <a:buNone/>
              <a:defRPr/>
            </a:pPr>
            <a:r>
              <a:rPr lang="en-US" sz="4000" dirty="0">
                <a:latin typeface="Georgia" panose="02040502050405020303" pitchFamily="18" charset="0"/>
              </a:rPr>
              <a:t>“When Mattathias saw [a Jew offering to do the pagan sacrifice], he burned with zeal and his heart was stirred. He gave vent to righteous anger; he ran and killed him on the altar. At the same time he killed the king’s officer who was forcing them to sacrifice, and he tore down the altar.</a:t>
            </a:r>
          </a:p>
        </p:txBody>
      </p:sp>
      <p:grpSp>
        <p:nvGrpSpPr>
          <p:cNvPr id="5" name="Group 4">
            <a:extLst>
              <a:ext uri="{FF2B5EF4-FFF2-40B4-BE49-F238E27FC236}">
                <a16:creationId xmlns:a16="http://schemas.microsoft.com/office/drawing/2014/main" id="{442CB090-9587-4674-A7E0-3639D275B089}"/>
              </a:ext>
            </a:extLst>
          </p:cNvPr>
          <p:cNvGrpSpPr/>
          <p:nvPr/>
        </p:nvGrpSpPr>
        <p:grpSpPr>
          <a:xfrm>
            <a:off x="423333" y="1429630"/>
            <a:ext cx="2427116" cy="5169983"/>
            <a:chOff x="310444" y="1006297"/>
            <a:chExt cx="2427116" cy="5169983"/>
          </a:xfrm>
        </p:grpSpPr>
        <p:pic>
          <p:nvPicPr>
            <p:cNvPr id="10" name="Picture 9" descr="A picture containing object, coin&#10;&#10;Description automatically generated">
              <a:extLst>
                <a:ext uri="{FF2B5EF4-FFF2-40B4-BE49-F238E27FC236}">
                  <a16:creationId xmlns:a16="http://schemas.microsoft.com/office/drawing/2014/main" id="{A2D9F5EA-E8C7-4351-AB0F-2A85137CBA83}"/>
                </a:ext>
              </a:extLst>
            </p:cNvPr>
            <p:cNvPicPr>
              <a:picLocks noChangeAspect="1"/>
            </p:cNvPicPr>
            <p:nvPr/>
          </p:nvPicPr>
          <p:blipFill rotWithShape="1">
            <a:blip r:embed="rId3"/>
            <a:srcRect l="50000" b="-366"/>
            <a:stretch/>
          </p:blipFill>
          <p:spPr>
            <a:xfrm>
              <a:off x="310444" y="3715631"/>
              <a:ext cx="2427112" cy="24606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 picture containing object, coin&#10;&#10;Description automatically generated">
              <a:extLst>
                <a:ext uri="{FF2B5EF4-FFF2-40B4-BE49-F238E27FC236}">
                  <a16:creationId xmlns:a16="http://schemas.microsoft.com/office/drawing/2014/main" id="{51F3836E-DF21-4FF9-BA7F-9EC0ADCBF5FA}"/>
                </a:ext>
              </a:extLst>
            </p:cNvPr>
            <p:cNvPicPr>
              <a:picLocks noChangeAspect="1"/>
            </p:cNvPicPr>
            <p:nvPr/>
          </p:nvPicPr>
          <p:blipFill rotWithShape="1">
            <a:blip r:embed="rId3"/>
            <a:srcRect r="49444" b="-366"/>
            <a:stretch/>
          </p:blipFill>
          <p:spPr>
            <a:xfrm>
              <a:off x="310445" y="1006297"/>
              <a:ext cx="2427115" cy="25029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9" name="Title 1">
            <a:extLst>
              <a:ext uri="{FF2B5EF4-FFF2-40B4-BE49-F238E27FC236}">
                <a16:creationId xmlns:a16="http://schemas.microsoft.com/office/drawing/2014/main" id="{1F0DD526-630A-4186-82C6-8A5E95E9F602}"/>
              </a:ext>
            </a:extLst>
          </p:cNvPr>
          <p:cNvSpPr txBox="1">
            <a:spLocks/>
          </p:cNvSpPr>
          <p:nvPr/>
        </p:nvSpPr>
        <p:spPr>
          <a:xfrm>
            <a:off x="441642" y="7217"/>
            <a:ext cx="2389468" cy="1310185"/>
          </a:xfrm>
          <a:prstGeom prst="rect">
            <a:avLst/>
          </a:prstGeom>
          <a:effectLst>
            <a:outerShdw blurRad="25400" dir="17880000">
              <a:srgbClr val="000000">
                <a:alpha val="46000"/>
              </a:srgbClr>
            </a:outerShdw>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800" b="1" kern="1200">
                <a:ln>
                  <a:solidFill>
                    <a:schemeClr val="bg1">
                      <a:lumMod val="75000"/>
                      <a:lumOff val="25000"/>
                      <a:alpha val="10000"/>
                    </a:schemeClr>
                  </a:solidFill>
                </a:ln>
                <a:solidFill>
                  <a:srgbClr val="FFFFFF"/>
                </a:solidFill>
                <a:effectLst/>
                <a:latin typeface="Georgia" panose="02040502050405020303" pitchFamily="18" charset="0"/>
                <a:ea typeface="+mj-ea"/>
                <a:cs typeface="Georgia" panose="02040502050405020303" pitchFamily="18"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a:t>1 Maccabees on the reign of </a:t>
            </a:r>
            <a:br>
              <a:rPr lang="en-US" sz="2400"/>
            </a:br>
            <a:r>
              <a:rPr lang="en-US" sz="2400"/>
              <a:t>Antiochus IV</a:t>
            </a:r>
            <a:br>
              <a:rPr lang="en-US" sz="2400"/>
            </a:br>
            <a:r>
              <a:rPr lang="en-US" sz="2400"/>
              <a:t>(175 – 164 BC)</a:t>
            </a:r>
            <a:endParaRPr lang="en-US" sz="3200" dirty="0"/>
          </a:p>
        </p:txBody>
      </p:sp>
    </p:spTree>
    <p:extLst>
      <p:ext uri="{BB962C8B-B14F-4D97-AF65-F5344CB8AC3E}">
        <p14:creationId xmlns:p14="http://schemas.microsoft.com/office/powerpoint/2010/main" val="1277041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b="1" dirty="0">
                <a:latin typeface="Georgia" panose="02040502050405020303" pitchFamily="18" charset="0"/>
              </a:rPr>
              <a:t>Between the Testaments</a:t>
            </a:r>
            <a:endParaRPr lang="en-US" altLang="en-US" dirty="0">
              <a:latin typeface="Georgia" panose="02040502050405020303" pitchFamily="18" charset="0"/>
            </a:endParaRPr>
          </a:p>
        </p:txBody>
      </p:sp>
      <p:sp>
        <p:nvSpPr>
          <p:cNvPr id="9219" name="Content Placeholder 3"/>
          <p:cNvSpPr>
            <a:spLocks noGrp="1"/>
          </p:cNvSpPr>
          <p:nvPr>
            <p:ph idx="1"/>
          </p:nvPr>
        </p:nvSpPr>
        <p:spPr/>
        <p:txBody>
          <a:bodyPr/>
          <a:lstStyle/>
          <a:p>
            <a:r>
              <a:rPr lang="en-US" altLang="en-US" sz="3600" dirty="0">
                <a:latin typeface="Georgia" panose="02040502050405020303" pitchFamily="18" charset="0"/>
              </a:rPr>
              <a:t>Period of Hellenization</a:t>
            </a:r>
          </a:p>
          <a:p>
            <a:r>
              <a:rPr lang="en-US" altLang="en-US" b="1" dirty="0"/>
              <a:t>Maccabean Revolt</a:t>
            </a:r>
          </a:p>
          <a:p>
            <a:r>
              <a:rPr lang="en-US" altLang="en-US" sz="3600" dirty="0">
                <a:latin typeface="Georgia" panose="02040502050405020303" pitchFamily="18" charset="0"/>
              </a:rPr>
              <a:t>Hasmonean Dynasty</a:t>
            </a:r>
          </a:p>
          <a:p>
            <a:r>
              <a:rPr lang="en-US" altLang="en-US" dirty="0"/>
              <a:t>Roman Rule through the Herodian Dynasty</a:t>
            </a:r>
            <a:endParaRPr lang="en-US" altLang="en-US" sz="3600" dirty="0">
              <a:latin typeface="Georgia" panose="02040502050405020303" pitchFamily="18" charset="0"/>
            </a:endParaRPr>
          </a:p>
        </p:txBody>
      </p:sp>
    </p:spTree>
    <p:extLst>
      <p:ext uri="{BB962C8B-B14F-4D97-AF65-F5344CB8AC3E}">
        <p14:creationId xmlns:p14="http://schemas.microsoft.com/office/powerpoint/2010/main" val="1839061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b="1" dirty="0">
                <a:latin typeface="Georgia" panose="02040502050405020303" pitchFamily="18" charset="0"/>
              </a:rPr>
              <a:t>Between the Testaments</a:t>
            </a:r>
            <a:endParaRPr lang="en-US" altLang="en-US" dirty="0">
              <a:latin typeface="Georgia" panose="02040502050405020303" pitchFamily="18" charset="0"/>
            </a:endParaRPr>
          </a:p>
        </p:txBody>
      </p:sp>
      <p:sp>
        <p:nvSpPr>
          <p:cNvPr id="9219" name="Content Placeholder 3"/>
          <p:cNvSpPr>
            <a:spLocks noGrp="1"/>
          </p:cNvSpPr>
          <p:nvPr>
            <p:ph idx="1"/>
          </p:nvPr>
        </p:nvSpPr>
        <p:spPr>
          <a:xfrm>
            <a:off x="387458" y="1735809"/>
            <a:ext cx="11251769" cy="4711485"/>
          </a:xfrm>
        </p:spPr>
        <p:txBody>
          <a:bodyPr>
            <a:normAutofit/>
          </a:bodyPr>
          <a:lstStyle/>
          <a:p>
            <a:pPr marL="36900" indent="0">
              <a:buNone/>
            </a:pPr>
            <a:r>
              <a:rPr lang="en-US" altLang="en-US" sz="3600" dirty="0">
                <a:latin typeface="Georgia" panose="02040502050405020303" pitchFamily="18" charset="0"/>
              </a:rPr>
              <a:t>We end the Old Testament with Jews having relative freedom under Persia. </a:t>
            </a:r>
          </a:p>
          <a:p>
            <a:pPr marL="36900" indent="0">
              <a:buNone/>
            </a:pPr>
            <a:r>
              <a:rPr lang="en-US" altLang="en-US" dirty="0">
                <a:solidFill>
                  <a:srgbClr val="FFFF00"/>
                </a:solidFill>
              </a:rPr>
              <a:t>W</a:t>
            </a:r>
            <a:r>
              <a:rPr lang="en-US" altLang="en-US" sz="3600" dirty="0">
                <a:solidFill>
                  <a:srgbClr val="FFFF00"/>
                </a:solidFill>
                <a:latin typeface="Georgia" panose="02040502050405020303" pitchFamily="18" charset="0"/>
              </a:rPr>
              <a:t>hen we start the New Testament, the Jews are ruled by Romans, there is a King named Herod and scripture is written in Greek. </a:t>
            </a:r>
          </a:p>
          <a:p>
            <a:pPr marL="36900" indent="0">
              <a:buNone/>
            </a:pPr>
            <a:endParaRPr lang="en-US" altLang="en-US" sz="3600" dirty="0">
              <a:solidFill>
                <a:srgbClr val="FFFF00"/>
              </a:solidFill>
              <a:latin typeface="Georgia" panose="02040502050405020303" pitchFamily="18" charset="0"/>
            </a:endParaRPr>
          </a:p>
          <a:p>
            <a:pPr marL="36900" indent="0" algn="ctr">
              <a:buNone/>
            </a:pPr>
            <a:r>
              <a:rPr lang="en-US" altLang="en-US" sz="3600" b="1" dirty="0">
                <a:solidFill>
                  <a:srgbClr val="FFFF00"/>
                </a:solidFill>
                <a:latin typeface="Georgia" panose="02040502050405020303" pitchFamily="18" charset="0"/>
              </a:rPr>
              <a:t>What happened? </a:t>
            </a:r>
          </a:p>
          <a:p>
            <a:pPr marL="36900" indent="0">
              <a:buNone/>
            </a:pPr>
            <a:endParaRPr lang="en-US" altLang="en-US" sz="3600" dirty="0">
              <a:latin typeface="Georgia" panose="02040502050405020303" pitchFamily="18" charset="0"/>
            </a:endParaRPr>
          </a:p>
        </p:txBody>
      </p:sp>
    </p:spTree>
    <p:extLst>
      <p:ext uri="{BB962C8B-B14F-4D97-AF65-F5344CB8AC3E}">
        <p14:creationId xmlns:p14="http://schemas.microsoft.com/office/powerpoint/2010/main" val="984415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873624-7405-4366-9B33-80F683D9062C}"/>
              </a:ext>
            </a:extLst>
          </p:cNvPr>
          <p:cNvPicPr>
            <a:picLocks noChangeAspect="1"/>
          </p:cNvPicPr>
          <p:nvPr/>
        </p:nvPicPr>
        <p:blipFill rotWithShape="1">
          <a:blip r:embed="rId3"/>
          <a:srcRect l="7500" t="39005" r="13471" b="23384"/>
          <a:stretch/>
        </p:blipFill>
        <p:spPr>
          <a:xfrm>
            <a:off x="289028" y="3605309"/>
            <a:ext cx="11625502" cy="31122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a:extLst>
              <a:ext uri="{FF2B5EF4-FFF2-40B4-BE49-F238E27FC236}">
                <a16:creationId xmlns:a16="http://schemas.microsoft.com/office/drawing/2014/main" id="{0B128FE0-C5AD-4243-B71D-00B684C08340}"/>
              </a:ext>
            </a:extLst>
          </p:cNvPr>
          <p:cNvSpPr>
            <a:spLocks noGrp="1"/>
          </p:cNvSpPr>
          <p:nvPr>
            <p:ph type="title"/>
          </p:nvPr>
        </p:nvSpPr>
        <p:spPr>
          <a:xfrm>
            <a:off x="5372100" y="532872"/>
            <a:ext cx="6624282" cy="2342082"/>
          </a:xfrm>
        </p:spPr>
        <p:txBody>
          <a:bodyPr>
            <a:noAutofit/>
          </a:bodyPr>
          <a:lstStyle/>
          <a:p>
            <a:r>
              <a:rPr lang="en-US" sz="4000" dirty="0"/>
              <a:t>Why are we learning all this history? </a:t>
            </a:r>
            <a:br>
              <a:rPr lang="en-US" sz="4000" dirty="0"/>
            </a:br>
            <a:r>
              <a:rPr lang="en-US" sz="4000" dirty="0"/>
              <a:t>I want to learn about Jesus!</a:t>
            </a:r>
          </a:p>
        </p:txBody>
      </p:sp>
      <p:pic>
        <p:nvPicPr>
          <p:cNvPr id="1026" name="Picture 2" descr="Stop Sign With Black Border Floor Sign">
            <a:extLst>
              <a:ext uri="{FF2B5EF4-FFF2-40B4-BE49-F238E27FC236}">
                <a16:creationId xmlns:a16="http://schemas.microsoft.com/office/drawing/2014/main" id="{9A12E24D-350B-42F3-83FA-EBC215F3D3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23" y="131714"/>
            <a:ext cx="3403213" cy="34032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14DF39F-264D-4A71-8667-AC596779BC3A}"/>
              </a:ext>
            </a:extLst>
          </p:cNvPr>
          <p:cNvSpPr txBox="1"/>
          <p:nvPr/>
        </p:nvSpPr>
        <p:spPr>
          <a:xfrm>
            <a:off x="598517" y="6387732"/>
            <a:ext cx="900642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2"/>
                </a:solidFill>
                <a:latin typeface="Georgia"/>
                <a:ea typeface="+mn-lt"/>
                <a:cs typeface="+mn-lt"/>
              </a:rPr>
              <a:t>Joshua Matson, in “The New Testament History, Culture, and Society,” Lincoln </a:t>
            </a:r>
            <a:r>
              <a:rPr lang="en-US" sz="1600" dirty="0" err="1">
                <a:solidFill>
                  <a:schemeClr val="bg2"/>
                </a:solidFill>
                <a:latin typeface="Georgia"/>
                <a:ea typeface="+mn-lt"/>
                <a:cs typeface="+mn-lt"/>
              </a:rPr>
              <a:t>Blumell</a:t>
            </a:r>
            <a:r>
              <a:rPr lang="en-US" sz="1600" dirty="0">
                <a:solidFill>
                  <a:schemeClr val="bg2"/>
                </a:solidFill>
                <a:latin typeface="Georgia"/>
                <a:ea typeface="+mn-lt"/>
                <a:cs typeface="+mn-lt"/>
              </a:rPr>
              <a:t>, Ed. </a:t>
            </a:r>
            <a:endParaRPr lang="en-US" sz="1600" dirty="0">
              <a:solidFill>
                <a:schemeClr val="bg2"/>
              </a:solidFill>
              <a:latin typeface="Georgia"/>
            </a:endParaRPr>
          </a:p>
        </p:txBody>
      </p:sp>
    </p:spTree>
    <p:extLst>
      <p:ext uri="{BB962C8B-B14F-4D97-AF65-F5344CB8AC3E}">
        <p14:creationId xmlns:p14="http://schemas.microsoft.com/office/powerpoint/2010/main" val="954024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E172040-B0F3-A042-AC87-969218BDA720}"/>
              </a:ext>
            </a:extLst>
          </p:cNvPr>
          <p:cNvSpPr>
            <a:spLocks noGrp="1"/>
          </p:cNvSpPr>
          <p:nvPr>
            <p:ph sz="half" idx="2"/>
          </p:nvPr>
        </p:nvSpPr>
        <p:spPr>
          <a:xfrm>
            <a:off x="3316407" y="299666"/>
            <a:ext cx="8763108" cy="6336265"/>
          </a:xfrm>
        </p:spPr>
        <p:txBody>
          <a:bodyPr vert="horz" lIns="91440" tIns="45720" rIns="91440" bIns="45720" rtlCol="0">
            <a:noAutofit/>
          </a:bodyPr>
          <a:lstStyle/>
          <a:p>
            <a:pPr marL="0" indent="0" algn="ctr">
              <a:buNone/>
              <a:defRPr/>
            </a:pPr>
            <a:r>
              <a:rPr lang="en-US" sz="3200" dirty="0">
                <a:latin typeface="Georgia" panose="02040502050405020303" pitchFamily="18" charset="0"/>
              </a:rPr>
              <a:t>“It was at Jerusalem the feast of the dedication, and it was winter. And Jesus walked in the temple in Solomon’s porch” (John 10:22–23). </a:t>
            </a:r>
          </a:p>
          <a:p>
            <a:pPr marL="0" indent="0" algn="ctr">
              <a:buNone/>
              <a:defRPr/>
            </a:pPr>
            <a:r>
              <a:rPr lang="en-US" sz="3200" dirty="0">
                <a:latin typeface="Georgia" panose="02040502050405020303" pitchFamily="18" charset="0"/>
              </a:rPr>
              <a:t>Hanukkah was called “the feast of dedication” because the temple was “dedicated” or “purified” when the Maccabees regained control of it. It’s interesting that at this feast, Jesus describes himself as the one “whom the Father hath sanctified” or made pure (John 10:36). Just as the Maccabees had purified the temple, so too the Father had purified Jesus.</a:t>
            </a:r>
          </a:p>
        </p:txBody>
      </p:sp>
      <p:pic>
        <p:nvPicPr>
          <p:cNvPr id="3" name="Picture 2" descr="A person in a robe&#10;&#10;Description automatically generated with low confidence">
            <a:extLst>
              <a:ext uri="{FF2B5EF4-FFF2-40B4-BE49-F238E27FC236}">
                <a16:creationId xmlns:a16="http://schemas.microsoft.com/office/drawing/2014/main" id="{EA48CC86-81F2-478F-84B7-96746216CF64}"/>
              </a:ext>
            </a:extLst>
          </p:cNvPr>
          <p:cNvPicPr>
            <a:picLocks noChangeAspect="1"/>
          </p:cNvPicPr>
          <p:nvPr/>
        </p:nvPicPr>
        <p:blipFill rotWithShape="1">
          <a:blip r:embed="rId3">
            <a:extLst>
              <a:ext uri="{28A0092B-C50C-407E-A947-70E740481C1C}">
                <a14:useLocalDpi xmlns:a14="http://schemas.microsoft.com/office/drawing/2010/main" val="0"/>
              </a:ext>
            </a:extLst>
          </a:blip>
          <a:srcRect l="6866" t="2326" r="8498" b="3311"/>
          <a:stretch/>
        </p:blipFill>
        <p:spPr>
          <a:xfrm>
            <a:off x="241010" y="431073"/>
            <a:ext cx="3010082" cy="52600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38816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CF764-FA94-4878-9AEA-F716FE9B2E4C}"/>
              </a:ext>
            </a:extLst>
          </p:cNvPr>
          <p:cNvSpPr>
            <a:spLocks noGrp="1"/>
          </p:cNvSpPr>
          <p:nvPr>
            <p:ph type="title"/>
          </p:nvPr>
        </p:nvSpPr>
        <p:spPr/>
        <p:txBody>
          <a:bodyPr/>
          <a:lstStyle/>
          <a:p>
            <a:r>
              <a:rPr lang="en-US" dirty="0"/>
              <a:t>Jesus and the Pharisees</a:t>
            </a:r>
          </a:p>
        </p:txBody>
      </p:sp>
      <p:sp>
        <p:nvSpPr>
          <p:cNvPr id="4" name="Content Placeholder 3">
            <a:extLst>
              <a:ext uri="{FF2B5EF4-FFF2-40B4-BE49-F238E27FC236}">
                <a16:creationId xmlns:a16="http://schemas.microsoft.com/office/drawing/2014/main" id="{E695CA60-771A-405E-B518-10B00CF94AD3}"/>
              </a:ext>
            </a:extLst>
          </p:cNvPr>
          <p:cNvSpPr>
            <a:spLocks noGrp="1"/>
          </p:cNvSpPr>
          <p:nvPr>
            <p:ph sz="half" idx="2"/>
          </p:nvPr>
        </p:nvSpPr>
        <p:spPr>
          <a:xfrm>
            <a:off x="6172200" y="1825625"/>
            <a:ext cx="5701352" cy="4351338"/>
          </a:xfrm>
        </p:spPr>
        <p:txBody>
          <a:bodyPr>
            <a:noAutofit/>
          </a:bodyPr>
          <a:lstStyle/>
          <a:p>
            <a:pPr marL="36900" marR="0" indent="0" rtl="0">
              <a:buNone/>
            </a:pPr>
            <a:r>
              <a:rPr lang="en-US" sz="4000" b="0" i="0" u="none" strike="noStrike" baseline="0" dirty="0"/>
              <a:t>“The Pharisees and scribes asked [Jesus], Why walk not thy disciples according to the tradition of the elders, but eat bread with </a:t>
            </a:r>
            <a:r>
              <a:rPr lang="en-US" sz="4000" b="0" i="0" u="none" strike="noStrike" baseline="0" dirty="0" err="1"/>
              <a:t>unwashen</a:t>
            </a:r>
            <a:r>
              <a:rPr lang="en-US" sz="4000" b="0" i="0" u="none" strike="noStrike" baseline="0" dirty="0"/>
              <a:t> hands?</a:t>
            </a:r>
          </a:p>
          <a:p>
            <a:pPr marL="36900" indent="0">
              <a:buNone/>
            </a:pPr>
            <a:r>
              <a:rPr lang="en-US" sz="3200" b="0" i="0" u="none" strike="noStrike" baseline="0" dirty="0"/>
              <a:t>(Mark 7:5)</a:t>
            </a:r>
          </a:p>
          <a:p>
            <a:pPr marL="36900" indent="0">
              <a:buNone/>
            </a:pPr>
            <a:endParaRPr lang="en-US" sz="4000" dirty="0"/>
          </a:p>
        </p:txBody>
      </p:sp>
      <p:pic>
        <p:nvPicPr>
          <p:cNvPr id="8" name="Picture 7" descr="A picture containing building, outdoor, person, clothes&#10;&#10;Description automatically generated">
            <a:extLst>
              <a:ext uri="{FF2B5EF4-FFF2-40B4-BE49-F238E27FC236}">
                <a16:creationId xmlns:a16="http://schemas.microsoft.com/office/drawing/2014/main" id="{3333D4B5-F855-4528-A171-EF126054BA58}"/>
              </a:ext>
            </a:extLst>
          </p:cNvPr>
          <p:cNvPicPr>
            <a:picLocks noChangeAspect="1"/>
          </p:cNvPicPr>
          <p:nvPr/>
        </p:nvPicPr>
        <p:blipFill rotWithShape="1">
          <a:blip r:embed="rId3"/>
          <a:srcRect t="98" r="25468" b="283"/>
          <a:stretch/>
        </p:blipFill>
        <p:spPr>
          <a:xfrm>
            <a:off x="589845" y="1667934"/>
            <a:ext cx="5384139" cy="47547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ECCCB781-A246-8248-9FC9-085A4F8DFD43}"/>
              </a:ext>
            </a:extLst>
          </p:cNvPr>
          <p:cNvSpPr txBox="1"/>
          <p:nvPr/>
        </p:nvSpPr>
        <p:spPr>
          <a:xfrm>
            <a:off x="955999" y="6084117"/>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Georgia"/>
              </a:rPr>
              <a:t>James Tissot</a:t>
            </a:r>
          </a:p>
        </p:txBody>
      </p:sp>
    </p:spTree>
    <p:extLst>
      <p:ext uri="{BB962C8B-B14F-4D97-AF65-F5344CB8AC3E}">
        <p14:creationId xmlns:p14="http://schemas.microsoft.com/office/powerpoint/2010/main" val="4051498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CF764-FA94-4878-9AEA-F716FE9B2E4C}"/>
              </a:ext>
            </a:extLst>
          </p:cNvPr>
          <p:cNvSpPr>
            <a:spLocks noGrp="1"/>
          </p:cNvSpPr>
          <p:nvPr>
            <p:ph type="title"/>
          </p:nvPr>
        </p:nvSpPr>
        <p:spPr/>
        <p:txBody>
          <a:bodyPr/>
          <a:lstStyle/>
          <a:p>
            <a:r>
              <a:rPr lang="en-US" dirty="0"/>
              <a:t>Jesus and the Pharisees</a:t>
            </a:r>
          </a:p>
        </p:txBody>
      </p:sp>
      <p:sp>
        <p:nvSpPr>
          <p:cNvPr id="4" name="Content Placeholder 3">
            <a:extLst>
              <a:ext uri="{FF2B5EF4-FFF2-40B4-BE49-F238E27FC236}">
                <a16:creationId xmlns:a16="http://schemas.microsoft.com/office/drawing/2014/main" id="{E695CA60-771A-405E-B518-10B00CF94AD3}"/>
              </a:ext>
            </a:extLst>
          </p:cNvPr>
          <p:cNvSpPr>
            <a:spLocks noGrp="1"/>
          </p:cNvSpPr>
          <p:nvPr>
            <p:ph sz="half" idx="2"/>
          </p:nvPr>
        </p:nvSpPr>
        <p:spPr>
          <a:xfrm>
            <a:off x="6172200" y="1825625"/>
            <a:ext cx="5701352" cy="4351338"/>
          </a:xfrm>
        </p:spPr>
        <p:txBody>
          <a:bodyPr>
            <a:noAutofit/>
          </a:bodyPr>
          <a:lstStyle/>
          <a:p>
            <a:pPr marL="36900" marR="0" indent="0" rtl="0">
              <a:buNone/>
            </a:pPr>
            <a:r>
              <a:rPr lang="en-US" sz="4000" b="0" i="0" u="none" strike="noStrike" baseline="0" dirty="0"/>
              <a:t>“The Pharisees said unto [Jesus], Behold, why do [your disciples] on the sabbath day that which is not lawful?</a:t>
            </a:r>
          </a:p>
          <a:p>
            <a:pPr marL="36900" indent="0">
              <a:buNone/>
            </a:pPr>
            <a:r>
              <a:rPr lang="en-US" sz="3200" b="0" i="0" u="none" strike="noStrike" baseline="0" dirty="0"/>
              <a:t>(Mark 2:24)</a:t>
            </a:r>
          </a:p>
          <a:p>
            <a:pPr marL="36900" indent="0">
              <a:buNone/>
            </a:pPr>
            <a:endParaRPr lang="en-US" sz="4000" dirty="0"/>
          </a:p>
        </p:txBody>
      </p:sp>
      <p:pic>
        <p:nvPicPr>
          <p:cNvPr id="8" name="Picture 7" descr="A picture containing building, outdoor, person, clothes&#10;&#10;Description automatically generated">
            <a:extLst>
              <a:ext uri="{FF2B5EF4-FFF2-40B4-BE49-F238E27FC236}">
                <a16:creationId xmlns:a16="http://schemas.microsoft.com/office/drawing/2014/main" id="{71D5C0E8-F4BC-4614-B777-AD123498E84C}"/>
              </a:ext>
            </a:extLst>
          </p:cNvPr>
          <p:cNvPicPr>
            <a:picLocks noChangeAspect="1"/>
          </p:cNvPicPr>
          <p:nvPr/>
        </p:nvPicPr>
        <p:blipFill rotWithShape="1">
          <a:blip r:embed="rId3"/>
          <a:srcRect t="98" r="25468" b="283"/>
          <a:stretch/>
        </p:blipFill>
        <p:spPr>
          <a:xfrm>
            <a:off x="589845" y="1667934"/>
            <a:ext cx="5384139" cy="47547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00440F5E-380F-3C4B-A660-54AC37420873}"/>
              </a:ext>
            </a:extLst>
          </p:cNvPr>
          <p:cNvSpPr txBox="1"/>
          <p:nvPr/>
        </p:nvSpPr>
        <p:spPr>
          <a:xfrm>
            <a:off x="955999" y="6084117"/>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Georgia"/>
              </a:rPr>
              <a:t>James Tissot</a:t>
            </a:r>
          </a:p>
        </p:txBody>
      </p:sp>
    </p:spTree>
    <p:extLst>
      <p:ext uri="{BB962C8B-B14F-4D97-AF65-F5344CB8AC3E}">
        <p14:creationId xmlns:p14="http://schemas.microsoft.com/office/powerpoint/2010/main" val="2066303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CF764-FA94-4878-9AEA-F716FE9B2E4C}"/>
              </a:ext>
            </a:extLst>
          </p:cNvPr>
          <p:cNvSpPr>
            <a:spLocks noGrp="1"/>
          </p:cNvSpPr>
          <p:nvPr>
            <p:ph type="title"/>
          </p:nvPr>
        </p:nvSpPr>
        <p:spPr/>
        <p:txBody>
          <a:bodyPr/>
          <a:lstStyle/>
          <a:p>
            <a:r>
              <a:rPr lang="en-US" dirty="0"/>
              <a:t>Jesus and the Pharisees</a:t>
            </a:r>
          </a:p>
        </p:txBody>
      </p:sp>
      <p:sp>
        <p:nvSpPr>
          <p:cNvPr id="4" name="Content Placeholder 3">
            <a:extLst>
              <a:ext uri="{FF2B5EF4-FFF2-40B4-BE49-F238E27FC236}">
                <a16:creationId xmlns:a16="http://schemas.microsoft.com/office/drawing/2014/main" id="{E695CA60-771A-405E-B518-10B00CF94AD3}"/>
              </a:ext>
            </a:extLst>
          </p:cNvPr>
          <p:cNvSpPr>
            <a:spLocks noGrp="1"/>
          </p:cNvSpPr>
          <p:nvPr>
            <p:ph sz="half" idx="2"/>
          </p:nvPr>
        </p:nvSpPr>
        <p:spPr>
          <a:xfrm>
            <a:off x="6172200" y="1825625"/>
            <a:ext cx="5701352" cy="4351338"/>
          </a:xfrm>
        </p:spPr>
        <p:txBody>
          <a:bodyPr>
            <a:noAutofit/>
          </a:bodyPr>
          <a:lstStyle/>
          <a:p>
            <a:pPr marL="36900" marR="0" indent="0" rtl="0">
              <a:buNone/>
            </a:pPr>
            <a:r>
              <a:rPr lang="en-US" b="0" i="0" u="none" strike="noStrike" baseline="0" dirty="0"/>
              <a:t>“When the scribes and Pharisees saw him eat with publicans and sinners, they said…‘How is it that he </a:t>
            </a:r>
            <a:r>
              <a:rPr lang="en-US" b="0" i="0" u="none" strike="noStrike" baseline="0" dirty="0" err="1"/>
              <a:t>eateth</a:t>
            </a:r>
            <a:r>
              <a:rPr lang="en-US" b="0" i="0" u="none" strike="noStrike" baseline="0" dirty="0"/>
              <a:t> and </a:t>
            </a:r>
            <a:r>
              <a:rPr lang="en-US" b="0" i="0" u="none" strike="noStrike" baseline="0" dirty="0" err="1"/>
              <a:t>drinketh</a:t>
            </a:r>
            <a:r>
              <a:rPr lang="en-US" b="0" i="0" u="none" strike="noStrike" baseline="0" dirty="0"/>
              <a:t> with publicans and sinners?’” </a:t>
            </a:r>
            <a:r>
              <a:rPr lang="en-US" sz="2800" b="0" i="0" u="none" strike="noStrike" baseline="0" dirty="0"/>
              <a:t>(Mark 2:16)</a:t>
            </a:r>
            <a:endParaRPr lang="en-US" b="0" i="0" u="none" strike="noStrike" baseline="0" dirty="0"/>
          </a:p>
        </p:txBody>
      </p:sp>
      <p:pic>
        <p:nvPicPr>
          <p:cNvPr id="6" name="Picture 7" descr="A picture containing building, outdoor, person, clothes&#10;&#10;Description automatically generated">
            <a:extLst>
              <a:ext uri="{FF2B5EF4-FFF2-40B4-BE49-F238E27FC236}">
                <a16:creationId xmlns:a16="http://schemas.microsoft.com/office/drawing/2014/main" id="{0CDB4915-07C2-44F8-834F-0C5F6BC747BA}"/>
              </a:ext>
            </a:extLst>
          </p:cNvPr>
          <p:cNvPicPr>
            <a:picLocks noChangeAspect="1"/>
          </p:cNvPicPr>
          <p:nvPr/>
        </p:nvPicPr>
        <p:blipFill rotWithShape="1">
          <a:blip r:embed="rId3"/>
          <a:srcRect t="98" r="25468" b="283"/>
          <a:stretch/>
        </p:blipFill>
        <p:spPr>
          <a:xfrm>
            <a:off x="589845" y="1667934"/>
            <a:ext cx="5384139" cy="47547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a:extLst>
              <a:ext uri="{FF2B5EF4-FFF2-40B4-BE49-F238E27FC236}">
                <a16:creationId xmlns:a16="http://schemas.microsoft.com/office/drawing/2014/main" id="{CFDDD7BD-7125-E949-962D-1D828717F535}"/>
              </a:ext>
            </a:extLst>
          </p:cNvPr>
          <p:cNvSpPr txBox="1"/>
          <p:nvPr/>
        </p:nvSpPr>
        <p:spPr>
          <a:xfrm>
            <a:off x="955999" y="6084117"/>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Georgia"/>
              </a:rPr>
              <a:t>James Tissot</a:t>
            </a:r>
          </a:p>
        </p:txBody>
      </p:sp>
    </p:spTree>
    <p:extLst>
      <p:ext uri="{BB962C8B-B14F-4D97-AF65-F5344CB8AC3E}">
        <p14:creationId xmlns:p14="http://schemas.microsoft.com/office/powerpoint/2010/main" val="2417501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b="1" dirty="0">
                <a:latin typeface="Georgia" panose="02040502050405020303" pitchFamily="18" charset="0"/>
              </a:rPr>
              <a:t>Between the Testaments</a:t>
            </a:r>
            <a:endParaRPr lang="en-US" altLang="en-US" dirty="0">
              <a:latin typeface="Georgia" panose="02040502050405020303" pitchFamily="18" charset="0"/>
            </a:endParaRPr>
          </a:p>
        </p:txBody>
      </p:sp>
      <p:sp>
        <p:nvSpPr>
          <p:cNvPr id="9219" name="Content Placeholder 3"/>
          <p:cNvSpPr>
            <a:spLocks noGrp="1"/>
          </p:cNvSpPr>
          <p:nvPr>
            <p:ph idx="1"/>
          </p:nvPr>
        </p:nvSpPr>
        <p:spPr/>
        <p:txBody>
          <a:bodyPr/>
          <a:lstStyle/>
          <a:p>
            <a:r>
              <a:rPr lang="en-US" altLang="en-US" sz="3600" dirty="0">
                <a:solidFill>
                  <a:schemeClr val="tx1"/>
                </a:solidFill>
                <a:latin typeface="Georgia" panose="02040502050405020303" pitchFamily="18" charset="0"/>
              </a:rPr>
              <a:t>Period of Hellenization</a:t>
            </a:r>
          </a:p>
          <a:p>
            <a:r>
              <a:rPr lang="en-US" altLang="en-US" dirty="0">
                <a:solidFill>
                  <a:schemeClr val="tx1"/>
                </a:solidFill>
              </a:rPr>
              <a:t>Maccabean Revolt</a:t>
            </a:r>
          </a:p>
          <a:p>
            <a:r>
              <a:rPr lang="en-US" altLang="en-US" sz="3600" b="1" dirty="0">
                <a:solidFill>
                  <a:schemeClr val="tx1"/>
                </a:solidFill>
                <a:latin typeface="Georgia" panose="02040502050405020303" pitchFamily="18" charset="0"/>
              </a:rPr>
              <a:t>Hasmonean Dynasty</a:t>
            </a:r>
          </a:p>
          <a:p>
            <a:r>
              <a:rPr lang="en-US" altLang="en-US" dirty="0">
                <a:solidFill>
                  <a:schemeClr val="tx1"/>
                </a:solidFill>
              </a:rPr>
              <a:t>Roman Rule through the Herodian Dynasty</a:t>
            </a:r>
            <a:endParaRPr lang="en-US" altLang="en-US" sz="3600" dirty="0">
              <a:solidFill>
                <a:schemeClr val="tx1"/>
              </a:solidFill>
            </a:endParaRPr>
          </a:p>
        </p:txBody>
      </p:sp>
    </p:spTree>
    <p:extLst>
      <p:ext uri="{BB962C8B-B14F-4D97-AF65-F5344CB8AC3E}">
        <p14:creationId xmlns:p14="http://schemas.microsoft.com/office/powerpoint/2010/main" val="1552888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736" y="-228600"/>
            <a:ext cx="6586491" cy="1676603"/>
          </a:xfrm>
        </p:spPr>
        <p:txBody>
          <a:bodyPr vert="horz" lIns="91440" tIns="45720" rIns="91440" bIns="45720" rtlCol="0" anchor="ctr">
            <a:normAutofit/>
          </a:bodyPr>
          <a:lstStyle/>
          <a:p>
            <a:pPr algn="ctr"/>
            <a:r>
              <a:rPr lang="en-US" sz="4000" b="1" dirty="0">
                <a:latin typeface="Georgia" panose="02040502050405020303" pitchFamily="18" charset="0"/>
              </a:rPr>
              <a:t>The Hasmoneans</a:t>
            </a:r>
          </a:p>
        </p:txBody>
      </p:sp>
      <p:sp>
        <p:nvSpPr>
          <p:cNvPr id="3" name="Content Placeholder 2"/>
          <p:cNvSpPr>
            <a:spLocks noGrp="1"/>
          </p:cNvSpPr>
          <p:nvPr>
            <p:ph sz="half" idx="1"/>
          </p:nvPr>
        </p:nvSpPr>
        <p:spPr>
          <a:xfrm>
            <a:off x="315049" y="990600"/>
            <a:ext cx="7249533" cy="5479473"/>
          </a:xfrm>
        </p:spPr>
        <p:txBody>
          <a:bodyPr vert="horz" lIns="91440" tIns="45720" rIns="91440" bIns="45720" rtlCol="0">
            <a:noAutofit/>
          </a:bodyPr>
          <a:lstStyle/>
          <a:p>
            <a:pPr marL="0" indent="0">
              <a:buNone/>
            </a:pPr>
            <a:r>
              <a:rPr lang="en-US" sz="3200" dirty="0">
                <a:latin typeface="Georgia" panose="02040502050405020303" pitchFamily="18" charset="0"/>
              </a:rPr>
              <a:t>During the 100 years of Hasmonean rule, the geography they controlled increased substantially. At first, they controlled just a few areas around Jerusalem, but over time they conquered territories around the Sea of Galilee. This of course would have important implications for the life of Christ, who grew up in Galilee. The Hasmoneans even conquered lands in the south that traditionally had been possessed by their rivals. </a:t>
            </a:r>
          </a:p>
        </p:txBody>
      </p:sp>
      <p:pic>
        <p:nvPicPr>
          <p:cNvPr id="4" name="Picture 4" descr="Map&#10;&#10;Description automatically generated">
            <a:extLst>
              <a:ext uri="{FF2B5EF4-FFF2-40B4-BE49-F238E27FC236}">
                <a16:creationId xmlns:a16="http://schemas.microsoft.com/office/drawing/2014/main" id="{DBCF2D8A-6E23-4479-9E8F-C29D66BEDBC5}"/>
              </a:ext>
            </a:extLst>
          </p:cNvPr>
          <p:cNvPicPr>
            <a:picLocks noChangeAspect="1"/>
          </p:cNvPicPr>
          <p:nvPr/>
        </p:nvPicPr>
        <p:blipFill rotWithShape="1">
          <a:blip r:embed="rId3"/>
          <a:srcRect l="17323" r="-263" b="-206"/>
          <a:stretch/>
        </p:blipFill>
        <p:spPr>
          <a:xfrm>
            <a:off x="7636394" y="102059"/>
            <a:ext cx="4329272" cy="66538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a:extLst>
              <a:ext uri="{FF2B5EF4-FFF2-40B4-BE49-F238E27FC236}">
                <a16:creationId xmlns:a16="http://schemas.microsoft.com/office/drawing/2014/main" id="{0FAB2612-7188-4915-9D9D-34CEC8A44268}"/>
              </a:ext>
            </a:extLst>
          </p:cNvPr>
          <p:cNvSpPr txBox="1"/>
          <p:nvPr/>
        </p:nvSpPr>
        <p:spPr>
          <a:xfrm>
            <a:off x="9801030" y="6444457"/>
            <a:ext cx="167640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latin typeface="Georgia"/>
              </a:rPr>
              <a:t>Image by </a:t>
            </a:r>
            <a:r>
              <a:rPr lang="en-US" sz="1600" dirty="0" err="1">
                <a:solidFill>
                  <a:schemeClr val="bg1"/>
                </a:solidFill>
                <a:latin typeface="Georgia"/>
              </a:rPr>
              <a:t>Effib</a:t>
            </a:r>
            <a:endParaRPr lang="en-US" sz="1600" dirty="0">
              <a:solidFill>
                <a:schemeClr val="bg1"/>
              </a:solidFill>
              <a:latin typeface="Georgia"/>
            </a:endParaRPr>
          </a:p>
        </p:txBody>
      </p:sp>
    </p:spTree>
    <p:extLst>
      <p:ext uri="{BB962C8B-B14F-4D97-AF65-F5344CB8AC3E}">
        <p14:creationId xmlns:p14="http://schemas.microsoft.com/office/powerpoint/2010/main" val="1988335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b="1" dirty="0">
                <a:latin typeface="Georgia" panose="02040502050405020303" pitchFamily="18" charset="0"/>
              </a:rPr>
              <a:t>Between the Testaments</a:t>
            </a:r>
            <a:endParaRPr lang="en-US" altLang="en-US" dirty="0">
              <a:latin typeface="Georgia" panose="02040502050405020303" pitchFamily="18" charset="0"/>
            </a:endParaRPr>
          </a:p>
        </p:txBody>
      </p:sp>
      <p:sp>
        <p:nvSpPr>
          <p:cNvPr id="9219" name="Content Placeholder 3"/>
          <p:cNvSpPr>
            <a:spLocks noGrp="1"/>
          </p:cNvSpPr>
          <p:nvPr>
            <p:ph idx="1"/>
          </p:nvPr>
        </p:nvSpPr>
        <p:spPr/>
        <p:txBody>
          <a:bodyPr/>
          <a:lstStyle/>
          <a:p>
            <a:r>
              <a:rPr lang="en-US" altLang="en-US" sz="3600" dirty="0">
                <a:solidFill>
                  <a:schemeClr val="tx1"/>
                </a:solidFill>
                <a:latin typeface="Georgia" panose="02040502050405020303" pitchFamily="18" charset="0"/>
              </a:rPr>
              <a:t>Period of Hellenization</a:t>
            </a:r>
          </a:p>
          <a:p>
            <a:r>
              <a:rPr lang="en-US" altLang="en-US" dirty="0">
                <a:solidFill>
                  <a:schemeClr val="tx1"/>
                </a:solidFill>
              </a:rPr>
              <a:t>Maccabean Revolt</a:t>
            </a:r>
          </a:p>
          <a:p>
            <a:r>
              <a:rPr lang="en-US" altLang="en-US" sz="3600" dirty="0">
                <a:solidFill>
                  <a:schemeClr val="tx1"/>
                </a:solidFill>
                <a:latin typeface="Georgia" panose="02040502050405020303" pitchFamily="18" charset="0"/>
              </a:rPr>
              <a:t>Hasmonean Dynasty</a:t>
            </a:r>
          </a:p>
          <a:p>
            <a:r>
              <a:rPr lang="en-US" altLang="en-US" b="1" dirty="0">
                <a:solidFill>
                  <a:schemeClr val="tx1"/>
                </a:solidFill>
              </a:rPr>
              <a:t>Roman Rule through the Herodian Dynasty</a:t>
            </a:r>
            <a:endParaRPr lang="en-US" altLang="en-US" sz="3600" b="1" dirty="0">
              <a:solidFill>
                <a:schemeClr val="tx1"/>
              </a:solidFill>
            </a:endParaRPr>
          </a:p>
        </p:txBody>
      </p:sp>
    </p:spTree>
    <p:extLst>
      <p:ext uri="{BB962C8B-B14F-4D97-AF65-F5344CB8AC3E}">
        <p14:creationId xmlns:p14="http://schemas.microsoft.com/office/powerpoint/2010/main" val="1507168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970450"/>
          </a:xfrm>
        </p:spPr>
        <p:txBody>
          <a:bodyPr anchor="ctr">
            <a:normAutofit/>
          </a:bodyPr>
          <a:lstStyle/>
          <a:p>
            <a:r>
              <a:rPr lang="en-US" b="1"/>
              <a:t>From the Hasmoneans to Herod</a:t>
            </a:r>
          </a:p>
        </p:txBody>
      </p:sp>
      <p:pic>
        <p:nvPicPr>
          <p:cNvPr id="4" name="Content Placeholder 3">
            <a:extLst>
              <a:ext uri="{FF2B5EF4-FFF2-40B4-BE49-F238E27FC236}">
                <a16:creationId xmlns:a16="http://schemas.microsoft.com/office/drawing/2014/main" id="{B8D3E91E-2409-4F79-9FFB-64FFB3B1A693}"/>
              </a:ext>
            </a:extLst>
          </p:cNvPr>
          <p:cNvPicPr>
            <a:picLocks noGrp="1" noChangeAspect="1"/>
          </p:cNvPicPr>
          <p:nvPr>
            <p:ph sz="half" idx="1"/>
          </p:nvPr>
        </p:nvPicPr>
        <p:blipFill rotWithShape="1">
          <a:blip r:embed="rId3"/>
          <a:srcRect l="1573" t="2827" r="-1574" b="31678"/>
          <a:stretch/>
        </p:blipFill>
        <p:spPr>
          <a:xfrm>
            <a:off x="3710254" y="1593476"/>
            <a:ext cx="4760843" cy="48156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45595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02D0E-8FDD-4041-AD7D-D3B19D0888FB}"/>
              </a:ext>
            </a:extLst>
          </p:cNvPr>
          <p:cNvSpPr>
            <a:spLocks noGrp="1"/>
          </p:cNvSpPr>
          <p:nvPr>
            <p:ph type="title"/>
          </p:nvPr>
        </p:nvSpPr>
        <p:spPr>
          <a:xfrm>
            <a:off x="2275840" y="207560"/>
            <a:ext cx="7122160" cy="970450"/>
          </a:xfrm>
        </p:spPr>
        <p:txBody>
          <a:bodyPr>
            <a:normAutofit/>
          </a:bodyPr>
          <a:lstStyle/>
          <a:p>
            <a:r>
              <a:rPr lang="en-US" dirty="0"/>
              <a:t>After Herod the Great</a:t>
            </a:r>
          </a:p>
        </p:txBody>
      </p:sp>
      <p:pic>
        <p:nvPicPr>
          <p:cNvPr id="2052" name="Picture 4" descr="map-Herod-rm-g-02">
            <a:extLst>
              <a:ext uri="{FF2B5EF4-FFF2-40B4-BE49-F238E27FC236}">
                <a16:creationId xmlns:a16="http://schemas.microsoft.com/office/drawing/2014/main" id="{FD0826CB-8D29-4CA7-B76D-10C2CDAE63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24" t="3518"/>
          <a:stretch/>
        </p:blipFill>
        <p:spPr bwMode="auto">
          <a:xfrm>
            <a:off x="2015067" y="1178010"/>
            <a:ext cx="7498080" cy="54477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13472D6-12AA-471A-9981-01491EECCA14}"/>
              </a:ext>
            </a:extLst>
          </p:cNvPr>
          <p:cNvSpPr txBox="1"/>
          <p:nvPr/>
        </p:nvSpPr>
        <p:spPr>
          <a:xfrm>
            <a:off x="2678853" y="6311886"/>
            <a:ext cx="398497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Georgia"/>
              </a:rPr>
              <a:t>Image copyright bibleodyssey.org</a:t>
            </a:r>
          </a:p>
        </p:txBody>
      </p:sp>
    </p:spTree>
    <p:extLst>
      <p:ext uri="{BB962C8B-B14F-4D97-AF65-F5344CB8AC3E}">
        <p14:creationId xmlns:p14="http://schemas.microsoft.com/office/powerpoint/2010/main" val="1006253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sitting under a tree&#10;&#10;Description automatically generated with low confidence">
            <a:extLst>
              <a:ext uri="{FF2B5EF4-FFF2-40B4-BE49-F238E27FC236}">
                <a16:creationId xmlns:a16="http://schemas.microsoft.com/office/drawing/2014/main" id="{35D84E86-2E56-9C41-B333-547FD14528D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22229" y="109040"/>
            <a:ext cx="4747542" cy="66399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1">
            <a:extLst>
              <a:ext uri="{FF2B5EF4-FFF2-40B4-BE49-F238E27FC236}">
                <a16:creationId xmlns:a16="http://schemas.microsoft.com/office/drawing/2014/main" id="{D440081D-BE9E-0B40-B290-9FC856F271EA}"/>
              </a:ext>
            </a:extLst>
          </p:cNvPr>
          <p:cNvSpPr/>
          <p:nvPr/>
        </p:nvSpPr>
        <p:spPr>
          <a:xfrm>
            <a:off x="5809956" y="0"/>
            <a:ext cx="1026941" cy="6748960"/>
          </a:xfrm>
          <a:prstGeom prst="rect">
            <a:avLst/>
          </a:prstGeom>
          <a:solidFill>
            <a:srgbClr val="2D30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8171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picture containing text, building, person, outdoor&#10;&#10;Description automatically generated">
            <a:extLst>
              <a:ext uri="{FF2B5EF4-FFF2-40B4-BE49-F238E27FC236}">
                <a16:creationId xmlns:a16="http://schemas.microsoft.com/office/drawing/2014/main" id="{E0B381CD-28AD-465C-8E88-8AEEF2AD3F86}"/>
              </a:ext>
            </a:extLst>
          </p:cNvPr>
          <p:cNvPicPr>
            <a:picLocks noChangeAspect="1"/>
          </p:cNvPicPr>
          <p:nvPr/>
        </p:nvPicPr>
        <p:blipFill rotWithShape="1">
          <a:blip r:embed="rId3"/>
          <a:srcRect t="25032" r="-2" b="25262"/>
          <a:stretch/>
        </p:blipFill>
        <p:spPr>
          <a:xfrm>
            <a:off x="280199" y="569854"/>
            <a:ext cx="11631601" cy="5073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a:extLst>
              <a:ext uri="{FF2B5EF4-FFF2-40B4-BE49-F238E27FC236}">
                <a16:creationId xmlns:a16="http://schemas.microsoft.com/office/drawing/2014/main" id="{88908B5F-26A6-4802-833C-9D80BCED9E78}"/>
              </a:ext>
            </a:extLst>
          </p:cNvPr>
          <p:cNvSpPr txBox="1"/>
          <p:nvPr/>
        </p:nvSpPr>
        <p:spPr>
          <a:xfrm>
            <a:off x="885571" y="5304600"/>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Georgia"/>
                <a:ea typeface="+mn-lt"/>
                <a:cs typeface="+mn-lt"/>
              </a:rPr>
              <a:t>Duccio di Buoninsegna</a:t>
            </a:r>
            <a:endParaRPr lang="en-US" sz="1600" dirty="0" err="1">
              <a:latin typeface="Georgia"/>
            </a:endParaRPr>
          </a:p>
        </p:txBody>
      </p:sp>
    </p:spTree>
    <p:extLst>
      <p:ext uri="{BB962C8B-B14F-4D97-AF65-F5344CB8AC3E}">
        <p14:creationId xmlns:p14="http://schemas.microsoft.com/office/powerpoint/2010/main" val="823675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picture containing text&#10;&#10;Description automatically generated">
            <a:extLst>
              <a:ext uri="{FF2B5EF4-FFF2-40B4-BE49-F238E27FC236}">
                <a16:creationId xmlns:a16="http://schemas.microsoft.com/office/drawing/2014/main" id="{758C3387-8345-4A4E-AFC8-18650485592A}"/>
              </a:ext>
            </a:extLst>
          </p:cNvPr>
          <p:cNvPicPr>
            <a:picLocks noChangeAspect="1"/>
          </p:cNvPicPr>
          <p:nvPr/>
        </p:nvPicPr>
        <p:blipFill rotWithShape="1">
          <a:blip r:embed="rId3"/>
          <a:srcRect l="5618" t="38198" r="5657" b="21162"/>
          <a:stretch/>
        </p:blipFill>
        <p:spPr>
          <a:xfrm>
            <a:off x="953589" y="170230"/>
            <a:ext cx="10280468" cy="65175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a:extLst>
              <a:ext uri="{FF2B5EF4-FFF2-40B4-BE49-F238E27FC236}">
                <a16:creationId xmlns:a16="http://schemas.microsoft.com/office/drawing/2014/main" id="{F5C4495C-1C1B-448C-A47C-ED9316D882FC}"/>
              </a:ext>
            </a:extLst>
          </p:cNvPr>
          <p:cNvSpPr txBox="1"/>
          <p:nvPr/>
        </p:nvSpPr>
        <p:spPr>
          <a:xfrm>
            <a:off x="1656645" y="6349215"/>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Georgia"/>
              </a:rPr>
              <a:t>James Tissot</a:t>
            </a:r>
          </a:p>
        </p:txBody>
      </p:sp>
    </p:spTree>
    <p:extLst>
      <p:ext uri="{BB962C8B-B14F-4D97-AF65-F5344CB8AC3E}">
        <p14:creationId xmlns:p14="http://schemas.microsoft.com/office/powerpoint/2010/main" val="115081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CF764-FA94-4878-9AEA-F716FE9B2E4C}"/>
              </a:ext>
            </a:extLst>
          </p:cNvPr>
          <p:cNvSpPr>
            <a:spLocks noGrp="1"/>
          </p:cNvSpPr>
          <p:nvPr>
            <p:ph type="title"/>
          </p:nvPr>
        </p:nvSpPr>
        <p:spPr/>
        <p:txBody>
          <a:bodyPr/>
          <a:lstStyle/>
          <a:p>
            <a:r>
              <a:rPr lang="en-US" dirty="0"/>
              <a:t>The Sadducees</a:t>
            </a:r>
          </a:p>
        </p:txBody>
      </p:sp>
      <p:sp>
        <p:nvSpPr>
          <p:cNvPr id="4" name="Content Placeholder 3">
            <a:extLst>
              <a:ext uri="{FF2B5EF4-FFF2-40B4-BE49-F238E27FC236}">
                <a16:creationId xmlns:a16="http://schemas.microsoft.com/office/drawing/2014/main" id="{E695CA60-771A-405E-B518-10B00CF94AD3}"/>
              </a:ext>
            </a:extLst>
          </p:cNvPr>
          <p:cNvSpPr>
            <a:spLocks noGrp="1"/>
          </p:cNvSpPr>
          <p:nvPr>
            <p:ph sz="half" idx="2"/>
          </p:nvPr>
        </p:nvSpPr>
        <p:spPr>
          <a:xfrm>
            <a:off x="5117432" y="1700464"/>
            <a:ext cx="6756120" cy="4547936"/>
          </a:xfrm>
        </p:spPr>
        <p:txBody>
          <a:bodyPr>
            <a:noAutofit/>
          </a:bodyPr>
          <a:lstStyle/>
          <a:p>
            <a:pPr marL="36900" marR="0" indent="0" rtl="0">
              <a:buNone/>
            </a:pPr>
            <a:r>
              <a:rPr lang="en-US" sz="4000" b="0" i="0" u="none" strike="noStrike" baseline="0" dirty="0"/>
              <a:t>Although Rome was in charge politically, a Jewish group known as the Sadducees generally had responsibility for the temple. They were among the wealthy elites of Jerusalem.</a:t>
            </a:r>
          </a:p>
        </p:txBody>
      </p:sp>
      <p:pic>
        <p:nvPicPr>
          <p:cNvPr id="7" name="Picture 7">
            <a:extLst>
              <a:ext uri="{FF2B5EF4-FFF2-40B4-BE49-F238E27FC236}">
                <a16:creationId xmlns:a16="http://schemas.microsoft.com/office/drawing/2014/main" id="{CCC8F572-EF5D-4D03-80F9-311521FA49D2}"/>
              </a:ext>
            </a:extLst>
          </p:cNvPr>
          <p:cNvPicPr>
            <a:picLocks noGrp="1" noChangeAspect="1"/>
          </p:cNvPicPr>
          <p:nvPr>
            <p:ph sz="half" idx="1"/>
          </p:nvPr>
        </p:nvPicPr>
        <p:blipFill rotWithShape="1">
          <a:blip r:embed="rId3"/>
          <a:srcRect l="15711" t="-100" r="6234" b="667"/>
          <a:stretch/>
        </p:blipFill>
        <p:spPr>
          <a:xfrm>
            <a:off x="443089" y="1756908"/>
            <a:ext cx="4420505" cy="42035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86444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r>
              <a:rPr lang="en-US" altLang="en-US" dirty="0">
                <a:latin typeface="Georgia" panose="02040502050405020303" pitchFamily="18" charset="0"/>
              </a:rPr>
              <a:t>Background Topics</a:t>
            </a:r>
          </a:p>
        </p:txBody>
      </p:sp>
      <p:sp>
        <p:nvSpPr>
          <p:cNvPr id="9219" name="Content Placeholder 3"/>
          <p:cNvSpPr>
            <a:spLocks noGrp="1"/>
          </p:cNvSpPr>
          <p:nvPr>
            <p:ph idx="1"/>
          </p:nvPr>
        </p:nvSpPr>
        <p:spPr>
          <a:xfrm>
            <a:off x="750627" y="1801505"/>
            <a:ext cx="10686196" cy="4446896"/>
          </a:xfrm>
        </p:spPr>
        <p:txBody>
          <a:bodyPr/>
          <a:lstStyle/>
          <a:p>
            <a:r>
              <a:rPr lang="en-US" altLang="en-US" sz="3600" dirty="0">
                <a:latin typeface="Georgia" panose="02040502050405020303" pitchFamily="18" charset="0"/>
              </a:rPr>
              <a:t>Historical background (see readings)</a:t>
            </a:r>
          </a:p>
          <a:p>
            <a:r>
              <a:rPr lang="en-US" altLang="en-US" b="1" dirty="0">
                <a:solidFill>
                  <a:srgbClr val="FFFF00"/>
                </a:solidFill>
              </a:rPr>
              <a:t>Jewish expectations for a Messiah</a:t>
            </a:r>
          </a:p>
          <a:p>
            <a:r>
              <a:rPr lang="en-US" altLang="en-US" dirty="0"/>
              <a:t>Background to the four Gospel accounts</a:t>
            </a:r>
          </a:p>
          <a:p>
            <a:endParaRPr lang="en-US" altLang="en-US" sz="3600" dirty="0">
              <a:latin typeface="Georgia" panose="02040502050405020303" pitchFamily="18" charset="0"/>
            </a:endParaRPr>
          </a:p>
          <a:p>
            <a:endParaRPr lang="en-US" altLang="en-US" sz="3600" dirty="0">
              <a:latin typeface="Georgia" panose="02040502050405020303" pitchFamily="18" charset="0"/>
            </a:endParaRPr>
          </a:p>
        </p:txBody>
      </p:sp>
    </p:spTree>
    <p:extLst>
      <p:ext uri="{BB962C8B-B14F-4D97-AF65-F5344CB8AC3E}">
        <p14:creationId xmlns:p14="http://schemas.microsoft.com/office/powerpoint/2010/main" val="2182714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Autofit/>
          </a:bodyPr>
          <a:lstStyle/>
          <a:p>
            <a:pPr marL="36900"/>
            <a:r>
              <a:rPr lang="en-US" sz="3600" dirty="0"/>
              <a:t>Pre-Christian, Jewish texts present the following expectations of the Messiah among many early Jews:</a:t>
            </a:r>
          </a:p>
        </p:txBody>
      </p:sp>
      <p:sp>
        <p:nvSpPr>
          <p:cNvPr id="9219" name="Content Placeholder 3"/>
          <p:cNvSpPr>
            <a:spLocks noGrp="1"/>
          </p:cNvSpPr>
          <p:nvPr>
            <p:ph idx="1"/>
          </p:nvPr>
        </p:nvSpPr>
        <p:spPr>
          <a:xfrm>
            <a:off x="259306" y="2244436"/>
            <a:ext cx="7457675" cy="4347433"/>
          </a:xfrm>
        </p:spPr>
        <p:txBody>
          <a:bodyPr>
            <a:normAutofit/>
          </a:bodyPr>
          <a:lstStyle/>
          <a:p>
            <a:r>
              <a:rPr lang="en-US" dirty="0"/>
              <a:t>All people would worship him </a:t>
            </a:r>
          </a:p>
          <a:p>
            <a:r>
              <a:rPr lang="en-US" dirty="0"/>
              <a:t>He would be a king </a:t>
            </a:r>
          </a:p>
          <a:p>
            <a:r>
              <a:rPr lang="en-US" dirty="0"/>
              <a:t>He would judge the wicked and overthrow Israel’s foreign enemies </a:t>
            </a:r>
          </a:p>
          <a:p>
            <a:r>
              <a:rPr lang="en-US" dirty="0"/>
              <a:t>His kingdom would be everlasting </a:t>
            </a:r>
          </a:p>
        </p:txBody>
      </p:sp>
      <p:sp>
        <p:nvSpPr>
          <p:cNvPr id="5" name="Content Placeholder 3">
            <a:extLst>
              <a:ext uri="{FF2B5EF4-FFF2-40B4-BE49-F238E27FC236}">
                <a16:creationId xmlns:a16="http://schemas.microsoft.com/office/drawing/2014/main" id="{DEA17BE3-680C-4226-B488-C0143FA3E119}"/>
              </a:ext>
            </a:extLst>
          </p:cNvPr>
          <p:cNvSpPr txBox="1">
            <a:spLocks/>
          </p:cNvSpPr>
          <p:nvPr/>
        </p:nvSpPr>
        <p:spPr>
          <a:xfrm>
            <a:off x="484909" y="6414654"/>
            <a:ext cx="11447784" cy="436521"/>
          </a:xfrm>
          <a:prstGeom prst="rect">
            <a:avLst/>
          </a:prstGeom>
          <a:effectLst>
            <a:outerShdw blurRad="25400" dir="17880000">
              <a:srgbClr val="000000">
                <a:alpha val="46000"/>
              </a:srgbClr>
            </a:outerShdw>
          </a:effectLst>
        </p:spPr>
        <p:txBody>
          <a:bodyPr vert="horz" lIns="91440" tIns="45720" rIns="91440" bIns="45720" rtlCol="0" anchor="t">
            <a:normAutofit fontScale="62500" lnSpcReduction="20000"/>
          </a:bodyPr>
          <a:lstStyle>
            <a:lvl1pPr marL="342900" indent="-306000" algn="l" defTabSz="457200" rtl="0" eaLnBrk="1" latinLnBrk="0" hangingPunct="1">
              <a:spcBef>
                <a:spcPct val="20000"/>
              </a:spcBef>
              <a:spcAft>
                <a:spcPts val="600"/>
              </a:spcAft>
              <a:buClr>
                <a:schemeClr val="accent2">
                  <a:lumMod val="20000"/>
                  <a:lumOff val="80000"/>
                </a:schemeClr>
              </a:buClr>
              <a:buSzPct val="70000"/>
              <a:buFont typeface="Arial" panose="020B0604020202020204" pitchFamily="34" charset="0"/>
              <a:buChar char="•"/>
              <a:defRPr sz="36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1pPr>
            <a:lvl2pPr marL="720000" indent="-270000" algn="l" defTabSz="457200" rtl="0" eaLnBrk="1" latinLnBrk="0" hangingPunct="1">
              <a:spcBef>
                <a:spcPct val="20000"/>
              </a:spcBef>
              <a:spcAft>
                <a:spcPts val="600"/>
              </a:spcAft>
              <a:buClr>
                <a:schemeClr val="tx2"/>
              </a:buClr>
              <a:buSzPct val="70000"/>
              <a:buFont typeface="Arial" panose="020B0604020202020204" pitchFamily="34" charset="0"/>
              <a:buChar char="•"/>
              <a:defRPr sz="32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2pPr>
            <a:lvl3pPr marL="1026000" indent="-216000" algn="l" defTabSz="457200" rtl="0" eaLnBrk="1" latinLnBrk="0" hangingPunct="1">
              <a:spcBef>
                <a:spcPct val="20000"/>
              </a:spcBef>
              <a:spcAft>
                <a:spcPts val="600"/>
              </a:spcAft>
              <a:buClr>
                <a:schemeClr val="tx2"/>
              </a:buClr>
              <a:buSzPct val="70000"/>
              <a:buFont typeface="Arial" panose="020B0604020202020204" pitchFamily="34" charset="0"/>
              <a:buChar char="•"/>
              <a:defRPr sz="28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3pPr>
            <a:lvl4pPr marL="1386000" indent="-216000" algn="l" defTabSz="457200" rtl="0" eaLnBrk="1" latinLnBrk="0" hangingPunct="1">
              <a:spcBef>
                <a:spcPct val="20000"/>
              </a:spcBef>
              <a:spcAft>
                <a:spcPts val="600"/>
              </a:spcAft>
              <a:buClr>
                <a:schemeClr val="tx2"/>
              </a:buClr>
              <a:buSzPct val="70000"/>
              <a:buFont typeface="Arial" panose="020B0604020202020204" pitchFamily="34" charset="0"/>
              <a:buChar char="•"/>
              <a:defRPr sz="24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4pPr>
            <a:lvl5pPr marL="1674000" indent="-216000" algn="l" defTabSz="457200" rtl="0" eaLnBrk="1" latinLnBrk="0" hangingPunct="1">
              <a:spcBef>
                <a:spcPct val="20000"/>
              </a:spcBef>
              <a:spcAft>
                <a:spcPts val="600"/>
              </a:spcAft>
              <a:buClr>
                <a:schemeClr val="tx2"/>
              </a:buClr>
              <a:buSzPct val="70000"/>
              <a:buFont typeface="Arial" panose="020B0604020202020204" pitchFamily="34" charset="0"/>
              <a:buChar char="•"/>
              <a:defRPr sz="24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buNone/>
            </a:pPr>
            <a:r>
              <a:rPr lang="en-US" dirty="0"/>
              <a:t>Trevan G. Hatch, “Messianism and Jewish Messiahs in the New Testament Period.”</a:t>
            </a:r>
          </a:p>
        </p:txBody>
      </p:sp>
      <p:pic>
        <p:nvPicPr>
          <p:cNvPr id="1026" name="Picture 2">
            <a:extLst>
              <a:ext uri="{FF2B5EF4-FFF2-40B4-BE49-F238E27FC236}">
                <a16:creationId xmlns:a16="http://schemas.microsoft.com/office/drawing/2014/main" id="{9B2710B2-A9A5-4FF5-8AA6-BE375D6DA4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7590" y="2244436"/>
            <a:ext cx="3545592" cy="3709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157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465A2C43-9D29-4C4B-A3B1-4579612655A9}"/>
              </a:ext>
            </a:extLst>
          </p:cNvPr>
          <p:cNvSpPr txBox="1">
            <a:spLocks/>
          </p:cNvSpPr>
          <p:nvPr/>
        </p:nvSpPr>
        <p:spPr>
          <a:xfrm>
            <a:off x="5274048" y="341099"/>
            <a:ext cx="6638706" cy="6988629"/>
          </a:xfrm>
          <a:prstGeom prst="rect">
            <a:avLst/>
          </a:prstGeom>
          <a:noFill/>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accent2">
                  <a:lumMod val="20000"/>
                  <a:lumOff val="80000"/>
                </a:schemeClr>
              </a:buClr>
              <a:buSzPct val="70000"/>
              <a:buFont typeface="Arial" panose="020B0604020202020204" pitchFamily="34" charset="0"/>
              <a:buChar char="•"/>
              <a:defRPr sz="36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1pPr>
            <a:lvl2pPr marL="720000" indent="-270000" algn="l" defTabSz="457200" rtl="0" eaLnBrk="1" latinLnBrk="0" hangingPunct="1">
              <a:spcBef>
                <a:spcPct val="20000"/>
              </a:spcBef>
              <a:spcAft>
                <a:spcPts val="600"/>
              </a:spcAft>
              <a:buClr>
                <a:schemeClr val="tx2"/>
              </a:buClr>
              <a:buSzPct val="70000"/>
              <a:buFont typeface="Arial" panose="020B0604020202020204" pitchFamily="34" charset="0"/>
              <a:buChar char="•"/>
              <a:defRPr sz="32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2pPr>
            <a:lvl3pPr marL="1026000" indent="-216000" algn="l" defTabSz="457200" rtl="0" eaLnBrk="1" latinLnBrk="0" hangingPunct="1">
              <a:spcBef>
                <a:spcPct val="20000"/>
              </a:spcBef>
              <a:spcAft>
                <a:spcPts val="600"/>
              </a:spcAft>
              <a:buClr>
                <a:schemeClr val="tx2"/>
              </a:buClr>
              <a:buSzPct val="70000"/>
              <a:buFont typeface="Arial" panose="020B0604020202020204" pitchFamily="34" charset="0"/>
              <a:buChar char="•"/>
              <a:defRPr sz="28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3pPr>
            <a:lvl4pPr marL="1386000" indent="-216000" algn="l" defTabSz="457200" rtl="0" eaLnBrk="1" latinLnBrk="0" hangingPunct="1">
              <a:spcBef>
                <a:spcPct val="20000"/>
              </a:spcBef>
              <a:spcAft>
                <a:spcPts val="600"/>
              </a:spcAft>
              <a:buClr>
                <a:schemeClr val="tx2"/>
              </a:buClr>
              <a:buSzPct val="70000"/>
              <a:buFont typeface="Arial" panose="020B0604020202020204" pitchFamily="34" charset="0"/>
              <a:buChar char="•"/>
              <a:defRPr sz="24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4pPr>
            <a:lvl5pPr marL="1674000" indent="-216000" algn="l" defTabSz="457200" rtl="0" eaLnBrk="1" latinLnBrk="0" hangingPunct="1">
              <a:spcBef>
                <a:spcPct val="20000"/>
              </a:spcBef>
              <a:spcAft>
                <a:spcPts val="600"/>
              </a:spcAft>
              <a:buClr>
                <a:schemeClr val="tx2"/>
              </a:buClr>
              <a:buSzPct val="70000"/>
              <a:buFont typeface="Arial" panose="020B0604020202020204" pitchFamily="34" charset="0"/>
              <a:buChar char="•"/>
              <a:defRPr sz="24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indent="0">
              <a:buNone/>
            </a:pPr>
            <a:r>
              <a:rPr lang="en-US" dirty="0">
                <a:solidFill>
                  <a:schemeClr val="tx1"/>
                </a:solidFill>
              </a:rPr>
              <a:t>“There shall come a Star out of Jacob, and a </a:t>
            </a:r>
            <a:r>
              <a:rPr lang="en-US" dirty="0" err="1">
                <a:solidFill>
                  <a:schemeClr val="tx1"/>
                </a:solidFill>
              </a:rPr>
              <a:t>Sceptre</a:t>
            </a:r>
            <a:r>
              <a:rPr lang="en-US" dirty="0">
                <a:solidFill>
                  <a:schemeClr val="tx1"/>
                </a:solidFill>
              </a:rPr>
              <a:t> shall rise out of Israel, and shall smite the corners of Moab…And Edom shall be a possession…Israel shall do valiantly. Out of Jacob shall come he that shall have dominion, and shall destroy him that </a:t>
            </a:r>
            <a:r>
              <a:rPr lang="en-US" dirty="0" err="1">
                <a:solidFill>
                  <a:schemeClr val="tx1"/>
                </a:solidFill>
              </a:rPr>
              <a:t>remaineth</a:t>
            </a:r>
            <a:r>
              <a:rPr lang="en-US" dirty="0">
                <a:solidFill>
                  <a:schemeClr val="tx1"/>
                </a:solidFill>
              </a:rPr>
              <a:t> of the city.” </a:t>
            </a:r>
            <a:r>
              <a:rPr lang="en-US" sz="2800" dirty="0">
                <a:solidFill>
                  <a:schemeClr val="tx1"/>
                </a:solidFill>
              </a:rPr>
              <a:t>(Numbers 24:17–19)</a:t>
            </a:r>
          </a:p>
        </p:txBody>
      </p:sp>
      <p:pic>
        <p:nvPicPr>
          <p:cNvPr id="7" name="Picture 7" descr="A picture containing text, book, old&#10;&#10;Description automatically generated">
            <a:extLst>
              <a:ext uri="{FF2B5EF4-FFF2-40B4-BE49-F238E27FC236}">
                <a16:creationId xmlns:a16="http://schemas.microsoft.com/office/drawing/2014/main" id="{F330DAB2-3EDA-49BE-AB5D-686EC0316682}"/>
              </a:ext>
            </a:extLst>
          </p:cNvPr>
          <p:cNvPicPr>
            <a:picLocks noChangeAspect="1"/>
          </p:cNvPicPr>
          <p:nvPr/>
        </p:nvPicPr>
        <p:blipFill rotWithShape="1">
          <a:blip r:embed="rId3"/>
          <a:srcRect l="338" t="12102" r="-676" b="1911"/>
          <a:stretch/>
        </p:blipFill>
        <p:spPr>
          <a:xfrm>
            <a:off x="556227" y="339780"/>
            <a:ext cx="4497457" cy="6114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63943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134" y="381000"/>
            <a:ext cx="10515600" cy="908504"/>
          </a:xfrm>
        </p:spPr>
        <p:txBody>
          <a:bodyPr/>
          <a:lstStyle/>
          <a:p>
            <a:pPr algn="ctr"/>
            <a:r>
              <a:rPr lang="en-US" b="1" dirty="0">
                <a:solidFill>
                  <a:schemeClr val="tx1"/>
                </a:solidFill>
                <a:latin typeface="Georgia"/>
              </a:rPr>
              <a:t>Daniel 7</a:t>
            </a:r>
            <a:endParaRPr lang="en-US" dirty="0">
              <a:solidFill>
                <a:schemeClr val="tx1"/>
              </a:solidFill>
              <a:latin typeface="Georgia"/>
            </a:endParaRPr>
          </a:p>
        </p:txBody>
      </p:sp>
      <p:sp>
        <p:nvSpPr>
          <p:cNvPr id="3" name="Content Placeholder 3">
            <a:extLst>
              <a:ext uri="{FF2B5EF4-FFF2-40B4-BE49-F238E27FC236}">
                <a16:creationId xmlns:a16="http://schemas.microsoft.com/office/drawing/2014/main" id="{0E55B11D-F450-4D1C-B067-CF31C9598DF6}"/>
              </a:ext>
            </a:extLst>
          </p:cNvPr>
          <p:cNvSpPr>
            <a:spLocks noGrp="1"/>
          </p:cNvSpPr>
          <p:nvPr>
            <p:ph sz="half" idx="1"/>
          </p:nvPr>
        </p:nvSpPr>
        <p:spPr>
          <a:xfrm>
            <a:off x="6098095" y="1377247"/>
            <a:ext cx="5821531" cy="5476941"/>
          </a:xfrm>
          <a:noFill/>
        </p:spPr>
        <p:txBody>
          <a:bodyPr vert="horz" lIns="91440" tIns="45720" rIns="91440" bIns="45720" rtlCol="0" anchor="t">
            <a:normAutofit lnSpcReduction="10000"/>
          </a:bodyPr>
          <a:lstStyle/>
          <a:p>
            <a:pPr marL="0" indent="0">
              <a:buNone/>
            </a:pPr>
            <a:r>
              <a:rPr lang="en-US" sz="3200" dirty="0">
                <a:solidFill>
                  <a:srgbClr val="FFFFFF"/>
                </a:solidFill>
                <a:latin typeface="Georgia" panose="02040502050405020303" pitchFamily="18" charset="0"/>
              </a:rPr>
              <a:t>“I saw in the night visions…one like the Son of man came with the clouds of heaven…And there was given him dominion, and glory, and a kingdom, that all people, nations, and languages, should serve him: his dominion is an everlasting dominion, which shall not pass away, and his kingdom that which shall not be destroyed” </a:t>
            </a:r>
            <a:r>
              <a:rPr lang="en-US" sz="2400" dirty="0">
                <a:solidFill>
                  <a:srgbClr val="FFFFFF"/>
                </a:solidFill>
                <a:latin typeface="Georgia" panose="02040502050405020303" pitchFamily="18" charset="0"/>
              </a:rPr>
              <a:t>(Daniel 7:13–14).</a:t>
            </a:r>
            <a:endParaRPr lang="en-US"/>
          </a:p>
          <a:p>
            <a:pPr algn="ctr"/>
            <a:endParaRPr lang="en-US" sz="2000" dirty="0">
              <a:solidFill>
                <a:srgbClr val="FFFFFF"/>
              </a:solidFill>
            </a:endParaRPr>
          </a:p>
        </p:txBody>
      </p:sp>
      <p:pic>
        <p:nvPicPr>
          <p:cNvPr id="10" name="Picture 10" descr="A picture containing text, book&#10;&#10;Description automatically generated">
            <a:extLst>
              <a:ext uri="{FF2B5EF4-FFF2-40B4-BE49-F238E27FC236}">
                <a16:creationId xmlns:a16="http://schemas.microsoft.com/office/drawing/2014/main" id="{6E889705-CCF2-49F8-9D70-1EF51AE82428}"/>
              </a:ext>
            </a:extLst>
          </p:cNvPr>
          <p:cNvPicPr>
            <a:picLocks noChangeAspect="1"/>
          </p:cNvPicPr>
          <p:nvPr/>
        </p:nvPicPr>
        <p:blipFill rotWithShape="1">
          <a:blip r:embed="rId3"/>
          <a:srcRect l="1758" r="220" b="317"/>
          <a:stretch/>
        </p:blipFill>
        <p:spPr>
          <a:xfrm>
            <a:off x="310055" y="1471239"/>
            <a:ext cx="5581054" cy="39155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xtBox 10">
            <a:extLst>
              <a:ext uri="{FF2B5EF4-FFF2-40B4-BE49-F238E27FC236}">
                <a16:creationId xmlns:a16="http://schemas.microsoft.com/office/drawing/2014/main" id="{A0B24EAD-1EBA-428D-A147-46097AF9CDF5}"/>
              </a:ext>
            </a:extLst>
          </p:cNvPr>
          <p:cNvSpPr txBox="1"/>
          <p:nvPr/>
        </p:nvSpPr>
        <p:spPr>
          <a:xfrm>
            <a:off x="218090" y="5302469"/>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latin typeface="Georgia"/>
              </a:rPr>
              <a:t>Hans Holbein</a:t>
            </a:r>
          </a:p>
        </p:txBody>
      </p:sp>
    </p:spTree>
    <p:extLst>
      <p:ext uri="{BB962C8B-B14F-4D97-AF65-F5344CB8AC3E}">
        <p14:creationId xmlns:p14="http://schemas.microsoft.com/office/powerpoint/2010/main" val="366575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Autofit/>
          </a:bodyPr>
          <a:lstStyle/>
          <a:p>
            <a:pPr marL="36900"/>
            <a:r>
              <a:rPr lang="en-US" sz="5400" dirty="0"/>
              <a:t>Matthew 16:21</a:t>
            </a:r>
          </a:p>
        </p:txBody>
      </p:sp>
      <p:sp>
        <p:nvSpPr>
          <p:cNvPr id="9219" name="Content Placeholder 3"/>
          <p:cNvSpPr>
            <a:spLocks noGrp="1"/>
          </p:cNvSpPr>
          <p:nvPr>
            <p:ph idx="1"/>
          </p:nvPr>
        </p:nvSpPr>
        <p:spPr/>
        <p:txBody>
          <a:bodyPr>
            <a:normAutofit/>
          </a:bodyPr>
          <a:lstStyle/>
          <a:p>
            <a:pPr marL="36900" indent="0" algn="ctr">
              <a:buNone/>
            </a:pPr>
            <a:r>
              <a:rPr lang="en-US" altLang="en-US" sz="4800" dirty="0"/>
              <a:t>“Jesus [began] to shew unto his disciples, how that he must go unto Jerusalem, and suffer many things of the elders and chief priests and scribes, and be killed, and be raised again the third day.” </a:t>
            </a:r>
          </a:p>
        </p:txBody>
      </p:sp>
      <p:sp>
        <p:nvSpPr>
          <p:cNvPr id="4" name="Content Placeholder 3">
            <a:extLst>
              <a:ext uri="{FF2B5EF4-FFF2-40B4-BE49-F238E27FC236}">
                <a16:creationId xmlns:a16="http://schemas.microsoft.com/office/drawing/2014/main" id="{E5C125B0-C24E-40EB-B880-79FC239B2F62}"/>
              </a:ext>
            </a:extLst>
          </p:cNvPr>
          <p:cNvSpPr txBox="1">
            <a:spLocks/>
          </p:cNvSpPr>
          <p:nvPr/>
        </p:nvSpPr>
        <p:spPr>
          <a:xfrm>
            <a:off x="6096000" y="2472517"/>
            <a:ext cx="5657012" cy="399652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accent2">
                  <a:lumMod val="20000"/>
                  <a:lumOff val="80000"/>
                </a:schemeClr>
              </a:buClr>
              <a:buSzPct val="70000"/>
              <a:buFont typeface="Arial" panose="020B0604020202020204" pitchFamily="34" charset="0"/>
              <a:buChar char="•"/>
              <a:defRPr sz="36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1pPr>
            <a:lvl2pPr marL="720000" indent="-270000" algn="l" defTabSz="457200" rtl="0" eaLnBrk="1" latinLnBrk="0" hangingPunct="1">
              <a:spcBef>
                <a:spcPct val="20000"/>
              </a:spcBef>
              <a:spcAft>
                <a:spcPts val="600"/>
              </a:spcAft>
              <a:buClr>
                <a:schemeClr val="tx2"/>
              </a:buClr>
              <a:buSzPct val="70000"/>
              <a:buFont typeface="Arial" panose="020B0604020202020204" pitchFamily="34" charset="0"/>
              <a:buChar char="•"/>
              <a:defRPr sz="32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2pPr>
            <a:lvl3pPr marL="1026000" indent="-216000" algn="l" defTabSz="457200" rtl="0" eaLnBrk="1" latinLnBrk="0" hangingPunct="1">
              <a:spcBef>
                <a:spcPct val="20000"/>
              </a:spcBef>
              <a:spcAft>
                <a:spcPts val="600"/>
              </a:spcAft>
              <a:buClr>
                <a:schemeClr val="tx2"/>
              </a:buClr>
              <a:buSzPct val="70000"/>
              <a:buFont typeface="Arial" panose="020B0604020202020204" pitchFamily="34" charset="0"/>
              <a:buChar char="•"/>
              <a:defRPr sz="28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3pPr>
            <a:lvl4pPr marL="1386000" indent="-216000" algn="l" defTabSz="457200" rtl="0" eaLnBrk="1" latinLnBrk="0" hangingPunct="1">
              <a:spcBef>
                <a:spcPct val="20000"/>
              </a:spcBef>
              <a:spcAft>
                <a:spcPts val="600"/>
              </a:spcAft>
              <a:buClr>
                <a:schemeClr val="tx2"/>
              </a:buClr>
              <a:buSzPct val="70000"/>
              <a:buFont typeface="Arial" panose="020B0604020202020204" pitchFamily="34" charset="0"/>
              <a:buChar char="•"/>
              <a:defRPr sz="24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4pPr>
            <a:lvl5pPr marL="1674000" indent="-216000" algn="l" defTabSz="457200" rtl="0" eaLnBrk="1" latinLnBrk="0" hangingPunct="1">
              <a:spcBef>
                <a:spcPct val="20000"/>
              </a:spcBef>
              <a:spcAft>
                <a:spcPts val="600"/>
              </a:spcAft>
              <a:buClr>
                <a:schemeClr val="tx2"/>
              </a:buClr>
              <a:buSzPct val="70000"/>
              <a:buFont typeface="Arial" panose="020B0604020202020204" pitchFamily="34" charset="0"/>
              <a:buChar char="•"/>
              <a:defRPr sz="24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endParaRPr lang="en-US" altLang="en-US" dirty="0"/>
          </a:p>
        </p:txBody>
      </p:sp>
    </p:spTree>
    <p:extLst>
      <p:ext uri="{BB962C8B-B14F-4D97-AF65-F5344CB8AC3E}">
        <p14:creationId xmlns:p14="http://schemas.microsoft.com/office/powerpoint/2010/main" val="1887403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Autofit/>
          </a:bodyPr>
          <a:lstStyle/>
          <a:p>
            <a:pPr marL="36900"/>
            <a:r>
              <a:rPr lang="en-US" sz="5400" dirty="0"/>
              <a:t>Matthew 16:22</a:t>
            </a:r>
          </a:p>
        </p:txBody>
      </p:sp>
      <p:sp>
        <p:nvSpPr>
          <p:cNvPr id="9219" name="Content Placeholder 3"/>
          <p:cNvSpPr>
            <a:spLocks noGrp="1"/>
          </p:cNvSpPr>
          <p:nvPr>
            <p:ph idx="1"/>
          </p:nvPr>
        </p:nvSpPr>
        <p:spPr/>
        <p:txBody>
          <a:bodyPr>
            <a:normAutofit/>
          </a:bodyPr>
          <a:lstStyle/>
          <a:p>
            <a:pPr marL="36900" indent="0" algn="ctr">
              <a:buNone/>
            </a:pPr>
            <a:r>
              <a:rPr lang="en-US" altLang="en-US" sz="5400" dirty="0"/>
              <a:t>“Then Peter took him, and began to rebuke him, saying, Be it far from thee, Lord: this shall not be unto thee.” </a:t>
            </a:r>
          </a:p>
        </p:txBody>
      </p:sp>
      <p:sp>
        <p:nvSpPr>
          <p:cNvPr id="4" name="Content Placeholder 3">
            <a:extLst>
              <a:ext uri="{FF2B5EF4-FFF2-40B4-BE49-F238E27FC236}">
                <a16:creationId xmlns:a16="http://schemas.microsoft.com/office/drawing/2014/main" id="{E5C125B0-C24E-40EB-B880-79FC239B2F62}"/>
              </a:ext>
            </a:extLst>
          </p:cNvPr>
          <p:cNvSpPr txBox="1">
            <a:spLocks/>
          </p:cNvSpPr>
          <p:nvPr/>
        </p:nvSpPr>
        <p:spPr>
          <a:xfrm>
            <a:off x="6096000" y="2472517"/>
            <a:ext cx="5657012" cy="399652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accent2">
                  <a:lumMod val="20000"/>
                  <a:lumOff val="80000"/>
                </a:schemeClr>
              </a:buClr>
              <a:buSzPct val="70000"/>
              <a:buFont typeface="Arial" panose="020B0604020202020204" pitchFamily="34" charset="0"/>
              <a:buChar char="•"/>
              <a:defRPr sz="36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1pPr>
            <a:lvl2pPr marL="720000" indent="-270000" algn="l" defTabSz="457200" rtl="0" eaLnBrk="1" latinLnBrk="0" hangingPunct="1">
              <a:spcBef>
                <a:spcPct val="20000"/>
              </a:spcBef>
              <a:spcAft>
                <a:spcPts val="600"/>
              </a:spcAft>
              <a:buClr>
                <a:schemeClr val="tx2"/>
              </a:buClr>
              <a:buSzPct val="70000"/>
              <a:buFont typeface="Arial" panose="020B0604020202020204" pitchFamily="34" charset="0"/>
              <a:buChar char="•"/>
              <a:defRPr sz="32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2pPr>
            <a:lvl3pPr marL="1026000" indent="-216000" algn="l" defTabSz="457200" rtl="0" eaLnBrk="1" latinLnBrk="0" hangingPunct="1">
              <a:spcBef>
                <a:spcPct val="20000"/>
              </a:spcBef>
              <a:spcAft>
                <a:spcPts val="600"/>
              </a:spcAft>
              <a:buClr>
                <a:schemeClr val="tx2"/>
              </a:buClr>
              <a:buSzPct val="70000"/>
              <a:buFont typeface="Arial" panose="020B0604020202020204" pitchFamily="34" charset="0"/>
              <a:buChar char="•"/>
              <a:defRPr sz="28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3pPr>
            <a:lvl4pPr marL="1386000" indent="-216000" algn="l" defTabSz="457200" rtl="0" eaLnBrk="1" latinLnBrk="0" hangingPunct="1">
              <a:spcBef>
                <a:spcPct val="20000"/>
              </a:spcBef>
              <a:spcAft>
                <a:spcPts val="600"/>
              </a:spcAft>
              <a:buClr>
                <a:schemeClr val="tx2"/>
              </a:buClr>
              <a:buSzPct val="70000"/>
              <a:buFont typeface="Arial" panose="020B0604020202020204" pitchFamily="34" charset="0"/>
              <a:buChar char="•"/>
              <a:defRPr sz="24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4pPr>
            <a:lvl5pPr marL="1674000" indent="-216000" algn="l" defTabSz="457200" rtl="0" eaLnBrk="1" latinLnBrk="0" hangingPunct="1">
              <a:spcBef>
                <a:spcPct val="20000"/>
              </a:spcBef>
              <a:spcAft>
                <a:spcPts val="600"/>
              </a:spcAft>
              <a:buClr>
                <a:schemeClr val="tx2"/>
              </a:buClr>
              <a:buSzPct val="70000"/>
              <a:buFont typeface="Arial" panose="020B0604020202020204" pitchFamily="34" charset="0"/>
              <a:buChar char="•"/>
              <a:defRPr sz="24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endParaRPr lang="en-US" altLang="en-US" dirty="0"/>
          </a:p>
        </p:txBody>
      </p:sp>
    </p:spTree>
    <p:extLst>
      <p:ext uri="{BB962C8B-B14F-4D97-AF65-F5344CB8AC3E}">
        <p14:creationId xmlns:p14="http://schemas.microsoft.com/office/powerpoint/2010/main" val="1547599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486A89-8710-419B-BA50-F1F3F2EA01BA}"/>
              </a:ext>
            </a:extLst>
          </p:cNvPr>
          <p:cNvSpPr>
            <a:spLocks noGrp="1"/>
          </p:cNvSpPr>
          <p:nvPr>
            <p:ph type="title"/>
          </p:nvPr>
        </p:nvSpPr>
        <p:spPr/>
        <p:txBody>
          <a:bodyPr/>
          <a:lstStyle/>
          <a:p>
            <a:endParaRPr lang="en-US"/>
          </a:p>
        </p:txBody>
      </p:sp>
      <p:sp>
        <p:nvSpPr>
          <p:cNvPr id="8" name="Content Placeholder 7">
            <a:extLst>
              <a:ext uri="{FF2B5EF4-FFF2-40B4-BE49-F238E27FC236}">
                <a16:creationId xmlns:a16="http://schemas.microsoft.com/office/drawing/2014/main" id="{A2D03B91-638E-41E6-9AC0-C1BBD80C60E8}"/>
              </a:ext>
            </a:extLst>
          </p:cNvPr>
          <p:cNvSpPr>
            <a:spLocks noGrp="1"/>
          </p:cNvSpPr>
          <p:nvPr>
            <p:ph idx="1"/>
          </p:nvPr>
        </p:nvSpPr>
        <p:spPr/>
        <p:txBody>
          <a:bodyPr/>
          <a:lstStyle/>
          <a:p>
            <a:endParaRPr lang="en-US"/>
          </a:p>
        </p:txBody>
      </p:sp>
      <p:pic>
        <p:nvPicPr>
          <p:cNvPr id="4098" name="Picture 2" descr="Walking with Christ: Do you know the way to Emmaus? | United Methodist News  Service">
            <a:extLst>
              <a:ext uri="{FF2B5EF4-FFF2-40B4-BE49-F238E27FC236}">
                <a16:creationId xmlns:a16="http://schemas.microsoft.com/office/drawing/2014/main" id="{731058ED-6315-47E4-9137-E5AA21E12A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562"/>
          <a:stretch/>
        </p:blipFill>
        <p:spPr bwMode="auto">
          <a:xfrm>
            <a:off x="0" y="-822650"/>
            <a:ext cx="12176791" cy="76806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62FF7E8-2921-4336-B4DC-77A9962F417A}"/>
              </a:ext>
            </a:extLst>
          </p:cNvPr>
          <p:cNvSpPr/>
          <p:nvPr/>
        </p:nvSpPr>
        <p:spPr>
          <a:xfrm>
            <a:off x="56374" y="123331"/>
            <a:ext cx="5817555" cy="6432530"/>
          </a:xfrm>
          <a:prstGeom prst="rect">
            <a:avLst/>
          </a:prstGeom>
          <a:solidFill>
            <a:schemeClr val="bg1">
              <a:alpha val="76000"/>
            </a:schemeClr>
          </a:solidFill>
        </p:spPr>
        <p:txBody>
          <a:bodyPr wrap="square">
            <a:spAutoFit/>
          </a:bodyPr>
          <a:lstStyle/>
          <a:p>
            <a:r>
              <a:rPr lang="en-US" sz="2800" b="1" dirty="0">
                <a:latin typeface="Georgia" panose="02040502050405020303" pitchFamily="18" charset="0"/>
              </a:rPr>
              <a:t>Disciples</a:t>
            </a:r>
            <a:r>
              <a:rPr lang="en-US" sz="2800" dirty="0">
                <a:latin typeface="Georgia" panose="02040502050405020303" pitchFamily="18" charset="0"/>
              </a:rPr>
              <a:t>: “Jesus of Nazareth  [was] crucified…We trusted that it had been he which should have redeemed Israel”</a:t>
            </a:r>
          </a:p>
          <a:p>
            <a:endParaRPr lang="en-US" sz="2800" dirty="0">
              <a:latin typeface="Georgia" panose="02040502050405020303" pitchFamily="18" charset="0"/>
            </a:endParaRPr>
          </a:p>
          <a:p>
            <a:endParaRPr lang="en-US" sz="2800" dirty="0">
              <a:latin typeface="Georgia" panose="02040502050405020303" pitchFamily="18" charset="0"/>
            </a:endParaRPr>
          </a:p>
          <a:p>
            <a:endParaRPr lang="en-US" sz="2800" dirty="0">
              <a:latin typeface="Georgia" panose="02040502050405020303" pitchFamily="18" charset="0"/>
            </a:endParaRPr>
          </a:p>
          <a:p>
            <a:endParaRPr lang="en-US" sz="2800" dirty="0">
              <a:latin typeface="Georgia" panose="02040502050405020303" pitchFamily="18" charset="0"/>
            </a:endParaRPr>
          </a:p>
          <a:p>
            <a:endParaRPr lang="en-US" sz="2800" dirty="0">
              <a:latin typeface="Georgia" panose="02040502050405020303" pitchFamily="18" charset="0"/>
            </a:endParaRPr>
          </a:p>
          <a:p>
            <a:endParaRPr lang="en-US" sz="2800" dirty="0">
              <a:latin typeface="Georgia" panose="02040502050405020303" pitchFamily="18" charset="0"/>
            </a:endParaRPr>
          </a:p>
          <a:p>
            <a:endParaRPr lang="en-US" sz="2800" dirty="0">
              <a:latin typeface="Georgia" panose="02040502050405020303" pitchFamily="18" charset="0"/>
            </a:endParaRPr>
          </a:p>
          <a:p>
            <a:endParaRPr lang="en-US" sz="2800" dirty="0">
              <a:latin typeface="Georgia" panose="02040502050405020303" pitchFamily="18" charset="0"/>
            </a:endParaRPr>
          </a:p>
          <a:p>
            <a:endParaRPr lang="en-US" sz="2800" dirty="0">
              <a:latin typeface="Georgia" panose="02040502050405020303" pitchFamily="18" charset="0"/>
            </a:endParaRPr>
          </a:p>
          <a:p>
            <a:r>
              <a:rPr lang="en-US" sz="2800" b="1" dirty="0">
                <a:latin typeface="Georgia" panose="02040502050405020303" pitchFamily="18" charset="0"/>
              </a:rPr>
              <a:t>                                                                                     </a:t>
            </a:r>
            <a:endParaRPr lang="en-US" sz="2000" dirty="0">
              <a:latin typeface="Georgia" panose="02040502050405020303" pitchFamily="18" charset="0"/>
            </a:endParaRPr>
          </a:p>
          <a:p>
            <a:endParaRPr lang="en-US" sz="2000" dirty="0">
              <a:latin typeface="Georgia" panose="02040502050405020303" pitchFamily="18" charset="0"/>
            </a:endParaRPr>
          </a:p>
        </p:txBody>
      </p:sp>
      <p:sp>
        <p:nvSpPr>
          <p:cNvPr id="6" name="TextBox 5">
            <a:extLst>
              <a:ext uri="{FF2B5EF4-FFF2-40B4-BE49-F238E27FC236}">
                <a16:creationId xmlns:a16="http://schemas.microsoft.com/office/drawing/2014/main" id="{4A205413-CB4F-40A2-9F38-B6A6D5E9685A}"/>
              </a:ext>
            </a:extLst>
          </p:cNvPr>
          <p:cNvSpPr txBox="1"/>
          <p:nvPr/>
        </p:nvSpPr>
        <p:spPr>
          <a:xfrm>
            <a:off x="10698480" y="6488668"/>
            <a:ext cx="1493520" cy="369332"/>
          </a:xfrm>
          <a:prstGeom prst="rect">
            <a:avLst/>
          </a:prstGeom>
          <a:noFill/>
        </p:spPr>
        <p:txBody>
          <a:bodyPr wrap="square">
            <a:spAutoFit/>
          </a:bodyPr>
          <a:lstStyle/>
          <a:p>
            <a:r>
              <a:rPr lang="en-US" dirty="0"/>
              <a:t>Robert </a:t>
            </a:r>
            <a:r>
              <a:rPr lang="en-US" dirty="0" err="1"/>
              <a:t>Zund</a:t>
            </a:r>
            <a:endParaRPr lang="en-US" dirty="0"/>
          </a:p>
        </p:txBody>
      </p:sp>
    </p:spTree>
    <p:extLst>
      <p:ext uri="{BB962C8B-B14F-4D97-AF65-F5344CB8AC3E}">
        <p14:creationId xmlns:p14="http://schemas.microsoft.com/office/powerpoint/2010/main" val="2296468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person and person sitting under a tree&#10;&#10;Description automatically generated with low confidence">
            <a:extLst>
              <a:ext uri="{FF2B5EF4-FFF2-40B4-BE49-F238E27FC236}">
                <a16:creationId xmlns:a16="http://schemas.microsoft.com/office/drawing/2014/main" id="{16579CB8-1E5D-4A68-B3C0-35672A5CDE5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22229" y="109040"/>
            <a:ext cx="4747542" cy="66399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98405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486A89-8710-419B-BA50-F1F3F2EA01BA}"/>
              </a:ext>
            </a:extLst>
          </p:cNvPr>
          <p:cNvSpPr>
            <a:spLocks noGrp="1"/>
          </p:cNvSpPr>
          <p:nvPr>
            <p:ph type="title"/>
          </p:nvPr>
        </p:nvSpPr>
        <p:spPr/>
        <p:txBody>
          <a:bodyPr/>
          <a:lstStyle/>
          <a:p>
            <a:endParaRPr lang="en-US"/>
          </a:p>
        </p:txBody>
      </p:sp>
      <p:sp>
        <p:nvSpPr>
          <p:cNvPr id="8" name="Content Placeholder 7">
            <a:extLst>
              <a:ext uri="{FF2B5EF4-FFF2-40B4-BE49-F238E27FC236}">
                <a16:creationId xmlns:a16="http://schemas.microsoft.com/office/drawing/2014/main" id="{A2D03B91-638E-41E6-9AC0-C1BBD80C60E8}"/>
              </a:ext>
            </a:extLst>
          </p:cNvPr>
          <p:cNvSpPr>
            <a:spLocks noGrp="1"/>
          </p:cNvSpPr>
          <p:nvPr>
            <p:ph idx="1"/>
          </p:nvPr>
        </p:nvSpPr>
        <p:spPr/>
        <p:txBody>
          <a:bodyPr/>
          <a:lstStyle/>
          <a:p>
            <a:endParaRPr lang="en-US"/>
          </a:p>
        </p:txBody>
      </p:sp>
      <p:pic>
        <p:nvPicPr>
          <p:cNvPr id="4098" name="Picture 2" descr="Walking with Christ: Do you know the way to Emmaus? | United Methodist News  Service">
            <a:extLst>
              <a:ext uri="{FF2B5EF4-FFF2-40B4-BE49-F238E27FC236}">
                <a16:creationId xmlns:a16="http://schemas.microsoft.com/office/drawing/2014/main" id="{731058ED-6315-47E4-9137-E5AA21E12A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562"/>
          <a:stretch/>
        </p:blipFill>
        <p:spPr bwMode="auto">
          <a:xfrm>
            <a:off x="0" y="-822650"/>
            <a:ext cx="12176791" cy="76806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62FF7E8-2921-4336-B4DC-77A9962F417A}"/>
              </a:ext>
            </a:extLst>
          </p:cNvPr>
          <p:cNvSpPr/>
          <p:nvPr/>
        </p:nvSpPr>
        <p:spPr>
          <a:xfrm>
            <a:off x="56374" y="123331"/>
            <a:ext cx="5817555" cy="6494085"/>
          </a:xfrm>
          <a:prstGeom prst="rect">
            <a:avLst/>
          </a:prstGeom>
          <a:solidFill>
            <a:schemeClr val="bg1">
              <a:alpha val="76000"/>
            </a:schemeClr>
          </a:solidFill>
        </p:spPr>
        <p:txBody>
          <a:bodyPr wrap="square">
            <a:spAutoFit/>
          </a:bodyPr>
          <a:lstStyle/>
          <a:p>
            <a:r>
              <a:rPr lang="en-US" sz="2800" b="1" dirty="0">
                <a:latin typeface="Georgia" panose="02040502050405020303" pitchFamily="18" charset="0"/>
              </a:rPr>
              <a:t>Disciples</a:t>
            </a:r>
            <a:r>
              <a:rPr lang="en-US" sz="2800" dirty="0">
                <a:latin typeface="Georgia" panose="02040502050405020303" pitchFamily="18" charset="0"/>
              </a:rPr>
              <a:t>: “Jesus of Nazareth  [was] crucified…We trusted that it had been he which should have redeemed Israel”</a:t>
            </a:r>
          </a:p>
          <a:p>
            <a:endParaRPr lang="en-US" sz="2800" dirty="0">
              <a:latin typeface="Georgia" panose="02040502050405020303" pitchFamily="18" charset="0"/>
            </a:endParaRPr>
          </a:p>
          <a:p>
            <a:r>
              <a:rPr lang="en-US" sz="2800" b="1" dirty="0">
                <a:latin typeface="Georgia" panose="02040502050405020303" pitchFamily="18" charset="0"/>
              </a:rPr>
              <a:t>Jesus</a:t>
            </a:r>
            <a:r>
              <a:rPr lang="en-US" sz="2800" dirty="0">
                <a:latin typeface="Georgia" panose="02040502050405020303" pitchFamily="18" charset="0"/>
              </a:rPr>
              <a:t>: O fools, and slow of heart to believe all that the prophets have spoken: Ought not Christ to have suffered these things, and to enter into his glory? And beginning at Moses and all the prophets, he expounded unto them in all the scriptures the things concerning himself” </a:t>
            </a:r>
            <a:r>
              <a:rPr lang="en-US" sz="2000" dirty="0">
                <a:latin typeface="Georgia" panose="02040502050405020303" pitchFamily="18" charset="0"/>
              </a:rPr>
              <a:t>(Luke 24:19–21, 25-27)</a:t>
            </a:r>
          </a:p>
          <a:p>
            <a:endParaRPr lang="en-US" sz="2000" dirty="0">
              <a:latin typeface="Georgia" panose="02040502050405020303" pitchFamily="18" charset="0"/>
            </a:endParaRPr>
          </a:p>
        </p:txBody>
      </p:sp>
      <p:sp>
        <p:nvSpPr>
          <p:cNvPr id="6" name="TextBox 5">
            <a:extLst>
              <a:ext uri="{FF2B5EF4-FFF2-40B4-BE49-F238E27FC236}">
                <a16:creationId xmlns:a16="http://schemas.microsoft.com/office/drawing/2014/main" id="{4A205413-CB4F-40A2-9F38-B6A6D5E9685A}"/>
              </a:ext>
            </a:extLst>
          </p:cNvPr>
          <p:cNvSpPr txBox="1"/>
          <p:nvPr/>
        </p:nvSpPr>
        <p:spPr>
          <a:xfrm>
            <a:off x="10698480" y="6488668"/>
            <a:ext cx="1493520" cy="369332"/>
          </a:xfrm>
          <a:prstGeom prst="rect">
            <a:avLst/>
          </a:prstGeom>
          <a:noFill/>
        </p:spPr>
        <p:txBody>
          <a:bodyPr wrap="square">
            <a:spAutoFit/>
          </a:bodyPr>
          <a:lstStyle/>
          <a:p>
            <a:r>
              <a:rPr lang="en-US" dirty="0"/>
              <a:t>Robert </a:t>
            </a:r>
            <a:r>
              <a:rPr lang="en-US" dirty="0" err="1"/>
              <a:t>Zund</a:t>
            </a:r>
            <a:endParaRPr lang="en-US" dirty="0"/>
          </a:p>
        </p:txBody>
      </p:sp>
    </p:spTree>
    <p:extLst>
      <p:ext uri="{BB962C8B-B14F-4D97-AF65-F5344CB8AC3E}">
        <p14:creationId xmlns:p14="http://schemas.microsoft.com/office/powerpoint/2010/main" val="848000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r>
              <a:rPr lang="en-US" altLang="en-US" dirty="0">
                <a:latin typeface="Georgia" panose="02040502050405020303" pitchFamily="18" charset="0"/>
              </a:rPr>
              <a:t>Background Topics</a:t>
            </a:r>
          </a:p>
        </p:txBody>
      </p:sp>
      <p:sp>
        <p:nvSpPr>
          <p:cNvPr id="9219" name="Content Placeholder 3"/>
          <p:cNvSpPr>
            <a:spLocks noGrp="1"/>
          </p:cNvSpPr>
          <p:nvPr>
            <p:ph idx="1"/>
          </p:nvPr>
        </p:nvSpPr>
        <p:spPr>
          <a:xfrm>
            <a:off x="750627" y="1801505"/>
            <a:ext cx="10686196" cy="4446896"/>
          </a:xfrm>
        </p:spPr>
        <p:txBody>
          <a:bodyPr/>
          <a:lstStyle/>
          <a:p>
            <a:r>
              <a:rPr lang="en-US" altLang="en-US" sz="3600" dirty="0">
                <a:latin typeface="Georgia" panose="02040502050405020303" pitchFamily="18" charset="0"/>
              </a:rPr>
              <a:t>Historical background (see readings)</a:t>
            </a:r>
          </a:p>
          <a:p>
            <a:r>
              <a:rPr lang="en-US" altLang="en-US" dirty="0">
                <a:solidFill>
                  <a:schemeClr val="tx1"/>
                </a:solidFill>
              </a:rPr>
              <a:t>Jewish expectations for a Messiah</a:t>
            </a:r>
          </a:p>
          <a:p>
            <a:r>
              <a:rPr lang="en-US" altLang="en-US" b="1" dirty="0">
                <a:solidFill>
                  <a:srgbClr val="FFFF00"/>
                </a:solidFill>
              </a:rPr>
              <a:t>Background to the four Gospel accounts</a:t>
            </a:r>
          </a:p>
          <a:p>
            <a:endParaRPr lang="en-US" altLang="en-US" sz="3600" dirty="0">
              <a:latin typeface="Georgia" panose="02040502050405020303" pitchFamily="18" charset="0"/>
            </a:endParaRPr>
          </a:p>
          <a:p>
            <a:endParaRPr lang="en-US" altLang="en-US" sz="3600" dirty="0">
              <a:latin typeface="Georgia" panose="02040502050405020303" pitchFamily="18" charset="0"/>
            </a:endParaRPr>
          </a:p>
        </p:txBody>
      </p:sp>
    </p:spTree>
    <p:extLst>
      <p:ext uri="{BB962C8B-B14F-4D97-AF65-F5344CB8AC3E}">
        <p14:creationId xmlns:p14="http://schemas.microsoft.com/office/powerpoint/2010/main" val="22980709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3415" y="40820"/>
            <a:ext cx="5769591" cy="2800767"/>
          </a:xfrm>
          <a:prstGeom prst="rect">
            <a:avLst/>
          </a:prstGeom>
          <a:noFill/>
          <a:ln w="9525">
            <a:noFill/>
            <a:miter lim="800000"/>
            <a:headEnd/>
            <a:tailEnd/>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400" dirty="0">
                <a:latin typeface="Georgia" panose="02040502050405020303" pitchFamily="18" charset="0"/>
              </a:rPr>
              <a:t>Matthew, Mark, &amp; Luke = </a:t>
            </a:r>
          </a:p>
          <a:p>
            <a:pPr algn="ctr" eaLnBrk="1" hangingPunct="1">
              <a:spcBef>
                <a:spcPct val="0"/>
              </a:spcBef>
              <a:buFontTx/>
              <a:buNone/>
            </a:pPr>
            <a:r>
              <a:rPr lang="en-US" altLang="en-US" sz="4400" dirty="0">
                <a:latin typeface="Georgia" panose="02040502050405020303" pitchFamily="18" charset="0"/>
              </a:rPr>
              <a:t>The Synoptic Gospels </a:t>
            </a:r>
          </a:p>
          <a:p>
            <a:pPr algn="ctr" eaLnBrk="1" hangingPunct="1">
              <a:spcBef>
                <a:spcPct val="0"/>
              </a:spcBef>
              <a:buFontTx/>
              <a:buNone/>
            </a:pPr>
            <a:r>
              <a:rPr lang="en-US" altLang="en-US" sz="4400" dirty="0">
                <a:latin typeface="Georgia" panose="02040502050405020303" pitchFamily="18" charset="0"/>
              </a:rPr>
              <a:t>(“The </a:t>
            </a:r>
            <a:r>
              <a:rPr lang="en-US" altLang="en-US" sz="4400" dirty="0" err="1">
                <a:latin typeface="Georgia" panose="02040502050405020303" pitchFamily="18" charset="0"/>
              </a:rPr>
              <a:t>Synoptics</a:t>
            </a:r>
            <a:r>
              <a:rPr lang="en-US" altLang="en-US" sz="4400" dirty="0">
                <a:latin typeface="Georgia" panose="02040502050405020303" pitchFamily="18" charset="0"/>
              </a:rPr>
              <a:t>”)</a:t>
            </a:r>
          </a:p>
        </p:txBody>
      </p:sp>
      <p:sp>
        <p:nvSpPr>
          <p:cNvPr id="61443" name="Text Box 3"/>
          <p:cNvSpPr txBox="1">
            <a:spLocks noChangeArrowheads="1"/>
          </p:cNvSpPr>
          <p:nvPr/>
        </p:nvSpPr>
        <p:spPr bwMode="auto">
          <a:xfrm>
            <a:off x="3414" y="3196984"/>
            <a:ext cx="5919713" cy="57943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i="1" dirty="0">
                <a:latin typeface="Georgia" panose="02040502050405020303" pitchFamily="18" charset="0"/>
              </a:rPr>
              <a:t>Synoptic = “see together”</a:t>
            </a:r>
          </a:p>
        </p:txBody>
      </p:sp>
      <p:sp>
        <p:nvSpPr>
          <p:cNvPr id="11268" name="Text Box 4"/>
          <p:cNvSpPr txBox="1">
            <a:spLocks noChangeArrowheads="1"/>
          </p:cNvSpPr>
          <p:nvPr/>
        </p:nvSpPr>
        <p:spPr bwMode="auto">
          <a:xfrm>
            <a:off x="0" y="3846388"/>
            <a:ext cx="5650173" cy="2800767"/>
          </a:xfrm>
          <a:prstGeom prst="rect">
            <a:avLst/>
          </a:prstGeom>
          <a:noFill/>
          <a:ln w="9525">
            <a:noFill/>
            <a:miter lim="800000"/>
            <a:headEnd/>
            <a:tailEnd/>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400" dirty="0">
                <a:solidFill>
                  <a:srgbClr val="FFFF00"/>
                </a:solidFill>
                <a:latin typeface="Georgia" panose="02040502050405020303" pitchFamily="18" charset="0"/>
              </a:rPr>
              <a:t>Matthew, Mark, &amp; Luke have the same basic stories and sequence.</a:t>
            </a:r>
          </a:p>
        </p:txBody>
      </p:sp>
      <p:pic>
        <p:nvPicPr>
          <p:cNvPr id="5" name="Picture 3" descr="HARMONY2">
            <a:extLst>
              <a:ext uri="{FF2B5EF4-FFF2-40B4-BE49-F238E27FC236}">
                <a16:creationId xmlns:a16="http://schemas.microsoft.com/office/drawing/2014/main" id="{30E702A1-ED51-4267-8069-E7454CABC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3801" y="182880"/>
            <a:ext cx="4846638" cy="6492240"/>
          </a:xfrm>
          <a:prstGeom prst="roundRect">
            <a:avLst>
              <a:gd name="adj" fmla="val 1034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533400" y="0"/>
            <a:ext cx="11125200" cy="2123658"/>
          </a:xfrm>
          <a:prstGeom prst="rect">
            <a:avLst/>
          </a:prstGeom>
          <a:noFill/>
          <a:ln w="9525">
            <a:noFill/>
            <a:miter lim="800000"/>
            <a:headEnd/>
            <a:tailEnd/>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400" dirty="0">
                <a:effectLst>
                  <a:outerShdw blurRad="50800" dist="50800" sx="1000" sy="1000" algn="ctr" rotWithShape="0">
                    <a:srgbClr val="000000"/>
                  </a:outerShdw>
                </a:effectLst>
              </a:rPr>
              <a:t>If two research papers were word-for-word identical in some sections, what would be the natural conclusion?</a:t>
            </a:r>
          </a:p>
        </p:txBody>
      </p:sp>
      <p:pic>
        <p:nvPicPr>
          <p:cNvPr id="2" name="Picture 3" descr="A picture containing text, person, computer, indoor&#10;&#10;Description automatically generated">
            <a:extLst>
              <a:ext uri="{FF2B5EF4-FFF2-40B4-BE49-F238E27FC236}">
                <a16:creationId xmlns:a16="http://schemas.microsoft.com/office/drawing/2014/main" id="{8DE68C82-C993-4FFC-8344-EF2EB6EF510B}"/>
              </a:ext>
            </a:extLst>
          </p:cNvPr>
          <p:cNvPicPr>
            <a:picLocks noChangeAspect="1"/>
          </p:cNvPicPr>
          <p:nvPr/>
        </p:nvPicPr>
        <p:blipFill>
          <a:blip r:embed="rId3"/>
          <a:stretch>
            <a:fillRect/>
          </a:stretch>
        </p:blipFill>
        <p:spPr>
          <a:xfrm>
            <a:off x="612228" y="2947695"/>
            <a:ext cx="5002924" cy="33405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768296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533400" y="0"/>
            <a:ext cx="11125200" cy="2123658"/>
          </a:xfrm>
          <a:prstGeom prst="rect">
            <a:avLst/>
          </a:prstGeom>
          <a:noFill/>
          <a:ln w="9525">
            <a:noFill/>
            <a:miter lim="800000"/>
            <a:headEnd/>
            <a:tailEnd/>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400" dirty="0">
                <a:effectLst>
                  <a:outerShdw blurRad="50800" dist="50800" sx="1000" sy="1000" algn="ctr" rotWithShape="0">
                    <a:srgbClr val="000000"/>
                  </a:outerShdw>
                </a:effectLst>
              </a:rPr>
              <a:t>If two research papers were word-for-word identical in some sections, what would be the natural conclusion?</a:t>
            </a:r>
          </a:p>
        </p:txBody>
      </p:sp>
      <p:sp>
        <p:nvSpPr>
          <p:cNvPr id="15364" name="Text Box 4"/>
          <p:cNvSpPr txBox="1">
            <a:spLocks noChangeArrowheads="1"/>
          </p:cNvSpPr>
          <p:nvPr/>
        </p:nvSpPr>
        <p:spPr bwMode="auto">
          <a:xfrm>
            <a:off x="5850680" y="1524000"/>
            <a:ext cx="6188921" cy="3477875"/>
          </a:xfrm>
          <a:prstGeom prst="rect">
            <a:avLst/>
          </a:prstGeom>
          <a:noFill/>
          <a:ln w="9525">
            <a:noFill/>
            <a:miter lim="800000"/>
            <a:headEnd/>
            <a:tailEnd/>
          </a:ln>
          <a:effectLst/>
        </p:spPr>
        <p:txBody>
          <a:bodyPr wrap="square">
            <a:spAutoFit/>
          </a:bodyPr>
          <a:lstStyle/>
          <a:p>
            <a:pPr algn="ctr" eaLnBrk="1" hangingPunct="1">
              <a:defRPr/>
            </a:pPr>
            <a:r>
              <a:rPr lang="en-US" sz="4400" dirty="0">
                <a:effectLst>
                  <a:outerShdw dist="50800" sx="1000" sy="1000" algn="ctr" rotWithShape="0">
                    <a:srgbClr val="000000"/>
                  </a:outerShdw>
                </a:effectLst>
              </a:rPr>
              <a:t>Because of the word-for-word connections there is very likely a </a:t>
            </a:r>
            <a:r>
              <a:rPr lang="en-US" sz="4400" u="sng" dirty="0">
                <a:effectLst>
                  <a:outerShdw dist="50800" sx="1000" sy="1000" algn="ctr" rotWithShape="0">
                    <a:srgbClr val="000000"/>
                  </a:outerShdw>
                </a:effectLst>
              </a:rPr>
              <a:t>literary relationship</a:t>
            </a:r>
            <a:r>
              <a:rPr lang="en-US" sz="4400" dirty="0">
                <a:effectLst>
                  <a:outerShdw dist="50800" sx="1000" sy="1000" algn="ctr" rotWithShape="0">
                    <a:srgbClr val="000000"/>
                  </a:outerShdw>
                </a:effectLst>
              </a:rPr>
              <a:t> between the Synoptic Gospels. </a:t>
            </a:r>
          </a:p>
        </p:txBody>
      </p:sp>
      <p:pic>
        <p:nvPicPr>
          <p:cNvPr id="2" name="Picture 3" descr="A picture containing text, person, computer, indoor&#10;&#10;Description automatically generated">
            <a:extLst>
              <a:ext uri="{FF2B5EF4-FFF2-40B4-BE49-F238E27FC236}">
                <a16:creationId xmlns:a16="http://schemas.microsoft.com/office/drawing/2014/main" id="{8DE68C82-C993-4FFC-8344-EF2EB6EF510B}"/>
              </a:ext>
            </a:extLst>
          </p:cNvPr>
          <p:cNvPicPr>
            <a:picLocks noChangeAspect="1"/>
          </p:cNvPicPr>
          <p:nvPr/>
        </p:nvPicPr>
        <p:blipFill>
          <a:blip r:embed="rId3"/>
          <a:stretch>
            <a:fillRect/>
          </a:stretch>
        </p:blipFill>
        <p:spPr>
          <a:xfrm>
            <a:off x="612228" y="2947695"/>
            <a:ext cx="5002924" cy="33405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61282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533400" y="0"/>
            <a:ext cx="11125200" cy="2123658"/>
          </a:xfrm>
          <a:prstGeom prst="rect">
            <a:avLst/>
          </a:prstGeom>
          <a:noFill/>
          <a:ln w="9525">
            <a:noFill/>
            <a:miter lim="800000"/>
            <a:headEnd/>
            <a:tailEnd/>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400" dirty="0">
                <a:effectLst>
                  <a:outerShdw blurRad="50800" dist="50800" sx="1000" sy="1000" algn="ctr" rotWithShape="0">
                    <a:srgbClr val="000000"/>
                  </a:outerShdw>
                </a:effectLst>
              </a:rPr>
              <a:t>If two research papers were word-for-word identical in some sections, what would be the natural conclusion?</a:t>
            </a:r>
          </a:p>
        </p:txBody>
      </p:sp>
      <p:sp>
        <p:nvSpPr>
          <p:cNvPr id="15364" name="Text Box 4"/>
          <p:cNvSpPr txBox="1">
            <a:spLocks noChangeArrowheads="1"/>
          </p:cNvSpPr>
          <p:nvPr/>
        </p:nvSpPr>
        <p:spPr bwMode="auto">
          <a:xfrm>
            <a:off x="5850680" y="1524000"/>
            <a:ext cx="6188921" cy="3477875"/>
          </a:xfrm>
          <a:prstGeom prst="rect">
            <a:avLst/>
          </a:prstGeom>
          <a:noFill/>
          <a:ln w="9525">
            <a:noFill/>
            <a:miter lim="800000"/>
            <a:headEnd/>
            <a:tailEnd/>
          </a:ln>
          <a:effectLst/>
        </p:spPr>
        <p:txBody>
          <a:bodyPr wrap="square">
            <a:spAutoFit/>
          </a:bodyPr>
          <a:lstStyle/>
          <a:p>
            <a:pPr algn="ctr" eaLnBrk="1" hangingPunct="1">
              <a:defRPr/>
            </a:pPr>
            <a:r>
              <a:rPr lang="en-US" sz="4400" dirty="0">
                <a:effectLst>
                  <a:outerShdw dist="50800" sx="1000" sy="1000" algn="ctr" rotWithShape="0">
                    <a:srgbClr val="000000"/>
                  </a:outerShdw>
                </a:effectLst>
              </a:rPr>
              <a:t>Because of the word-for-word connections there is very likely a </a:t>
            </a:r>
            <a:r>
              <a:rPr lang="en-US" sz="4400" u="sng" dirty="0">
                <a:effectLst>
                  <a:outerShdw dist="50800" sx="1000" sy="1000" algn="ctr" rotWithShape="0">
                    <a:srgbClr val="000000"/>
                  </a:outerShdw>
                </a:effectLst>
              </a:rPr>
              <a:t>literary relationship</a:t>
            </a:r>
            <a:r>
              <a:rPr lang="en-US" sz="4400" dirty="0">
                <a:effectLst>
                  <a:outerShdw dist="50800" sx="1000" sy="1000" algn="ctr" rotWithShape="0">
                    <a:srgbClr val="000000"/>
                  </a:outerShdw>
                </a:effectLst>
              </a:rPr>
              <a:t> between the Synoptic Gospels. </a:t>
            </a:r>
          </a:p>
        </p:txBody>
      </p:sp>
      <p:pic>
        <p:nvPicPr>
          <p:cNvPr id="2" name="Picture 3" descr="A picture containing text, person, computer, indoor&#10;&#10;Description automatically generated">
            <a:extLst>
              <a:ext uri="{FF2B5EF4-FFF2-40B4-BE49-F238E27FC236}">
                <a16:creationId xmlns:a16="http://schemas.microsoft.com/office/drawing/2014/main" id="{8DE68C82-C993-4FFC-8344-EF2EB6EF510B}"/>
              </a:ext>
            </a:extLst>
          </p:cNvPr>
          <p:cNvPicPr>
            <a:picLocks noChangeAspect="1"/>
          </p:cNvPicPr>
          <p:nvPr/>
        </p:nvPicPr>
        <p:blipFill>
          <a:blip r:embed="rId3"/>
          <a:stretch>
            <a:fillRect/>
          </a:stretch>
        </p:blipFill>
        <p:spPr>
          <a:xfrm>
            <a:off x="612228" y="2947695"/>
            <a:ext cx="5002924" cy="33405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a:extLst>
              <a:ext uri="{FF2B5EF4-FFF2-40B4-BE49-F238E27FC236}">
                <a16:creationId xmlns:a16="http://schemas.microsoft.com/office/drawing/2014/main" id="{15D688EF-2AED-4FA8-916C-C383366A7725}"/>
              </a:ext>
            </a:extLst>
          </p:cNvPr>
          <p:cNvSpPr txBox="1"/>
          <p:nvPr/>
        </p:nvSpPr>
        <p:spPr>
          <a:xfrm>
            <a:off x="5749638" y="5133163"/>
            <a:ext cx="6151418" cy="1323439"/>
          </a:xfrm>
          <a:prstGeom prst="rect">
            <a:avLst/>
          </a:prstGeom>
          <a:noFill/>
        </p:spPr>
        <p:txBody>
          <a:bodyPr wrap="square">
            <a:spAutoFit/>
          </a:bodyPr>
          <a:lstStyle/>
          <a:p>
            <a:pPr algn="ctr" eaLnBrk="1" hangingPunct="1">
              <a:defRPr/>
            </a:pPr>
            <a:r>
              <a:rPr lang="en-US" sz="4000" dirty="0">
                <a:solidFill>
                  <a:srgbClr val="FFFF00"/>
                </a:solidFill>
                <a:effectLst>
                  <a:outerShdw blurRad="38100" dist="38100" sx="1000" sy="1000" algn="tl">
                    <a:srgbClr val="000000"/>
                  </a:outerShdw>
                </a:effectLst>
                <a:latin typeface="Georgia" panose="02040502050405020303" pitchFamily="18" charset="0"/>
              </a:rPr>
              <a:t>Which was written first and who copied whom?</a:t>
            </a:r>
          </a:p>
        </p:txBody>
      </p:sp>
    </p:spTree>
    <p:extLst>
      <p:ext uri="{BB962C8B-B14F-4D97-AF65-F5344CB8AC3E}">
        <p14:creationId xmlns:p14="http://schemas.microsoft.com/office/powerpoint/2010/main" val="39940710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04800" y="277811"/>
            <a:ext cx="11433412" cy="230832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defRPr/>
            </a:pPr>
            <a:r>
              <a:rPr lang="en-US" sz="3600" dirty="0">
                <a:effectLst>
                  <a:outerShdw blurRad="38100" dist="38100" dir="2700000" algn="tl">
                    <a:srgbClr val="000000">
                      <a:alpha val="43137"/>
                    </a:srgbClr>
                  </a:outerShdw>
                </a:effectLst>
                <a:latin typeface="Arial" charset="0"/>
              </a:rPr>
              <a:t>“For as much as </a:t>
            </a:r>
            <a:r>
              <a:rPr lang="en-US" sz="3600" u="sng" dirty="0">
                <a:solidFill>
                  <a:srgbClr val="FFFF00"/>
                </a:solidFill>
                <a:effectLst>
                  <a:outerShdw blurRad="38100" dist="38100" dir="2700000" algn="tl">
                    <a:srgbClr val="000000">
                      <a:alpha val="43137"/>
                    </a:srgbClr>
                  </a:outerShdw>
                </a:effectLst>
                <a:latin typeface="Arial" charset="0"/>
              </a:rPr>
              <a:t>many have taken in hand</a:t>
            </a:r>
            <a:r>
              <a:rPr lang="en-US" sz="3600" dirty="0">
                <a:effectLst>
                  <a:outerShdw blurRad="38100" dist="38100" dir="2700000" algn="tl">
                    <a:srgbClr val="000000">
                      <a:alpha val="43137"/>
                    </a:srgbClr>
                  </a:outerShdw>
                </a:effectLst>
                <a:latin typeface="Arial" charset="0"/>
              </a:rPr>
              <a:t> to set forth in order a declaration of those things which are most surely believed among us… </a:t>
            </a:r>
            <a:r>
              <a:rPr lang="en-US" sz="3600" u="sng" dirty="0">
                <a:solidFill>
                  <a:srgbClr val="FFFF00"/>
                </a:solidFill>
                <a:effectLst>
                  <a:outerShdw blurRad="38100" dist="38100" dir="2700000" algn="tl">
                    <a:srgbClr val="000000">
                      <a:alpha val="43137"/>
                    </a:srgbClr>
                  </a:outerShdw>
                </a:effectLst>
                <a:latin typeface="Arial" charset="0"/>
              </a:rPr>
              <a:t>It seemed good to me also</a:t>
            </a:r>
            <a:r>
              <a:rPr lang="en-US" sz="3600" dirty="0">
                <a:effectLst>
                  <a:outerShdw blurRad="38100" dist="38100" dir="2700000" algn="tl">
                    <a:srgbClr val="000000">
                      <a:alpha val="43137"/>
                    </a:srgbClr>
                  </a:outerShdw>
                </a:effectLst>
                <a:latin typeface="Arial" charset="0"/>
              </a:rPr>
              <a:t>… </a:t>
            </a:r>
            <a:r>
              <a:rPr lang="en-US" sz="3600" u="sng" dirty="0">
                <a:solidFill>
                  <a:srgbClr val="FFFF00"/>
                </a:solidFill>
                <a:effectLst>
                  <a:outerShdw blurRad="38100" dist="38100" dir="2700000" algn="tl">
                    <a:srgbClr val="000000">
                      <a:alpha val="43137"/>
                    </a:srgbClr>
                  </a:outerShdw>
                </a:effectLst>
                <a:latin typeface="Arial" charset="0"/>
              </a:rPr>
              <a:t>to write</a:t>
            </a:r>
            <a:r>
              <a:rPr lang="en-US" sz="3600" dirty="0">
                <a:solidFill>
                  <a:srgbClr val="FFFF00"/>
                </a:solidFill>
                <a:effectLst>
                  <a:outerShdw blurRad="38100" dist="38100" dir="2700000" algn="tl">
                    <a:srgbClr val="000000">
                      <a:alpha val="43137"/>
                    </a:srgbClr>
                  </a:outerShdw>
                </a:effectLst>
                <a:latin typeface="Arial" charset="0"/>
              </a:rPr>
              <a:t> </a:t>
            </a:r>
            <a:r>
              <a:rPr lang="en-US" sz="3600" dirty="0">
                <a:effectLst>
                  <a:outerShdw blurRad="38100" dist="38100" dir="2700000" algn="tl">
                    <a:srgbClr val="000000">
                      <a:alpha val="43137"/>
                    </a:srgbClr>
                  </a:outerShdw>
                </a:effectLst>
                <a:latin typeface="Arial" charset="0"/>
              </a:rPr>
              <a:t>unto thee </a:t>
            </a:r>
            <a:r>
              <a:rPr lang="en-US" sz="3600" u="sng" dirty="0">
                <a:solidFill>
                  <a:srgbClr val="FFFF00"/>
                </a:solidFill>
                <a:effectLst>
                  <a:outerShdw blurRad="38100" dist="38100" dir="2700000" algn="tl">
                    <a:srgbClr val="000000">
                      <a:alpha val="43137"/>
                    </a:srgbClr>
                  </a:outerShdw>
                </a:effectLst>
                <a:latin typeface="Arial" charset="0"/>
              </a:rPr>
              <a:t>in order…</a:t>
            </a:r>
            <a:r>
              <a:rPr lang="en-US" sz="3600" dirty="0">
                <a:effectLst>
                  <a:outerShdw blurRad="38100" dist="38100" dir="2700000" algn="tl">
                    <a:srgbClr val="000000">
                      <a:alpha val="43137"/>
                    </a:srgbClr>
                  </a:outerShdw>
                </a:effectLst>
                <a:latin typeface="Arial" charset="0"/>
              </a:rPr>
              <a:t>” </a:t>
            </a:r>
            <a:r>
              <a:rPr lang="en-US" sz="3200" dirty="0">
                <a:effectLst>
                  <a:outerShdw blurRad="38100" dist="38100" dir="2700000" algn="tl">
                    <a:srgbClr val="000000">
                      <a:alpha val="43137"/>
                    </a:srgbClr>
                  </a:outerShdw>
                </a:effectLst>
                <a:latin typeface="Arial" charset="0"/>
              </a:rPr>
              <a:t>(Luke 1:1-3)</a:t>
            </a:r>
          </a:p>
        </p:txBody>
      </p:sp>
      <p:sp>
        <p:nvSpPr>
          <p:cNvPr id="16387" name="Text Box 3"/>
          <p:cNvSpPr txBox="1">
            <a:spLocks noChangeArrowheads="1"/>
          </p:cNvSpPr>
          <p:nvPr/>
        </p:nvSpPr>
        <p:spPr bwMode="auto">
          <a:xfrm>
            <a:off x="304800" y="2949476"/>
            <a:ext cx="8585269"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1" hangingPunct="1">
              <a:buFont typeface="Arial" panose="020B0604020202020204" pitchFamily="34" charset="0"/>
              <a:buChar char="•"/>
              <a:defRPr/>
            </a:pPr>
            <a:r>
              <a:rPr lang="en-US" sz="3600" dirty="0">
                <a:effectLst>
                  <a:outerShdw blurRad="38100" dist="38100" dir="2700000" algn="tl">
                    <a:srgbClr val="000000">
                      <a:alpha val="43137"/>
                    </a:srgbClr>
                  </a:outerShdw>
                </a:effectLst>
              </a:rPr>
              <a:t>“Many have taken in hand” = I know many other written Gospels</a:t>
            </a:r>
          </a:p>
          <a:p>
            <a:pPr marL="342900" indent="-342900" eaLnBrk="1" hangingPunct="1">
              <a:buFont typeface="Arial" panose="020B0604020202020204" pitchFamily="34" charset="0"/>
              <a:buChar char="•"/>
              <a:defRPr/>
            </a:pPr>
            <a:r>
              <a:rPr lang="en-US" sz="3600" dirty="0">
                <a:effectLst>
                  <a:outerShdw blurRad="38100" dist="38100" dir="2700000" algn="tl">
                    <a:srgbClr val="000000">
                      <a:alpha val="43137"/>
                    </a:srgbClr>
                  </a:outerShdw>
                </a:effectLst>
              </a:rPr>
              <a:t>“To write in order” = I will write an </a:t>
            </a:r>
            <a:r>
              <a:rPr lang="en-US" sz="3600" u="sng" dirty="0">
                <a:effectLst>
                  <a:outerShdw blurRad="38100" dist="38100" dir="2700000" algn="tl">
                    <a:srgbClr val="000000">
                      <a:alpha val="43137"/>
                    </a:srgbClr>
                  </a:outerShdw>
                </a:effectLst>
              </a:rPr>
              <a:t>orderly</a:t>
            </a:r>
            <a:r>
              <a:rPr lang="en-US" sz="3600" dirty="0">
                <a:effectLst>
                  <a:outerShdw blurRad="38100" dist="38100" dir="2700000" algn="tl">
                    <a:srgbClr val="000000">
                      <a:alpha val="43137"/>
                    </a:srgbClr>
                  </a:outerShdw>
                </a:effectLst>
              </a:rPr>
              <a:t> account (better than the others)</a:t>
            </a:r>
          </a:p>
          <a:p>
            <a:pPr marL="342900" indent="-342900" eaLnBrk="1" hangingPunct="1">
              <a:buFont typeface="Arial" panose="020B0604020202020204" pitchFamily="34" charset="0"/>
              <a:buChar char="•"/>
              <a:defRPr/>
            </a:pPr>
            <a:r>
              <a:rPr lang="en-US" sz="3600" dirty="0">
                <a:effectLst>
                  <a:outerShdw blurRad="38100" dist="38100" dir="2700000" algn="tl">
                    <a:srgbClr val="000000">
                      <a:alpha val="43137"/>
                    </a:srgbClr>
                  </a:outerShdw>
                </a:effectLst>
              </a:rPr>
              <a:t>The Lord did </a:t>
            </a:r>
            <a:r>
              <a:rPr lang="en-US" sz="3600" u="sng" dirty="0">
                <a:effectLst>
                  <a:outerShdw blurRad="38100" dist="38100" dir="2700000" algn="tl">
                    <a:srgbClr val="000000">
                      <a:alpha val="43137"/>
                    </a:srgbClr>
                  </a:outerShdw>
                </a:effectLst>
              </a:rPr>
              <a:t>not simply</a:t>
            </a:r>
            <a:r>
              <a:rPr lang="en-US" sz="3600" dirty="0">
                <a:effectLst>
                  <a:outerShdw blurRad="38100" dist="38100" dir="2700000" algn="tl">
                    <a:srgbClr val="000000">
                      <a:alpha val="43137"/>
                    </a:srgbClr>
                  </a:outerShdw>
                </a:effectLst>
              </a:rPr>
              <a:t> give Luke a revelation—</a:t>
            </a:r>
            <a:r>
              <a:rPr lang="en-US" sz="3600" b="1" dirty="0">
                <a:effectLst>
                  <a:outerShdw blurRad="38100" dist="38100" dir="2700000" algn="tl">
                    <a:srgbClr val="000000">
                      <a:alpha val="43137"/>
                    </a:srgbClr>
                  </a:outerShdw>
                </a:effectLst>
              </a:rPr>
              <a:t>Luke used </a:t>
            </a:r>
            <a:r>
              <a:rPr lang="en-US" sz="3600" b="1" u="sng" dirty="0">
                <a:effectLst>
                  <a:outerShdw blurRad="38100" dist="38100" dir="2700000" algn="tl">
                    <a:srgbClr val="000000">
                      <a:alpha val="43137"/>
                    </a:srgbClr>
                  </a:outerShdw>
                </a:effectLst>
              </a:rPr>
              <a:t>written sources</a:t>
            </a:r>
            <a:r>
              <a:rPr lang="en-US" sz="3600" dirty="0">
                <a:effectLst>
                  <a:outerShdw blurRad="38100" dist="38100" dir="2700000" algn="tl">
                    <a:srgbClr val="000000">
                      <a:alpha val="43137"/>
                    </a:srgbClr>
                  </a:outerShdw>
                </a:effectLst>
              </a:rPr>
              <a:t>.</a:t>
            </a:r>
          </a:p>
        </p:txBody>
      </p:sp>
      <p:pic>
        <p:nvPicPr>
          <p:cNvPr id="1026" name="Picture 2">
            <a:extLst>
              <a:ext uri="{FF2B5EF4-FFF2-40B4-BE49-F238E27FC236}">
                <a16:creationId xmlns:a16="http://schemas.microsoft.com/office/drawing/2014/main" id="{54C39C02-56C3-4A72-9054-95B3D6063B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2747" y="2775092"/>
            <a:ext cx="2556991" cy="38050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9346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4191000" y="3403600"/>
            <a:ext cx="1371600" cy="711200"/>
          </a:xfrm>
          <a:prstGeom prst="rect">
            <a:avLst/>
          </a:prstGeom>
          <a:noFill/>
          <a:ln w="9525">
            <a:noFill/>
            <a:miter lim="800000"/>
            <a:headEnd/>
            <a:tailEnd/>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000" dirty="0">
                <a:latin typeface="Georgia" panose="02040502050405020303" pitchFamily="18" charset="0"/>
              </a:rPr>
              <a:t>Matt</a:t>
            </a:r>
          </a:p>
        </p:txBody>
      </p:sp>
      <p:sp>
        <p:nvSpPr>
          <p:cNvPr id="6149" name="Text Box 5"/>
          <p:cNvSpPr txBox="1">
            <a:spLocks noChangeArrowheads="1"/>
          </p:cNvSpPr>
          <p:nvPr/>
        </p:nvSpPr>
        <p:spPr bwMode="auto">
          <a:xfrm>
            <a:off x="5377203" y="1425714"/>
            <a:ext cx="1455736" cy="707886"/>
          </a:xfrm>
          <a:prstGeom prst="rect">
            <a:avLst/>
          </a:prstGeom>
          <a:noFill/>
          <a:ln w="9525">
            <a:noFill/>
            <a:miter lim="800000"/>
            <a:headEnd/>
            <a:tailEnd/>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000" dirty="0">
                <a:latin typeface="Georgia" panose="02040502050405020303" pitchFamily="18" charset="0"/>
              </a:rPr>
              <a:t>Mark</a:t>
            </a:r>
          </a:p>
        </p:txBody>
      </p:sp>
      <p:sp>
        <p:nvSpPr>
          <p:cNvPr id="6150" name="Text Box 6"/>
          <p:cNvSpPr txBox="1">
            <a:spLocks noChangeArrowheads="1"/>
          </p:cNvSpPr>
          <p:nvPr/>
        </p:nvSpPr>
        <p:spPr bwMode="auto">
          <a:xfrm>
            <a:off x="6553201" y="3403600"/>
            <a:ext cx="1371599" cy="707886"/>
          </a:xfrm>
          <a:prstGeom prst="rect">
            <a:avLst/>
          </a:prstGeom>
          <a:noFill/>
          <a:ln w="9525">
            <a:noFill/>
            <a:miter lim="800000"/>
            <a:headEnd/>
            <a:tailEnd/>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000" dirty="0">
                <a:latin typeface="Georgia" panose="02040502050405020303" pitchFamily="18" charset="0"/>
              </a:rPr>
              <a:t>Luke</a:t>
            </a:r>
          </a:p>
        </p:txBody>
      </p:sp>
      <p:sp>
        <p:nvSpPr>
          <p:cNvPr id="6151" name="Text Box 7"/>
          <p:cNvSpPr txBox="1">
            <a:spLocks noChangeArrowheads="1"/>
          </p:cNvSpPr>
          <p:nvPr/>
        </p:nvSpPr>
        <p:spPr bwMode="auto">
          <a:xfrm>
            <a:off x="5638800" y="5308600"/>
            <a:ext cx="846138" cy="711200"/>
          </a:xfrm>
          <a:prstGeom prst="rect">
            <a:avLst/>
          </a:prstGeom>
          <a:noFill/>
          <a:ln w="9525">
            <a:noFill/>
            <a:miter lim="800000"/>
            <a:headEnd/>
            <a:tailEnd/>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000" dirty="0">
                <a:latin typeface="Georgia" panose="02040502050405020303" pitchFamily="18" charset="0"/>
              </a:rPr>
              <a:t>Q</a:t>
            </a:r>
          </a:p>
        </p:txBody>
      </p:sp>
      <p:sp>
        <p:nvSpPr>
          <p:cNvPr id="6154" name="Line 10"/>
          <p:cNvSpPr>
            <a:spLocks noChangeShapeType="1"/>
          </p:cNvSpPr>
          <p:nvPr/>
        </p:nvSpPr>
        <p:spPr bwMode="auto">
          <a:xfrm flipH="1" flipV="1">
            <a:off x="6781800" y="2133600"/>
            <a:ext cx="533400" cy="1295400"/>
          </a:xfrm>
          <a:prstGeom prst="line">
            <a:avLst/>
          </a:prstGeom>
          <a:noFill/>
          <a:ln w="63500">
            <a:solidFill>
              <a:srgbClr val="FF33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6" name="Line 12"/>
          <p:cNvSpPr>
            <a:spLocks noChangeShapeType="1"/>
          </p:cNvSpPr>
          <p:nvPr/>
        </p:nvSpPr>
        <p:spPr bwMode="auto">
          <a:xfrm flipV="1">
            <a:off x="4953000" y="2133600"/>
            <a:ext cx="533400" cy="1295400"/>
          </a:xfrm>
          <a:prstGeom prst="line">
            <a:avLst/>
          </a:prstGeom>
          <a:noFill/>
          <a:ln w="63500">
            <a:solidFill>
              <a:srgbClr val="FF33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7" name="Line 13"/>
          <p:cNvSpPr>
            <a:spLocks noChangeShapeType="1"/>
          </p:cNvSpPr>
          <p:nvPr/>
        </p:nvSpPr>
        <p:spPr bwMode="auto">
          <a:xfrm>
            <a:off x="4953000" y="4114800"/>
            <a:ext cx="685800" cy="1143000"/>
          </a:xfrm>
          <a:prstGeom prst="line">
            <a:avLst/>
          </a:prstGeom>
          <a:noFill/>
          <a:ln w="63500">
            <a:solidFill>
              <a:srgbClr val="333399"/>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DC0DB674-9BBE-4B4A-8F7C-009886819F35}"/>
              </a:ext>
            </a:extLst>
          </p:cNvPr>
          <p:cNvSpPr txBox="1"/>
          <p:nvPr/>
        </p:nvSpPr>
        <p:spPr>
          <a:xfrm>
            <a:off x="2513098" y="260982"/>
            <a:ext cx="7172156" cy="769441"/>
          </a:xfrm>
          <a:prstGeom prst="rect">
            <a:avLst/>
          </a:prstGeom>
          <a:noFill/>
        </p:spPr>
        <p:txBody>
          <a:bodyPr wrap="none" rtlCol="0">
            <a:spAutoFit/>
          </a:bodyPr>
          <a:lstStyle/>
          <a:p>
            <a:r>
              <a:rPr lang="en-US" sz="4400" b="1" dirty="0">
                <a:latin typeface="Georgia" panose="02040502050405020303" pitchFamily="18" charset="0"/>
              </a:rPr>
              <a:t>Four Source Hypothesis</a:t>
            </a:r>
          </a:p>
        </p:txBody>
      </p:sp>
      <p:sp>
        <p:nvSpPr>
          <p:cNvPr id="16" name="Line 13">
            <a:extLst>
              <a:ext uri="{FF2B5EF4-FFF2-40B4-BE49-F238E27FC236}">
                <a16:creationId xmlns:a16="http://schemas.microsoft.com/office/drawing/2014/main" id="{58E9F715-962F-4388-A8BE-DBAFA7E44D58}"/>
              </a:ext>
            </a:extLst>
          </p:cNvPr>
          <p:cNvSpPr>
            <a:spLocks noChangeShapeType="1"/>
          </p:cNvSpPr>
          <p:nvPr/>
        </p:nvSpPr>
        <p:spPr bwMode="auto">
          <a:xfrm flipH="1">
            <a:off x="6587330" y="4111486"/>
            <a:ext cx="846138" cy="1117600"/>
          </a:xfrm>
          <a:prstGeom prst="line">
            <a:avLst/>
          </a:prstGeom>
          <a:noFill/>
          <a:ln w="63500">
            <a:solidFill>
              <a:srgbClr val="333399"/>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970862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dissolve">
                                      <p:cBhvr>
                                        <p:cTn id="7" dur="500"/>
                                        <p:tgtEl>
                                          <p:spTgt spid="61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dissolve">
                                      <p:cBhvr>
                                        <p:cTn id="12" dur="500"/>
                                        <p:tgtEl>
                                          <p:spTgt spid="6148"/>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6150"/>
                                        </p:tgtEl>
                                        <p:attrNameLst>
                                          <p:attrName>style.visibility</p:attrName>
                                        </p:attrNameLst>
                                      </p:cBhvr>
                                      <p:to>
                                        <p:strVal val="visible"/>
                                      </p:to>
                                    </p:set>
                                    <p:animEffect transition="in" filter="dissolve">
                                      <p:cBhvr>
                                        <p:cTn id="16" dur="500"/>
                                        <p:tgtEl>
                                          <p:spTgt spid="6150"/>
                                        </p:tgtEl>
                                      </p:cBhvr>
                                    </p:animEffect>
                                  </p:childTnLst>
                                </p:cTn>
                              </p:par>
                            </p:childTnLst>
                          </p:cTn>
                        </p:par>
                        <p:par>
                          <p:cTn id="17" fill="hold" nodeType="afterGroup">
                            <p:stCondLst>
                              <p:cond delay="1000"/>
                            </p:stCondLst>
                            <p:childTnLst>
                              <p:par>
                                <p:cTn id="18" presetID="17" presetClass="entr" presetSubtype="10" fill="hold" nodeType="afterEffect">
                                  <p:stCondLst>
                                    <p:cond delay="0"/>
                                  </p:stCondLst>
                                  <p:childTnLst>
                                    <p:set>
                                      <p:cBhvr>
                                        <p:cTn id="19" dur="1" fill="hold">
                                          <p:stCondLst>
                                            <p:cond delay="0"/>
                                          </p:stCondLst>
                                        </p:cTn>
                                        <p:tgtEl>
                                          <p:spTgt spid="6156"/>
                                        </p:tgtEl>
                                        <p:attrNameLst>
                                          <p:attrName>style.visibility</p:attrName>
                                        </p:attrNameLst>
                                      </p:cBhvr>
                                      <p:to>
                                        <p:strVal val="visible"/>
                                      </p:to>
                                    </p:set>
                                    <p:anim calcmode="lin" valueType="num">
                                      <p:cBhvr>
                                        <p:cTn id="20" dur="500" fill="hold"/>
                                        <p:tgtEl>
                                          <p:spTgt spid="6156"/>
                                        </p:tgtEl>
                                        <p:attrNameLst>
                                          <p:attrName>ppt_w</p:attrName>
                                        </p:attrNameLst>
                                      </p:cBhvr>
                                      <p:tavLst>
                                        <p:tav tm="0">
                                          <p:val>
                                            <p:fltVal val="0"/>
                                          </p:val>
                                        </p:tav>
                                        <p:tav tm="100000">
                                          <p:val>
                                            <p:strVal val="#ppt_w"/>
                                          </p:val>
                                        </p:tav>
                                      </p:tavLst>
                                    </p:anim>
                                    <p:anim calcmode="lin" valueType="num">
                                      <p:cBhvr>
                                        <p:cTn id="21" dur="500" fill="hold"/>
                                        <p:tgtEl>
                                          <p:spTgt spid="6156"/>
                                        </p:tgtEl>
                                        <p:attrNameLst>
                                          <p:attrName>ppt_h</p:attrName>
                                        </p:attrNameLst>
                                      </p:cBhvr>
                                      <p:tavLst>
                                        <p:tav tm="0">
                                          <p:val>
                                            <p:strVal val="#ppt_h"/>
                                          </p:val>
                                        </p:tav>
                                        <p:tav tm="100000">
                                          <p:val>
                                            <p:strVal val="#ppt_h"/>
                                          </p:val>
                                        </p:tav>
                                      </p:tavLst>
                                    </p:anim>
                                  </p:childTnLst>
                                </p:cTn>
                              </p:par>
                            </p:childTnLst>
                          </p:cTn>
                        </p:par>
                        <p:par>
                          <p:cTn id="22" fill="hold" nodeType="afterGroup">
                            <p:stCondLst>
                              <p:cond delay="1500"/>
                            </p:stCondLst>
                            <p:childTnLst>
                              <p:par>
                                <p:cTn id="23" presetID="17" presetClass="entr" presetSubtype="10" fill="hold" nodeType="afterEffect">
                                  <p:stCondLst>
                                    <p:cond delay="0"/>
                                  </p:stCondLst>
                                  <p:childTnLst>
                                    <p:set>
                                      <p:cBhvr>
                                        <p:cTn id="24" dur="1" fill="hold">
                                          <p:stCondLst>
                                            <p:cond delay="0"/>
                                          </p:stCondLst>
                                        </p:cTn>
                                        <p:tgtEl>
                                          <p:spTgt spid="6154"/>
                                        </p:tgtEl>
                                        <p:attrNameLst>
                                          <p:attrName>style.visibility</p:attrName>
                                        </p:attrNameLst>
                                      </p:cBhvr>
                                      <p:to>
                                        <p:strVal val="visible"/>
                                      </p:to>
                                    </p:set>
                                    <p:anim calcmode="lin" valueType="num">
                                      <p:cBhvr>
                                        <p:cTn id="25" dur="500" fill="hold"/>
                                        <p:tgtEl>
                                          <p:spTgt spid="6154"/>
                                        </p:tgtEl>
                                        <p:attrNameLst>
                                          <p:attrName>ppt_w</p:attrName>
                                        </p:attrNameLst>
                                      </p:cBhvr>
                                      <p:tavLst>
                                        <p:tav tm="0">
                                          <p:val>
                                            <p:fltVal val="0"/>
                                          </p:val>
                                        </p:tav>
                                        <p:tav tm="100000">
                                          <p:val>
                                            <p:strVal val="#ppt_w"/>
                                          </p:val>
                                        </p:tav>
                                      </p:tavLst>
                                    </p:anim>
                                    <p:anim calcmode="lin" valueType="num">
                                      <p:cBhvr>
                                        <p:cTn id="26" dur="500" fill="hold"/>
                                        <p:tgtEl>
                                          <p:spTgt spid="6154"/>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151"/>
                                        </p:tgtEl>
                                        <p:attrNameLst>
                                          <p:attrName>style.visibility</p:attrName>
                                        </p:attrNameLst>
                                      </p:cBhvr>
                                      <p:to>
                                        <p:strVal val="visible"/>
                                      </p:to>
                                    </p:set>
                                    <p:animEffect transition="in" filter="dissolve">
                                      <p:cBhvr>
                                        <p:cTn id="31" dur="500"/>
                                        <p:tgtEl>
                                          <p:spTgt spid="6151"/>
                                        </p:tgtEl>
                                      </p:cBhvr>
                                    </p:animEffect>
                                  </p:childTnLst>
                                </p:cTn>
                              </p:par>
                            </p:childTnLst>
                          </p:cTn>
                        </p:par>
                        <p:par>
                          <p:cTn id="32" fill="hold" nodeType="afterGroup">
                            <p:stCondLst>
                              <p:cond delay="500"/>
                            </p:stCondLst>
                            <p:childTnLst>
                              <p:par>
                                <p:cTn id="33" presetID="17" presetClass="entr" presetSubtype="10"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strVal val="#ppt_h"/>
                                          </p:val>
                                        </p:tav>
                                        <p:tav tm="100000">
                                          <p:val>
                                            <p:strVal val="#ppt_h"/>
                                          </p:val>
                                        </p:tav>
                                      </p:tavLst>
                                    </p:anim>
                                  </p:childTnLst>
                                </p:cTn>
                              </p:par>
                            </p:childTnLst>
                          </p:cTn>
                        </p:par>
                        <p:par>
                          <p:cTn id="37" fill="hold">
                            <p:stCondLst>
                              <p:cond delay="1000"/>
                            </p:stCondLst>
                            <p:childTnLst>
                              <p:par>
                                <p:cTn id="38" presetID="17" presetClass="entr" presetSubtype="10" fill="hold" nodeType="afterEffect">
                                  <p:stCondLst>
                                    <p:cond delay="0"/>
                                  </p:stCondLst>
                                  <p:childTnLst>
                                    <p:set>
                                      <p:cBhvr>
                                        <p:cTn id="39" dur="1" fill="hold">
                                          <p:stCondLst>
                                            <p:cond delay="0"/>
                                          </p:stCondLst>
                                        </p:cTn>
                                        <p:tgtEl>
                                          <p:spTgt spid="6157"/>
                                        </p:tgtEl>
                                        <p:attrNameLst>
                                          <p:attrName>style.visibility</p:attrName>
                                        </p:attrNameLst>
                                      </p:cBhvr>
                                      <p:to>
                                        <p:strVal val="visible"/>
                                      </p:to>
                                    </p:set>
                                    <p:anim calcmode="lin" valueType="num">
                                      <p:cBhvr>
                                        <p:cTn id="40" dur="500" fill="hold"/>
                                        <p:tgtEl>
                                          <p:spTgt spid="6157"/>
                                        </p:tgtEl>
                                        <p:attrNameLst>
                                          <p:attrName>ppt_w</p:attrName>
                                        </p:attrNameLst>
                                      </p:cBhvr>
                                      <p:tavLst>
                                        <p:tav tm="0">
                                          <p:val>
                                            <p:fltVal val="0"/>
                                          </p:val>
                                        </p:tav>
                                        <p:tav tm="100000">
                                          <p:val>
                                            <p:strVal val="#ppt_w"/>
                                          </p:val>
                                        </p:tav>
                                      </p:tavLst>
                                    </p:anim>
                                    <p:anim calcmode="lin" valueType="num">
                                      <p:cBhvr>
                                        <p:cTn id="41" dur="500" fill="hold"/>
                                        <p:tgtEl>
                                          <p:spTgt spid="615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autoUpdateAnimBg="0"/>
      <p:bldP spid="6149" grpId="0" animBg="1" autoUpdateAnimBg="0"/>
      <p:bldP spid="6150" grpId="0"/>
      <p:bldP spid="615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3" descr="HARMONY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9591" y="247999"/>
            <a:ext cx="4737629" cy="6362002"/>
          </a:xfrm>
          <a:prstGeom prst="roundRect">
            <a:avLst>
              <a:gd name="adj" fmla="val 1102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Text Box 4"/>
          <p:cNvSpPr txBox="1">
            <a:spLocks noChangeArrowheads="1"/>
          </p:cNvSpPr>
          <p:nvPr/>
        </p:nvSpPr>
        <p:spPr bwMode="auto">
          <a:xfrm>
            <a:off x="1203324" y="1062448"/>
            <a:ext cx="4740276"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dirty="0">
                <a:latin typeface="Georgia" panose="02040502050405020303" pitchFamily="18" charset="0"/>
              </a:rPr>
              <a:t>Matthew and Luke have common stories, often word-for-word the same (thus, probably from a common written source).</a:t>
            </a:r>
          </a:p>
        </p:txBody>
      </p:sp>
      <p:sp>
        <p:nvSpPr>
          <p:cNvPr id="83972" name="Text Box 5"/>
          <p:cNvSpPr txBox="1">
            <a:spLocks noChangeArrowheads="1"/>
          </p:cNvSpPr>
          <p:nvPr/>
        </p:nvSpPr>
        <p:spPr bwMode="auto">
          <a:xfrm>
            <a:off x="1554161" y="4034248"/>
            <a:ext cx="4038601" cy="206210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i="1" dirty="0">
                <a:latin typeface="Georgia" panose="02040502050405020303" pitchFamily="18" charset="0"/>
              </a:rPr>
              <a:t>Q = material found in both Matt and Luke, but not in Mark</a:t>
            </a:r>
          </a:p>
        </p:txBody>
      </p:sp>
      <p:sp>
        <p:nvSpPr>
          <p:cNvPr id="5" name="Text Box 17">
            <a:extLst>
              <a:ext uri="{FF2B5EF4-FFF2-40B4-BE49-F238E27FC236}">
                <a16:creationId xmlns:a16="http://schemas.microsoft.com/office/drawing/2014/main" id="{3A8C5DD6-1528-4A5D-A40F-677A9FF5993B}"/>
              </a:ext>
            </a:extLst>
          </p:cNvPr>
          <p:cNvSpPr txBox="1">
            <a:spLocks noChangeArrowheads="1"/>
          </p:cNvSpPr>
          <p:nvPr/>
        </p:nvSpPr>
        <p:spPr bwMode="auto">
          <a:xfrm>
            <a:off x="618165" y="260985"/>
            <a:ext cx="59105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dirty="0">
                <a:latin typeface="Georgia" panose="02040502050405020303" pitchFamily="18" charset="0"/>
              </a:rPr>
              <a:t>Q = </a:t>
            </a:r>
            <a:r>
              <a:rPr lang="en-US" altLang="en-US" i="1" dirty="0" err="1">
                <a:latin typeface="Georgia" panose="02040502050405020303" pitchFamily="18" charset="0"/>
              </a:rPr>
              <a:t>quelle</a:t>
            </a:r>
            <a:r>
              <a:rPr lang="en-US" altLang="en-US" dirty="0">
                <a:latin typeface="Georgia" panose="02040502050405020303" pitchFamily="18" charset="0"/>
              </a:rPr>
              <a:t> = “source” (German)</a:t>
            </a:r>
          </a:p>
        </p:txBody>
      </p:sp>
    </p:spTree>
    <p:extLst>
      <p:ext uri="{BB962C8B-B14F-4D97-AF65-F5344CB8AC3E}">
        <p14:creationId xmlns:p14="http://schemas.microsoft.com/office/powerpoint/2010/main" val="288871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4191000" y="3403600"/>
            <a:ext cx="1371600" cy="711200"/>
          </a:xfrm>
          <a:prstGeom prst="rect">
            <a:avLst/>
          </a:prstGeom>
          <a:noFill/>
          <a:ln w="9525">
            <a:noFill/>
            <a:miter lim="800000"/>
            <a:headEnd/>
            <a:tailEnd/>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000" dirty="0">
                <a:latin typeface="Georgia" panose="02040502050405020303" pitchFamily="18" charset="0"/>
              </a:rPr>
              <a:t>Matt</a:t>
            </a:r>
          </a:p>
        </p:txBody>
      </p:sp>
      <p:sp>
        <p:nvSpPr>
          <p:cNvPr id="6149" name="Text Box 5"/>
          <p:cNvSpPr txBox="1">
            <a:spLocks noChangeArrowheads="1"/>
          </p:cNvSpPr>
          <p:nvPr/>
        </p:nvSpPr>
        <p:spPr bwMode="auto">
          <a:xfrm>
            <a:off x="5377203" y="1425714"/>
            <a:ext cx="1455736" cy="707886"/>
          </a:xfrm>
          <a:prstGeom prst="rect">
            <a:avLst/>
          </a:prstGeom>
          <a:noFill/>
          <a:ln w="9525">
            <a:noFill/>
            <a:miter lim="800000"/>
            <a:headEnd/>
            <a:tailEnd/>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000" dirty="0">
                <a:latin typeface="Georgia" panose="02040502050405020303" pitchFamily="18" charset="0"/>
              </a:rPr>
              <a:t>Mark</a:t>
            </a:r>
          </a:p>
        </p:txBody>
      </p:sp>
      <p:sp>
        <p:nvSpPr>
          <p:cNvPr id="6150" name="Text Box 6"/>
          <p:cNvSpPr txBox="1">
            <a:spLocks noChangeArrowheads="1"/>
          </p:cNvSpPr>
          <p:nvPr/>
        </p:nvSpPr>
        <p:spPr bwMode="auto">
          <a:xfrm>
            <a:off x="6553201" y="3403600"/>
            <a:ext cx="1371599" cy="707886"/>
          </a:xfrm>
          <a:prstGeom prst="rect">
            <a:avLst/>
          </a:prstGeom>
          <a:noFill/>
          <a:ln w="9525">
            <a:noFill/>
            <a:miter lim="800000"/>
            <a:headEnd/>
            <a:tailEnd/>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000" dirty="0">
                <a:latin typeface="Georgia" panose="02040502050405020303" pitchFamily="18" charset="0"/>
              </a:rPr>
              <a:t>Luke</a:t>
            </a:r>
          </a:p>
        </p:txBody>
      </p:sp>
      <p:sp>
        <p:nvSpPr>
          <p:cNvPr id="6151" name="Text Box 7"/>
          <p:cNvSpPr txBox="1">
            <a:spLocks noChangeArrowheads="1"/>
          </p:cNvSpPr>
          <p:nvPr/>
        </p:nvSpPr>
        <p:spPr bwMode="auto">
          <a:xfrm>
            <a:off x="5638800" y="5308600"/>
            <a:ext cx="846138" cy="711200"/>
          </a:xfrm>
          <a:prstGeom prst="rect">
            <a:avLst/>
          </a:prstGeom>
          <a:noFill/>
          <a:ln w="9525">
            <a:noFill/>
            <a:miter lim="800000"/>
            <a:headEnd/>
            <a:tailEnd/>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000" dirty="0">
                <a:latin typeface="Georgia" panose="02040502050405020303" pitchFamily="18" charset="0"/>
              </a:rPr>
              <a:t>Q</a:t>
            </a:r>
          </a:p>
        </p:txBody>
      </p:sp>
      <p:sp>
        <p:nvSpPr>
          <p:cNvPr id="6152" name="Text Box 8"/>
          <p:cNvSpPr txBox="1">
            <a:spLocks noChangeArrowheads="1"/>
          </p:cNvSpPr>
          <p:nvPr/>
        </p:nvSpPr>
        <p:spPr bwMode="auto">
          <a:xfrm>
            <a:off x="1897064" y="3403600"/>
            <a:ext cx="846137" cy="711200"/>
          </a:xfrm>
          <a:prstGeom prst="rect">
            <a:avLst/>
          </a:prstGeom>
          <a:noFill/>
          <a:ln w="9525">
            <a:noFill/>
            <a:miter lim="800000"/>
            <a:headEnd/>
            <a:tailEnd/>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000" dirty="0">
                <a:latin typeface="Georgia" panose="02040502050405020303" pitchFamily="18" charset="0"/>
              </a:rPr>
              <a:t>M</a:t>
            </a:r>
          </a:p>
        </p:txBody>
      </p:sp>
      <p:sp>
        <p:nvSpPr>
          <p:cNvPr id="6153" name="Text Box 9"/>
          <p:cNvSpPr txBox="1">
            <a:spLocks noChangeArrowheads="1"/>
          </p:cNvSpPr>
          <p:nvPr/>
        </p:nvSpPr>
        <p:spPr bwMode="auto">
          <a:xfrm>
            <a:off x="9448800" y="3403600"/>
            <a:ext cx="846138" cy="711200"/>
          </a:xfrm>
          <a:prstGeom prst="rect">
            <a:avLst/>
          </a:prstGeom>
          <a:noFill/>
          <a:ln w="9525">
            <a:noFill/>
            <a:miter lim="800000"/>
            <a:headEnd/>
            <a:tailEnd/>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000" dirty="0">
                <a:latin typeface="Georgia" panose="02040502050405020303" pitchFamily="18" charset="0"/>
              </a:rPr>
              <a:t>L</a:t>
            </a:r>
          </a:p>
        </p:txBody>
      </p:sp>
      <p:sp>
        <p:nvSpPr>
          <p:cNvPr id="6154" name="Line 10"/>
          <p:cNvSpPr>
            <a:spLocks noChangeShapeType="1"/>
          </p:cNvSpPr>
          <p:nvPr/>
        </p:nvSpPr>
        <p:spPr bwMode="auto">
          <a:xfrm flipH="1" flipV="1">
            <a:off x="6781800" y="2133600"/>
            <a:ext cx="533400" cy="1295400"/>
          </a:xfrm>
          <a:prstGeom prst="line">
            <a:avLst/>
          </a:prstGeom>
          <a:noFill/>
          <a:ln w="63500">
            <a:solidFill>
              <a:srgbClr val="FF33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6" name="Line 12"/>
          <p:cNvSpPr>
            <a:spLocks noChangeShapeType="1"/>
          </p:cNvSpPr>
          <p:nvPr/>
        </p:nvSpPr>
        <p:spPr bwMode="auto">
          <a:xfrm flipV="1">
            <a:off x="4953000" y="2133600"/>
            <a:ext cx="533400" cy="1295400"/>
          </a:xfrm>
          <a:prstGeom prst="line">
            <a:avLst/>
          </a:prstGeom>
          <a:noFill/>
          <a:ln w="63500">
            <a:solidFill>
              <a:srgbClr val="FF33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7" name="Line 13"/>
          <p:cNvSpPr>
            <a:spLocks noChangeShapeType="1"/>
          </p:cNvSpPr>
          <p:nvPr/>
        </p:nvSpPr>
        <p:spPr bwMode="auto">
          <a:xfrm>
            <a:off x="4953000" y="4114800"/>
            <a:ext cx="685800" cy="1143000"/>
          </a:xfrm>
          <a:prstGeom prst="line">
            <a:avLst/>
          </a:prstGeom>
          <a:noFill/>
          <a:ln w="63500">
            <a:solidFill>
              <a:srgbClr val="333399"/>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9" name="Line 15"/>
          <p:cNvSpPr>
            <a:spLocks noChangeShapeType="1"/>
          </p:cNvSpPr>
          <p:nvPr/>
        </p:nvSpPr>
        <p:spPr bwMode="auto">
          <a:xfrm flipV="1">
            <a:off x="7924800" y="3810000"/>
            <a:ext cx="1524000" cy="0"/>
          </a:xfrm>
          <a:prstGeom prst="line">
            <a:avLst/>
          </a:prstGeom>
          <a:noFill/>
          <a:ln w="635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0" name="Line 16"/>
          <p:cNvSpPr>
            <a:spLocks noChangeShapeType="1"/>
          </p:cNvSpPr>
          <p:nvPr/>
        </p:nvSpPr>
        <p:spPr bwMode="auto">
          <a:xfrm flipH="1" flipV="1">
            <a:off x="2743200" y="3810000"/>
            <a:ext cx="1447800" cy="0"/>
          </a:xfrm>
          <a:prstGeom prst="line">
            <a:avLst/>
          </a:prstGeom>
          <a:noFill/>
          <a:ln w="635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1" name="Text Box 17"/>
          <p:cNvSpPr txBox="1">
            <a:spLocks noChangeArrowheads="1"/>
          </p:cNvSpPr>
          <p:nvPr/>
        </p:nvSpPr>
        <p:spPr bwMode="auto">
          <a:xfrm>
            <a:off x="3143880" y="6172200"/>
            <a:ext cx="59105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dirty="0">
                <a:latin typeface="Georgia" panose="02040502050405020303" pitchFamily="18" charset="0"/>
              </a:rPr>
              <a:t>Q = </a:t>
            </a:r>
            <a:r>
              <a:rPr lang="en-US" altLang="en-US" i="1" dirty="0" err="1">
                <a:latin typeface="Georgia" panose="02040502050405020303" pitchFamily="18" charset="0"/>
              </a:rPr>
              <a:t>quelle</a:t>
            </a:r>
            <a:r>
              <a:rPr lang="en-US" altLang="en-US" dirty="0">
                <a:latin typeface="Georgia" panose="02040502050405020303" pitchFamily="18" charset="0"/>
              </a:rPr>
              <a:t> = “source” (German)</a:t>
            </a:r>
          </a:p>
        </p:txBody>
      </p:sp>
      <p:sp>
        <p:nvSpPr>
          <p:cNvPr id="2" name="TextBox 1">
            <a:extLst>
              <a:ext uri="{FF2B5EF4-FFF2-40B4-BE49-F238E27FC236}">
                <a16:creationId xmlns:a16="http://schemas.microsoft.com/office/drawing/2014/main" id="{DC0DB674-9BBE-4B4A-8F7C-009886819F35}"/>
              </a:ext>
            </a:extLst>
          </p:cNvPr>
          <p:cNvSpPr txBox="1"/>
          <p:nvPr/>
        </p:nvSpPr>
        <p:spPr>
          <a:xfrm>
            <a:off x="2513098" y="260982"/>
            <a:ext cx="7172156" cy="769441"/>
          </a:xfrm>
          <a:prstGeom prst="rect">
            <a:avLst/>
          </a:prstGeom>
          <a:noFill/>
        </p:spPr>
        <p:txBody>
          <a:bodyPr wrap="none" rtlCol="0">
            <a:spAutoFit/>
          </a:bodyPr>
          <a:lstStyle/>
          <a:p>
            <a:r>
              <a:rPr lang="en-US" sz="4400" b="1" dirty="0">
                <a:latin typeface="Georgia" panose="02040502050405020303" pitchFamily="18" charset="0"/>
              </a:rPr>
              <a:t>Four Source Hypothesis</a:t>
            </a:r>
          </a:p>
        </p:txBody>
      </p:sp>
      <p:sp>
        <p:nvSpPr>
          <p:cNvPr id="16" name="Line 13">
            <a:extLst>
              <a:ext uri="{FF2B5EF4-FFF2-40B4-BE49-F238E27FC236}">
                <a16:creationId xmlns:a16="http://schemas.microsoft.com/office/drawing/2014/main" id="{58E9F715-962F-4388-A8BE-DBAFA7E44D58}"/>
              </a:ext>
            </a:extLst>
          </p:cNvPr>
          <p:cNvSpPr>
            <a:spLocks noChangeShapeType="1"/>
          </p:cNvSpPr>
          <p:nvPr/>
        </p:nvSpPr>
        <p:spPr bwMode="auto">
          <a:xfrm flipH="1">
            <a:off x="6587330" y="4111486"/>
            <a:ext cx="846138" cy="1117600"/>
          </a:xfrm>
          <a:prstGeom prst="line">
            <a:avLst/>
          </a:prstGeom>
          <a:noFill/>
          <a:ln w="63500">
            <a:solidFill>
              <a:srgbClr val="333399"/>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950286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1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6152"/>
                                        </p:tgtEl>
                                        <p:attrNameLst>
                                          <p:attrName>style.visibility</p:attrName>
                                        </p:attrNameLst>
                                      </p:cBhvr>
                                      <p:to>
                                        <p:strVal val="visible"/>
                                      </p:to>
                                    </p:set>
                                    <p:animEffect transition="in" filter="dissolve">
                                      <p:cBhvr>
                                        <p:cTn id="11" dur="500"/>
                                        <p:tgtEl>
                                          <p:spTgt spid="6152"/>
                                        </p:tgtEl>
                                      </p:cBhvr>
                                    </p:animEffect>
                                  </p:childTnLst>
                                </p:cTn>
                              </p:par>
                            </p:childTnLst>
                          </p:cTn>
                        </p:par>
                        <p:par>
                          <p:cTn id="12" fill="hold">
                            <p:stCondLst>
                              <p:cond delay="500"/>
                            </p:stCondLst>
                            <p:childTnLst>
                              <p:par>
                                <p:cTn id="13" presetID="17" presetClass="entr" presetSubtype="10" fill="hold" nodeType="afterEffect">
                                  <p:stCondLst>
                                    <p:cond delay="0"/>
                                  </p:stCondLst>
                                  <p:childTnLst>
                                    <p:set>
                                      <p:cBhvr>
                                        <p:cTn id="14" dur="1" fill="hold">
                                          <p:stCondLst>
                                            <p:cond delay="0"/>
                                          </p:stCondLst>
                                        </p:cTn>
                                        <p:tgtEl>
                                          <p:spTgt spid="6160"/>
                                        </p:tgtEl>
                                        <p:attrNameLst>
                                          <p:attrName>style.visibility</p:attrName>
                                        </p:attrNameLst>
                                      </p:cBhvr>
                                      <p:to>
                                        <p:strVal val="visible"/>
                                      </p:to>
                                    </p:set>
                                    <p:anim calcmode="lin" valueType="num">
                                      <p:cBhvr>
                                        <p:cTn id="15" dur="500" fill="hold"/>
                                        <p:tgtEl>
                                          <p:spTgt spid="6160"/>
                                        </p:tgtEl>
                                        <p:attrNameLst>
                                          <p:attrName>ppt_w</p:attrName>
                                        </p:attrNameLst>
                                      </p:cBhvr>
                                      <p:tavLst>
                                        <p:tav tm="0">
                                          <p:val>
                                            <p:fltVal val="0"/>
                                          </p:val>
                                        </p:tav>
                                        <p:tav tm="100000">
                                          <p:val>
                                            <p:strVal val="#ppt_w"/>
                                          </p:val>
                                        </p:tav>
                                      </p:tavLst>
                                    </p:anim>
                                    <p:anim calcmode="lin" valueType="num">
                                      <p:cBhvr>
                                        <p:cTn id="16" dur="500" fill="hold"/>
                                        <p:tgtEl>
                                          <p:spTgt spid="6160"/>
                                        </p:tgtEl>
                                        <p:attrNameLst>
                                          <p:attrName>ppt_h</p:attrName>
                                        </p:attrNameLst>
                                      </p:cBhvr>
                                      <p:tavLst>
                                        <p:tav tm="0">
                                          <p:val>
                                            <p:strVal val="#ppt_h"/>
                                          </p:val>
                                        </p:tav>
                                        <p:tav tm="100000">
                                          <p:val>
                                            <p:strVal val="#ppt_h"/>
                                          </p:val>
                                        </p:tav>
                                      </p:tavLst>
                                    </p:anim>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6153"/>
                                        </p:tgtEl>
                                        <p:attrNameLst>
                                          <p:attrName>style.visibility</p:attrName>
                                        </p:attrNameLst>
                                      </p:cBhvr>
                                      <p:to>
                                        <p:strVal val="visible"/>
                                      </p:to>
                                    </p:set>
                                    <p:animEffect transition="in" filter="dissolve">
                                      <p:cBhvr>
                                        <p:cTn id="20" dur="500"/>
                                        <p:tgtEl>
                                          <p:spTgt spid="6153"/>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6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nimBg="1" autoUpdateAnimBg="0"/>
      <p:bldP spid="6153" grpId="0" animBg="1" autoUpdateAnimBg="0"/>
      <p:bldP spid="6159" grpId="0" animBg="1"/>
      <p:bldP spid="616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b="1" dirty="0">
                <a:latin typeface="Georgia" panose="02040502050405020303" pitchFamily="18" charset="0"/>
              </a:rPr>
              <a:t>Between the Testaments</a:t>
            </a:r>
            <a:endParaRPr lang="en-US" altLang="en-US" dirty="0">
              <a:latin typeface="Georgia" panose="02040502050405020303" pitchFamily="18" charset="0"/>
            </a:endParaRPr>
          </a:p>
        </p:txBody>
      </p:sp>
      <p:sp>
        <p:nvSpPr>
          <p:cNvPr id="9219" name="Content Placeholder 3"/>
          <p:cNvSpPr>
            <a:spLocks noGrp="1"/>
          </p:cNvSpPr>
          <p:nvPr>
            <p:ph idx="1"/>
          </p:nvPr>
        </p:nvSpPr>
        <p:spPr/>
        <p:txBody>
          <a:bodyPr/>
          <a:lstStyle/>
          <a:p>
            <a:r>
              <a:rPr lang="en-US" altLang="en-US" sz="3600" b="1" dirty="0">
                <a:latin typeface="Georgia" panose="02040502050405020303" pitchFamily="18" charset="0"/>
              </a:rPr>
              <a:t>Period of Hellenization</a:t>
            </a:r>
          </a:p>
          <a:p>
            <a:r>
              <a:rPr lang="en-US" altLang="en-US" dirty="0"/>
              <a:t>Maccabean Revolt</a:t>
            </a:r>
          </a:p>
          <a:p>
            <a:r>
              <a:rPr lang="en-US" altLang="en-US" sz="3600" dirty="0">
                <a:latin typeface="Georgia" panose="02040502050405020303" pitchFamily="18" charset="0"/>
              </a:rPr>
              <a:t>Hasmonean Dynasty</a:t>
            </a:r>
          </a:p>
          <a:p>
            <a:r>
              <a:rPr lang="en-US" altLang="en-US" dirty="0"/>
              <a:t>Roman Rule through the Herodian Dynasty</a:t>
            </a:r>
            <a:endParaRPr lang="en-US" altLang="en-US" sz="3600" dirty="0">
              <a:latin typeface="Georgia" panose="02040502050405020303" pitchFamily="18" charset="0"/>
            </a:endParaRPr>
          </a:p>
        </p:txBody>
      </p:sp>
    </p:spTree>
    <p:extLst>
      <p:ext uri="{BB962C8B-B14F-4D97-AF65-F5344CB8AC3E}">
        <p14:creationId xmlns:p14="http://schemas.microsoft.com/office/powerpoint/2010/main" val="42145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3" name="Text Box 5"/>
          <p:cNvSpPr txBox="1">
            <a:spLocks noChangeArrowheads="1"/>
          </p:cNvSpPr>
          <p:nvPr/>
        </p:nvSpPr>
        <p:spPr bwMode="auto">
          <a:xfrm>
            <a:off x="2400298" y="600967"/>
            <a:ext cx="7543800" cy="923925"/>
          </a:xfrm>
          <a:prstGeom prst="rect">
            <a:avLst/>
          </a:prstGeom>
          <a:noFill/>
          <a:ln w="9525">
            <a:noFill/>
            <a:miter lim="800000"/>
            <a:headEnd/>
            <a:tailEnd/>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5400" dirty="0"/>
              <a:t>John is Unique</a:t>
            </a:r>
          </a:p>
        </p:txBody>
      </p:sp>
      <p:sp>
        <p:nvSpPr>
          <p:cNvPr id="104454" name="Text Box 6"/>
          <p:cNvSpPr txBox="1">
            <a:spLocks noChangeArrowheads="1"/>
          </p:cNvSpPr>
          <p:nvPr/>
        </p:nvSpPr>
        <p:spPr bwMode="auto">
          <a:xfrm>
            <a:off x="1577452" y="3043452"/>
            <a:ext cx="8366645" cy="3046988"/>
          </a:xfrm>
          <a:prstGeom prst="rect">
            <a:avLst/>
          </a:prstGeom>
          <a:noFill/>
          <a:ln w="9525">
            <a:noFill/>
            <a:miter lim="800000"/>
            <a:headEnd/>
            <a:tailEnd/>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800" dirty="0">
                <a:solidFill>
                  <a:srgbClr val="FFFF00"/>
                </a:solidFill>
                <a:latin typeface="Georgia" panose="02040502050405020303" pitchFamily="18" charset="0"/>
              </a:rPr>
              <a:t>Mark				7%						93%</a:t>
            </a:r>
          </a:p>
          <a:p>
            <a:pPr eaLnBrk="1" hangingPunct="1">
              <a:spcBef>
                <a:spcPct val="0"/>
              </a:spcBef>
              <a:buFontTx/>
              <a:buNone/>
            </a:pPr>
            <a:r>
              <a:rPr lang="en-US" altLang="en-US" sz="4800" dirty="0">
                <a:latin typeface="Georgia" panose="02040502050405020303" pitchFamily="18" charset="0"/>
              </a:rPr>
              <a:t>Matthew		42%					58%</a:t>
            </a:r>
          </a:p>
          <a:p>
            <a:pPr eaLnBrk="1" hangingPunct="1">
              <a:spcBef>
                <a:spcPct val="0"/>
              </a:spcBef>
              <a:buFontTx/>
              <a:buNone/>
            </a:pPr>
            <a:r>
              <a:rPr lang="en-US" altLang="en-US" sz="4800" dirty="0">
                <a:solidFill>
                  <a:srgbClr val="92D050"/>
                </a:solidFill>
                <a:latin typeface="Georgia" panose="02040502050405020303" pitchFamily="18" charset="0"/>
              </a:rPr>
              <a:t>Luke					59%					41%</a:t>
            </a:r>
          </a:p>
          <a:p>
            <a:pPr eaLnBrk="1" hangingPunct="1">
              <a:spcBef>
                <a:spcPct val="0"/>
              </a:spcBef>
              <a:buFontTx/>
              <a:buNone/>
            </a:pPr>
            <a:r>
              <a:rPr lang="en-US" altLang="en-US" sz="4800" dirty="0">
                <a:solidFill>
                  <a:srgbClr val="FF0000"/>
                </a:solidFill>
                <a:latin typeface="Georgia" panose="02040502050405020303" pitchFamily="18" charset="0"/>
              </a:rPr>
              <a:t>John					92%					8%</a:t>
            </a:r>
          </a:p>
        </p:txBody>
      </p:sp>
      <p:sp>
        <p:nvSpPr>
          <p:cNvPr id="2" name="TextBox 1">
            <a:extLst>
              <a:ext uri="{FF2B5EF4-FFF2-40B4-BE49-F238E27FC236}">
                <a16:creationId xmlns:a16="http://schemas.microsoft.com/office/drawing/2014/main" id="{71AF0B1F-852F-C24D-8C51-8AD744A48D85}"/>
              </a:ext>
            </a:extLst>
          </p:cNvPr>
          <p:cNvSpPr txBox="1"/>
          <p:nvPr/>
        </p:nvSpPr>
        <p:spPr>
          <a:xfrm>
            <a:off x="1577452" y="1897434"/>
            <a:ext cx="8509384" cy="1323439"/>
          </a:xfrm>
          <a:prstGeom prst="rect">
            <a:avLst/>
          </a:prstGeom>
          <a:noFill/>
        </p:spPr>
        <p:txBody>
          <a:bodyPr wrap="square" rtlCol="0">
            <a:spAutoFit/>
          </a:bodyPr>
          <a:lstStyle/>
          <a:p>
            <a:r>
              <a:rPr lang="en-US" altLang="en-US" sz="4800" u="sng" dirty="0">
                <a:latin typeface="Georgia" panose="02040502050405020303" pitchFamily="18" charset="0"/>
              </a:rPr>
              <a:t>Gospel      	Unique	     Common</a:t>
            </a: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4453"/>
                                        </p:tgtEl>
                                        <p:attrNameLst>
                                          <p:attrName>style.visibility</p:attrName>
                                        </p:attrNameLst>
                                      </p:cBhvr>
                                      <p:to>
                                        <p:strVal val="visible"/>
                                      </p:to>
                                    </p:set>
                                    <p:animEffect transition="in" filter="dissolve">
                                      <p:cBhvr>
                                        <p:cTn id="7" dur="500"/>
                                        <p:tgtEl>
                                          <p:spTgt spid="10445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4454"/>
                                        </p:tgtEl>
                                        <p:attrNameLst>
                                          <p:attrName>style.visibility</p:attrName>
                                        </p:attrNameLst>
                                      </p:cBhvr>
                                      <p:to>
                                        <p:strVal val="visible"/>
                                      </p:to>
                                    </p:set>
                                    <p:animEffect transition="in" filter="dissolve">
                                      <p:cBhvr>
                                        <p:cTn id="10" dur="500"/>
                                        <p:tgtEl>
                                          <p:spTgt spid="104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3" grpId="0" animBg="1"/>
      <p:bldP spid="10445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ARMON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6373" y="282678"/>
            <a:ext cx="4876799" cy="6292644"/>
          </a:xfrm>
          <a:prstGeom prst="roundRect">
            <a:avLst>
              <a:gd name="adj" fmla="val 1234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 Box 3"/>
          <p:cNvSpPr txBox="1">
            <a:spLocks noChangeArrowheads="1"/>
          </p:cNvSpPr>
          <p:nvPr/>
        </p:nvSpPr>
        <p:spPr bwMode="auto">
          <a:xfrm>
            <a:off x="990600" y="2459504"/>
            <a:ext cx="487679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000" dirty="0">
                <a:latin typeface="Georgia" panose="02040502050405020303" pitchFamily="18" charset="0"/>
              </a:rPr>
              <a:t>John very often has material that is not in any other Gospel.</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3" descr="HARMON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5295" y="154639"/>
            <a:ext cx="4826650" cy="65487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 Box 4"/>
          <p:cNvSpPr txBox="1">
            <a:spLocks noChangeArrowheads="1"/>
          </p:cNvSpPr>
          <p:nvPr/>
        </p:nvSpPr>
        <p:spPr bwMode="auto">
          <a:xfrm>
            <a:off x="771526" y="309279"/>
            <a:ext cx="5324474"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000" dirty="0">
                <a:latin typeface="Georgia" panose="02040502050405020303" pitchFamily="18" charset="0"/>
              </a:rPr>
              <a:t>Even when all four Gospels have the same story, John often has different information.</a:t>
            </a:r>
          </a:p>
        </p:txBody>
      </p:sp>
      <p:pic>
        <p:nvPicPr>
          <p:cNvPr id="2" name="Picture 2" descr="A picture containing several, crowd&#10;&#10;Description automatically generated">
            <a:extLst>
              <a:ext uri="{FF2B5EF4-FFF2-40B4-BE49-F238E27FC236}">
                <a16:creationId xmlns:a16="http://schemas.microsoft.com/office/drawing/2014/main" id="{325DCF6F-188B-456F-A46F-4A9CA1CE4AFC}"/>
              </a:ext>
            </a:extLst>
          </p:cNvPr>
          <p:cNvPicPr>
            <a:picLocks noChangeAspect="1"/>
          </p:cNvPicPr>
          <p:nvPr/>
        </p:nvPicPr>
        <p:blipFill>
          <a:blip r:embed="rId4"/>
          <a:stretch>
            <a:fillRect/>
          </a:stretch>
        </p:blipFill>
        <p:spPr>
          <a:xfrm>
            <a:off x="375745" y="2959420"/>
            <a:ext cx="6329854" cy="35798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a:extLst>
              <a:ext uri="{FF2B5EF4-FFF2-40B4-BE49-F238E27FC236}">
                <a16:creationId xmlns:a16="http://schemas.microsoft.com/office/drawing/2014/main" id="{81505238-D9B6-4116-8719-6DF998D21AD5}"/>
              </a:ext>
            </a:extLst>
          </p:cNvPr>
          <p:cNvSpPr txBox="1"/>
          <p:nvPr/>
        </p:nvSpPr>
        <p:spPr>
          <a:xfrm>
            <a:off x="690563" y="6296347"/>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Georgia"/>
              </a:rPr>
              <a:t>Félix Louis </a:t>
            </a:r>
            <a:r>
              <a:rPr lang="en-US" sz="1600" dirty="0" err="1">
                <a:latin typeface="Georgia"/>
              </a:rPr>
              <a:t>Leullier</a:t>
            </a:r>
            <a:endParaRPr lang="en-US" sz="1600" dirty="0">
              <a:latin typeface="Georgi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ctrTitle"/>
          </p:nvPr>
        </p:nvSpPr>
        <p:spPr>
          <a:xfrm>
            <a:off x="914400" y="-64994"/>
            <a:ext cx="10363200" cy="2387600"/>
          </a:xfrm>
        </p:spPr>
        <p:txBody>
          <a:bodyPr>
            <a:normAutofit/>
          </a:bodyPr>
          <a:lstStyle/>
          <a:p>
            <a:pPr algn="ctr"/>
            <a:r>
              <a:rPr lang="en-US" altLang="en-US" sz="6600" b="1" dirty="0">
                <a:latin typeface="Georgia" panose="02040502050405020303" pitchFamily="18" charset="0"/>
              </a:rPr>
              <a:t>So How Should We Read the Gospels?</a:t>
            </a:r>
          </a:p>
        </p:txBody>
      </p:sp>
      <p:pic>
        <p:nvPicPr>
          <p:cNvPr id="2" name="Picture 2">
            <a:extLst>
              <a:ext uri="{FF2B5EF4-FFF2-40B4-BE49-F238E27FC236}">
                <a16:creationId xmlns:a16="http://schemas.microsoft.com/office/drawing/2014/main" id="{28800E80-D78B-4945-9BD9-7ED908335065}"/>
              </a:ext>
            </a:extLst>
          </p:cNvPr>
          <p:cNvPicPr>
            <a:picLocks noChangeAspect="1"/>
          </p:cNvPicPr>
          <p:nvPr/>
        </p:nvPicPr>
        <p:blipFill>
          <a:blip r:embed="rId3"/>
          <a:stretch>
            <a:fillRect/>
          </a:stretch>
        </p:blipFill>
        <p:spPr>
          <a:xfrm>
            <a:off x="3016469" y="2435316"/>
            <a:ext cx="6159061" cy="41288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1" y="304800"/>
            <a:ext cx="10668000" cy="2739211"/>
          </a:xfrm>
          <a:prstGeom prst="rect">
            <a:avLst/>
          </a:prstGeom>
          <a:noFill/>
        </p:spPr>
        <p:txBody>
          <a:bodyPr wrap="square">
            <a:spAutoFit/>
          </a:bodyPr>
          <a:lstStyle/>
          <a:p>
            <a:pPr algn="ctr" eaLnBrk="1" hangingPunct="1">
              <a:defRPr/>
            </a:pPr>
            <a:r>
              <a:rPr lang="en-US" sz="4000" b="1" dirty="0">
                <a:latin typeface="Georgia" panose="02040502050405020303" pitchFamily="18" charset="0"/>
              </a:rPr>
              <a:t>Reading the Gospels as a “Harmony”</a:t>
            </a:r>
          </a:p>
          <a:p>
            <a:pPr algn="ctr" eaLnBrk="1" hangingPunct="1">
              <a:defRPr/>
            </a:pPr>
            <a:endParaRPr lang="en-US" sz="800" b="1" dirty="0">
              <a:latin typeface="Georgia" panose="02040502050405020303" pitchFamily="18" charset="0"/>
            </a:endParaRPr>
          </a:p>
          <a:p>
            <a:pPr marL="457200" indent="-457200" eaLnBrk="1" hangingPunct="1">
              <a:buFont typeface="Arial" panose="020B0604020202020204" pitchFamily="34" charset="0"/>
              <a:buChar char="•"/>
              <a:defRPr/>
            </a:pPr>
            <a:r>
              <a:rPr lang="en-US" altLang="en-US" sz="3200" dirty="0">
                <a:latin typeface="Georgia" panose="02040502050405020303" pitchFamily="18" charset="0"/>
              </a:rPr>
              <a:t>A “harmony” is an artificial blending of the four gospels into one story.</a:t>
            </a:r>
          </a:p>
          <a:p>
            <a:pPr marL="457200" indent="-457200" eaLnBrk="1" hangingPunct="1">
              <a:buFont typeface="Arial" panose="020B0604020202020204" pitchFamily="34" charset="0"/>
              <a:buChar char="•"/>
              <a:defRPr/>
            </a:pPr>
            <a:r>
              <a:rPr lang="en-US" altLang="en-US" sz="3200" dirty="0">
                <a:latin typeface="Georgia" panose="02040502050405020303" pitchFamily="18" charset="0"/>
              </a:rPr>
              <a:t>PRO: Perhaps easier to read as one clear narrative</a:t>
            </a:r>
          </a:p>
          <a:p>
            <a:pPr eaLnBrk="1" hangingPunct="1">
              <a:defRPr/>
            </a:pPr>
            <a:r>
              <a:rPr lang="en-US" sz="2800" dirty="0"/>
              <a:t> </a:t>
            </a:r>
          </a:p>
        </p:txBody>
      </p:sp>
      <p:pic>
        <p:nvPicPr>
          <p:cNvPr id="4" name="Picture 3">
            <a:extLst>
              <a:ext uri="{FF2B5EF4-FFF2-40B4-BE49-F238E27FC236}">
                <a16:creationId xmlns:a16="http://schemas.microsoft.com/office/drawing/2014/main" id="{87184326-997E-48D1-B6C5-4D923152172D}"/>
              </a:ext>
            </a:extLst>
          </p:cNvPr>
          <p:cNvPicPr>
            <a:picLocks noChangeAspect="1"/>
          </p:cNvPicPr>
          <p:nvPr/>
        </p:nvPicPr>
        <p:blipFill>
          <a:blip r:embed="rId3"/>
          <a:stretch>
            <a:fillRect/>
          </a:stretch>
        </p:blipFill>
        <p:spPr>
          <a:xfrm>
            <a:off x="2691182" y="2698808"/>
            <a:ext cx="6524367" cy="40235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Arrow: Curved Right 6">
            <a:extLst>
              <a:ext uri="{FF2B5EF4-FFF2-40B4-BE49-F238E27FC236}">
                <a16:creationId xmlns:a16="http://schemas.microsoft.com/office/drawing/2014/main" id="{12EFD7F6-0654-456C-A5F0-48861F5879BC}"/>
              </a:ext>
            </a:extLst>
          </p:cNvPr>
          <p:cNvSpPr/>
          <p:nvPr/>
        </p:nvSpPr>
        <p:spPr>
          <a:xfrm flipV="1">
            <a:off x="2854411" y="4429416"/>
            <a:ext cx="2780270" cy="1588324"/>
          </a:xfrm>
          <a:prstGeom prst="curved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urved Left 7">
            <a:extLst>
              <a:ext uri="{FF2B5EF4-FFF2-40B4-BE49-F238E27FC236}">
                <a16:creationId xmlns:a16="http://schemas.microsoft.com/office/drawing/2014/main" id="{0AA725F1-005D-41D2-AA02-2925198D3E7F}"/>
              </a:ext>
            </a:extLst>
          </p:cNvPr>
          <p:cNvSpPr/>
          <p:nvPr/>
        </p:nvSpPr>
        <p:spPr>
          <a:xfrm>
            <a:off x="6173727" y="4643857"/>
            <a:ext cx="2780270" cy="1588324"/>
          </a:xfrm>
          <a:prstGeom prst="curvedLef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3C00AB76-E772-426F-8117-14A323E3A01C}"/>
              </a:ext>
            </a:extLst>
          </p:cNvPr>
          <p:cNvSpPr txBox="1"/>
          <p:nvPr/>
        </p:nvSpPr>
        <p:spPr>
          <a:xfrm>
            <a:off x="3074927" y="6368534"/>
            <a:ext cx="6093618" cy="369332"/>
          </a:xfrm>
          <a:prstGeom prst="rect">
            <a:avLst/>
          </a:prstGeom>
          <a:noFill/>
        </p:spPr>
        <p:txBody>
          <a:bodyPr wrap="square">
            <a:spAutoFit/>
          </a:bodyPr>
          <a:lstStyle/>
          <a:p>
            <a:r>
              <a:rPr lang="en-US" b="0" i="0" dirty="0">
                <a:effectLst/>
                <a:highlight>
                  <a:srgbClr val="C0C0C0"/>
                </a:highlight>
                <a:latin typeface="Georgia" panose="02040502050405020303" pitchFamily="18" charset="0"/>
              </a:rPr>
              <a:t>Philip </a:t>
            </a:r>
            <a:r>
              <a:rPr lang="en-US" b="0" i="0" dirty="0" err="1">
                <a:effectLst/>
                <a:highlight>
                  <a:srgbClr val="C0C0C0"/>
                </a:highlight>
                <a:latin typeface="Georgia" panose="02040502050405020303" pitchFamily="18" charset="0"/>
              </a:rPr>
              <a:t>Halling</a:t>
            </a:r>
            <a:r>
              <a:rPr lang="en-US" b="0" i="0" dirty="0">
                <a:solidFill>
                  <a:srgbClr val="000000"/>
                </a:solidFill>
                <a:effectLst/>
                <a:highlight>
                  <a:srgbClr val="C0C0C0"/>
                </a:highlight>
                <a:latin typeface="Georgia" panose="02040502050405020303" pitchFamily="18" charset="0"/>
              </a:rPr>
              <a:t> </a:t>
            </a:r>
            <a:endParaRPr lang="en-US" dirty="0">
              <a:highlight>
                <a:srgbClr val="C0C0C0"/>
              </a:highligh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3541"/>
            <a:ext cx="12192000" cy="1094336"/>
          </a:xfrm>
          <a:solidFill>
            <a:schemeClr val="accent6">
              <a:lumMod val="20000"/>
              <a:lumOff val="80000"/>
            </a:schemeClr>
          </a:solidFill>
        </p:spPr>
        <p:txBody>
          <a:bodyPr/>
          <a:lstStyle/>
          <a:p>
            <a:r>
              <a:rPr lang="en-US" b="1" dirty="0">
                <a:solidFill>
                  <a:schemeClr val="accent2"/>
                </a:solidFill>
              </a:rPr>
              <a:t>	Downside to Harmony</a:t>
            </a:r>
          </a:p>
        </p:txBody>
      </p:sp>
      <p:sp>
        <p:nvSpPr>
          <p:cNvPr id="3" name="Content Placeholder 2"/>
          <p:cNvSpPr>
            <a:spLocks noGrp="1"/>
          </p:cNvSpPr>
          <p:nvPr>
            <p:ph idx="1"/>
          </p:nvPr>
        </p:nvSpPr>
        <p:spPr>
          <a:xfrm>
            <a:off x="269039" y="1639611"/>
            <a:ext cx="11653921" cy="1665883"/>
          </a:xfrm>
          <a:noFill/>
        </p:spPr>
        <p:txBody>
          <a:bodyPr anchor="ctr">
            <a:noAutofit/>
          </a:bodyPr>
          <a:lstStyle/>
          <a:p>
            <a:pPr marL="0" indent="0" algn="ctr">
              <a:lnSpc>
                <a:spcPct val="100000"/>
              </a:lnSpc>
              <a:buNone/>
            </a:pPr>
            <a:r>
              <a:rPr lang="en-US" sz="3600" dirty="0">
                <a:solidFill>
                  <a:schemeClr val="tx1"/>
                </a:solidFill>
              </a:rPr>
              <a:t>There is a significant con to reading in a Harmony.</a:t>
            </a:r>
          </a:p>
          <a:p>
            <a:pPr marL="0" indent="0" algn="ctr">
              <a:lnSpc>
                <a:spcPct val="100000"/>
              </a:lnSpc>
              <a:buNone/>
            </a:pPr>
            <a:endParaRPr lang="en-US" sz="3600" i="1" dirty="0">
              <a:solidFill>
                <a:schemeClr val="tx1"/>
              </a:solidFill>
            </a:endParaRPr>
          </a:p>
        </p:txBody>
      </p:sp>
      <p:pic>
        <p:nvPicPr>
          <p:cNvPr id="7" name="Picture 6" descr="A close up of a person&#10;&#10;Description automatically generated">
            <a:extLst>
              <a:ext uri="{FF2B5EF4-FFF2-40B4-BE49-F238E27FC236}">
                <a16:creationId xmlns:a16="http://schemas.microsoft.com/office/drawing/2014/main" id="{13A267DE-A612-4ACB-A646-D7EAFB7E50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157" y="3156097"/>
            <a:ext cx="11361683" cy="27153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a:extLst>
              <a:ext uri="{FF2B5EF4-FFF2-40B4-BE49-F238E27FC236}">
                <a16:creationId xmlns:a16="http://schemas.microsoft.com/office/drawing/2014/main" id="{6C8EA33E-103B-4C4E-81E3-FE90D0951125}"/>
              </a:ext>
            </a:extLst>
          </p:cNvPr>
          <p:cNvSpPr txBox="1"/>
          <p:nvPr/>
        </p:nvSpPr>
        <p:spPr>
          <a:xfrm>
            <a:off x="2135270" y="5584792"/>
            <a:ext cx="1665780" cy="338554"/>
          </a:xfrm>
          <a:prstGeom prst="rect">
            <a:avLst/>
          </a:prstGeom>
          <a:noFill/>
        </p:spPr>
        <p:txBody>
          <a:bodyPr wrap="square" rtlCol="0">
            <a:spAutoFit/>
          </a:bodyPr>
          <a:lstStyle/>
          <a:p>
            <a:r>
              <a:rPr lang="en-US" sz="1600" dirty="0">
                <a:latin typeface="Georgia" panose="02040502050405020303" pitchFamily="18" charset="0"/>
              </a:rPr>
              <a:t>Carl Bloch</a:t>
            </a:r>
          </a:p>
        </p:txBody>
      </p:sp>
      <p:sp>
        <p:nvSpPr>
          <p:cNvPr id="5" name="TextBox 4">
            <a:extLst>
              <a:ext uri="{FF2B5EF4-FFF2-40B4-BE49-F238E27FC236}">
                <a16:creationId xmlns:a16="http://schemas.microsoft.com/office/drawing/2014/main" id="{685443C1-E250-4F07-A596-111645063597}"/>
              </a:ext>
            </a:extLst>
          </p:cNvPr>
          <p:cNvSpPr txBox="1"/>
          <p:nvPr/>
        </p:nvSpPr>
        <p:spPr>
          <a:xfrm>
            <a:off x="4381817" y="5532872"/>
            <a:ext cx="1895061" cy="338554"/>
          </a:xfrm>
          <a:prstGeom prst="rect">
            <a:avLst/>
          </a:prstGeom>
          <a:noFill/>
        </p:spPr>
        <p:txBody>
          <a:bodyPr wrap="square" rtlCol="0">
            <a:spAutoFit/>
          </a:bodyPr>
          <a:lstStyle/>
          <a:p>
            <a:r>
              <a:rPr lang="en-US" sz="1600" dirty="0">
                <a:latin typeface="Georgia" panose="02040502050405020303" pitchFamily="18" charset="0"/>
              </a:rPr>
              <a:t>Harry Anderson</a:t>
            </a:r>
          </a:p>
        </p:txBody>
      </p:sp>
      <p:sp>
        <p:nvSpPr>
          <p:cNvPr id="6" name="TextBox 5">
            <a:extLst>
              <a:ext uri="{FF2B5EF4-FFF2-40B4-BE49-F238E27FC236}">
                <a16:creationId xmlns:a16="http://schemas.microsoft.com/office/drawing/2014/main" id="{1B925785-8A24-4478-A6F9-7D11F9A19FA6}"/>
              </a:ext>
            </a:extLst>
          </p:cNvPr>
          <p:cNvSpPr txBox="1"/>
          <p:nvPr/>
        </p:nvSpPr>
        <p:spPr>
          <a:xfrm>
            <a:off x="9978380" y="5574993"/>
            <a:ext cx="2292626" cy="338554"/>
          </a:xfrm>
          <a:prstGeom prst="rect">
            <a:avLst/>
          </a:prstGeom>
          <a:noFill/>
        </p:spPr>
        <p:txBody>
          <a:bodyPr wrap="square" rtlCol="0">
            <a:spAutoFit/>
          </a:bodyPr>
          <a:lstStyle/>
          <a:p>
            <a:r>
              <a:rPr lang="en-US" sz="1600" dirty="0">
                <a:latin typeface="Georgia" panose="02040502050405020303" pitchFamily="18" charset="0"/>
              </a:rPr>
              <a:t>Harry Anderson</a:t>
            </a:r>
          </a:p>
        </p:txBody>
      </p:sp>
      <p:sp>
        <p:nvSpPr>
          <p:cNvPr id="8" name="TextBox 7">
            <a:extLst>
              <a:ext uri="{FF2B5EF4-FFF2-40B4-BE49-F238E27FC236}">
                <a16:creationId xmlns:a16="http://schemas.microsoft.com/office/drawing/2014/main" id="{7EFD1BB4-EDE2-43D8-BB4A-860A98DC1E18}"/>
              </a:ext>
            </a:extLst>
          </p:cNvPr>
          <p:cNvSpPr txBox="1"/>
          <p:nvPr/>
        </p:nvSpPr>
        <p:spPr>
          <a:xfrm>
            <a:off x="7810184" y="5584792"/>
            <a:ext cx="1691940" cy="338554"/>
          </a:xfrm>
          <a:prstGeom prst="rect">
            <a:avLst/>
          </a:prstGeom>
          <a:noFill/>
        </p:spPr>
        <p:txBody>
          <a:bodyPr wrap="square" rtlCol="0">
            <a:spAutoFit/>
          </a:bodyPr>
          <a:lstStyle/>
          <a:p>
            <a:r>
              <a:rPr lang="en-US" sz="1600" dirty="0">
                <a:latin typeface="Georgia" panose="02040502050405020303" pitchFamily="18" charset="0"/>
              </a:rPr>
              <a:t>Carl Bloch</a:t>
            </a:r>
          </a:p>
        </p:txBody>
      </p:sp>
    </p:spTree>
    <p:custDataLst>
      <p:tags r:id="rId1"/>
    </p:custDataLst>
    <p:extLst>
      <p:ext uri="{BB962C8B-B14F-4D97-AF65-F5344CB8AC3E}">
        <p14:creationId xmlns:p14="http://schemas.microsoft.com/office/powerpoint/2010/main" val="17268925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3541"/>
            <a:ext cx="12192000" cy="1094336"/>
          </a:xfrm>
          <a:solidFill>
            <a:schemeClr val="accent6">
              <a:lumMod val="20000"/>
              <a:lumOff val="80000"/>
            </a:schemeClr>
          </a:solidFill>
        </p:spPr>
        <p:txBody>
          <a:bodyPr/>
          <a:lstStyle/>
          <a:p>
            <a:r>
              <a:rPr lang="en-US" b="1" dirty="0">
                <a:solidFill>
                  <a:schemeClr val="accent2"/>
                </a:solidFill>
              </a:rPr>
              <a:t>	 Downside to Harmony</a:t>
            </a:r>
          </a:p>
        </p:txBody>
      </p:sp>
      <p:pic>
        <p:nvPicPr>
          <p:cNvPr id="10" name="Content Placeholder 9" descr="A picture containing food&#10;&#10;Description automatically generated">
            <a:extLst>
              <a:ext uri="{FF2B5EF4-FFF2-40B4-BE49-F238E27FC236}">
                <a16:creationId xmlns:a16="http://schemas.microsoft.com/office/drawing/2014/main" id="{52AB9E02-5F27-4CB3-A28E-B697B09B836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95012" y="1825625"/>
            <a:ext cx="7001976" cy="43513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8119574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Box 1"/>
          <p:cNvSpPr txBox="1">
            <a:spLocks noChangeArrowheads="1"/>
          </p:cNvSpPr>
          <p:nvPr/>
        </p:nvSpPr>
        <p:spPr bwMode="auto">
          <a:xfrm>
            <a:off x="1219200" y="1095396"/>
            <a:ext cx="96774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b="1" dirty="0">
                <a:latin typeface="Georgia" panose="02040502050405020303" pitchFamily="18" charset="0"/>
              </a:rPr>
              <a:t>PRO</a:t>
            </a:r>
            <a:r>
              <a:rPr lang="en-US" altLang="en-US" dirty="0">
                <a:latin typeface="Georgia" panose="02040502050405020303" pitchFamily="18" charset="0"/>
              </a:rPr>
              <a:t>: Focuses on the audience, message, narrative, and structure of each individual Gospel</a:t>
            </a:r>
          </a:p>
          <a:p>
            <a:pPr eaLnBrk="1" hangingPunct="1">
              <a:spcBef>
                <a:spcPct val="0"/>
              </a:spcBef>
              <a:buFontTx/>
              <a:buNone/>
            </a:pPr>
            <a:r>
              <a:rPr lang="en-US" altLang="en-US" sz="2800" dirty="0"/>
              <a:t> </a:t>
            </a:r>
          </a:p>
        </p:txBody>
      </p:sp>
      <p:sp>
        <p:nvSpPr>
          <p:cNvPr id="4" name="Down Arrow 3"/>
          <p:cNvSpPr/>
          <p:nvPr/>
        </p:nvSpPr>
        <p:spPr>
          <a:xfrm>
            <a:off x="3699368" y="2175532"/>
            <a:ext cx="228600" cy="514350"/>
          </a:xfrm>
          <a:prstGeom prst="downArrow">
            <a:avLst>
              <a:gd name="adj1" fmla="val 50000"/>
              <a:gd name="adj2" fmla="val 48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5" name="Down Arrow 4"/>
          <p:cNvSpPr/>
          <p:nvPr/>
        </p:nvSpPr>
        <p:spPr>
          <a:xfrm>
            <a:off x="5250958" y="2175532"/>
            <a:ext cx="228600" cy="514350"/>
          </a:xfrm>
          <a:prstGeom prst="downArrow">
            <a:avLst>
              <a:gd name="adj1" fmla="val 50000"/>
              <a:gd name="adj2" fmla="val 48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6" name="Down Arrow 5"/>
          <p:cNvSpPr/>
          <p:nvPr/>
        </p:nvSpPr>
        <p:spPr>
          <a:xfrm>
            <a:off x="6764229" y="2175532"/>
            <a:ext cx="228600" cy="514350"/>
          </a:xfrm>
          <a:prstGeom prst="downArrow">
            <a:avLst>
              <a:gd name="adj1" fmla="val 50000"/>
              <a:gd name="adj2" fmla="val 48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7" name="Down Arrow 6"/>
          <p:cNvSpPr/>
          <p:nvPr/>
        </p:nvSpPr>
        <p:spPr>
          <a:xfrm>
            <a:off x="8248869" y="2179145"/>
            <a:ext cx="228600" cy="514350"/>
          </a:xfrm>
          <a:prstGeom prst="downArrow">
            <a:avLst>
              <a:gd name="adj1" fmla="val 50000"/>
              <a:gd name="adj2" fmla="val 48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8" name="TextBox 1"/>
          <p:cNvSpPr txBox="1">
            <a:spLocks noChangeArrowheads="1"/>
          </p:cNvSpPr>
          <p:nvPr/>
        </p:nvSpPr>
        <p:spPr bwMode="auto">
          <a:xfrm>
            <a:off x="0" y="131029"/>
            <a:ext cx="1219199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None/>
            </a:pPr>
            <a:r>
              <a:rPr lang="en-US" altLang="en-US" sz="4000" b="1" dirty="0">
                <a:latin typeface="Georgia" panose="02040502050405020303" pitchFamily="18" charset="0"/>
              </a:rPr>
              <a:t>Reading the Gospels Sequentially</a:t>
            </a:r>
          </a:p>
          <a:p>
            <a:pPr algn="ctr" eaLnBrk="1" hangingPunct="1">
              <a:spcBef>
                <a:spcPct val="0"/>
              </a:spcBef>
              <a:buFontTx/>
              <a:buNone/>
            </a:pPr>
            <a:endParaRPr lang="en-US" altLang="en-US" sz="4000" dirty="0"/>
          </a:p>
        </p:txBody>
      </p:sp>
      <p:pic>
        <p:nvPicPr>
          <p:cNvPr id="1026" name="Picture 2" descr="Detail in stained glass window, Bosbury church">
            <a:extLst>
              <a:ext uri="{FF2B5EF4-FFF2-40B4-BE49-F238E27FC236}">
                <a16:creationId xmlns:a16="http://schemas.microsoft.com/office/drawing/2014/main" id="{ECA193B6-CE6C-4095-B1B2-03CA259C6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0270" y="2809875"/>
            <a:ext cx="6561438" cy="31373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3A54DE3-8E5C-7B4D-801C-2C7E407E53C6}"/>
              </a:ext>
            </a:extLst>
          </p:cNvPr>
          <p:cNvSpPr txBox="1"/>
          <p:nvPr/>
        </p:nvSpPr>
        <p:spPr>
          <a:xfrm>
            <a:off x="3248090" y="5577938"/>
            <a:ext cx="6093618" cy="369332"/>
          </a:xfrm>
          <a:prstGeom prst="rect">
            <a:avLst/>
          </a:prstGeom>
          <a:noFill/>
        </p:spPr>
        <p:txBody>
          <a:bodyPr wrap="square">
            <a:spAutoFit/>
          </a:bodyPr>
          <a:lstStyle/>
          <a:p>
            <a:r>
              <a:rPr lang="en-US" b="0" i="0" dirty="0">
                <a:effectLst/>
                <a:highlight>
                  <a:srgbClr val="C0C0C0"/>
                </a:highlight>
                <a:latin typeface="Georgia" panose="02040502050405020303" pitchFamily="18" charset="0"/>
              </a:rPr>
              <a:t>Philip </a:t>
            </a:r>
            <a:r>
              <a:rPr lang="en-US" b="0" i="0" dirty="0" err="1">
                <a:effectLst/>
                <a:highlight>
                  <a:srgbClr val="C0C0C0"/>
                </a:highlight>
                <a:latin typeface="Georgia" panose="02040502050405020303" pitchFamily="18" charset="0"/>
              </a:rPr>
              <a:t>Halling</a:t>
            </a:r>
            <a:r>
              <a:rPr lang="en-US" b="0" i="0" dirty="0">
                <a:solidFill>
                  <a:srgbClr val="000000"/>
                </a:solidFill>
                <a:effectLst/>
                <a:highlight>
                  <a:srgbClr val="C0C0C0"/>
                </a:highlight>
                <a:latin typeface="Georgia" panose="02040502050405020303" pitchFamily="18" charset="0"/>
              </a:rPr>
              <a:t> </a:t>
            </a:r>
            <a:endParaRPr lang="en-US" dirty="0">
              <a:highlight>
                <a:srgbClr val="C0C0C0"/>
              </a:highligh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13795" y="256902"/>
            <a:ext cx="10353762" cy="970450"/>
          </a:xfrm>
        </p:spPr>
        <p:txBody>
          <a:bodyPr>
            <a:noAutofit/>
          </a:bodyPr>
          <a:lstStyle/>
          <a:p>
            <a:pPr marL="36900"/>
            <a:r>
              <a:rPr lang="en-US" altLang="en-US" sz="5400" dirty="0"/>
              <a:t>Luke 2:49</a:t>
            </a:r>
            <a:endParaRPr lang="en-US" sz="5400" dirty="0"/>
          </a:p>
        </p:txBody>
      </p:sp>
      <p:sp>
        <p:nvSpPr>
          <p:cNvPr id="9219" name="Content Placeholder 3"/>
          <p:cNvSpPr>
            <a:spLocks noGrp="1"/>
          </p:cNvSpPr>
          <p:nvPr>
            <p:ph idx="1"/>
          </p:nvPr>
        </p:nvSpPr>
        <p:spPr>
          <a:xfrm>
            <a:off x="913795" y="1379751"/>
            <a:ext cx="10353762" cy="4515951"/>
          </a:xfrm>
        </p:spPr>
        <p:txBody>
          <a:bodyPr>
            <a:normAutofit/>
          </a:bodyPr>
          <a:lstStyle/>
          <a:p>
            <a:pPr marL="36900" indent="0" algn="ctr">
              <a:buNone/>
            </a:pPr>
            <a:r>
              <a:rPr lang="en-US" altLang="en-US" sz="5000" dirty="0"/>
              <a:t>“Did you not know that I must be about my father’s business?” </a:t>
            </a:r>
          </a:p>
          <a:p>
            <a:pPr marL="36900" indent="0" algn="ctr">
              <a:buNone/>
            </a:pPr>
            <a:endParaRPr lang="en-US" altLang="en-US" sz="5000" dirty="0"/>
          </a:p>
        </p:txBody>
      </p:sp>
      <p:sp>
        <p:nvSpPr>
          <p:cNvPr id="4" name="Content Placeholder 3">
            <a:extLst>
              <a:ext uri="{FF2B5EF4-FFF2-40B4-BE49-F238E27FC236}">
                <a16:creationId xmlns:a16="http://schemas.microsoft.com/office/drawing/2014/main" id="{E5C125B0-C24E-40EB-B880-79FC239B2F62}"/>
              </a:ext>
            </a:extLst>
          </p:cNvPr>
          <p:cNvSpPr txBox="1">
            <a:spLocks/>
          </p:cNvSpPr>
          <p:nvPr/>
        </p:nvSpPr>
        <p:spPr>
          <a:xfrm>
            <a:off x="6096000" y="2472517"/>
            <a:ext cx="5657012" cy="399652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accent2">
                  <a:lumMod val="20000"/>
                  <a:lumOff val="80000"/>
                </a:schemeClr>
              </a:buClr>
              <a:buSzPct val="70000"/>
              <a:buFont typeface="Arial" panose="020B0604020202020204" pitchFamily="34" charset="0"/>
              <a:buChar char="•"/>
              <a:defRPr sz="36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1pPr>
            <a:lvl2pPr marL="720000" indent="-270000" algn="l" defTabSz="457200" rtl="0" eaLnBrk="1" latinLnBrk="0" hangingPunct="1">
              <a:spcBef>
                <a:spcPct val="20000"/>
              </a:spcBef>
              <a:spcAft>
                <a:spcPts val="600"/>
              </a:spcAft>
              <a:buClr>
                <a:schemeClr val="tx2"/>
              </a:buClr>
              <a:buSzPct val="70000"/>
              <a:buFont typeface="Arial" panose="020B0604020202020204" pitchFamily="34" charset="0"/>
              <a:buChar char="•"/>
              <a:defRPr sz="32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2pPr>
            <a:lvl3pPr marL="1026000" indent="-216000" algn="l" defTabSz="457200" rtl="0" eaLnBrk="1" latinLnBrk="0" hangingPunct="1">
              <a:spcBef>
                <a:spcPct val="20000"/>
              </a:spcBef>
              <a:spcAft>
                <a:spcPts val="600"/>
              </a:spcAft>
              <a:buClr>
                <a:schemeClr val="tx2"/>
              </a:buClr>
              <a:buSzPct val="70000"/>
              <a:buFont typeface="Arial" panose="020B0604020202020204" pitchFamily="34" charset="0"/>
              <a:buChar char="•"/>
              <a:defRPr sz="28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3pPr>
            <a:lvl4pPr marL="1386000" indent="-216000" algn="l" defTabSz="457200" rtl="0" eaLnBrk="1" latinLnBrk="0" hangingPunct="1">
              <a:spcBef>
                <a:spcPct val="20000"/>
              </a:spcBef>
              <a:spcAft>
                <a:spcPts val="600"/>
              </a:spcAft>
              <a:buClr>
                <a:schemeClr val="tx2"/>
              </a:buClr>
              <a:buSzPct val="70000"/>
              <a:buFont typeface="Arial" panose="020B0604020202020204" pitchFamily="34" charset="0"/>
              <a:buChar char="•"/>
              <a:defRPr sz="24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4pPr>
            <a:lvl5pPr marL="1674000" indent="-216000" algn="l" defTabSz="457200" rtl="0" eaLnBrk="1" latinLnBrk="0" hangingPunct="1">
              <a:spcBef>
                <a:spcPct val="20000"/>
              </a:spcBef>
              <a:spcAft>
                <a:spcPts val="600"/>
              </a:spcAft>
              <a:buClr>
                <a:schemeClr val="tx2"/>
              </a:buClr>
              <a:buSzPct val="70000"/>
              <a:buFont typeface="Arial" panose="020B0604020202020204" pitchFamily="34" charset="0"/>
              <a:buChar char="•"/>
              <a:defRPr sz="24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endParaRPr lang="en-US" altLang="en-US" dirty="0"/>
          </a:p>
        </p:txBody>
      </p:sp>
    </p:spTree>
    <p:extLst>
      <p:ext uri="{BB962C8B-B14F-4D97-AF65-F5344CB8AC3E}">
        <p14:creationId xmlns:p14="http://schemas.microsoft.com/office/powerpoint/2010/main" val="31420399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13795" y="256902"/>
            <a:ext cx="10353762" cy="970450"/>
          </a:xfrm>
        </p:spPr>
        <p:txBody>
          <a:bodyPr>
            <a:noAutofit/>
          </a:bodyPr>
          <a:lstStyle/>
          <a:p>
            <a:pPr marL="36900"/>
            <a:r>
              <a:rPr lang="en-US" altLang="en-US" sz="5400" dirty="0"/>
              <a:t>Luke 2:49</a:t>
            </a:r>
            <a:endParaRPr lang="en-US" sz="5400" dirty="0"/>
          </a:p>
        </p:txBody>
      </p:sp>
      <p:sp>
        <p:nvSpPr>
          <p:cNvPr id="9219" name="Content Placeholder 3"/>
          <p:cNvSpPr>
            <a:spLocks noGrp="1"/>
          </p:cNvSpPr>
          <p:nvPr>
            <p:ph idx="1"/>
          </p:nvPr>
        </p:nvSpPr>
        <p:spPr>
          <a:xfrm>
            <a:off x="913795" y="1379751"/>
            <a:ext cx="10353762" cy="2049249"/>
          </a:xfrm>
        </p:spPr>
        <p:txBody>
          <a:bodyPr>
            <a:normAutofit/>
          </a:bodyPr>
          <a:lstStyle/>
          <a:p>
            <a:pPr marL="36900" indent="0" algn="ctr">
              <a:buNone/>
            </a:pPr>
            <a:r>
              <a:rPr lang="en-US" altLang="en-US" sz="5000" dirty="0"/>
              <a:t>“Did you not know that I must be about my </a:t>
            </a:r>
            <a:r>
              <a:rPr lang="en-US" altLang="en-US" sz="5000" dirty="0">
                <a:solidFill>
                  <a:srgbClr val="FFFF00"/>
                </a:solidFill>
              </a:rPr>
              <a:t>father’s</a:t>
            </a:r>
            <a:r>
              <a:rPr lang="en-US" altLang="en-US" sz="5000" dirty="0"/>
              <a:t> business?” </a:t>
            </a:r>
          </a:p>
        </p:txBody>
      </p:sp>
      <p:sp>
        <p:nvSpPr>
          <p:cNvPr id="4" name="Content Placeholder 3">
            <a:extLst>
              <a:ext uri="{FF2B5EF4-FFF2-40B4-BE49-F238E27FC236}">
                <a16:creationId xmlns:a16="http://schemas.microsoft.com/office/drawing/2014/main" id="{E5C125B0-C24E-40EB-B880-79FC239B2F62}"/>
              </a:ext>
            </a:extLst>
          </p:cNvPr>
          <p:cNvSpPr txBox="1">
            <a:spLocks/>
          </p:cNvSpPr>
          <p:nvPr/>
        </p:nvSpPr>
        <p:spPr>
          <a:xfrm>
            <a:off x="6096000" y="2472517"/>
            <a:ext cx="5657012" cy="399652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accent2">
                  <a:lumMod val="20000"/>
                  <a:lumOff val="80000"/>
                </a:schemeClr>
              </a:buClr>
              <a:buSzPct val="70000"/>
              <a:buFont typeface="Arial" panose="020B0604020202020204" pitchFamily="34" charset="0"/>
              <a:buChar char="•"/>
              <a:defRPr sz="36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1pPr>
            <a:lvl2pPr marL="720000" indent="-270000" algn="l" defTabSz="457200" rtl="0" eaLnBrk="1" latinLnBrk="0" hangingPunct="1">
              <a:spcBef>
                <a:spcPct val="20000"/>
              </a:spcBef>
              <a:spcAft>
                <a:spcPts val="600"/>
              </a:spcAft>
              <a:buClr>
                <a:schemeClr val="tx2"/>
              </a:buClr>
              <a:buSzPct val="70000"/>
              <a:buFont typeface="Arial" panose="020B0604020202020204" pitchFamily="34" charset="0"/>
              <a:buChar char="•"/>
              <a:defRPr sz="32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2pPr>
            <a:lvl3pPr marL="1026000" indent="-216000" algn="l" defTabSz="457200" rtl="0" eaLnBrk="1" latinLnBrk="0" hangingPunct="1">
              <a:spcBef>
                <a:spcPct val="20000"/>
              </a:spcBef>
              <a:spcAft>
                <a:spcPts val="600"/>
              </a:spcAft>
              <a:buClr>
                <a:schemeClr val="tx2"/>
              </a:buClr>
              <a:buSzPct val="70000"/>
              <a:buFont typeface="Arial" panose="020B0604020202020204" pitchFamily="34" charset="0"/>
              <a:buChar char="•"/>
              <a:defRPr sz="28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3pPr>
            <a:lvl4pPr marL="1386000" indent="-216000" algn="l" defTabSz="457200" rtl="0" eaLnBrk="1" latinLnBrk="0" hangingPunct="1">
              <a:spcBef>
                <a:spcPct val="20000"/>
              </a:spcBef>
              <a:spcAft>
                <a:spcPts val="600"/>
              </a:spcAft>
              <a:buClr>
                <a:schemeClr val="tx2"/>
              </a:buClr>
              <a:buSzPct val="70000"/>
              <a:buFont typeface="Arial" panose="020B0604020202020204" pitchFamily="34" charset="0"/>
              <a:buChar char="•"/>
              <a:defRPr sz="24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4pPr>
            <a:lvl5pPr marL="1674000" indent="-216000" algn="l" defTabSz="457200" rtl="0" eaLnBrk="1" latinLnBrk="0" hangingPunct="1">
              <a:spcBef>
                <a:spcPct val="20000"/>
              </a:spcBef>
              <a:spcAft>
                <a:spcPts val="600"/>
              </a:spcAft>
              <a:buClr>
                <a:schemeClr val="tx2"/>
              </a:buClr>
              <a:buSzPct val="70000"/>
              <a:buFont typeface="Arial" panose="020B0604020202020204" pitchFamily="34" charset="0"/>
              <a:buChar char="•"/>
              <a:defRPr sz="24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endParaRPr lang="en-US" altLang="en-US" dirty="0"/>
          </a:p>
        </p:txBody>
      </p:sp>
      <p:sp>
        <p:nvSpPr>
          <p:cNvPr id="5" name="Title 1">
            <a:extLst>
              <a:ext uri="{FF2B5EF4-FFF2-40B4-BE49-F238E27FC236}">
                <a16:creationId xmlns:a16="http://schemas.microsoft.com/office/drawing/2014/main" id="{0BA50F3C-00B6-4D9D-8994-4BC27C8C5881}"/>
              </a:ext>
            </a:extLst>
          </p:cNvPr>
          <p:cNvSpPr txBox="1">
            <a:spLocks/>
          </p:cNvSpPr>
          <p:nvPr/>
        </p:nvSpPr>
        <p:spPr>
          <a:xfrm>
            <a:off x="913795" y="3392342"/>
            <a:ext cx="10353762" cy="970450"/>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800" b="1" kern="1200">
                <a:ln>
                  <a:solidFill>
                    <a:schemeClr val="bg1">
                      <a:lumMod val="75000"/>
                      <a:lumOff val="25000"/>
                      <a:alpha val="10000"/>
                    </a:schemeClr>
                  </a:solidFill>
                </a:ln>
                <a:solidFill>
                  <a:srgbClr val="FFFFFF"/>
                </a:solidFill>
                <a:effectLst/>
                <a:latin typeface="Georgia" panose="02040502050405020303" pitchFamily="18" charset="0"/>
                <a:ea typeface="+mj-ea"/>
                <a:cs typeface="Georgia" panose="02040502050405020303" pitchFamily="18"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6900"/>
            <a:r>
              <a:rPr lang="en-US" altLang="en-US" sz="5400" dirty="0"/>
              <a:t>Luke 23:46</a:t>
            </a:r>
            <a:endParaRPr lang="en-US" sz="5400" dirty="0"/>
          </a:p>
        </p:txBody>
      </p:sp>
      <p:sp>
        <p:nvSpPr>
          <p:cNvPr id="8" name="Content Placeholder 3">
            <a:extLst>
              <a:ext uri="{FF2B5EF4-FFF2-40B4-BE49-F238E27FC236}">
                <a16:creationId xmlns:a16="http://schemas.microsoft.com/office/drawing/2014/main" id="{9C76B0A8-0177-4060-9630-547C17C3EA9F}"/>
              </a:ext>
            </a:extLst>
          </p:cNvPr>
          <p:cNvSpPr txBox="1">
            <a:spLocks/>
          </p:cNvSpPr>
          <p:nvPr/>
        </p:nvSpPr>
        <p:spPr>
          <a:xfrm>
            <a:off x="896378" y="4758683"/>
            <a:ext cx="10353762" cy="2049249"/>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accent2">
                  <a:lumMod val="20000"/>
                  <a:lumOff val="80000"/>
                </a:schemeClr>
              </a:buClr>
              <a:buSzPct val="70000"/>
              <a:buFont typeface="Arial" panose="020B0604020202020204" pitchFamily="34" charset="0"/>
              <a:buChar char="•"/>
              <a:defRPr sz="36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1pPr>
            <a:lvl2pPr marL="720000" indent="-270000" algn="l" defTabSz="457200" rtl="0" eaLnBrk="1" latinLnBrk="0" hangingPunct="1">
              <a:spcBef>
                <a:spcPct val="20000"/>
              </a:spcBef>
              <a:spcAft>
                <a:spcPts val="600"/>
              </a:spcAft>
              <a:buClr>
                <a:schemeClr val="tx2"/>
              </a:buClr>
              <a:buSzPct val="70000"/>
              <a:buFont typeface="Arial" panose="020B0604020202020204" pitchFamily="34" charset="0"/>
              <a:buChar char="•"/>
              <a:defRPr sz="32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2pPr>
            <a:lvl3pPr marL="1026000" indent="-216000" algn="l" defTabSz="457200" rtl="0" eaLnBrk="1" latinLnBrk="0" hangingPunct="1">
              <a:spcBef>
                <a:spcPct val="20000"/>
              </a:spcBef>
              <a:spcAft>
                <a:spcPts val="600"/>
              </a:spcAft>
              <a:buClr>
                <a:schemeClr val="tx2"/>
              </a:buClr>
              <a:buSzPct val="70000"/>
              <a:buFont typeface="Arial" panose="020B0604020202020204" pitchFamily="34" charset="0"/>
              <a:buChar char="•"/>
              <a:defRPr sz="28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3pPr>
            <a:lvl4pPr marL="1386000" indent="-216000" algn="l" defTabSz="457200" rtl="0" eaLnBrk="1" latinLnBrk="0" hangingPunct="1">
              <a:spcBef>
                <a:spcPct val="20000"/>
              </a:spcBef>
              <a:spcAft>
                <a:spcPts val="600"/>
              </a:spcAft>
              <a:buClr>
                <a:schemeClr val="tx2"/>
              </a:buClr>
              <a:buSzPct val="70000"/>
              <a:buFont typeface="Arial" panose="020B0604020202020204" pitchFamily="34" charset="0"/>
              <a:buChar char="•"/>
              <a:defRPr sz="24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4pPr>
            <a:lvl5pPr marL="1674000" indent="-216000" algn="l" defTabSz="457200" rtl="0" eaLnBrk="1" latinLnBrk="0" hangingPunct="1">
              <a:spcBef>
                <a:spcPct val="20000"/>
              </a:spcBef>
              <a:spcAft>
                <a:spcPts val="600"/>
              </a:spcAft>
              <a:buClr>
                <a:schemeClr val="tx2"/>
              </a:buClr>
              <a:buSzPct val="70000"/>
              <a:buFont typeface="Arial" panose="020B0604020202020204" pitchFamily="34" charset="0"/>
              <a:buChar char="•"/>
              <a:defRPr sz="24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buFont typeface="Arial" panose="020B0604020202020204" pitchFamily="34" charset="0"/>
              <a:buNone/>
            </a:pPr>
            <a:r>
              <a:rPr lang="en-US" altLang="en-US" sz="5000" dirty="0"/>
              <a:t>“</a:t>
            </a:r>
            <a:r>
              <a:rPr lang="en-US" altLang="en-US" sz="5000" dirty="0">
                <a:solidFill>
                  <a:srgbClr val="FFFF00"/>
                </a:solidFill>
              </a:rPr>
              <a:t>Father </a:t>
            </a:r>
            <a:r>
              <a:rPr lang="en-US" altLang="en-US" sz="5000" dirty="0"/>
              <a:t>into your hands I commend my spirit.”</a:t>
            </a:r>
          </a:p>
        </p:txBody>
      </p:sp>
    </p:spTree>
    <p:extLst>
      <p:ext uri="{BB962C8B-B14F-4D97-AF65-F5344CB8AC3E}">
        <p14:creationId xmlns:p14="http://schemas.microsoft.com/office/powerpoint/2010/main" val="2393677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3795" y="322214"/>
            <a:ext cx="10353762" cy="970450"/>
          </a:xfrm>
        </p:spPr>
        <p:txBody>
          <a:bodyPr>
            <a:normAutofit fontScale="90000"/>
          </a:bodyPr>
          <a:lstStyle/>
          <a:p>
            <a:pPr algn="ctr"/>
            <a:r>
              <a:rPr lang="en-US" altLang="en-US" b="1" dirty="0">
                <a:latin typeface="Georgia" panose="02040502050405020303" pitchFamily="18" charset="0"/>
              </a:rPr>
              <a:t>Selected Key Events  Between </a:t>
            </a:r>
            <a:br>
              <a:rPr lang="en-US" altLang="en-US" b="1" dirty="0">
                <a:latin typeface="Georgia" panose="02040502050405020303" pitchFamily="18" charset="0"/>
              </a:rPr>
            </a:br>
            <a:r>
              <a:rPr lang="en-US" altLang="en-US" b="1" dirty="0">
                <a:latin typeface="Georgia" panose="02040502050405020303" pitchFamily="18" charset="0"/>
              </a:rPr>
              <a:t>1000-325 B.C. </a:t>
            </a:r>
            <a:r>
              <a:rPr lang="en-US" altLang="en-US" sz="3200" dirty="0">
                <a:latin typeface="Georgia" panose="02040502050405020303" pitchFamily="18" charset="0"/>
              </a:rPr>
              <a:t>(all dates approximate)</a:t>
            </a:r>
          </a:p>
        </p:txBody>
      </p:sp>
      <p:sp>
        <p:nvSpPr>
          <p:cNvPr id="3" name="Content Placeholder 2"/>
          <p:cNvSpPr>
            <a:spLocks noGrp="1"/>
          </p:cNvSpPr>
          <p:nvPr>
            <p:ph idx="1"/>
          </p:nvPr>
        </p:nvSpPr>
        <p:spPr>
          <a:xfrm>
            <a:off x="130629" y="1580606"/>
            <a:ext cx="11926387" cy="5094514"/>
          </a:xfrm>
        </p:spPr>
        <p:txBody>
          <a:bodyPr>
            <a:normAutofit fontScale="92500" lnSpcReduction="10000"/>
          </a:bodyPr>
          <a:lstStyle/>
          <a:p>
            <a:pPr>
              <a:defRPr/>
            </a:pPr>
            <a:r>
              <a:rPr lang="en-US" sz="3200" dirty="0"/>
              <a:t>United twelve tribes being led by King David (1000 BC).</a:t>
            </a:r>
          </a:p>
          <a:p>
            <a:pPr>
              <a:defRPr/>
            </a:pPr>
            <a:r>
              <a:rPr lang="en-US" sz="3200" dirty="0"/>
              <a:t>United kingdom of Israel splits into two kingdoms (Israel and Judah) </a:t>
            </a:r>
            <a:r>
              <a:rPr lang="en-US" sz="3200" dirty="0">
                <a:latin typeface="Georgia" panose="02040502050405020303" pitchFamily="18" charset="0"/>
              </a:rPr>
              <a:t>(950 BC)</a:t>
            </a:r>
          </a:p>
          <a:p>
            <a:pPr>
              <a:defRPr/>
            </a:pPr>
            <a:r>
              <a:rPr lang="en-US" sz="3200" dirty="0">
                <a:latin typeface="Georgia" panose="02040502050405020303" pitchFamily="18" charset="0"/>
              </a:rPr>
              <a:t>Ten tribes scattered by Assyria (720 BC)</a:t>
            </a:r>
          </a:p>
          <a:p>
            <a:pPr>
              <a:defRPr/>
            </a:pPr>
            <a:r>
              <a:rPr lang="en-US" sz="3200" dirty="0">
                <a:latin typeface="Georgia" panose="02040502050405020303" pitchFamily="18" charset="0"/>
              </a:rPr>
              <a:t>Jerusalem destroyed by Babylon (587 BC)</a:t>
            </a:r>
          </a:p>
          <a:p>
            <a:pPr>
              <a:defRPr/>
            </a:pPr>
            <a:r>
              <a:rPr lang="en-US" sz="3200" dirty="0">
                <a:latin typeface="Georgia" panose="02040502050405020303" pitchFamily="18" charset="0"/>
              </a:rPr>
              <a:t>Persia defeats Babylon and allows Jerusalem to be rebuilt (539 BC) Time period of Zerubbabel, Ezra, and Nehemiah.</a:t>
            </a:r>
          </a:p>
          <a:p>
            <a:pPr>
              <a:defRPr/>
            </a:pPr>
            <a:r>
              <a:rPr lang="en-US" sz="3200" dirty="0">
                <a:latin typeface="Georgia" panose="02040502050405020303" pitchFamily="18" charset="0"/>
              </a:rPr>
              <a:t>Old Testament ends (~400 BC)</a:t>
            </a:r>
          </a:p>
          <a:p>
            <a:pPr>
              <a:defRPr/>
            </a:pPr>
            <a:r>
              <a:rPr lang="en-US" sz="3200" dirty="0"/>
              <a:t>Alexander the Great conquers; Hellenization begins (~330 </a:t>
            </a:r>
            <a:r>
              <a:rPr lang="en-US" sz="3200"/>
              <a:t>BC)</a:t>
            </a:r>
            <a:endParaRPr lang="en-US" sz="3200" dirty="0">
              <a:latin typeface="Georgia" panose="02040502050405020303" pitchFamily="18" charset="0"/>
            </a:endParaRPr>
          </a:p>
        </p:txBody>
      </p:sp>
    </p:spTree>
    <p:extLst>
      <p:ext uri="{BB962C8B-B14F-4D97-AF65-F5344CB8AC3E}">
        <p14:creationId xmlns:p14="http://schemas.microsoft.com/office/powerpoint/2010/main" val="15469337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Box 1"/>
          <p:cNvSpPr txBox="1">
            <a:spLocks noChangeArrowheads="1"/>
          </p:cNvSpPr>
          <p:nvPr/>
        </p:nvSpPr>
        <p:spPr bwMode="auto">
          <a:xfrm>
            <a:off x="1219200" y="1095396"/>
            <a:ext cx="96774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b="1" dirty="0">
                <a:latin typeface="Georgia" panose="02040502050405020303" pitchFamily="18" charset="0"/>
              </a:rPr>
              <a:t>PRO</a:t>
            </a:r>
            <a:r>
              <a:rPr lang="en-US" altLang="en-US" dirty="0">
                <a:latin typeface="Georgia" panose="02040502050405020303" pitchFamily="18" charset="0"/>
              </a:rPr>
              <a:t>: Focuses on the audience, message, narrative, and structure of each individual Gospel</a:t>
            </a:r>
          </a:p>
          <a:p>
            <a:pPr eaLnBrk="1" hangingPunct="1">
              <a:spcBef>
                <a:spcPct val="0"/>
              </a:spcBef>
              <a:buFontTx/>
              <a:buNone/>
            </a:pPr>
            <a:r>
              <a:rPr lang="en-US" altLang="en-US" sz="2800" dirty="0"/>
              <a:t> </a:t>
            </a:r>
          </a:p>
        </p:txBody>
      </p:sp>
      <p:sp>
        <p:nvSpPr>
          <p:cNvPr id="4" name="Down Arrow 3"/>
          <p:cNvSpPr/>
          <p:nvPr/>
        </p:nvSpPr>
        <p:spPr>
          <a:xfrm>
            <a:off x="3699368" y="2175532"/>
            <a:ext cx="228600" cy="514350"/>
          </a:xfrm>
          <a:prstGeom prst="downArrow">
            <a:avLst>
              <a:gd name="adj1" fmla="val 50000"/>
              <a:gd name="adj2" fmla="val 48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5" name="Down Arrow 4"/>
          <p:cNvSpPr/>
          <p:nvPr/>
        </p:nvSpPr>
        <p:spPr>
          <a:xfrm>
            <a:off x="5250958" y="2175532"/>
            <a:ext cx="228600" cy="514350"/>
          </a:xfrm>
          <a:prstGeom prst="downArrow">
            <a:avLst>
              <a:gd name="adj1" fmla="val 50000"/>
              <a:gd name="adj2" fmla="val 48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6" name="Down Arrow 5"/>
          <p:cNvSpPr/>
          <p:nvPr/>
        </p:nvSpPr>
        <p:spPr>
          <a:xfrm>
            <a:off x="6764229" y="2175532"/>
            <a:ext cx="228600" cy="514350"/>
          </a:xfrm>
          <a:prstGeom prst="downArrow">
            <a:avLst>
              <a:gd name="adj1" fmla="val 50000"/>
              <a:gd name="adj2" fmla="val 48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7" name="Down Arrow 6"/>
          <p:cNvSpPr/>
          <p:nvPr/>
        </p:nvSpPr>
        <p:spPr>
          <a:xfrm>
            <a:off x="8248869" y="2179145"/>
            <a:ext cx="228600" cy="514350"/>
          </a:xfrm>
          <a:prstGeom prst="downArrow">
            <a:avLst>
              <a:gd name="adj1" fmla="val 50000"/>
              <a:gd name="adj2" fmla="val 48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8" name="TextBox 1"/>
          <p:cNvSpPr txBox="1">
            <a:spLocks noChangeArrowheads="1"/>
          </p:cNvSpPr>
          <p:nvPr/>
        </p:nvSpPr>
        <p:spPr bwMode="auto">
          <a:xfrm>
            <a:off x="0" y="131029"/>
            <a:ext cx="1219199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None/>
            </a:pPr>
            <a:r>
              <a:rPr lang="en-US" altLang="en-US" sz="4000" b="1" dirty="0">
                <a:latin typeface="Georgia" panose="02040502050405020303" pitchFamily="18" charset="0"/>
              </a:rPr>
              <a:t>Reading the Gospels Sequentially</a:t>
            </a:r>
          </a:p>
          <a:p>
            <a:pPr algn="ctr" eaLnBrk="1" hangingPunct="1">
              <a:spcBef>
                <a:spcPct val="0"/>
              </a:spcBef>
              <a:buFontTx/>
              <a:buNone/>
            </a:pPr>
            <a:endParaRPr lang="en-US" altLang="en-US" sz="4000" dirty="0"/>
          </a:p>
        </p:txBody>
      </p:sp>
      <p:sp>
        <p:nvSpPr>
          <p:cNvPr id="9" name="TextBox 1"/>
          <p:cNvSpPr txBox="1">
            <a:spLocks noChangeArrowheads="1"/>
          </p:cNvSpPr>
          <p:nvPr/>
        </p:nvSpPr>
        <p:spPr bwMode="auto">
          <a:xfrm>
            <a:off x="1" y="6115055"/>
            <a:ext cx="1219199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dirty="0">
                <a:solidFill>
                  <a:srgbClr val="FFFF00"/>
                </a:solidFill>
                <a:latin typeface="Georgia" panose="02040502050405020303" pitchFamily="18" charset="0"/>
              </a:rPr>
              <a:t>CON</a:t>
            </a:r>
            <a:r>
              <a:rPr lang="en-US" altLang="en-US" dirty="0">
                <a:solidFill>
                  <a:srgbClr val="FFFF00"/>
                </a:solidFill>
                <a:latin typeface="Georgia" panose="02040502050405020303" pitchFamily="18" charset="0"/>
              </a:rPr>
              <a:t>: Can be repetitive (some accounts are very similar).</a:t>
            </a:r>
          </a:p>
          <a:p>
            <a:pPr algn="ctr" eaLnBrk="1" hangingPunct="1">
              <a:spcBef>
                <a:spcPct val="0"/>
              </a:spcBef>
              <a:buFontTx/>
              <a:buNone/>
            </a:pPr>
            <a:r>
              <a:rPr lang="en-US" altLang="en-US" sz="2800" dirty="0"/>
              <a:t> </a:t>
            </a:r>
          </a:p>
        </p:txBody>
      </p:sp>
      <p:pic>
        <p:nvPicPr>
          <p:cNvPr id="1026" name="Picture 2" descr="Detail in stained glass window, Bosbury church">
            <a:extLst>
              <a:ext uri="{FF2B5EF4-FFF2-40B4-BE49-F238E27FC236}">
                <a16:creationId xmlns:a16="http://schemas.microsoft.com/office/drawing/2014/main" id="{ECA193B6-CE6C-4095-B1B2-03CA259C6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0270" y="2809875"/>
            <a:ext cx="6561438" cy="31373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3A54DE3-8E5C-7B4D-801C-2C7E407E53C6}"/>
              </a:ext>
            </a:extLst>
          </p:cNvPr>
          <p:cNvSpPr txBox="1"/>
          <p:nvPr/>
        </p:nvSpPr>
        <p:spPr>
          <a:xfrm>
            <a:off x="3248090" y="5577938"/>
            <a:ext cx="6093618" cy="369332"/>
          </a:xfrm>
          <a:prstGeom prst="rect">
            <a:avLst/>
          </a:prstGeom>
          <a:noFill/>
        </p:spPr>
        <p:txBody>
          <a:bodyPr wrap="square">
            <a:spAutoFit/>
          </a:bodyPr>
          <a:lstStyle/>
          <a:p>
            <a:r>
              <a:rPr lang="en-US" b="0" i="0" dirty="0">
                <a:effectLst/>
                <a:highlight>
                  <a:srgbClr val="C0C0C0"/>
                </a:highlight>
                <a:latin typeface="Georgia" panose="02040502050405020303" pitchFamily="18" charset="0"/>
              </a:rPr>
              <a:t>Philip </a:t>
            </a:r>
            <a:r>
              <a:rPr lang="en-US" b="0" i="0" dirty="0" err="1">
                <a:effectLst/>
                <a:highlight>
                  <a:srgbClr val="C0C0C0"/>
                </a:highlight>
                <a:latin typeface="Georgia" panose="02040502050405020303" pitchFamily="18" charset="0"/>
              </a:rPr>
              <a:t>Halling</a:t>
            </a:r>
            <a:r>
              <a:rPr lang="en-US" b="0" i="0" dirty="0">
                <a:solidFill>
                  <a:srgbClr val="000000"/>
                </a:solidFill>
                <a:effectLst/>
                <a:highlight>
                  <a:srgbClr val="C0C0C0"/>
                </a:highlight>
                <a:latin typeface="Georgia" panose="02040502050405020303" pitchFamily="18" charset="0"/>
              </a:rPr>
              <a:t> </a:t>
            </a:r>
            <a:endParaRPr lang="en-US" dirty="0">
              <a:highlight>
                <a:srgbClr val="C0C0C0"/>
              </a:highlight>
            </a:endParaRPr>
          </a:p>
        </p:txBody>
      </p:sp>
    </p:spTree>
    <p:extLst>
      <p:ext uri="{BB962C8B-B14F-4D97-AF65-F5344CB8AC3E}">
        <p14:creationId xmlns:p14="http://schemas.microsoft.com/office/powerpoint/2010/main" val="29307538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Right Arrow 3"/>
          <p:cNvSpPr/>
          <p:nvPr/>
        </p:nvSpPr>
        <p:spPr>
          <a:xfrm>
            <a:off x="4181147" y="2362200"/>
            <a:ext cx="914400" cy="276225"/>
          </a:xfrm>
          <a:prstGeom prst="lef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5" name="Left-Right Arrow 4"/>
          <p:cNvSpPr/>
          <p:nvPr/>
        </p:nvSpPr>
        <p:spPr>
          <a:xfrm>
            <a:off x="5659439" y="2362200"/>
            <a:ext cx="915987" cy="276225"/>
          </a:xfrm>
          <a:prstGeom prst="lef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6" name="Left-Right Arrow 5"/>
          <p:cNvSpPr/>
          <p:nvPr/>
        </p:nvSpPr>
        <p:spPr>
          <a:xfrm>
            <a:off x="7086765" y="2362200"/>
            <a:ext cx="914400" cy="276225"/>
          </a:xfrm>
          <a:prstGeom prst="lef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7" name="TextBox 1"/>
          <p:cNvSpPr txBox="1">
            <a:spLocks noChangeArrowheads="1"/>
          </p:cNvSpPr>
          <p:nvPr/>
        </p:nvSpPr>
        <p:spPr bwMode="auto">
          <a:xfrm>
            <a:off x="0" y="1054379"/>
            <a:ext cx="1219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en-US" altLang="en-US" b="1" dirty="0">
                <a:latin typeface="Georgia"/>
              </a:rPr>
              <a:t>PRO</a:t>
            </a:r>
            <a:r>
              <a:rPr lang="en-US" altLang="en-US" dirty="0">
                <a:latin typeface="Georgia"/>
              </a:rPr>
              <a:t>: Comparing the Gospels in a synopsis, or in parallel</a:t>
            </a:r>
            <a:r>
              <a:rPr lang="en-US" altLang="en-US" i="1" dirty="0">
                <a:latin typeface="Georgia"/>
              </a:rPr>
              <a:t> </a:t>
            </a:r>
            <a:r>
              <a:rPr lang="en-US" altLang="en-US" dirty="0">
                <a:latin typeface="Georgia"/>
              </a:rPr>
              <a:t>helps </a:t>
            </a:r>
            <a:r>
              <a:rPr lang="en-US" altLang="en-US">
                <a:latin typeface="Georgia"/>
              </a:rPr>
              <a:t>you examine what each does differently and gain new insights.</a:t>
            </a:r>
            <a:r>
              <a:rPr lang="en-US" altLang="en-US" sz="2800" dirty="0">
                <a:latin typeface="Times New Roman"/>
                <a:cs typeface="Times New Roman"/>
              </a:rPr>
              <a:t> </a:t>
            </a:r>
            <a:endParaRPr lang="en-US" dirty="0"/>
          </a:p>
        </p:txBody>
      </p:sp>
      <p:sp>
        <p:nvSpPr>
          <p:cNvPr id="8" name="TextBox 1"/>
          <p:cNvSpPr txBox="1">
            <a:spLocks noChangeArrowheads="1"/>
          </p:cNvSpPr>
          <p:nvPr/>
        </p:nvSpPr>
        <p:spPr bwMode="auto">
          <a:xfrm>
            <a:off x="0" y="131028"/>
            <a:ext cx="1219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None/>
            </a:pPr>
            <a:r>
              <a:rPr lang="en-US" altLang="en-US" sz="4000" b="1" dirty="0">
                <a:latin typeface="Georgia" panose="02040502050405020303" pitchFamily="18" charset="0"/>
              </a:rPr>
              <a:t>Reading the Gospels in a Synopsis</a:t>
            </a:r>
          </a:p>
        </p:txBody>
      </p:sp>
      <p:pic>
        <p:nvPicPr>
          <p:cNvPr id="10" name="Picture 2" descr="Detail in stained glass window, Bosbury church">
            <a:extLst>
              <a:ext uri="{FF2B5EF4-FFF2-40B4-BE49-F238E27FC236}">
                <a16:creationId xmlns:a16="http://schemas.microsoft.com/office/drawing/2014/main" id="{0780B04B-F372-432D-A216-46FF9732B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6007" y="2638425"/>
            <a:ext cx="6561438" cy="31373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4951CB0-2814-6645-A9D0-411F73549727}"/>
              </a:ext>
            </a:extLst>
          </p:cNvPr>
          <p:cNvSpPr txBox="1"/>
          <p:nvPr/>
        </p:nvSpPr>
        <p:spPr>
          <a:xfrm>
            <a:off x="3332496" y="5434289"/>
            <a:ext cx="6093618" cy="369332"/>
          </a:xfrm>
          <a:prstGeom prst="rect">
            <a:avLst/>
          </a:prstGeom>
          <a:noFill/>
        </p:spPr>
        <p:txBody>
          <a:bodyPr wrap="square">
            <a:spAutoFit/>
          </a:bodyPr>
          <a:lstStyle/>
          <a:p>
            <a:r>
              <a:rPr lang="en-US" b="0" i="0" dirty="0">
                <a:effectLst/>
                <a:highlight>
                  <a:srgbClr val="C0C0C0"/>
                </a:highlight>
                <a:latin typeface="Georgia" panose="02040502050405020303" pitchFamily="18" charset="0"/>
              </a:rPr>
              <a:t>Philip </a:t>
            </a:r>
            <a:r>
              <a:rPr lang="en-US" b="0" i="0" dirty="0" err="1">
                <a:effectLst/>
                <a:highlight>
                  <a:srgbClr val="C0C0C0"/>
                </a:highlight>
                <a:latin typeface="Georgia" panose="02040502050405020303" pitchFamily="18" charset="0"/>
              </a:rPr>
              <a:t>Halling</a:t>
            </a:r>
            <a:r>
              <a:rPr lang="en-US" b="0" i="0" dirty="0">
                <a:solidFill>
                  <a:srgbClr val="000000"/>
                </a:solidFill>
                <a:effectLst/>
                <a:highlight>
                  <a:srgbClr val="C0C0C0"/>
                </a:highlight>
                <a:latin typeface="Georgia" panose="02040502050405020303" pitchFamily="18" charset="0"/>
              </a:rPr>
              <a:t> </a:t>
            </a:r>
            <a:endParaRPr lang="en-US" dirty="0">
              <a:highlight>
                <a:srgbClr val="C0C0C0"/>
              </a:highlight>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8AFF3FC0-2FF7-4FE8-B5F2-E6F4813C38EE}"/>
              </a:ext>
            </a:extLst>
          </p:cNvPr>
          <p:cNvPicPr>
            <a:picLocks noChangeAspect="1"/>
          </p:cNvPicPr>
          <p:nvPr/>
        </p:nvPicPr>
        <p:blipFill rotWithShape="1">
          <a:blip r:embed="rId2"/>
          <a:srcRect l="16023" t="22222" r="34204" b="14747"/>
          <a:stretch/>
        </p:blipFill>
        <p:spPr>
          <a:xfrm>
            <a:off x="1551944" y="192138"/>
            <a:ext cx="9088111" cy="64737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268102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Right Arrow 3"/>
          <p:cNvSpPr/>
          <p:nvPr/>
        </p:nvSpPr>
        <p:spPr>
          <a:xfrm>
            <a:off x="4181147" y="2362200"/>
            <a:ext cx="914400" cy="276225"/>
          </a:xfrm>
          <a:prstGeom prst="lef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5" name="Left-Right Arrow 4"/>
          <p:cNvSpPr/>
          <p:nvPr/>
        </p:nvSpPr>
        <p:spPr>
          <a:xfrm>
            <a:off x="5659439" y="2362200"/>
            <a:ext cx="915987" cy="276225"/>
          </a:xfrm>
          <a:prstGeom prst="lef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6" name="Left-Right Arrow 5"/>
          <p:cNvSpPr/>
          <p:nvPr/>
        </p:nvSpPr>
        <p:spPr>
          <a:xfrm>
            <a:off x="7086765" y="2362200"/>
            <a:ext cx="914400" cy="276225"/>
          </a:xfrm>
          <a:prstGeom prst="lef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7" name="TextBox 1"/>
          <p:cNvSpPr txBox="1">
            <a:spLocks noChangeArrowheads="1"/>
          </p:cNvSpPr>
          <p:nvPr/>
        </p:nvSpPr>
        <p:spPr bwMode="auto">
          <a:xfrm>
            <a:off x="0" y="1054379"/>
            <a:ext cx="1219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en-US" altLang="en-US" b="1" dirty="0">
                <a:latin typeface="Georgia"/>
              </a:rPr>
              <a:t>PRO</a:t>
            </a:r>
            <a:r>
              <a:rPr lang="en-US" altLang="en-US" dirty="0">
                <a:latin typeface="Georgia"/>
              </a:rPr>
              <a:t>: Comparing the Gospels in a synopsis, or in parallel</a:t>
            </a:r>
            <a:r>
              <a:rPr lang="en-US" altLang="en-US" i="1" dirty="0">
                <a:latin typeface="Georgia"/>
              </a:rPr>
              <a:t> </a:t>
            </a:r>
            <a:r>
              <a:rPr lang="en-US" altLang="en-US" dirty="0">
                <a:latin typeface="Georgia"/>
              </a:rPr>
              <a:t>helps </a:t>
            </a:r>
            <a:r>
              <a:rPr lang="en-US" altLang="en-US">
                <a:latin typeface="Georgia"/>
              </a:rPr>
              <a:t>you examine what each does differently and gain new insights.</a:t>
            </a:r>
            <a:r>
              <a:rPr lang="en-US" altLang="en-US" sz="2800" dirty="0">
                <a:latin typeface="Times New Roman"/>
                <a:cs typeface="Times New Roman"/>
              </a:rPr>
              <a:t> </a:t>
            </a:r>
            <a:endParaRPr lang="en-US" dirty="0"/>
          </a:p>
        </p:txBody>
      </p:sp>
      <p:sp>
        <p:nvSpPr>
          <p:cNvPr id="8" name="TextBox 1"/>
          <p:cNvSpPr txBox="1">
            <a:spLocks noChangeArrowheads="1"/>
          </p:cNvSpPr>
          <p:nvPr/>
        </p:nvSpPr>
        <p:spPr bwMode="auto">
          <a:xfrm>
            <a:off x="0" y="131028"/>
            <a:ext cx="1219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None/>
            </a:pPr>
            <a:r>
              <a:rPr lang="en-US" altLang="en-US" sz="4000" b="1" dirty="0">
                <a:latin typeface="Georgia" panose="02040502050405020303" pitchFamily="18" charset="0"/>
              </a:rPr>
              <a:t>Reading the Gospels in a Synopsis</a:t>
            </a:r>
          </a:p>
        </p:txBody>
      </p:sp>
      <p:sp>
        <p:nvSpPr>
          <p:cNvPr id="9" name="TextBox 1"/>
          <p:cNvSpPr txBox="1">
            <a:spLocks noChangeArrowheads="1"/>
          </p:cNvSpPr>
          <p:nvPr/>
        </p:nvSpPr>
        <p:spPr bwMode="auto">
          <a:xfrm>
            <a:off x="0" y="5695653"/>
            <a:ext cx="12191999"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None/>
            </a:pPr>
            <a:r>
              <a:rPr lang="en-US" altLang="en-US" b="1" dirty="0">
                <a:solidFill>
                  <a:srgbClr val="FFFF00"/>
                </a:solidFill>
                <a:latin typeface="Georgia" panose="02040502050405020303" pitchFamily="18" charset="0"/>
              </a:rPr>
              <a:t>CON</a:t>
            </a:r>
            <a:r>
              <a:rPr lang="en-US" altLang="en-US" dirty="0">
                <a:solidFill>
                  <a:srgbClr val="FFFF00"/>
                </a:solidFill>
                <a:latin typeface="Georgia" panose="02040502050405020303" pitchFamily="18" charset="0"/>
              </a:rPr>
              <a:t>: Can be harder to match up accounts side by side passages and do a careful reading. </a:t>
            </a:r>
          </a:p>
          <a:p>
            <a:pPr algn="ctr" eaLnBrk="1" hangingPunct="1">
              <a:spcBef>
                <a:spcPct val="0"/>
              </a:spcBef>
              <a:buFontTx/>
              <a:buNone/>
            </a:pPr>
            <a:r>
              <a:rPr lang="en-US" altLang="en-US" sz="2800" dirty="0">
                <a:solidFill>
                  <a:srgbClr val="FFFF00"/>
                </a:solidFill>
              </a:rPr>
              <a:t> </a:t>
            </a:r>
          </a:p>
        </p:txBody>
      </p:sp>
      <p:pic>
        <p:nvPicPr>
          <p:cNvPr id="10" name="Picture 2" descr="Detail in stained glass window, Bosbury church">
            <a:extLst>
              <a:ext uri="{FF2B5EF4-FFF2-40B4-BE49-F238E27FC236}">
                <a16:creationId xmlns:a16="http://schemas.microsoft.com/office/drawing/2014/main" id="{0780B04B-F372-432D-A216-46FF9732B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6007" y="2638425"/>
            <a:ext cx="6561438" cy="31373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4951CB0-2814-6645-A9D0-411F73549727}"/>
              </a:ext>
            </a:extLst>
          </p:cNvPr>
          <p:cNvSpPr txBox="1"/>
          <p:nvPr/>
        </p:nvSpPr>
        <p:spPr>
          <a:xfrm>
            <a:off x="3332496" y="5434289"/>
            <a:ext cx="6093618" cy="369332"/>
          </a:xfrm>
          <a:prstGeom prst="rect">
            <a:avLst/>
          </a:prstGeom>
          <a:noFill/>
        </p:spPr>
        <p:txBody>
          <a:bodyPr wrap="square">
            <a:spAutoFit/>
          </a:bodyPr>
          <a:lstStyle/>
          <a:p>
            <a:r>
              <a:rPr lang="en-US" b="0" i="0" dirty="0">
                <a:effectLst/>
                <a:highlight>
                  <a:srgbClr val="C0C0C0"/>
                </a:highlight>
                <a:latin typeface="Georgia" panose="02040502050405020303" pitchFamily="18" charset="0"/>
              </a:rPr>
              <a:t>Philip </a:t>
            </a:r>
            <a:r>
              <a:rPr lang="en-US" b="0" i="0" dirty="0" err="1">
                <a:effectLst/>
                <a:highlight>
                  <a:srgbClr val="C0C0C0"/>
                </a:highlight>
                <a:latin typeface="Georgia" panose="02040502050405020303" pitchFamily="18" charset="0"/>
              </a:rPr>
              <a:t>Halling</a:t>
            </a:r>
            <a:r>
              <a:rPr lang="en-US" b="0" i="0" dirty="0">
                <a:solidFill>
                  <a:srgbClr val="000000"/>
                </a:solidFill>
                <a:effectLst/>
                <a:highlight>
                  <a:srgbClr val="C0C0C0"/>
                </a:highlight>
                <a:latin typeface="Georgia" panose="02040502050405020303" pitchFamily="18" charset="0"/>
              </a:rPr>
              <a:t> </a:t>
            </a:r>
            <a:endParaRPr lang="en-US" dirty="0">
              <a:highlight>
                <a:srgbClr val="C0C0C0"/>
              </a:highlight>
            </a:endParaRPr>
          </a:p>
        </p:txBody>
      </p:sp>
    </p:spTree>
    <p:extLst>
      <p:ext uri="{BB962C8B-B14F-4D97-AF65-F5344CB8AC3E}">
        <p14:creationId xmlns:p14="http://schemas.microsoft.com/office/powerpoint/2010/main" val="2744452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297762" y="1053711"/>
            <a:ext cx="5638994" cy="1424446"/>
          </a:xfrm>
        </p:spPr>
        <p:txBody>
          <a:bodyPr vert="horz" lIns="91440" tIns="45720" rIns="91440" bIns="45720" rtlCol="0" anchor="ctr">
            <a:normAutofit fontScale="90000"/>
          </a:bodyPr>
          <a:lstStyle/>
          <a:p>
            <a:pPr algn="ctr"/>
            <a:r>
              <a:rPr lang="en-US" altLang="en-US" b="1" dirty="0">
                <a:solidFill>
                  <a:srgbClr val="FFFFFF"/>
                </a:solidFill>
                <a:latin typeface="Georgia" panose="02040502050405020303" pitchFamily="18" charset="0"/>
              </a:rPr>
              <a:t>Hellenism – How </a:t>
            </a:r>
            <a:br>
              <a:rPr lang="en-US" altLang="en-US" b="1" dirty="0">
                <a:solidFill>
                  <a:srgbClr val="FFFFFF"/>
                </a:solidFill>
                <a:latin typeface="Georgia" panose="02040502050405020303" pitchFamily="18" charset="0"/>
              </a:rPr>
            </a:br>
            <a:r>
              <a:rPr lang="en-US" altLang="en-US" b="1" dirty="0">
                <a:solidFill>
                  <a:srgbClr val="FFFFFF"/>
                </a:solidFill>
                <a:latin typeface="Georgia" panose="02040502050405020303" pitchFamily="18" charset="0"/>
              </a:rPr>
              <a:t>Far is too Far?</a:t>
            </a:r>
          </a:p>
        </p:txBody>
      </p:sp>
      <p:sp>
        <p:nvSpPr>
          <p:cNvPr id="17411" name="Text Box 3"/>
          <p:cNvSpPr txBox="1">
            <a:spLocks noChangeArrowheads="1"/>
          </p:cNvSpPr>
          <p:nvPr/>
        </p:nvSpPr>
        <p:spPr bwMode="auto">
          <a:xfrm>
            <a:off x="5297762" y="2799889"/>
            <a:ext cx="5747187" cy="29875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rm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0000"/>
              </a:lnSpc>
              <a:spcBef>
                <a:spcPct val="50000"/>
              </a:spcBef>
              <a:buNone/>
            </a:pPr>
            <a:r>
              <a:rPr lang="en-US" altLang="en-US" b="1" u="sng" dirty="0">
                <a:solidFill>
                  <a:srgbClr val="FFFF00"/>
                </a:solidFill>
                <a:latin typeface="Georgia" panose="02040502050405020303" pitchFamily="18" charset="0"/>
              </a:rPr>
              <a:t>Language</a:t>
            </a:r>
          </a:p>
          <a:p>
            <a:pPr algn="ctr" eaLnBrk="1" hangingPunct="1">
              <a:lnSpc>
                <a:spcPct val="90000"/>
              </a:lnSpc>
              <a:spcBef>
                <a:spcPct val="50000"/>
              </a:spcBef>
              <a:buNone/>
            </a:pPr>
            <a:r>
              <a:rPr lang="en-US" altLang="en-US" i="1" dirty="0">
                <a:solidFill>
                  <a:srgbClr val="FFFF00"/>
                </a:solidFill>
                <a:latin typeface="Georgia" panose="02040502050405020303" pitchFamily="18" charset="0"/>
              </a:rPr>
              <a:t>Koine</a:t>
            </a:r>
            <a:r>
              <a:rPr lang="en-US" altLang="en-US" dirty="0">
                <a:solidFill>
                  <a:srgbClr val="FFFF00"/>
                </a:solidFill>
                <a:latin typeface="Georgia" panose="02040502050405020303" pitchFamily="18" charset="0"/>
              </a:rPr>
              <a:t> (“Common”) Greek</a:t>
            </a:r>
          </a:p>
        </p:txBody>
      </p:sp>
      <p:sp>
        <p:nvSpPr>
          <p:cNvPr id="3" name="Rectangle 2">
            <a:extLst>
              <a:ext uri="{FF2B5EF4-FFF2-40B4-BE49-F238E27FC236}">
                <a16:creationId xmlns:a16="http://schemas.microsoft.com/office/drawing/2014/main" id="{619F5905-26FE-7442-BB22-D45E3C178D49}"/>
              </a:ext>
            </a:extLst>
          </p:cNvPr>
          <p:cNvSpPr/>
          <p:nvPr/>
        </p:nvSpPr>
        <p:spPr>
          <a:xfrm>
            <a:off x="5297762" y="2591693"/>
            <a:ext cx="4989238" cy="16086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59D47E63-3265-4AD7-8909-13952C98EB23}"/>
                  </a:ext>
                </a:extLst>
              </p14:cNvPr>
              <p14:cNvContentPartPr/>
              <p14:nvPr/>
            </p14:nvContentPartPr>
            <p14:xfrm>
              <a:off x="2751666" y="5404555"/>
              <a:ext cx="9525" cy="9525"/>
            </p14:xfrm>
          </p:contentPart>
        </mc:Choice>
        <mc:Fallback xmlns="">
          <p:pic>
            <p:nvPicPr>
              <p:cNvPr id="2" name="Ink 1">
                <a:extLst>
                  <a:ext uri="{FF2B5EF4-FFF2-40B4-BE49-F238E27FC236}">
                    <a16:creationId xmlns:a16="http://schemas.microsoft.com/office/drawing/2014/main" id="{59D47E63-3265-4AD7-8909-13952C98EB23}"/>
                  </a:ext>
                </a:extLst>
              </p:cNvPr>
              <p:cNvPicPr/>
              <p:nvPr/>
            </p:nvPicPr>
            <p:blipFill>
              <a:blip r:embed="rId4"/>
              <a:stretch>
                <a:fillRect/>
              </a:stretch>
            </p:blipFill>
            <p:spPr>
              <a:xfrm>
                <a:off x="2284941" y="4937830"/>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D4EF1A2C-7FC2-4A44-95ED-1695C138CF25}"/>
                  </a:ext>
                </a:extLst>
              </p14:cNvPr>
              <p14:cNvContentPartPr/>
              <p14:nvPr/>
            </p14:nvContentPartPr>
            <p14:xfrm>
              <a:off x="2723443" y="1157110"/>
              <a:ext cx="9525" cy="9525"/>
            </p14:xfrm>
          </p:contentPart>
        </mc:Choice>
        <mc:Fallback xmlns="">
          <p:pic>
            <p:nvPicPr>
              <p:cNvPr id="4" name="Ink 3">
                <a:extLst>
                  <a:ext uri="{FF2B5EF4-FFF2-40B4-BE49-F238E27FC236}">
                    <a16:creationId xmlns:a16="http://schemas.microsoft.com/office/drawing/2014/main" id="{D4EF1A2C-7FC2-4A44-95ED-1695C138CF25}"/>
                  </a:ext>
                </a:extLst>
              </p:cNvPr>
              <p:cNvPicPr/>
              <p:nvPr/>
            </p:nvPicPr>
            <p:blipFill>
              <a:blip r:embed="rId4"/>
              <a:stretch>
                <a:fillRect/>
              </a:stretch>
            </p:blipFill>
            <p:spPr>
              <a:xfrm>
                <a:off x="2256718" y="690385"/>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68FF8525-E28F-4D7E-99F6-BD063141A54C}"/>
                  </a:ext>
                </a:extLst>
              </p14:cNvPr>
              <p14:cNvContentPartPr/>
              <p14:nvPr/>
            </p14:nvContentPartPr>
            <p14:xfrm>
              <a:off x="3104443" y="4529666"/>
              <a:ext cx="9525" cy="9525"/>
            </p14:xfrm>
          </p:contentPart>
        </mc:Choice>
        <mc:Fallback xmlns="">
          <p:pic>
            <p:nvPicPr>
              <p:cNvPr id="6" name="Ink 5">
                <a:extLst>
                  <a:ext uri="{FF2B5EF4-FFF2-40B4-BE49-F238E27FC236}">
                    <a16:creationId xmlns:a16="http://schemas.microsoft.com/office/drawing/2014/main" id="{68FF8525-E28F-4D7E-99F6-BD063141A54C}"/>
                  </a:ext>
                </a:extLst>
              </p:cNvPr>
              <p:cNvPicPr/>
              <p:nvPr/>
            </p:nvPicPr>
            <p:blipFill>
              <a:blip r:embed="rId4"/>
              <a:stretch>
                <a:fillRect/>
              </a:stretch>
            </p:blipFill>
            <p:spPr>
              <a:xfrm>
                <a:off x="2628193" y="4053416"/>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B65DE4B4-D666-474C-9073-CF8993F94A17}"/>
                  </a:ext>
                </a:extLst>
              </p14:cNvPr>
              <p14:cNvContentPartPr/>
              <p14:nvPr/>
            </p14:nvContentPartPr>
            <p14:xfrm>
              <a:off x="4529666" y="4797777"/>
              <a:ext cx="9525" cy="9525"/>
            </p14:xfrm>
          </p:contentPart>
        </mc:Choice>
        <mc:Fallback xmlns="">
          <p:pic>
            <p:nvPicPr>
              <p:cNvPr id="8" name="Ink 7">
                <a:extLst>
                  <a:ext uri="{FF2B5EF4-FFF2-40B4-BE49-F238E27FC236}">
                    <a16:creationId xmlns:a16="http://schemas.microsoft.com/office/drawing/2014/main" id="{B65DE4B4-D666-474C-9073-CF8993F94A17}"/>
                  </a:ext>
                </a:extLst>
              </p:cNvPr>
              <p:cNvPicPr/>
              <p:nvPr/>
            </p:nvPicPr>
            <p:blipFill>
              <a:blip r:embed="rId4"/>
              <a:stretch>
                <a:fillRect/>
              </a:stretch>
            </p:blipFill>
            <p:spPr>
              <a:xfrm>
                <a:off x="4062941" y="4331052"/>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408729A5-337A-4DE3-AE0E-7436B66E5F9C}"/>
                  </a:ext>
                </a:extLst>
              </p14:cNvPr>
              <p14:cNvContentPartPr/>
              <p14:nvPr/>
            </p14:nvContentPartPr>
            <p14:xfrm>
              <a:off x="4656666" y="5333999"/>
              <a:ext cx="9525" cy="9525"/>
            </p14:xfrm>
          </p:contentPart>
        </mc:Choice>
        <mc:Fallback xmlns="">
          <p:pic>
            <p:nvPicPr>
              <p:cNvPr id="9" name="Ink 8">
                <a:extLst>
                  <a:ext uri="{FF2B5EF4-FFF2-40B4-BE49-F238E27FC236}">
                    <a16:creationId xmlns:a16="http://schemas.microsoft.com/office/drawing/2014/main" id="{408729A5-337A-4DE3-AE0E-7436B66E5F9C}"/>
                  </a:ext>
                </a:extLst>
              </p:cNvPr>
              <p:cNvPicPr/>
              <p:nvPr/>
            </p:nvPicPr>
            <p:blipFill>
              <a:blip r:embed="rId4"/>
              <a:stretch>
                <a:fillRect/>
              </a:stretch>
            </p:blipFill>
            <p:spPr>
              <a:xfrm>
                <a:off x="4189941" y="4857749"/>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1E785E62-D3F4-482C-B165-5039E222BABC}"/>
                  </a:ext>
                </a:extLst>
              </p14:cNvPr>
              <p14:cNvContentPartPr/>
              <p14:nvPr/>
            </p14:nvContentPartPr>
            <p14:xfrm>
              <a:off x="4656666" y="5333999"/>
              <a:ext cx="9525" cy="9525"/>
            </p14:xfrm>
          </p:contentPart>
        </mc:Choice>
        <mc:Fallback xmlns="">
          <p:pic>
            <p:nvPicPr>
              <p:cNvPr id="10" name="Ink 9">
                <a:extLst>
                  <a:ext uri="{FF2B5EF4-FFF2-40B4-BE49-F238E27FC236}">
                    <a16:creationId xmlns:a16="http://schemas.microsoft.com/office/drawing/2014/main" id="{1E785E62-D3F4-482C-B165-5039E222BABC}"/>
                  </a:ext>
                </a:extLst>
              </p:cNvPr>
              <p:cNvPicPr/>
              <p:nvPr/>
            </p:nvPicPr>
            <p:blipFill>
              <a:blip r:embed="rId4"/>
              <a:stretch>
                <a:fillRect/>
              </a:stretch>
            </p:blipFill>
            <p:spPr>
              <a:xfrm>
                <a:off x="4189941" y="4857749"/>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06715354-F146-4989-B1A2-D028FD0726EA}"/>
                  </a:ext>
                </a:extLst>
              </p14:cNvPr>
              <p14:cNvContentPartPr/>
              <p14:nvPr/>
            </p14:nvContentPartPr>
            <p14:xfrm>
              <a:off x="3217332" y="5150555"/>
              <a:ext cx="9525" cy="9525"/>
            </p14:xfrm>
          </p:contentPart>
        </mc:Choice>
        <mc:Fallback xmlns="">
          <p:pic>
            <p:nvPicPr>
              <p:cNvPr id="11" name="Ink 10">
                <a:extLst>
                  <a:ext uri="{FF2B5EF4-FFF2-40B4-BE49-F238E27FC236}">
                    <a16:creationId xmlns:a16="http://schemas.microsoft.com/office/drawing/2014/main" id="{06715354-F146-4989-B1A2-D028FD0726EA}"/>
                  </a:ext>
                </a:extLst>
              </p:cNvPr>
              <p:cNvPicPr/>
              <p:nvPr/>
            </p:nvPicPr>
            <p:blipFill>
              <a:blip r:embed="rId4"/>
              <a:stretch>
                <a:fillRect/>
              </a:stretch>
            </p:blipFill>
            <p:spPr>
              <a:xfrm>
                <a:off x="2750607" y="4674305"/>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AFBD73F5-C782-463D-A6A6-F813563860FE}"/>
                  </a:ext>
                </a:extLst>
              </p14:cNvPr>
              <p14:cNvContentPartPr/>
              <p14:nvPr/>
            </p14:nvContentPartPr>
            <p14:xfrm>
              <a:off x="3047999" y="1594555"/>
              <a:ext cx="9525" cy="9525"/>
            </p14:xfrm>
          </p:contentPart>
        </mc:Choice>
        <mc:Fallback xmlns="">
          <p:pic>
            <p:nvPicPr>
              <p:cNvPr id="12" name="Ink 11">
                <a:extLst>
                  <a:ext uri="{FF2B5EF4-FFF2-40B4-BE49-F238E27FC236}">
                    <a16:creationId xmlns:a16="http://schemas.microsoft.com/office/drawing/2014/main" id="{AFBD73F5-C782-463D-A6A6-F813563860FE}"/>
                  </a:ext>
                </a:extLst>
              </p:cNvPr>
              <p:cNvPicPr/>
              <p:nvPr/>
            </p:nvPicPr>
            <p:blipFill>
              <a:blip r:embed="rId4"/>
              <a:stretch>
                <a:fillRect/>
              </a:stretch>
            </p:blipFill>
            <p:spPr>
              <a:xfrm>
                <a:off x="2571749" y="1127830"/>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165D7871-EC88-4C57-AE52-E6BCD0DB3CB7}"/>
                  </a:ext>
                </a:extLst>
              </p14:cNvPr>
              <p14:cNvContentPartPr/>
              <p14:nvPr/>
            </p14:nvContentPartPr>
            <p14:xfrm>
              <a:off x="3047999" y="1594555"/>
              <a:ext cx="9525" cy="9525"/>
            </p14:xfrm>
          </p:contentPart>
        </mc:Choice>
        <mc:Fallback xmlns="">
          <p:pic>
            <p:nvPicPr>
              <p:cNvPr id="13" name="Ink 12">
                <a:extLst>
                  <a:ext uri="{FF2B5EF4-FFF2-40B4-BE49-F238E27FC236}">
                    <a16:creationId xmlns:a16="http://schemas.microsoft.com/office/drawing/2014/main" id="{165D7871-EC88-4C57-AE52-E6BCD0DB3CB7}"/>
                  </a:ext>
                </a:extLst>
              </p:cNvPr>
              <p:cNvPicPr/>
              <p:nvPr/>
            </p:nvPicPr>
            <p:blipFill>
              <a:blip r:embed="rId4"/>
              <a:stretch>
                <a:fillRect/>
              </a:stretch>
            </p:blipFill>
            <p:spPr>
              <a:xfrm>
                <a:off x="2571749" y="1127830"/>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68545CA7-1875-4C63-A1CE-EED131BEA323}"/>
                  </a:ext>
                </a:extLst>
              </p14:cNvPr>
              <p14:cNvContentPartPr/>
              <p14:nvPr/>
            </p14:nvContentPartPr>
            <p14:xfrm>
              <a:off x="522110" y="6279443"/>
              <a:ext cx="9525" cy="9525"/>
            </p14:xfrm>
          </p:contentPart>
        </mc:Choice>
        <mc:Fallback xmlns="">
          <p:pic>
            <p:nvPicPr>
              <p:cNvPr id="15" name="Ink 14">
                <a:extLst>
                  <a:ext uri="{FF2B5EF4-FFF2-40B4-BE49-F238E27FC236}">
                    <a16:creationId xmlns:a16="http://schemas.microsoft.com/office/drawing/2014/main" id="{68545CA7-1875-4C63-A1CE-EED131BEA323}"/>
                  </a:ext>
                </a:extLst>
              </p:cNvPr>
              <p:cNvPicPr/>
              <p:nvPr/>
            </p:nvPicPr>
            <p:blipFill>
              <a:blip r:embed="rId4"/>
              <a:stretch>
                <a:fillRect/>
              </a:stretch>
            </p:blipFill>
            <p:spPr>
              <a:xfrm>
                <a:off x="45860" y="5803193"/>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664CDB6B-009F-4A19-B78B-42E5CA66083F}"/>
                  </a:ext>
                </a:extLst>
              </p14:cNvPr>
              <p14:cNvContentPartPr/>
              <p14:nvPr/>
            </p14:nvContentPartPr>
            <p14:xfrm>
              <a:off x="522110" y="6279443"/>
              <a:ext cx="9525" cy="9525"/>
            </p14:xfrm>
          </p:contentPart>
        </mc:Choice>
        <mc:Fallback xmlns="">
          <p:pic>
            <p:nvPicPr>
              <p:cNvPr id="16" name="Ink 15">
                <a:extLst>
                  <a:ext uri="{FF2B5EF4-FFF2-40B4-BE49-F238E27FC236}">
                    <a16:creationId xmlns:a16="http://schemas.microsoft.com/office/drawing/2014/main" id="{664CDB6B-009F-4A19-B78B-42E5CA66083F}"/>
                  </a:ext>
                </a:extLst>
              </p:cNvPr>
              <p:cNvPicPr/>
              <p:nvPr/>
            </p:nvPicPr>
            <p:blipFill>
              <a:blip r:embed="rId4"/>
              <a:stretch>
                <a:fillRect/>
              </a:stretch>
            </p:blipFill>
            <p:spPr>
              <a:xfrm>
                <a:off x="45860" y="5803193"/>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15F16928-5FC1-49DC-8BF6-B90F3FEA2927}"/>
                  </a:ext>
                </a:extLst>
              </p14:cNvPr>
              <p14:cNvContentPartPr/>
              <p14:nvPr/>
            </p14:nvContentPartPr>
            <p14:xfrm>
              <a:off x="522110" y="6279443"/>
              <a:ext cx="9525" cy="9525"/>
            </p14:xfrm>
          </p:contentPart>
        </mc:Choice>
        <mc:Fallback xmlns="">
          <p:pic>
            <p:nvPicPr>
              <p:cNvPr id="17" name="Ink 16">
                <a:extLst>
                  <a:ext uri="{FF2B5EF4-FFF2-40B4-BE49-F238E27FC236}">
                    <a16:creationId xmlns:a16="http://schemas.microsoft.com/office/drawing/2014/main" id="{15F16928-5FC1-49DC-8BF6-B90F3FEA2927}"/>
                  </a:ext>
                </a:extLst>
              </p:cNvPr>
              <p:cNvPicPr/>
              <p:nvPr/>
            </p:nvPicPr>
            <p:blipFill>
              <a:blip r:embed="rId4"/>
              <a:stretch>
                <a:fillRect/>
              </a:stretch>
            </p:blipFill>
            <p:spPr>
              <a:xfrm>
                <a:off x="45860" y="5803193"/>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40FF00C7-6D00-45AA-9180-10A95734C022}"/>
                  </a:ext>
                </a:extLst>
              </p14:cNvPr>
              <p14:cNvContentPartPr/>
              <p14:nvPr/>
            </p14:nvContentPartPr>
            <p14:xfrm>
              <a:off x="6575777" y="3838221"/>
              <a:ext cx="9525" cy="9525"/>
            </p14:xfrm>
          </p:contentPart>
        </mc:Choice>
        <mc:Fallback xmlns="">
          <p:pic>
            <p:nvPicPr>
              <p:cNvPr id="18" name="Ink 17">
                <a:extLst>
                  <a:ext uri="{FF2B5EF4-FFF2-40B4-BE49-F238E27FC236}">
                    <a16:creationId xmlns:a16="http://schemas.microsoft.com/office/drawing/2014/main" id="{40FF00C7-6D00-45AA-9180-10A95734C022}"/>
                  </a:ext>
                </a:extLst>
              </p:cNvPr>
              <p:cNvPicPr/>
              <p:nvPr/>
            </p:nvPicPr>
            <p:blipFill>
              <a:blip r:embed="rId4"/>
              <a:stretch>
                <a:fillRect/>
              </a:stretch>
            </p:blipFill>
            <p:spPr>
              <a:xfrm>
                <a:off x="6099527" y="3371496"/>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Ink 18">
                <a:extLst>
                  <a:ext uri="{FF2B5EF4-FFF2-40B4-BE49-F238E27FC236}">
                    <a16:creationId xmlns:a16="http://schemas.microsoft.com/office/drawing/2014/main" id="{A260D7D4-F0F8-4514-A040-0E4D4936E469}"/>
                  </a:ext>
                </a:extLst>
              </p14:cNvPr>
              <p14:cNvContentPartPr/>
              <p14:nvPr/>
            </p14:nvContentPartPr>
            <p14:xfrm>
              <a:off x="2963332" y="2441221"/>
              <a:ext cx="9525" cy="9525"/>
            </p14:xfrm>
          </p:contentPart>
        </mc:Choice>
        <mc:Fallback xmlns="">
          <p:pic>
            <p:nvPicPr>
              <p:cNvPr id="19" name="Ink 18">
                <a:extLst>
                  <a:ext uri="{FF2B5EF4-FFF2-40B4-BE49-F238E27FC236}">
                    <a16:creationId xmlns:a16="http://schemas.microsoft.com/office/drawing/2014/main" id="{A260D7D4-F0F8-4514-A040-0E4D4936E469}"/>
                  </a:ext>
                </a:extLst>
              </p:cNvPr>
              <p:cNvPicPr/>
              <p:nvPr/>
            </p:nvPicPr>
            <p:blipFill>
              <a:blip r:embed="rId4"/>
              <a:stretch>
                <a:fillRect/>
              </a:stretch>
            </p:blipFill>
            <p:spPr>
              <a:xfrm>
                <a:off x="2496607" y="1964971"/>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610588EB-D293-419E-B6C8-B8066FEF0E8A}"/>
                  </a:ext>
                </a:extLst>
              </p14:cNvPr>
              <p14:cNvContentPartPr/>
              <p14:nvPr/>
            </p14:nvContentPartPr>
            <p14:xfrm>
              <a:off x="2878666" y="5037666"/>
              <a:ext cx="9525" cy="9525"/>
            </p14:xfrm>
          </p:contentPart>
        </mc:Choice>
        <mc:Fallback xmlns="">
          <p:pic>
            <p:nvPicPr>
              <p:cNvPr id="20" name="Ink 19">
                <a:extLst>
                  <a:ext uri="{FF2B5EF4-FFF2-40B4-BE49-F238E27FC236}">
                    <a16:creationId xmlns:a16="http://schemas.microsoft.com/office/drawing/2014/main" id="{610588EB-D293-419E-B6C8-B8066FEF0E8A}"/>
                  </a:ext>
                </a:extLst>
              </p:cNvPr>
              <p:cNvPicPr/>
              <p:nvPr/>
            </p:nvPicPr>
            <p:blipFill>
              <a:blip r:embed="rId4"/>
              <a:stretch>
                <a:fillRect/>
              </a:stretch>
            </p:blipFill>
            <p:spPr>
              <a:xfrm>
                <a:off x="2411941" y="4570941"/>
                <a:ext cx="952500" cy="952500"/>
              </a:xfrm>
              <a:prstGeom prst="rect">
                <a:avLst/>
              </a:prstGeom>
            </p:spPr>
          </p:pic>
        </mc:Fallback>
      </mc:AlternateContent>
      <p:pic>
        <p:nvPicPr>
          <p:cNvPr id="27" name="Picture 27" descr="Text&#10;&#10;Description automatically generated">
            <a:extLst>
              <a:ext uri="{FF2B5EF4-FFF2-40B4-BE49-F238E27FC236}">
                <a16:creationId xmlns:a16="http://schemas.microsoft.com/office/drawing/2014/main" id="{C668235A-F047-42D3-A2D4-6FA3F0235E29}"/>
              </a:ext>
            </a:extLst>
          </p:cNvPr>
          <p:cNvPicPr>
            <a:picLocks noChangeAspect="1"/>
          </p:cNvPicPr>
          <p:nvPr/>
        </p:nvPicPr>
        <p:blipFill>
          <a:blip r:embed="rId19"/>
          <a:stretch>
            <a:fillRect/>
          </a:stretch>
        </p:blipFill>
        <p:spPr>
          <a:xfrm>
            <a:off x="784930" y="312914"/>
            <a:ext cx="3552472" cy="62321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297762" y="1053711"/>
            <a:ext cx="5638994" cy="1424446"/>
          </a:xfrm>
        </p:spPr>
        <p:txBody>
          <a:bodyPr vert="horz" lIns="91440" tIns="45720" rIns="91440" bIns="45720" rtlCol="0" anchor="ctr">
            <a:normAutofit fontScale="90000"/>
          </a:bodyPr>
          <a:lstStyle/>
          <a:p>
            <a:pPr algn="ctr"/>
            <a:r>
              <a:rPr lang="en-US" altLang="en-US" b="1" dirty="0">
                <a:solidFill>
                  <a:srgbClr val="FFFFFF"/>
                </a:solidFill>
                <a:latin typeface="Georgia" panose="02040502050405020303" pitchFamily="18" charset="0"/>
              </a:rPr>
              <a:t>Hellenism – How </a:t>
            </a:r>
            <a:br>
              <a:rPr lang="en-US" altLang="en-US" b="1" dirty="0">
                <a:solidFill>
                  <a:srgbClr val="FFFFFF"/>
                </a:solidFill>
                <a:latin typeface="Georgia" panose="02040502050405020303" pitchFamily="18" charset="0"/>
              </a:rPr>
            </a:br>
            <a:r>
              <a:rPr lang="en-US" altLang="en-US" b="1" dirty="0">
                <a:solidFill>
                  <a:srgbClr val="FFFFFF"/>
                </a:solidFill>
                <a:latin typeface="Georgia" panose="02040502050405020303" pitchFamily="18" charset="0"/>
              </a:rPr>
              <a:t>Far is too Far?</a:t>
            </a:r>
          </a:p>
        </p:txBody>
      </p:sp>
      <p:sp>
        <p:nvSpPr>
          <p:cNvPr id="17411" name="Text Box 3"/>
          <p:cNvSpPr txBox="1">
            <a:spLocks noChangeArrowheads="1"/>
          </p:cNvSpPr>
          <p:nvPr/>
        </p:nvSpPr>
        <p:spPr bwMode="auto">
          <a:xfrm>
            <a:off x="5297762" y="2799889"/>
            <a:ext cx="5747187" cy="29875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rm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3500" b="1" u="sng" dirty="0">
                <a:solidFill>
                  <a:srgbClr val="FFFF00"/>
                </a:solidFill>
                <a:latin typeface="Georgia" panose="02040502050405020303" pitchFamily="18" charset="0"/>
              </a:rPr>
              <a:t>Philosophy and Ethics</a:t>
            </a:r>
          </a:p>
          <a:p>
            <a:pPr algn="ctr" eaLnBrk="1" hangingPunct="1">
              <a:spcBef>
                <a:spcPct val="50000"/>
              </a:spcBef>
              <a:buFontTx/>
              <a:buNone/>
            </a:pPr>
            <a:r>
              <a:rPr lang="en-US" altLang="en-US" dirty="0">
                <a:solidFill>
                  <a:srgbClr val="FFFF00"/>
                </a:solidFill>
                <a:latin typeface="Georgia" panose="02040502050405020303" pitchFamily="18" charset="0"/>
              </a:rPr>
              <a:t>Socrates</a:t>
            </a:r>
          </a:p>
          <a:p>
            <a:pPr algn="ctr" eaLnBrk="1" hangingPunct="1">
              <a:spcBef>
                <a:spcPct val="50000"/>
              </a:spcBef>
              <a:buFontTx/>
              <a:buNone/>
            </a:pPr>
            <a:r>
              <a:rPr lang="en-US" altLang="en-US" dirty="0">
                <a:solidFill>
                  <a:srgbClr val="FFFF00"/>
                </a:solidFill>
                <a:latin typeface="Georgia" panose="02040502050405020303" pitchFamily="18" charset="0"/>
              </a:rPr>
              <a:t>Plato</a:t>
            </a:r>
          </a:p>
          <a:p>
            <a:pPr algn="ctr" eaLnBrk="1" hangingPunct="1">
              <a:spcBef>
                <a:spcPct val="50000"/>
              </a:spcBef>
              <a:buFontTx/>
              <a:buNone/>
            </a:pPr>
            <a:r>
              <a:rPr lang="en-US" altLang="en-US" dirty="0">
                <a:solidFill>
                  <a:srgbClr val="FFFF00"/>
                </a:solidFill>
                <a:latin typeface="Georgia" panose="02040502050405020303" pitchFamily="18" charset="0"/>
              </a:rPr>
              <a:t>Aristotle</a:t>
            </a:r>
          </a:p>
        </p:txBody>
      </p:sp>
      <p:sp>
        <p:nvSpPr>
          <p:cNvPr id="3" name="Rectangle 2">
            <a:extLst>
              <a:ext uri="{FF2B5EF4-FFF2-40B4-BE49-F238E27FC236}">
                <a16:creationId xmlns:a16="http://schemas.microsoft.com/office/drawing/2014/main" id="{619F5905-26FE-7442-BB22-D45E3C178D49}"/>
              </a:ext>
            </a:extLst>
          </p:cNvPr>
          <p:cNvSpPr/>
          <p:nvPr/>
        </p:nvSpPr>
        <p:spPr>
          <a:xfrm>
            <a:off x="5297762" y="2591693"/>
            <a:ext cx="4989238" cy="16086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129876F6-04B4-45A7-ABAA-A64412468BFA}"/>
              </a:ext>
            </a:extLst>
          </p:cNvPr>
          <p:cNvPicPr>
            <a:picLocks noChangeAspect="1"/>
          </p:cNvPicPr>
          <p:nvPr/>
        </p:nvPicPr>
        <p:blipFill>
          <a:blip r:embed="rId3"/>
          <a:stretch>
            <a:fillRect/>
          </a:stretch>
        </p:blipFill>
        <p:spPr>
          <a:xfrm>
            <a:off x="520171" y="378707"/>
            <a:ext cx="4420658" cy="61146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50499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297762" y="1053711"/>
            <a:ext cx="5638994" cy="1424446"/>
          </a:xfrm>
        </p:spPr>
        <p:txBody>
          <a:bodyPr vert="horz" lIns="91440" tIns="45720" rIns="91440" bIns="45720" rtlCol="0" anchor="ctr">
            <a:normAutofit fontScale="90000"/>
          </a:bodyPr>
          <a:lstStyle/>
          <a:p>
            <a:pPr algn="ctr"/>
            <a:r>
              <a:rPr lang="en-US" altLang="en-US" b="1" dirty="0">
                <a:solidFill>
                  <a:srgbClr val="FFFFFF"/>
                </a:solidFill>
                <a:latin typeface="Georgia" panose="02040502050405020303" pitchFamily="18" charset="0"/>
              </a:rPr>
              <a:t>Hellenism – How </a:t>
            </a:r>
            <a:br>
              <a:rPr lang="en-US" altLang="en-US" b="1" dirty="0">
                <a:solidFill>
                  <a:srgbClr val="FFFFFF"/>
                </a:solidFill>
                <a:latin typeface="Georgia" panose="02040502050405020303" pitchFamily="18" charset="0"/>
              </a:rPr>
            </a:br>
            <a:r>
              <a:rPr lang="en-US" altLang="en-US" b="1" dirty="0">
                <a:solidFill>
                  <a:srgbClr val="FFFFFF"/>
                </a:solidFill>
                <a:latin typeface="Georgia" panose="02040502050405020303" pitchFamily="18" charset="0"/>
              </a:rPr>
              <a:t>Far is too Far?</a:t>
            </a:r>
          </a:p>
        </p:txBody>
      </p:sp>
      <p:sp>
        <p:nvSpPr>
          <p:cNvPr id="17411" name="Text Box 3"/>
          <p:cNvSpPr txBox="1">
            <a:spLocks noChangeArrowheads="1"/>
          </p:cNvSpPr>
          <p:nvPr/>
        </p:nvSpPr>
        <p:spPr bwMode="auto">
          <a:xfrm>
            <a:off x="5297762" y="2799889"/>
            <a:ext cx="5747187" cy="29875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rm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b="1" u="sng" dirty="0">
                <a:solidFill>
                  <a:srgbClr val="FFFF00"/>
                </a:solidFill>
                <a:latin typeface="Georgia" panose="02040502050405020303" pitchFamily="18" charset="0"/>
              </a:rPr>
              <a:t>Entertainment</a:t>
            </a:r>
          </a:p>
          <a:p>
            <a:pPr algn="ctr" eaLnBrk="1" hangingPunct="1">
              <a:spcBef>
                <a:spcPct val="50000"/>
              </a:spcBef>
              <a:buFontTx/>
              <a:buNone/>
            </a:pPr>
            <a:r>
              <a:rPr lang="en-US" altLang="en-US" dirty="0">
                <a:solidFill>
                  <a:srgbClr val="FFFF00"/>
                </a:solidFill>
                <a:latin typeface="Georgia" panose="02040502050405020303" pitchFamily="18" charset="0"/>
              </a:rPr>
              <a:t>Theaters (Greek Drama)</a:t>
            </a:r>
          </a:p>
          <a:p>
            <a:pPr algn="ctr" eaLnBrk="1" hangingPunct="1">
              <a:spcBef>
                <a:spcPct val="50000"/>
              </a:spcBef>
              <a:buFontTx/>
              <a:buNone/>
            </a:pPr>
            <a:r>
              <a:rPr lang="en-US" altLang="en-US" dirty="0">
                <a:solidFill>
                  <a:srgbClr val="FFFF00"/>
                </a:solidFill>
                <a:latin typeface="Georgia" panose="02040502050405020303" pitchFamily="18" charset="0"/>
              </a:rPr>
              <a:t>Stadiums (Athletic Competition)</a:t>
            </a:r>
          </a:p>
        </p:txBody>
      </p:sp>
      <p:sp>
        <p:nvSpPr>
          <p:cNvPr id="3" name="Rectangle 2">
            <a:extLst>
              <a:ext uri="{FF2B5EF4-FFF2-40B4-BE49-F238E27FC236}">
                <a16:creationId xmlns:a16="http://schemas.microsoft.com/office/drawing/2014/main" id="{619F5905-26FE-7442-BB22-D45E3C178D49}"/>
              </a:ext>
            </a:extLst>
          </p:cNvPr>
          <p:cNvSpPr/>
          <p:nvPr/>
        </p:nvSpPr>
        <p:spPr>
          <a:xfrm>
            <a:off x="5297762" y="2591693"/>
            <a:ext cx="4989238" cy="16086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outdoor, ground, sky, stone&#10;&#10;Description automatically generated">
            <a:extLst>
              <a:ext uri="{FF2B5EF4-FFF2-40B4-BE49-F238E27FC236}">
                <a16:creationId xmlns:a16="http://schemas.microsoft.com/office/drawing/2014/main" id="{BBD25D4C-4ED8-46FB-9318-825993C07F1E}"/>
              </a:ext>
            </a:extLst>
          </p:cNvPr>
          <p:cNvPicPr>
            <a:picLocks noChangeAspect="1"/>
          </p:cNvPicPr>
          <p:nvPr/>
        </p:nvPicPr>
        <p:blipFill rotWithShape="1">
          <a:blip r:embed="rId3"/>
          <a:srcRect l="2963" r="41401" b="-279"/>
          <a:stretch/>
        </p:blipFill>
        <p:spPr>
          <a:xfrm>
            <a:off x="395112" y="537810"/>
            <a:ext cx="4803886" cy="57683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10978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Presentation1" id="{A8D8ECC4-3876-48BE-A151-C32E31E93F92}" vid="{15ED58CD-96B9-4BC6-931F-F89B61A4A8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John Hilton Power Point Template</Template>
  <TotalTime>7367</TotalTime>
  <Words>3664</Words>
  <Application>Microsoft Office PowerPoint</Application>
  <PresentationFormat>Widescreen</PresentationFormat>
  <Paragraphs>331</Paragraphs>
  <Slides>63</Slides>
  <Notes>56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Calibri</vt:lpstr>
      <vt:lpstr>Calisto MT</vt:lpstr>
      <vt:lpstr>Georgia</vt:lpstr>
      <vt:lpstr>Times New Roman</vt:lpstr>
      <vt:lpstr>Wingdings 2</vt:lpstr>
      <vt:lpstr>Slate</vt:lpstr>
      <vt:lpstr>Between the Testaments</vt:lpstr>
      <vt:lpstr>Between the Testaments</vt:lpstr>
      <vt:lpstr>PowerPoint Presentation</vt:lpstr>
      <vt:lpstr>PowerPoint Presentation</vt:lpstr>
      <vt:lpstr>Between the Testaments</vt:lpstr>
      <vt:lpstr>Selected Key Events  Between  1000-325 B.C. (all dates approximate)</vt:lpstr>
      <vt:lpstr>Hellenism – How  Far is too Far?</vt:lpstr>
      <vt:lpstr>Hellenism – How  Far is too Far?</vt:lpstr>
      <vt:lpstr>Hellenism – How  Far is too Far?</vt:lpstr>
      <vt:lpstr>Hellenism – How  Far is too Far?</vt:lpstr>
      <vt:lpstr>Hellenism – How  Far is too Far?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Between the Testaments</vt:lpstr>
      <vt:lpstr>Why are we learning all this history?  I want to learn about Jesus!</vt:lpstr>
      <vt:lpstr>PowerPoint Presentation</vt:lpstr>
      <vt:lpstr>Jesus and the Pharisees</vt:lpstr>
      <vt:lpstr>Jesus and the Pharisees</vt:lpstr>
      <vt:lpstr>Jesus and the Pharisees</vt:lpstr>
      <vt:lpstr>Between the Testaments</vt:lpstr>
      <vt:lpstr>The Hasmoneans</vt:lpstr>
      <vt:lpstr>Between the Testaments</vt:lpstr>
      <vt:lpstr>From the Hasmoneans to Herod</vt:lpstr>
      <vt:lpstr>After Herod the Great</vt:lpstr>
      <vt:lpstr>PowerPoint Presentation</vt:lpstr>
      <vt:lpstr>PowerPoint Presentation</vt:lpstr>
      <vt:lpstr>The Sadducees</vt:lpstr>
      <vt:lpstr>Background Topics</vt:lpstr>
      <vt:lpstr>Pre-Christian, Jewish texts present the following expectations of the Messiah among many early Jews:</vt:lpstr>
      <vt:lpstr>PowerPoint Presentation</vt:lpstr>
      <vt:lpstr>Daniel 7</vt:lpstr>
      <vt:lpstr>Matthew 16:21</vt:lpstr>
      <vt:lpstr>Matthew 16:22</vt:lpstr>
      <vt:lpstr>PowerPoint Presentation</vt:lpstr>
      <vt:lpstr>PowerPoint Presentation</vt:lpstr>
      <vt:lpstr>Background Topics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How Should We Read the Gospels?</vt:lpstr>
      <vt:lpstr>PowerPoint Presentation</vt:lpstr>
      <vt:lpstr> Downside to Harmony</vt:lpstr>
      <vt:lpstr>  Downside to Harmony</vt:lpstr>
      <vt:lpstr>PowerPoint Presentation</vt:lpstr>
      <vt:lpstr>Luke 2:49</vt:lpstr>
      <vt:lpstr>Luke 2:49</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Christ and the Everlasting Gospel</dc:title>
  <dc:creator>John Hilton</dc:creator>
  <cp:lastModifiedBy>John Hilton</cp:lastModifiedBy>
  <cp:revision>140</cp:revision>
  <dcterms:created xsi:type="dcterms:W3CDTF">2020-09-16T01:28:51Z</dcterms:created>
  <dcterms:modified xsi:type="dcterms:W3CDTF">2022-02-15T00:59:53Z</dcterms:modified>
</cp:coreProperties>
</file>