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55"/>
  </p:notesMasterIdLst>
  <p:sldIdLst>
    <p:sldId id="425" r:id="rId2"/>
    <p:sldId id="452" r:id="rId3"/>
    <p:sldId id="629" r:id="rId4"/>
    <p:sldId id="630" r:id="rId5"/>
    <p:sldId id="840" r:id="rId6"/>
    <p:sldId id="816" r:id="rId7"/>
    <p:sldId id="832" r:id="rId8"/>
    <p:sldId id="817" r:id="rId9"/>
    <p:sldId id="345" r:id="rId10"/>
    <p:sldId id="828" r:id="rId11"/>
    <p:sldId id="958" r:id="rId12"/>
    <p:sldId id="348" r:id="rId13"/>
    <p:sldId id="960" r:id="rId14"/>
    <p:sldId id="961" r:id="rId15"/>
    <p:sldId id="822" r:id="rId16"/>
    <p:sldId id="959" r:id="rId17"/>
    <p:sldId id="351" r:id="rId18"/>
    <p:sldId id="824" r:id="rId19"/>
    <p:sldId id="962" r:id="rId20"/>
    <p:sldId id="963" r:id="rId21"/>
    <p:sldId id="814" r:id="rId22"/>
    <p:sldId id="826" r:id="rId23"/>
    <p:sldId id="965" r:id="rId24"/>
    <p:sldId id="964" r:id="rId25"/>
    <p:sldId id="819" r:id="rId26"/>
    <p:sldId id="608" r:id="rId27"/>
    <p:sldId id="616" r:id="rId28"/>
    <p:sldId id="966" r:id="rId29"/>
    <p:sldId id="839" r:id="rId30"/>
    <p:sldId id="604" r:id="rId31"/>
    <p:sldId id="967" r:id="rId32"/>
    <p:sldId id="830" r:id="rId33"/>
    <p:sldId id="829" r:id="rId34"/>
    <p:sldId id="835" r:id="rId35"/>
    <p:sldId id="968" r:id="rId36"/>
    <p:sldId id="969" r:id="rId37"/>
    <p:sldId id="811" r:id="rId38"/>
    <p:sldId id="837" r:id="rId39"/>
    <p:sldId id="267" r:id="rId40"/>
    <p:sldId id="838" r:id="rId41"/>
    <p:sldId id="971" r:id="rId42"/>
    <p:sldId id="503" r:id="rId43"/>
    <p:sldId id="812" r:id="rId44"/>
    <p:sldId id="972" r:id="rId45"/>
    <p:sldId id="973" r:id="rId46"/>
    <p:sldId id="974" r:id="rId47"/>
    <p:sldId id="642" r:id="rId48"/>
    <p:sldId id="644" r:id="rId49"/>
    <p:sldId id="643" r:id="rId50"/>
    <p:sldId id="836" r:id="rId51"/>
    <p:sldId id="831" r:id="rId52"/>
    <p:sldId id="975" r:id="rId53"/>
    <p:sldId id="976"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B5AE1E-E2F3-4058-9FBF-8060DFF226F7}" v="6" dt="2021-09-16T00:52:34.706"/>
    <p1510:client id="{5EAE3559-0019-4661-8FA9-6FFDBF293E5B}" v="11" dt="2021-09-15T22:50:10.144"/>
    <p1510:client id="{8B042CDB-D18E-48E0-95C1-B2EB986D1CD1}" v="24" dt="2021-09-15T23:22:46.218"/>
    <p1510:client id="{B33D1E2F-9733-48E6-889C-F440004AE0B4}" v="42" dt="2021-09-15T23:10:09.070"/>
    <p1510:client id="{E76E7C7C-CC88-4D08-A8BD-8D827BDC1734}" v="124" dt="2021-09-15T23:02:52.344"/>
    <p1510:client id="{EFA51239-7006-4FAB-934C-82BB4D7111F3}" v="4" dt="2021-09-15T23:16:12.1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59" autoAdjust="0"/>
    <p:restoredTop sz="80532" autoAdjust="0"/>
  </p:normalViewPr>
  <p:slideViewPr>
    <p:cSldViewPr snapToGrid="0">
      <p:cViewPr varScale="1">
        <p:scale>
          <a:sx n="48" d="100"/>
          <a:sy n="48" d="100"/>
        </p:scale>
        <p:origin x="114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83BE8F-D707-432A-A9D0-836D2AAD74D8}" type="datetimeFigureOut">
              <a:rPr lang="en-US" smtClean="0"/>
              <a:t>3/11/2022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992AFB-CCB7-41E6-BF6F-E17A0E5BBC67}" type="slidenum">
              <a:rPr lang="en-US" smtClean="0"/>
              <a:t>‹#›</a:t>
            </a:fld>
            <a:endParaRPr lang="en-US"/>
          </a:p>
        </p:txBody>
      </p:sp>
    </p:spTree>
    <p:extLst>
      <p:ext uri="{BB962C8B-B14F-4D97-AF65-F5344CB8AC3E}">
        <p14:creationId xmlns:p14="http://schemas.microsoft.com/office/powerpoint/2010/main" val="686570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mmons.wikimedia.org/wiki/File:Francesco_Hayez._Tamar_of_Judah_-_1847.jpg" TargetMode="External"/><Relationship Id="rId7" Type="http://schemas.openxmlformats.org/officeDocument/2006/relationships/hyperlink" Target="https://commons.wikimedia.org/wiki/File:Alonso_Cano_-_Mary_-_WGA3997.jpg"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commons.wikimedia.org/wiki/File:Rembrandt_Harmensz._van_Rijn_016.jpg" TargetMode="External"/><Relationship Id="rId5" Type="http://schemas.openxmlformats.org/officeDocument/2006/relationships/hyperlink" Target="https://commons.wikimedia.org/w/index.php?curid=30208555" TargetMode="External"/><Relationship Id="rId4" Type="http://schemas.openxmlformats.org/officeDocument/2006/relationships/hyperlink" Target="https://commons.wikimedia.org/w/index.php?curid=8850936"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ommons.wikimedia.org/wiki/File:Matthias_Stomer_-_Annunciazione_-_Google_Art_Project.jp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hurchofjesuschrist.org/media/image/three-wise-men-lds-aae3271?lang=eng&amp;collectionId=e1e5a0ca39f8cd49eddffddcb9e294a689d12b88"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commons.wikimedia.org/wiki/File:%27The_Angel_Appearing_before_the_Shepherds%27_by_Thomas_Buchanan_Read,_Dayton_Art_Institute.JPG"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n.wikipedia.org/wiki/Matthew_2:3"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ommons.wikimedia.org/w/index.php?curid=5557741"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n.wikipedia.org/wiki/Josephu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n.wikipedia.org/wiki/Matthew_2:3"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commons.wikimedia.org/wiki/File:Champaigne_eccehomo.jpg"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en.wikipedia.org/wiki/Matthew_2:3"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commons.wikimedia.org/wiki/File:Champaigne_eccehomo.jpg"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picryl.com/media/the-temptation-of-christ-in-the-desert-satan-asks-christ-to-change-stones-into-6332b7"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en.wikipedia.org/wiki/Duccio"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picryl.com/media/the-temptation-of-christ-in-the-desert-satan-asks-christ-to-change-stones-into-6332b7"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commons.wikimedia.org/w/index.php?curid=23599104"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commons.wikimedia.org/w/index.php?curid=23599104"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commons.wikimedia.org/w/index.php?curid=23599104"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FD9C90FB-A535-4254-B771-999A95039E96}" type="slidenum">
              <a:rPr lang="en-US" smtClean="0"/>
              <a:t>1</a:t>
            </a:fld>
            <a:endParaRPr lang="en-US"/>
          </a:p>
        </p:txBody>
      </p:sp>
    </p:spTree>
    <p:extLst>
      <p:ext uri="{BB962C8B-B14F-4D97-AF65-F5344CB8AC3E}">
        <p14:creationId xmlns:p14="http://schemas.microsoft.com/office/powerpoint/2010/main" val="817354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Image 1: </a:t>
            </a:r>
            <a:r>
              <a:rPr lang="en-US" dirty="0">
                <a:hlinkClick r:id="rId3"/>
              </a:rPr>
              <a:t>https://commons.wikimedia.org/wiki/File:Francesco_Hayez._Tamar_of_Judah_-_1847.jpg</a:t>
            </a:r>
            <a:endParaRPr lang="en-US" dirty="0">
              <a:cs typeface="Calibri" panose="020F0502020204030204"/>
            </a:endParaRPr>
          </a:p>
          <a:p>
            <a:endParaRPr lang="en-US" dirty="0">
              <a:cs typeface="Calibri" panose="020F0502020204030204"/>
            </a:endParaRPr>
          </a:p>
          <a:p>
            <a:r>
              <a:rPr lang="en-US" dirty="0">
                <a:cs typeface="Calibri" panose="020F0502020204030204"/>
              </a:rPr>
              <a:t>Image 2: </a:t>
            </a:r>
            <a:r>
              <a:rPr lang="en-US" dirty="0"/>
              <a:t>By James Tissot - http://www.thejewishmuseum.org/onlinecollection/object_collection.php?objectid=26407&amp;amp;artistlist=1&amp;amp;an=James Jacques Joseph Tissot, Public Domain, </a:t>
            </a:r>
            <a:r>
              <a:rPr lang="en-US" dirty="0">
                <a:hlinkClick r:id="rId4"/>
              </a:rPr>
              <a:t>https://commons.wikimedia.org/w/index.php?curid=8850936</a:t>
            </a:r>
            <a:endParaRPr lang="en-US" dirty="0"/>
          </a:p>
          <a:p>
            <a:endParaRPr lang="en-US" dirty="0">
              <a:cs typeface="Calibri" panose="020F0502020204030204"/>
            </a:endParaRPr>
          </a:p>
          <a:p>
            <a:r>
              <a:rPr lang="en-US" dirty="0">
                <a:cs typeface="Calibri" panose="020F0502020204030204"/>
              </a:rPr>
              <a:t>Image 3: </a:t>
            </a:r>
            <a:r>
              <a:rPr lang="en-US" dirty="0"/>
              <a:t>By Francesco Hayez - Own work, Public Domain, </a:t>
            </a:r>
            <a:r>
              <a:rPr lang="en-US" dirty="0">
                <a:hlinkClick r:id="rId5"/>
              </a:rPr>
              <a:t>https://commons.wikimedia.org/w/index.php?curid=30208555</a:t>
            </a:r>
            <a:endParaRPr lang="en-US" dirty="0"/>
          </a:p>
          <a:p>
            <a:endParaRPr lang="en-US" dirty="0">
              <a:cs typeface="Calibri" panose="020F0502020204030204"/>
            </a:endParaRPr>
          </a:p>
          <a:p>
            <a:r>
              <a:rPr lang="en-US" dirty="0">
                <a:cs typeface="Calibri" panose="020F0502020204030204"/>
              </a:rPr>
              <a:t>Image 4: </a:t>
            </a:r>
            <a:r>
              <a:rPr lang="en-US" dirty="0">
                <a:hlinkClick r:id="rId6"/>
              </a:rPr>
              <a:t>https://commons.wikimedia.org/wiki/File:Rembrandt_Harmensz._van_Rijn_016.jpg</a:t>
            </a:r>
            <a:endParaRPr lang="en-US" dirty="0">
              <a:cs typeface="Calibri" panose="020F0502020204030204"/>
            </a:endParaRPr>
          </a:p>
          <a:p>
            <a:endParaRPr lang="en-US" dirty="0">
              <a:cs typeface="Calibri" panose="020F0502020204030204"/>
            </a:endParaRPr>
          </a:p>
          <a:p>
            <a:r>
              <a:rPr lang="en-US" dirty="0">
                <a:cs typeface="Calibri" panose="020F0502020204030204"/>
              </a:rPr>
              <a:t>Image 5: </a:t>
            </a:r>
            <a:r>
              <a:rPr lang="en-US" dirty="0">
                <a:hlinkClick r:id="rId7"/>
              </a:rPr>
              <a:t>https://commons.wikimedia.org/wiki/File:Alonso_Cano_-_Mary_-_WGA3997.jpg</a:t>
            </a:r>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10</a:t>
            </a:fld>
            <a:endParaRPr lang="en-US"/>
          </a:p>
        </p:txBody>
      </p:sp>
    </p:spTree>
    <p:extLst>
      <p:ext uri="{BB962C8B-B14F-4D97-AF65-F5344CB8AC3E}">
        <p14:creationId xmlns:p14="http://schemas.microsoft.com/office/powerpoint/2010/main" val="3627986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11</a:t>
            </a:fld>
            <a:endParaRPr lang="en-US"/>
          </a:p>
        </p:txBody>
      </p:sp>
    </p:spTree>
    <p:extLst>
      <p:ext uri="{BB962C8B-B14F-4D97-AF65-F5344CB8AC3E}">
        <p14:creationId xmlns:p14="http://schemas.microsoft.com/office/powerpoint/2010/main" val="805536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Image: </a:t>
            </a:r>
            <a:r>
              <a:rPr lang="en-US" dirty="0">
                <a:hlinkClick r:id="rId3"/>
              </a:rPr>
              <a:t>https://commons.wikimedia.org/wiki/File:Matthias_Stomer_-_Annunciazione_-_Google_Art_Project.jpg</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00DAD6EA-81AC-46A0-8F66-40368F19CA4C}" type="slidenum">
              <a:rPr lang="en-US" smtClean="0"/>
              <a:t>12</a:t>
            </a:fld>
            <a:endParaRPr lang="en-US"/>
          </a:p>
        </p:txBody>
      </p:sp>
    </p:spTree>
    <p:extLst>
      <p:ext uri="{BB962C8B-B14F-4D97-AF65-F5344CB8AC3E}">
        <p14:creationId xmlns:p14="http://schemas.microsoft.com/office/powerpoint/2010/main" val="3652617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One lesson we learn from Mary is that God knows our names and has specific missions prepared for us. While our missions may not be as dramatic as Mary’s, each of us has an important work that God has foreordained us to do, and he will often give us glimpses into what his plan is for us.</a:t>
            </a: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15</a:t>
            </a:fld>
            <a:endParaRPr lang="en-US"/>
          </a:p>
        </p:txBody>
      </p:sp>
    </p:spTree>
    <p:extLst>
      <p:ext uri="{BB962C8B-B14F-4D97-AF65-F5344CB8AC3E}">
        <p14:creationId xmlns:p14="http://schemas.microsoft.com/office/powerpoint/2010/main" val="4210551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One lesson we learn from Mary is that God knows our names and has specific missions prepared for us. While our missions may not be as dramatic as Mary’s, each of us has an important work that God has foreordained us to do, and he will often give us glimpses into what his plan is for us.</a:t>
            </a: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16</a:t>
            </a:fld>
            <a:endParaRPr lang="en-US"/>
          </a:p>
        </p:txBody>
      </p:sp>
    </p:spTree>
    <p:extLst>
      <p:ext uri="{BB962C8B-B14F-4D97-AF65-F5344CB8AC3E}">
        <p14:creationId xmlns:p14="http://schemas.microsoft.com/office/powerpoint/2010/main" val="2440137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0DAD6EA-81AC-46A0-8F66-40368F19CA4C}" type="slidenum">
              <a:rPr lang="en-US" smtClean="0"/>
              <a:t>17</a:t>
            </a:fld>
            <a:endParaRPr lang="en-US"/>
          </a:p>
        </p:txBody>
      </p:sp>
    </p:spTree>
    <p:extLst>
      <p:ext uri="{BB962C8B-B14F-4D97-AF65-F5344CB8AC3E}">
        <p14:creationId xmlns:p14="http://schemas.microsoft.com/office/powerpoint/2010/main" val="676334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0DAD6EA-81AC-46A0-8F66-40368F19CA4C}" type="slidenum">
              <a:rPr lang="en-US" smtClean="0"/>
              <a:t>18</a:t>
            </a:fld>
            <a:endParaRPr lang="en-US"/>
          </a:p>
        </p:txBody>
      </p:sp>
    </p:spTree>
    <p:extLst>
      <p:ext uri="{BB962C8B-B14F-4D97-AF65-F5344CB8AC3E}">
        <p14:creationId xmlns:p14="http://schemas.microsoft.com/office/powerpoint/2010/main" val="25265084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0DAD6EA-81AC-46A0-8F66-40368F19CA4C}" type="slidenum">
              <a:rPr lang="en-US" smtClean="0"/>
              <a:t>19</a:t>
            </a:fld>
            <a:endParaRPr lang="en-US"/>
          </a:p>
        </p:txBody>
      </p:sp>
    </p:spTree>
    <p:extLst>
      <p:ext uri="{BB962C8B-B14F-4D97-AF65-F5344CB8AC3E}">
        <p14:creationId xmlns:p14="http://schemas.microsoft.com/office/powerpoint/2010/main" val="1879819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0DAD6EA-81AC-46A0-8F66-40368F19CA4C}" type="slidenum">
              <a:rPr lang="en-US" smtClean="0"/>
              <a:t>20</a:t>
            </a:fld>
            <a:endParaRPr lang="en-US"/>
          </a:p>
        </p:txBody>
      </p:sp>
    </p:spTree>
    <p:extLst>
      <p:ext uri="{BB962C8B-B14F-4D97-AF65-F5344CB8AC3E}">
        <p14:creationId xmlns:p14="http://schemas.microsoft.com/office/powerpoint/2010/main" val="2147201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8F992AFB-CCB7-41E6-BF6F-E17A0E5BBC67}" type="slidenum">
              <a:rPr lang="en-US" smtClean="0"/>
              <a:t>26</a:t>
            </a:fld>
            <a:endParaRPr lang="en-US"/>
          </a:p>
        </p:txBody>
      </p:sp>
    </p:spTree>
    <p:extLst>
      <p:ext uri="{BB962C8B-B14F-4D97-AF65-F5344CB8AC3E}">
        <p14:creationId xmlns:p14="http://schemas.microsoft.com/office/powerpoint/2010/main" val="1360354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5F8AD4-9C81-4753-A5D7-3A6D1FEF5976}" type="slidenum">
              <a:rPr lang="en-US"/>
              <a:pPr/>
              <a:t>2</a:t>
            </a:fld>
            <a:endParaRPr lang="en-US"/>
          </a:p>
        </p:txBody>
      </p:sp>
      <p:sp>
        <p:nvSpPr>
          <p:cNvPr id="166914" name="Rectangle 2"/>
          <p:cNvSpPr>
            <a:spLocks noGrp="1" noRot="1" noChangeAspect="1" noChangeArrowheads="1" noTextEdit="1"/>
          </p:cNvSpPr>
          <p:nvPr>
            <p:ph type="sldImg"/>
          </p:nvPr>
        </p:nvSpPr>
        <p:spPr>
          <a:xfrm>
            <a:off x="381000" y="685800"/>
            <a:ext cx="6096000" cy="3429000"/>
          </a:xfrm>
          <a:ln/>
        </p:spPr>
      </p:sp>
      <p:sp>
        <p:nvSpPr>
          <p:cNvPr id="16691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821682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might the different efforts these groups to seek Jesus relate to me in my life?</a:t>
            </a:r>
          </a:p>
          <a:p>
            <a:r>
              <a:rPr lang="en-US" dirty="0">
                <a:cs typeface="Calibri"/>
              </a:rPr>
              <a:t>Image 1: </a:t>
            </a:r>
            <a:r>
              <a:rPr lang="en-US" dirty="0">
                <a:hlinkClick r:id="rId3"/>
              </a:rPr>
              <a:t>https://www.churchofjesuschrist.org/media/image/three-wise-men-lds-aae3271?lang=eng&amp;collectionId=e1e5a0ca39f8cd49eddffddcb9e294a689d12b88</a:t>
            </a:r>
            <a:endParaRPr lang="en-US" dirty="0">
              <a:cs typeface="Calibri"/>
            </a:endParaRPr>
          </a:p>
          <a:p>
            <a:r>
              <a:rPr lang="en-US" dirty="0">
                <a:cs typeface="Calibri"/>
              </a:rPr>
              <a:t>Image 2: </a:t>
            </a:r>
            <a:r>
              <a:rPr lang="en-US" dirty="0">
                <a:hlinkClick r:id="rId4"/>
              </a:rPr>
              <a:t>https://commons.wikimedia.org/wiki/File:%27The_Angel_Appearing_before_the_Shepherds%27_by_Thomas_Buchanan_Read,_Dayton_Art_Institute.JPG</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27</a:t>
            </a:fld>
            <a:endParaRPr lang="en-US"/>
          </a:p>
        </p:txBody>
      </p:sp>
    </p:spTree>
    <p:extLst>
      <p:ext uri="{BB962C8B-B14F-4D97-AF65-F5344CB8AC3E}">
        <p14:creationId xmlns:p14="http://schemas.microsoft.com/office/powerpoint/2010/main" val="1094987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28</a:t>
            </a:fld>
            <a:endParaRPr lang="en-US"/>
          </a:p>
        </p:txBody>
      </p:sp>
    </p:spTree>
    <p:extLst>
      <p:ext uri="{BB962C8B-B14F-4D97-AF65-F5344CB8AC3E}">
        <p14:creationId xmlns:p14="http://schemas.microsoft.com/office/powerpoint/2010/main" val="3306218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panose="020F0502020204030204"/>
              </a:rPr>
              <a:t>Image 1: </a:t>
            </a:r>
            <a:r>
              <a:rPr lang="en-US" dirty="0">
                <a:hlinkClick r:id="rId3"/>
              </a:rPr>
              <a:t>https://en.wikipedia.org/wiki/Matthew_2:3</a:t>
            </a: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30</a:t>
            </a:fld>
            <a:endParaRPr lang="en-US"/>
          </a:p>
        </p:txBody>
      </p:sp>
    </p:spTree>
    <p:extLst>
      <p:ext uri="{BB962C8B-B14F-4D97-AF65-F5344CB8AC3E}">
        <p14:creationId xmlns:p14="http://schemas.microsoft.com/office/powerpoint/2010/main" val="27446537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cs typeface="Calibri" panose="020F0502020204030204"/>
              </a:rPr>
              <a:t>Image: </a:t>
            </a:r>
            <a:r>
              <a:rPr lang="en-US" dirty="0"/>
              <a:t>By Berthold Werner - Own work, Public Domain, </a:t>
            </a:r>
            <a:r>
              <a:rPr lang="en-US" dirty="0">
                <a:hlinkClick r:id="rId3"/>
              </a:rPr>
              <a:t>https://commons.wikimedia.org/w/index.php?curid=5557741</a:t>
            </a:r>
            <a:endParaRPr lang="en-US" alt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31</a:t>
            </a:fld>
            <a:endParaRPr lang="en-US"/>
          </a:p>
        </p:txBody>
      </p:sp>
    </p:spTree>
    <p:extLst>
      <p:ext uri="{BB962C8B-B14F-4D97-AF65-F5344CB8AC3E}">
        <p14:creationId xmlns:p14="http://schemas.microsoft.com/office/powerpoint/2010/main" val="40368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2FA06811-0CD3-471A-8C53-D1EBE3D8C20A}" type="slidenum">
              <a:rPr lang="en-US" altLang="en-US" sz="1200"/>
              <a:pPr eaLnBrk="1" hangingPunct="1"/>
              <a:t>32</a:t>
            </a:fld>
            <a:endParaRPr lang="en-US" altLang="en-US" sz="1200"/>
          </a:p>
        </p:txBody>
      </p:sp>
      <p:sp>
        <p:nvSpPr>
          <p:cNvPr id="82947" name="Rectangle 2"/>
          <p:cNvSpPr>
            <a:spLocks noGrp="1" noRot="1" noChangeAspect="1" noChangeArrowheads="1" noTextEdit="1"/>
          </p:cNvSpPr>
          <p:nvPr>
            <p:ph type="sldImg"/>
          </p:nvPr>
        </p:nvSpPr>
        <p:spPr>
          <a:xfrm>
            <a:off x="381000" y="685800"/>
            <a:ext cx="6096000" cy="3429000"/>
          </a:xfrm>
          <a:ln/>
        </p:spPr>
      </p:sp>
      <p:sp>
        <p:nvSpPr>
          <p:cNvPr id="82948" name="Rectangle 3"/>
          <p:cNvSpPr>
            <a:spLocks noGrp="1" noChangeArrowheads="1"/>
          </p:cNvSpPr>
          <p:nvPr>
            <p:ph type="body" idx="1"/>
          </p:nvPr>
        </p:nvSpPr>
        <p:spPr>
          <a:noFill/>
        </p:spPr>
        <p:txBody>
          <a:bodyPr/>
          <a:lstStyle/>
          <a:p>
            <a:pPr eaLnBrk="1" hangingPunct="1"/>
            <a:r>
              <a:rPr lang="en-US" altLang="en-US" dirty="0"/>
              <a:t>Distemper = to throw out of order</a:t>
            </a:r>
          </a:p>
          <a:p>
            <a:endParaRPr lang="en-US" altLang="en-US" dirty="0">
              <a:cs typeface="Calibri"/>
            </a:endParaRPr>
          </a:p>
          <a:p>
            <a:r>
              <a:rPr lang="en-US" altLang="en-US" dirty="0">
                <a:cs typeface="Calibri"/>
              </a:rPr>
              <a:t>Image: </a:t>
            </a:r>
            <a:r>
              <a:rPr lang="en-US" dirty="0">
                <a:hlinkClick r:id="rId3"/>
              </a:rPr>
              <a:t>https://en.wikipedia.org/wiki/Josephus</a:t>
            </a:r>
            <a:endParaRPr lang="en-US" altLang="en-US" dirty="0">
              <a:cs typeface="Calibri"/>
            </a:endParaRPr>
          </a:p>
          <a:p>
            <a:endParaRPr lang="en-US" dirty="0"/>
          </a:p>
        </p:txBody>
      </p:sp>
    </p:spTree>
    <p:extLst>
      <p:ext uri="{BB962C8B-B14F-4D97-AF65-F5344CB8AC3E}">
        <p14:creationId xmlns:p14="http://schemas.microsoft.com/office/powerpoint/2010/main" val="8956110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Image 1: </a:t>
            </a:r>
            <a:r>
              <a:rPr lang="en-US" dirty="0">
                <a:hlinkClick r:id="rId3"/>
              </a:rPr>
              <a:t>https://en.wikipedia.org/wiki/Matthew_2:3</a:t>
            </a:r>
          </a:p>
          <a:p>
            <a:r>
              <a:rPr lang="en-US" dirty="0">
                <a:cs typeface="Calibri" panose="020F0502020204030204"/>
              </a:rPr>
              <a:t>Image 2: </a:t>
            </a:r>
            <a:r>
              <a:rPr lang="en-US" dirty="0">
                <a:hlinkClick r:id="rId4"/>
              </a:rPr>
              <a:t>https://commons.wikimedia.org/wiki/File:Champaigne_eccehomo.jpg</a:t>
            </a:r>
            <a:endParaRPr lang="en-US" dirty="0">
              <a:cs typeface="Calibri"/>
              <a:hlinkClick r:id="rId4"/>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33</a:t>
            </a:fld>
            <a:endParaRPr lang="en-US"/>
          </a:p>
        </p:txBody>
      </p:sp>
    </p:spTree>
    <p:extLst>
      <p:ext uri="{BB962C8B-B14F-4D97-AF65-F5344CB8AC3E}">
        <p14:creationId xmlns:p14="http://schemas.microsoft.com/office/powerpoint/2010/main" val="24424337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a:p>
            <a:r>
              <a:rPr lang="en-US" dirty="0">
                <a:cs typeface="Calibri" panose="020F0502020204030204"/>
              </a:rPr>
              <a:t>Image 1: </a:t>
            </a:r>
            <a:r>
              <a:rPr lang="en-US" dirty="0">
                <a:hlinkClick r:id="rId3"/>
              </a:rPr>
              <a:t>https://en.wikipedia.org/wiki/Matthew_2:3</a:t>
            </a:r>
          </a:p>
          <a:p>
            <a:r>
              <a:rPr lang="en-US" dirty="0">
                <a:cs typeface="Calibri" panose="020F0502020204030204"/>
              </a:rPr>
              <a:t>Image 2: </a:t>
            </a:r>
            <a:r>
              <a:rPr lang="en-US" dirty="0">
                <a:hlinkClick r:id="rId4"/>
              </a:rPr>
              <a:t>https://commons.wikimedia.org/wiki/File:Champaigne_eccehomo.jpg</a:t>
            </a:r>
            <a:endParaRPr lang="en-US" dirty="0">
              <a:cs typeface="Calibri"/>
              <a:hlinkClick r:id="rId4"/>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34</a:t>
            </a:fld>
            <a:endParaRPr lang="en-US"/>
          </a:p>
        </p:txBody>
      </p:sp>
    </p:spTree>
    <p:extLst>
      <p:ext uri="{BB962C8B-B14F-4D97-AF65-F5344CB8AC3E}">
        <p14:creationId xmlns:p14="http://schemas.microsoft.com/office/powerpoint/2010/main" val="26681300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did Christ’s baptism mean for him?</a:t>
            </a:r>
          </a:p>
          <a:p>
            <a:r>
              <a:rPr lang="en-US" dirty="0"/>
              <a:t>How can we apply this principle to our own lives?</a:t>
            </a:r>
          </a:p>
        </p:txBody>
      </p:sp>
      <p:sp>
        <p:nvSpPr>
          <p:cNvPr id="4" name="Slide Number Placeholder 3"/>
          <p:cNvSpPr>
            <a:spLocks noGrp="1"/>
          </p:cNvSpPr>
          <p:nvPr>
            <p:ph type="sldNum" sz="quarter" idx="5"/>
          </p:nvPr>
        </p:nvSpPr>
        <p:spPr/>
        <p:txBody>
          <a:bodyPr/>
          <a:lstStyle/>
          <a:p>
            <a:fld id="{8F992AFB-CCB7-41E6-BF6F-E17A0E5BBC67}" type="slidenum">
              <a:rPr lang="en-US" smtClean="0"/>
              <a:t>35</a:t>
            </a:fld>
            <a:endParaRPr lang="en-US"/>
          </a:p>
        </p:txBody>
      </p:sp>
    </p:spTree>
    <p:extLst>
      <p:ext uri="{BB962C8B-B14F-4D97-AF65-F5344CB8AC3E}">
        <p14:creationId xmlns:p14="http://schemas.microsoft.com/office/powerpoint/2010/main" val="8120181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did Christ’s baptism mean for him?</a:t>
            </a:r>
          </a:p>
          <a:p>
            <a:r>
              <a:rPr lang="en-US" dirty="0"/>
              <a:t>How can we apply this principle to our own lives?</a:t>
            </a:r>
          </a:p>
        </p:txBody>
      </p:sp>
      <p:sp>
        <p:nvSpPr>
          <p:cNvPr id="4" name="Slide Number Placeholder 3"/>
          <p:cNvSpPr>
            <a:spLocks noGrp="1"/>
          </p:cNvSpPr>
          <p:nvPr>
            <p:ph type="sldNum" sz="quarter" idx="5"/>
          </p:nvPr>
        </p:nvSpPr>
        <p:spPr/>
        <p:txBody>
          <a:bodyPr/>
          <a:lstStyle/>
          <a:p>
            <a:fld id="{8F992AFB-CCB7-41E6-BF6F-E17A0E5BBC67}" type="slidenum">
              <a:rPr lang="en-US" smtClean="0"/>
              <a:t>36</a:t>
            </a:fld>
            <a:endParaRPr lang="en-US"/>
          </a:p>
        </p:txBody>
      </p:sp>
    </p:spTree>
    <p:extLst>
      <p:ext uri="{BB962C8B-B14F-4D97-AF65-F5344CB8AC3E}">
        <p14:creationId xmlns:p14="http://schemas.microsoft.com/office/powerpoint/2010/main" val="34134308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222222"/>
                </a:solidFill>
                <a:effectLst/>
                <a:latin typeface="Verdana" panose="020B0604030504040204" pitchFamily="34" charset="0"/>
              </a:rPr>
              <a:t> The art is “The Temptation of Christ” from the Basilica of St. Mark, Venice</a:t>
            </a:r>
            <a:endParaRPr lang="en-US" i="0" dirty="0"/>
          </a:p>
        </p:txBody>
      </p:sp>
      <p:sp>
        <p:nvSpPr>
          <p:cNvPr id="4" name="Slide Number Placeholder 3"/>
          <p:cNvSpPr>
            <a:spLocks noGrp="1"/>
          </p:cNvSpPr>
          <p:nvPr>
            <p:ph type="sldNum" sz="quarter" idx="5"/>
          </p:nvPr>
        </p:nvSpPr>
        <p:spPr/>
        <p:txBody>
          <a:bodyPr/>
          <a:lstStyle/>
          <a:p>
            <a:fld id="{8F992AFB-CCB7-41E6-BF6F-E17A0E5BBC67}" type="slidenum">
              <a:rPr lang="en-US" smtClean="0"/>
              <a:t>37</a:t>
            </a:fld>
            <a:endParaRPr lang="en-US"/>
          </a:p>
        </p:txBody>
      </p:sp>
    </p:spTree>
    <p:extLst>
      <p:ext uri="{BB962C8B-B14F-4D97-AF65-F5344CB8AC3E}">
        <p14:creationId xmlns:p14="http://schemas.microsoft.com/office/powerpoint/2010/main" val="4247514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5F8AD4-9C81-4753-A5D7-3A6D1FEF5976}" type="slidenum">
              <a:rPr lang="en-US"/>
              <a:pPr/>
              <a:t>3</a:t>
            </a:fld>
            <a:endParaRPr lang="en-US"/>
          </a:p>
        </p:txBody>
      </p:sp>
      <p:sp>
        <p:nvSpPr>
          <p:cNvPr id="166914" name="Rectangle 2"/>
          <p:cNvSpPr>
            <a:spLocks noGrp="1" noRot="1" noChangeAspect="1" noChangeArrowheads="1" noTextEdit="1"/>
          </p:cNvSpPr>
          <p:nvPr>
            <p:ph type="sldImg"/>
          </p:nvPr>
        </p:nvSpPr>
        <p:spPr>
          <a:xfrm>
            <a:off x="381000" y="685800"/>
            <a:ext cx="6096000" cy="3429000"/>
          </a:xfrm>
          <a:ln/>
        </p:spPr>
      </p:sp>
      <p:sp>
        <p:nvSpPr>
          <p:cNvPr id="16691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3961058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222222"/>
                </a:solidFill>
                <a:effectLst/>
                <a:latin typeface="Verdana" panose="020B0604030504040204" pitchFamily="34" charset="0"/>
              </a:rPr>
              <a:t> The art is “The Temptation of Christ” from the Basilica of St. Mark, Venice. </a:t>
            </a:r>
            <a:endParaRPr lang="en-US" i="0" dirty="0"/>
          </a:p>
        </p:txBody>
      </p:sp>
      <p:sp>
        <p:nvSpPr>
          <p:cNvPr id="4" name="Slide Number Placeholder 3"/>
          <p:cNvSpPr>
            <a:spLocks noGrp="1"/>
          </p:cNvSpPr>
          <p:nvPr>
            <p:ph type="sldNum" sz="quarter" idx="5"/>
          </p:nvPr>
        </p:nvSpPr>
        <p:spPr/>
        <p:txBody>
          <a:bodyPr/>
          <a:lstStyle/>
          <a:p>
            <a:fld id="{8F992AFB-CCB7-41E6-BF6F-E17A0E5BBC67}" type="slidenum">
              <a:rPr lang="en-US" smtClean="0"/>
              <a:t>38</a:t>
            </a:fld>
            <a:endParaRPr lang="en-US"/>
          </a:p>
        </p:txBody>
      </p:sp>
    </p:spTree>
    <p:extLst>
      <p:ext uri="{BB962C8B-B14F-4D97-AF65-F5344CB8AC3E}">
        <p14:creationId xmlns:p14="http://schemas.microsoft.com/office/powerpoint/2010/main" val="34191154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642A7E-EF09-486E-ABCD-4C8AE4AE4D18}" type="slidenum">
              <a:rPr lang="en-US" smtClean="0"/>
              <a:pPr>
                <a:defRPr/>
              </a:pPr>
              <a:t>39</a:t>
            </a:fld>
            <a:endParaRPr lang="en-US"/>
          </a:p>
        </p:txBody>
      </p:sp>
    </p:spTree>
    <p:extLst>
      <p:ext uri="{BB962C8B-B14F-4D97-AF65-F5344CB8AC3E}">
        <p14:creationId xmlns:p14="http://schemas.microsoft.com/office/powerpoint/2010/main" val="3671362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642A7E-EF09-486E-ABCD-4C8AE4AE4D18}" type="slidenum">
              <a:rPr lang="en-US" smtClean="0"/>
              <a:pPr>
                <a:defRPr/>
              </a:pPr>
              <a:t>40</a:t>
            </a:fld>
            <a:endParaRPr lang="en-US"/>
          </a:p>
        </p:txBody>
      </p:sp>
    </p:spTree>
    <p:extLst>
      <p:ext uri="{BB962C8B-B14F-4D97-AF65-F5344CB8AC3E}">
        <p14:creationId xmlns:p14="http://schemas.microsoft.com/office/powerpoint/2010/main" val="6010246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3665DB-C7FD-414D-B0BE-CE749A2CDB59}" type="slidenum">
              <a:rPr lang="en-US"/>
              <a:pPr/>
              <a:t>42</a:t>
            </a:fld>
            <a:endParaRPr lang="en-US"/>
          </a:p>
        </p:txBody>
      </p:sp>
      <p:sp>
        <p:nvSpPr>
          <p:cNvPr id="246786" name="Rectangle 2"/>
          <p:cNvSpPr>
            <a:spLocks noGrp="1" noRot="1" noChangeAspect="1" noChangeArrowheads="1" noTextEdit="1"/>
          </p:cNvSpPr>
          <p:nvPr>
            <p:ph type="sldImg"/>
          </p:nvPr>
        </p:nvSpPr>
        <p:spPr>
          <a:xfrm>
            <a:off x="381000" y="685800"/>
            <a:ext cx="6096000" cy="3429000"/>
          </a:xfrm>
          <a:ln/>
        </p:spPr>
      </p:sp>
      <p:sp>
        <p:nvSpPr>
          <p:cNvPr id="2467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928279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3665DB-C7FD-414D-B0BE-CE749A2CDB59}" type="slidenum">
              <a:rPr lang="en-US"/>
              <a:pPr/>
              <a:t>43</a:t>
            </a:fld>
            <a:endParaRPr lang="en-US"/>
          </a:p>
        </p:txBody>
      </p:sp>
      <p:sp>
        <p:nvSpPr>
          <p:cNvPr id="246786" name="Rectangle 2"/>
          <p:cNvSpPr>
            <a:spLocks noGrp="1" noRot="1" noChangeAspect="1" noChangeArrowheads="1" noTextEdit="1"/>
          </p:cNvSpPr>
          <p:nvPr>
            <p:ph type="sldImg"/>
          </p:nvPr>
        </p:nvSpPr>
        <p:spPr>
          <a:xfrm>
            <a:off x="381000" y="685800"/>
            <a:ext cx="6096000" cy="3429000"/>
          </a:xfrm>
          <a:ln/>
        </p:spPr>
      </p:sp>
      <p:sp>
        <p:nvSpPr>
          <p:cNvPr id="2467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5173848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3665DB-C7FD-414D-B0BE-CE749A2CDB59}" type="slidenum">
              <a:rPr lang="en-US"/>
              <a:pPr/>
              <a:t>44</a:t>
            </a:fld>
            <a:endParaRPr lang="en-US"/>
          </a:p>
        </p:txBody>
      </p:sp>
      <p:sp>
        <p:nvSpPr>
          <p:cNvPr id="246786" name="Rectangle 2"/>
          <p:cNvSpPr>
            <a:spLocks noGrp="1" noRot="1" noChangeAspect="1" noChangeArrowheads="1" noTextEdit="1"/>
          </p:cNvSpPr>
          <p:nvPr>
            <p:ph type="sldImg"/>
          </p:nvPr>
        </p:nvSpPr>
        <p:spPr>
          <a:xfrm>
            <a:off x="381000" y="685800"/>
            <a:ext cx="6096000" cy="3429000"/>
          </a:xfrm>
          <a:ln/>
        </p:spPr>
      </p:sp>
      <p:sp>
        <p:nvSpPr>
          <p:cNvPr id="2467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6204584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3665DB-C7FD-414D-B0BE-CE749A2CDB59}" type="slidenum">
              <a:rPr lang="en-US"/>
              <a:pPr/>
              <a:t>45</a:t>
            </a:fld>
            <a:endParaRPr lang="en-US"/>
          </a:p>
        </p:txBody>
      </p:sp>
      <p:sp>
        <p:nvSpPr>
          <p:cNvPr id="246786" name="Rectangle 2"/>
          <p:cNvSpPr>
            <a:spLocks noGrp="1" noRot="1" noChangeAspect="1" noChangeArrowheads="1" noTextEdit="1"/>
          </p:cNvSpPr>
          <p:nvPr>
            <p:ph type="sldImg"/>
          </p:nvPr>
        </p:nvSpPr>
        <p:spPr>
          <a:xfrm>
            <a:off x="381000" y="685800"/>
            <a:ext cx="6096000" cy="3429000"/>
          </a:xfrm>
          <a:ln/>
        </p:spPr>
      </p:sp>
      <p:sp>
        <p:nvSpPr>
          <p:cNvPr id="2467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8104007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3665DB-C7FD-414D-B0BE-CE749A2CDB59}" type="slidenum">
              <a:rPr lang="en-US"/>
              <a:pPr/>
              <a:t>46</a:t>
            </a:fld>
            <a:endParaRPr lang="en-US"/>
          </a:p>
        </p:txBody>
      </p:sp>
      <p:sp>
        <p:nvSpPr>
          <p:cNvPr id="246786" name="Rectangle 2"/>
          <p:cNvSpPr>
            <a:spLocks noGrp="1" noRot="1" noChangeAspect="1" noChangeArrowheads="1" noTextEdit="1"/>
          </p:cNvSpPr>
          <p:nvPr>
            <p:ph type="sldImg"/>
          </p:nvPr>
        </p:nvSpPr>
        <p:spPr>
          <a:xfrm>
            <a:off x="381000" y="685800"/>
            <a:ext cx="6096000" cy="3429000"/>
          </a:xfrm>
          <a:ln/>
        </p:spPr>
      </p:sp>
      <p:sp>
        <p:nvSpPr>
          <p:cNvPr id="2467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910078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time, note: </a:t>
            </a:r>
            <a:r>
              <a:rPr lang="en-US" sz="1200" dirty="0">
                <a:solidFill>
                  <a:schemeClr val="tx1"/>
                </a:solidFill>
                <a:latin typeface="Georgia" panose="02040502050405020303" pitchFamily="18" charset="0"/>
              </a:rPr>
              <a:t>He humbled you by letting you hunger, then [same context]</a:t>
            </a:r>
            <a:endParaRPr lang="en-US" sz="1200" dirty="0">
              <a:solidFill>
                <a:schemeClr val="tx1"/>
              </a:solidFill>
              <a:latin typeface="Calibri" panose="020F0502020204030204"/>
              <a:cs typeface="Calibri" panose="020F0502020204030204"/>
            </a:endParaRPr>
          </a:p>
          <a:p>
            <a:endParaRPr lang="en-US" dirty="0">
              <a:latin typeface="Georgia"/>
            </a:endParaRPr>
          </a:p>
          <a:p>
            <a:r>
              <a:rPr lang="en-US" dirty="0">
                <a:hlinkClick r:id="rId3"/>
              </a:rPr>
              <a:t>https://picryl.com/media/the-temptation-of-christ-in-the-desert-satan-asks-christ-to-change-stones-into-6332b7</a:t>
            </a:r>
          </a:p>
          <a:p>
            <a:endParaRPr lang="en-US" dirty="0"/>
          </a:p>
        </p:txBody>
      </p:sp>
      <p:sp>
        <p:nvSpPr>
          <p:cNvPr id="4" name="Slide Number Placeholder 3"/>
          <p:cNvSpPr>
            <a:spLocks noGrp="1"/>
          </p:cNvSpPr>
          <p:nvPr>
            <p:ph type="sldNum" sz="quarter" idx="10"/>
          </p:nvPr>
        </p:nvSpPr>
        <p:spPr/>
        <p:txBody>
          <a:bodyPr/>
          <a:lstStyle/>
          <a:p>
            <a:pPr>
              <a:defRPr/>
            </a:pPr>
            <a:fld id="{37A48E82-37DE-465D-A525-BF23CC004FCA}" type="slidenum">
              <a:rPr lang="en-US" altLang="en-US" smtClean="0"/>
              <a:pPr>
                <a:defRPr/>
              </a:pPr>
              <a:t>47</a:t>
            </a:fld>
            <a:endParaRPr lang="en-US" altLang="en-US"/>
          </a:p>
        </p:txBody>
      </p:sp>
    </p:spTree>
    <p:extLst>
      <p:ext uri="{BB962C8B-B14F-4D97-AF65-F5344CB8AC3E}">
        <p14:creationId xmlns:p14="http://schemas.microsoft.com/office/powerpoint/2010/main" val="18931186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hlinkClick r:id="rId3"/>
              </a:rPr>
              <a:t>Duccio</a:t>
            </a:r>
            <a:r>
              <a:rPr lang="en-US" dirty="0" err="1"/>
              <a:t>'s</a:t>
            </a:r>
            <a:r>
              <a:rPr lang="en-US" dirty="0"/>
              <a:t> </a:t>
            </a:r>
            <a:r>
              <a:rPr lang="en-US" i="1" dirty="0"/>
              <a:t>The Temptation on the Mount</a:t>
            </a:r>
            <a:endParaRPr lang="en-US" dirty="0"/>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48</a:t>
            </a:fld>
            <a:endParaRPr lang="en-US"/>
          </a:p>
        </p:txBody>
      </p:sp>
    </p:spTree>
    <p:extLst>
      <p:ext uri="{BB962C8B-B14F-4D97-AF65-F5344CB8AC3E}">
        <p14:creationId xmlns:p14="http://schemas.microsoft.com/office/powerpoint/2010/main" val="1248423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5F8AD4-9C81-4753-A5D7-3A6D1FEF5976}" type="slidenum">
              <a:rPr lang="en-US"/>
              <a:pPr/>
              <a:t>4</a:t>
            </a:fld>
            <a:endParaRPr lang="en-US"/>
          </a:p>
        </p:txBody>
      </p:sp>
      <p:sp>
        <p:nvSpPr>
          <p:cNvPr id="166914" name="Rectangle 2"/>
          <p:cNvSpPr>
            <a:spLocks noGrp="1" noRot="1" noChangeAspect="1" noChangeArrowheads="1" noTextEdit="1"/>
          </p:cNvSpPr>
          <p:nvPr>
            <p:ph type="sldImg"/>
          </p:nvPr>
        </p:nvSpPr>
        <p:spPr>
          <a:xfrm>
            <a:off x="381000" y="685800"/>
            <a:ext cx="6096000" cy="3429000"/>
          </a:xfrm>
          <a:ln/>
        </p:spPr>
      </p:sp>
      <p:sp>
        <p:nvSpPr>
          <p:cNvPr id="16691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2492981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https://picryl.com/media/the-temptation-of-christ-in-the-desert-satan-asks-christ-to-change-stones-into-6332b7</a:t>
            </a:r>
            <a:endParaRPr lang="en-US" dirty="0"/>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49</a:t>
            </a:fld>
            <a:endParaRPr lang="en-US"/>
          </a:p>
        </p:txBody>
      </p:sp>
    </p:spTree>
    <p:extLst>
      <p:ext uri="{BB962C8B-B14F-4D97-AF65-F5344CB8AC3E}">
        <p14:creationId xmlns:p14="http://schemas.microsoft.com/office/powerpoint/2010/main" val="23335340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Jesus understands what it feels like to be tempted! Turn to him! Approach God with confidence!!</a:t>
            </a:r>
          </a:p>
          <a:p>
            <a:r>
              <a:rPr lang="en-US" dirty="0">
                <a:cs typeface="Calibri"/>
              </a:rPr>
              <a:t>Image: </a:t>
            </a:r>
            <a:r>
              <a:rPr lang="en-US" dirty="0"/>
              <a:t>By Félix Joseph </a:t>
            </a:r>
            <a:r>
              <a:rPr lang="en-US" dirty="0" err="1"/>
              <a:t>Barrias</a:t>
            </a:r>
            <a:r>
              <a:rPr lang="en-US" dirty="0"/>
              <a:t> (1822 - 1907) (French)Details of artist on Google Art Project - 3QEGFuTo_jzXog at Google Cultural Institute maximum zoom level, Public Domain, </a:t>
            </a:r>
            <a:r>
              <a:rPr lang="en-US" dirty="0">
                <a:hlinkClick r:id="rId3"/>
              </a:rPr>
              <a:t>https://commons.wikimedia.org/w/index.php?curid=23599104</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50</a:t>
            </a:fld>
            <a:endParaRPr lang="en-US"/>
          </a:p>
        </p:txBody>
      </p:sp>
    </p:spTree>
    <p:extLst>
      <p:ext uri="{BB962C8B-B14F-4D97-AF65-F5344CB8AC3E}">
        <p14:creationId xmlns:p14="http://schemas.microsoft.com/office/powerpoint/2010/main" val="15047227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Jesus understands what it feels like to be tempted! Turn to him! Approach God with confidence!!</a:t>
            </a:r>
          </a:p>
          <a:p>
            <a:r>
              <a:rPr lang="en-US" dirty="0">
                <a:cs typeface="Calibri"/>
              </a:rPr>
              <a:t>Image: </a:t>
            </a:r>
            <a:r>
              <a:rPr lang="en-US" dirty="0"/>
              <a:t>By Félix Joseph </a:t>
            </a:r>
            <a:r>
              <a:rPr lang="en-US" dirty="0" err="1"/>
              <a:t>Barrias</a:t>
            </a:r>
            <a:r>
              <a:rPr lang="en-US" dirty="0"/>
              <a:t> (1822 - 1907) (French)Details of artist on Google Art Project - 3QEGFuTo_jzXog at Google Cultural Institute maximum zoom level, Public Domain, </a:t>
            </a:r>
            <a:r>
              <a:rPr lang="en-US" dirty="0">
                <a:hlinkClick r:id="rId3"/>
              </a:rPr>
              <a:t>https://commons.wikimedia.org/w/index.php?curid=23599104</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51</a:t>
            </a:fld>
            <a:endParaRPr lang="en-US"/>
          </a:p>
        </p:txBody>
      </p:sp>
    </p:spTree>
    <p:extLst>
      <p:ext uri="{BB962C8B-B14F-4D97-AF65-F5344CB8AC3E}">
        <p14:creationId xmlns:p14="http://schemas.microsoft.com/office/powerpoint/2010/main" val="8259649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Jesus understands what it feels like to be tempted! Turn to him! Approach God with confidence!!</a:t>
            </a:r>
          </a:p>
          <a:p>
            <a:r>
              <a:rPr lang="en-US" dirty="0">
                <a:cs typeface="Calibri"/>
              </a:rPr>
              <a:t>Image: </a:t>
            </a:r>
            <a:r>
              <a:rPr lang="en-US" dirty="0"/>
              <a:t>By Félix Joseph </a:t>
            </a:r>
            <a:r>
              <a:rPr lang="en-US" dirty="0" err="1"/>
              <a:t>Barrias</a:t>
            </a:r>
            <a:r>
              <a:rPr lang="en-US" dirty="0"/>
              <a:t> (1822 - 1907) (French)Details of artist on Google Art Project - 3QEGFuTo_jzXog at Google Cultural Institute maximum zoom level, Public Domain, </a:t>
            </a:r>
            <a:r>
              <a:rPr lang="en-US" dirty="0">
                <a:hlinkClick r:id="rId3"/>
              </a:rPr>
              <a:t>https://commons.wikimedia.org/w/index.php?curid=23599104</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52</a:t>
            </a:fld>
            <a:endParaRPr lang="en-US"/>
          </a:p>
        </p:txBody>
      </p:sp>
    </p:spTree>
    <p:extLst>
      <p:ext uri="{BB962C8B-B14F-4D97-AF65-F5344CB8AC3E}">
        <p14:creationId xmlns:p14="http://schemas.microsoft.com/office/powerpoint/2010/main" val="3129131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5F8AD4-9C81-4753-A5D7-3A6D1FEF5976}" type="slidenum">
              <a:rPr lang="en-US"/>
              <a:pPr/>
              <a:t>5</a:t>
            </a:fld>
            <a:endParaRPr lang="en-US"/>
          </a:p>
        </p:txBody>
      </p:sp>
      <p:sp>
        <p:nvSpPr>
          <p:cNvPr id="166914" name="Rectangle 2"/>
          <p:cNvSpPr>
            <a:spLocks noGrp="1" noRot="1" noChangeAspect="1" noChangeArrowheads="1" noTextEdit="1"/>
          </p:cNvSpPr>
          <p:nvPr>
            <p:ph type="sldImg"/>
          </p:nvPr>
        </p:nvSpPr>
        <p:spPr>
          <a:xfrm>
            <a:off x="381000" y="685800"/>
            <a:ext cx="6096000" cy="3429000"/>
          </a:xfrm>
          <a:ln/>
        </p:spPr>
      </p:sp>
      <p:sp>
        <p:nvSpPr>
          <p:cNvPr id="16691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095233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6</a:t>
            </a:fld>
            <a:endParaRPr lang="en-US"/>
          </a:p>
        </p:txBody>
      </p:sp>
    </p:spTree>
    <p:extLst>
      <p:ext uri="{BB962C8B-B14F-4D97-AF65-F5344CB8AC3E}">
        <p14:creationId xmlns:p14="http://schemas.microsoft.com/office/powerpoint/2010/main" val="2369888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7</a:t>
            </a:fld>
            <a:endParaRPr lang="en-US"/>
          </a:p>
        </p:txBody>
      </p:sp>
    </p:spTree>
    <p:extLst>
      <p:ext uri="{BB962C8B-B14F-4D97-AF65-F5344CB8AC3E}">
        <p14:creationId xmlns:p14="http://schemas.microsoft.com/office/powerpoint/2010/main" val="2944536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8</a:t>
            </a:fld>
            <a:endParaRPr lang="en-US"/>
          </a:p>
        </p:txBody>
      </p:sp>
    </p:spTree>
    <p:extLst>
      <p:ext uri="{BB962C8B-B14F-4D97-AF65-F5344CB8AC3E}">
        <p14:creationId xmlns:p14="http://schemas.microsoft.com/office/powerpoint/2010/main" val="3729290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0DAD6EA-81AC-46A0-8F66-40368F19CA4C}" type="slidenum">
              <a:rPr lang="en-US" smtClean="0"/>
              <a:t>9</a:t>
            </a:fld>
            <a:endParaRPr lang="en-US"/>
          </a:p>
        </p:txBody>
      </p:sp>
    </p:spTree>
    <p:extLst>
      <p:ext uri="{BB962C8B-B14F-4D97-AF65-F5344CB8AC3E}">
        <p14:creationId xmlns:p14="http://schemas.microsoft.com/office/powerpoint/2010/main" val="1192312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78736" y="5883275"/>
            <a:ext cx="2743200" cy="365125"/>
          </a:xfrm>
          <a:prstGeom prst="rect">
            <a:avLst/>
          </a:prstGeom>
        </p:spPr>
        <p:txBody>
          <a:bodyPr/>
          <a:lstStyle/>
          <a:p>
            <a:fld id="{EE97AAC2-7E25-4482-BA33-966DB1049540}" type="datetimeFigureOut">
              <a:rPr lang="en-US" smtClean="0"/>
              <a:t>3/11/2022</a:t>
            </a:fld>
            <a:endParaRPr lang="en-US"/>
          </a:p>
        </p:txBody>
      </p:sp>
      <p:sp>
        <p:nvSpPr>
          <p:cNvPr id="5" name="Footer Placeholder 4"/>
          <p:cNvSpPr>
            <a:spLocks noGrp="1"/>
          </p:cNvSpPr>
          <p:nvPr>
            <p:ph type="ftr" sz="quarter" idx="11"/>
          </p:nvPr>
        </p:nvSpPr>
        <p:spPr>
          <a:xfrm>
            <a:off x="913795" y="5883275"/>
            <a:ext cx="667286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514011" y="5883275"/>
            <a:ext cx="753545" cy="365125"/>
          </a:xfrm>
          <a:prstGeom prst="rect">
            <a:avLst/>
          </a:prstGeom>
        </p:spPr>
        <p:txBody>
          <a:bodyPr/>
          <a:lstStyle/>
          <a:p>
            <a:fld id="{19DDF413-307F-4C82-A9E4-B836B3E20E98}" type="slidenum">
              <a:rPr lang="en-US" smtClean="0"/>
              <a:t>‹#›</a:t>
            </a:fld>
            <a:endParaRPr lang="en-US"/>
          </a:p>
        </p:txBody>
      </p:sp>
    </p:spTree>
    <p:extLst>
      <p:ext uri="{BB962C8B-B14F-4D97-AF65-F5344CB8AC3E}">
        <p14:creationId xmlns:p14="http://schemas.microsoft.com/office/powerpoint/2010/main" val="176232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49CA3B-8D80-2A4D-B079-35B0D9835A02}"/>
              </a:ext>
            </a:extLst>
          </p:cNvPr>
          <p:cNvSpPr>
            <a:spLocks noGrp="1"/>
          </p:cNvSpPr>
          <p:nvPr>
            <p:ph type="dt" sz="half" idx="10"/>
          </p:nvPr>
        </p:nvSpPr>
        <p:spPr/>
        <p:txBody>
          <a:bodyPr/>
          <a:lstStyle/>
          <a:p>
            <a:fld id="{1ABE7571-FF3F-497D-8731-73C18CC80B2C}" type="datetimeFigureOut">
              <a:rPr lang="en-US" smtClean="0"/>
              <a:t>3/11/2022</a:t>
            </a:fld>
            <a:endParaRPr lang="en-US"/>
          </a:p>
        </p:txBody>
      </p:sp>
      <p:sp>
        <p:nvSpPr>
          <p:cNvPr id="3" name="Footer Placeholder 2">
            <a:extLst>
              <a:ext uri="{FF2B5EF4-FFF2-40B4-BE49-F238E27FC236}">
                <a16:creationId xmlns:a16="http://schemas.microsoft.com/office/drawing/2014/main" id="{49BEE2A7-3AC8-D341-8DE1-D737CDB021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E4EDF3-097E-A849-88D0-523A3EB8526A}"/>
              </a:ext>
            </a:extLst>
          </p:cNvPr>
          <p:cNvSpPr>
            <a:spLocks noGrp="1"/>
          </p:cNvSpPr>
          <p:nvPr>
            <p:ph type="sldNum" sz="quarter" idx="12"/>
          </p:nvPr>
        </p:nvSpPr>
        <p:spPr/>
        <p:txBody>
          <a:bodyPr/>
          <a:lstStyle/>
          <a:p>
            <a:fld id="{FB51F80D-2316-4C63-B702-5E29409C8C15}" type="slidenum">
              <a:rPr lang="en-US" smtClean="0"/>
              <a:t>‹#›</a:t>
            </a:fld>
            <a:endParaRPr lang="en-US"/>
          </a:p>
        </p:txBody>
      </p:sp>
    </p:spTree>
    <p:extLst>
      <p:ext uri="{BB962C8B-B14F-4D97-AF65-F5344CB8AC3E}">
        <p14:creationId xmlns:p14="http://schemas.microsoft.com/office/powerpoint/2010/main" val="3612924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3728D-A326-8143-8B29-A81ACB48D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0866C0-A8B2-4D46-868A-33E41BE50D7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178535-33A9-054C-9643-C59E90A63A2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B2C505-29C8-E441-AE27-D9B1DB564A11}"/>
              </a:ext>
            </a:extLst>
          </p:cNvPr>
          <p:cNvSpPr>
            <a:spLocks noGrp="1"/>
          </p:cNvSpPr>
          <p:nvPr>
            <p:ph type="dt" sz="half" idx="10"/>
          </p:nvPr>
        </p:nvSpPr>
        <p:spPr/>
        <p:txBody>
          <a:bodyPr/>
          <a:lstStyle/>
          <a:p>
            <a:fld id="{1ABE7571-FF3F-497D-8731-73C18CC80B2C}" type="datetimeFigureOut">
              <a:rPr lang="en-US" smtClean="0"/>
              <a:t>3/11/2022</a:t>
            </a:fld>
            <a:endParaRPr lang="en-US"/>
          </a:p>
        </p:txBody>
      </p:sp>
      <p:sp>
        <p:nvSpPr>
          <p:cNvPr id="6" name="Footer Placeholder 5">
            <a:extLst>
              <a:ext uri="{FF2B5EF4-FFF2-40B4-BE49-F238E27FC236}">
                <a16:creationId xmlns:a16="http://schemas.microsoft.com/office/drawing/2014/main" id="{EB0DFD5E-35E3-444B-9C85-D85D8A2917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B31F53-3021-5845-8ED4-864313CAF04D}"/>
              </a:ext>
            </a:extLst>
          </p:cNvPr>
          <p:cNvSpPr>
            <a:spLocks noGrp="1"/>
          </p:cNvSpPr>
          <p:nvPr>
            <p:ph type="sldNum" sz="quarter" idx="12"/>
          </p:nvPr>
        </p:nvSpPr>
        <p:spPr/>
        <p:txBody>
          <a:bodyPr/>
          <a:lstStyle/>
          <a:p>
            <a:fld id="{FB51F80D-2316-4C63-B702-5E29409C8C15}" type="slidenum">
              <a:rPr lang="en-US" smtClean="0"/>
              <a:t>‹#›</a:t>
            </a:fld>
            <a:endParaRPr lang="en-US"/>
          </a:p>
        </p:txBody>
      </p:sp>
    </p:spTree>
    <p:extLst>
      <p:ext uri="{BB962C8B-B14F-4D97-AF65-F5344CB8AC3E}">
        <p14:creationId xmlns:p14="http://schemas.microsoft.com/office/powerpoint/2010/main" val="4293977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A8F8-79BD-C942-AE73-EE76A3AAF8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E76B9B-0BB7-D742-AEAA-77EE7DE8BF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1CE831-E10F-0246-95BB-BA97FCB690AB}"/>
              </a:ext>
            </a:extLst>
          </p:cNvPr>
          <p:cNvSpPr>
            <a:spLocks noGrp="1"/>
          </p:cNvSpPr>
          <p:nvPr>
            <p:ph type="dt" sz="half" idx="10"/>
          </p:nvPr>
        </p:nvSpPr>
        <p:spPr/>
        <p:txBody>
          <a:bodyPr/>
          <a:lstStyle/>
          <a:p>
            <a:fld id="{1ABE7571-FF3F-497D-8731-73C18CC80B2C}" type="datetimeFigureOut">
              <a:rPr lang="en-US" smtClean="0"/>
              <a:t>3/11/2022</a:t>
            </a:fld>
            <a:endParaRPr lang="en-US"/>
          </a:p>
        </p:txBody>
      </p:sp>
      <p:sp>
        <p:nvSpPr>
          <p:cNvPr id="5" name="Footer Placeholder 4">
            <a:extLst>
              <a:ext uri="{FF2B5EF4-FFF2-40B4-BE49-F238E27FC236}">
                <a16:creationId xmlns:a16="http://schemas.microsoft.com/office/drawing/2014/main" id="{DDFD8A5A-AC28-0541-A5CA-6B538DDAB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EDC50E-04FB-5144-9C19-81C1DDB8722E}"/>
              </a:ext>
            </a:extLst>
          </p:cNvPr>
          <p:cNvSpPr>
            <a:spLocks noGrp="1"/>
          </p:cNvSpPr>
          <p:nvPr>
            <p:ph type="sldNum" sz="quarter" idx="12"/>
          </p:nvPr>
        </p:nvSpPr>
        <p:spPr/>
        <p:txBody>
          <a:bodyPr/>
          <a:lstStyle/>
          <a:p>
            <a:fld id="{FB51F80D-2316-4C63-B702-5E29409C8C15}" type="slidenum">
              <a:rPr lang="en-US" smtClean="0"/>
              <a:t>‹#›</a:t>
            </a:fld>
            <a:endParaRPr lang="en-US"/>
          </a:p>
        </p:txBody>
      </p:sp>
    </p:spTree>
    <p:extLst>
      <p:ext uri="{BB962C8B-B14F-4D97-AF65-F5344CB8AC3E}">
        <p14:creationId xmlns:p14="http://schemas.microsoft.com/office/powerpoint/2010/main" val="913344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602268F2-64F4-4D2B-A998-9C9F1A5542B5}" type="slidenum">
              <a:rPr lang="en-US" altLang="en-US"/>
              <a:pPr>
                <a:defRPr/>
              </a:pPr>
              <a:t>‹#›</a:t>
            </a:fld>
            <a:endParaRPr lang="en-US" alt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484007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5159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5559608"/>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 id="2147483714" r:id="rId4"/>
    <p:sldLayoutId id="2147483715" r:id="rId5"/>
  </p:sldLayoutIdLst>
  <p:txStyles>
    <p:title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3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hyperlink" Target="http://speeches.byu.edu/"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hyperlink" Target="http://speeches.byu.edu/"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245"/>
            <a:ext cx="12192000" cy="1096962"/>
          </a:xfrm>
        </p:spPr>
        <p:txBody>
          <a:bodyPr>
            <a:normAutofit/>
          </a:bodyPr>
          <a:lstStyle/>
          <a:p>
            <a:pPr algn="ctr"/>
            <a:r>
              <a:rPr lang="en-US" altLang="en-US" b="1" dirty="0">
                <a:latin typeface="Georgia" panose="02040502050405020303" pitchFamily="18" charset="0"/>
              </a:rPr>
              <a:t>Of Course, Start with Genealogy! </a:t>
            </a:r>
            <a:endParaRPr lang="en-US" altLang="en-US" b="1" dirty="0"/>
          </a:p>
        </p:txBody>
      </p:sp>
      <p:graphicFrame>
        <p:nvGraphicFramePr>
          <p:cNvPr id="10" name="Table 9">
            <a:extLst>
              <a:ext uri="{FF2B5EF4-FFF2-40B4-BE49-F238E27FC236}">
                <a16:creationId xmlns:a16="http://schemas.microsoft.com/office/drawing/2014/main" id="{4A0762DB-10A9-874F-9759-C05F0C713420}"/>
              </a:ext>
            </a:extLst>
          </p:cNvPr>
          <p:cNvGraphicFramePr>
            <a:graphicFrameLocks noGrp="1"/>
          </p:cNvGraphicFramePr>
          <p:nvPr>
            <p:extLst>
              <p:ext uri="{D42A27DB-BD31-4B8C-83A1-F6EECF244321}">
                <p14:modId xmlns:p14="http://schemas.microsoft.com/office/powerpoint/2010/main" val="987355625"/>
              </p:ext>
            </p:extLst>
          </p:nvPr>
        </p:nvGraphicFramePr>
        <p:xfrm>
          <a:off x="257504" y="1071717"/>
          <a:ext cx="11676992" cy="5486400"/>
        </p:xfrm>
        <a:graphic>
          <a:graphicData uri="http://schemas.openxmlformats.org/drawingml/2006/table">
            <a:tbl>
              <a:tblPr firstRow="1" bandRow="1">
                <a:tableStyleId>{22838BEF-8BB2-4498-84A7-C5851F593DF1}</a:tableStyleId>
              </a:tblPr>
              <a:tblGrid>
                <a:gridCol w="2919248">
                  <a:extLst>
                    <a:ext uri="{9D8B030D-6E8A-4147-A177-3AD203B41FA5}">
                      <a16:colId xmlns:a16="http://schemas.microsoft.com/office/drawing/2014/main" val="2656099884"/>
                    </a:ext>
                  </a:extLst>
                </a:gridCol>
                <a:gridCol w="2919248">
                  <a:extLst>
                    <a:ext uri="{9D8B030D-6E8A-4147-A177-3AD203B41FA5}">
                      <a16:colId xmlns:a16="http://schemas.microsoft.com/office/drawing/2014/main" val="1561881859"/>
                    </a:ext>
                  </a:extLst>
                </a:gridCol>
                <a:gridCol w="2919248">
                  <a:extLst>
                    <a:ext uri="{9D8B030D-6E8A-4147-A177-3AD203B41FA5}">
                      <a16:colId xmlns:a16="http://schemas.microsoft.com/office/drawing/2014/main" val="1947381461"/>
                    </a:ext>
                  </a:extLst>
                </a:gridCol>
                <a:gridCol w="2919248">
                  <a:extLst>
                    <a:ext uri="{9D8B030D-6E8A-4147-A177-3AD203B41FA5}">
                      <a16:colId xmlns:a16="http://schemas.microsoft.com/office/drawing/2014/main" val="429450005"/>
                    </a:ext>
                  </a:extLst>
                </a:gridCol>
              </a:tblGrid>
              <a:tr h="656740">
                <a:tc>
                  <a:txBody>
                    <a:bodyPr/>
                    <a:lstStyle/>
                    <a:p>
                      <a:pPr algn="ctr"/>
                      <a:r>
                        <a:rPr lang="en-US" sz="2000" b="1" dirty="0">
                          <a:latin typeface="Georgia" panose="02040502050405020303" pitchFamily="18" charset="0"/>
                        </a:rPr>
                        <a:t>Joseph</a:t>
                      </a:r>
                    </a:p>
                  </a:txBody>
                  <a:tcPr anchor="ctr"/>
                </a:tc>
                <a:tc>
                  <a:txBody>
                    <a:bodyPr/>
                    <a:lstStyle/>
                    <a:p>
                      <a:pPr algn="ctr"/>
                      <a:r>
                        <a:rPr lang="en-US" sz="2000" b="1" dirty="0">
                          <a:latin typeface="Georgia" panose="02040502050405020303" pitchFamily="18" charset="0"/>
                        </a:rPr>
                        <a:t>Zerubbabel</a:t>
                      </a:r>
                    </a:p>
                  </a:txBody>
                  <a:tcPr anchor="ctr"/>
                </a:tc>
                <a:tc>
                  <a:txBody>
                    <a:bodyPr/>
                    <a:lstStyle/>
                    <a:p>
                      <a:pPr algn="ctr"/>
                      <a:r>
                        <a:rPr lang="en-US" sz="2000" b="0" dirty="0" err="1">
                          <a:latin typeface="Georgia" panose="02040502050405020303" pitchFamily="18" charset="0"/>
                        </a:rPr>
                        <a:t>Joram</a:t>
                      </a:r>
                      <a:endParaRPr lang="en-US" sz="2000" b="0" dirty="0">
                        <a:latin typeface="Georgia" panose="02040502050405020303" pitchFamily="18" charset="0"/>
                      </a:endParaRPr>
                    </a:p>
                  </a:txBody>
                  <a:tcPr anchor="ctr"/>
                </a:tc>
                <a:tc>
                  <a:txBody>
                    <a:bodyPr/>
                    <a:lstStyle/>
                    <a:p>
                      <a:pPr algn="ctr"/>
                      <a:r>
                        <a:rPr lang="en-US" sz="2000" b="0" dirty="0">
                          <a:latin typeface="Georgia" panose="02040502050405020303" pitchFamily="18" charset="0"/>
                        </a:rPr>
                        <a:t>Salmon</a:t>
                      </a:r>
                    </a:p>
                    <a:p>
                      <a:pPr algn="ctr"/>
                      <a:r>
                        <a:rPr lang="en-US" sz="2000" b="0" dirty="0">
                          <a:latin typeface="Georgia" panose="02040502050405020303" pitchFamily="18" charset="0"/>
                        </a:rPr>
                        <a:t>[Rahab]</a:t>
                      </a:r>
                    </a:p>
                  </a:txBody>
                  <a:tcPr anchor="ctr"/>
                </a:tc>
                <a:extLst>
                  <a:ext uri="{0D108BD9-81ED-4DB2-BD59-A6C34878D82A}">
                    <a16:rowId xmlns:a16="http://schemas.microsoft.com/office/drawing/2014/main" val="200567841"/>
                  </a:ext>
                </a:extLst>
              </a:tr>
              <a:tr h="366885">
                <a:tc>
                  <a:txBody>
                    <a:bodyPr/>
                    <a:lstStyle/>
                    <a:p>
                      <a:pPr algn="ctr"/>
                      <a:r>
                        <a:rPr lang="en-US" sz="2000" dirty="0">
                          <a:latin typeface="Georgia" panose="02040502050405020303" pitchFamily="18" charset="0"/>
                        </a:rPr>
                        <a:t>Jacob</a:t>
                      </a:r>
                    </a:p>
                  </a:txBody>
                  <a:tcPr anchor="ctr"/>
                </a:tc>
                <a:tc>
                  <a:txBody>
                    <a:bodyPr/>
                    <a:lstStyle/>
                    <a:p>
                      <a:pPr algn="ctr"/>
                      <a:r>
                        <a:rPr lang="en-US" sz="2000" b="0" dirty="0" err="1">
                          <a:latin typeface="Georgia" panose="02040502050405020303" pitchFamily="18" charset="0"/>
                        </a:rPr>
                        <a:t>Salathiel</a:t>
                      </a:r>
                      <a:endParaRPr lang="en-US" sz="2000" b="0" dirty="0">
                        <a:latin typeface="Georgia" panose="02040502050405020303" pitchFamily="18" charset="0"/>
                      </a:endParaRPr>
                    </a:p>
                  </a:txBody>
                  <a:tcPr anchor="ctr"/>
                </a:tc>
                <a:tc>
                  <a:txBody>
                    <a:bodyPr/>
                    <a:lstStyle/>
                    <a:p>
                      <a:pPr algn="ctr"/>
                      <a:r>
                        <a:rPr lang="en-US" sz="2000" dirty="0">
                          <a:latin typeface="Georgia" panose="02040502050405020303" pitchFamily="18" charset="0"/>
                        </a:rPr>
                        <a:t>Jehoshaphat</a:t>
                      </a:r>
                    </a:p>
                  </a:txBody>
                  <a:tcPr anchor="ctr"/>
                </a:tc>
                <a:tc>
                  <a:txBody>
                    <a:bodyPr/>
                    <a:lstStyle/>
                    <a:p>
                      <a:pPr algn="ctr"/>
                      <a:r>
                        <a:rPr lang="en-US" sz="2000" b="0" dirty="0">
                          <a:latin typeface="Georgia" panose="02040502050405020303" pitchFamily="18" charset="0"/>
                        </a:rPr>
                        <a:t>Nahshon</a:t>
                      </a:r>
                    </a:p>
                  </a:txBody>
                  <a:tcPr anchor="ctr"/>
                </a:tc>
                <a:extLst>
                  <a:ext uri="{0D108BD9-81ED-4DB2-BD59-A6C34878D82A}">
                    <a16:rowId xmlns:a16="http://schemas.microsoft.com/office/drawing/2014/main" val="1491468145"/>
                  </a:ext>
                </a:extLst>
              </a:tr>
              <a:tr h="666361">
                <a:tc>
                  <a:txBody>
                    <a:bodyPr/>
                    <a:lstStyle/>
                    <a:p>
                      <a:pPr algn="ctr"/>
                      <a:r>
                        <a:rPr lang="en-US" sz="2000" dirty="0" err="1">
                          <a:latin typeface="Georgia" panose="02040502050405020303" pitchFamily="18" charset="0"/>
                        </a:rPr>
                        <a:t>Matthan</a:t>
                      </a:r>
                      <a:endParaRPr lang="en-US" sz="2000" dirty="0">
                        <a:latin typeface="Georgia" panose="02040502050405020303" pitchFamily="18" charset="0"/>
                      </a:endParaRPr>
                    </a:p>
                  </a:txBody>
                  <a:tcPr anchor="ctr"/>
                </a:tc>
                <a:tc>
                  <a:txBody>
                    <a:bodyPr/>
                    <a:lstStyle/>
                    <a:p>
                      <a:pPr algn="ctr"/>
                      <a:r>
                        <a:rPr lang="en-US" sz="2000" dirty="0" err="1">
                          <a:latin typeface="Georgia" panose="02040502050405020303" pitchFamily="18" charset="0"/>
                        </a:rPr>
                        <a:t>Jechoniah</a:t>
                      </a:r>
                      <a:endParaRPr lang="en-US" sz="2000" dirty="0">
                        <a:latin typeface="Georgia" panose="02040502050405020303" pitchFamily="18" charset="0"/>
                      </a:endParaRPr>
                    </a:p>
                    <a:p>
                      <a:pPr algn="ctr"/>
                      <a:r>
                        <a:rPr lang="en-US" sz="2000" dirty="0">
                          <a:latin typeface="Georgia" panose="02040502050405020303" pitchFamily="18" charset="0"/>
                        </a:rPr>
                        <a:t>[Babylonian Captivity]</a:t>
                      </a:r>
                    </a:p>
                  </a:txBody>
                  <a:tcPr anchor="ctr"/>
                </a:tc>
                <a:tc>
                  <a:txBody>
                    <a:bodyPr/>
                    <a:lstStyle/>
                    <a:p>
                      <a:pPr algn="ctr"/>
                      <a:r>
                        <a:rPr lang="en-US" sz="2000" dirty="0">
                          <a:latin typeface="Georgia" panose="02040502050405020303" pitchFamily="18" charset="0"/>
                        </a:rPr>
                        <a:t>Asa</a:t>
                      </a:r>
                    </a:p>
                  </a:txBody>
                  <a:tcPr anchor="ctr"/>
                </a:tc>
                <a:tc>
                  <a:txBody>
                    <a:bodyPr/>
                    <a:lstStyle/>
                    <a:p>
                      <a:pPr algn="ctr"/>
                      <a:r>
                        <a:rPr lang="en-US" sz="2000" b="0" dirty="0">
                          <a:latin typeface="Georgia" panose="02040502050405020303" pitchFamily="18" charset="0"/>
                        </a:rPr>
                        <a:t>Aminadab</a:t>
                      </a:r>
                    </a:p>
                  </a:txBody>
                  <a:tcPr anchor="ctr"/>
                </a:tc>
                <a:extLst>
                  <a:ext uri="{0D108BD9-81ED-4DB2-BD59-A6C34878D82A}">
                    <a16:rowId xmlns:a16="http://schemas.microsoft.com/office/drawing/2014/main" val="2024097283"/>
                  </a:ext>
                </a:extLst>
              </a:tr>
              <a:tr h="366885">
                <a:tc>
                  <a:txBody>
                    <a:bodyPr/>
                    <a:lstStyle/>
                    <a:p>
                      <a:pPr algn="ctr"/>
                      <a:r>
                        <a:rPr lang="en-US" sz="2000" dirty="0">
                          <a:latin typeface="Georgia" panose="02040502050405020303" pitchFamily="18" charset="0"/>
                        </a:rPr>
                        <a:t>Eleazar</a:t>
                      </a:r>
                    </a:p>
                  </a:txBody>
                  <a:tcPr anchor="ctr"/>
                </a:tc>
                <a:tc>
                  <a:txBody>
                    <a:bodyPr/>
                    <a:lstStyle/>
                    <a:p>
                      <a:pPr algn="ctr"/>
                      <a:r>
                        <a:rPr lang="en-US" sz="2000" dirty="0">
                          <a:latin typeface="Georgia" panose="02040502050405020303" pitchFamily="18" charset="0"/>
                        </a:rPr>
                        <a:t>Josiah</a:t>
                      </a:r>
                    </a:p>
                  </a:txBody>
                  <a:tcPr anchor="ctr"/>
                </a:tc>
                <a:tc>
                  <a:txBody>
                    <a:bodyPr/>
                    <a:lstStyle/>
                    <a:p>
                      <a:pPr algn="ctr"/>
                      <a:r>
                        <a:rPr lang="en-US" sz="2000" dirty="0">
                          <a:latin typeface="Georgia" panose="02040502050405020303" pitchFamily="18" charset="0"/>
                        </a:rPr>
                        <a:t>Abijah</a:t>
                      </a:r>
                    </a:p>
                  </a:txBody>
                  <a:tcPr anchor="ctr"/>
                </a:tc>
                <a:tc>
                  <a:txBody>
                    <a:bodyPr/>
                    <a:lstStyle/>
                    <a:p>
                      <a:pPr algn="ctr"/>
                      <a:r>
                        <a:rPr lang="en-US" sz="2000" b="0" dirty="0">
                          <a:latin typeface="Georgia" panose="02040502050405020303" pitchFamily="18" charset="0"/>
                        </a:rPr>
                        <a:t>Aram</a:t>
                      </a:r>
                    </a:p>
                  </a:txBody>
                  <a:tcPr anchor="ctr"/>
                </a:tc>
                <a:extLst>
                  <a:ext uri="{0D108BD9-81ED-4DB2-BD59-A6C34878D82A}">
                    <a16:rowId xmlns:a16="http://schemas.microsoft.com/office/drawing/2014/main" val="795838440"/>
                  </a:ext>
                </a:extLst>
              </a:tr>
              <a:tr h="366885">
                <a:tc>
                  <a:txBody>
                    <a:bodyPr/>
                    <a:lstStyle/>
                    <a:p>
                      <a:pPr algn="ctr"/>
                      <a:r>
                        <a:rPr lang="en-US" sz="2000" dirty="0">
                          <a:latin typeface="Georgia" panose="02040502050405020303" pitchFamily="18" charset="0"/>
                        </a:rPr>
                        <a:t>Eliud</a:t>
                      </a:r>
                    </a:p>
                  </a:txBody>
                  <a:tcPr anchor="ctr"/>
                </a:tc>
                <a:tc>
                  <a:txBody>
                    <a:bodyPr/>
                    <a:lstStyle/>
                    <a:p>
                      <a:pPr algn="ctr"/>
                      <a:r>
                        <a:rPr lang="en-US" sz="2000" dirty="0">
                          <a:latin typeface="Georgia" panose="02040502050405020303" pitchFamily="18" charset="0"/>
                        </a:rPr>
                        <a:t>Amon</a:t>
                      </a:r>
                    </a:p>
                  </a:txBody>
                  <a:tcPr anchor="ctr"/>
                </a:tc>
                <a:tc>
                  <a:txBody>
                    <a:bodyPr/>
                    <a:lstStyle/>
                    <a:p>
                      <a:pPr algn="ctr"/>
                      <a:r>
                        <a:rPr lang="en-US" sz="2000" dirty="0">
                          <a:latin typeface="Georgia" panose="02040502050405020303" pitchFamily="18" charset="0"/>
                        </a:rPr>
                        <a:t>Rehoboam</a:t>
                      </a:r>
                    </a:p>
                  </a:txBody>
                  <a:tcPr anchor="ctr"/>
                </a:tc>
                <a:tc>
                  <a:txBody>
                    <a:bodyPr/>
                    <a:lstStyle/>
                    <a:p>
                      <a:pPr algn="ctr"/>
                      <a:r>
                        <a:rPr lang="en-US" sz="2000" b="0" dirty="0" err="1">
                          <a:latin typeface="Georgia" panose="02040502050405020303" pitchFamily="18" charset="0"/>
                        </a:rPr>
                        <a:t>Hezron</a:t>
                      </a:r>
                      <a:endParaRPr lang="en-US" sz="2000" b="0" dirty="0">
                        <a:latin typeface="Georgia" panose="02040502050405020303" pitchFamily="18" charset="0"/>
                      </a:endParaRPr>
                    </a:p>
                  </a:txBody>
                  <a:tcPr anchor="ctr"/>
                </a:tc>
                <a:extLst>
                  <a:ext uri="{0D108BD9-81ED-4DB2-BD59-A6C34878D82A}">
                    <a16:rowId xmlns:a16="http://schemas.microsoft.com/office/drawing/2014/main" val="1625298459"/>
                  </a:ext>
                </a:extLst>
              </a:tr>
              <a:tr h="649104">
                <a:tc>
                  <a:txBody>
                    <a:bodyPr/>
                    <a:lstStyle/>
                    <a:p>
                      <a:pPr algn="ctr"/>
                      <a:r>
                        <a:rPr lang="en-US" sz="2000" dirty="0">
                          <a:latin typeface="Georgia" panose="02040502050405020303" pitchFamily="18" charset="0"/>
                        </a:rPr>
                        <a:t>Achim</a:t>
                      </a:r>
                    </a:p>
                  </a:txBody>
                  <a:tcPr anchor="ctr"/>
                </a:tc>
                <a:tc>
                  <a:txBody>
                    <a:bodyPr/>
                    <a:lstStyle/>
                    <a:p>
                      <a:pPr algn="ctr"/>
                      <a:r>
                        <a:rPr lang="en-US" sz="2000" dirty="0">
                          <a:latin typeface="Georgia" panose="02040502050405020303" pitchFamily="18" charset="0"/>
                        </a:rPr>
                        <a:t>Manasseh</a:t>
                      </a:r>
                    </a:p>
                  </a:txBody>
                  <a:tcPr anchor="ctr"/>
                </a:tc>
                <a:tc>
                  <a:txBody>
                    <a:bodyPr/>
                    <a:lstStyle/>
                    <a:p>
                      <a:pPr algn="ctr"/>
                      <a:r>
                        <a:rPr lang="en-US" sz="2000" dirty="0">
                          <a:latin typeface="Georgia" panose="02040502050405020303" pitchFamily="18" charset="0"/>
                        </a:rPr>
                        <a:t>Solomon</a:t>
                      </a:r>
                    </a:p>
                    <a:p>
                      <a:pPr algn="ctr"/>
                      <a:r>
                        <a:rPr lang="en-US" sz="2000" dirty="0">
                          <a:latin typeface="Georgia" panose="02040502050405020303" pitchFamily="18" charset="0"/>
                        </a:rPr>
                        <a:t>[Bathsheba]</a:t>
                      </a:r>
                    </a:p>
                  </a:txBody>
                  <a:tcPr anchor="ctr"/>
                </a:tc>
                <a:tc>
                  <a:txBody>
                    <a:bodyPr/>
                    <a:lstStyle/>
                    <a:p>
                      <a:pPr algn="ctr"/>
                      <a:r>
                        <a:rPr lang="en-US" sz="2000" b="0" dirty="0">
                          <a:latin typeface="Georgia" panose="02040502050405020303" pitchFamily="18" charset="0"/>
                        </a:rPr>
                        <a:t>Perez</a:t>
                      </a:r>
                    </a:p>
                  </a:txBody>
                  <a:tcPr anchor="ctr"/>
                </a:tc>
                <a:extLst>
                  <a:ext uri="{0D108BD9-81ED-4DB2-BD59-A6C34878D82A}">
                    <a16:rowId xmlns:a16="http://schemas.microsoft.com/office/drawing/2014/main" val="491311249"/>
                  </a:ext>
                </a:extLst>
              </a:tr>
              <a:tr h="656740">
                <a:tc>
                  <a:txBody>
                    <a:bodyPr/>
                    <a:lstStyle/>
                    <a:p>
                      <a:pPr algn="ctr"/>
                      <a:r>
                        <a:rPr lang="en-US" sz="2000" dirty="0">
                          <a:latin typeface="Georgia" panose="02040502050405020303" pitchFamily="18" charset="0"/>
                        </a:rPr>
                        <a:t>Zadok</a:t>
                      </a:r>
                    </a:p>
                  </a:txBody>
                  <a:tcPr anchor="ctr"/>
                </a:tc>
                <a:tc>
                  <a:txBody>
                    <a:bodyPr/>
                    <a:lstStyle/>
                    <a:p>
                      <a:pPr algn="ctr"/>
                      <a:r>
                        <a:rPr lang="en-US" sz="2000" dirty="0">
                          <a:latin typeface="Georgia" panose="02040502050405020303" pitchFamily="18" charset="0"/>
                        </a:rPr>
                        <a:t>Hezekiah</a:t>
                      </a:r>
                    </a:p>
                  </a:txBody>
                  <a:tcPr anchor="ctr"/>
                </a:tc>
                <a:tc>
                  <a:txBody>
                    <a:bodyPr/>
                    <a:lstStyle/>
                    <a:p>
                      <a:pPr algn="ctr"/>
                      <a:r>
                        <a:rPr lang="en-US" sz="2000" b="1" dirty="0">
                          <a:latin typeface="Georgia" panose="02040502050405020303" pitchFamily="18" charset="0"/>
                        </a:rPr>
                        <a:t>King David</a:t>
                      </a:r>
                    </a:p>
                  </a:txBody>
                  <a:tcPr anchor="ctr"/>
                </a:tc>
                <a:tc>
                  <a:txBody>
                    <a:bodyPr/>
                    <a:lstStyle/>
                    <a:p>
                      <a:pPr algn="ctr"/>
                      <a:r>
                        <a:rPr lang="en-US" sz="2000" b="0" dirty="0">
                          <a:latin typeface="Georgia" panose="02040502050405020303" pitchFamily="18" charset="0"/>
                        </a:rPr>
                        <a:t>Judah</a:t>
                      </a:r>
                    </a:p>
                    <a:p>
                      <a:pPr algn="ctr"/>
                      <a:r>
                        <a:rPr lang="en-US" sz="2000" b="0" dirty="0">
                          <a:latin typeface="Georgia" panose="02040502050405020303" pitchFamily="18" charset="0"/>
                        </a:rPr>
                        <a:t>[Thamar]</a:t>
                      </a:r>
                    </a:p>
                  </a:txBody>
                  <a:tcPr anchor="ctr"/>
                </a:tc>
                <a:extLst>
                  <a:ext uri="{0D108BD9-81ED-4DB2-BD59-A6C34878D82A}">
                    <a16:rowId xmlns:a16="http://schemas.microsoft.com/office/drawing/2014/main" val="1943925196"/>
                  </a:ext>
                </a:extLst>
              </a:tr>
              <a:tr h="366885">
                <a:tc>
                  <a:txBody>
                    <a:bodyPr/>
                    <a:lstStyle/>
                    <a:p>
                      <a:pPr algn="ctr"/>
                      <a:r>
                        <a:rPr lang="en-US" sz="2000" dirty="0" err="1">
                          <a:latin typeface="Georgia" panose="02040502050405020303" pitchFamily="18" charset="0"/>
                        </a:rPr>
                        <a:t>Azor</a:t>
                      </a:r>
                      <a:endParaRPr lang="en-US" sz="2000" dirty="0">
                        <a:latin typeface="Georgia" panose="02040502050405020303" pitchFamily="18" charset="0"/>
                      </a:endParaRPr>
                    </a:p>
                  </a:txBody>
                  <a:tcPr anchor="ctr"/>
                </a:tc>
                <a:tc>
                  <a:txBody>
                    <a:bodyPr/>
                    <a:lstStyle/>
                    <a:p>
                      <a:pPr algn="ctr"/>
                      <a:r>
                        <a:rPr lang="en-US" sz="2000" dirty="0">
                          <a:latin typeface="Georgia" panose="02040502050405020303" pitchFamily="18" charset="0"/>
                        </a:rPr>
                        <a:t>Ahaz</a:t>
                      </a:r>
                    </a:p>
                  </a:txBody>
                  <a:tcPr anchor="ctr"/>
                </a:tc>
                <a:tc>
                  <a:txBody>
                    <a:bodyPr/>
                    <a:lstStyle/>
                    <a:p>
                      <a:pPr algn="ctr"/>
                      <a:r>
                        <a:rPr lang="en-US" sz="2000" b="0" dirty="0">
                          <a:latin typeface="Georgia" panose="02040502050405020303" pitchFamily="18" charset="0"/>
                        </a:rPr>
                        <a:t>Jesse</a:t>
                      </a:r>
                    </a:p>
                  </a:txBody>
                  <a:tcPr anchor="ctr"/>
                </a:tc>
                <a:tc>
                  <a:txBody>
                    <a:bodyPr/>
                    <a:lstStyle/>
                    <a:p>
                      <a:pPr algn="ctr"/>
                      <a:r>
                        <a:rPr lang="en-US" sz="2000" b="0" dirty="0">
                          <a:latin typeface="Georgia" panose="02040502050405020303" pitchFamily="18" charset="0"/>
                        </a:rPr>
                        <a:t>Jacob</a:t>
                      </a:r>
                    </a:p>
                  </a:txBody>
                  <a:tcPr anchor="ctr"/>
                </a:tc>
                <a:extLst>
                  <a:ext uri="{0D108BD9-81ED-4DB2-BD59-A6C34878D82A}">
                    <a16:rowId xmlns:a16="http://schemas.microsoft.com/office/drawing/2014/main" val="885599573"/>
                  </a:ext>
                </a:extLst>
              </a:tr>
              <a:tr h="366885">
                <a:tc>
                  <a:txBody>
                    <a:bodyPr/>
                    <a:lstStyle/>
                    <a:p>
                      <a:pPr algn="ctr"/>
                      <a:r>
                        <a:rPr lang="en-US" sz="2000" dirty="0">
                          <a:latin typeface="Georgia" panose="02040502050405020303" pitchFamily="18" charset="0"/>
                        </a:rPr>
                        <a:t>Eliakim</a:t>
                      </a:r>
                    </a:p>
                  </a:txBody>
                  <a:tcPr anchor="ctr"/>
                </a:tc>
                <a:tc>
                  <a:txBody>
                    <a:bodyPr/>
                    <a:lstStyle/>
                    <a:p>
                      <a:pPr algn="ctr"/>
                      <a:r>
                        <a:rPr lang="en-US" sz="2000" dirty="0">
                          <a:latin typeface="Georgia" panose="02040502050405020303" pitchFamily="18" charset="0"/>
                        </a:rPr>
                        <a:t>Jotham</a:t>
                      </a:r>
                    </a:p>
                  </a:txBody>
                  <a:tcPr anchor="ctr"/>
                </a:tc>
                <a:tc>
                  <a:txBody>
                    <a:bodyPr/>
                    <a:lstStyle/>
                    <a:p>
                      <a:pPr algn="ctr"/>
                      <a:r>
                        <a:rPr lang="en-US" sz="2000" b="0" dirty="0">
                          <a:latin typeface="Georgia" panose="02040502050405020303" pitchFamily="18" charset="0"/>
                        </a:rPr>
                        <a:t>Obed</a:t>
                      </a:r>
                    </a:p>
                  </a:txBody>
                  <a:tcPr anchor="ctr"/>
                </a:tc>
                <a:tc>
                  <a:txBody>
                    <a:bodyPr/>
                    <a:lstStyle/>
                    <a:p>
                      <a:pPr algn="ctr"/>
                      <a:r>
                        <a:rPr lang="en-US" sz="2000" b="0" dirty="0">
                          <a:latin typeface="Georgia" panose="02040502050405020303" pitchFamily="18" charset="0"/>
                        </a:rPr>
                        <a:t>Isaac</a:t>
                      </a:r>
                    </a:p>
                  </a:txBody>
                  <a:tcPr anchor="ctr"/>
                </a:tc>
                <a:extLst>
                  <a:ext uri="{0D108BD9-81ED-4DB2-BD59-A6C34878D82A}">
                    <a16:rowId xmlns:a16="http://schemas.microsoft.com/office/drawing/2014/main" val="1055541220"/>
                  </a:ext>
                </a:extLst>
              </a:tr>
              <a:tr h="656740">
                <a:tc>
                  <a:txBody>
                    <a:bodyPr/>
                    <a:lstStyle/>
                    <a:p>
                      <a:pPr algn="ctr"/>
                      <a:r>
                        <a:rPr lang="en-US" sz="2000" dirty="0" err="1">
                          <a:latin typeface="Georgia" panose="02040502050405020303" pitchFamily="18" charset="0"/>
                        </a:rPr>
                        <a:t>Abiud</a:t>
                      </a:r>
                      <a:endParaRPr lang="en-US" sz="2000" dirty="0">
                        <a:latin typeface="Georgia" panose="02040502050405020303" pitchFamily="18" charset="0"/>
                      </a:endParaRPr>
                    </a:p>
                  </a:txBody>
                  <a:tcPr anchor="ctr"/>
                </a:tc>
                <a:tc>
                  <a:txBody>
                    <a:bodyPr/>
                    <a:lstStyle/>
                    <a:p>
                      <a:pPr algn="ctr"/>
                      <a:r>
                        <a:rPr lang="en-US" sz="2000" dirty="0">
                          <a:latin typeface="Georgia" panose="02040502050405020303" pitchFamily="18" charset="0"/>
                        </a:rPr>
                        <a:t>Uzziah</a:t>
                      </a:r>
                    </a:p>
                  </a:txBody>
                  <a:tcPr anchor="ctr"/>
                </a:tc>
                <a:tc>
                  <a:txBody>
                    <a:bodyPr/>
                    <a:lstStyle/>
                    <a:p>
                      <a:pPr algn="ctr"/>
                      <a:r>
                        <a:rPr lang="en-US" sz="2000" b="0" dirty="0">
                          <a:latin typeface="Georgia" panose="02040502050405020303" pitchFamily="18" charset="0"/>
                        </a:rPr>
                        <a:t>Boaz </a:t>
                      </a:r>
                    </a:p>
                    <a:p>
                      <a:pPr algn="ctr"/>
                      <a:r>
                        <a:rPr lang="en-US" sz="2000" b="0" dirty="0">
                          <a:latin typeface="Georgia" panose="02040502050405020303" pitchFamily="18" charset="0"/>
                        </a:rPr>
                        <a:t>[Ruth]</a:t>
                      </a:r>
                    </a:p>
                  </a:txBody>
                  <a:tcPr anchor="ctr"/>
                </a:tc>
                <a:tc>
                  <a:txBody>
                    <a:bodyPr/>
                    <a:lstStyle/>
                    <a:p>
                      <a:pPr algn="ctr"/>
                      <a:r>
                        <a:rPr lang="en-US" sz="2000" b="1" dirty="0">
                          <a:latin typeface="Georgia" panose="02040502050405020303" pitchFamily="18" charset="0"/>
                        </a:rPr>
                        <a:t>Abraham</a:t>
                      </a:r>
                    </a:p>
                  </a:txBody>
                  <a:tcPr anchor="ctr"/>
                </a:tc>
                <a:extLst>
                  <a:ext uri="{0D108BD9-81ED-4DB2-BD59-A6C34878D82A}">
                    <a16:rowId xmlns:a16="http://schemas.microsoft.com/office/drawing/2014/main" val="2968268624"/>
                  </a:ext>
                </a:extLst>
              </a:tr>
            </a:tbl>
          </a:graphicData>
        </a:graphic>
      </p:graphicFrame>
    </p:spTree>
    <p:extLst>
      <p:ext uri="{BB962C8B-B14F-4D97-AF65-F5344CB8AC3E}">
        <p14:creationId xmlns:p14="http://schemas.microsoft.com/office/powerpoint/2010/main" val="3216146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2608289"/>
          </a:xfrm>
        </p:spPr>
        <p:txBody>
          <a:bodyPr anchor="ctr">
            <a:normAutofit/>
          </a:bodyPr>
          <a:lstStyle/>
          <a:p>
            <a:r>
              <a:rPr lang="en-US" b="1">
                <a:latin typeface="Georgia" panose="02040502050405020303" pitchFamily="18" charset="0"/>
              </a:rPr>
              <a:t>The </a:t>
            </a:r>
            <a:r>
              <a:rPr lang="en-US" b="1" dirty="0">
                <a:latin typeface="Georgia" panose="02040502050405020303" pitchFamily="18" charset="0"/>
              </a:rPr>
              <a:t>five women </a:t>
            </a:r>
            <a:r>
              <a:rPr lang="en-US" b="1">
                <a:latin typeface="Georgia" panose="02040502050405020303" pitchFamily="18" charset="0"/>
              </a:rPr>
              <a:t>in </a:t>
            </a:r>
            <a:br>
              <a:rPr lang="en-US" b="1">
                <a:latin typeface="Georgia" panose="02040502050405020303" pitchFamily="18" charset="0"/>
              </a:rPr>
            </a:br>
            <a:r>
              <a:rPr lang="en-US" b="1">
                <a:latin typeface="Georgia" panose="02040502050405020303" pitchFamily="18" charset="0"/>
              </a:rPr>
              <a:t>Christ’s genealogy</a:t>
            </a:r>
            <a:endParaRPr lang="en-US" b="1" dirty="0">
              <a:latin typeface="Georgia" panose="02040502050405020303" pitchFamily="18" charset="0"/>
            </a:endParaRPr>
          </a:p>
        </p:txBody>
      </p:sp>
      <p:pic>
        <p:nvPicPr>
          <p:cNvPr id="3" name="Picture 3" descr="A picture containing person&#10;&#10;Description automatically generated">
            <a:extLst>
              <a:ext uri="{FF2B5EF4-FFF2-40B4-BE49-F238E27FC236}">
                <a16:creationId xmlns:a16="http://schemas.microsoft.com/office/drawing/2014/main" id="{17070ED5-84B1-4E7E-A8A5-CE0EEB265895}"/>
              </a:ext>
            </a:extLst>
          </p:cNvPr>
          <p:cNvPicPr>
            <a:picLocks noChangeAspect="1"/>
          </p:cNvPicPr>
          <p:nvPr/>
        </p:nvPicPr>
        <p:blipFill rotWithShape="1">
          <a:blip r:embed="rId3"/>
          <a:srcRect l="19231" t="4215" r="29021" b="55077"/>
          <a:stretch/>
        </p:blipFill>
        <p:spPr>
          <a:xfrm>
            <a:off x="320750" y="3660203"/>
            <a:ext cx="2134277" cy="23264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E5ED487A-5E58-4B1C-BD5F-7985DD33C18C}"/>
              </a:ext>
            </a:extLst>
          </p:cNvPr>
          <p:cNvSpPr txBox="1"/>
          <p:nvPr/>
        </p:nvSpPr>
        <p:spPr>
          <a:xfrm>
            <a:off x="224287" y="5989608"/>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Francisco Hayez</a:t>
            </a:r>
          </a:p>
        </p:txBody>
      </p:sp>
      <p:pic>
        <p:nvPicPr>
          <p:cNvPr id="5" name="Picture 5">
            <a:extLst>
              <a:ext uri="{FF2B5EF4-FFF2-40B4-BE49-F238E27FC236}">
                <a16:creationId xmlns:a16="http://schemas.microsoft.com/office/drawing/2014/main" id="{DEF6D631-4A93-4245-94B6-082C216380B1}"/>
              </a:ext>
            </a:extLst>
          </p:cNvPr>
          <p:cNvPicPr>
            <a:picLocks noChangeAspect="1"/>
          </p:cNvPicPr>
          <p:nvPr/>
        </p:nvPicPr>
        <p:blipFill rotWithShape="1">
          <a:blip r:embed="rId4"/>
          <a:srcRect l="26042" t="15800" r="41667" b="57996"/>
          <a:stretch/>
        </p:blipFill>
        <p:spPr>
          <a:xfrm>
            <a:off x="2639683" y="3660203"/>
            <a:ext cx="2126929" cy="23285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5ECDE7AB-D596-43E1-B39E-2F565B0C55BE}"/>
              </a:ext>
            </a:extLst>
          </p:cNvPr>
          <p:cNvSpPr txBox="1"/>
          <p:nvPr/>
        </p:nvSpPr>
        <p:spPr>
          <a:xfrm>
            <a:off x="2581275" y="5974331"/>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James Tissot</a:t>
            </a:r>
          </a:p>
        </p:txBody>
      </p:sp>
      <p:pic>
        <p:nvPicPr>
          <p:cNvPr id="7" name="Picture 7">
            <a:extLst>
              <a:ext uri="{FF2B5EF4-FFF2-40B4-BE49-F238E27FC236}">
                <a16:creationId xmlns:a16="http://schemas.microsoft.com/office/drawing/2014/main" id="{4922E691-5713-4B27-A646-70D399E6D5B9}"/>
              </a:ext>
            </a:extLst>
          </p:cNvPr>
          <p:cNvPicPr>
            <a:picLocks noChangeAspect="1"/>
          </p:cNvPicPr>
          <p:nvPr/>
        </p:nvPicPr>
        <p:blipFill rotWithShape="1">
          <a:blip r:embed="rId5"/>
          <a:srcRect l="24737" t="3141" r="34211" b="62964"/>
          <a:stretch/>
        </p:blipFill>
        <p:spPr>
          <a:xfrm>
            <a:off x="4923255" y="3660203"/>
            <a:ext cx="2240973" cy="23307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EED10FA2-9263-4CC0-B2C2-950248046CE6}"/>
              </a:ext>
            </a:extLst>
          </p:cNvPr>
          <p:cNvSpPr txBox="1"/>
          <p:nvPr/>
        </p:nvSpPr>
        <p:spPr>
          <a:xfrm>
            <a:off x="4853796" y="5989608"/>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Francisco Hayez</a:t>
            </a:r>
          </a:p>
        </p:txBody>
      </p:sp>
      <p:pic>
        <p:nvPicPr>
          <p:cNvPr id="8" name="Picture 9" descr="A picture containing person&#10;&#10;Description automatically generated">
            <a:extLst>
              <a:ext uri="{FF2B5EF4-FFF2-40B4-BE49-F238E27FC236}">
                <a16:creationId xmlns:a16="http://schemas.microsoft.com/office/drawing/2014/main" id="{C40A0B3A-B1CF-4BB6-B47F-79E22175B546}"/>
              </a:ext>
            </a:extLst>
          </p:cNvPr>
          <p:cNvPicPr>
            <a:picLocks noChangeAspect="1"/>
          </p:cNvPicPr>
          <p:nvPr/>
        </p:nvPicPr>
        <p:blipFill rotWithShape="1">
          <a:blip r:embed="rId6"/>
          <a:srcRect l="53149" t="3517" r="16121" b="64510"/>
          <a:stretch/>
        </p:blipFill>
        <p:spPr>
          <a:xfrm>
            <a:off x="7288064" y="3662633"/>
            <a:ext cx="2239225" cy="23304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id="{B0F6B153-29BB-41FE-8A67-897A2F7FD9E4}"/>
              </a:ext>
            </a:extLst>
          </p:cNvPr>
          <p:cNvSpPr txBox="1"/>
          <p:nvPr/>
        </p:nvSpPr>
        <p:spPr>
          <a:xfrm>
            <a:off x="7168551" y="5989607"/>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Rembrandt</a:t>
            </a:r>
          </a:p>
        </p:txBody>
      </p:sp>
      <p:pic>
        <p:nvPicPr>
          <p:cNvPr id="10" name="Picture 11">
            <a:extLst>
              <a:ext uri="{FF2B5EF4-FFF2-40B4-BE49-F238E27FC236}">
                <a16:creationId xmlns:a16="http://schemas.microsoft.com/office/drawing/2014/main" id="{3C3CC253-E37A-414A-BE9D-314F02AFDB25}"/>
              </a:ext>
            </a:extLst>
          </p:cNvPr>
          <p:cNvPicPr>
            <a:picLocks noChangeAspect="1"/>
          </p:cNvPicPr>
          <p:nvPr/>
        </p:nvPicPr>
        <p:blipFill rotWithShape="1">
          <a:blip r:embed="rId7"/>
          <a:srcRect l="9402" t="7323" r="6838" b="13131"/>
          <a:stretch/>
        </p:blipFill>
        <p:spPr>
          <a:xfrm>
            <a:off x="9691866" y="3667393"/>
            <a:ext cx="2180468" cy="23243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12">
            <a:extLst>
              <a:ext uri="{FF2B5EF4-FFF2-40B4-BE49-F238E27FC236}">
                <a16:creationId xmlns:a16="http://schemas.microsoft.com/office/drawing/2014/main" id="{61D3D5C6-FB6C-41F0-BC5E-EF0641566814}"/>
              </a:ext>
            </a:extLst>
          </p:cNvPr>
          <p:cNvSpPr txBox="1"/>
          <p:nvPr/>
        </p:nvSpPr>
        <p:spPr>
          <a:xfrm>
            <a:off x="9612701" y="5989606"/>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Alonso Cano</a:t>
            </a:r>
          </a:p>
        </p:txBody>
      </p:sp>
    </p:spTree>
    <p:extLst>
      <p:ext uri="{BB962C8B-B14F-4D97-AF65-F5344CB8AC3E}">
        <p14:creationId xmlns:p14="http://schemas.microsoft.com/office/powerpoint/2010/main" val="1517142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C13E9-41D0-424B-B1A6-FCCDA4D9FE53}"/>
              </a:ext>
            </a:extLst>
          </p:cNvPr>
          <p:cNvSpPr>
            <a:spLocks noGrp="1"/>
          </p:cNvSpPr>
          <p:nvPr>
            <p:ph type="title"/>
          </p:nvPr>
        </p:nvSpPr>
        <p:spPr>
          <a:xfrm>
            <a:off x="290398" y="4561617"/>
            <a:ext cx="2544578" cy="692332"/>
          </a:xfrm>
        </p:spPr>
        <p:txBody>
          <a:bodyPr>
            <a:normAutofit fontScale="90000"/>
          </a:bodyPr>
          <a:lstStyle/>
          <a:p>
            <a:r>
              <a:rPr lang="en-US" sz="2000" b="0" dirty="0">
                <a:latin typeface="Georgia"/>
              </a:rPr>
              <a:t> Raymond Brown, </a:t>
            </a:r>
            <a:br>
              <a:rPr lang="en-US" sz="2000" b="0" dirty="0">
                <a:latin typeface="Georgia"/>
              </a:rPr>
            </a:br>
            <a:r>
              <a:rPr lang="en-US" sz="2000" b="0" i="1" dirty="0">
                <a:latin typeface="Georgia"/>
              </a:rPr>
              <a:t>Introduction to the New Testament</a:t>
            </a:r>
            <a:r>
              <a:rPr lang="en-US" sz="2000" b="0" dirty="0">
                <a:latin typeface="Georgia"/>
              </a:rPr>
              <a:t>, 175.</a:t>
            </a:r>
            <a:endParaRPr lang="en-US" dirty="0"/>
          </a:p>
        </p:txBody>
      </p:sp>
      <p:sp>
        <p:nvSpPr>
          <p:cNvPr id="3" name="Content Placeholder 2">
            <a:extLst>
              <a:ext uri="{FF2B5EF4-FFF2-40B4-BE49-F238E27FC236}">
                <a16:creationId xmlns:a16="http://schemas.microsoft.com/office/drawing/2014/main" id="{1B8EC05C-8A60-4BD5-9434-1B06C28F6C2D}"/>
              </a:ext>
            </a:extLst>
          </p:cNvPr>
          <p:cNvSpPr>
            <a:spLocks noGrp="1"/>
          </p:cNvSpPr>
          <p:nvPr>
            <p:ph idx="1"/>
          </p:nvPr>
        </p:nvSpPr>
        <p:spPr>
          <a:xfrm>
            <a:off x="3056708" y="235131"/>
            <a:ext cx="8856617" cy="6453052"/>
          </a:xfrm>
        </p:spPr>
        <p:txBody>
          <a:bodyPr>
            <a:normAutofit/>
          </a:bodyPr>
          <a:lstStyle/>
          <a:p>
            <a:pPr marL="0" indent="0">
              <a:buNone/>
            </a:pPr>
            <a:r>
              <a:rPr lang="en-US" sz="4400" dirty="0">
                <a:latin typeface="Georgia"/>
              </a:rPr>
              <a:t>“The backgrounds to the marital unions of all four women with the husbands mentioned in the genealogy were irregular…Yet the women themselves were the instruments of God in continuing the messianic line. Does that prepare for the unusualness of Mary’s conceiving?”</a:t>
            </a:r>
            <a:endParaRPr lang="en-US" sz="4400" dirty="0">
              <a:ln>
                <a:solidFill>
                  <a:prstClr val="black">
                    <a:lumMod val="75000"/>
                    <a:lumOff val="25000"/>
                    <a:alpha val="10000"/>
                  </a:prstClr>
                </a:solidFill>
              </a:ln>
            </a:endParaRPr>
          </a:p>
        </p:txBody>
      </p:sp>
      <p:pic>
        <p:nvPicPr>
          <p:cNvPr id="4" name="Picture 4" descr="A person wearing a suit and tie looking at the camera&#10;&#10;Description automatically generated">
            <a:extLst>
              <a:ext uri="{FF2B5EF4-FFF2-40B4-BE49-F238E27FC236}">
                <a16:creationId xmlns:a16="http://schemas.microsoft.com/office/drawing/2014/main" id="{A5B4DDEC-3B64-40EB-AE2B-CFCD1E16ED12}"/>
              </a:ext>
            </a:extLst>
          </p:cNvPr>
          <p:cNvPicPr>
            <a:picLocks noChangeAspect="1"/>
          </p:cNvPicPr>
          <p:nvPr/>
        </p:nvPicPr>
        <p:blipFill rotWithShape="1">
          <a:blip r:embed="rId3"/>
          <a:srcRect l="9960" t="3170" r="5578" b="3170"/>
          <a:stretch/>
        </p:blipFill>
        <p:spPr>
          <a:xfrm>
            <a:off x="290398" y="438218"/>
            <a:ext cx="2597325" cy="39677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62494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result for annunciation">
            <a:extLst>
              <a:ext uri="{FF2B5EF4-FFF2-40B4-BE49-F238E27FC236}">
                <a16:creationId xmlns:a16="http://schemas.microsoft.com/office/drawing/2014/main" id="{DBDBDA08-F816-468F-ACB3-F2AE0029B2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0" y="36095"/>
            <a:ext cx="7467600" cy="49037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2F16C67-D5CE-40D3-8C0E-BB55DC42BC9C}"/>
              </a:ext>
            </a:extLst>
          </p:cNvPr>
          <p:cNvSpPr txBox="1"/>
          <p:nvPr/>
        </p:nvSpPr>
        <p:spPr>
          <a:xfrm>
            <a:off x="3015132" y="4601265"/>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Matthias </a:t>
            </a:r>
            <a:r>
              <a:rPr lang="en-US" sz="1600" dirty="0" err="1">
                <a:latin typeface="Georgia"/>
              </a:rPr>
              <a:t>Stomer</a:t>
            </a:r>
            <a:endParaRPr lang="en-US" sz="1600" dirty="0">
              <a:latin typeface="Georgia"/>
            </a:endParaRPr>
          </a:p>
        </p:txBody>
      </p:sp>
      <p:sp>
        <p:nvSpPr>
          <p:cNvPr id="8" name="Content Placeholder 2">
            <a:extLst>
              <a:ext uri="{FF2B5EF4-FFF2-40B4-BE49-F238E27FC236}">
                <a16:creationId xmlns:a16="http://schemas.microsoft.com/office/drawing/2014/main" id="{176A8C90-7C9A-460C-97D8-7343F2796406}"/>
              </a:ext>
            </a:extLst>
          </p:cNvPr>
          <p:cNvSpPr txBox="1">
            <a:spLocks/>
          </p:cNvSpPr>
          <p:nvPr/>
        </p:nvSpPr>
        <p:spPr>
          <a:xfrm>
            <a:off x="2133600" y="5105400"/>
            <a:ext cx="8153400" cy="1143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4800" dirty="0"/>
              <a:t>“The Annunciation”</a:t>
            </a:r>
          </a:p>
          <a:p>
            <a:pPr marL="0" indent="0" algn="ctr">
              <a:buFont typeface="Arial" pitchFamily="34" charset="0"/>
              <a:buNone/>
            </a:pPr>
            <a:r>
              <a:rPr lang="en-US" sz="4800" dirty="0"/>
              <a:t>Luke 1:26-38</a:t>
            </a:r>
          </a:p>
        </p:txBody>
      </p:sp>
    </p:spTree>
    <p:extLst>
      <p:ext uri="{BB962C8B-B14F-4D97-AF65-F5344CB8AC3E}">
        <p14:creationId xmlns:p14="http://schemas.microsoft.com/office/powerpoint/2010/main" val="3394718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F5227-F37B-4367-9CD0-4CD9A516EF97}"/>
              </a:ext>
            </a:extLst>
          </p:cNvPr>
          <p:cNvSpPr>
            <a:spLocks noGrp="1"/>
          </p:cNvSpPr>
          <p:nvPr>
            <p:ph type="title"/>
          </p:nvPr>
        </p:nvSpPr>
        <p:spPr>
          <a:xfrm>
            <a:off x="913795" y="92770"/>
            <a:ext cx="10353762" cy="970450"/>
          </a:xfrm>
        </p:spPr>
        <p:txBody>
          <a:bodyPr>
            <a:normAutofit/>
          </a:bodyPr>
          <a:lstStyle/>
          <a:p>
            <a:r>
              <a:rPr lang="en-US" sz="4400" dirty="0"/>
              <a:t>Luke 1:26-33, NRSV</a:t>
            </a:r>
          </a:p>
        </p:txBody>
      </p:sp>
      <p:sp>
        <p:nvSpPr>
          <p:cNvPr id="3" name="Content Placeholder 2">
            <a:extLst>
              <a:ext uri="{FF2B5EF4-FFF2-40B4-BE49-F238E27FC236}">
                <a16:creationId xmlns:a16="http://schemas.microsoft.com/office/drawing/2014/main" id="{9C919FAF-262E-44B9-B30D-BE1C1E9E8EFB}"/>
              </a:ext>
            </a:extLst>
          </p:cNvPr>
          <p:cNvSpPr>
            <a:spLocks noGrp="1"/>
          </p:cNvSpPr>
          <p:nvPr>
            <p:ph idx="1"/>
          </p:nvPr>
        </p:nvSpPr>
        <p:spPr>
          <a:xfrm>
            <a:off x="331304" y="1063220"/>
            <a:ext cx="11622157" cy="5324331"/>
          </a:xfrm>
        </p:spPr>
        <p:txBody>
          <a:bodyPr>
            <a:noAutofit/>
          </a:bodyPr>
          <a:lstStyle/>
          <a:p>
            <a:pPr marL="36900" indent="0" algn="ctr">
              <a:buNone/>
            </a:pPr>
            <a:r>
              <a:rPr lang="en-US" sz="4000" dirty="0"/>
              <a:t>“In the sixth month the angel Gabriel was sent by God to a town in Galilee called Nazareth, to a virgin engaged to a man whose name was Joseph, of the house of David. The virgin’s name was Mary. And he came to her and said, ‘Greetings, favored one! The Lord is with you.’ But she was much perplexed by his words and pondered what sort of greeting this might be. </a:t>
            </a:r>
          </a:p>
        </p:txBody>
      </p:sp>
    </p:spTree>
    <p:extLst>
      <p:ext uri="{BB962C8B-B14F-4D97-AF65-F5344CB8AC3E}">
        <p14:creationId xmlns:p14="http://schemas.microsoft.com/office/powerpoint/2010/main" val="1163681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F5227-F37B-4367-9CD0-4CD9A516EF97}"/>
              </a:ext>
            </a:extLst>
          </p:cNvPr>
          <p:cNvSpPr>
            <a:spLocks noGrp="1"/>
          </p:cNvSpPr>
          <p:nvPr>
            <p:ph type="title"/>
          </p:nvPr>
        </p:nvSpPr>
        <p:spPr>
          <a:xfrm>
            <a:off x="913795" y="92770"/>
            <a:ext cx="10353762" cy="970450"/>
          </a:xfrm>
        </p:spPr>
        <p:txBody>
          <a:bodyPr>
            <a:normAutofit/>
          </a:bodyPr>
          <a:lstStyle/>
          <a:p>
            <a:r>
              <a:rPr lang="en-US" sz="4400" dirty="0"/>
              <a:t>Luke 1:26-33, NRSV</a:t>
            </a:r>
          </a:p>
        </p:txBody>
      </p:sp>
      <p:sp>
        <p:nvSpPr>
          <p:cNvPr id="3" name="Content Placeholder 2">
            <a:extLst>
              <a:ext uri="{FF2B5EF4-FFF2-40B4-BE49-F238E27FC236}">
                <a16:creationId xmlns:a16="http://schemas.microsoft.com/office/drawing/2014/main" id="{9C919FAF-262E-44B9-B30D-BE1C1E9E8EFB}"/>
              </a:ext>
            </a:extLst>
          </p:cNvPr>
          <p:cNvSpPr>
            <a:spLocks noGrp="1"/>
          </p:cNvSpPr>
          <p:nvPr>
            <p:ph idx="1"/>
          </p:nvPr>
        </p:nvSpPr>
        <p:spPr>
          <a:xfrm>
            <a:off x="331304" y="1063220"/>
            <a:ext cx="11622157" cy="5324331"/>
          </a:xfrm>
        </p:spPr>
        <p:txBody>
          <a:bodyPr>
            <a:noAutofit/>
          </a:bodyPr>
          <a:lstStyle/>
          <a:p>
            <a:pPr marL="36900" indent="0" algn="ctr">
              <a:buNone/>
            </a:pPr>
            <a:r>
              <a:rPr lang="en-US" sz="4000" dirty="0"/>
              <a:t>“The angel said to her, ‘Do not be afraid, Mary, for you have found favor with God. And now, you will conceive in your womb and bear a son, and you will name him Jesus. He will be great, and will be called the Son of the Most High, and the Lord God will give to him the throne of his ancestor David. He will reign over the house of Jacob forever, and of his kingdom there will be no end.’”</a:t>
            </a:r>
          </a:p>
        </p:txBody>
      </p:sp>
    </p:spTree>
    <p:extLst>
      <p:ext uri="{BB962C8B-B14F-4D97-AF65-F5344CB8AC3E}">
        <p14:creationId xmlns:p14="http://schemas.microsoft.com/office/powerpoint/2010/main" val="1504473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D33F32-2557-40C0-B8C4-96FE846E98CD}"/>
              </a:ext>
            </a:extLst>
          </p:cNvPr>
          <p:cNvSpPr>
            <a:spLocks noGrp="1"/>
          </p:cNvSpPr>
          <p:nvPr>
            <p:ph idx="1"/>
          </p:nvPr>
        </p:nvSpPr>
        <p:spPr>
          <a:xfrm>
            <a:off x="3733800" y="4359790"/>
            <a:ext cx="8458200" cy="7010400"/>
          </a:xfrm>
        </p:spPr>
        <p:txBody>
          <a:bodyPr>
            <a:noAutofit/>
          </a:bodyPr>
          <a:lstStyle/>
          <a:p>
            <a:pPr marL="0" indent="0">
              <a:buNone/>
            </a:pPr>
            <a:r>
              <a:rPr lang="en-US" sz="4000" dirty="0">
                <a:solidFill>
                  <a:schemeClr val="bg2"/>
                </a:solidFill>
              </a:rPr>
              <a:t>“God hath chosen the weak things of the world to confound the things which are mighty” </a:t>
            </a:r>
            <a:r>
              <a:rPr lang="en-US" dirty="0">
                <a:solidFill>
                  <a:schemeClr val="bg2"/>
                </a:solidFill>
              </a:rPr>
              <a:t>(1 Corinthians 1:27)</a:t>
            </a:r>
          </a:p>
          <a:p>
            <a:pPr marL="0" indent="0">
              <a:buNone/>
            </a:pPr>
            <a:endParaRPr lang="en-US" sz="4000" dirty="0"/>
          </a:p>
          <a:p>
            <a:pPr marL="0" indent="0">
              <a:buNone/>
            </a:pPr>
            <a:endParaRPr lang="en-US" sz="4000" dirty="0"/>
          </a:p>
        </p:txBody>
      </p:sp>
      <p:sp>
        <p:nvSpPr>
          <p:cNvPr id="7" name="TextBox 6">
            <a:extLst>
              <a:ext uri="{FF2B5EF4-FFF2-40B4-BE49-F238E27FC236}">
                <a16:creationId xmlns:a16="http://schemas.microsoft.com/office/drawing/2014/main" id="{4B9F5834-8A4E-4F64-8DA0-0B2C1E8CC3D6}"/>
              </a:ext>
            </a:extLst>
          </p:cNvPr>
          <p:cNvSpPr txBox="1"/>
          <p:nvPr/>
        </p:nvSpPr>
        <p:spPr>
          <a:xfrm>
            <a:off x="3756991" y="176188"/>
            <a:ext cx="8303302" cy="3908762"/>
          </a:xfrm>
          <a:prstGeom prst="rect">
            <a:avLst/>
          </a:prstGeom>
          <a:noFill/>
        </p:spPr>
        <p:txBody>
          <a:bodyPr wrap="square">
            <a:spAutoFit/>
          </a:bodyPr>
          <a:lstStyle/>
          <a:p>
            <a:r>
              <a:rPr lang="en-US" sz="2800" dirty="0">
                <a:latin typeface="Georgia" panose="02040502050405020303" pitchFamily="18" charset="0"/>
              </a:rPr>
              <a:t>“First, she was a woman. Second, she was young. Third, she was most likely poor and living in an insignificant town. Finally, she was a Jew living in a land ultimately ruled by the Roman Empire. Taken together, Mary can be seen as a figure with little power. For a more contemporary image, think of God’s appearing to a young girl in a small village in Africa.” </a:t>
            </a:r>
          </a:p>
          <a:p>
            <a:r>
              <a:rPr lang="en-US" sz="2400" dirty="0">
                <a:latin typeface="Georgia" panose="02040502050405020303" pitchFamily="18" charset="0"/>
              </a:rPr>
              <a:t>(James Martin, </a:t>
            </a:r>
            <a:r>
              <a:rPr lang="en-US" sz="2400" i="1" dirty="0">
                <a:latin typeface="Georgia" panose="02040502050405020303" pitchFamily="18" charset="0"/>
              </a:rPr>
              <a:t>Jesus, A Pilgrimage, </a:t>
            </a:r>
            <a:r>
              <a:rPr lang="en-US" sz="2400" dirty="0">
                <a:latin typeface="Georgia" panose="02040502050405020303" pitchFamily="18" charset="0"/>
              </a:rPr>
              <a:t>p. 37)</a:t>
            </a:r>
          </a:p>
        </p:txBody>
      </p:sp>
      <p:pic>
        <p:nvPicPr>
          <p:cNvPr id="1028" name="Picture 4" descr="A dark painting of a woman wearing a black veil, staring out of the portrait with her hands clasped gently in prayer.">
            <a:extLst>
              <a:ext uri="{FF2B5EF4-FFF2-40B4-BE49-F238E27FC236}">
                <a16:creationId xmlns:a16="http://schemas.microsoft.com/office/drawing/2014/main" id="{95CEE4C7-E543-46F5-9B72-88DFA0630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744" y="329234"/>
            <a:ext cx="3189649" cy="4030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237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D33F32-2557-40C0-B8C4-96FE846E98CD}"/>
              </a:ext>
            </a:extLst>
          </p:cNvPr>
          <p:cNvSpPr>
            <a:spLocks noGrp="1"/>
          </p:cNvSpPr>
          <p:nvPr>
            <p:ph idx="1"/>
          </p:nvPr>
        </p:nvSpPr>
        <p:spPr>
          <a:xfrm>
            <a:off x="3733800" y="4359790"/>
            <a:ext cx="8458200" cy="7010400"/>
          </a:xfrm>
        </p:spPr>
        <p:txBody>
          <a:bodyPr>
            <a:noAutofit/>
          </a:bodyPr>
          <a:lstStyle/>
          <a:p>
            <a:pPr marL="0" indent="0">
              <a:buNone/>
            </a:pPr>
            <a:r>
              <a:rPr lang="en-US" sz="4000" dirty="0">
                <a:solidFill>
                  <a:srgbClr val="FFFF00"/>
                </a:solidFill>
              </a:rPr>
              <a:t>“God hath chosen the weak things of the world to confound the things which are mighty” </a:t>
            </a:r>
            <a:r>
              <a:rPr lang="en-US" dirty="0">
                <a:solidFill>
                  <a:srgbClr val="FFFF00"/>
                </a:solidFill>
              </a:rPr>
              <a:t>(1 Corinthians 1:27)</a:t>
            </a:r>
          </a:p>
          <a:p>
            <a:pPr marL="0" indent="0">
              <a:buNone/>
            </a:pPr>
            <a:endParaRPr lang="en-US" sz="4000" dirty="0">
              <a:solidFill>
                <a:srgbClr val="FFFF00"/>
              </a:solidFill>
            </a:endParaRPr>
          </a:p>
          <a:p>
            <a:pPr marL="0" indent="0">
              <a:buNone/>
            </a:pPr>
            <a:endParaRPr lang="en-US" sz="4000" dirty="0">
              <a:solidFill>
                <a:srgbClr val="FFFF00"/>
              </a:solidFill>
            </a:endParaRPr>
          </a:p>
        </p:txBody>
      </p:sp>
      <p:sp>
        <p:nvSpPr>
          <p:cNvPr id="7" name="TextBox 6">
            <a:extLst>
              <a:ext uri="{FF2B5EF4-FFF2-40B4-BE49-F238E27FC236}">
                <a16:creationId xmlns:a16="http://schemas.microsoft.com/office/drawing/2014/main" id="{4B9F5834-8A4E-4F64-8DA0-0B2C1E8CC3D6}"/>
              </a:ext>
            </a:extLst>
          </p:cNvPr>
          <p:cNvSpPr txBox="1"/>
          <p:nvPr/>
        </p:nvSpPr>
        <p:spPr>
          <a:xfrm>
            <a:off x="3756991" y="176188"/>
            <a:ext cx="8303302" cy="3908762"/>
          </a:xfrm>
          <a:prstGeom prst="rect">
            <a:avLst/>
          </a:prstGeom>
          <a:noFill/>
        </p:spPr>
        <p:txBody>
          <a:bodyPr wrap="square">
            <a:spAutoFit/>
          </a:bodyPr>
          <a:lstStyle/>
          <a:p>
            <a:r>
              <a:rPr lang="en-US" sz="2800" dirty="0">
                <a:latin typeface="Georgia" panose="02040502050405020303" pitchFamily="18" charset="0"/>
              </a:rPr>
              <a:t>“First, she was a woman. Second, she was young. Third, she was most likely poor and living in an insignificant town. Finally, she was a Jew living in a land ultimately ruled by the Roman Empire. Taken together, Mary can be seen as a figure with little power. For a more contemporary image, think of God’s appearing to a young girl in a small village in Africa.” </a:t>
            </a:r>
          </a:p>
          <a:p>
            <a:r>
              <a:rPr lang="en-US" sz="2400" dirty="0">
                <a:latin typeface="Georgia" panose="02040502050405020303" pitchFamily="18" charset="0"/>
              </a:rPr>
              <a:t>(James Martin, </a:t>
            </a:r>
            <a:r>
              <a:rPr lang="en-US" sz="2400" i="1" dirty="0">
                <a:latin typeface="Georgia" panose="02040502050405020303" pitchFamily="18" charset="0"/>
              </a:rPr>
              <a:t>Jesus, A Pilgrimage, </a:t>
            </a:r>
            <a:r>
              <a:rPr lang="en-US" sz="2400" dirty="0">
                <a:latin typeface="Georgia" panose="02040502050405020303" pitchFamily="18" charset="0"/>
              </a:rPr>
              <a:t>p. 37)</a:t>
            </a:r>
          </a:p>
        </p:txBody>
      </p:sp>
      <p:pic>
        <p:nvPicPr>
          <p:cNvPr id="4" name="Picture 4" descr="A dark painting of a woman wearing a black veil, staring out of the portrait with her hands clasped gently in prayer.">
            <a:extLst>
              <a:ext uri="{FF2B5EF4-FFF2-40B4-BE49-F238E27FC236}">
                <a16:creationId xmlns:a16="http://schemas.microsoft.com/office/drawing/2014/main" id="{9A42984A-235D-4AB7-94EF-D4A3561158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744" y="329234"/>
            <a:ext cx="3189649" cy="4030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28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D33F32-2557-40C0-B8C4-96FE846E98CD}"/>
              </a:ext>
            </a:extLst>
          </p:cNvPr>
          <p:cNvSpPr>
            <a:spLocks noGrp="1"/>
          </p:cNvSpPr>
          <p:nvPr>
            <p:ph idx="1"/>
          </p:nvPr>
        </p:nvSpPr>
        <p:spPr>
          <a:xfrm>
            <a:off x="299803" y="552668"/>
            <a:ext cx="6985417" cy="6147936"/>
          </a:xfrm>
        </p:spPr>
        <p:txBody>
          <a:bodyPr>
            <a:noAutofit/>
          </a:bodyPr>
          <a:lstStyle/>
          <a:p>
            <a:pPr marL="36900" lvl="0" indent="0">
              <a:buNone/>
            </a:pPr>
            <a:r>
              <a:rPr lang="en-US" sz="4000" dirty="0"/>
              <a:t>“Behold, thy cousin Elisabeth, she hath also conceived a son in her old age: and this is the sixth month with her, who was called barren. For with God nothing shall be impossible” </a:t>
            </a:r>
            <a:r>
              <a:rPr lang="en-US" sz="3200" dirty="0"/>
              <a:t>(Luke 1:36-37)</a:t>
            </a:r>
            <a:endParaRPr lang="en-US" sz="4000" dirty="0"/>
          </a:p>
        </p:txBody>
      </p:sp>
      <p:pic>
        <p:nvPicPr>
          <p:cNvPr id="5" name="Picture 4" descr="Image result for annunciation">
            <a:extLst>
              <a:ext uri="{FF2B5EF4-FFF2-40B4-BE49-F238E27FC236}">
                <a16:creationId xmlns:a16="http://schemas.microsoft.com/office/drawing/2014/main" id="{18B32208-154F-4BD9-B902-739C335B28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5004" y="552668"/>
            <a:ext cx="4277193" cy="28086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EEEFA4B-6C01-6748-9BDE-7CDC04B6A54F}"/>
              </a:ext>
            </a:extLst>
          </p:cNvPr>
          <p:cNvSpPr txBox="1"/>
          <p:nvPr/>
        </p:nvSpPr>
        <p:spPr>
          <a:xfrm>
            <a:off x="7741894" y="3044651"/>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Matthias </a:t>
            </a:r>
            <a:r>
              <a:rPr lang="en-US" sz="1600" dirty="0" err="1">
                <a:latin typeface="Georgia"/>
              </a:rPr>
              <a:t>Stomer</a:t>
            </a:r>
            <a:endParaRPr lang="en-US" sz="1600" dirty="0">
              <a:latin typeface="Georgia"/>
            </a:endParaRPr>
          </a:p>
        </p:txBody>
      </p:sp>
    </p:spTree>
    <p:extLst>
      <p:ext uri="{BB962C8B-B14F-4D97-AF65-F5344CB8AC3E}">
        <p14:creationId xmlns:p14="http://schemas.microsoft.com/office/powerpoint/2010/main" val="2937940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D33F32-2557-40C0-B8C4-96FE846E98CD}"/>
              </a:ext>
            </a:extLst>
          </p:cNvPr>
          <p:cNvSpPr>
            <a:spLocks noGrp="1"/>
          </p:cNvSpPr>
          <p:nvPr>
            <p:ph idx="1"/>
          </p:nvPr>
        </p:nvSpPr>
        <p:spPr>
          <a:xfrm>
            <a:off x="1" y="239844"/>
            <a:ext cx="6355829" cy="6460760"/>
          </a:xfrm>
        </p:spPr>
        <p:txBody>
          <a:bodyPr>
            <a:noAutofit/>
          </a:bodyPr>
          <a:lstStyle/>
          <a:p>
            <a:pPr lvl="0"/>
            <a:r>
              <a:rPr lang="en-US" dirty="0"/>
              <a:t>“Behold the handmaid of the Lord” (Luke 1:38). </a:t>
            </a:r>
          </a:p>
          <a:p>
            <a:pPr lvl="0"/>
            <a:r>
              <a:rPr lang="en-US" dirty="0">
                <a:solidFill>
                  <a:schemeClr val="bg2"/>
                </a:solidFill>
              </a:rPr>
              <a:t>Note that the Greek word translated as “handmaid” (</a:t>
            </a:r>
            <a:r>
              <a:rPr lang="en-US" dirty="0" err="1">
                <a:solidFill>
                  <a:schemeClr val="bg2"/>
                </a:solidFill>
              </a:rPr>
              <a:t>doulē</a:t>
            </a:r>
            <a:r>
              <a:rPr lang="en-US" dirty="0">
                <a:solidFill>
                  <a:schemeClr val="bg2"/>
                </a:solidFill>
              </a:rPr>
              <a:t>) means “slave.” In other words, Mary is saying, “I am the Lord’s slave.”</a:t>
            </a:r>
          </a:p>
          <a:p>
            <a:r>
              <a:rPr lang="en-US" dirty="0">
                <a:solidFill>
                  <a:schemeClr val="bg2"/>
                </a:solidFill>
              </a:rPr>
              <a:t>What would it look like in our lives to have Mary’s attitude of “Behold the handmaid of the Lord”?</a:t>
            </a:r>
          </a:p>
        </p:txBody>
      </p:sp>
      <p:pic>
        <p:nvPicPr>
          <p:cNvPr id="5" name="Picture 4" descr="Image result for annunciation">
            <a:extLst>
              <a:ext uri="{FF2B5EF4-FFF2-40B4-BE49-F238E27FC236}">
                <a16:creationId xmlns:a16="http://schemas.microsoft.com/office/drawing/2014/main" id="{18B32208-154F-4BD9-B902-739C335B28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5004" y="552668"/>
            <a:ext cx="4277193" cy="28086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EC93C72-3C6C-4C06-9961-B020FC7E518F}"/>
              </a:ext>
            </a:extLst>
          </p:cNvPr>
          <p:cNvSpPr txBox="1"/>
          <p:nvPr/>
        </p:nvSpPr>
        <p:spPr>
          <a:xfrm>
            <a:off x="7741894" y="3044651"/>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Matthias </a:t>
            </a:r>
            <a:r>
              <a:rPr lang="en-US" sz="1600" dirty="0" err="1">
                <a:latin typeface="Georgia"/>
              </a:rPr>
              <a:t>Stomer</a:t>
            </a:r>
            <a:endParaRPr lang="en-US" sz="1600" dirty="0">
              <a:latin typeface="Georgia"/>
            </a:endParaRPr>
          </a:p>
        </p:txBody>
      </p:sp>
    </p:spTree>
    <p:extLst>
      <p:ext uri="{BB962C8B-B14F-4D97-AF65-F5344CB8AC3E}">
        <p14:creationId xmlns:p14="http://schemas.microsoft.com/office/powerpoint/2010/main" val="2219011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D33F32-2557-40C0-B8C4-96FE846E98CD}"/>
              </a:ext>
            </a:extLst>
          </p:cNvPr>
          <p:cNvSpPr>
            <a:spLocks noGrp="1"/>
          </p:cNvSpPr>
          <p:nvPr>
            <p:ph idx="1"/>
          </p:nvPr>
        </p:nvSpPr>
        <p:spPr>
          <a:xfrm>
            <a:off x="1" y="239844"/>
            <a:ext cx="6355829" cy="6460760"/>
          </a:xfrm>
        </p:spPr>
        <p:txBody>
          <a:bodyPr>
            <a:noAutofit/>
          </a:bodyPr>
          <a:lstStyle/>
          <a:p>
            <a:pPr lvl="0"/>
            <a:r>
              <a:rPr lang="en-US" dirty="0"/>
              <a:t>“Behold the handmaid of the Lord” (Luke 1:38). </a:t>
            </a:r>
          </a:p>
          <a:p>
            <a:pPr lvl="0"/>
            <a:r>
              <a:rPr lang="en-US" dirty="0"/>
              <a:t>Note that the Greek word translated as “handmaid” (</a:t>
            </a:r>
            <a:r>
              <a:rPr lang="en-US" dirty="0" err="1"/>
              <a:t>doulē</a:t>
            </a:r>
            <a:r>
              <a:rPr lang="en-US" dirty="0"/>
              <a:t>) means “slave.” In other words, Mary is saying, “I am the Lord’s servant.”</a:t>
            </a:r>
          </a:p>
          <a:p>
            <a:r>
              <a:rPr lang="en-US" dirty="0">
                <a:solidFill>
                  <a:schemeClr val="bg2"/>
                </a:solidFill>
              </a:rPr>
              <a:t>What would it look like in our lives to have Mary’s attitude of “Behold the handmaid of the Lord”?</a:t>
            </a:r>
          </a:p>
        </p:txBody>
      </p:sp>
      <p:pic>
        <p:nvPicPr>
          <p:cNvPr id="5" name="Picture 4" descr="Image result for annunciation">
            <a:extLst>
              <a:ext uri="{FF2B5EF4-FFF2-40B4-BE49-F238E27FC236}">
                <a16:creationId xmlns:a16="http://schemas.microsoft.com/office/drawing/2014/main" id="{18B32208-154F-4BD9-B902-739C335B28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5004" y="552668"/>
            <a:ext cx="4277193" cy="28086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EC93C72-3C6C-4C06-9961-B020FC7E518F}"/>
              </a:ext>
            </a:extLst>
          </p:cNvPr>
          <p:cNvSpPr txBox="1"/>
          <p:nvPr/>
        </p:nvSpPr>
        <p:spPr>
          <a:xfrm>
            <a:off x="7741894" y="3044651"/>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Matthias </a:t>
            </a:r>
            <a:r>
              <a:rPr lang="en-US" sz="1600" dirty="0" err="1">
                <a:latin typeface="Georgia"/>
              </a:rPr>
              <a:t>Stomer</a:t>
            </a:r>
            <a:endParaRPr lang="en-US" sz="1600" dirty="0">
              <a:latin typeface="Georgia"/>
            </a:endParaRPr>
          </a:p>
        </p:txBody>
      </p:sp>
      <p:pic>
        <p:nvPicPr>
          <p:cNvPr id="6" name="Picture 5" descr="Graphical user interface, text, email&#10;&#10;Description automatically generated">
            <a:extLst>
              <a:ext uri="{FF2B5EF4-FFF2-40B4-BE49-F238E27FC236}">
                <a16:creationId xmlns:a16="http://schemas.microsoft.com/office/drawing/2014/main" id="{4C464C23-6ABA-46F3-89AE-D68055BF5927}"/>
              </a:ext>
            </a:extLst>
          </p:cNvPr>
          <p:cNvPicPr>
            <a:picLocks noChangeAspect="1"/>
          </p:cNvPicPr>
          <p:nvPr/>
        </p:nvPicPr>
        <p:blipFill rotWithShape="1">
          <a:blip r:embed="rId4"/>
          <a:srcRect l="11065" t="28415" r="42705" b="34645"/>
          <a:stretch/>
        </p:blipFill>
        <p:spPr>
          <a:xfrm>
            <a:off x="6355830" y="4084817"/>
            <a:ext cx="5636301" cy="25333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Arrow: Right 6">
            <a:extLst>
              <a:ext uri="{FF2B5EF4-FFF2-40B4-BE49-F238E27FC236}">
                <a16:creationId xmlns:a16="http://schemas.microsoft.com/office/drawing/2014/main" id="{900D32E7-3231-43C1-A0EC-EA8F6E02600D}"/>
              </a:ext>
            </a:extLst>
          </p:cNvPr>
          <p:cNvSpPr/>
          <p:nvPr/>
        </p:nvSpPr>
        <p:spPr>
          <a:xfrm rot="1752074">
            <a:off x="5661285" y="3022803"/>
            <a:ext cx="2133600" cy="33855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366B87E-4C01-446E-9109-BDE12F0F21C1}"/>
              </a:ext>
            </a:extLst>
          </p:cNvPr>
          <p:cNvSpPr txBox="1"/>
          <p:nvPr/>
        </p:nvSpPr>
        <p:spPr>
          <a:xfrm>
            <a:off x="7615004" y="3702570"/>
            <a:ext cx="445510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latin typeface="Georgia"/>
              </a:rPr>
              <a:t>Do you remember the Blue Letter Bible?</a:t>
            </a:r>
          </a:p>
        </p:txBody>
      </p:sp>
    </p:spTree>
    <p:extLst>
      <p:ext uri="{BB962C8B-B14F-4D97-AF65-F5344CB8AC3E}">
        <p14:creationId xmlns:p14="http://schemas.microsoft.com/office/powerpoint/2010/main" val="988652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609600" y="457200"/>
            <a:ext cx="10972800" cy="3354765"/>
          </a:xfrm>
          <a:prstGeom prst="rect">
            <a:avLst/>
          </a:prstGeom>
          <a:noFill/>
          <a:ln w="9525">
            <a:noFill/>
            <a:miter lim="800000"/>
            <a:headEnd/>
            <a:tailEnd/>
          </a:ln>
          <a:effectLst/>
        </p:spPr>
        <p:txBody>
          <a:bodyPr wrap="square">
            <a:spAutoFit/>
          </a:bodyPr>
          <a:lstStyle/>
          <a:p>
            <a:pPr algn="ctr"/>
            <a:r>
              <a:rPr lang="en-US" sz="3200" dirty="0">
                <a:effectLst>
                  <a:outerShdw blurRad="38100" dist="38100" sx="1000" sy="1000" algn="tl">
                    <a:srgbClr val="C0C0C0"/>
                  </a:outerShdw>
                </a:effectLst>
                <a:latin typeface="Georgia" panose="02040502050405020303" pitchFamily="18" charset="0"/>
              </a:rPr>
              <a:t>“All the generations from Abraham to David are </a:t>
            </a:r>
            <a:r>
              <a:rPr lang="en-US" sz="3200" u="sng" dirty="0">
                <a:solidFill>
                  <a:srgbClr val="FFFF00"/>
                </a:solidFill>
                <a:effectLst>
                  <a:outerShdw blurRad="38100" dist="38100" sx="1000" sy="1000" algn="tl">
                    <a:srgbClr val="C0C0C0"/>
                  </a:outerShdw>
                </a:effectLst>
                <a:latin typeface="Georgia" panose="02040502050405020303" pitchFamily="18" charset="0"/>
              </a:rPr>
              <a:t>fourteen generations</a:t>
            </a:r>
            <a:r>
              <a:rPr lang="en-US" sz="3200" dirty="0">
                <a:effectLst>
                  <a:outerShdw blurRad="38100" dist="38100" sx="1000" sy="1000" algn="tl">
                    <a:srgbClr val="C0C0C0"/>
                  </a:outerShdw>
                </a:effectLst>
                <a:latin typeface="Georgia" panose="02040502050405020303" pitchFamily="18" charset="0"/>
              </a:rPr>
              <a:t>; and from David until the carrying away into Babylon are </a:t>
            </a:r>
            <a:r>
              <a:rPr lang="en-US" sz="3200" u="sng" dirty="0">
                <a:solidFill>
                  <a:srgbClr val="FFFF00"/>
                </a:solidFill>
                <a:effectLst>
                  <a:outerShdw blurRad="38100" dist="38100" sx="1000" sy="1000" algn="tl">
                    <a:srgbClr val="C0C0C0"/>
                  </a:outerShdw>
                </a:effectLst>
                <a:latin typeface="Georgia" panose="02040502050405020303" pitchFamily="18" charset="0"/>
              </a:rPr>
              <a:t>fourteen generations</a:t>
            </a:r>
            <a:r>
              <a:rPr lang="en-US" sz="3200" dirty="0">
                <a:effectLst>
                  <a:outerShdw blurRad="38100" dist="38100" sx="1000" sy="1000" algn="tl">
                    <a:srgbClr val="C0C0C0"/>
                  </a:outerShdw>
                </a:effectLst>
                <a:latin typeface="Georgia" panose="02040502050405020303" pitchFamily="18" charset="0"/>
              </a:rPr>
              <a:t>; and from the carrying away into Babylon unto Christ [Messiah, the anointed one] are </a:t>
            </a:r>
            <a:r>
              <a:rPr lang="en-US" sz="3200" u="sng" dirty="0">
                <a:solidFill>
                  <a:srgbClr val="FFFF00"/>
                </a:solidFill>
                <a:effectLst>
                  <a:outerShdw blurRad="38100" dist="38100" sx="1000" sy="1000" algn="tl">
                    <a:srgbClr val="C0C0C0"/>
                  </a:outerShdw>
                </a:effectLst>
                <a:latin typeface="Georgia" panose="02040502050405020303" pitchFamily="18" charset="0"/>
              </a:rPr>
              <a:t>fourteen generations</a:t>
            </a:r>
            <a:r>
              <a:rPr lang="en-US" sz="3200" dirty="0">
                <a:effectLst>
                  <a:outerShdw blurRad="38100" dist="38100" sx="1000" sy="1000" algn="tl">
                    <a:srgbClr val="C0C0C0"/>
                  </a:outerShdw>
                </a:effectLst>
                <a:latin typeface="Georgia" panose="02040502050405020303" pitchFamily="18" charset="0"/>
              </a:rPr>
              <a:t>.”</a:t>
            </a:r>
          </a:p>
          <a:p>
            <a:pPr algn="ctr"/>
            <a:endParaRPr lang="en-US" sz="2000" dirty="0">
              <a:effectLst>
                <a:outerShdw blurRad="38100" dist="38100" sx="1000" sy="1000" algn="tl">
                  <a:srgbClr val="C0C0C0"/>
                </a:outerShdw>
              </a:effectLst>
              <a:latin typeface="Georgia" panose="02040502050405020303" pitchFamily="18" charset="0"/>
            </a:endParaRPr>
          </a:p>
          <a:p>
            <a:pPr algn="ctr"/>
            <a:r>
              <a:rPr lang="en-US" sz="3200" dirty="0">
                <a:effectLst>
                  <a:outerShdw blurRad="38100" dist="38100" sx="1000" sy="1000" algn="tl">
                    <a:srgbClr val="C0C0C0"/>
                  </a:outerShdw>
                </a:effectLst>
                <a:latin typeface="Georgia" panose="02040502050405020303" pitchFamily="18" charset="0"/>
              </a:rPr>
              <a:t>Matthew 1:17</a:t>
            </a:r>
          </a:p>
        </p:txBody>
      </p:sp>
      <p:cxnSp>
        <p:nvCxnSpPr>
          <p:cNvPr id="3" name="Straight Connector 2">
            <a:extLst>
              <a:ext uri="{FF2B5EF4-FFF2-40B4-BE49-F238E27FC236}">
                <a16:creationId xmlns:a16="http://schemas.microsoft.com/office/drawing/2014/main" id="{7ADCDB18-B99B-4643-A421-34C37F83AF2F}"/>
              </a:ext>
            </a:extLst>
          </p:cNvPr>
          <p:cNvCxnSpPr>
            <a:cxnSpLocks/>
          </p:cNvCxnSpPr>
          <p:nvPr/>
        </p:nvCxnSpPr>
        <p:spPr>
          <a:xfrm>
            <a:off x="4038600" y="3116703"/>
            <a:ext cx="4038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3806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D33F32-2557-40C0-B8C4-96FE846E98CD}"/>
              </a:ext>
            </a:extLst>
          </p:cNvPr>
          <p:cNvSpPr>
            <a:spLocks noGrp="1"/>
          </p:cNvSpPr>
          <p:nvPr>
            <p:ph idx="1"/>
          </p:nvPr>
        </p:nvSpPr>
        <p:spPr>
          <a:xfrm>
            <a:off x="1" y="239844"/>
            <a:ext cx="6355829" cy="6460760"/>
          </a:xfrm>
        </p:spPr>
        <p:txBody>
          <a:bodyPr>
            <a:noAutofit/>
          </a:bodyPr>
          <a:lstStyle/>
          <a:p>
            <a:pPr lvl="0"/>
            <a:r>
              <a:rPr lang="en-US" dirty="0"/>
              <a:t>“Behold the handmaid of the Lord” (Luke 1:38). </a:t>
            </a:r>
          </a:p>
          <a:p>
            <a:pPr lvl="0"/>
            <a:r>
              <a:rPr lang="en-US" dirty="0"/>
              <a:t>Note that the Greek word translated as “handmaid” (</a:t>
            </a:r>
            <a:r>
              <a:rPr lang="en-US" dirty="0" err="1"/>
              <a:t>doulē</a:t>
            </a:r>
            <a:r>
              <a:rPr lang="en-US" dirty="0"/>
              <a:t>) means “slave.” In other words, Mary is saying, “I am the Lord’s servant.”</a:t>
            </a:r>
          </a:p>
          <a:p>
            <a:r>
              <a:rPr lang="en-US" dirty="0"/>
              <a:t>What would it look like in our lives to have Mary’s attitude of “Behold the handmaid of the Lord”?</a:t>
            </a:r>
          </a:p>
        </p:txBody>
      </p:sp>
      <p:pic>
        <p:nvPicPr>
          <p:cNvPr id="5" name="Picture 4" descr="Image result for annunciation">
            <a:extLst>
              <a:ext uri="{FF2B5EF4-FFF2-40B4-BE49-F238E27FC236}">
                <a16:creationId xmlns:a16="http://schemas.microsoft.com/office/drawing/2014/main" id="{18B32208-154F-4BD9-B902-739C335B28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5004" y="552668"/>
            <a:ext cx="4277193" cy="28086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EC93C72-3C6C-4C06-9961-B020FC7E518F}"/>
              </a:ext>
            </a:extLst>
          </p:cNvPr>
          <p:cNvSpPr txBox="1"/>
          <p:nvPr/>
        </p:nvSpPr>
        <p:spPr>
          <a:xfrm>
            <a:off x="7741894" y="3044651"/>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Matthias </a:t>
            </a:r>
            <a:r>
              <a:rPr lang="en-US" sz="1600" dirty="0" err="1">
                <a:latin typeface="Georgia"/>
              </a:rPr>
              <a:t>Stomer</a:t>
            </a:r>
            <a:endParaRPr lang="en-US" sz="1600" dirty="0">
              <a:latin typeface="Georgia"/>
            </a:endParaRPr>
          </a:p>
        </p:txBody>
      </p:sp>
      <p:pic>
        <p:nvPicPr>
          <p:cNvPr id="6" name="Picture 5" descr="Graphical user interface, text, email&#10;&#10;Description automatically generated">
            <a:extLst>
              <a:ext uri="{FF2B5EF4-FFF2-40B4-BE49-F238E27FC236}">
                <a16:creationId xmlns:a16="http://schemas.microsoft.com/office/drawing/2014/main" id="{4C464C23-6ABA-46F3-89AE-D68055BF5927}"/>
              </a:ext>
            </a:extLst>
          </p:cNvPr>
          <p:cNvPicPr>
            <a:picLocks noChangeAspect="1"/>
          </p:cNvPicPr>
          <p:nvPr/>
        </p:nvPicPr>
        <p:blipFill rotWithShape="1">
          <a:blip r:embed="rId4"/>
          <a:srcRect l="11065" t="28415" r="42705" b="34645"/>
          <a:stretch/>
        </p:blipFill>
        <p:spPr>
          <a:xfrm>
            <a:off x="6355830" y="4084817"/>
            <a:ext cx="5636301" cy="25333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Arrow: Right 6">
            <a:extLst>
              <a:ext uri="{FF2B5EF4-FFF2-40B4-BE49-F238E27FC236}">
                <a16:creationId xmlns:a16="http://schemas.microsoft.com/office/drawing/2014/main" id="{900D32E7-3231-43C1-A0EC-EA8F6E02600D}"/>
              </a:ext>
            </a:extLst>
          </p:cNvPr>
          <p:cNvSpPr/>
          <p:nvPr/>
        </p:nvSpPr>
        <p:spPr>
          <a:xfrm rot="1752074">
            <a:off x="5661285" y="3022803"/>
            <a:ext cx="2133600" cy="33855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366B87E-4C01-446E-9109-BDE12F0F21C1}"/>
              </a:ext>
            </a:extLst>
          </p:cNvPr>
          <p:cNvSpPr txBox="1"/>
          <p:nvPr/>
        </p:nvSpPr>
        <p:spPr>
          <a:xfrm>
            <a:off x="7615004" y="3702570"/>
            <a:ext cx="445510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latin typeface="Georgia"/>
              </a:rPr>
              <a:t>Do you remember the Blue Letter Bible?</a:t>
            </a:r>
          </a:p>
        </p:txBody>
      </p:sp>
    </p:spTree>
    <p:extLst>
      <p:ext uri="{BB962C8B-B14F-4D97-AF65-F5344CB8AC3E}">
        <p14:creationId xmlns:p14="http://schemas.microsoft.com/office/powerpoint/2010/main" val="1500180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ry and Elisabeth Rejoice Together | Latter–day Saints Channel">
            <a:extLst>
              <a:ext uri="{FF2B5EF4-FFF2-40B4-BE49-F238E27FC236}">
                <a16:creationId xmlns:a16="http://schemas.microsoft.com/office/drawing/2014/main" id="{7A49BCEE-F507-4A88-84B0-A4E60F1708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91" r="-2" b="17567"/>
          <a:stretch/>
        </p:blipFill>
        <p:spPr bwMode="auto">
          <a:xfrm>
            <a:off x="913795" y="922981"/>
            <a:ext cx="10353762" cy="45159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C976C842-F55B-4E74-818F-BE18D833F47B}"/>
              </a:ext>
            </a:extLst>
          </p:cNvPr>
          <p:cNvSpPr txBox="1"/>
          <p:nvPr/>
        </p:nvSpPr>
        <p:spPr>
          <a:xfrm>
            <a:off x="1406164" y="5131155"/>
            <a:ext cx="346433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Georgia"/>
              </a:rPr>
              <a:t>Bible Videos</a:t>
            </a:r>
          </a:p>
        </p:txBody>
      </p:sp>
    </p:spTree>
    <p:extLst>
      <p:ext uri="{BB962C8B-B14F-4D97-AF65-F5344CB8AC3E}">
        <p14:creationId xmlns:p14="http://schemas.microsoft.com/office/powerpoint/2010/main" val="5181079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A0E73-C5AC-44F7-B8CF-2302E2CEA0B4}"/>
              </a:ext>
            </a:extLst>
          </p:cNvPr>
          <p:cNvSpPr>
            <a:spLocks noGrp="1"/>
          </p:cNvSpPr>
          <p:nvPr>
            <p:ph type="title"/>
          </p:nvPr>
        </p:nvSpPr>
        <p:spPr>
          <a:xfrm>
            <a:off x="913795" y="124375"/>
            <a:ext cx="10353762" cy="970450"/>
          </a:xfrm>
        </p:spPr>
        <p:txBody>
          <a:bodyPr anchor="ctr">
            <a:normAutofit/>
          </a:bodyPr>
          <a:lstStyle/>
          <a:p>
            <a:pPr>
              <a:lnSpc>
                <a:spcPct val="90000"/>
              </a:lnSpc>
            </a:pPr>
            <a:r>
              <a:rPr lang="en-US" sz="3000" dirty="0"/>
              <a:t>The Magnificat: Luke 1:46-55</a:t>
            </a:r>
          </a:p>
        </p:txBody>
      </p:sp>
      <p:pic>
        <p:nvPicPr>
          <p:cNvPr id="3074" name="Picture 2" descr="Mary and Elisabeth Rejoice Together | Latter–day Saints Channel">
            <a:extLst>
              <a:ext uri="{FF2B5EF4-FFF2-40B4-BE49-F238E27FC236}">
                <a16:creationId xmlns:a16="http://schemas.microsoft.com/office/drawing/2014/main" id="{7A49BCEE-F507-4A88-84B0-A4E60F1708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91" r="-2" b="17567"/>
          <a:stretch/>
        </p:blipFill>
        <p:spPr bwMode="auto">
          <a:xfrm>
            <a:off x="913795" y="922981"/>
            <a:ext cx="10353762" cy="45159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17866149-D602-524A-8BDF-CB6D8908633C}"/>
              </a:ext>
            </a:extLst>
          </p:cNvPr>
          <p:cNvSpPr txBox="1"/>
          <p:nvPr/>
        </p:nvSpPr>
        <p:spPr>
          <a:xfrm>
            <a:off x="1406164" y="5131155"/>
            <a:ext cx="346433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Georgia"/>
              </a:rPr>
              <a:t>Bible Videos</a:t>
            </a:r>
          </a:p>
        </p:txBody>
      </p:sp>
    </p:spTree>
    <p:extLst>
      <p:ext uri="{BB962C8B-B14F-4D97-AF65-F5344CB8AC3E}">
        <p14:creationId xmlns:p14="http://schemas.microsoft.com/office/powerpoint/2010/main" val="1481164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AC178-0AD6-4569-9E01-84887C7859A1}"/>
              </a:ext>
            </a:extLst>
          </p:cNvPr>
          <p:cNvSpPr>
            <a:spLocks noGrp="1"/>
          </p:cNvSpPr>
          <p:nvPr>
            <p:ph type="title"/>
          </p:nvPr>
        </p:nvSpPr>
        <p:spPr/>
        <p:txBody>
          <a:bodyPr/>
          <a:lstStyle/>
          <a:p>
            <a:r>
              <a:rPr lang="en-US" dirty="0"/>
              <a:t>Luke 1:46-55, NRSV</a:t>
            </a:r>
          </a:p>
        </p:txBody>
      </p:sp>
      <p:sp>
        <p:nvSpPr>
          <p:cNvPr id="3" name="Content Placeholder 2">
            <a:extLst>
              <a:ext uri="{FF2B5EF4-FFF2-40B4-BE49-F238E27FC236}">
                <a16:creationId xmlns:a16="http://schemas.microsoft.com/office/drawing/2014/main" id="{F85B9F1A-F4F8-4721-B052-C08E3C22EDDD}"/>
              </a:ext>
            </a:extLst>
          </p:cNvPr>
          <p:cNvSpPr>
            <a:spLocks noGrp="1"/>
          </p:cNvSpPr>
          <p:nvPr>
            <p:ph idx="1"/>
          </p:nvPr>
        </p:nvSpPr>
        <p:spPr/>
        <p:txBody>
          <a:bodyPr>
            <a:normAutofit fontScale="92500"/>
          </a:bodyPr>
          <a:lstStyle/>
          <a:p>
            <a:pPr marL="36900" indent="0" algn="ctr">
              <a:buNone/>
            </a:pPr>
            <a:r>
              <a:rPr lang="en-US" dirty="0"/>
              <a:t>“My soul magnifies the Lord, and my spirit rejoices in God my Savior, for he has looked with favor on the lowliness of his servant. Surely, from now on all generations will call me blessed; for the Mighty One has done great things for me, and holy is his name. His mercy is for those who fear him from generation to generation. He has shown strength with his arm; he has scattered the proud in the thoughts of their hearts. </a:t>
            </a:r>
          </a:p>
        </p:txBody>
      </p:sp>
    </p:spTree>
    <p:extLst>
      <p:ext uri="{BB962C8B-B14F-4D97-AF65-F5344CB8AC3E}">
        <p14:creationId xmlns:p14="http://schemas.microsoft.com/office/powerpoint/2010/main" val="2787249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AC178-0AD6-4569-9E01-84887C7859A1}"/>
              </a:ext>
            </a:extLst>
          </p:cNvPr>
          <p:cNvSpPr>
            <a:spLocks noGrp="1"/>
          </p:cNvSpPr>
          <p:nvPr>
            <p:ph type="title"/>
          </p:nvPr>
        </p:nvSpPr>
        <p:spPr/>
        <p:txBody>
          <a:bodyPr/>
          <a:lstStyle/>
          <a:p>
            <a:r>
              <a:rPr lang="en-US" dirty="0"/>
              <a:t>Luke 1:46-55, NRSV</a:t>
            </a:r>
          </a:p>
        </p:txBody>
      </p:sp>
      <p:sp>
        <p:nvSpPr>
          <p:cNvPr id="3" name="Content Placeholder 2">
            <a:extLst>
              <a:ext uri="{FF2B5EF4-FFF2-40B4-BE49-F238E27FC236}">
                <a16:creationId xmlns:a16="http://schemas.microsoft.com/office/drawing/2014/main" id="{F85B9F1A-F4F8-4721-B052-C08E3C22EDDD}"/>
              </a:ext>
            </a:extLst>
          </p:cNvPr>
          <p:cNvSpPr>
            <a:spLocks noGrp="1"/>
          </p:cNvSpPr>
          <p:nvPr>
            <p:ph idx="1"/>
          </p:nvPr>
        </p:nvSpPr>
        <p:spPr/>
        <p:txBody>
          <a:bodyPr>
            <a:normAutofit lnSpcReduction="10000"/>
          </a:bodyPr>
          <a:lstStyle/>
          <a:p>
            <a:pPr marL="36900" indent="0" algn="ctr">
              <a:buNone/>
            </a:pPr>
            <a:r>
              <a:rPr lang="en-US" sz="4000" dirty="0"/>
              <a:t>“He has brought down the powerful from their thrones, and lifted up the lowly; he has filled the hungry with good things, and sent the rich away empty. He has helped his servant Israel, in remembrance of his mercy, according to the promise he made to our ancestors, to Abraham and to his descendants forever.” </a:t>
            </a:r>
          </a:p>
        </p:txBody>
      </p:sp>
    </p:spTree>
    <p:extLst>
      <p:ext uri="{BB962C8B-B14F-4D97-AF65-F5344CB8AC3E}">
        <p14:creationId xmlns:p14="http://schemas.microsoft.com/office/powerpoint/2010/main" val="3450430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ry and Elisabeth Rejoice Together | Latter–day Saints Channel">
            <a:extLst>
              <a:ext uri="{FF2B5EF4-FFF2-40B4-BE49-F238E27FC236}">
                <a16:creationId xmlns:a16="http://schemas.microsoft.com/office/drawing/2014/main" id="{7A49BCEE-F507-4A88-84B0-A4E60F1708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91" r="-2" b="17567"/>
          <a:stretch/>
        </p:blipFill>
        <p:spPr bwMode="auto">
          <a:xfrm>
            <a:off x="916295" y="1863884"/>
            <a:ext cx="10353762" cy="45159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itle 1">
            <a:extLst>
              <a:ext uri="{FF2B5EF4-FFF2-40B4-BE49-F238E27FC236}">
                <a16:creationId xmlns:a16="http://schemas.microsoft.com/office/drawing/2014/main" id="{56016345-E7CF-41C2-AF88-22351103E5FE}"/>
              </a:ext>
            </a:extLst>
          </p:cNvPr>
          <p:cNvSpPr txBox="1">
            <a:spLocks/>
          </p:cNvSpPr>
          <p:nvPr/>
        </p:nvSpPr>
        <p:spPr>
          <a:xfrm>
            <a:off x="1035564" y="164566"/>
            <a:ext cx="10353762" cy="1294693"/>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r>
              <a:rPr lang="en-US" sz="4400" dirty="0"/>
              <a:t>“My soul doth magnify the Lord”</a:t>
            </a:r>
            <a:endParaRPr lang="en-US" sz="4000" dirty="0"/>
          </a:p>
        </p:txBody>
      </p:sp>
      <p:sp>
        <p:nvSpPr>
          <p:cNvPr id="7" name="TextBox 6">
            <a:extLst>
              <a:ext uri="{FF2B5EF4-FFF2-40B4-BE49-F238E27FC236}">
                <a16:creationId xmlns:a16="http://schemas.microsoft.com/office/drawing/2014/main" id="{469F2EA9-DA02-7D4D-A4A6-A1765764A285}"/>
              </a:ext>
            </a:extLst>
          </p:cNvPr>
          <p:cNvSpPr txBox="1"/>
          <p:nvPr/>
        </p:nvSpPr>
        <p:spPr>
          <a:xfrm>
            <a:off x="1260390" y="6072058"/>
            <a:ext cx="346433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Georgia"/>
              </a:rPr>
              <a:t>Bible Videos</a:t>
            </a:r>
          </a:p>
        </p:txBody>
      </p:sp>
    </p:spTree>
    <p:extLst>
      <p:ext uri="{BB962C8B-B14F-4D97-AF65-F5344CB8AC3E}">
        <p14:creationId xmlns:p14="http://schemas.microsoft.com/office/powerpoint/2010/main" val="24013525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azon.com: The Nativity Story: Catherine Hardwicke, Marty Bowen, Wyck  Godfrey, Keisha Castle-Hughes, Oscar Isaac, Oscar Issac, Hiam Abbass, Shaun  Toub, Alexander Siddig, Said Amadis, Ciarán Hinds, Shohreh Aghdashloo, Mike  Rich: Movies &amp;">
            <a:extLst>
              <a:ext uri="{FF2B5EF4-FFF2-40B4-BE49-F238E27FC236}">
                <a16:creationId xmlns:a16="http://schemas.microsoft.com/office/drawing/2014/main" id="{8DE88418-3A3A-47F9-ADD2-B44A724DD9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7547" y="1462790"/>
            <a:ext cx="3636905" cy="51127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91275E0-4A64-45DB-86C8-A00CB4C1028C}"/>
              </a:ext>
            </a:extLst>
          </p:cNvPr>
          <p:cNvSpPr>
            <a:spLocks noGrp="1"/>
          </p:cNvSpPr>
          <p:nvPr>
            <p:ph type="title"/>
          </p:nvPr>
        </p:nvSpPr>
        <p:spPr>
          <a:xfrm>
            <a:off x="919119" y="282477"/>
            <a:ext cx="10353762" cy="970450"/>
          </a:xfrm>
        </p:spPr>
        <p:txBody>
          <a:bodyPr/>
          <a:lstStyle/>
          <a:p>
            <a:r>
              <a:rPr lang="en-US" dirty="0"/>
              <a:t>Seeing the Human Side of Mary</a:t>
            </a:r>
          </a:p>
        </p:txBody>
      </p:sp>
    </p:spTree>
    <p:extLst>
      <p:ext uri="{BB962C8B-B14F-4D97-AF65-F5344CB8AC3E}">
        <p14:creationId xmlns:p14="http://schemas.microsoft.com/office/powerpoint/2010/main" val="3642405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8C9DC-8947-49D5-B385-33BDE9C9D0FB}"/>
              </a:ext>
            </a:extLst>
          </p:cNvPr>
          <p:cNvSpPr>
            <a:spLocks noGrp="1"/>
          </p:cNvSpPr>
          <p:nvPr>
            <p:ph type="title"/>
          </p:nvPr>
        </p:nvSpPr>
        <p:spPr>
          <a:xfrm>
            <a:off x="919119" y="129915"/>
            <a:ext cx="10353762" cy="529652"/>
          </a:xfrm>
        </p:spPr>
        <p:txBody>
          <a:bodyPr>
            <a:normAutofit fontScale="90000"/>
          </a:bodyPr>
          <a:lstStyle/>
          <a:p>
            <a:r>
              <a:rPr lang="en-US" dirty="0"/>
              <a:t>Seeking Jesus…</a:t>
            </a:r>
          </a:p>
        </p:txBody>
      </p:sp>
      <p:sp>
        <p:nvSpPr>
          <p:cNvPr id="5" name="Title 1">
            <a:extLst>
              <a:ext uri="{FF2B5EF4-FFF2-40B4-BE49-F238E27FC236}">
                <a16:creationId xmlns:a16="http://schemas.microsoft.com/office/drawing/2014/main" id="{A9D8A60C-7E8F-403E-B683-4BDC7076DBCB}"/>
              </a:ext>
            </a:extLst>
          </p:cNvPr>
          <p:cNvSpPr txBox="1">
            <a:spLocks/>
          </p:cNvSpPr>
          <p:nvPr/>
        </p:nvSpPr>
        <p:spPr>
          <a:xfrm>
            <a:off x="9129010" y="464695"/>
            <a:ext cx="2914404" cy="1717623"/>
          </a:xfrm>
          <a:prstGeom prst="rect">
            <a:avLst/>
          </a:prstGeom>
          <a:effectLst>
            <a:outerShdw blurRad="25400" dir="17880000">
              <a:srgbClr val="000000">
                <a:alpha val="46000"/>
              </a:srgbClr>
            </a:outerShdw>
          </a:effectLst>
        </p:spPr>
        <p:txBody>
          <a:bodyPr vert="horz" lIns="91440" tIns="45720" rIns="91440" bIns="45720" rtlCol="0" anchor="ctr">
            <a:normAutofit fontScale="90000" lnSpcReduction="10000"/>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t>The wise ones studied and worked hard to seek Jesus</a:t>
            </a:r>
          </a:p>
        </p:txBody>
      </p:sp>
      <p:sp>
        <p:nvSpPr>
          <p:cNvPr id="6" name="Title 1">
            <a:extLst>
              <a:ext uri="{FF2B5EF4-FFF2-40B4-BE49-F238E27FC236}">
                <a16:creationId xmlns:a16="http://schemas.microsoft.com/office/drawing/2014/main" id="{039E397F-0A43-4F68-A898-E5EE754DBF54}"/>
              </a:ext>
            </a:extLst>
          </p:cNvPr>
          <p:cNvSpPr txBox="1">
            <a:spLocks/>
          </p:cNvSpPr>
          <p:nvPr/>
        </p:nvSpPr>
        <p:spPr>
          <a:xfrm>
            <a:off x="-10342" y="1311782"/>
            <a:ext cx="4550268" cy="1261672"/>
          </a:xfrm>
          <a:prstGeom prst="rect">
            <a:avLst/>
          </a:prstGeom>
          <a:effectLst>
            <a:outerShdw blurRad="25400" dir="17880000">
              <a:srgbClr val="000000">
                <a:alpha val="46000"/>
              </a:srgbClr>
            </a:outerShdw>
          </a:effectLst>
        </p:spPr>
        <p:txBody>
          <a:bodyPr vert="horz" lIns="91440" tIns="45720" rIns="91440" bIns="45720" rtlCol="0" anchor="ctr">
            <a:normAutofit fontScale="90000" lnSpcReduction="20000"/>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t>The shepherds dropped everything and ran to seek Jesus</a:t>
            </a:r>
          </a:p>
        </p:txBody>
      </p:sp>
      <p:pic>
        <p:nvPicPr>
          <p:cNvPr id="10" name="Picture 3">
            <a:extLst>
              <a:ext uri="{FF2B5EF4-FFF2-40B4-BE49-F238E27FC236}">
                <a16:creationId xmlns:a16="http://schemas.microsoft.com/office/drawing/2014/main" id="{E8082E85-BBBA-41F0-98F7-A6001F9C135E}"/>
              </a:ext>
            </a:extLst>
          </p:cNvPr>
          <p:cNvPicPr>
            <a:picLocks noChangeAspect="1"/>
          </p:cNvPicPr>
          <p:nvPr/>
        </p:nvPicPr>
        <p:blipFill>
          <a:blip r:embed="rId3"/>
          <a:stretch>
            <a:fillRect/>
          </a:stretch>
        </p:blipFill>
        <p:spPr>
          <a:xfrm>
            <a:off x="8963204" y="2443398"/>
            <a:ext cx="3080210" cy="41840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id="{DB720B89-6916-4B86-94EB-B7C0457B5071}"/>
              </a:ext>
            </a:extLst>
          </p:cNvPr>
          <p:cNvSpPr txBox="1"/>
          <p:nvPr/>
        </p:nvSpPr>
        <p:spPr>
          <a:xfrm>
            <a:off x="9129010" y="6268378"/>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ea typeface="+mn-lt"/>
                <a:cs typeface="+mn-lt"/>
              </a:rPr>
              <a:t>Minerva Teichert</a:t>
            </a:r>
            <a:endParaRPr lang="en-US" sz="1600" dirty="0">
              <a:latin typeface="Georgia"/>
            </a:endParaRPr>
          </a:p>
        </p:txBody>
      </p:sp>
      <p:pic>
        <p:nvPicPr>
          <p:cNvPr id="12" name="Picture 5">
            <a:extLst>
              <a:ext uri="{FF2B5EF4-FFF2-40B4-BE49-F238E27FC236}">
                <a16:creationId xmlns:a16="http://schemas.microsoft.com/office/drawing/2014/main" id="{7CC39E67-E7C3-4B28-B1A5-F5E2ACF7D63C}"/>
              </a:ext>
            </a:extLst>
          </p:cNvPr>
          <p:cNvPicPr>
            <a:picLocks noChangeAspect="1"/>
          </p:cNvPicPr>
          <p:nvPr/>
        </p:nvPicPr>
        <p:blipFill rotWithShape="1">
          <a:blip r:embed="rId4"/>
          <a:srcRect t="1" r="19128" b="-270"/>
          <a:stretch/>
        </p:blipFill>
        <p:spPr>
          <a:xfrm>
            <a:off x="137467" y="2573455"/>
            <a:ext cx="4254651" cy="36527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12">
            <a:extLst>
              <a:ext uri="{FF2B5EF4-FFF2-40B4-BE49-F238E27FC236}">
                <a16:creationId xmlns:a16="http://schemas.microsoft.com/office/drawing/2014/main" id="{89AE827A-495A-46FB-9B89-CDC96893DEB7}"/>
              </a:ext>
            </a:extLst>
          </p:cNvPr>
          <p:cNvSpPr txBox="1"/>
          <p:nvPr/>
        </p:nvSpPr>
        <p:spPr>
          <a:xfrm>
            <a:off x="414187" y="5881048"/>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Thomas Buchanan Read</a:t>
            </a:r>
          </a:p>
        </p:txBody>
      </p:sp>
    </p:spTree>
    <p:extLst>
      <p:ext uri="{BB962C8B-B14F-4D97-AF65-F5344CB8AC3E}">
        <p14:creationId xmlns:p14="http://schemas.microsoft.com/office/powerpoint/2010/main" val="836737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8C9DC-8947-49D5-B385-33BDE9C9D0FB}"/>
              </a:ext>
            </a:extLst>
          </p:cNvPr>
          <p:cNvSpPr>
            <a:spLocks noGrp="1"/>
          </p:cNvSpPr>
          <p:nvPr>
            <p:ph type="title"/>
          </p:nvPr>
        </p:nvSpPr>
        <p:spPr>
          <a:xfrm>
            <a:off x="919119" y="129915"/>
            <a:ext cx="10353762" cy="529652"/>
          </a:xfrm>
        </p:spPr>
        <p:txBody>
          <a:bodyPr>
            <a:normAutofit fontScale="90000"/>
          </a:bodyPr>
          <a:lstStyle/>
          <a:p>
            <a:r>
              <a:rPr lang="en-US" dirty="0"/>
              <a:t>Seeking Jesus…</a:t>
            </a:r>
          </a:p>
        </p:txBody>
      </p:sp>
      <p:sp>
        <p:nvSpPr>
          <p:cNvPr id="5" name="Title 1">
            <a:extLst>
              <a:ext uri="{FF2B5EF4-FFF2-40B4-BE49-F238E27FC236}">
                <a16:creationId xmlns:a16="http://schemas.microsoft.com/office/drawing/2014/main" id="{A9D8A60C-7E8F-403E-B683-4BDC7076DBCB}"/>
              </a:ext>
            </a:extLst>
          </p:cNvPr>
          <p:cNvSpPr txBox="1">
            <a:spLocks/>
          </p:cNvSpPr>
          <p:nvPr/>
        </p:nvSpPr>
        <p:spPr>
          <a:xfrm>
            <a:off x="9129010" y="464695"/>
            <a:ext cx="2914404" cy="1717623"/>
          </a:xfrm>
          <a:prstGeom prst="rect">
            <a:avLst/>
          </a:prstGeom>
          <a:effectLst>
            <a:outerShdw blurRad="25400" dir="17880000">
              <a:srgbClr val="000000">
                <a:alpha val="46000"/>
              </a:srgbClr>
            </a:outerShdw>
          </a:effectLst>
        </p:spPr>
        <p:txBody>
          <a:bodyPr vert="horz" lIns="91440" tIns="45720" rIns="91440" bIns="45720" rtlCol="0" anchor="ctr">
            <a:normAutofit fontScale="90000" lnSpcReduction="10000"/>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t>The wise ones studied and worked hard to seek Jesus</a:t>
            </a:r>
          </a:p>
        </p:txBody>
      </p:sp>
      <p:sp>
        <p:nvSpPr>
          <p:cNvPr id="6" name="Title 1">
            <a:extLst>
              <a:ext uri="{FF2B5EF4-FFF2-40B4-BE49-F238E27FC236}">
                <a16:creationId xmlns:a16="http://schemas.microsoft.com/office/drawing/2014/main" id="{039E397F-0A43-4F68-A898-E5EE754DBF54}"/>
              </a:ext>
            </a:extLst>
          </p:cNvPr>
          <p:cNvSpPr txBox="1">
            <a:spLocks/>
          </p:cNvSpPr>
          <p:nvPr/>
        </p:nvSpPr>
        <p:spPr>
          <a:xfrm>
            <a:off x="-10342" y="1311782"/>
            <a:ext cx="4550268" cy="1261672"/>
          </a:xfrm>
          <a:prstGeom prst="rect">
            <a:avLst/>
          </a:prstGeom>
          <a:effectLst>
            <a:outerShdw blurRad="25400" dir="17880000">
              <a:srgbClr val="000000">
                <a:alpha val="46000"/>
              </a:srgbClr>
            </a:outerShdw>
          </a:effectLst>
        </p:spPr>
        <p:txBody>
          <a:bodyPr vert="horz" lIns="91440" tIns="45720" rIns="91440" bIns="45720" rtlCol="0" anchor="ctr">
            <a:normAutofit fontScale="90000" lnSpcReduction="20000"/>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t>The shepherds dropped everything and ran to seek Jesus</a:t>
            </a:r>
          </a:p>
        </p:txBody>
      </p:sp>
      <p:pic>
        <p:nvPicPr>
          <p:cNvPr id="10" name="Picture 3">
            <a:extLst>
              <a:ext uri="{FF2B5EF4-FFF2-40B4-BE49-F238E27FC236}">
                <a16:creationId xmlns:a16="http://schemas.microsoft.com/office/drawing/2014/main" id="{E8082E85-BBBA-41F0-98F7-A6001F9C135E}"/>
              </a:ext>
            </a:extLst>
          </p:cNvPr>
          <p:cNvPicPr>
            <a:picLocks noChangeAspect="1"/>
          </p:cNvPicPr>
          <p:nvPr/>
        </p:nvPicPr>
        <p:blipFill>
          <a:blip r:embed="rId3"/>
          <a:stretch>
            <a:fillRect/>
          </a:stretch>
        </p:blipFill>
        <p:spPr>
          <a:xfrm>
            <a:off x="8963204" y="2443398"/>
            <a:ext cx="3080210" cy="41840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id="{DB720B89-6916-4B86-94EB-B7C0457B5071}"/>
              </a:ext>
            </a:extLst>
          </p:cNvPr>
          <p:cNvSpPr txBox="1"/>
          <p:nvPr/>
        </p:nvSpPr>
        <p:spPr>
          <a:xfrm>
            <a:off x="9129010" y="6268378"/>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ea typeface="+mn-lt"/>
                <a:cs typeface="+mn-lt"/>
              </a:rPr>
              <a:t>Minerva Teichert</a:t>
            </a:r>
            <a:endParaRPr lang="en-US" sz="1600" dirty="0">
              <a:latin typeface="Georgia"/>
            </a:endParaRPr>
          </a:p>
        </p:txBody>
      </p:sp>
      <p:pic>
        <p:nvPicPr>
          <p:cNvPr id="12" name="Picture 5">
            <a:extLst>
              <a:ext uri="{FF2B5EF4-FFF2-40B4-BE49-F238E27FC236}">
                <a16:creationId xmlns:a16="http://schemas.microsoft.com/office/drawing/2014/main" id="{7CC39E67-E7C3-4B28-B1A5-F5E2ACF7D63C}"/>
              </a:ext>
            </a:extLst>
          </p:cNvPr>
          <p:cNvPicPr>
            <a:picLocks noChangeAspect="1"/>
          </p:cNvPicPr>
          <p:nvPr/>
        </p:nvPicPr>
        <p:blipFill rotWithShape="1">
          <a:blip r:embed="rId4"/>
          <a:srcRect t="1" r="19128" b="-270"/>
          <a:stretch/>
        </p:blipFill>
        <p:spPr>
          <a:xfrm>
            <a:off x="137467" y="2573455"/>
            <a:ext cx="4254651" cy="36527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12">
            <a:extLst>
              <a:ext uri="{FF2B5EF4-FFF2-40B4-BE49-F238E27FC236}">
                <a16:creationId xmlns:a16="http://schemas.microsoft.com/office/drawing/2014/main" id="{89AE827A-495A-46FB-9B89-CDC96893DEB7}"/>
              </a:ext>
            </a:extLst>
          </p:cNvPr>
          <p:cNvSpPr txBox="1"/>
          <p:nvPr/>
        </p:nvSpPr>
        <p:spPr>
          <a:xfrm>
            <a:off x="414187" y="5881048"/>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Thomas Buchanan Read</a:t>
            </a:r>
          </a:p>
        </p:txBody>
      </p:sp>
      <p:pic>
        <p:nvPicPr>
          <p:cNvPr id="9" name="Picture 2" descr="WATCH: LDS Church releases new video: &amp;#39;The Christ Child: A Nativity Story&amp;#39;  | KUTV">
            <a:extLst>
              <a:ext uri="{FF2B5EF4-FFF2-40B4-BE49-F238E27FC236}">
                <a16:creationId xmlns:a16="http://schemas.microsoft.com/office/drawing/2014/main" id="{BA05DA79-60F2-483F-BD71-D7446D348C1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759" r="9257" b="-1"/>
          <a:stretch/>
        </p:blipFill>
        <p:spPr bwMode="auto">
          <a:xfrm>
            <a:off x="4665856" y="2847283"/>
            <a:ext cx="4023610" cy="33788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xtBox 13">
            <a:extLst>
              <a:ext uri="{FF2B5EF4-FFF2-40B4-BE49-F238E27FC236}">
                <a16:creationId xmlns:a16="http://schemas.microsoft.com/office/drawing/2014/main" id="{8083D2ED-7B39-4938-9537-92C77C3FF2D4}"/>
              </a:ext>
            </a:extLst>
          </p:cNvPr>
          <p:cNvSpPr txBox="1"/>
          <p:nvPr/>
        </p:nvSpPr>
        <p:spPr>
          <a:xfrm>
            <a:off x="4906853" y="5911825"/>
            <a:ext cx="26901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Georgia"/>
              </a:rPr>
              <a:t>“The Christ Child”</a:t>
            </a:r>
          </a:p>
        </p:txBody>
      </p:sp>
      <p:sp>
        <p:nvSpPr>
          <p:cNvPr id="15" name="Title 1">
            <a:extLst>
              <a:ext uri="{FF2B5EF4-FFF2-40B4-BE49-F238E27FC236}">
                <a16:creationId xmlns:a16="http://schemas.microsoft.com/office/drawing/2014/main" id="{EA67B681-7ACE-4AC3-A28A-43770A653BCD}"/>
              </a:ext>
            </a:extLst>
          </p:cNvPr>
          <p:cNvSpPr txBox="1">
            <a:spLocks/>
          </p:cNvSpPr>
          <p:nvPr/>
        </p:nvSpPr>
        <p:spPr>
          <a:xfrm>
            <a:off x="4813664" y="1083806"/>
            <a:ext cx="3714892" cy="1717623"/>
          </a:xfrm>
          <a:prstGeom prst="rect">
            <a:avLst/>
          </a:prstGeom>
          <a:effectLst>
            <a:outerShdw blurRad="25400" dir="17880000">
              <a:srgbClr val="000000">
                <a:alpha val="46000"/>
              </a:srgbClr>
            </a:outerShdw>
          </a:effectLst>
        </p:spPr>
        <p:txBody>
          <a:bodyPr vert="horz" lIns="91440" tIns="45720" rIns="91440" bIns="45720" rtlCol="0" anchor="ctr">
            <a:normAutofit fontScale="90000" lnSpcReduction="10000"/>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t>“Mary kept all these things, and pondered them in her heart.”</a:t>
            </a:r>
          </a:p>
        </p:txBody>
      </p:sp>
    </p:spTree>
    <p:extLst>
      <p:ext uri="{BB962C8B-B14F-4D97-AF65-F5344CB8AC3E}">
        <p14:creationId xmlns:p14="http://schemas.microsoft.com/office/powerpoint/2010/main" val="15727306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5250942A-1492-487C-90EE-FE6C6D43B790}"/>
              </a:ext>
            </a:extLst>
          </p:cNvPr>
          <p:cNvPicPr>
            <a:picLocks noChangeAspect="1"/>
          </p:cNvPicPr>
          <p:nvPr/>
        </p:nvPicPr>
        <p:blipFill rotWithShape="1">
          <a:blip r:embed="rId2">
            <a:extLst>
              <a:ext uri="{28A0092B-C50C-407E-A947-70E740481C1C}">
                <a14:useLocalDpi xmlns:a14="http://schemas.microsoft.com/office/drawing/2010/main" val="0"/>
              </a:ext>
            </a:extLst>
          </a:blip>
          <a:srcRect l="-1" t="16341" r="5535" b="8668"/>
          <a:stretch/>
        </p:blipFill>
        <p:spPr>
          <a:xfrm>
            <a:off x="451264" y="136525"/>
            <a:ext cx="11289472" cy="6721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17884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609600" y="457200"/>
            <a:ext cx="10972800" cy="3354765"/>
          </a:xfrm>
          <a:prstGeom prst="rect">
            <a:avLst/>
          </a:prstGeom>
          <a:noFill/>
          <a:ln w="9525">
            <a:noFill/>
            <a:miter lim="800000"/>
            <a:headEnd/>
            <a:tailEnd/>
          </a:ln>
          <a:effectLst/>
        </p:spPr>
        <p:txBody>
          <a:bodyPr wrap="square">
            <a:spAutoFit/>
          </a:bodyPr>
          <a:lstStyle/>
          <a:p>
            <a:pPr algn="ctr"/>
            <a:r>
              <a:rPr lang="en-US" sz="3200" dirty="0">
                <a:effectLst>
                  <a:outerShdw blurRad="38100" dist="38100" sx="1000" sy="1000" algn="tl">
                    <a:srgbClr val="C0C0C0"/>
                  </a:outerShdw>
                </a:effectLst>
                <a:latin typeface="Georgia" panose="02040502050405020303" pitchFamily="18" charset="0"/>
              </a:rPr>
              <a:t>“All the generations from Abraham to David are </a:t>
            </a:r>
            <a:r>
              <a:rPr lang="en-US" sz="3200" u="sng" dirty="0">
                <a:solidFill>
                  <a:srgbClr val="FFFF00"/>
                </a:solidFill>
                <a:effectLst>
                  <a:outerShdw blurRad="38100" dist="38100" sx="1000" sy="1000" algn="tl">
                    <a:srgbClr val="C0C0C0"/>
                  </a:outerShdw>
                </a:effectLst>
                <a:latin typeface="Georgia" panose="02040502050405020303" pitchFamily="18" charset="0"/>
              </a:rPr>
              <a:t>fourteen generations</a:t>
            </a:r>
            <a:r>
              <a:rPr lang="en-US" sz="3200" dirty="0">
                <a:effectLst>
                  <a:outerShdw blurRad="38100" dist="38100" sx="1000" sy="1000" algn="tl">
                    <a:srgbClr val="C0C0C0"/>
                  </a:outerShdw>
                </a:effectLst>
                <a:latin typeface="Georgia" panose="02040502050405020303" pitchFamily="18" charset="0"/>
              </a:rPr>
              <a:t>; and from David until the carrying away into Babylon are </a:t>
            </a:r>
            <a:r>
              <a:rPr lang="en-US" sz="3200" u="sng" dirty="0">
                <a:solidFill>
                  <a:srgbClr val="FFFF00"/>
                </a:solidFill>
                <a:effectLst>
                  <a:outerShdw blurRad="38100" dist="38100" sx="1000" sy="1000" algn="tl">
                    <a:srgbClr val="C0C0C0"/>
                  </a:outerShdw>
                </a:effectLst>
                <a:latin typeface="Georgia" panose="02040502050405020303" pitchFamily="18" charset="0"/>
              </a:rPr>
              <a:t>fourteen generations</a:t>
            </a:r>
            <a:r>
              <a:rPr lang="en-US" sz="3200" dirty="0">
                <a:effectLst>
                  <a:outerShdw blurRad="38100" dist="38100" sx="1000" sy="1000" algn="tl">
                    <a:srgbClr val="C0C0C0"/>
                  </a:outerShdw>
                </a:effectLst>
                <a:latin typeface="Georgia" panose="02040502050405020303" pitchFamily="18" charset="0"/>
              </a:rPr>
              <a:t>; and from the carrying away into Babylon unto Christ [Messiah, the anointed one] are </a:t>
            </a:r>
            <a:r>
              <a:rPr lang="en-US" sz="3200" u="sng" dirty="0">
                <a:solidFill>
                  <a:srgbClr val="FFFF00"/>
                </a:solidFill>
                <a:effectLst>
                  <a:outerShdw blurRad="38100" dist="38100" sx="1000" sy="1000" algn="tl">
                    <a:srgbClr val="C0C0C0"/>
                  </a:outerShdw>
                </a:effectLst>
                <a:latin typeface="Georgia" panose="02040502050405020303" pitchFamily="18" charset="0"/>
              </a:rPr>
              <a:t>fourteen generations</a:t>
            </a:r>
            <a:r>
              <a:rPr lang="en-US" sz="3200" dirty="0">
                <a:effectLst>
                  <a:outerShdw blurRad="38100" dist="38100" sx="1000" sy="1000" algn="tl">
                    <a:srgbClr val="C0C0C0"/>
                  </a:outerShdw>
                </a:effectLst>
                <a:latin typeface="Georgia" panose="02040502050405020303" pitchFamily="18" charset="0"/>
              </a:rPr>
              <a:t>.”</a:t>
            </a:r>
          </a:p>
          <a:p>
            <a:pPr algn="ctr"/>
            <a:endParaRPr lang="en-US" sz="2000" dirty="0">
              <a:effectLst>
                <a:outerShdw blurRad="38100" dist="38100" sx="1000" sy="1000" algn="tl">
                  <a:srgbClr val="C0C0C0"/>
                </a:outerShdw>
              </a:effectLst>
              <a:latin typeface="Georgia" panose="02040502050405020303" pitchFamily="18" charset="0"/>
            </a:endParaRPr>
          </a:p>
          <a:p>
            <a:pPr algn="ctr"/>
            <a:r>
              <a:rPr lang="en-US" sz="3200" dirty="0">
                <a:effectLst>
                  <a:outerShdw blurRad="38100" dist="38100" sx="1000" sy="1000" algn="tl">
                    <a:srgbClr val="C0C0C0"/>
                  </a:outerShdw>
                </a:effectLst>
                <a:latin typeface="Georgia" panose="02040502050405020303" pitchFamily="18" charset="0"/>
              </a:rPr>
              <a:t>Matthew 1:17</a:t>
            </a:r>
          </a:p>
        </p:txBody>
      </p:sp>
      <p:sp>
        <p:nvSpPr>
          <p:cNvPr id="52227" name="Text Box 3"/>
          <p:cNvSpPr txBox="1">
            <a:spLocks noChangeArrowheads="1"/>
          </p:cNvSpPr>
          <p:nvPr/>
        </p:nvSpPr>
        <p:spPr bwMode="auto">
          <a:xfrm>
            <a:off x="855690" y="3952590"/>
            <a:ext cx="4953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800" dirty="0">
                <a:latin typeface="Georgia" panose="02040502050405020303" pitchFamily="18" charset="0"/>
              </a:rPr>
              <a:t>What is the significance of 14?</a:t>
            </a:r>
          </a:p>
        </p:txBody>
      </p:sp>
      <p:sp>
        <p:nvSpPr>
          <p:cNvPr id="52228" name="Text Box 4"/>
          <p:cNvSpPr txBox="1">
            <a:spLocks noChangeArrowheads="1"/>
          </p:cNvSpPr>
          <p:nvPr/>
        </p:nvSpPr>
        <p:spPr bwMode="auto">
          <a:xfrm>
            <a:off x="817590" y="4641128"/>
            <a:ext cx="50292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800" b="1" i="1" dirty="0">
                <a:solidFill>
                  <a:srgbClr val="FFFF00"/>
                </a:solidFill>
                <a:latin typeface="Georgia" panose="02040502050405020303" pitchFamily="18" charset="0"/>
              </a:rPr>
              <a:t>Gematria</a:t>
            </a:r>
            <a:r>
              <a:rPr lang="en-US" sz="2800" b="1" dirty="0">
                <a:solidFill>
                  <a:srgbClr val="FFFF00"/>
                </a:solidFill>
                <a:latin typeface="Georgia" panose="02040502050405020303" pitchFamily="18" charset="0"/>
              </a:rPr>
              <a:t> or </a:t>
            </a:r>
            <a:r>
              <a:rPr lang="en-US" sz="2800" b="1" i="1" dirty="0">
                <a:solidFill>
                  <a:srgbClr val="FFFF00"/>
                </a:solidFill>
                <a:latin typeface="Georgia" panose="02040502050405020303" pitchFamily="18" charset="0"/>
              </a:rPr>
              <a:t>numerology</a:t>
            </a:r>
            <a:r>
              <a:rPr lang="en-US" sz="2800" b="1" dirty="0">
                <a:solidFill>
                  <a:srgbClr val="FFFF00"/>
                </a:solidFill>
                <a:latin typeface="Georgia" panose="02040502050405020303" pitchFamily="18" charset="0"/>
              </a:rPr>
              <a:t>: Individual letters have numeric value </a:t>
            </a:r>
          </a:p>
          <a:p>
            <a:pPr algn="ctr"/>
            <a:r>
              <a:rPr lang="en-US" sz="2800" b="1" dirty="0">
                <a:solidFill>
                  <a:srgbClr val="FFFF00"/>
                </a:solidFill>
                <a:latin typeface="Georgia" panose="02040502050405020303" pitchFamily="18" charset="0"/>
              </a:rPr>
              <a:t>(i.e. A=1, B=2, C=3, etc.).</a:t>
            </a:r>
          </a:p>
        </p:txBody>
      </p:sp>
      <p:cxnSp>
        <p:nvCxnSpPr>
          <p:cNvPr id="3" name="Straight Connector 2">
            <a:extLst>
              <a:ext uri="{FF2B5EF4-FFF2-40B4-BE49-F238E27FC236}">
                <a16:creationId xmlns:a16="http://schemas.microsoft.com/office/drawing/2014/main" id="{7ADCDB18-B99B-4643-A421-34C37F83AF2F}"/>
              </a:ext>
            </a:extLst>
          </p:cNvPr>
          <p:cNvCxnSpPr>
            <a:cxnSpLocks/>
          </p:cNvCxnSpPr>
          <p:nvPr/>
        </p:nvCxnSpPr>
        <p:spPr>
          <a:xfrm>
            <a:off x="4038600" y="3116703"/>
            <a:ext cx="4038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09102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49908"/>
            <a:ext cx="12192000" cy="1558977"/>
          </a:xfrm>
        </p:spPr>
        <p:txBody>
          <a:bodyPr anchor="ctr">
            <a:normAutofit/>
          </a:bodyPr>
          <a:lstStyle/>
          <a:p>
            <a:r>
              <a:rPr lang="en-US" altLang="en-US" sz="4400" b="1" dirty="0">
                <a:latin typeface="Georgia" panose="02040502050405020303" pitchFamily="18" charset="0"/>
              </a:rPr>
              <a:t>The Kingdom of Herod VS</a:t>
            </a:r>
            <a:br>
              <a:rPr lang="en-US" altLang="en-US" sz="4400" b="1" dirty="0">
                <a:latin typeface="Georgia" panose="02040502050405020303" pitchFamily="18" charset="0"/>
              </a:rPr>
            </a:br>
            <a:r>
              <a:rPr lang="en-US" altLang="en-US" sz="4400" b="1" dirty="0">
                <a:latin typeface="Georgia" panose="02040502050405020303" pitchFamily="18" charset="0"/>
              </a:rPr>
              <a:t>The Kingdom of Christ</a:t>
            </a:r>
            <a:endParaRPr lang="en-US" sz="4400" b="1" dirty="0">
              <a:latin typeface="Georgia" panose="02040502050405020303" pitchFamily="18" charset="0"/>
            </a:endParaRPr>
          </a:p>
        </p:txBody>
      </p:sp>
      <p:pic>
        <p:nvPicPr>
          <p:cNvPr id="7" name="Picture 2" descr="WATCH: LDS Church releases new video: &amp;#39;The Christ Child: A Nativity Story&amp;#39;  | KUTV">
            <a:extLst>
              <a:ext uri="{FF2B5EF4-FFF2-40B4-BE49-F238E27FC236}">
                <a16:creationId xmlns:a16="http://schemas.microsoft.com/office/drawing/2014/main" id="{65D5D85F-EF90-4296-A063-B224C0ECFA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759" r="9257" b="-1"/>
          <a:stretch/>
        </p:blipFill>
        <p:spPr bwMode="auto">
          <a:xfrm>
            <a:off x="7330190" y="2594252"/>
            <a:ext cx="4023610" cy="33788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0494B53C-A374-4A5F-9B76-1DF961AA559F}"/>
              </a:ext>
            </a:extLst>
          </p:cNvPr>
          <p:cNvSpPr txBox="1"/>
          <p:nvPr/>
        </p:nvSpPr>
        <p:spPr>
          <a:xfrm>
            <a:off x="7541205" y="5659917"/>
            <a:ext cx="26901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Georgia"/>
              </a:rPr>
              <a:t>“The Christ Child”</a:t>
            </a:r>
          </a:p>
        </p:txBody>
      </p:sp>
      <p:pic>
        <p:nvPicPr>
          <p:cNvPr id="11" name="Picture 5" descr="A picture containing person, dressed&#10;&#10;Description automatically generated">
            <a:extLst>
              <a:ext uri="{FF2B5EF4-FFF2-40B4-BE49-F238E27FC236}">
                <a16:creationId xmlns:a16="http://schemas.microsoft.com/office/drawing/2014/main" id="{F12097EC-82A0-4B2C-A9A2-6F592BD6720C}"/>
              </a:ext>
            </a:extLst>
          </p:cNvPr>
          <p:cNvPicPr>
            <a:picLocks noChangeAspect="1"/>
          </p:cNvPicPr>
          <p:nvPr/>
        </p:nvPicPr>
        <p:blipFill rotWithShape="1">
          <a:blip r:embed="rId4"/>
          <a:srcRect t="2620" r="344" b="1965"/>
          <a:stretch/>
        </p:blipFill>
        <p:spPr>
          <a:xfrm>
            <a:off x="392991" y="1781944"/>
            <a:ext cx="3268794" cy="49516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a:extLst>
              <a:ext uri="{FF2B5EF4-FFF2-40B4-BE49-F238E27FC236}">
                <a16:creationId xmlns:a16="http://schemas.microsoft.com/office/drawing/2014/main" id="{DA84D62F-6B17-4B02-BF27-FAE6E2D6A89C}"/>
              </a:ext>
            </a:extLst>
          </p:cNvPr>
          <p:cNvSpPr txBox="1"/>
          <p:nvPr/>
        </p:nvSpPr>
        <p:spPr>
          <a:xfrm>
            <a:off x="655788" y="6395017"/>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ea typeface="+mn-lt"/>
                <a:cs typeface="+mn-lt"/>
              </a:rPr>
              <a:t>Théophile Lybaert</a:t>
            </a:r>
            <a:endParaRPr lang="en-US" sz="1600" dirty="0">
              <a:latin typeface="Georgia"/>
            </a:endParaRPr>
          </a:p>
        </p:txBody>
      </p:sp>
    </p:spTree>
    <p:extLst>
      <p:ext uri="{BB962C8B-B14F-4D97-AF65-F5344CB8AC3E}">
        <p14:creationId xmlns:p14="http://schemas.microsoft.com/office/powerpoint/2010/main" val="3539597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48B76B8-122B-4018-BB5D-BC4270749CE6}"/>
              </a:ext>
            </a:extLst>
          </p:cNvPr>
          <p:cNvPicPr>
            <a:picLocks noChangeAspect="1"/>
          </p:cNvPicPr>
          <p:nvPr/>
        </p:nvPicPr>
        <p:blipFill>
          <a:blip r:embed="rId3"/>
          <a:stretch>
            <a:fillRect/>
          </a:stretch>
        </p:blipFill>
        <p:spPr>
          <a:xfrm>
            <a:off x="263476" y="875768"/>
            <a:ext cx="5793199" cy="38946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a:extLst>
              <a:ext uri="{FF2B5EF4-FFF2-40B4-BE49-F238E27FC236}">
                <a16:creationId xmlns:a16="http://schemas.microsoft.com/office/drawing/2014/main" id="{C15DD710-47BD-4497-B0F9-74AC0F07011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51374" y="875768"/>
            <a:ext cx="5077150" cy="40617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7740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0" y="612844"/>
            <a:ext cx="9687390" cy="5632311"/>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3600" dirty="0">
                <a:latin typeface="Georgia" panose="02040502050405020303" pitchFamily="18" charset="0"/>
              </a:rPr>
              <a:t>“There was…an intolerable itching over all the surface of [Herod’s] body, and continual pains in his colon, and dropsical tumors about his feet, and an inflammation of the abdomen,—and a putrefaction of his privy member, that produced worms. He…could not breathe but when he sat upright, and had a convulsion of all his members, insomuch that the diviners said those diseases were a punishment upon him for what he had done…”</a:t>
            </a:r>
          </a:p>
        </p:txBody>
      </p:sp>
      <p:sp>
        <p:nvSpPr>
          <p:cNvPr id="29700" name="Text Box 4"/>
          <p:cNvSpPr txBox="1">
            <a:spLocks noChangeArrowheads="1"/>
          </p:cNvSpPr>
          <p:nvPr/>
        </p:nvSpPr>
        <p:spPr bwMode="auto">
          <a:xfrm>
            <a:off x="9687390" y="4348370"/>
            <a:ext cx="222183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dirty="0">
                <a:latin typeface="Georgia" panose="02040502050405020303" pitchFamily="18" charset="0"/>
              </a:rPr>
              <a:t>Josephus</a:t>
            </a:r>
          </a:p>
          <a:p>
            <a:pPr algn="ctr" eaLnBrk="1" hangingPunct="1"/>
            <a:r>
              <a:rPr lang="en-US" altLang="en-US" dirty="0">
                <a:latin typeface="Georgia" panose="02040502050405020303" pitchFamily="18" charset="0"/>
              </a:rPr>
              <a:t>Jewish Historian</a:t>
            </a:r>
          </a:p>
          <a:p>
            <a:pPr algn="ctr" eaLnBrk="1" hangingPunct="1"/>
            <a:r>
              <a:rPr lang="en-US" altLang="en-US" dirty="0">
                <a:latin typeface="Georgia" panose="02040502050405020303" pitchFamily="18" charset="0"/>
              </a:rPr>
              <a:t>37-100 A.D.</a:t>
            </a:r>
          </a:p>
        </p:txBody>
      </p:sp>
      <p:pic>
        <p:nvPicPr>
          <p:cNvPr id="2" name="Picture 2" descr="A picture containing text, person, posing&#10;&#10;Description automatically generated">
            <a:extLst>
              <a:ext uri="{FF2B5EF4-FFF2-40B4-BE49-F238E27FC236}">
                <a16:creationId xmlns:a16="http://schemas.microsoft.com/office/drawing/2014/main" id="{7B3CCC4C-B766-449D-9DB1-2AF920C9D663}"/>
              </a:ext>
            </a:extLst>
          </p:cNvPr>
          <p:cNvPicPr>
            <a:picLocks noChangeAspect="1"/>
          </p:cNvPicPr>
          <p:nvPr/>
        </p:nvPicPr>
        <p:blipFill>
          <a:blip r:embed="rId3"/>
          <a:stretch>
            <a:fillRect/>
          </a:stretch>
        </p:blipFill>
        <p:spPr>
          <a:xfrm>
            <a:off x="9604375" y="973842"/>
            <a:ext cx="2381250" cy="3019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513587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person, dressed&#10;&#10;Description automatically generated">
            <a:extLst>
              <a:ext uri="{FF2B5EF4-FFF2-40B4-BE49-F238E27FC236}">
                <a16:creationId xmlns:a16="http://schemas.microsoft.com/office/drawing/2014/main" id="{847F29EF-35AD-4D2F-BCC0-BD6E45453791}"/>
              </a:ext>
            </a:extLst>
          </p:cNvPr>
          <p:cNvPicPr>
            <a:picLocks noChangeAspect="1"/>
          </p:cNvPicPr>
          <p:nvPr/>
        </p:nvPicPr>
        <p:blipFill rotWithShape="1">
          <a:blip r:embed="rId3"/>
          <a:srcRect t="2620" r="344" b="1965"/>
          <a:stretch/>
        </p:blipFill>
        <p:spPr>
          <a:xfrm>
            <a:off x="1082102" y="231442"/>
            <a:ext cx="3268794" cy="49516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8">
            <a:extLst>
              <a:ext uri="{FF2B5EF4-FFF2-40B4-BE49-F238E27FC236}">
                <a16:creationId xmlns:a16="http://schemas.microsoft.com/office/drawing/2014/main" id="{FDB6CFE7-DB5A-494F-8C4A-EB5C12BEC60B}"/>
              </a:ext>
            </a:extLst>
          </p:cNvPr>
          <p:cNvSpPr/>
          <p:nvPr/>
        </p:nvSpPr>
        <p:spPr>
          <a:xfrm>
            <a:off x="164892" y="5183069"/>
            <a:ext cx="5224949" cy="892552"/>
          </a:xfrm>
          <a:prstGeom prst="rect">
            <a:avLst/>
          </a:prstGeom>
        </p:spPr>
        <p:txBody>
          <a:bodyPr wrap="square" lIns="91440" tIns="45720" rIns="91440" bIns="45720" anchor="t">
            <a:spAutoFit/>
          </a:bodyPr>
          <a:lstStyle/>
          <a:p>
            <a:pPr algn="ctr"/>
            <a:r>
              <a:rPr lang="en-US" sz="3200" b="1" dirty="0">
                <a:latin typeface="Georgia" panose="02040502050405020303" pitchFamily="18" charset="0"/>
                <a:ea typeface="Calibri" panose="020F0502020204030204" pitchFamily="34" charset="0"/>
              </a:rPr>
              <a:t>“Herod…was troubled.” </a:t>
            </a:r>
            <a:r>
              <a:rPr lang="en-US" sz="2000" b="1" dirty="0">
                <a:latin typeface="Georgia" panose="02040502050405020303" pitchFamily="18" charset="0"/>
                <a:ea typeface="Calibri" panose="020F0502020204030204" pitchFamily="34" charset="0"/>
              </a:rPr>
              <a:t>(Matthew 2:3</a:t>
            </a:r>
          </a:p>
        </p:txBody>
      </p:sp>
      <p:sp>
        <p:nvSpPr>
          <p:cNvPr id="7" name="TextBox 6">
            <a:extLst>
              <a:ext uri="{FF2B5EF4-FFF2-40B4-BE49-F238E27FC236}">
                <a16:creationId xmlns:a16="http://schemas.microsoft.com/office/drawing/2014/main" id="{371F3BEA-9888-7244-8F40-70427AE9C186}"/>
              </a:ext>
            </a:extLst>
          </p:cNvPr>
          <p:cNvSpPr txBox="1"/>
          <p:nvPr/>
        </p:nvSpPr>
        <p:spPr>
          <a:xfrm>
            <a:off x="1344899" y="4844515"/>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ea typeface="+mn-lt"/>
                <a:cs typeface="+mn-lt"/>
              </a:rPr>
              <a:t>Théophile Lybaert</a:t>
            </a:r>
            <a:endParaRPr lang="en-US" sz="1600" dirty="0">
              <a:latin typeface="Georgia"/>
            </a:endParaRPr>
          </a:p>
        </p:txBody>
      </p:sp>
    </p:spTree>
    <p:extLst>
      <p:ext uri="{BB962C8B-B14F-4D97-AF65-F5344CB8AC3E}">
        <p14:creationId xmlns:p14="http://schemas.microsoft.com/office/powerpoint/2010/main" val="3857679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person, dressed&#10;&#10;Description automatically generated">
            <a:extLst>
              <a:ext uri="{FF2B5EF4-FFF2-40B4-BE49-F238E27FC236}">
                <a16:creationId xmlns:a16="http://schemas.microsoft.com/office/drawing/2014/main" id="{847F29EF-35AD-4D2F-BCC0-BD6E45453791}"/>
              </a:ext>
            </a:extLst>
          </p:cNvPr>
          <p:cNvPicPr>
            <a:picLocks noChangeAspect="1"/>
          </p:cNvPicPr>
          <p:nvPr/>
        </p:nvPicPr>
        <p:blipFill rotWithShape="1">
          <a:blip r:embed="rId3"/>
          <a:srcRect t="2620" r="344" b="1965"/>
          <a:stretch/>
        </p:blipFill>
        <p:spPr>
          <a:xfrm>
            <a:off x="1082102" y="231442"/>
            <a:ext cx="3268794" cy="49516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06789EDD-4C69-460F-A93B-4E1FFDB92E27}"/>
              </a:ext>
            </a:extLst>
          </p:cNvPr>
          <p:cNvSpPr txBox="1"/>
          <p:nvPr/>
        </p:nvSpPr>
        <p:spPr>
          <a:xfrm>
            <a:off x="1344899" y="4844515"/>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ea typeface="+mn-lt"/>
                <a:cs typeface="+mn-lt"/>
              </a:rPr>
              <a:t>Théophile Lybaert</a:t>
            </a:r>
            <a:endParaRPr lang="en-US" sz="1600" dirty="0">
              <a:latin typeface="Georgia"/>
            </a:endParaRPr>
          </a:p>
        </p:txBody>
      </p:sp>
      <p:pic>
        <p:nvPicPr>
          <p:cNvPr id="7" name="Picture 7" descr="A picture containing floor, person, indoor&#10;&#10;Description automatically generated">
            <a:extLst>
              <a:ext uri="{FF2B5EF4-FFF2-40B4-BE49-F238E27FC236}">
                <a16:creationId xmlns:a16="http://schemas.microsoft.com/office/drawing/2014/main" id="{DA5F18F4-99F5-450F-9A85-4BCF622F491A}"/>
              </a:ext>
            </a:extLst>
          </p:cNvPr>
          <p:cNvPicPr>
            <a:picLocks noChangeAspect="1"/>
          </p:cNvPicPr>
          <p:nvPr/>
        </p:nvPicPr>
        <p:blipFill>
          <a:blip r:embed="rId4"/>
          <a:stretch>
            <a:fillRect/>
          </a:stretch>
        </p:blipFill>
        <p:spPr>
          <a:xfrm>
            <a:off x="7766254" y="336373"/>
            <a:ext cx="3268795" cy="48080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a:extLst>
              <a:ext uri="{FF2B5EF4-FFF2-40B4-BE49-F238E27FC236}">
                <a16:creationId xmlns:a16="http://schemas.microsoft.com/office/drawing/2014/main" id="{4A96AB2D-D9B5-4616-8944-6A7018CA6F5A}"/>
              </a:ext>
            </a:extLst>
          </p:cNvPr>
          <p:cNvSpPr/>
          <p:nvPr/>
        </p:nvSpPr>
        <p:spPr>
          <a:xfrm>
            <a:off x="7120328" y="5249333"/>
            <a:ext cx="5224949" cy="1615058"/>
          </a:xfrm>
          <a:prstGeom prst="rect">
            <a:avLst/>
          </a:prstGeom>
        </p:spPr>
        <p:txBody>
          <a:bodyPr wrap="square" lIns="91440" tIns="45720" rIns="91440" bIns="45720" anchor="t">
            <a:spAutoFit/>
          </a:bodyPr>
          <a:lstStyle/>
          <a:p>
            <a:pPr algn="ctr"/>
            <a:r>
              <a:rPr lang="en-US" sz="3600" b="1" dirty="0">
                <a:latin typeface="Georgia" panose="02040502050405020303" pitchFamily="18" charset="0"/>
                <a:ea typeface="Calibri" panose="020F0502020204030204" pitchFamily="34" charset="0"/>
              </a:rPr>
              <a:t>“My kingdom is not of this world.” </a:t>
            </a:r>
            <a:endParaRPr lang="en-US" sz="1050" b="1" dirty="0">
              <a:latin typeface="Georgia" panose="02040502050405020303" pitchFamily="18" charset="0"/>
              <a:ea typeface="Calibri" panose="020F0502020204030204" pitchFamily="34" charset="0"/>
            </a:endParaRPr>
          </a:p>
          <a:p>
            <a:pPr algn="ctr">
              <a:lnSpc>
                <a:spcPts val="3200"/>
              </a:lnSpc>
            </a:pPr>
            <a:r>
              <a:rPr lang="en-US" sz="2400" b="1" dirty="0">
                <a:latin typeface="Georgia" panose="02040502050405020303" pitchFamily="18" charset="0"/>
                <a:ea typeface="Calibri" panose="020F0502020204030204" pitchFamily="34" charset="0"/>
              </a:rPr>
              <a:t>(John 18:36)</a:t>
            </a:r>
            <a:r>
              <a:rPr lang="en-US" sz="3600" b="1" dirty="0">
                <a:latin typeface="Georgia" panose="02040502050405020303" pitchFamily="18" charset="0"/>
                <a:ea typeface="Calibri" panose="020F0502020204030204" pitchFamily="34" charset="0"/>
              </a:rPr>
              <a:t> </a:t>
            </a:r>
            <a:endParaRPr lang="en-US" sz="3600" dirty="0">
              <a:latin typeface="Georgia" panose="02040502050405020303" pitchFamily="18" charset="0"/>
            </a:endParaRPr>
          </a:p>
        </p:txBody>
      </p:sp>
      <p:sp>
        <p:nvSpPr>
          <p:cNvPr id="8" name="TextBox 7">
            <a:extLst>
              <a:ext uri="{FF2B5EF4-FFF2-40B4-BE49-F238E27FC236}">
                <a16:creationId xmlns:a16="http://schemas.microsoft.com/office/drawing/2014/main" id="{10FF5607-F666-4874-8C2E-B3802FF17CC4}"/>
              </a:ext>
            </a:extLst>
          </p:cNvPr>
          <p:cNvSpPr txBox="1"/>
          <p:nvPr/>
        </p:nvSpPr>
        <p:spPr>
          <a:xfrm>
            <a:off x="8029051" y="4858312"/>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ea typeface="+mn-lt"/>
                <a:cs typeface="+mn-lt"/>
              </a:rPr>
              <a:t>Philippe de Champagne</a:t>
            </a:r>
            <a:endParaRPr lang="en-US" sz="1600" dirty="0">
              <a:latin typeface="Georgia"/>
            </a:endParaRPr>
          </a:p>
        </p:txBody>
      </p:sp>
      <p:sp>
        <p:nvSpPr>
          <p:cNvPr id="9" name="Rectangle 8">
            <a:extLst>
              <a:ext uri="{FF2B5EF4-FFF2-40B4-BE49-F238E27FC236}">
                <a16:creationId xmlns:a16="http://schemas.microsoft.com/office/drawing/2014/main" id="{FDB6CFE7-DB5A-494F-8C4A-EB5C12BEC60B}"/>
              </a:ext>
            </a:extLst>
          </p:cNvPr>
          <p:cNvSpPr/>
          <p:nvPr/>
        </p:nvSpPr>
        <p:spPr>
          <a:xfrm>
            <a:off x="164892" y="5183069"/>
            <a:ext cx="5224949" cy="892552"/>
          </a:xfrm>
          <a:prstGeom prst="rect">
            <a:avLst/>
          </a:prstGeom>
        </p:spPr>
        <p:txBody>
          <a:bodyPr wrap="square" lIns="91440" tIns="45720" rIns="91440" bIns="45720" anchor="t">
            <a:spAutoFit/>
          </a:bodyPr>
          <a:lstStyle/>
          <a:p>
            <a:pPr algn="ctr"/>
            <a:r>
              <a:rPr lang="en-US" sz="3200" b="1" dirty="0">
                <a:latin typeface="Georgia" panose="02040502050405020303" pitchFamily="18" charset="0"/>
                <a:ea typeface="Calibri" panose="020F0502020204030204" pitchFamily="34" charset="0"/>
              </a:rPr>
              <a:t>“Herod…was troubled.” </a:t>
            </a:r>
            <a:r>
              <a:rPr lang="en-US" sz="2000" b="1" dirty="0">
                <a:latin typeface="Georgia" panose="02040502050405020303" pitchFamily="18" charset="0"/>
                <a:ea typeface="Calibri" panose="020F0502020204030204" pitchFamily="34" charset="0"/>
              </a:rPr>
              <a:t>(Matthew 2:3</a:t>
            </a:r>
          </a:p>
        </p:txBody>
      </p:sp>
    </p:spTree>
    <p:extLst>
      <p:ext uri="{BB962C8B-B14F-4D97-AF65-F5344CB8AC3E}">
        <p14:creationId xmlns:p14="http://schemas.microsoft.com/office/powerpoint/2010/main" val="1119824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0330" y="622852"/>
            <a:ext cx="5420139" cy="5847438"/>
          </a:xfrm>
        </p:spPr>
        <p:txBody>
          <a:bodyPr>
            <a:normAutofit/>
          </a:bodyPr>
          <a:lstStyle/>
          <a:p>
            <a:pPr marL="36900" indent="0">
              <a:buNone/>
            </a:pPr>
            <a:r>
              <a:rPr lang="en-US" sz="4400" dirty="0">
                <a:latin typeface="Georgia" panose="02040502050405020303" pitchFamily="18" charset="0"/>
              </a:rPr>
              <a:t>“This is my beloved son, in whom I am well pleased.” </a:t>
            </a:r>
            <a:r>
              <a:rPr lang="en-US" dirty="0">
                <a:latin typeface="Georgia" panose="02040502050405020303" pitchFamily="18" charset="0"/>
              </a:rPr>
              <a:t>(Matthew 3:17)</a:t>
            </a:r>
          </a:p>
          <a:p>
            <a:pPr marL="36900" indent="0">
              <a:buNone/>
            </a:pPr>
            <a:endParaRPr lang="en-US" dirty="0"/>
          </a:p>
        </p:txBody>
      </p:sp>
      <p:pic>
        <p:nvPicPr>
          <p:cNvPr id="2" name="Picture 1">
            <a:extLst>
              <a:ext uri="{FF2B5EF4-FFF2-40B4-BE49-F238E27FC236}">
                <a16:creationId xmlns:a16="http://schemas.microsoft.com/office/drawing/2014/main" id="{553D1EE3-3A6E-8845-966C-11DD6A14FEE6}"/>
              </a:ext>
            </a:extLst>
          </p:cNvPr>
          <p:cNvPicPr>
            <a:picLocks noChangeAspect="1"/>
          </p:cNvPicPr>
          <p:nvPr/>
        </p:nvPicPr>
        <p:blipFill>
          <a:blip r:embed="rId3"/>
          <a:stretch>
            <a:fillRect/>
          </a:stretch>
        </p:blipFill>
        <p:spPr>
          <a:xfrm>
            <a:off x="6774913" y="233820"/>
            <a:ext cx="5112287" cy="63903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741B6EAF-FA75-4FBE-8DD7-6CDFE81706CE}"/>
              </a:ext>
            </a:extLst>
          </p:cNvPr>
          <p:cNvSpPr txBox="1"/>
          <p:nvPr/>
        </p:nvSpPr>
        <p:spPr>
          <a:xfrm>
            <a:off x="7273670" y="6316402"/>
            <a:ext cx="346433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Georgia"/>
              </a:rPr>
              <a:t>Greg Olsen</a:t>
            </a:r>
          </a:p>
        </p:txBody>
      </p:sp>
    </p:spTree>
    <p:extLst>
      <p:ext uri="{BB962C8B-B14F-4D97-AF65-F5344CB8AC3E}">
        <p14:creationId xmlns:p14="http://schemas.microsoft.com/office/powerpoint/2010/main" val="26547916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0329" y="384313"/>
            <a:ext cx="5950227" cy="6239865"/>
          </a:xfrm>
        </p:spPr>
        <p:txBody>
          <a:bodyPr>
            <a:normAutofit fontScale="92500" lnSpcReduction="20000"/>
          </a:bodyPr>
          <a:lstStyle/>
          <a:p>
            <a:pPr marL="36900" indent="0">
              <a:buNone/>
            </a:pPr>
            <a:r>
              <a:rPr lang="en-US" sz="4000" dirty="0">
                <a:latin typeface="Georgia" panose="02040502050405020303" pitchFamily="18" charset="0"/>
              </a:rPr>
              <a:t>“Now when all the people were baptized, and when Jesus also had been baptized and was praying. The heaven was opened, and the Holy Spirit descended upon him in bodily form like a dove. And a voice came from heaven, ‘</a:t>
            </a:r>
            <a:r>
              <a:rPr lang="en-US" sz="4000" dirty="0">
                <a:solidFill>
                  <a:srgbClr val="FFFF00"/>
                </a:solidFill>
                <a:latin typeface="Georgia" panose="02040502050405020303" pitchFamily="18" charset="0"/>
              </a:rPr>
              <a:t>You are my Beloved Son</a:t>
            </a:r>
            <a:r>
              <a:rPr lang="en-US" sz="4000" dirty="0">
                <a:latin typeface="Georgia" panose="02040502050405020303" pitchFamily="18" charset="0"/>
              </a:rPr>
              <a:t>, with you I am well pleased’” </a:t>
            </a:r>
          </a:p>
          <a:p>
            <a:pPr marL="36900" indent="0">
              <a:buNone/>
            </a:pPr>
            <a:r>
              <a:rPr lang="en-US" sz="3500" dirty="0">
                <a:latin typeface="Georgia" panose="02040502050405020303" pitchFamily="18" charset="0"/>
              </a:rPr>
              <a:t>(Luke 3:21–22, NRSV).</a:t>
            </a:r>
          </a:p>
        </p:txBody>
      </p:sp>
      <p:pic>
        <p:nvPicPr>
          <p:cNvPr id="2" name="Picture 1">
            <a:extLst>
              <a:ext uri="{FF2B5EF4-FFF2-40B4-BE49-F238E27FC236}">
                <a16:creationId xmlns:a16="http://schemas.microsoft.com/office/drawing/2014/main" id="{553D1EE3-3A6E-8845-966C-11DD6A14FEE6}"/>
              </a:ext>
            </a:extLst>
          </p:cNvPr>
          <p:cNvPicPr>
            <a:picLocks noChangeAspect="1"/>
          </p:cNvPicPr>
          <p:nvPr/>
        </p:nvPicPr>
        <p:blipFill>
          <a:blip r:embed="rId3"/>
          <a:stretch>
            <a:fillRect/>
          </a:stretch>
        </p:blipFill>
        <p:spPr>
          <a:xfrm>
            <a:off x="6774913" y="233820"/>
            <a:ext cx="5112287" cy="63903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741B6EAF-FA75-4FBE-8DD7-6CDFE81706CE}"/>
              </a:ext>
            </a:extLst>
          </p:cNvPr>
          <p:cNvSpPr txBox="1"/>
          <p:nvPr/>
        </p:nvSpPr>
        <p:spPr>
          <a:xfrm>
            <a:off x="7273670" y="6316402"/>
            <a:ext cx="346433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Georgia"/>
              </a:rPr>
              <a:t>Greg Olsen</a:t>
            </a:r>
          </a:p>
        </p:txBody>
      </p:sp>
    </p:spTree>
    <p:extLst>
      <p:ext uri="{BB962C8B-B14F-4D97-AF65-F5344CB8AC3E}">
        <p14:creationId xmlns:p14="http://schemas.microsoft.com/office/powerpoint/2010/main" val="1007349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366140"/>
            <a:ext cx="11127698" cy="707886"/>
          </a:xfrm>
          <a:prstGeom prst="rect">
            <a:avLst/>
          </a:prstGeom>
          <a:noFill/>
        </p:spPr>
        <p:txBody>
          <a:bodyPr wrap="square" rtlCol="0">
            <a:spAutoFit/>
          </a:bodyPr>
          <a:lstStyle/>
          <a:p>
            <a:pPr algn="ctr"/>
            <a:r>
              <a:rPr lang="en-US" sz="4000" b="1" dirty="0">
                <a:latin typeface="Georgia" panose="02040502050405020303" pitchFamily="18" charset="0"/>
              </a:rPr>
              <a:t>Christ’s Temptations in the Wilderness</a:t>
            </a:r>
          </a:p>
        </p:txBody>
      </p:sp>
      <p:pic>
        <p:nvPicPr>
          <p:cNvPr id="3" name="Picture 2"/>
          <p:cNvPicPr>
            <a:picLocks noChangeAspect="1"/>
          </p:cNvPicPr>
          <p:nvPr/>
        </p:nvPicPr>
        <p:blipFill>
          <a:blip r:embed="rId3"/>
          <a:stretch>
            <a:fillRect/>
          </a:stretch>
        </p:blipFill>
        <p:spPr>
          <a:xfrm>
            <a:off x="1930291" y="1195826"/>
            <a:ext cx="8486316" cy="5296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9810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366140"/>
            <a:ext cx="11127698" cy="707886"/>
          </a:xfrm>
          <a:prstGeom prst="rect">
            <a:avLst/>
          </a:prstGeom>
          <a:noFill/>
        </p:spPr>
        <p:txBody>
          <a:bodyPr wrap="square" rtlCol="0">
            <a:spAutoFit/>
          </a:bodyPr>
          <a:lstStyle/>
          <a:p>
            <a:pPr algn="ctr"/>
            <a:r>
              <a:rPr lang="en-US" sz="4000" b="1" dirty="0">
                <a:latin typeface="Georgia" panose="02040502050405020303" pitchFamily="18" charset="0"/>
              </a:rPr>
              <a:t>Christ’s Temptations in the Wilderness</a:t>
            </a:r>
          </a:p>
        </p:txBody>
      </p:sp>
      <p:sp>
        <p:nvSpPr>
          <p:cNvPr id="5" name="Content Placeholder 4">
            <a:extLst>
              <a:ext uri="{FF2B5EF4-FFF2-40B4-BE49-F238E27FC236}">
                <a16:creationId xmlns:a16="http://schemas.microsoft.com/office/drawing/2014/main" id="{205B9FF0-61F2-43FF-883F-D0669B3E99FA}"/>
              </a:ext>
            </a:extLst>
          </p:cNvPr>
          <p:cNvSpPr>
            <a:spLocks noGrp="1"/>
          </p:cNvSpPr>
          <p:nvPr>
            <p:ph idx="1"/>
          </p:nvPr>
        </p:nvSpPr>
        <p:spPr>
          <a:xfrm>
            <a:off x="609600" y="1391479"/>
            <a:ext cx="11251095" cy="5100382"/>
          </a:xfrm>
        </p:spPr>
        <p:txBody>
          <a:bodyPr>
            <a:normAutofit/>
          </a:bodyPr>
          <a:lstStyle/>
          <a:p>
            <a:r>
              <a:rPr lang="en-US" dirty="0"/>
              <a:t>“</a:t>
            </a:r>
            <a:r>
              <a:rPr lang="en-US" dirty="0">
                <a:solidFill>
                  <a:srgbClr val="FFFF00"/>
                </a:solidFill>
              </a:rPr>
              <a:t>If thou be the Son of God</a:t>
            </a:r>
            <a:r>
              <a:rPr lang="en-US" dirty="0"/>
              <a:t>, command this stone that it be made bread” (Luke 4:3). </a:t>
            </a:r>
          </a:p>
          <a:p>
            <a:r>
              <a:rPr lang="en-US" dirty="0">
                <a:solidFill>
                  <a:srgbClr val="FFFF00"/>
                </a:solidFill>
              </a:rPr>
              <a:t>“If thou be the Son of God</a:t>
            </a:r>
            <a:r>
              <a:rPr lang="en-US" dirty="0"/>
              <a:t>, cast thyself down from [the pinnacle of the temple]” Luke 4:9. </a:t>
            </a:r>
          </a:p>
          <a:p>
            <a:pPr marL="36900" indent="0">
              <a:buNone/>
            </a:pPr>
            <a:endParaRPr lang="en-US" dirty="0"/>
          </a:p>
        </p:txBody>
      </p:sp>
    </p:spTree>
    <p:extLst>
      <p:ext uri="{BB962C8B-B14F-4D97-AF65-F5344CB8AC3E}">
        <p14:creationId xmlns:p14="http://schemas.microsoft.com/office/powerpoint/2010/main" val="1526095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041913" y="288234"/>
            <a:ext cx="7540487" cy="6231676"/>
          </a:xfrm>
        </p:spPr>
        <p:txBody>
          <a:bodyPr>
            <a:normAutofit fontScale="92500"/>
          </a:bodyPr>
          <a:lstStyle/>
          <a:p>
            <a:pPr marL="0" lvl="0" indent="0">
              <a:buNone/>
            </a:pPr>
            <a:r>
              <a:rPr lang="en-US" dirty="0">
                <a:latin typeface="Georgia" panose="02040502050405020303" pitchFamily="18" charset="0"/>
              </a:rPr>
              <a:t>“I wish to encourage every one of us regarding the opposition that so often comes after enlightened decisions have been made, after moments of revelation and conviction have given us a peace and an assurance we thought we would never lose. With any major decision there are cautions and considerations to make, but once there has been illumination, beware the temptation to retreat from a good thing. </a:t>
            </a:r>
          </a:p>
        </p:txBody>
      </p:sp>
      <p:pic>
        <p:nvPicPr>
          <p:cNvPr id="4" name="Picture 3">
            <a:extLst>
              <a:ext uri="{FF2B5EF4-FFF2-40B4-BE49-F238E27FC236}">
                <a16:creationId xmlns:a16="http://schemas.microsoft.com/office/drawing/2014/main" id="{E36E2149-D54C-3545-B4E2-0A175391C61F}"/>
              </a:ext>
            </a:extLst>
          </p:cNvPr>
          <p:cNvPicPr>
            <a:picLocks noChangeAspect="1"/>
          </p:cNvPicPr>
          <p:nvPr/>
        </p:nvPicPr>
        <p:blipFill>
          <a:blip r:embed="rId3"/>
          <a:stretch>
            <a:fillRect/>
          </a:stretch>
        </p:blipFill>
        <p:spPr>
          <a:xfrm>
            <a:off x="238539" y="288233"/>
            <a:ext cx="3529772" cy="43931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99C8A58F-1EB8-1C41-999D-E57F0B1C5483}"/>
              </a:ext>
            </a:extLst>
          </p:cNvPr>
          <p:cNvSpPr txBox="1"/>
          <p:nvPr/>
        </p:nvSpPr>
        <p:spPr>
          <a:xfrm>
            <a:off x="344557" y="4969565"/>
            <a:ext cx="3423754" cy="1631216"/>
          </a:xfrm>
          <a:prstGeom prst="rect">
            <a:avLst/>
          </a:prstGeom>
          <a:noFill/>
        </p:spPr>
        <p:txBody>
          <a:bodyPr wrap="square" rtlCol="0">
            <a:spAutoFit/>
          </a:bodyPr>
          <a:lstStyle/>
          <a:p>
            <a:pPr algn="ctr"/>
            <a:r>
              <a:rPr lang="en-US" sz="2000" dirty="0">
                <a:latin typeface="Georgia" panose="02040502050405020303" pitchFamily="18" charset="0"/>
              </a:rPr>
              <a:t>Elder  Jeffrey R. Holland</a:t>
            </a:r>
          </a:p>
          <a:p>
            <a:pPr marL="0" indent="0" algn="ctr">
              <a:buNone/>
            </a:pPr>
            <a:r>
              <a:rPr lang="en-US" sz="2000" dirty="0">
                <a:latin typeface="Georgia" panose="02040502050405020303" pitchFamily="18" charset="0"/>
              </a:rPr>
              <a:t>“Cast Not Away Your Confidence” </a:t>
            </a:r>
          </a:p>
          <a:p>
            <a:pPr marL="0" indent="0" algn="ctr">
              <a:buNone/>
            </a:pPr>
            <a:r>
              <a:rPr lang="en-US" sz="2000" u="sng" dirty="0">
                <a:latin typeface="Georgia" panose="02040502050405020303" pitchFamily="18" charset="0"/>
                <a:hlinkClick r:id="rId4"/>
              </a:rPr>
              <a:t>http://speeches.byu.edu</a:t>
            </a:r>
            <a:endParaRPr lang="en-US" sz="2000" dirty="0">
              <a:latin typeface="Georgia" panose="02040502050405020303" pitchFamily="18" charset="0"/>
            </a:endParaRPr>
          </a:p>
          <a:p>
            <a:pPr algn="ctr"/>
            <a:endParaRPr lang="en-US" sz="2000" dirty="0">
              <a:latin typeface="Georgia" panose="02040502050405020303" pitchFamily="18" charset="0"/>
            </a:endParaRPr>
          </a:p>
        </p:txBody>
      </p:sp>
    </p:spTree>
    <p:extLst>
      <p:ext uri="{BB962C8B-B14F-4D97-AF65-F5344CB8AC3E}">
        <p14:creationId xmlns:p14="http://schemas.microsoft.com/office/powerpoint/2010/main" val="2285189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609600" y="457200"/>
            <a:ext cx="10972800" cy="3354765"/>
          </a:xfrm>
          <a:prstGeom prst="rect">
            <a:avLst/>
          </a:prstGeom>
          <a:noFill/>
          <a:ln w="9525">
            <a:noFill/>
            <a:miter lim="800000"/>
            <a:headEnd/>
            <a:tailEnd/>
          </a:ln>
          <a:effectLst/>
        </p:spPr>
        <p:txBody>
          <a:bodyPr wrap="square">
            <a:spAutoFit/>
          </a:bodyPr>
          <a:lstStyle/>
          <a:p>
            <a:pPr algn="ctr"/>
            <a:r>
              <a:rPr lang="en-US" sz="3200" dirty="0">
                <a:effectLst>
                  <a:outerShdw blurRad="38100" dist="38100" sx="1000" sy="1000" algn="tl">
                    <a:srgbClr val="C0C0C0"/>
                  </a:outerShdw>
                </a:effectLst>
                <a:latin typeface="Georgia" panose="02040502050405020303" pitchFamily="18" charset="0"/>
              </a:rPr>
              <a:t>“All the generations from Abraham to David are </a:t>
            </a:r>
            <a:r>
              <a:rPr lang="en-US" sz="3200" u="sng" dirty="0">
                <a:solidFill>
                  <a:srgbClr val="FFFF00"/>
                </a:solidFill>
                <a:effectLst>
                  <a:outerShdw blurRad="38100" dist="38100" sx="1000" sy="1000" algn="tl">
                    <a:srgbClr val="C0C0C0"/>
                  </a:outerShdw>
                </a:effectLst>
                <a:latin typeface="Georgia" panose="02040502050405020303" pitchFamily="18" charset="0"/>
              </a:rPr>
              <a:t>fourteen generations</a:t>
            </a:r>
            <a:r>
              <a:rPr lang="en-US" sz="3200" dirty="0">
                <a:effectLst>
                  <a:outerShdw blurRad="38100" dist="38100" sx="1000" sy="1000" algn="tl">
                    <a:srgbClr val="C0C0C0"/>
                  </a:outerShdw>
                </a:effectLst>
                <a:latin typeface="Georgia" panose="02040502050405020303" pitchFamily="18" charset="0"/>
              </a:rPr>
              <a:t>; and from David until the carrying away into Babylon are </a:t>
            </a:r>
            <a:r>
              <a:rPr lang="en-US" sz="3200" u="sng" dirty="0">
                <a:solidFill>
                  <a:srgbClr val="FFFF00"/>
                </a:solidFill>
                <a:effectLst>
                  <a:outerShdw blurRad="38100" dist="38100" sx="1000" sy="1000" algn="tl">
                    <a:srgbClr val="C0C0C0"/>
                  </a:outerShdw>
                </a:effectLst>
                <a:latin typeface="Georgia" panose="02040502050405020303" pitchFamily="18" charset="0"/>
              </a:rPr>
              <a:t>fourteen generations</a:t>
            </a:r>
            <a:r>
              <a:rPr lang="en-US" sz="3200" dirty="0">
                <a:effectLst>
                  <a:outerShdw blurRad="38100" dist="38100" sx="1000" sy="1000" algn="tl">
                    <a:srgbClr val="C0C0C0"/>
                  </a:outerShdw>
                </a:effectLst>
                <a:latin typeface="Georgia" panose="02040502050405020303" pitchFamily="18" charset="0"/>
              </a:rPr>
              <a:t>; and from the carrying away into Babylon unto Christ [Messiah, the anointed one] are </a:t>
            </a:r>
            <a:r>
              <a:rPr lang="en-US" sz="3200" u="sng" dirty="0">
                <a:solidFill>
                  <a:srgbClr val="FFFF00"/>
                </a:solidFill>
                <a:effectLst>
                  <a:outerShdw blurRad="38100" dist="38100" sx="1000" sy="1000" algn="tl">
                    <a:srgbClr val="C0C0C0"/>
                  </a:outerShdw>
                </a:effectLst>
                <a:latin typeface="Georgia" panose="02040502050405020303" pitchFamily="18" charset="0"/>
              </a:rPr>
              <a:t>fourteen generations</a:t>
            </a:r>
            <a:r>
              <a:rPr lang="en-US" sz="3200" dirty="0">
                <a:effectLst>
                  <a:outerShdw blurRad="38100" dist="38100" sx="1000" sy="1000" algn="tl">
                    <a:srgbClr val="C0C0C0"/>
                  </a:outerShdw>
                </a:effectLst>
                <a:latin typeface="Georgia" panose="02040502050405020303" pitchFamily="18" charset="0"/>
              </a:rPr>
              <a:t>.”</a:t>
            </a:r>
          </a:p>
          <a:p>
            <a:pPr algn="ctr"/>
            <a:endParaRPr lang="en-US" sz="2000" dirty="0">
              <a:effectLst>
                <a:outerShdw blurRad="38100" dist="38100" sx="1000" sy="1000" algn="tl">
                  <a:srgbClr val="C0C0C0"/>
                </a:outerShdw>
              </a:effectLst>
              <a:latin typeface="Georgia" panose="02040502050405020303" pitchFamily="18" charset="0"/>
            </a:endParaRPr>
          </a:p>
          <a:p>
            <a:pPr algn="ctr"/>
            <a:r>
              <a:rPr lang="en-US" sz="3200" dirty="0">
                <a:effectLst>
                  <a:outerShdw blurRad="38100" dist="38100" sx="1000" sy="1000" algn="tl">
                    <a:srgbClr val="C0C0C0"/>
                  </a:outerShdw>
                </a:effectLst>
                <a:latin typeface="Georgia" panose="02040502050405020303" pitchFamily="18" charset="0"/>
              </a:rPr>
              <a:t>Matthew 1:17</a:t>
            </a:r>
          </a:p>
        </p:txBody>
      </p:sp>
      <p:sp>
        <p:nvSpPr>
          <p:cNvPr id="52227" name="Text Box 3"/>
          <p:cNvSpPr txBox="1">
            <a:spLocks noChangeArrowheads="1"/>
          </p:cNvSpPr>
          <p:nvPr/>
        </p:nvSpPr>
        <p:spPr bwMode="auto">
          <a:xfrm>
            <a:off x="855690" y="3952590"/>
            <a:ext cx="4953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800" dirty="0">
                <a:latin typeface="Georgia" panose="02040502050405020303" pitchFamily="18" charset="0"/>
              </a:rPr>
              <a:t>What is the significance of 14?</a:t>
            </a:r>
          </a:p>
        </p:txBody>
      </p:sp>
      <p:sp>
        <p:nvSpPr>
          <p:cNvPr id="52228" name="Text Box 4"/>
          <p:cNvSpPr txBox="1">
            <a:spLocks noChangeArrowheads="1"/>
          </p:cNvSpPr>
          <p:nvPr/>
        </p:nvSpPr>
        <p:spPr bwMode="auto">
          <a:xfrm>
            <a:off x="817590" y="4641128"/>
            <a:ext cx="50292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800" b="1" i="1" dirty="0">
                <a:solidFill>
                  <a:srgbClr val="FFFF00"/>
                </a:solidFill>
                <a:latin typeface="Georgia" panose="02040502050405020303" pitchFamily="18" charset="0"/>
              </a:rPr>
              <a:t>Gematria</a:t>
            </a:r>
            <a:r>
              <a:rPr lang="en-US" sz="2800" b="1" dirty="0">
                <a:solidFill>
                  <a:srgbClr val="FFFF00"/>
                </a:solidFill>
                <a:latin typeface="Georgia" panose="02040502050405020303" pitchFamily="18" charset="0"/>
              </a:rPr>
              <a:t> or </a:t>
            </a:r>
            <a:r>
              <a:rPr lang="en-US" sz="2800" b="1" i="1" dirty="0">
                <a:solidFill>
                  <a:srgbClr val="FFFF00"/>
                </a:solidFill>
                <a:latin typeface="Georgia" panose="02040502050405020303" pitchFamily="18" charset="0"/>
              </a:rPr>
              <a:t>numerology</a:t>
            </a:r>
            <a:r>
              <a:rPr lang="en-US" sz="2800" b="1" dirty="0">
                <a:solidFill>
                  <a:srgbClr val="FFFF00"/>
                </a:solidFill>
                <a:latin typeface="Georgia" panose="02040502050405020303" pitchFamily="18" charset="0"/>
              </a:rPr>
              <a:t>: Individual letters have numeric value </a:t>
            </a:r>
          </a:p>
          <a:p>
            <a:pPr algn="ctr"/>
            <a:r>
              <a:rPr lang="en-US" sz="2800" b="1" dirty="0">
                <a:solidFill>
                  <a:srgbClr val="FFFF00"/>
                </a:solidFill>
                <a:latin typeface="Georgia" panose="02040502050405020303" pitchFamily="18" charset="0"/>
              </a:rPr>
              <a:t>(i.e. A=1, B=2, C=3, etc.).</a:t>
            </a:r>
          </a:p>
        </p:txBody>
      </p:sp>
      <p:sp>
        <p:nvSpPr>
          <p:cNvPr id="52229" name="Text Box 5"/>
          <p:cNvSpPr txBox="1">
            <a:spLocks noChangeArrowheads="1"/>
          </p:cNvSpPr>
          <p:nvPr/>
        </p:nvSpPr>
        <p:spPr bwMode="auto">
          <a:xfrm>
            <a:off x="6113490" y="3952590"/>
            <a:ext cx="55245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800" dirty="0">
                <a:solidFill>
                  <a:srgbClr val="FFFF00"/>
                </a:solidFill>
                <a:latin typeface="Georgia" panose="02040502050405020303" pitchFamily="18" charset="0"/>
              </a:rPr>
              <a:t>In Hebrew letters, </a:t>
            </a:r>
          </a:p>
          <a:p>
            <a:pPr algn="ctr"/>
            <a:r>
              <a:rPr lang="en-US" sz="2800" dirty="0">
                <a:solidFill>
                  <a:srgbClr val="FFFF00"/>
                </a:solidFill>
                <a:latin typeface="Georgia" panose="02040502050405020303" pitchFamily="18" charset="0"/>
              </a:rPr>
              <a:t>the name David = 14.</a:t>
            </a:r>
          </a:p>
          <a:p>
            <a:pPr algn="ctr"/>
            <a:r>
              <a:rPr lang="en-US" sz="2800" b="1" dirty="0">
                <a:solidFill>
                  <a:srgbClr val="FFFF00"/>
                </a:solidFill>
                <a:latin typeface="Georgia" panose="02040502050405020303" pitchFamily="18" charset="0"/>
              </a:rPr>
              <a:t>D+V+D = 4+6+4 = 14.</a:t>
            </a:r>
          </a:p>
          <a:p>
            <a:pPr algn="ctr"/>
            <a:r>
              <a:rPr lang="en-US" sz="2800" b="1" dirty="0">
                <a:solidFill>
                  <a:schemeClr val="bg2"/>
                </a:solidFill>
                <a:latin typeface="Georgia" panose="02040502050405020303" pitchFamily="18" charset="0"/>
              </a:rPr>
              <a:t>Symbolic way of saying: </a:t>
            </a:r>
          </a:p>
          <a:p>
            <a:pPr algn="ctr"/>
            <a:r>
              <a:rPr lang="en-US" sz="2800" b="1" i="1" dirty="0">
                <a:solidFill>
                  <a:schemeClr val="bg2"/>
                </a:solidFill>
                <a:latin typeface="Georgia" panose="02040502050405020303" pitchFamily="18" charset="0"/>
              </a:rPr>
              <a:t>Jesus is the Son of DAVID </a:t>
            </a:r>
          </a:p>
          <a:p>
            <a:pPr algn="ctr"/>
            <a:r>
              <a:rPr lang="en-US" sz="2800" b="1" i="1" dirty="0">
                <a:solidFill>
                  <a:schemeClr val="bg2"/>
                </a:solidFill>
                <a:latin typeface="Georgia" panose="02040502050405020303" pitchFamily="18" charset="0"/>
              </a:rPr>
              <a:t>(the Messiah)</a:t>
            </a:r>
          </a:p>
        </p:txBody>
      </p:sp>
      <p:cxnSp>
        <p:nvCxnSpPr>
          <p:cNvPr id="3" name="Straight Connector 2">
            <a:extLst>
              <a:ext uri="{FF2B5EF4-FFF2-40B4-BE49-F238E27FC236}">
                <a16:creationId xmlns:a16="http://schemas.microsoft.com/office/drawing/2014/main" id="{7ADCDB18-B99B-4643-A421-34C37F83AF2F}"/>
              </a:ext>
            </a:extLst>
          </p:cNvPr>
          <p:cNvCxnSpPr>
            <a:cxnSpLocks/>
          </p:cNvCxnSpPr>
          <p:nvPr/>
        </p:nvCxnSpPr>
        <p:spPr>
          <a:xfrm>
            <a:off x="4038600" y="3116703"/>
            <a:ext cx="4038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86363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041913" y="288234"/>
            <a:ext cx="7540487" cy="6231676"/>
          </a:xfrm>
        </p:spPr>
        <p:txBody>
          <a:bodyPr>
            <a:normAutofit/>
          </a:bodyPr>
          <a:lstStyle/>
          <a:p>
            <a:pPr marL="0" lvl="0" indent="0">
              <a:buNone/>
            </a:pPr>
            <a:r>
              <a:rPr lang="en-US" dirty="0">
                <a:latin typeface="Georgia" panose="02040502050405020303" pitchFamily="18" charset="0"/>
              </a:rPr>
              <a:t>“If it was right when you prayed about it and trusted it and lived for it, it is right now. Don’t give up when the pressure mounts. Certainly don’t give in to that being who is bent on the destruction of your happiness. Face your doubts. Master your fears. ‘Cast not away therefore your confidence.’ Stay the course and see the beauty of life unfold for you.”</a:t>
            </a:r>
          </a:p>
        </p:txBody>
      </p:sp>
      <p:pic>
        <p:nvPicPr>
          <p:cNvPr id="4" name="Picture 3">
            <a:extLst>
              <a:ext uri="{FF2B5EF4-FFF2-40B4-BE49-F238E27FC236}">
                <a16:creationId xmlns:a16="http://schemas.microsoft.com/office/drawing/2014/main" id="{E36E2149-D54C-3545-B4E2-0A175391C61F}"/>
              </a:ext>
            </a:extLst>
          </p:cNvPr>
          <p:cNvPicPr>
            <a:picLocks noChangeAspect="1"/>
          </p:cNvPicPr>
          <p:nvPr/>
        </p:nvPicPr>
        <p:blipFill>
          <a:blip r:embed="rId3"/>
          <a:stretch>
            <a:fillRect/>
          </a:stretch>
        </p:blipFill>
        <p:spPr>
          <a:xfrm>
            <a:off x="238539" y="288233"/>
            <a:ext cx="3529772" cy="43931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99C8A58F-1EB8-1C41-999D-E57F0B1C5483}"/>
              </a:ext>
            </a:extLst>
          </p:cNvPr>
          <p:cNvSpPr txBox="1"/>
          <p:nvPr/>
        </p:nvSpPr>
        <p:spPr>
          <a:xfrm>
            <a:off x="344557" y="4969565"/>
            <a:ext cx="3423754" cy="1631216"/>
          </a:xfrm>
          <a:prstGeom prst="rect">
            <a:avLst/>
          </a:prstGeom>
          <a:noFill/>
        </p:spPr>
        <p:txBody>
          <a:bodyPr wrap="square" rtlCol="0">
            <a:spAutoFit/>
          </a:bodyPr>
          <a:lstStyle/>
          <a:p>
            <a:pPr algn="ctr"/>
            <a:r>
              <a:rPr lang="en-US" sz="2000" dirty="0">
                <a:latin typeface="Georgia" panose="02040502050405020303" pitchFamily="18" charset="0"/>
              </a:rPr>
              <a:t>Elder  Jeffrey R. Holland</a:t>
            </a:r>
          </a:p>
          <a:p>
            <a:pPr marL="0" indent="0" algn="ctr">
              <a:buNone/>
            </a:pPr>
            <a:r>
              <a:rPr lang="en-US" sz="2000" dirty="0">
                <a:latin typeface="Georgia" panose="02040502050405020303" pitchFamily="18" charset="0"/>
              </a:rPr>
              <a:t>“Cast Not Away Your Confidence” </a:t>
            </a:r>
          </a:p>
          <a:p>
            <a:pPr marL="0" indent="0" algn="ctr">
              <a:buNone/>
            </a:pPr>
            <a:r>
              <a:rPr lang="en-US" sz="2000" u="sng" dirty="0">
                <a:latin typeface="Georgia" panose="02040502050405020303" pitchFamily="18" charset="0"/>
                <a:hlinkClick r:id="rId4"/>
              </a:rPr>
              <a:t>http://speeches.byu.edu</a:t>
            </a:r>
            <a:endParaRPr lang="en-US" sz="2000" dirty="0">
              <a:latin typeface="Georgia" panose="02040502050405020303" pitchFamily="18" charset="0"/>
            </a:endParaRPr>
          </a:p>
          <a:p>
            <a:pPr algn="ctr"/>
            <a:endParaRPr lang="en-US" sz="2000" dirty="0">
              <a:latin typeface="Georgia" panose="02040502050405020303" pitchFamily="18" charset="0"/>
            </a:endParaRPr>
          </a:p>
        </p:txBody>
      </p:sp>
    </p:spTree>
    <p:extLst>
      <p:ext uri="{BB962C8B-B14F-4D97-AF65-F5344CB8AC3E}">
        <p14:creationId xmlns:p14="http://schemas.microsoft.com/office/powerpoint/2010/main" val="2212853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1F45C-3B4B-4A8D-B378-A4B4960CBED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AE46A14-1EB7-4AD3-AF7B-EFA7DDA10F09}"/>
              </a:ext>
            </a:extLst>
          </p:cNvPr>
          <p:cNvSpPr>
            <a:spLocks noGrp="1"/>
          </p:cNvSpPr>
          <p:nvPr>
            <p:ph type="body" sz="half" idx="1"/>
          </p:nvPr>
        </p:nvSpPr>
        <p:spPr/>
        <p:txBody>
          <a:bodyPr/>
          <a:lstStyle/>
          <a:p>
            <a:endParaRPr lang="en-US"/>
          </a:p>
        </p:txBody>
      </p:sp>
      <p:sp>
        <p:nvSpPr>
          <p:cNvPr id="4" name="Content Placeholder 3">
            <a:extLst>
              <a:ext uri="{FF2B5EF4-FFF2-40B4-BE49-F238E27FC236}">
                <a16:creationId xmlns:a16="http://schemas.microsoft.com/office/drawing/2014/main" id="{3F3E7F2C-A5FE-4F11-9CF2-1A2FE9EE45C3}"/>
              </a:ext>
            </a:extLst>
          </p:cNvPr>
          <p:cNvSpPr>
            <a:spLocks noGrp="1"/>
          </p:cNvSpPr>
          <p:nvPr>
            <p:ph sz="quarter" idx="2"/>
          </p:nvPr>
        </p:nvSpPr>
        <p:spPr/>
        <p:txBody>
          <a:bodyPr/>
          <a:lstStyle/>
          <a:p>
            <a:endParaRPr lang="en-US"/>
          </a:p>
        </p:txBody>
      </p:sp>
      <p:sp>
        <p:nvSpPr>
          <p:cNvPr id="5" name="Content Placeholder 4">
            <a:extLst>
              <a:ext uri="{FF2B5EF4-FFF2-40B4-BE49-F238E27FC236}">
                <a16:creationId xmlns:a16="http://schemas.microsoft.com/office/drawing/2014/main" id="{E78D41A5-B132-41AA-BB0E-380D69DD1EBB}"/>
              </a:ext>
            </a:extLst>
          </p:cNvPr>
          <p:cNvSpPr>
            <a:spLocks noGrp="1"/>
          </p:cNvSpPr>
          <p:nvPr>
            <p:ph sz="quarter" idx="3"/>
          </p:nvPr>
        </p:nvSpPr>
        <p:spPr/>
        <p:txBody>
          <a:bodyPr/>
          <a:lstStyle/>
          <a:p>
            <a:endParaRPr lang="en-US"/>
          </a:p>
        </p:txBody>
      </p:sp>
      <p:pic>
        <p:nvPicPr>
          <p:cNvPr id="6" name="Content Placeholder 3">
            <a:extLst>
              <a:ext uri="{FF2B5EF4-FFF2-40B4-BE49-F238E27FC236}">
                <a16:creationId xmlns:a16="http://schemas.microsoft.com/office/drawing/2014/main" id="{A7539F98-28EC-401A-BD37-D0029C6F5F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296" b="28548"/>
          <a:stretch/>
        </p:blipFill>
        <p:spPr>
          <a:xfrm>
            <a:off x="20" y="13262"/>
            <a:ext cx="12191980" cy="6857990"/>
          </a:xfrm>
          <a:prstGeom prst="rect">
            <a:avLst/>
          </a:prstGeom>
          <a:noFill/>
          <a:effectLst>
            <a:outerShdw blurRad="25400" dir="17880000">
              <a:srgbClr val="000000">
                <a:alpha val="46000"/>
              </a:srgbClr>
            </a:outerShdw>
          </a:effectLst>
        </p:spPr>
      </p:pic>
    </p:spTree>
    <p:extLst>
      <p:ext uri="{BB962C8B-B14F-4D97-AF65-F5344CB8AC3E}">
        <p14:creationId xmlns:p14="http://schemas.microsoft.com/office/powerpoint/2010/main" val="27930784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10515600" cy="1325563"/>
          </a:xfrm>
        </p:spPr>
        <p:txBody>
          <a:bodyPr/>
          <a:lstStyle/>
          <a:p>
            <a:pPr algn="ctr"/>
            <a:r>
              <a:rPr lang="en-US" b="1" dirty="0">
                <a:latin typeface="Georgia" panose="02040502050405020303" pitchFamily="18" charset="0"/>
              </a:rPr>
              <a:t>Christ’s Temptations</a:t>
            </a:r>
          </a:p>
        </p:txBody>
      </p:sp>
      <p:sp>
        <p:nvSpPr>
          <p:cNvPr id="3" name="Content Placeholder 2"/>
          <p:cNvSpPr>
            <a:spLocks noGrp="1"/>
          </p:cNvSpPr>
          <p:nvPr>
            <p:ph idx="1"/>
          </p:nvPr>
        </p:nvSpPr>
        <p:spPr>
          <a:xfrm>
            <a:off x="838200" y="1338408"/>
            <a:ext cx="10515600" cy="4351338"/>
          </a:xfrm>
        </p:spPr>
        <p:txBody>
          <a:bodyPr>
            <a:normAutofit fontScale="92500" lnSpcReduction="20000"/>
          </a:bodyPr>
          <a:lstStyle/>
          <a:p>
            <a:pPr marL="0" indent="0">
              <a:buNone/>
            </a:pPr>
            <a:r>
              <a:rPr lang="en-US" sz="4000" dirty="0">
                <a:solidFill>
                  <a:srgbClr val="FFFF00"/>
                </a:solidFill>
                <a:latin typeface="Georgia" panose="02040502050405020303" pitchFamily="18" charset="0"/>
              </a:rPr>
              <a:t>Turn stones to bread</a:t>
            </a:r>
            <a:r>
              <a:rPr lang="en-US" sz="4000" dirty="0">
                <a:solidFill>
                  <a:schemeClr val="tx2">
                    <a:lumMod val="25000"/>
                  </a:schemeClr>
                </a:solidFill>
                <a:latin typeface="Georgia" panose="02040502050405020303" pitchFamily="18" charset="0"/>
              </a:rPr>
              <a:t>: Put your physical needs – your body, your comfort, your physical well-being above anything else.</a:t>
            </a:r>
          </a:p>
          <a:p>
            <a:pPr marL="0" indent="0">
              <a:buNone/>
            </a:pPr>
            <a:endParaRPr lang="en-US" sz="800" dirty="0">
              <a:latin typeface="Georgia" panose="02040502050405020303" pitchFamily="18" charset="0"/>
            </a:endParaRPr>
          </a:p>
          <a:p>
            <a:pPr marL="0" indent="0">
              <a:buNone/>
            </a:pPr>
            <a:r>
              <a:rPr lang="en-US" sz="4000" dirty="0">
                <a:solidFill>
                  <a:srgbClr val="FFFF00"/>
                </a:solidFill>
                <a:latin typeface="Georgia" panose="02040502050405020303" pitchFamily="18" charset="0"/>
              </a:rPr>
              <a:t>Jump off the temple in front of everyone</a:t>
            </a:r>
            <a:r>
              <a:rPr lang="en-US" sz="4000" dirty="0">
                <a:latin typeface="Georgia" panose="02040502050405020303" pitchFamily="18" charset="0"/>
              </a:rPr>
              <a:t>: </a:t>
            </a:r>
            <a:r>
              <a:rPr lang="en-US" sz="4000" dirty="0">
                <a:solidFill>
                  <a:schemeClr val="tx2">
                    <a:lumMod val="25000"/>
                  </a:schemeClr>
                </a:solidFill>
                <a:latin typeface="Georgia" panose="02040502050405020303" pitchFamily="18" charset="0"/>
              </a:rPr>
              <a:t>Pride. Show everyone how great you are.</a:t>
            </a:r>
          </a:p>
          <a:p>
            <a:pPr marL="0" indent="0">
              <a:buNone/>
            </a:pPr>
            <a:endParaRPr lang="en-US" sz="800" dirty="0">
              <a:latin typeface="Georgia" panose="02040502050405020303" pitchFamily="18" charset="0"/>
            </a:endParaRPr>
          </a:p>
          <a:p>
            <a:pPr marL="0" indent="0">
              <a:buNone/>
            </a:pPr>
            <a:r>
              <a:rPr lang="en-US" sz="4000" dirty="0">
                <a:solidFill>
                  <a:srgbClr val="FFFF00"/>
                </a:solidFill>
                <a:latin typeface="Georgia" panose="02040502050405020303" pitchFamily="18" charset="0"/>
              </a:rPr>
              <a:t>All the </a:t>
            </a:r>
            <a:r>
              <a:rPr lang="en-US" sz="4000" dirty="0">
                <a:solidFill>
                  <a:srgbClr val="FFFF00"/>
                </a:solidFill>
              </a:rPr>
              <a:t>treasures of the world</a:t>
            </a:r>
            <a:r>
              <a:rPr lang="en-US" sz="4000" dirty="0">
                <a:solidFill>
                  <a:schemeClr val="tx2">
                    <a:lumMod val="25000"/>
                  </a:schemeClr>
                </a:solidFill>
              </a:rPr>
              <a:t>: </a:t>
            </a:r>
            <a:r>
              <a:rPr lang="en-US" sz="4000" dirty="0">
                <a:solidFill>
                  <a:schemeClr val="tx2">
                    <a:lumMod val="25000"/>
                  </a:schemeClr>
                </a:solidFill>
                <a:latin typeface="Georgia" panose="02040502050405020303" pitchFamily="18" charset="0"/>
              </a:rPr>
              <a:t>Seek for worldly power </a:t>
            </a:r>
          </a:p>
        </p:txBody>
      </p:sp>
    </p:spTree>
    <p:extLst>
      <p:ext uri="{BB962C8B-B14F-4D97-AF65-F5344CB8AC3E}">
        <p14:creationId xmlns:p14="http://schemas.microsoft.com/office/powerpoint/2010/main" val="33189920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10515600" cy="1325563"/>
          </a:xfrm>
        </p:spPr>
        <p:txBody>
          <a:bodyPr/>
          <a:lstStyle/>
          <a:p>
            <a:pPr algn="ctr"/>
            <a:r>
              <a:rPr lang="en-US" b="1" dirty="0">
                <a:latin typeface="Georgia" panose="02040502050405020303" pitchFamily="18" charset="0"/>
              </a:rPr>
              <a:t>Christ’s Temptations</a:t>
            </a:r>
          </a:p>
        </p:txBody>
      </p:sp>
      <p:sp>
        <p:nvSpPr>
          <p:cNvPr id="3" name="Content Placeholder 2"/>
          <p:cNvSpPr>
            <a:spLocks noGrp="1"/>
          </p:cNvSpPr>
          <p:nvPr>
            <p:ph idx="1"/>
          </p:nvPr>
        </p:nvSpPr>
        <p:spPr>
          <a:xfrm>
            <a:off x="838200" y="1338408"/>
            <a:ext cx="10515600" cy="4351338"/>
          </a:xfrm>
        </p:spPr>
        <p:txBody>
          <a:bodyPr>
            <a:normAutofit fontScale="92500" lnSpcReduction="20000"/>
          </a:bodyPr>
          <a:lstStyle/>
          <a:p>
            <a:pPr marL="0" indent="0">
              <a:buNone/>
            </a:pPr>
            <a:r>
              <a:rPr lang="en-US" sz="4000" dirty="0">
                <a:solidFill>
                  <a:srgbClr val="FFFF00"/>
                </a:solidFill>
                <a:latin typeface="Georgia" panose="02040502050405020303" pitchFamily="18" charset="0"/>
              </a:rPr>
              <a:t>Turn stones to bread</a:t>
            </a:r>
            <a:r>
              <a:rPr lang="en-US" sz="4000" dirty="0">
                <a:latin typeface="Georgia" panose="02040502050405020303" pitchFamily="18" charset="0"/>
              </a:rPr>
              <a:t>: Put your physical needs – your body, your comfort, your physical well-being above anything else.</a:t>
            </a:r>
          </a:p>
          <a:p>
            <a:pPr marL="0" indent="0">
              <a:buNone/>
            </a:pPr>
            <a:endParaRPr lang="en-US" sz="800" dirty="0">
              <a:latin typeface="Georgia" panose="02040502050405020303" pitchFamily="18" charset="0"/>
            </a:endParaRPr>
          </a:p>
          <a:p>
            <a:pPr marL="0" indent="0">
              <a:buNone/>
            </a:pPr>
            <a:r>
              <a:rPr lang="en-US" sz="4000" dirty="0">
                <a:solidFill>
                  <a:srgbClr val="FFFF00"/>
                </a:solidFill>
                <a:latin typeface="Georgia" panose="02040502050405020303" pitchFamily="18" charset="0"/>
              </a:rPr>
              <a:t>Jump off the temple in front of everyone</a:t>
            </a:r>
            <a:r>
              <a:rPr lang="en-US" sz="4000" dirty="0">
                <a:latin typeface="Georgia" panose="02040502050405020303" pitchFamily="18" charset="0"/>
              </a:rPr>
              <a:t>: </a:t>
            </a:r>
            <a:r>
              <a:rPr lang="en-US" sz="4000" dirty="0">
                <a:solidFill>
                  <a:schemeClr val="bg2"/>
                </a:solidFill>
                <a:latin typeface="Georgia" panose="02040502050405020303" pitchFamily="18" charset="0"/>
              </a:rPr>
              <a:t>Pride. Show everyone how great you are.</a:t>
            </a:r>
          </a:p>
          <a:p>
            <a:pPr marL="0" indent="0">
              <a:buNone/>
            </a:pPr>
            <a:endParaRPr lang="en-US" sz="800" dirty="0">
              <a:latin typeface="Georgia" panose="02040502050405020303" pitchFamily="18" charset="0"/>
            </a:endParaRPr>
          </a:p>
          <a:p>
            <a:pPr marL="0" indent="0">
              <a:buNone/>
            </a:pPr>
            <a:r>
              <a:rPr lang="en-US" sz="4000" dirty="0">
                <a:solidFill>
                  <a:srgbClr val="FFFF00"/>
                </a:solidFill>
                <a:latin typeface="Georgia" panose="02040502050405020303" pitchFamily="18" charset="0"/>
              </a:rPr>
              <a:t>All the </a:t>
            </a:r>
            <a:r>
              <a:rPr lang="en-US" sz="4000" dirty="0">
                <a:solidFill>
                  <a:srgbClr val="FFFF00"/>
                </a:solidFill>
              </a:rPr>
              <a:t>treasures of the world</a:t>
            </a:r>
            <a:r>
              <a:rPr lang="en-US" sz="4000" dirty="0"/>
              <a:t>: </a:t>
            </a:r>
            <a:r>
              <a:rPr lang="en-US" sz="4000" dirty="0">
                <a:solidFill>
                  <a:schemeClr val="bg2"/>
                </a:solidFill>
                <a:latin typeface="Georgia" panose="02040502050405020303" pitchFamily="18" charset="0"/>
              </a:rPr>
              <a:t>Seek for worldly power </a:t>
            </a:r>
          </a:p>
        </p:txBody>
      </p:sp>
      <p:sp>
        <p:nvSpPr>
          <p:cNvPr id="8" name="Title 1"/>
          <p:cNvSpPr txBox="1">
            <a:spLocks/>
          </p:cNvSpPr>
          <p:nvPr/>
        </p:nvSpPr>
        <p:spPr bwMode="auto">
          <a:xfrm>
            <a:off x="0" y="5721928"/>
            <a:ext cx="12192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r>
              <a:rPr lang="en-US" sz="3600" kern="0" dirty="0">
                <a:solidFill>
                  <a:schemeClr val="bg2"/>
                </a:solidFill>
                <a:effectLst>
                  <a:outerShdw dist="38100" sx="1000" sy="1000" algn="tl">
                    <a:srgbClr val="000000"/>
                  </a:outerShdw>
                </a:effectLst>
                <a:latin typeface="Georgia" panose="02040502050405020303" pitchFamily="18" charset="0"/>
              </a:rPr>
              <a:t>How do you see these temptations</a:t>
            </a:r>
          </a:p>
          <a:p>
            <a:r>
              <a:rPr lang="en-US" sz="3600" kern="0" dirty="0">
                <a:solidFill>
                  <a:schemeClr val="bg2"/>
                </a:solidFill>
                <a:effectLst>
                  <a:outerShdw dist="38100" sx="1000" sy="1000" algn="tl">
                    <a:srgbClr val="000000"/>
                  </a:outerShdw>
                </a:effectLst>
                <a:latin typeface="Georgia" panose="02040502050405020303" pitchFamily="18" charset="0"/>
              </a:rPr>
              <a:t> in your life? How did Christ respond to all three?</a:t>
            </a:r>
          </a:p>
        </p:txBody>
      </p:sp>
    </p:spTree>
    <p:extLst>
      <p:ext uri="{BB962C8B-B14F-4D97-AF65-F5344CB8AC3E}">
        <p14:creationId xmlns:p14="http://schemas.microsoft.com/office/powerpoint/2010/main" val="2775146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10515600" cy="1325563"/>
          </a:xfrm>
        </p:spPr>
        <p:txBody>
          <a:bodyPr/>
          <a:lstStyle/>
          <a:p>
            <a:pPr algn="ctr"/>
            <a:r>
              <a:rPr lang="en-US" b="1" dirty="0">
                <a:latin typeface="Georgia" panose="02040502050405020303" pitchFamily="18" charset="0"/>
              </a:rPr>
              <a:t>Christ’s Temptations</a:t>
            </a:r>
          </a:p>
        </p:txBody>
      </p:sp>
      <p:sp>
        <p:nvSpPr>
          <p:cNvPr id="3" name="Content Placeholder 2"/>
          <p:cNvSpPr>
            <a:spLocks noGrp="1"/>
          </p:cNvSpPr>
          <p:nvPr>
            <p:ph idx="1"/>
          </p:nvPr>
        </p:nvSpPr>
        <p:spPr>
          <a:xfrm>
            <a:off x="838200" y="1338408"/>
            <a:ext cx="10515600" cy="4351338"/>
          </a:xfrm>
        </p:spPr>
        <p:txBody>
          <a:bodyPr>
            <a:normAutofit fontScale="92500" lnSpcReduction="20000"/>
          </a:bodyPr>
          <a:lstStyle/>
          <a:p>
            <a:pPr marL="0" indent="0">
              <a:buNone/>
            </a:pPr>
            <a:r>
              <a:rPr lang="en-US" sz="4000" dirty="0">
                <a:solidFill>
                  <a:srgbClr val="FFFF00"/>
                </a:solidFill>
                <a:latin typeface="Georgia" panose="02040502050405020303" pitchFamily="18" charset="0"/>
              </a:rPr>
              <a:t>Turn stones to bread</a:t>
            </a:r>
            <a:r>
              <a:rPr lang="en-US" sz="4000" dirty="0">
                <a:latin typeface="Georgia" panose="02040502050405020303" pitchFamily="18" charset="0"/>
              </a:rPr>
              <a:t>: Put your physical needs – your body, your comfort, your physical well-being above anything else.</a:t>
            </a:r>
          </a:p>
          <a:p>
            <a:pPr marL="0" indent="0">
              <a:buNone/>
            </a:pPr>
            <a:endParaRPr lang="en-US" sz="800" dirty="0">
              <a:latin typeface="Georgia" panose="02040502050405020303" pitchFamily="18" charset="0"/>
            </a:endParaRPr>
          </a:p>
          <a:p>
            <a:pPr marL="0" indent="0">
              <a:buNone/>
            </a:pPr>
            <a:r>
              <a:rPr lang="en-US" sz="4000" dirty="0">
                <a:solidFill>
                  <a:srgbClr val="FFFF00"/>
                </a:solidFill>
                <a:latin typeface="Georgia" panose="02040502050405020303" pitchFamily="18" charset="0"/>
              </a:rPr>
              <a:t>Jump off the temple in front of everyone</a:t>
            </a:r>
            <a:r>
              <a:rPr lang="en-US" sz="4000" dirty="0">
                <a:latin typeface="Georgia" panose="02040502050405020303" pitchFamily="18" charset="0"/>
              </a:rPr>
              <a:t>: Pride. Show everyone how great you are.</a:t>
            </a:r>
          </a:p>
          <a:p>
            <a:pPr marL="0" indent="0">
              <a:buNone/>
            </a:pPr>
            <a:endParaRPr lang="en-US" sz="800" dirty="0">
              <a:latin typeface="Georgia" panose="02040502050405020303" pitchFamily="18" charset="0"/>
            </a:endParaRPr>
          </a:p>
          <a:p>
            <a:pPr marL="0" indent="0">
              <a:buNone/>
            </a:pPr>
            <a:r>
              <a:rPr lang="en-US" sz="4000" dirty="0">
                <a:solidFill>
                  <a:srgbClr val="FFFF00"/>
                </a:solidFill>
                <a:latin typeface="Georgia" panose="02040502050405020303" pitchFamily="18" charset="0"/>
              </a:rPr>
              <a:t>All the </a:t>
            </a:r>
            <a:r>
              <a:rPr lang="en-US" sz="4000" dirty="0">
                <a:solidFill>
                  <a:srgbClr val="FFFF00"/>
                </a:solidFill>
              </a:rPr>
              <a:t>treasures of the world</a:t>
            </a:r>
            <a:r>
              <a:rPr lang="en-US" sz="4000" dirty="0"/>
              <a:t>: </a:t>
            </a:r>
            <a:r>
              <a:rPr lang="en-US" sz="4000" dirty="0">
                <a:solidFill>
                  <a:schemeClr val="bg2"/>
                </a:solidFill>
                <a:latin typeface="Georgia" panose="02040502050405020303" pitchFamily="18" charset="0"/>
              </a:rPr>
              <a:t>Seek for worldly power </a:t>
            </a:r>
          </a:p>
        </p:txBody>
      </p:sp>
      <p:sp>
        <p:nvSpPr>
          <p:cNvPr id="8" name="Title 1"/>
          <p:cNvSpPr txBox="1">
            <a:spLocks/>
          </p:cNvSpPr>
          <p:nvPr/>
        </p:nvSpPr>
        <p:spPr bwMode="auto">
          <a:xfrm>
            <a:off x="0" y="5721928"/>
            <a:ext cx="12192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r>
              <a:rPr lang="en-US" sz="3600" kern="0" dirty="0">
                <a:solidFill>
                  <a:schemeClr val="bg2"/>
                </a:solidFill>
                <a:effectLst>
                  <a:outerShdw dist="38100" sx="1000" sy="1000" algn="tl">
                    <a:srgbClr val="000000"/>
                  </a:outerShdw>
                </a:effectLst>
                <a:latin typeface="Georgia" panose="02040502050405020303" pitchFamily="18" charset="0"/>
              </a:rPr>
              <a:t>How do you see these temptations</a:t>
            </a:r>
          </a:p>
          <a:p>
            <a:r>
              <a:rPr lang="en-US" sz="3600" kern="0" dirty="0">
                <a:solidFill>
                  <a:schemeClr val="bg2"/>
                </a:solidFill>
                <a:effectLst>
                  <a:outerShdw dist="38100" sx="1000" sy="1000" algn="tl">
                    <a:srgbClr val="000000"/>
                  </a:outerShdw>
                </a:effectLst>
                <a:latin typeface="Georgia" panose="02040502050405020303" pitchFamily="18" charset="0"/>
              </a:rPr>
              <a:t> in your life? How did Christ respond to all three?</a:t>
            </a:r>
          </a:p>
        </p:txBody>
      </p:sp>
    </p:spTree>
    <p:extLst>
      <p:ext uri="{BB962C8B-B14F-4D97-AF65-F5344CB8AC3E}">
        <p14:creationId xmlns:p14="http://schemas.microsoft.com/office/powerpoint/2010/main" val="11247615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10515600" cy="1325563"/>
          </a:xfrm>
        </p:spPr>
        <p:txBody>
          <a:bodyPr/>
          <a:lstStyle/>
          <a:p>
            <a:pPr algn="ctr"/>
            <a:r>
              <a:rPr lang="en-US" b="1" dirty="0">
                <a:latin typeface="Georgia" panose="02040502050405020303" pitchFamily="18" charset="0"/>
              </a:rPr>
              <a:t>Christ’s Temptations</a:t>
            </a:r>
          </a:p>
        </p:txBody>
      </p:sp>
      <p:sp>
        <p:nvSpPr>
          <p:cNvPr id="3" name="Content Placeholder 2"/>
          <p:cNvSpPr>
            <a:spLocks noGrp="1"/>
          </p:cNvSpPr>
          <p:nvPr>
            <p:ph idx="1"/>
          </p:nvPr>
        </p:nvSpPr>
        <p:spPr>
          <a:xfrm>
            <a:off x="838200" y="1338408"/>
            <a:ext cx="10515600" cy="4351338"/>
          </a:xfrm>
        </p:spPr>
        <p:txBody>
          <a:bodyPr>
            <a:normAutofit fontScale="92500" lnSpcReduction="20000"/>
          </a:bodyPr>
          <a:lstStyle/>
          <a:p>
            <a:pPr marL="0" indent="0">
              <a:buNone/>
            </a:pPr>
            <a:r>
              <a:rPr lang="en-US" sz="4000" dirty="0">
                <a:solidFill>
                  <a:srgbClr val="FFFF00"/>
                </a:solidFill>
                <a:latin typeface="Georgia" panose="02040502050405020303" pitchFamily="18" charset="0"/>
              </a:rPr>
              <a:t>Turn stones to bread</a:t>
            </a:r>
            <a:r>
              <a:rPr lang="en-US" sz="4000" dirty="0">
                <a:latin typeface="Georgia" panose="02040502050405020303" pitchFamily="18" charset="0"/>
              </a:rPr>
              <a:t>: Put your physical needs – your body, your comfort, your physical well-being above anything else.</a:t>
            </a:r>
          </a:p>
          <a:p>
            <a:pPr marL="0" indent="0">
              <a:buNone/>
            </a:pPr>
            <a:endParaRPr lang="en-US" sz="800" dirty="0">
              <a:latin typeface="Georgia" panose="02040502050405020303" pitchFamily="18" charset="0"/>
            </a:endParaRPr>
          </a:p>
          <a:p>
            <a:pPr marL="0" indent="0">
              <a:buNone/>
            </a:pPr>
            <a:r>
              <a:rPr lang="en-US" sz="4000" dirty="0">
                <a:solidFill>
                  <a:srgbClr val="FFFF00"/>
                </a:solidFill>
                <a:latin typeface="Georgia" panose="02040502050405020303" pitchFamily="18" charset="0"/>
              </a:rPr>
              <a:t>Jump off the temple in front of everyone</a:t>
            </a:r>
            <a:r>
              <a:rPr lang="en-US" sz="4000" dirty="0">
                <a:latin typeface="Georgia" panose="02040502050405020303" pitchFamily="18" charset="0"/>
              </a:rPr>
              <a:t>: Pride. Show everyone how great you are.</a:t>
            </a:r>
          </a:p>
          <a:p>
            <a:pPr marL="0" indent="0">
              <a:buNone/>
            </a:pPr>
            <a:endParaRPr lang="en-US" sz="800" dirty="0">
              <a:latin typeface="Georgia" panose="02040502050405020303" pitchFamily="18" charset="0"/>
            </a:endParaRPr>
          </a:p>
          <a:p>
            <a:pPr marL="0" indent="0">
              <a:buNone/>
            </a:pPr>
            <a:r>
              <a:rPr lang="en-US" sz="4000" dirty="0">
                <a:solidFill>
                  <a:srgbClr val="FFFF00"/>
                </a:solidFill>
                <a:latin typeface="Georgia" panose="02040502050405020303" pitchFamily="18" charset="0"/>
              </a:rPr>
              <a:t>All the </a:t>
            </a:r>
            <a:r>
              <a:rPr lang="en-US" sz="4000" dirty="0">
                <a:solidFill>
                  <a:srgbClr val="FFFF00"/>
                </a:solidFill>
              </a:rPr>
              <a:t>treasures of the world</a:t>
            </a:r>
            <a:r>
              <a:rPr lang="en-US" sz="4000" dirty="0"/>
              <a:t>: </a:t>
            </a:r>
            <a:r>
              <a:rPr lang="en-US" sz="4000" dirty="0">
                <a:latin typeface="Georgia" panose="02040502050405020303" pitchFamily="18" charset="0"/>
              </a:rPr>
              <a:t>Seek for worldly power </a:t>
            </a:r>
          </a:p>
        </p:txBody>
      </p:sp>
      <p:sp>
        <p:nvSpPr>
          <p:cNvPr id="8" name="Title 1"/>
          <p:cNvSpPr txBox="1">
            <a:spLocks/>
          </p:cNvSpPr>
          <p:nvPr/>
        </p:nvSpPr>
        <p:spPr bwMode="auto">
          <a:xfrm>
            <a:off x="0" y="5721928"/>
            <a:ext cx="12192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r>
              <a:rPr lang="en-US" sz="3600" kern="0" dirty="0">
                <a:solidFill>
                  <a:schemeClr val="bg2"/>
                </a:solidFill>
                <a:effectLst>
                  <a:outerShdw dist="38100" sx="1000" sy="1000" algn="tl">
                    <a:srgbClr val="000000"/>
                  </a:outerShdw>
                </a:effectLst>
                <a:latin typeface="Georgia" panose="02040502050405020303" pitchFamily="18" charset="0"/>
              </a:rPr>
              <a:t>How do you see these temptations</a:t>
            </a:r>
          </a:p>
          <a:p>
            <a:r>
              <a:rPr lang="en-US" sz="3600" kern="0" dirty="0">
                <a:solidFill>
                  <a:schemeClr val="bg2"/>
                </a:solidFill>
                <a:effectLst>
                  <a:outerShdw dist="38100" sx="1000" sy="1000" algn="tl">
                    <a:srgbClr val="000000"/>
                  </a:outerShdw>
                </a:effectLst>
                <a:latin typeface="Georgia" panose="02040502050405020303" pitchFamily="18" charset="0"/>
              </a:rPr>
              <a:t> in your life? How did Christ respond to all three?</a:t>
            </a:r>
          </a:p>
        </p:txBody>
      </p:sp>
    </p:spTree>
    <p:extLst>
      <p:ext uri="{BB962C8B-B14F-4D97-AF65-F5344CB8AC3E}">
        <p14:creationId xmlns:p14="http://schemas.microsoft.com/office/powerpoint/2010/main" val="10169107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10515600" cy="1325563"/>
          </a:xfrm>
        </p:spPr>
        <p:txBody>
          <a:bodyPr/>
          <a:lstStyle/>
          <a:p>
            <a:pPr algn="ctr"/>
            <a:r>
              <a:rPr lang="en-US" b="1" dirty="0">
                <a:latin typeface="Georgia" panose="02040502050405020303" pitchFamily="18" charset="0"/>
              </a:rPr>
              <a:t>Christ’s Temptations</a:t>
            </a:r>
          </a:p>
        </p:txBody>
      </p:sp>
      <p:sp>
        <p:nvSpPr>
          <p:cNvPr id="3" name="Content Placeholder 2"/>
          <p:cNvSpPr>
            <a:spLocks noGrp="1"/>
          </p:cNvSpPr>
          <p:nvPr>
            <p:ph idx="1"/>
          </p:nvPr>
        </p:nvSpPr>
        <p:spPr>
          <a:xfrm>
            <a:off x="838200" y="1338408"/>
            <a:ext cx="10515600" cy="4351338"/>
          </a:xfrm>
        </p:spPr>
        <p:txBody>
          <a:bodyPr>
            <a:normAutofit fontScale="92500" lnSpcReduction="20000"/>
          </a:bodyPr>
          <a:lstStyle/>
          <a:p>
            <a:pPr marL="0" indent="0">
              <a:buNone/>
            </a:pPr>
            <a:r>
              <a:rPr lang="en-US" sz="4000" dirty="0">
                <a:solidFill>
                  <a:srgbClr val="FFFF00"/>
                </a:solidFill>
                <a:latin typeface="Georgia" panose="02040502050405020303" pitchFamily="18" charset="0"/>
              </a:rPr>
              <a:t>Turn stones to bread</a:t>
            </a:r>
            <a:r>
              <a:rPr lang="en-US" sz="4000" dirty="0">
                <a:latin typeface="Georgia" panose="02040502050405020303" pitchFamily="18" charset="0"/>
              </a:rPr>
              <a:t>: Put your physical needs – your body, your comfort, your physical well-being above anything else.</a:t>
            </a:r>
          </a:p>
          <a:p>
            <a:pPr marL="0" indent="0">
              <a:buNone/>
            </a:pPr>
            <a:endParaRPr lang="en-US" sz="800" dirty="0">
              <a:latin typeface="Georgia" panose="02040502050405020303" pitchFamily="18" charset="0"/>
            </a:endParaRPr>
          </a:p>
          <a:p>
            <a:pPr marL="0" indent="0">
              <a:buNone/>
            </a:pPr>
            <a:r>
              <a:rPr lang="en-US" sz="4000" dirty="0">
                <a:solidFill>
                  <a:srgbClr val="FFFF00"/>
                </a:solidFill>
                <a:latin typeface="Georgia" panose="02040502050405020303" pitchFamily="18" charset="0"/>
              </a:rPr>
              <a:t>Jump off the temple in front of everyone</a:t>
            </a:r>
            <a:r>
              <a:rPr lang="en-US" sz="4000" dirty="0">
                <a:latin typeface="Georgia" panose="02040502050405020303" pitchFamily="18" charset="0"/>
              </a:rPr>
              <a:t>: Pride. Show everyone how great you are.</a:t>
            </a:r>
          </a:p>
          <a:p>
            <a:pPr marL="0" indent="0">
              <a:buNone/>
            </a:pPr>
            <a:endParaRPr lang="en-US" sz="800" dirty="0">
              <a:latin typeface="Georgia" panose="02040502050405020303" pitchFamily="18" charset="0"/>
            </a:endParaRPr>
          </a:p>
          <a:p>
            <a:pPr marL="0" indent="0">
              <a:buNone/>
            </a:pPr>
            <a:r>
              <a:rPr lang="en-US" sz="4000" dirty="0">
                <a:solidFill>
                  <a:srgbClr val="FFFF00"/>
                </a:solidFill>
                <a:latin typeface="Georgia" panose="02040502050405020303" pitchFamily="18" charset="0"/>
              </a:rPr>
              <a:t>All the </a:t>
            </a:r>
            <a:r>
              <a:rPr lang="en-US" sz="4000" dirty="0">
                <a:solidFill>
                  <a:srgbClr val="FFFF00"/>
                </a:solidFill>
              </a:rPr>
              <a:t>treasures of the world</a:t>
            </a:r>
            <a:r>
              <a:rPr lang="en-US" sz="4000" dirty="0"/>
              <a:t>: </a:t>
            </a:r>
            <a:r>
              <a:rPr lang="en-US" sz="4000" dirty="0">
                <a:latin typeface="Georgia" panose="02040502050405020303" pitchFamily="18" charset="0"/>
              </a:rPr>
              <a:t>Seek for worldly power </a:t>
            </a:r>
          </a:p>
        </p:txBody>
      </p:sp>
      <p:sp>
        <p:nvSpPr>
          <p:cNvPr id="8" name="Title 1"/>
          <p:cNvSpPr txBox="1">
            <a:spLocks/>
          </p:cNvSpPr>
          <p:nvPr/>
        </p:nvSpPr>
        <p:spPr bwMode="auto">
          <a:xfrm>
            <a:off x="0" y="5721928"/>
            <a:ext cx="12192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r>
              <a:rPr lang="en-US" sz="3600" kern="0" dirty="0">
                <a:solidFill>
                  <a:srgbClr val="FFFF00"/>
                </a:solidFill>
                <a:effectLst>
                  <a:outerShdw dist="38100" sx="1000" sy="1000" algn="tl">
                    <a:srgbClr val="000000"/>
                  </a:outerShdw>
                </a:effectLst>
                <a:latin typeface="Georgia" panose="02040502050405020303" pitchFamily="18" charset="0"/>
              </a:rPr>
              <a:t>How do you see these temptations</a:t>
            </a:r>
          </a:p>
          <a:p>
            <a:r>
              <a:rPr lang="en-US" sz="3600" kern="0" dirty="0">
                <a:solidFill>
                  <a:srgbClr val="FFFF00"/>
                </a:solidFill>
                <a:effectLst>
                  <a:outerShdw dist="38100" sx="1000" sy="1000" algn="tl">
                    <a:srgbClr val="000000"/>
                  </a:outerShdw>
                </a:effectLst>
                <a:latin typeface="Georgia" panose="02040502050405020303" pitchFamily="18" charset="0"/>
              </a:rPr>
              <a:t> in your life? How did Christ respond to all three?</a:t>
            </a:r>
          </a:p>
        </p:txBody>
      </p:sp>
    </p:spTree>
    <p:extLst>
      <p:ext uri="{BB962C8B-B14F-4D97-AF65-F5344CB8AC3E}">
        <p14:creationId xmlns:p14="http://schemas.microsoft.com/office/powerpoint/2010/main" val="10483839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5486401" y="578225"/>
            <a:ext cx="6179126" cy="3922643"/>
          </a:xfrm>
        </p:spPr>
        <p:txBody>
          <a:bodyPr>
            <a:noAutofit/>
          </a:bodyPr>
          <a:lstStyle/>
          <a:p>
            <a:pPr marL="0" indent="0">
              <a:buNone/>
            </a:pPr>
            <a:r>
              <a:rPr lang="en-US" sz="4000" dirty="0">
                <a:latin typeface="Georgia"/>
              </a:rPr>
              <a:t>“It is written, that </a:t>
            </a:r>
            <a:r>
              <a:rPr lang="en-US" sz="4000" b="1" dirty="0">
                <a:solidFill>
                  <a:srgbClr val="FFFF00"/>
                </a:solidFill>
                <a:latin typeface="Georgia"/>
              </a:rPr>
              <a:t>Man shall not live by bread alone, but by every word of God.</a:t>
            </a:r>
            <a:r>
              <a:rPr lang="en-US" sz="4000" dirty="0">
                <a:solidFill>
                  <a:schemeClr val="tx1"/>
                </a:solidFill>
                <a:latin typeface="Georgia"/>
              </a:rPr>
              <a:t>”</a:t>
            </a:r>
          </a:p>
          <a:p>
            <a:pPr marL="36900" indent="0">
              <a:spcBef>
                <a:spcPct val="20000"/>
              </a:spcBef>
              <a:spcAft>
                <a:spcPts val="600"/>
              </a:spcAft>
              <a:buNone/>
            </a:pPr>
            <a:r>
              <a:rPr lang="en-US" sz="4000" dirty="0">
                <a:latin typeface="Georgia"/>
                <a:ea typeface="+mn-lt"/>
                <a:cs typeface="+mn-lt"/>
              </a:rPr>
              <a:t>(Luke 4:4)</a:t>
            </a:r>
            <a:endParaRPr lang="en-US" sz="2000" dirty="0">
              <a:solidFill>
                <a:srgbClr val="FFFF00"/>
              </a:solidFill>
              <a:latin typeface="Calisto MT" panose="02040603050505030304"/>
              <a:ea typeface="+mn-lt"/>
              <a:cs typeface="+mn-lt"/>
            </a:endParaRPr>
          </a:p>
        </p:txBody>
      </p:sp>
      <p:pic>
        <p:nvPicPr>
          <p:cNvPr id="4" name="Picture 6">
            <a:extLst>
              <a:ext uri="{FF2B5EF4-FFF2-40B4-BE49-F238E27FC236}">
                <a16:creationId xmlns:a16="http://schemas.microsoft.com/office/drawing/2014/main" id="{ED865B26-7120-4DB4-B3E2-79F5A50685DF}"/>
              </a:ext>
            </a:extLst>
          </p:cNvPr>
          <p:cNvPicPr>
            <a:picLocks noChangeAspect="1"/>
          </p:cNvPicPr>
          <p:nvPr/>
        </p:nvPicPr>
        <p:blipFill rotWithShape="1">
          <a:blip r:embed="rId3"/>
          <a:srcRect l="14241" t="8564" r="43969" b="50308"/>
          <a:stretch/>
        </p:blipFill>
        <p:spPr>
          <a:xfrm>
            <a:off x="641234" y="390507"/>
            <a:ext cx="3978649" cy="59404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3174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553740" y="700362"/>
            <a:ext cx="5674782" cy="5966079"/>
          </a:xfrm>
        </p:spPr>
        <p:txBody>
          <a:bodyPr>
            <a:normAutofit/>
          </a:bodyPr>
          <a:lstStyle/>
          <a:p>
            <a:pPr marL="0" indent="0">
              <a:buNone/>
            </a:pPr>
            <a:r>
              <a:rPr lang="en-US" sz="4000" dirty="0">
                <a:ln>
                  <a:solidFill>
                    <a:prstClr val="black">
                      <a:lumMod val="75000"/>
                      <a:lumOff val="25000"/>
                      <a:alpha val="10000"/>
                    </a:prstClr>
                  </a:solidFill>
                </a:ln>
                <a:latin typeface="Georgia"/>
              </a:rPr>
              <a:t>“Get thee hence, Satan: for it is written, </a:t>
            </a:r>
            <a:r>
              <a:rPr lang="en-US" sz="4000" b="1" dirty="0">
                <a:ln>
                  <a:solidFill>
                    <a:prstClr val="black">
                      <a:lumMod val="75000"/>
                      <a:lumOff val="25000"/>
                      <a:alpha val="10000"/>
                    </a:prstClr>
                  </a:solidFill>
                </a:ln>
                <a:solidFill>
                  <a:srgbClr val="FFFF00"/>
                </a:solidFill>
                <a:latin typeface="Georgia"/>
              </a:rPr>
              <a:t>Thou shalt worship the Lord thy God, and him only shalt thou serve</a:t>
            </a:r>
            <a:r>
              <a:rPr lang="en-US" sz="4000" dirty="0">
                <a:ln>
                  <a:solidFill>
                    <a:prstClr val="black">
                      <a:lumMod val="75000"/>
                      <a:lumOff val="25000"/>
                      <a:alpha val="10000"/>
                    </a:prstClr>
                  </a:solidFill>
                </a:ln>
                <a:latin typeface="Georgia"/>
              </a:rPr>
              <a:t>.”</a:t>
            </a:r>
          </a:p>
          <a:p>
            <a:pPr marL="0" indent="0">
              <a:buNone/>
            </a:pPr>
            <a:r>
              <a:rPr lang="en-US" sz="4000" dirty="0">
                <a:ln>
                  <a:solidFill>
                    <a:prstClr val="black">
                      <a:lumMod val="75000"/>
                      <a:lumOff val="25000"/>
                      <a:alpha val="10000"/>
                    </a:prstClr>
                  </a:solidFill>
                </a:ln>
                <a:latin typeface="Georgia"/>
              </a:rPr>
              <a:t>(Luke 4:8)</a:t>
            </a:r>
            <a:endParaRPr lang="en-US" sz="4400" dirty="0">
              <a:ln>
                <a:solidFill>
                  <a:prstClr val="black">
                    <a:lumMod val="75000"/>
                    <a:lumOff val="25000"/>
                    <a:alpha val="10000"/>
                  </a:prstClr>
                </a:solidFill>
              </a:ln>
              <a:latin typeface="Georgia"/>
            </a:endParaRPr>
          </a:p>
        </p:txBody>
      </p:sp>
      <p:sp>
        <p:nvSpPr>
          <p:cNvPr id="8" name="Content Placeholder 4">
            <a:extLst>
              <a:ext uri="{FF2B5EF4-FFF2-40B4-BE49-F238E27FC236}">
                <a16:creationId xmlns:a16="http://schemas.microsoft.com/office/drawing/2014/main" id="{D425EBA5-68DD-49F7-A94C-84B211C62F93}"/>
              </a:ext>
            </a:extLst>
          </p:cNvPr>
          <p:cNvSpPr txBox="1">
            <a:spLocks/>
          </p:cNvSpPr>
          <p:nvPr/>
        </p:nvSpPr>
        <p:spPr>
          <a:xfrm>
            <a:off x="3695075" y="4176075"/>
            <a:ext cx="4610725" cy="2453325"/>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lgn="ctr">
              <a:buFont typeface="Arial" panose="020B0604020202020204" pitchFamily="34" charset="0"/>
              <a:buNone/>
            </a:pPr>
            <a:endParaRPr lang="en-US" b="1" dirty="0">
              <a:ln>
                <a:solidFill>
                  <a:prstClr val="black">
                    <a:lumMod val="75000"/>
                    <a:lumOff val="25000"/>
                    <a:alpha val="10000"/>
                  </a:prstClr>
                </a:solidFill>
              </a:ln>
              <a:solidFill>
                <a:srgbClr val="FFFF00"/>
              </a:solidFill>
            </a:endParaRPr>
          </a:p>
        </p:txBody>
      </p:sp>
      <p:pic>
        <p:nvPicPr>
          <p:cNvPr id="2" name="Picture 3">
            <a:extLst>
              <a:ext uri="{FF2B5EF4-FFF2-40B4-BE49-F238E27FC236}">
                <a16:creationId xmlns:a16="http://schemas.microsoft.com/office/drawing/2014/main" id="{6F93E00F-D4BD-428C-98BB-FA7CFFF90D36}"/>
              </a:ext>
            </a:extLst>
          </p:cNvPr>
          <p:cNvPicPr>
            <a:picLocks noChangeAspect="1"/>
          </p:cNvPicPr>
          <p:nvPr/>
        </p:nvPicPr>
        <p:blipFill>
          <a:blip r:embed="rId3"/>
          <a:stretch>
            <a:fillRect/>
          </a:stretch>
        </p:blipFill>
        <p:spPr>
          <a:xfrm>
            <a:off x="6359525" y="700363"/>
            <a:ext cx="5674783" cy="53408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0433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891763" y="300971"/>
            <a:ext cx="4886185" cy="6256057"/>
          </a:xfrm>
        </p:spPr>
        <p:txBody>
          <a:bodyPr>
            <a:noAutofit/>
          </a:bodyPr>
          <a:lstStyle/>
          <a:p>
            <a:pPr marL="0" indent="0">
              <a:buNone/>
            </a:pPr>
            <a:r>
              <a:rPr lang="en-US" sz="4400" dirty="0">
                <a:latin typeface="Georgia"/>
              </a:rPr>
              <a:t>“It is said, </a:t>
            </a:r>
            <a:r>
              <a:rPr lang="en-US" sz="4400" b="1" dirty="0">
                <a:solidFill>
                  <a:srgbClr val="FFFF00"/>
                </a:solidFill>
                <a:latin typeface="Georgia"/>
              </a:rPr>
              <a:t>Thou shalt not tempt the Lord thy God</a:t>
            </a:r>
            <a:r>
              <a:rPr lang="en-US" sz="4400" dirty="0">
                <a:latin typeface="Georgia"/>
              </a:rPr>
              <a:t>.”</a:t>
            </a:r>
            <a:endParaRPr lang="en-US" sz="4400" dirty="0">
              <a:ln>
                <a:solidFill>
                  <a:prstClr val="black">
                    <a:lumMod val="75000"/>
                    <a:lumOff val="25000"/>
                    <a:alpha val="10000"/>
                  </a:prstClr>
                </a:solidFill>
              </a:ln>
              <a:latin typeface="Georgia"/>
            </a:endParaRPr>
          </a:p>
          <a:p>
            <a:pPr indent="-305435">
              <a:buNone/>
            </a:pPr>
            <a:r>
              <a:rPr lang="en-US" sz="4400" dirty="0">
                <a:ln>
                  <a:solidFill>
                    <a:prstClr val="black">
                      <a:lumMod val="75000"/>
                      <a:lumOff val="25000"/>
                      <a:alpha val="10000"/>
                    </a:prstClr>
                  </a:solidFill>
                </a:ln>
                <a:latin typeface="Georgia"/>
              </a:rPr>
              <a:t>(Luke 4:12)</a:t>
            </a:r>
            <a:endParaRPr lang="en-US" sz="4400" dirty="0">
              <a:ln>
                <a:solidFill>
                  <a:prstClr val="black">
                    <a:lumMod val="75000"/>
                    <a:lumOff val="25000"/>
                    <a:alpha val="10000"/>
                  </a:prstClr>
                </a:solidFill>
              </a:ln>
            </a:endParaRPr>
          </a:p>
          <a:p>
            <a:pPr marL="0" indent="0">
              <a:buNone/>
            </a:pPr>
            <a:endParaRPr lang="en-US" sz="4400" dirty="0">
              <a:ln>
                <a:solidFill>
                  <a:prstClr val="black">
                    <a:lumMod val="75000"/>
                    <a:lumOff val="25000"/>
                    <a:alpha val="10000"/>
                  </a:prstClr>
                </a:solidFill>
              </a:ln>
            </a:endParaRPr>
          </a:p>
        </p:txBody>
      </p:sp>
      <p:pic>
        <p:nvPicPr>
          <p:cNvPr id="3" name="Picture 3">
            <a:extLst>
              <a:ext uri="{FF2B5EF4-FFF2-40B4-BE49-F238E27FC236}">
                <a16:creationId xmlns:a16="http://schemas.microsoft.com/office/drawing/2014/main" id="{8099DBCB-D9DC-493F-8E0E-2E43D6B694D0}"/>
              </a:ext>
            </a:extLst>
          </p:cNvPr>
          <p:cNvPicPr>
            <a:picLocks noChangeAspect="1"/>
          </p:cNvPicPr>
          <p:nvPr/>
        </p:nvPicPr>
        <p:blipFill rotWithShape="1">
          <a:blip r:embed="rId3"/>
          <a:srcRect l="52837" t="8494" r="3327" b="50837"/>
          <a:stretch/>
        </p:blipFill>
        <p:spPr>
          <a:xfrm>
            <a:off x="6718677" y="410441"/>
            <a:ext cx="4055339" cy="57208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5209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609600" y="457200"/>
            <a:ext cx="10972800" cy="3354765"/>
          </a:xfrm>
          <a:prstGeom prst="rect">
            <a:avLst/>
          </a:prstGeom>
          <a:noFill/>
          <a:ln w="9525">
            <a:noFill/>
            <a:miter lim="800000"/>
            <a:headEnd/>
            <a:tailEnd/>
          </a:ln>
          <a:effectLst/>
        </p:spPr>
        <p:txBody>
          <a:bodyPr wrap="square">
            <a:spAutoFit/>
          </a:bodyPr>
          <a:lstStyle/>
          <a:p>
            <a:pPr algn="ctr"/>
            <a:r>
              <a:rPr lang="en-US" sz="3200" dirty="0">
                <a:effectLst>
                  <a:outerShdw blurRad="38100" dist="38100" sx="1000" sy="1000" algn="tl">
                    <a:srgbClr val="C0C0C0"/>
                  </a:outerShdw>
                </a:effectLst>
                <a:latin typeface="Georgia" panose="02040502050405020303" pitchFamily="18" charset="0"/>
              </a:rPr>
              <a:t>“All the generations from Abraham to David are </a:t>
            </a:r>
            <a:r>
              <a:rPr lang="en-US" sz="3200" u="sng" dirty="0">
                <a:solidFill>
                  <a:srgbClr val="FFFF00"/>
                </a:solidFill>
                <a:effectLst>
                  <a:outerShdw blurRad="38100" dist="38100" sx="1000" sy="1000" algn="tl">
                    <a:srgbClr val="C0C0C0"/>
                  </a:outerShdw>
                </a:effectLst>
                <a:latin typeface="Georgia" panose="02040502050405020303" pitchFamily="18" charset="0"/>
              </a:rPr>
              <a:t>fourteen generations</a:t>
            </a:r>
            <a:r>
              <a:rPr lang="en-US" sz="3200" dirty="0">
                <a:effectLst>
                  <a:outerShdw blurRad="38100" dist="38100" sx="1000" sy="1000" algn="tl">
                    <a:srgbClr val="C0C0C0"/>
                  </a:outerShdw>
                </a:effectLst>
                <a:latin typeface="Georgia" panose="02040502050405020303" pitchFamily="18" charset="0"/>
              </a:rPr>
              <a:t>; and from David until the carrying away into Babylon are </a:t>
            </a:r>
            <a:r>
              <a:rPr lang="en-US" sz="3200" u="sng" dirty="0">
                <a:solidFill>
                  <a:srgbClr val="FFFF00"/>
                </a:solidFill>
                <a:effectLst>
                  <a:outerShdw blurRad="38100" dist="38100" sx="1000" sy="1000" algn="tl">
                    <a:srgbClr val="C0C0C0"/>
                  </a:outerShdw>
                </a:effectLst>
                <a:latin typeface="Georgia" panose="02040502050405020303" pitchFamily="18" charset="0"/>
              </a:rPr>
              <a:t>fourteen generations</a:t>
            </a:r>
            <a:r>
              <a:rPr lang="en-US" sz="3200" dirty="0">
                <a:effectLst>
                  <a:outerShdw blurRad="38100" dist="38100" sx="1000" sy="1000" algn="tl">
                    <a:srgbClr val="C0C0C0"/>
                  </a:outerShdw>
                </a:effectLst>
                <a:latin typeface="Georgia" panose="02040502050405020303" pitchFamily="18" charset="0"/>
              </a:rPr>
              <a:t>; and from the carrying away into Babylon unto Christ [Messiah, the anointed one] are </a:t>
            </a:r>
            <a:r>
              <a:rPr lang="en-US" sz="3200" u="sng" dirty="0">
                <a:solidFill>
                  <a:srgbClr val="FFFF00"/>
                </a:solidFill>
                <a:effectLst>
                  <a:outerShdw blurRad="38100" dist="38100" sx="1000" sy="1000" algn="tl">
                    <a:srgbClr val="C0C0C0"/>
                  </a:outerShdw>
                </a:effectLst>
                <a:latin typeface="Georgia" panose="02040502050405020303" pitchFamily="18" charset="0"/>
              </a:rPr>
              <a:t>fourteen generations</a:t>
            </a:r>
            <a:r>
              <a:rPr lang="en-US" sz="3200" dirty="0">
                <a:effectLst>
                  <a:outerShdw blurRad="38100" dist="38100" sx="1000" sy="1000" algn="tl">
                    <a:srgbClr val="C0C0C0"/>
                  </a:outerShdw>
                </a:effectLst>
                <a:latin typeface="Georgia" panose="02040502050405020303" pitchFamily="18" charset="0"/>
              </a:rPr>
              <a:t>.”</a:t>
            </a:r>
          </a:p>
          <a:p>
            <a:pPr algn="ctr"/>
            <a:endParaRPr lang="en-US" sz="2000" dirty="0">
              <a:effectLst>
                <a:outerShdw blurRad="38100" dist="38100" sx="1000" sy="1000" algn="tl">
                  <a:srgbClr val="C0C0C0"/>
                </a:outerShdw>
              </a:effectLst>
              <a:latin typeface="Georgia" panose="02040502050405020303" pitchFamily="18" charset="0"/>
            </a:endParaRPr>
          </a:p>
          <a:p>
            <a:pPr algn="ctr"/>
            <a:r>
              <a:rPr lang="en-US" sz="3200" dirty="0">
                <a:effectLst>
                  <a:outerShdw blurRad="38100" dist="38100" sx="1000" sy="1000" algn="tl">
                    <a:srgbClr val="C0C0C0"/>
                  </a:outerShdw>
                </a:effectLst>
                <a:latin typeface="Georgia" panose="02040502050405020303" pitchFamily="18" charset="0"/>
              </a:rPr>
              <a:t>Matthew 1:17</a:t>
            </a:r>
          </a:p>
        </p:txBody>
      </p:sp>
      <p:sp>
        <p:nvSpPr>
          <p:cNvPr id="52227" name="Text Box 3"/>
          <p:cNvSpPr txBox="1">
            <a:spLocks noChangeArrowheads="1"/>
          </p:cNvSpPr>
          <p:nvPr/>
        </p:nvSpPr>
        <p:spPr bwMode="auto">
          <a:xfrm>
            <a:off x="855690" y="3952590"/>
            <a:ext cx="4953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800" dirty="0">
                <a:latin typeface="Georgia" panose="02040502050405020303" pitchFamily="18" charset="0"/>
              </a:rPr>
              <a:t>What is the significance of 14?</a:t>
            </a:r>
          </a:p>
        </p:txBody>
      </p:sp>
      <p:sp>
        <p:nvSpPr>
          <p:cNvPr id="52228" name="Text Box 4"/>
          <p:cNvSpPr txBox="1">
            <a:spLocks noChangeArrowheads="1"/>
          </p:cNvSpPr>
          <p:nvPr/>
        </p:nvSpPr>
        <p:spPr bwMode="auto">
          <a:xfrm>
            <a:off x="817590" y="4641128"/>
            <a:ext cx="50292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800" b="1" i="1" dirty="0">
                <a:solidFill>
                  <a:srgbClr val="FFFF00"/>
                </a:solidFill>
                <a:latin typeface="Georgia" panose="02040502050405020303" pitchFamily="18" charset="0"/>
              </a:rPr>
              <a:t>Gematria</a:t>
            </a:r>
            <a:r>
              <a:rPr lang="en-US" sz="2800" b="1" dirty="0">
                <a:solidFill>
                  <a:srgbClr val="FFFF00"/>
                </a:solidFill>
                <a:latin typeface="Georgia" panose="02040502050405020303" pitchFamily="18" charset="0"/>
              </a:rPr>
              <a:t> or </a:t>
            </a:r>
            <a:r>
              <a:rPr lang="en-US" sz="2800" b="1" i="1" dirty="0">
                <a:solidFill>
                  <a:srgbClr val="FFFF00"/>
                </a:solidFill>
                <a:latin typeface="Georgia" panose="02040502050405020303" pitchFamily="18" charset="0"/>
              </a:rPr>
              <a:t>numerology</a:t>
            </a:r>
            <a:r>
              <a:rPr lang="en-US" sz="2800" b="1" dirty="0">
                <a:solidFill>
                  <a:srgbClr val="FFFF00"/>
                </a:solidFill>
                <a:latin typeface="Georgia" panose="02040502050405020303" pitchFamily="18" charset="0"/>
              </a:rPr>
              <a:t>: Individual letters have numeric value </a:t>
            </a:r>
          </a:p>
          <a:p>
            <a:pPr algn="ctr"/>
            <a:r>
              <a:rPr lang="en-US" sz="2800" b="1" dirty="0">
                <a:solidFill>
                  <a:srgbClr val="FFFF00"/>
                </a:solidFill>
                <a:latin typeface="Georgia" panose="02040502050405020303" pitchFamily="18" charset="0"/>
              </a:rPr>
              <a:t>(i.e. A=1, B=2, C=3, etc.).</a:t>
            </a:r>
          </a:p>
        </p:txBody>
      </p:sp>
      <p:sp>
        <p:nvSpPr>
          <p:cNvPr id="52229" name="Text Box 5"/>
          <p:cNvSpPr txBox="1">
            <a:spLocks noChangeArrowheads="1"/>
          </p:cNvSpPr>
          <p:nvPr/>
        </p:nvSpPr>
        <p:spPr bwMode="auto">
          <a:xfrm>
            <a:off x="6113490" y="3952590"/>
            <a:ext cx="55245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800" dirty="0">
                <a:solidFill>
                  <a:srgbClr val="FFFF00"/>
                </a:solidFill>
                <a:latin typeface="Georgia" panose="02040502050405020303" pitchFamily="18" charset="0"/>
              </a:rPr>
              <a:t>In Hebrew letters, </a:t>
            </a:r>
          </a:p>
          <a:p>
            <a:pPr algn="ctr"/>
            <a:r>
              <a:rPr lang="en-US" sz="2800" dirty="0">
                <a:solidFill>
                  <a:srgbClr val="FFFF00"/>
                </a:solidFill>
                <a:latin typeface="Georgia" panose="02040502050405020303" pitchFamily="18" charset="0"/>
              </a:rPr>
              <a:t>the name David = 14.</a:t>
            </a:r>
          </a:p>
          <a:p>
            <a:pPr algn="ctr"/>
            <a:r>
              <a:rPr lang="en-US" sz="2800" b="1" dirty="0">
                <a:solidFill>
                  <a:srgbClr val="FFFF00"/>
                </a:solidFill>
                <a:latin typeface="Georgia" panose="02040502050405020303" pitchFamily="18" charset="0"/>
              </a:rPr>
              <a:t>D+V+D = 4+6+4 = 14.</a:t>
            </a:r>
          </a:p>
          <a:p>
            <a:pPr algn="ctr"/>
            <a:r>
              <a:rPr lang="en-US" sz="2800" b="1" dirty="0">
                <a:latin typeface="Georgia" panose="02040502050405020303" pitchFamily="18" charset="0"/>
              </a:rPr>
              <a:t>Symbolic way of saying: </a:t>
            </a:r>
          </a:p>
          <a:p>
            <a:pPr algn="ctr"/>
            <a:r>
              <a:rPr lang="en-US" sz="2800" b="1" i="1" dirty="0">
                <a:latin typeface="Georgia" panose="02040502050405020303" pitchFamily="18" charset="0"/>
              </a:rPr>
              <a:t>Jesus is the Son of DAVID </a:t>
            </a:r>
          </a:p>
          <a:p>
            <a:pPr algn="ctr"/>
            <a:r>
              <a:rPr lang="en-US" sz="2800" b="1" i="1" dirty="0">
                <a:latin typeface="Georgia" panose="02040502050405020303" pitchFamily="18" charset="0"/>
              </a:rPr>
              <a:t>(the Messiah)</a:t>
            </a:r>
          </a:p>
        </p:txBody>
      </p:sp>
      <p:cxnSp>
        <p:nvCxnSpPr>
          <p:cNvPr id="3" name="Straight Connector 2">
            <a:extLst>
              <a:ext uri="{FF2B5EF4-FFF2-40B4-BE49-F238E27FC236}">
                <a16:creationId xmlns:a16="http://schemas.microsoft.com/office/drawing/2014/main" id="{7ADCDB18-B99B-4643-A421-34C37F83AF2F}"/>
              </a:ext>
            </a:extLst>
          </p:cNvPr>
          <p:cNvCxnSpPr>
            <a:cxnSpLocks/>
          </p:cNvCxnSpPr>
          <p:nvPr/>
        </p:nvCxnSpPr>
        <p:spPr>
          <a:xfrm>
            <a:off x="4038600" y="3116703"/>
            <a:ext cx="4038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33706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5206954" y="232764"/>
            <a:ext cx="6846757" cy="6269636"/>
          </a:xfrm>
        </p:spPr>
        <p:txBody>
          <a:bodyPr>
            <a:noAutofit/>
          </a:bodyPr>
          <a:lstStyle/>
          <a:p>
            <a:pPr marL="0" indent="0">
              <a:buNone/>
            </a:pPr>
            <a:r>
              <a:rPr lang="en-US" dirty="0">
                <a:latin typeface="Georgia" panose="02040502050405020303" pitchFamily="18" charset="0"/>
              </a:rPr>
              <a:t>This was not the only time Christ was tempted. Luke records, “When the devil had ended all the temptation, he departed from him </a:t>
            </a:r>
            <a:r>
              <a:rPr lang="en-US" i="1" dirty="0">
                <a:latin typeface="Georgia" panose="02040502050405020303" pitchFamily="18" charset="0"/>
              </a:rPr>
              <a:t>for a season</a:t>
            </a:r>
            <a:r>
              <a:rPr lang="en-US" i="1" dirty="0"/>
              <a:t>” </a:t>
            </a:r>
            <a:r>
              <a:rPr lang="en-US" sz="2800" dirty="0">
                <a:latin typeface="Georgia" panose="02040502050405020303" pitchFamily="18" charset="0"/>
              </a:rPr>
              <a:t>(Luke 4:13).</a:t>
            </a:r>
          </a:p>
          <a:p>
            <a:pPr marL="0" indent="0">
              <a:buNone/>
            </a:pPr>
            <a:endParaRPr lang="en-US" sz="2800" dirty="0"/>
          </a:p>
          <a:p>
            <a:pPr marL="0" indent="0">
              <a:buNone/>
            </a:pPr>
            <a:r>
              <a:rPr lang="en-US" dirty="0"/>
              <a:t>He would be back.</a:t>
            </a:r>
            <a:endParaRPr lang="en-US" sz="4400" dirty="0">
              <a:latin typeface="Georgia" panose="02040502050405020303" pitchFamily="18" charset="0"/>
            </a:endParaRPr>
          </a:p>
          <a:p>
            <a:pPr marL="0" indent="0">
              <a:buNone/>
            </a:pPr>
            <a:endParaRPr lang="en-US" sz="2400" dirty="0">
              <a:latin typeface="Georgia" panose="02040502050405020303" pitchFamily="18" charset="0"/>
            </a:endParaRPr>
          </a:p>
        </p:txBody>
      </p:sp>
      <p:pic>
        <p:nvPicPr>
          <p:cNvPr id="4" name="Picture 6" descr="A picture containing outdoor, person&#10;&#10;Description automatically generated">
            <a:extLst>
              <a:ext uri="{FF2B5EF4-FFF2-40B4-BE49-F238E27FC236}">
                <a16:creationId xmlns:a16="http://schemas.microsoft.com/office/drawing/2014/main" id="{192C5498-8154-48D6-ACAC-241239BEBF5D}"/>
              </a:ext>
            </a:extLst>
          </p:cNvPr>
          <p:cNvPicPr>
            <a:picLocks noGrp="1" noChangeAspect="1"/>
          </p:cNvPicPr>
          <p:nvPr>
            <p:ph sz="half" idx="1"/>
          </p:nvPr>
        </p:nvPicPr>
        <p:blipFill>
          <a:blip r:embed="rId3"/>
          <a:stretch>
            <a:fillRect/>
          </a:stretch>
        </p:blipFill>
        <p:spPr>
          <a:xfrm>
            <a:off x="563133" y="315738"/>
            <a:ext cx="4165401" cy="62281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A5D6938D-7FE1-D547-9D3D-0BC4AF54125A}"/>
              </a:ext>
            </a:extLst>
          </p:cNvPr>
          <p:cNvSpPr txBox="1"/>
          <p:nvPr/>
        </p:nvSpPr>
        <p:spPr>
          <a:xfrm>
            <a:off x="969325" y="6203708"/>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ea typeface="+mn-lt"/>
                <a:cs typeface="+mn-lt"/>
              </a:rPr>
              <a:t>Félix Joseph </a:t>
            </a:r>
            <a:r>
              <a:rPr lang="en-US" sz="1600" dirty="0" err="1">
                <a:latin typeface="Georgia"/>
                <a:ea typeface="+mn-lt"/>
                <a:cs typeface="+mn-lt"/>
              </a:rPr>
              <a:t>Barrias</a:t>
            </a:r>
            <a:endParaRPr lang="en-US" sz="1600" dirty="0" err="1">
              <a:latin typeface="Georgia"/>
            </a:endParaRPr>
          </a:p>
        </p:txBody>
      </p:sp>
    </p:spTree>
    <p:extLst>
      <p:ext uri="{BB962C8B-B14F-4D97-AF65-F5344CB8AC3E}">
        <p14:creationId xmlns:p14="http://schemas.microsoft.com/office/powerpoint/2010/main" val="416581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5206954" y="232764"/>
            <a:ext cx="6846757" cy="6269636"/>
          </a:xfrm>
        </p:spPr>
        <p:txBody>
          <a:bodyPr>
            <a:noAutofit/>
          </a:bodyPr>
          <a:lstStyle/>
          <a:p>
            <a:pPr marL="0" indent="0">
              <a:buNone/>
            </a:pPr>
            <a:r>
              <a:rPr lang="en-US" sz="3200" dirty="0">
                <a:latin typeface="Georgia" panose="02040502050405020303" pitchFamily="18" charset="0"/>
              </a:rPr>
              <a:t>“Because he himself suffered when he was tempted, he is able to help those who are being tempted…</a:t>
            </a:r>
            <a:r>
              <a:rPr lang="en-US" sz="3200" dirty="0">
                <a:solidFill>
                  <a:schemeClr val="bg2"/>
                </a:solidFill>
                <a:latin typeface="Georgia" panose="02040502050405020303" pitchFamily="18" charset="0"/>
              </a:rPr>
              <a:t>For we do not have a high priest who is unable to empathize with our weaknesses, but we have one who has been tempted in every way, just as we are—yet he did not sin. Let us then approach God’s throne of grace with confidence, so that we may receive mercy and find grace to help us in our time of need.” </a:t>
            </a:r>
            <a:endParaRPr lang="en-US" sz="2000" dirty="0">
              <a:solidFill>
                <a:schemeClr val="bg2"/>
              </a:solidFill>
              <a:latin typeface="Georgia" panose="02040502050405020303" pitchFamily="18" charset="0"/>
            </a:endParaRPr>
          </a:p>
          <a:p>
            <a:pPr marL="0" indent="0">
              <a:buNone/>
            </a:pPr>
            <a:r>
              <a:rPr lang="en-US" sz="2000" dirty="0">
                <a:solidFill>
                  <a:schemeClr val="bg2"/>
                </a:solidFill>
              </a:rPr>
              <a:t>(Hebrews 2:18, 4:15-16 (NIV)</a:t>
            </a:r>
            <a:endParaRPr lang="en-US" sz="2000" dirty="0">
              <a:solidFill>
                <a:schemeClr val="bg2"/>
              </a:solidFill>
              <a:latin typeface="Georgia" panose="02040502050405020303" pitchFamily="18" charset="0"/>
            </a:endParaRPr>
          </a:p>
        </p:txBody>
      </p:sp>
      <p:pic>
        <p:nvPicPr>
          <p:cNvPr id="4" name="Picture 6" descr="A picture containing outdoor, person&#10;&#10;Description automatically generated">
            <a:extLst>
              <a:ext uri="{FF2B5EF4-FFF2-40B4-BE49-F238E27FC236}">
                <a16:creationId xmlns:a16="http://schemas.microsoft.com/office/drawing/2014/main" id="{192C5498-8154-48D6-ACAC-241239BEBF5D}"/>
              </a:ext>
            </a:extLst>
          </p:cNvPr>
          <p:cNvPicPr>
            <a:picLocks noGrp="1" noChangeAspect="1"/>
          </p:cNvPicPr>
          <p:nvPr>
            <p:ph sz="half" idx="1"/>
          </p:nvPr>
        </p:nvPicPr>
        <p:blipFill>
          <a:blip r:embed="rId3"/>
          <a:stretch>
            <a:fillRect/>
          </a:stretch>
        </p:blipFill>
        <p:spPr>
          <a:xfrm>
            <a:off x="563133" y="315738"/>
            <a:ext cx="4165401" cy="62281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1511C892-BF40-405A-9795-55D76A300E92}"/>
              </a:ext>
            </a:extLst>
          </p:cNvPr>
          <p:cNvSpPr txBox="1"/>
          <p:nvPr/>
        </p:nvSpPr>
        <p:spPr>
          <a:xfrm>
            <a:off x="969325" y="6203708"/>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ea typeface="+mn-lt"/>
                <a:cs typeface="+mn-lt"/>
              </a:rPr>
              <a:t>Félix Joseph </a:t>
            </a:r>
            <a:r>
              <a:rPr lang="en-US" sz="1600" dirty="0" err="1">
                <a:latin typeface="Georgia"/>
                <a:ea typeface="+mn-lt"/>
                <a:cs typeface="+mn-lt"/>
              </a:rPr>
              <a:t>Barrias</a:t>
            </a:r>
            <a:endParaRPr lang="en-US" sz="1600" dirty="0" err="1">
              <a:latin typeface="Georgia"/>
            </a:endParaRPr>
          </a:p>
        </p:txBody>
      </p:sp>
    </p:spTree>
    <p:extLst>
      <p:ext uri="{BB962C8B-B14F-4D97-AF65-F5344CB8AC3E}">
        <p14:creationId xmlns:p14="http://schemas.microsoft.com/office/powerpoint/2010/main" val="291734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5206954" y="232764"/>
            <a:ext cx="6846757" cy="6269636"/>
          </a:xfrm>
        </p:spPr>
        <p:txBody>
          <a:bodyPr>
            <a:noAutofit/>
          </a:bodyPr>
          <a:lstStyle/>
          <a:p>
            <a:pPr marL="0" indent="0">
              <a:buNone/>
            </a:pPr>
            <a:r>
              <a:rPr lang="en-US" sz="3200" dirty="0">
                <a:latin typeface="Georgia" panose="02040502050405020303" pitchFamily="18" charset="0"/>
              </a:rPr>
              <a:t>“Because he himself suffered when he was tempted, he is able to help those who are being tempted…For we do not have a high priest who is unable to empathize with our weaknesses, but we have one who has been tempted in every way, just as we are—yet he did not sin. Let us then approach God’s throne of grace with confidence, so that we may receive mercy and find grace to help us in our time of need.” </a:t>
            </a:r>
            <a:endParaRPr lang="en-US" sz="2000" dirty="0">
              <a:latin typeface="Georgia" panose="02040502050405020303" pitchFamily="18" charset="0"/>
            </a:endParaRPr>
          </a:p>
          <a:p>
            <a:pPr marL="0" indent="0">
              <a:buNone/>
            </a:pPr>
            <a:r>
              <a:rPr lang="en-US" sz="2000" dirty="0"/>
              <a:t>(Hebrews 2:18, 4:15-16 (NIV)</a:t>
            </a:r>
            <a:endParaRPr lang="en-US" sz="2000" dirty="0">
              <a:latin typeface="Georgia" panose="02040502050405020303" pitchFamily="18" charset="0"/>
            </a:endParaRPr>
          </a:p>
        </p:txBody>
      </p:sp>
      <p:pic>
        <p:nvPicPr>
          <p:cNvPr id="4" name="Picture 6" descr="A picture containing outdoor, person&#10;&#10;Description automatically generated">
            <a:extLst>
              <a:ext uri="{FF2B5EF4-FFF2-40B4-BE49-F238E27FC236}">
                <a16:creationId xmlns:a16="http://schemas.microsoft.com/office/drawing/2014/main" id="{192C5498-8154-48D6-ACAC-241239BEBF5D}"/>
              </a:ext>
            </a:extLst>
          </p:cNvPr>
          <p:cNvPicPr>
            <a:picLocks noGrp="1" noChangeAspect="1"/>
          </p:cNvPicPr>
          <p:nvPr>
            <p:ph sz="half" idx="1"/>
          </p:nvPr>
        </p:nvPicPr>
        <p:blipFill>
          <a:blip r:embed="rId3"/>
          <a:stretch>
            <a:fillRect/>
          </a:stretch>
        </p:blipFill>
        <p:spPr>
          <a:xfrm>
            <a:off x="563133" y="315738"/>
            <a:ext cx="4165401" cy="62281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1511C892-BF40-405A-9795-55D76A300E92}"/>
              </a:ext>
            </a:extLst>
          </p:cNvPr>
          <p:cNvSpPr txBox="1"/>
          <p:nvPr/>
        </p:nvSpPr>
        <p:spPr>
          <a:xfrm>
            <a:off x="969325" y="6203708"/>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ea typeface="+mn-lt"/>
                <a:cs typeface="+mn-lt"/>
              </a:rPr>
              <a:t>Félix Joseph </a:t>
            </a:r>
            <a:r>
              <a:rPr lang="en-US" sz="1600" dirty="0" err="1">
                <a:latin typeface="Georgia"/>
                <a:ea typeface="+mn-lt"/>
                <a:cs typeface="+mn-lt"/>
              </a:rPr>
              <a:t>Barrias</a:t>
            </a:r>
            <a:endParaRPr lang="en-US" sz="1600" dirty="0" err="1">
              <a:latin typeface="Georgia"/>
            </a:endParaRPr>
          </a:p>
        </p:txBody>
      </p:sp>
    </p:spTree>
    <p:extLst>
      <p:ext uri="{BB962C8B-B14F-4D97-AF65-F5344CB8AC3E}">
        <p14:creationId xmlns:p14="http://schemas.microsoft.com/office/powerpoint/2010/main" val="60113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3FD984-84FF-4B0D-8340-D70EBBF55D74}"/>
              </a:ext>
            </a:extLst>
          </p:cNvPr>
          <p:cNvSpPr>
            <a:spLocks noGrp="1"/>
          </p:cNvSpPr>
          <p:nvPr>
            <p:ph type="title"/>
          </p:nvPr>
        </p:nvSpPr>
        <p:spPr/>
        <p:txBody>
          <a:bodyPr/>
          <a:lstStyle/>
          <a:p>
            <a:r>
              <a:rPr lang="en-US" dirty="0"/>
              <a:t>Acknowledgements</a:t>
            </a:r>
          </a:p>
        </p:txBody>
      </p:sp>
      <p:sp>
        <p:nvSpPr>
          <p:cNvPr id="6" name="Content Placeholder 5">
            <a:extLst>
              <a:ext uri="{FF2B5EF4-FFF2-40B4-BE49-F238E27FC236}">
                <a16:creationId xmlns:a16="http://schemas.microsoft.com/office/drawing/2014/main" id="{C753A9AE-60EF-45B0-A69C-F3DEB39410BD}"/>
              </a:ext>
            </a:extLst>
          </p:cNvPr>
          <p:cNvSpPr>
            <a:spLocks noGrp="1"/>
          </p:cNvSpPr>
          <p:nvPr>
            <p:ph idx="1"/>
          </p:nvPr>
        </p:nvSpPr>
        <p:spPr/>
        <p:txBody>
          <a:bodyPr/>
          <a:lstStyle/>
          <a:p>
            <a:pPr marL="36900" indent="0" algn="ctr">
              <a:buNone/>
            </a:pPr>
            <a:r>
              <a:rPr lang="en-US" b="0" i="0" dirty="0">
                <a:solidFill>
                  <a:schemeClr val="tx1"/>
                </a:solidFill>
                <a:effectLst/>
                <a:latin typeface="Georgia" panose="02040502050405020303" pitchFamily="18" charset="0"/>
              </a:rPr>
              <a:t>Insights from, discussions with, and resources authored by Dr. Matthew Grey, Dr. Frank Judd, Dr. Raymond Brown and James Martin, SJ were used in the creation of this video.</a:t>
            </a:r>
            <a:endParaRPr lang="en-US" dirty="0">
              <a:solidFill>
                <a:schemeClr val="tx1"/>
              </a:solidFill>
            </a:endParaRPr>
          </a:p>
        </p:txBody>
      </p:sp>
    </p:spTree>
    <p:extLst>
      <p:ext uri="{BB962C8B-B14F-4D97-AF65-F5344CB8AC3E}">
        <p14:creationId xmlns:p14="http://schemas.microsoft.com/office/powerpoint/2010/main" val="3586482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3A73E7-63F6-446E-92D7-99C975EC09E9}"/>
              </a:ext>
            </a:extLst>
          </p:cNvPr>
          <p:cNvSpPr txBox="1"/>
          <p:nvPr/>
        </p:nvSpPr>
        <p:spPr>
          <a:xfrm>
            <a:off x="284814" y="609600"/>
            <a:ext cx="4557010" cy="5567363"/>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a:lnSpc>
                <a:spcPct val="90000"/>
              </a:lnSpc>
              <a:spcBef>
                <a:spcPct val="20000"/>
              </a:spcBef>
              <a:spcAft>
                <a:spcPts val="600"/>
              </a:spcAft>
              <a:buSzPct val="70000"/>
            </a:pPr>
            <a:r>
              <a:rPr lang="en-US" sz="3600" dirty="0">
                <a:ln>
                  <a:solidFill>
                    <a:schemeClr val="bg1">
                      <a:lumMod val="75000"/>
                      <a:lumOff val="25000"/>
                      <a:alpha val="10000"/>
                    </a:schemeClr>
                  </a:solidFill>
                </a:ln>
                <a:solidFill>
                  <a:srgbClr val="FFFFFF"/>
                </a:solidFill>
                <a:latin typeface="Georgia" panose="02040502050405020303" pitchFamily="18" charset="0"/>
              </a:rPr>
              <a:t>The Lord said to David, “Thine house and thy kingdom shall be established for ever before thee: thy throne shall be established for ever” </a:t>
            </a:r>
          </a:p>
          <a:p>
            <a:pPr>
              <a:lnSpc>
                <a:spcPct val="90000"/>
              </a:lnSpc>
              <a:spcBef>
                <a:spcPct val="20000"/>
              </a:spcBef>
              <a:spcAft>
                <a:spcPts val="600"/>
              </a:spcAft>
              <a:buSzPct val="70000"/>
            </a:pPr>
            <a:r>
              <a:rPr lang="en-US" sz="2800" dirty="0">
                <a:ln>
                  <a:solidFill>
                    <a:schemeClr val="bg1">
                      <a:lumMod val="75000"/>
                      <a:lumOff val="25000"/>
                      <a:alpha val="10000"/>
                    </a:schemeClr>
                  </a:solidFill>
                </a:ln>
                <a:solidFill>
                  <a:srgbClr val="FFFFFF"/>
                </a:solidFill>
                <a:latin typeface="Georgia" panose="02040502050405020303" pitchFamily="18" charset="0"/>
              </a:rPr>
              <a:t>(2 Samuel 7:16)</a:t>
            </a:r>
          </a:p>
        </p:txBody>
      </p:sp>
    </p:spTree>
    <p:extLst>
      <p:ext uri="{BB962C8B-B14F-4D97-AF65-F5344CB8AC3E}">
        <p14:creationId xmlns:p14="http://schemas.microsoft.com/office/powerpoint/2010/main" val="2774346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3A73E7-63F6-446E-92D7-99C975EC09E9}"/>
              </a:ext>
            </a:extLst>
          </p:cNvPr>
          <p:cNvSpPr txBox="1"/>
          <p:nvPr/>
        </p:nvSpPr>
        <p:spPr>
          <a:xfrm>
            <a:off x="284814" y="609600"/>
            <a:ext cx="4557010" cy="5567363"/>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a:lnSpc>
                <a:spcPct val="90000"/>
              </a:lnSpc>
              <a:spcBef>
                <a:spcPct val="20000"/>
              </a:spcBef>
              <a:spcAft>
                <a:spcPts val="600"/>
              </a:spcAft>
              <a:buSzPct val="70000"/>
            </a:pPr>
            <a:r>
              <a:rPr lang="en-US" sz="3600" dirty="0">
                <a:ln>
                  <a:solidFill>
                    <a:schemeClr val="bg1">
                      <a:lumMod val="75000"/>
                      <a:lumOff val="25000"/>
                      <a:alpha val="10000"/>
                    </a:schemeClr>
                  </a:solidFill>
                </a:ln>
                <a:solidFill>
                  <a:srgbClr val="FFFFFF"/>
                </a:solidFill>
                <a:latin typeface="Georgia" panose="02040502050405020303" pitchFamily="18" charset="0"/>
              </a:rPr>
              <a:t>The Lord said to David, “Thine house and thy kingdom shall be established for ever before thee: thy throne shall be established for ever” </a:t>
            </a:r>
          </a:p>
          <a:p>
            <a:pPr>
              <a:lnSpc>
                <a:spcPct val="90000"/>
              </a:lnSpc>
              <a:spcBef>
                <a:spcPct val="20000"/>
              </a:spcBef>
              <a:spcAft>
                <a:spcPts val="600"/>
              </a:spcAft>
              <a:buSzPct val="70000"/>
            </a:pPr>
            <a:r>
              <a:rPr lang="en-US" sz="2800" dirty="0">
                <a:ln>
                  <a:solidFill>
                    <a:schemeClr val="bg1">
                      <a:lumMod val="75000"/>
                      <a:lumOff val="25000"/>
                      <a:alpha val="10000"/>
                    </a:schemeClr>
                  </a:solidFill>
                </a:ln>
                <a:solidFill>
                  <a:srgbClr val="FFFFFF"/>
                </a:solidFill>
                <a:latin typeface="Georgia" panose="02040502050405020303" pitchFamily="18" charset="0"/>
              </a:rPr>
              <a:t>(2 Samuel 7:16)</a:t>
            </a:r>
          </a:p>
        </p:txBody>
      </p:sp>
      <p:sp>
        <p:nvSpPr>
          <p:cNvPr id="7" name="TextBox 6">
            <a:extLst>
              <a:ext uri="{FF2B5EF4-FFF2-40B4-BE49-F238E27FC236}">
                <a16:creationId xmlns:a16="http://schemas.microsoft.com/office/drawing/2014/main" id="{0D72EA91-0227-4A7F-B0A4-2DDD7FC94B4D}"/>
              </a:ext>
            </a:extLst>
          </p:cNvPr>
          <p:cNvSpPr txBox="1"/>
          <p:nvPr/>
        </p:nvSpPr>
        <p:spPr>
          <a:xfrm>
            <a:off x="139907" y="5096656"/>
            <a:ext cx="4087319" cy="1569660"/>
          </a:xfrm>
          <a:prstGeom prst="rect">
            <a:avLst/>
          </a:prstGeom>
          <a:noFill/>
        </p:spPr>
        <p:txBody>
          <a:bodyPr wrap="square">
            <a:spAutoFit/>
          </a:bodyPr>
          <a:lstStyle/>
          <a:p>
            <a:pPr algn="ctr"/>
            <a:r>
              <a:rPr lang="en-US" sz="2400" dirty="0">
                <a:solidFill>
                  <a:srgbClr val="FFFF00"/>
                </a:solidFill>
                <a:latin typeface="Georgia" panose="02040502050405020303" pitchFamily="18" charset="0"/>
              </a:rPr>
              <a:t>Matthew uses the term “Son of David” almost twice as often as all the other gospel accounts combined!</a:t>
            </a:r>
          </a:p>
        </p:txBody>
      </p:sp>
    </p:spTree>
    <p:extLst>
      <p:ext uri="{BB962C8B-B14F-4D97-AF65-F5344CB8AC3E}">
        <p14:creationId xmlns:p14="http://schemas.microsoft.com/office/powerpoint/2010/main" val="1224930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3A73E7-63F6-446E-92D7-99C975EC09E9}"/>
              </a:ext>
            </a:extLst>
          </p:cNvPr>
          <p:cNvSpPr txBox="1"/>
          <p:nvPr/>
        </p:nvSpPr>
        <p:spPr>
          <a:xfrm>
            <a:off x="284814" y="609600"/>
            <a:ext cx="4557010" cy="5567363"/>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a:lnSpc>
                <a:spcPct val="90000"/>
              </a:lnSpc>
              <a:spcBef>
                <a:spcPct val="20000"/>
              </a:spcBef>
              <a:spcAft>
                <a:spcPts val="600"/>
              </a:spcAft>
              <a:buSzPct val="70000"/>
            </a:pPr>
            <a:r>
              <a:rPr lang="en-US" sz="3600" dirty="0">
                <a:ln>
                  <a:solidFill>
                    <a:schemeClr val="bg1">
                      <a:lumMod val="75000"/>
                      <a:lumOff val="25000"/>
                      <a:alpha val="10000"/>
                    </a:schemeClr>
                  </a:solidFill>
                </a:ln>
                <a:solidFill>
                  <a:srgbClr val="FFFFFF"/>
                </a:solidFill>
                <a:latin typeface="Georgia" panose="02040502050405020303" pitchFamily="18" charset="0"/>
              </a:rPr>
              <a:t>The Lord said to David, “Thine house and thy kingdom shall be established for ever before thee: thy throne shall be established for ever” </a:t>
            </a:r>
          </a:p>
          <a:p>
            <a:pPr>
              <a:lnSpc>
                <a:spcPct val="90000"/>
              </a:lnSpc>
              <a:spcBef>
                <a:spcPct val="20000"/>
              </a:spcBef>
              <a:spcAft>
                <a:spcPts val="600"/>
              </a:spcAft>
              <a:buSzPct val="70000"/>
            </a:pPr>
            <a:r>
              <a:rPr lang="en-US" sz="2800" dirty="0">
                <a:ln>
                  <a:solidFill>
                    <a:schemeClr val="bg1">
                      <a:lumMod val="75000"/>
                      <a:lumOff val="25000"/>
                      <a:alpha val="10000"/>
                    </a:schemeClr>
                  </a:solidFill>
                </a:ln>
                <a:solidFill>
                  <a:srgbClr val="FFFFFF"/>
                </a:solidFill>
                <a:latin typeface="Georgia" panose="02040502050405020303" pitchFamily="18" charset="0"/>
              </a:rPr>
              <a:t>(2 Samuel 7:16)</a:t>
            </a:r>
          </a:p>
        </p:txBody>
      </p:sp>
      <p:pic>
        <p:nvPicPr>
          <p:cNvPr id="2050" name="Picture 2" descr="The Procession in the Streets of Jerusalem (Le cortège dans les">
            <a:extLst>
              <a:ext uri="{FF2B5EF4-FFF2-40B4-BE49-F238E27FC236}">
                <a16:creationId xmlns:a16="http://schemas.microsoft.com/office/drawing/2014/main" id="{5FBB1FA1-6364-487F-9BB8-6FB5EE79D2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22" t="21745" r="20662" b="12544"/>
          <a:stretch/>
        </p:blipFill>
        <p:spPr bwMode="auto">
          <a:xfrm>
            <a:off x="6215921" y="127418"/>
            <a:ext cx="3672047" cy="45944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0496FC89-CBC0-48A0-8208-64A31D22B330}"/>
              </a:ext>
            </a:extLst>
          </p:cNvPr>
          <p:cNvSpPr txBox="1"/>
          <p:nvPr/>
        </p:nvSpPr>
        <p:spPr>
          <a:xfrm>
            <a:off x="4646951" y="4946754"/>
            <a:ext cx="7405142" cy="19112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a:lnSpc>
                <a:spcPct val="90000"/>
              </a:lnSpc>
              <a:spcBef>
                <a:spcPct val="20000"/>
              </a:spcBef>
              <a:spcAft>
                <a:spcPts val="600"/>
              </a:spcAft>
              <a:buSzPct val="70000"/>
            </a:pPr>
            <a:r>
              <a:rPr lang="en-US" sz="2400" dirty="0">
                <a:ln>
                  <a:solidFill>
                    <a:schemeClr val="bg1">
                      <a:lumMod val="75000"/>
                      <a:lumOff val="25000"/>
                      <a:alpha val="10000"/>
                    </a:schemeClr>
                  </a:solidFill>
                </a:ln>
                <a:solidFill>
                  <a:srgbClr val="FFFFFF"/>
                </a:solidFill>
                <a:latin typeface="Georgia" panose="02040502050405020303" pitchFamily="18" charset="0"/>
              </a:rPr>
              <a:t>“A very great multitude spread their garments in the way; others cut down branches from the trees, and strawed them in the way. And the multitudes… cried, saying, Hosanna to </a:t>
            </a:r>
            <a:r>
              <a:rPr lang="en-US" sz="2400" dirty="0">
                <a:ln>
                  <a:solidFill>
                    <a:schemeClr val="bg1">
                      <a:lumMod val="75000"/>
                      <a:lumOff val="25000"/>
                      <a:alpha val="10000"/>
                    </a:schemeClr>
                  </a:solidFill>
                </a:ln>
                <a:solidFill>
                  <a:srgbClr val="FFFF00"/>
                </a:solidFill>
                <a:latin typeface="Georgia" panose="02040502050405020303" pitchFamily="18" charset="0"/>
              </a:rPr>
              <a:t>the Son of David</a:t>
            </a:r>
            <a:r>
              <a:rPr lang="en-US" sz="2400" dirty="0">
                <a:ln>
                  <a:solidFill>
                    <a:schemeClr val="bg1">
                      <a:lumMod val="75000"/>
                      <a:lumOff val="25000"/>
                      <a:alpha val="10000"/>
                    </a:schemeClr>
                  </a:solidFill>
                </a:ln>
                <a:solidFill>
                  <a:srgbClr val="FFFFFF"/>
                </a:solidFill>
                <a:latin typeface="Georgia" panose="02040502050405020303" pitchFamily="18" charset="0"/>
              </a:rPr>
              <a:t>: Blessed is he that cometh in the name of the Lord” </a:t>
            </a:r>
            <a:r>
              <a:rPr lang="en-US" sz="2000" dirty="0">
                <a:ln>
                  <a:solidFill>
                    <a:schemeClr val="bg1">
                      <a:lumMod val="75000"/>
                      <a:lumOff val="25000"/>
                      <a:alpha val="10000"/>
                    </a:schemeClr>
                  </a:solidFill>
                </a:ln>
                <a:solidFill>
                  <a:srgbClr val="FFFFFF"/>
                </a:solidFill>
                <a:latin typeface="Georgia" panose="02040502050405020303" pitchFamily="18" charset="0"/>
              </a:rPr>
              <a:t>(Matthew 21:8–9)</a:t>
            </a:r>
          </a:p>
        </p:txBody>
      </p:sp>
      <p:sp>
        <p:nvSpPr>
          <p:cNvPr id="5" name="TextBox 4">
            <a:extLst>
              <a:ext uri="{FF2B5EF4-FFF2-40B4-BE49-F238E27FC236}">
                <a16:creationId xmlns:a16="http://schemas.microsoft.com/office/drawing/2014/main" id="{842BC822-9235-4BCA-90F6-A0A5DCE48FED}"/>
              </a:ext>
            </a:extLst>
          </p:cNvPr>
          <p:cNvSpPr txBox="1"/>
          <p:nvPr/>
        </p:nvSpPr>
        <p:spPr>
          <a:xfrm>
            <a:off x="6514880" y="4414124"/>
            <a:ext cx="346433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Georgia"/>
              </a:rPr>
              <a:t>James Tissot</a:t>
            </a:r>
          </a:p>
        </p:txBody>
      </p:sp>
    </p:spTree>
    <p:extLst>
      <p:ext uri="{BB962C8B-B14F-4D97-AF65-F5344CB8AC3E}">
        <p14:creationId xmlns:p14="http://schemas.microsoft.com/office/powerpoint/2010/main" val="3670827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8D927-BFF6-42EB-85D7-1BEF289BAB73}"/>
              </a:ext>
            </a:extLst>
          </p:cNvPr>
          <p:cNvSpPr>
            <a:spLocks noGrp="1"/>
          </p:cNvSpPr>
          <p:nvPr>
            <p:ph type="title"/>
          </p:nvPr>
        </p:nvSpPr>
        <p:spPr/>
        <p:txBody>
          <a:bodyPr/>
          <a:lstStyle/>
          <a:p>
            <a:endParaRPr lang="en-US"/>
          </a:p>
        </p:txBody>
      </p:sp>
      <p:pic>
        <p:nvPicPr>
          <p:cNvPr id="1026" name="Picture 2" descr="Image result for sacred grove">
            <a:extLst>
              <a:ext uri="{FF2B5EF4-FFF2-40B4-BE49-F238E27FC236}">
                <a16:creationId xmlns:a16="http://schemas.microsoft.com/office/drawing/2014/main" id="{BBBBEA86-F2BF-495A-B17C-CAB25887E6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594"/>
          <a:stretch/>
        </p:blipFill>
        <p:spPr bwMode="auto">
          <a:xfrm>
            <a:off x="-1" y="0"/>
            <a:ext cx="12192001" cy="689547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662CA88-4A51-4FAF-A3A3-85CFCDDDF34C}"/>
              </a:ext>
            </a:extLst>
          </p:cNvPr>
          <p:cNvSpPr>
            <a:spLocks noGrp="1"/>
          </p:cNvSpPr>
          <p:nvPr>
            <p:ph idx="1"/>
          </p:nvPr>
        </p:nvSpPr>
        <p:spPr>
          <a:xfrm>
            <a:off x="911900" y="454518"/>
            <a:ext cx="10210800" cy="5851527"/>
          </a:xfrm>
        </p:spPr>
        <p:txBody>
          <a:bodyPr>
            <a:normAutofit fontScale="92500"/>
          </a:bodyPr>
          <a:lstStyle/>
          <a:p>
            <a:pPr marL="0" indent="0" algn="ctr">
              <a:buNone/>
            </a:pPr>
            <a:r>
              <a:rPr lang="en-US" sz="4800" b="1" dirty="0">
                <a:solidFill>
                  <a:srgbClr val="FFFF00"/>
                </a:solidFill>
              </a:rPr>
              <a:t>Many years ago, somebody about the age of fourteen had an experience with a divine being and it changed the course of the world. Prophets saw this person in vision centuries in advance; God chose this young person for a special mission. Who am I describing? </a:t>
            </a:r>
          </a:p>
        </p:txBody>
      </p:sp>
    </p:spTree>
    <p:extLst>
      <p:ext uri="{BB962C8B-B14F-4D97-AF65-F5344CB8AC3E}">
        <p14:creationId xmlns:p14="http://schemas.microsoft.com/office/powerpoint/2010/main" val="197478787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Presentation1" id="{A8D8ECC4-3876-48BE-A151-C32E31E93F92}" vid="{15ED58CD-96B9-4BC6-931F-F89B61A4A8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John Hilton Power Point Template</Template>
  <TotalTime>5862</TotalTime>
  <Words>3787</Words>
  <Application>Microsoft Office PowerPoint</Application>
  <PresentationFormat>Widescreen</PresentationFormat>
  <Paragraphs>323</Paragraphs>
  <Slides>53</Slides>
  <Notes>43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Arial</vt:lpstr>
      <vt:lpstr>Calibri</vt:lpstr>
      <vt:lpstr>Calisto MT</vt:lpstr>
      <vt:lpstr>Georgia</vt:lpstr>
      <vt:lpstr>Times New Roman</vt:lpstr>
      <vt:lpstr>Verdana</vt:lpstr>
      <vt:lpstr>Wingdings 2</vt:lpstr>
      <vt:lpstr>Slate</vt:lpstr>
      <vt:lpstr>Of Course, Start with Genealogy!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five women in  Christ’s genealogy</vt:lpstr>
      <vt:lpstr> Raymond Brown,  Introduction to the New Testament, 175.</vt:lpstr>
      <vt:lpstr>PowerPoint Presentation</vt:lpstr>
      <vt:lpstr>Luke 1:26-33, NRSV</vt:lpstr>
      <vt:lpstr>Luke 1:26-33, NRSV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Magnificat: Luke 1:46-55</vt:lpstr>
      <vt:lpstr>Luke 1:46-55, NRSV</vt:lpstr>
      <vt:lpstr>Luke 1:46-55, NRSV</vt:lpstr>
      <vt:lpstr>PowerPoint Presentation</vt:lpstr>
      <vt:lpstr>Seeing the Human Side of Mary</vt:lpstr>
      <vt:lpstr>Seeking Jesus…</vt:lpstr>
      <vt:lpstr>Seeking Jesus…</vt:lpstr>
      <vt:lpstr>PowerPoint Presentation</vt:lpstr>
      <vt:lpstr>The Kingdom of Herod VS The Kingdom of Christ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Christ’s Temptations</vt:lpstr>
      <vt:lpstr>Christ’s Temptations</vt:lpstr>
      <vt:lpstr>Christ’s Temptations</vt:lpstr>
      <vt:lpstr>Christ’s Temptations</vt:lpstr>
      <vt:lpstr>Christ’s Temptations</vt:lpstr>
      <vt:lpstr>PowerPoint Presentation</vt:lpstr>
      <vt:lpstr>PowerPoint Presentation</vt:lpstr>
      <vt:lpstr>PowerPoint Presentation</vt:lpstr>
      <vt:lpstr>PowerPoint Presentation</vt:lpstr>
      <vt:lpstr>PowerPoint Presentation</vt:lpstr>
      <vt:lpstr>PowerPoint Presentation</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Jesus Christ and the Everlasting Gospel</dc:title>
  <dc:creator>John Hilton</dc:creator>
  <cp:lastModifiedBy>John Hilton</cp:lastModifiedBy>
  <cp:revision>229</cp:revision>
  <dcterms:created xsi:type="dcterms:W3CDTF">2020-09-21T18:46:30Z</dcterms:created>
  <dcterms:modified xsi:type="dcterms:W3CDTF">2022-03-11T15:04:26Z</dcterms:modified>
</cp:coreProperties>
</file>