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75"/>
  </p:notesMasterIdLst>
  <p:sldIdLst>
    <p:sldId id="1255" r:id="rId2"/>
    <p:sldId id="1256" r:id="rId3"/>
    <p:sldId id="1261" r:id="rId4"/>
    <p:sldId id="1257" r:id="rId5"/>
    <p:sldId id="872" r:id="rId6"/>
    <p:sldId id="454" r:id="rId7"/>
    <p:sldId id="357" r:id="rId8"/>
    <p:sldId id="1286" r:id="rId9"/>
    <p:sldId id="405" r:id="rId10"/>
    <p:sldId id="1279" r:id="rId11"/>
    <p:sldId id="1281" r:id="rId12"/>
    <p:sldId id="1282" r:id="rId13"/>
    <p:sldId id="1283" r:id="rId14"/>
    <p:sldId id="1288" r:id="rId15"/>
    <p:sldId id="396" r:id="rId16"/>
    <p:sldId id="557" r:id="rId17"/>
    <p:sldId id="407" r:id="rId18"/>
    <p:sldId id="1247" r:id="rId19"/>
    <p:sldId id="1226" r:id="rId20"/>
    <p:sldId id="1287" r:id="rId21"/>
    <p:sldId id="960" r:id="rId22"/>
    <p:sldId id="963" r:id="rId23"/>
    <p:sldId id="964" r:id="rId24"/>
    <p:sldId id="970" r:id="rId25"/>
    <p:sldId id="332" r:id="rId26"/>
    <p:sldId id="961" r:id="rId27"/>
    <p:sldId id="1296" r:id="rId28"/>
    <p:sldId id="1289" r:id="rId29"/>
    <p:sldId id="1297" r:id="rId30"/>
    <p:sldId id="1291" r:id="rId31"/>
    <p:sldId id="426" r:id="rId32"/>
    <p:sldId id="957" r:id="rId33"/>
    <p:sldId id="1059" r:id="rId34"/>
    <p:sldId id="1057" r:id="rId35"/>
    <p:sldId id="1058" r:id="rId36"/>
    <p:sldId id="1241" r:id="rId37"/>
    <p:sldId id="1249" r:id="rId38"/>
    <p:sldId id="1254" r:id="rId39"/>
    <p:sldId id="1262" r:id="rId40"/>
    <p:sldId id="325" r:id="rId41"/>
    <p:sldId id="985" r:id="rId42"/>
    <p:sldId id="1299" r:id="rId43"/>
    <p:sldId id="1298" r:id="rId44"/>
    <p:sldId id="1300" r:id="rId45"/>
    <p:sldId id="1229" r:id="rId46"/>
    <p:sldId id="1301" r:id="rId47"/>
    <p:sldId id="1285" r:id="rId48"/>
    <p:sldId id="987" r:id="rId49"/>
    <p:sldId id="1302" r:id="rId50"/>
    <p:sldId id="485" r:id="rId51"/>
    <p:sldId id="1303" r:id="rId52"/>
    <p:sldId id="1304" r:id="rId53"/>
    <p:sldId id="483" r:id="rId54"/>
    <p:sldId id="480" r:id="rId55"/>
    <p:sldId id="1250" r:id="rId56"/>
    <p:sldId id="981" r:id="rId57"/>
    <p:sldId id="1269" r:id="rId58"/>
    <p:sldId id="1270" r:id="rId59"/>
    <p:sldId id="1263" r:id="rId60"/>
    <p:sldId id="1272" r:id="rId61"/>
    <p:sldId id="496" r:id="rId62"/>
    <p:sldId id="1294" r:id="rId63"/>
    <p:sldId id="1231" r:id="rId64"/>
    <p:sldId id="1292" r:id="rId65"/>
    <p:sldId id="442" r:id="rId66"/>
    <p:sldId id="1305" r:id="rId67"/>
    <p:sldId id="1258" r:id="rId68"/>
    <p:sldId id="1265" r:id="rId69"/>
    <p:sldId id="1266" r:id="rId70"/>
    <p:sldId id="1248" r:id="rId71"/>
    <p:sldId id="1293" r:id="rId72"/>
    <p:sldId id="1235" r:id="rId73"/>
    <p:sldId id="1105"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EB7974-64EB-4F4C-9E07-A6360249C598}" v="142" dt="2021-09-24T20:17:16.507"/>
    <p1510:client id="{44845335-B463-4933-95D6-B38C1834998A}" v="157" dt="2021-09-24T22:05:30.632"/>
    <p1510:client id="{DA87EE90-51D0-4486-AC0F-129AA60B259C}" v="276" dt="2021-09-27T22:56:52.8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5" autoAdjust="0"/>
    <p:restoredTop sz="73810" autoAdjust="0"/>
  </p:normalViewPr>
  <p:slideViewPr>
    <p:cSldViewPr snapToGrid="0">
      <p:cViewPr varScale="1">
        <p:scale>
          <a:sx n="44" d="100"/>
          <a:sy n="44" d="100"/>
        </p:scale>
        <p:origin x="13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A122D5-953F-4783-B749-2879A6F34DA0}"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en-US"/>
        </a:p>
      </dgm:t>
    </dgm:pt>
    <dgm:pt modelId="{E404F4D5-1230-44B1-8CC7-1524450C773D}">
      <dgm:prSet custT="1"/>
      <dgm:spPr/>
      <dgm:t>
        <a:bodyPr/>
        <a:lstStyle/>
        <a:p>
          <a:r>
            <a:rPr lang="en-US" sz="2400" b="0" dirty="0">
              <a:latin typeface="Georgia" panose="02040502050405020303" pitchFamily="18" charset="0"/>
            </a:rPr>
            <a:t>Isaiah 7:14 (Matt. 1:22-23)</a:t>
          </a:r>
        </a:p>
      </dgm:t>
    </dgm:pt>
    <dgm:pt modelId="{29BC5FAA-9A22-41FD-B132-ED92D8B843F0}" type="parTrans" cxnId="{FDCD1B49-294F-484C-9793-C946BD32BB33}">
      <dgm:prSet/>
      <dgm:spPr/>
      <dgm:t>
        <a:bodyPr/>
        <a:lstStyle/>
        <a:p>
          <a:endParaRPr lang="en-US"/>
        </a:p>
      </dgm:t>
    </dgm:pt>
    <dgm:pt modelId="{948C0106-21DA-4A2A-8810-74A973BC3310}" type="sibTrans" cxnId="{FDCD1B49-294F-484C-9793-C946BD32BB33}">
      <dgm:prSet/>
      <dgm:spPr/>
      <dgm:t>
        <a:bodyPr/>
        <a:lstStyle/>
        <a:p>
          <a:endParaRPr lang="en-US"/>
        </a:p>
      </dgm:t>
    </dgm:pt>
    <dgm:pt modelId="{BF321550-6F6D-42DD-A7E1-CCF52184598E}">
      <dgm:prSet custT="1"/>
      <dgm:spPr/>
      <dgm:t>
        <a:bodyPr/>
        <a:lstStyle/>
        <a:p>
          <a:r>
            <a:rPr lang="en-US" sz="2400" dirty="0">
              <a:latin typeface="Georgia" panose="02040502050405020303" pitchFamily="18" charset="0"/>
            </a:rPr>
            <a:t>Micah 5:2 (Matt. 2:5-6)</a:t>
          </a:r>
        </a:p>
      </dgm:t>
    </dgm:pt>
    <dgm:pt modelId="{1AF45F2D-AC2D-4C65-B173-8718D198EA1C}" type="parTrans" cxnId="{06D9D63D-9B66-47A6-B9E1-CB727A2DE5EE}">
      <dgm:prSet/>
      <dgm:spPr/>
      <dgm:t>
        <a:bodyPr/>
        <a:lstStyle/>
        <a:p>
          <a:endParaRPr lang="en-US"/>
        </a:p>
      </dgm:t>
    </dgm:pt>
    <dgm:pt modelId="{0A1CE170-2E2B-4D7E-9695-B93EA05FD175}" type="sibTrans" cxnId="{06D9D63D-9B66-47A6-B9E1-CB727A2DE5EE}">
      <dgm:prSet/>
      <dgm:spPr/>
      <dgm:t>
        <a:bodyPr/>
        <a:lstStyle/>
        <a:p>
          <a:endParaRPr lang="en-US"/>
        </a:p>
      </dgm:t>
    </dgm:pt>
    <dgm:pt modelId="{56461A0A-FAC1-4455-B81A-40221D8B8980}">
      <dgm:prSet custT="1"/>
      <dgm:spPr/>
      <dgm:t>
        <a:bodyPr/>
        <a:lstStyle/>
        <a:p>
          <a:r>
            <a:rPr lang="en-US" sz="2400" dirty="0">
              <a:latin typeface="Georgia" panose="02040502050405020303" pitchFamily="18" charset="0"/>
            </a:rPr>
            <a:t>Hosea 11:1 (Matt. 2:15)</a:t>
          </a:r>
        </a:p>
      </dgm:t>
    </dgm:pt>
    <dgm:pt modelId="{7BFF3FED-8461-44A1-8F28-E13C54B69528}" type="parTrans" cxnId="{126CEC9F-3948-4941-9E71-2A43CFA3DBCF}">
      <dgm:prSet/>
      <dgm:spPr/>
      <dgm:t>
        <a:bodyPr/>
        <a:lstStyle/>
        <a:p>
          <a:endParaRPr lang="en-US"/>
        </a:p>
      </dgm:t>
    </dgm:pt>
    <dgm:pt modelId="{55F3DF3D-C96D-402F-8F06-E853BCE231AD}" type="sibTrans" cxnId="{126CEC9F-3948-4941-9E71-2A43CFA3DBCF}">
      <dgm:prSet/>
      <dgm:spPr/>
      <dgm:t>
        <a:bodyPr/>
        <a:lstStyle/>
        <a:p>
          <a:endParaRPr lang="en-US"/>
        </a:p>
      </dgm:t>
    </dgm:pt>
    <dgm:pt modelId="{DBCEC6D6-1F46-462A-82EB-B64EBCC0CBBA}">
      <dgm:prSet custT="1"/>
      <dgm:spPr/>
      <dgm:t>
        <a:bodyPr/>
        <a:lstStyle/>
        <a:p>
          <a:r>
            <a:rPr lang="en-US" sz="2400" dirty="0">
              <a:latin typeface="Georgia" panose="02040502050405020303" pitchFamily="18" charset="0"/>
            </a:rPr>
            <a:t>Jeremiah 31:15 (Matt. 2:17-18)</a:t>
          </a:r>
        </a:p>
      </dgm:t>
    </dgm:pt>
    <dgm:pt modelId="{D00DB170-D507-4697-AD53-F0D2BA424B59}" type="parTrans" cxnId="{5A6BD361-495E-4641-B06A-FA98B92AB615}">
      <dgm:prSet/>
      <dgm:spPr/>
      <dgm:t>
        <a:bodyPr/>
        <a:lstStyle/>
        <a:p>
          <a:endParaRPr lang="en-US"/>
        </a:p>
      </dgm:t>
    </dgm:pt>
    <dgm:pt modelId="{1E5BE63A-F39A-4F4C-A33B-35ECCEECACEA}" type="sibTrans" cxnId="{5A6BD361-495E-4641-B06A-FA98B92AB615}">
      <dgm:prSet/>
      <dgm:spPr/>
      <dgm:t>
        <a:bodyPr/>
        <a:lstStyle/>
        <a:p>
          <a:endParaRPr lang="en-US"/>
        </a:p>
      </dgm:t>
    </dgm:pt>
    <dgm:pt modelId="{B3AB0047-8CDA-4BF2-8E17-FD961B75B8D4}">
      <dgm:prSet custT="1"/>
      <dgm:spPr/>
      <dgm:t>
        <a:bodyPr/>
        <a:lstStyle/>
        <a:p>
          <a:r>
            <a:rPr lang="en-US" sz="2400" dirty="0">
              <a:latin typeface="Georgia" panose="02040502050405020303" pitchFamily="18" charset="0"/>
            </a:rPr>
            <a:t>Isaiah 40:3 (Matt. 3:3)</a:t>
          </a:r>
        </a:p>
      </dgm:t>
    </dgm:pt>
    <dgm:pt modelId="{5EA7922C-A223-484A-AAB1-DFBD357576D9}" type="parTrans" cxnId="{43D113BD-1F20-44C5-ADF3-82C524CE6E82}">
      <dgm:prSet/>
      <dgm:spPr/>
      <dgm:t>
        <a:bodyPr/>
        <a:lstStyle/>
        <a:p>
          <a:endParaRPr lang="en-US"/>
        </a:p>
      </dgm:t>
    </dgm:pt>
    <dgm:pt modelId="{B779EDAA-5F99-4E63-BD90-DB88C5EBDEA7}" type="sibTrans" cxnId="{43D113BD-1F20-44C5-ADF3-82C524CE6E82}">
      <dgm:prSet/>
      <dgm:spPr/>
      <dgm:t>
        <a:bodyPr/>
        <a:lstStyle/>
        <a:p>
          <a:endParaRPr lang="en-US"/>
        </a:p>
      </dgm:t>
    </dgm:pt>
    <dgm:pt modelId="{8409E1C4-ECD5-426D-83A0-81B9C5C1FC4E}">
      <dgm:prSet custT="1"/>
      <dgm:spPr/>
      <dgm:t>
        <a:bodyPr/>
        <a:lstStyle/>
        <a:p>
          <a:r>
            <a:rPr lang="en-US" sz="2400" dirty="0">
              <a:latin typeface="Georgia" panose="02040502050405020303" pitchFamily="18" charset="0"/>
            </a:rPr>
            <a:t>Isaiah 9:1-2 (Matt. 4:14-16)</a:t>
          </a:r>
        </a:p>
      </dgm:t>
    </dgm:pt>
    <dgm:pt modelId="{167BDCA6-4CE5-4D24-B3D0-62DBF4EB14E0}" type="parTrans" cxnId="{D6735AF9-7EBB-4098-AE10-BD7D5BF4137B}">
      <dgm:prSet/>
      <dgm:spPr/>
      <dgm:t>
        <a:bodyPr/>
        <a:lstStyle/>
        <a:p>
          <a:endParaRPr lang="en-US"/>
        </a:p>
      </dgm:t>
    </dgm:pt>
    <dgm:pt modelId="{E1335985-356B-40FC-B7F4-65429F7A5A1D}" type="sibTrans" cxnId="{D6735AF9-7EBB-4098-AE10-BD7D5BF4137B}">
      <dgm:prSet/>
      <dgm:spPr/>
      <dgm:t>
        <a:bodyPr/>
        <a:lstStyle/>
        <a:p>
          <a:endParaRPr lang="en-US"/>
        </a:p>
      </dgm:t>
    </dgm:pt>
    <dgm:pt modelId="{BCB05040-9F94-48C5-8B53-0C6FC1F0C3B6}">
      <dgm:prSet custT="1"/>
      <dgm:spPr/>
      <dgm:t>
        <a:bodyPr/>
        <a:lstStyle/>
        <a:p>
          <a:r>
            <a:rPr lang="en-US" sz="2400" dirty="0">
              <a:latin typeface="Georgia" panose="02040502050405020303" pitchFamily="18" charset="0"/>
            </a:rPr>
            <a:t>Isaiah 53:4 (Matt. 8:17)</a:t>
          </a:r>
        </a:p>
      </dgm:t>
    </dgm:pt>
    <dgm:pt modelId="{20E3BF59-54A7-4924-95D2-C61B56992376}" type="parTrans" cxnId="{931966F3-6BC8-4775-9291-C1611395D859}">
      <dgm:prSet/>
      <dgm:spPr/>
      <dgm:t>
        <a:bodyPr/>
        <a:lstStyle/>
        <a:p>
          <a:endParaRPr lang="en-US"/>
        </a:p>
      </dgm:t>
    </dgm:pt>
    <dgm:pt modelId="{3FACDE1D-C2C0-4A9B-A089-96613B2893F6}" type="sibTrans" cxnId="{931966F3-6BC8-4775-9291-C1611395D859}">
      <dgm:prSet/>
      <dgm:spPr/>
      <dgm:t>
        <a:bodyPr/>
        <a:lstStyle/>
        <a:p>
          <a:endParaRPr lang="en-US"/>
        </a:p>
      </dgm:t>
    </dgm:pt>
    <dgm:pt modelId="{CE797800-1B8E-4741-8653-1FB6AA31F26E}">
      <dgm:prSet custT="1"/>
      <dgm:spPr/>
      <dgm:t>
        <a:bodyPr/>
        <a:lstStyle/>
        <a:p>
          <a:r>
            <a:rPr lang="en-US" sz="2400" dirty="0">
              <a:latin typeface="Georgia" panose="02040502050405020303" pitchFamily="18" charset="0"/>
            </a:rPr>
            <a:t>Isaiah 42:1-3 (Matt. 12:17-21)</a:t>
          </a:r>
        </a:p>
      </dgm:t>
    </dgm:pt>
    <dgm:pt modelId="{6BE8E9E2-1EC9-4988-826A-D0D909060F6F}" type="parTrans" cxnId="{D04AB171-3064-4138-BE62-AF92D38668DA}">
      <dgm:prSet/>
      <dgm:spPr/>
      <dgm:t>
        <a:bodyPr/>
        <a:lstStyle/>
        <a:p>
          <a:endParaRPr lang="en-US"/>
        </a:p>
      </dgm:t>
    </dgm:pt>
    <dgm:pt modelId="{649545A0-6C7E-49FF-8DF4-34402751EFDB}" type="sibTrans" cxnId="{D04AB171-3064-4138-BE62-AF92D38668DA}">
      <dgm:prSet/>
      <dgm:spPr/>
      <dgm:t>
        <a:bodyPr/>
        <a:lstStyle/>
        <a:p>
          <a:endParaRPr lang="en-US"/>
        </a:p>
      </dgm:t>
    </dgm:pt>
    <dgm:pt modelId="{EF4D8F9C-3158-4D13-88B3-4976855A680C}">
      <dgm:prSet custT="1"/>
      <dgm:spPr/>
      <dgm:t>
        <a:bodyPr/>
        <a:lstStyle/>
        <a:p>
          <a:r>
            <a:rPr lang="en-US" sz="2400" dirty="0">
              <a:latin typeface="Georgia" panose="02040502050405020303" pitchFamily="18" charset="0"/>
            </a:rPr>
            <a:t>Psalm 78:2 (Matt. 13:35)</a:t>
          </a:r>
        </a:p>
      </dgm:t>
    </dgm:pt>
    <dgm:pt modelId="{C1D61C28-097A-4737-B271-8EBB3A680AEE}" type="parTrans" cxnId="{6B65B0E3-0335-4AAF-8BB1-38442118519A}">
      <dgm:prSet/>
      <dgm:spPr/>
      <dgm:t>
        <a:bodyPr/>
        <a:lstStyle/>
        <a:p>
          <a:endParaRPr lang="en-US"/>
        </a:p>
      </dgm:t>
    </dgm:pt>
    <dgm:pt modelId="{002482B0-6201-4C9E-B15C-4D3C3DE3EC5F}" type="sibTrans" cxnId="{6B65B0E3-0335-4AAF-8BB1-38442118519A}">
      <dgm:prSet/>
      <dgm:spPr/>
      <dgm:t>
        <a:bodyPr/>
        <a:lstStyle/>
        <a:p>
          <a:endParaRPr lang="en-US"/>
        </a:p>
      </dgm:t>
    </dgm:pt>
    <dgm:pt modelId="{51D94D9F-2FA4-4F1B-9438-F26A7675567A}">
      <dgm:prSet custT="1"/>
      <dgm:spPr/>
      <dgm:t>
        <a:bodyPr/>
        <a:lstStyle/>
        <a:p>
          <a:r>
            <a:rPr lang="en-US" sz="2400" dirty="0">
              <a:latin typeface="Georgia" panose="02040502050405020303" pitchFamily="18" charset="0"/>
            </a:rPr>
            <a:t>Zech. 9:9 (Matt. 21:4-5)</a:t>
          </a:r>
        </a:p>
      </dgm:t>
    </dgm:pt>
    <dgm:pt modelId="{5FCB31BA-E51D-4484-8017-32A0CE6BAD11}" type="parTrans" cxnId="{CF2E4817-325F-4954-947E-AC94837515B7}">
      <dgm:prSet/>
      <dgm:spPr/>
      <dgm:t>
        <a:bodyPr/>
        <a:lstStyle/>
        <a:p>
          <a:endParaRPr lang="en-US"/>
        </a:p>
      </dgm:t>
    </dgm:pt>
    <dgm:pt modelId="{2DD7D0ED-C871-47B1-84CE-9566706FC209}" type="sibTrans" cxnId="{CF2E4817-325F-4954-947E-AC94837515B7}">
      <dgm:prSet/>
      <dgm:spPr/>
      <dgm:t>
        <a:bodyPr/>
        <a:lstStyle/>
        <a:p>
          <a:endParaRPr lang="en-US"/>
        </a:p>
      </dgm:t>
    </dgm:pt>
    <dgm:pt modelId="{0B2141A9-26DB-4276-BCB3-31B093D8A991}">
      <dgm:prSet custT="1"/>
      <dgm:spPr/>
      <dgm:t>
        <a:bodyPr/>
        <a:lstStyle/>
        <a:p>
          <a:r>
            <a:rPr lang="en-US" sz="2400" dirty="0">
              <a:latin typeface="Georgia" panose="02040502050405020303" pitchFamily="18" charset="0"/>
            </a:rPr>
            <a:t>Zech. 11:13 (Matt. 27:9)</a:t>
          </a:r>
        </a:p>
      </dgm:t>
    </dgm:pt>
    <dgm:pt modelId="{09FC6D2A-1F51-4C17-B68B-AFA7D861BB3D}" type="parTrans" cxnId="{538BBD47-02CC-4612-BD36-B2891B3C4922}">
      <dgm:prSet/>
      <dgm:spPr/>
      <dgm:t>
        <a:bodyPr/>
        <a:lstStyle/>
        <a:p>
          <a:endParaRPr lang="en-US"/>
        </a:p>
      </dgm:t>
    </dgm:pt>
    <dgm:pt modelId="{C9233C3F-C381-4D35-B360-A5916590DA4F}" type="sibTrans" cxnId="{538BBD47-02CC-4612-BD36-B2891B3C4922}">
      <dgm:prSet/>
      <dgm:spPr/>
      <dgm:t>
        <a:bodyPr/>
        <a:lstStyle/>
        <a:p>
          <a:endParaRPr lang="en-US"/>
        </a:p>
      </dgm:t>
    </dgm:pt>
    <dgm:pt modelId="{4CFA67F9-F6F1-4311-B829-5CF4A2C52C68}">
      <dgm:prSet custT="1"/>
      <dgm:spPr/>
      <dgm:t>
        <a:bodyPr/>
        <a:lstStyle/>
        <a:p>
          <a:r>
            <a:rPr lang="en-US" sz="2400" dirty="0">
              <a:latin typeface="Georgia" panose="02040502050405020303" pitchFamily="18" charset="0"/>
            </a:rPr>
            <a:t>Psalm 22:18 (Matt. 27:35) </a:t>
          </a:r>
        </a:p>
      </dgm:t>
    </dgm:pt>
    <dgm:pt modelId="{9A8919DD-0908-4160-8EDE-8C18C97F820B}" type="parTrans" cxnId="{8BB45217-FA4D-4603-B7EC-5F3DE9E88768}">
      <dgm:prSet/>
      <dgm:spPr/>
      <dgm:t>
        <a:bodyPr/>
        <a:lstStyle/>
        <a:p>
          <a:endParaRPr lang="en-US"/>
        </a:p>
      </dgm:t>
    </dgm:pt>
    <dgm:pt modelId="{13B96529-CD47-4924-889E-FF8E001C3515}" type="sibTrans" cxnId="{8BB45217-FA4D-4603-B7EC-5F3DE9E88768}">
      <dgm:prSet/>
      <dgm:spPr/>
      <dgm:t>
        <a:bodyPr/>
        <a:lstStyle/>
        <a:p>
          <a:endParaRPr lang="en-US"/>
        </a:p>
      </dgm:t>
    </dgm:pt>
    <dgm:pt modelId="{A1BD075E-5C7F-8041-9BAF-33DAD7D9E340}" type="pres">
      <dgm:prSet presAssocID="{ACA122D5-953F-4783-B749-2879A6F34DA0}" presName="diagram" presStyleCnt="0">
        <dgm:presLayoutVars>
          <dgm:dir/>
          <dgm:resizeHandles val="exact"/>
        </dgm:presLayoutVars>
      </dgm:prSet>
      <dgm:spPr/>
    </dgm:pt>
    <dgm:pt modelId="{986490AC-16BA-3C4F-A8FC-0074B9D6DD58}" type="pres">
      <dgm:prSet presAssocID="{E404F4D5-1230-44B1-8CC7-1524450C773D}" presName="node" presStyleLbl="node1" presStyleIdx="0" presStyleCnt="12">
        <dgm:presLayoutVars>
          <dgm:bulletEnabled val="1"/>
        </dgm:presLayoutVars>
      </dgm:prSet>
      <dgm:spPr/>
    </dgm:pt>
    <dgm:pt modelId="{870324CA-C9EC-5E43-846E-46E758728FEE}" type="pres">
      <dgm:prSet presAssocID="{948C0106-21DA-4A2A-8810-74A973BC3310}" presName="sibTrans" presStyleCnt="0"/>
      <dgm:spPr/>
    </dgm:pt>
    <dgm:pt modelId="{073EDEE4-9BD9-0241-ABD2-887FFACF8235}" type="pres">
      <dgm:prSet presAssocID="{BF321550-6F6D-42DD-A7E1-CCF52184598E}" presName="node" presStyleLbl="node1" presStyleIdx="1" presStyleCnt="12">
        <dgm:presLayoutVars>
          <dgm:bulletEnabled val="1"/>
        </dgm:presLayoutVars>
      </dgm:prSet>
      <dgm:spPr/>
    </dgm:pt>
    <dgm:pt modelId="{03B57CB8-9FAB-A545-AE69-F6D9A8A0347A}" type="pres">
      <dgm:prSet presAssocID="{0A1CE170-2E2B-4D7E-9695-B93EA05FD175}" presName="sibTrans" presStyleCnt="0"/>
      <dgm:spPr/>
    </dgm:pt>
    <dgm:pt modelId="{FAECB14D-DC29-D948-B389-6E44609D71B4}" type="pres">
      <dgm:prSet presAssocID="{56461A0A-FAC1-4455-B81A-40221D8B8980}" presName="node" presStyleLbl="node1" presStyleIdx="2" presStyleCnt="12">
        <dgm:presLayoutVars>
          <dgm:bulletEnabled val="1"/>
        </dgm:presLayoutVars>
      </dgm:prSet>
      <dgm:spPr/>
    </dgm:pt>
    <dgm:pt modelId="{870EBF58-CCC3-2541-8832-C9255A5A946E}" type="pres">
      <dgm:prSet presAssocID="{55F3DF3D-C96D-402F-8F06-E853BCE231AD}" presName="sibTrans" presStyleCnt="0"/>
      <dgm:spPr/>
    </dgm:pt>
    <dgm:pt modelId="{EAB7B94E-17D0-AD44-932D-2F81E8D32EC1}" type="pres">
      <dgm:prSet presAssocID="{DBCEC6D6-1F46-462A-82EB-B64EBCC0CBBA}" presName="node" presStyleLbl="node1" presStyleIdx="3" presStyleCnt="12">
        <dgm:presLayoutVars>
          <dgm:bulletEnabled val="1"/>
        </dgm:presLayoutVars>
      </dgm:prSet>
      <dgm:spPr/>
    </dgm:pt>
    <dgm:pt modelId="{B7A2B20A-D354-EF46-9C4D-BD3797580D58}" type="pres">
      <dgm:prSet presAssocID="{1E5BE63A-F39A-4F4C-A33B-35ECCEECACEA}" presName="sibTrans" presStyleCnt="0"/>
      <dgm:spPr/>
    </dgm:pt>
    <dgm:pt modelId="{E7BE57C7-2958-EC41-AA3A-600A8A55321E}" type="pres">
      <dgm:prSet presAssocID="{B3AB0047-8CDA-4BF2-8E17-FD961B75B8D4}" presName="node" presStyleLbl="node1" presStyleIdx="4" presStyleCnt="12">
        <dgm:presLayoutVars>
          <dgm:bulletEnabled val="1"/>
        </dgm:presLayoutVars>
      </dgm:prSet>
      <dgm:spPr/>
    </dgm:pt>
    <dgm:pt modelId="{BA2B7ECE-A43D-4E9D-8426-619A7F4D848A}" type="pres">
      <dgm:prSet presAssocID="{B779EDAA-5F99-4E63-BD90-DB88C5EBDEA7}" presName="sibTrans" presStyleCnt="0"/>
      <dgm:spPr/>
    </dgm:pt>
    <dgm:pt modelId="{16FEE6EB-4E0F-4182-8985-50A657BB0E91}" type="pres">
      <dgm:prSet presAssocID="{8409E1C4-ECD5-426D-83A0-81B9C5C1FC4E}" presName="node" presStyleLbl="node1" presStyleIdx="5" presStyleCnt="12">
        <dgm:presLayoutVars>
          <dgm:bulletEnabled val="1"/>
        </dgm:presLayoutVars>
      </dgm:prSet>
      <dgm:spPr/>
    </dgm:pt>
    <dgm:pt modelId="{5EC73068-DF86-4A05-8FC1-20BADC0683EF}" type="pres">
      <dgm:prSet presAssocID="{E1335985-356B-40FC-B7F4-65429F7A5A1D}" presName="sibTrans" presStyleCnt="0"/>
      <dgm:spPr/>
    </dgm:pt>
    <dgm:pt modelId="{E471B420-DF87-454F-B59A-64CEBCAB7215}" type="pres">
      <dgm:prSet presAssocID="{BCB05040-9F94-48C5-8B53-0C6FC1F0C3B6}" presName="node" presStyleLbl="node1" presStyleIdx="6" presStyleCnt="12">
        <dgm:presLayoutVars>
          <dgm:bulletEnabled val="1"/>
        </dgm:presLayoutVars>
      </dgm:prSet>
      <dgm:spPr/>
    </dgm:pt>
    <dgm:pt modelId="{B826CD43-82E9-437C-BE37-2513F2C744C0}" type="pres">
      <dgm:prSet presAssocID="{3FACDE1D-C2C0-4A9B-A089-96613B2893F6}" presName="sibTrans" presStyleCnt="0"/>
      <dgm:spPr/>
    </dgm:pt>
    <dgm:pt modelId="{FE8BD60E-30A8-4114-806E-82942FA7CD2C}" type="pres">
      <dgm:prSet presAssocID="{CE797800-1B8E-4741-8653-1FB6AA31F26E}" presName="node" presStyleLbl="node1" presStyleIdx="7" presStyleCnt="12">
        <dgm:presLayoutVars>
          <dgm:bulletEnabled val="1"/>
        </dgm:presLayoutVars>
      </dgm:prSet>
      <dgm:spPr/>
    </dgm:pt>
    <dgm:pt modelId="{631B6CB3-490A-44E4-BD61-93F1BCD503EE}" type="pres">
      <dgm:prSet presAssocID="{649545A0-6C7E-49FF-8DF4-34402751EFDB}" presName="sibTrans" presStyleCnt="0"/>
      <dgm:spPr/>
    </dgm:pt>
    <dgm:pt modelId="{722FD904-9348-4901-94F9-D23F7DB1D441}" type="pres">
      <dgm:prSet presAssocID="{EF4D8F9C-3158-4D13-88B3-4976855A680C}" presName="node" presStyleLbl="node1" presStyleIdx="8" presStyleCnt="12">
        <dgm:presLayoutVars>
          <dgm:bulletEnabled val="1"/>
        </dgm:presLayoutVars>
      </dgm:prSet>
      <dgm:spPr/>
    </dgm:pt>
    <dgm:pt modelId="{E17B5BE5-8751-4986-8C72-267D003142AD}" type="pres">
      <dgm:prSet presAssocID="{002482B0-6201-4C9E-B15C-4D3C3DE3EC5F}" presName="sibTrans" presStyleCnt="0"/>
      <dgm:spPr/>
    </dgm:pt>
    <dgm:pt modelId="{0BD2C27B-BE30-490E-A5AF-4C8C969BB1A1}" type="pres">
      <dgm:prSet presAssocID="{51D94D9F-2FA4-4F1B-9438-F26A7675567A}" presName="node" presStyleLbl="node1" presStyleIdx="9" presStyleCnt="12">
        <dgm:presLayoutVars>
          <dgm:bulletEnabled val="1"/>
        </dgm:presLayoutVars>
      </dgm:prSet>
      <dgm:spPr/>
    </dgm:pt>
    <dgm:pt modelId="{D85A4E70-0069-469C-822D-34A2B3579338}" type="pres">
      <dgm:prSet presAssocID="{2DD7D0ED-C871-47B1-84CE-9566706FC209}" presName="sibTrans" presStyleCnt="0"/>
      <dgm:spPr/>
    </dgm:pt>
    <dgm:pt modelId="{35F5E854-BE3E-411E-87C0-91311FA74DD0}" type="pres">
      <dgm:prSet presAssocID="{0B2141A9-26DB-4276-BCB3-31B093D8A991}" presName="node" presStyleLbl="node1" presStyleIdx="10" presStyleCnt="12">
        <dgm:presLayoutVars>
          <dgm:bulletEnabled val="1"/>
        </dgm:presLayoutVars>
      </dgm:prSet>
      <dgm:spPr/>
    </dgm:pt>
    <dgm:pt modelId="{984E15C2-C356-4FC9-8BC3-51D4B81AD2F6}" type="pres">
      <dgm:prSet presAssocID="{C9233C3F-C381-4D35-B360-A5916590DA4F}" presName="sibTrans" presStyleCnt="0"/>
      <dgm:spPr/>
    </dgm:pt>
    <dgm:pt modelId="{8F412D94-7FC8-42ED-B1FF-16582B991609}" type="pres">
      <dgm:prSet presAssocID="{4CFA67F9-F6F1-4311-B829-5CF4A2C52C68}" presName="node" presStyleLbl="node1" presStyleIdx="11" presStyleCnt="12">
        <dgm:presLayoutVars>
          <dgm:bulletEnabled val="1"/>
        </dgm:presLayoutVars>
      </dgm:prSet>
      <dgm:spPr/>
    </dgm:pt>
  </dgm:ptLst>
  <dgm:cxnLst>
    <dgm:cxn modelId="{CF2E4817-325F-4954-947E-AC94837515B7}" srcId="{ACA122D5-953F-4783-B749-2879A6F34DA0}" destId="{51D94D9F-2FA4-4F1B-9438-F26A7675567A}" srcOrd="9" destOrd="0" parTransId="{5FCB31BA-E51D-4484-8017-32A0CE6BAD11}" sibTransId="{2DD7D0ED-C871-47B1-84CE-9566706FC209}"/>
    <dgm:cxn modelId="{8BB45217-FA4D-4603-B7EC-5F3DE9E88768}" srcId="{ACA122D5-953F-4783-B749-2879A6F34DA0}" destId="{4CFA67F9-F6F1-4311-B829-5CF4A2C52C68}" srcOrd="11" destOrd="0" parTransId="{9A8919DD-0908-4160-8EDE-8C18C97F820B}" sibTransId="{13B96529-CD47-4924-889E-FF8E001C3515}"/>
    <dgm:cxn modelId="{1995EC2A-535E-419F-9BC7-BDCDF4FC80B7}" type="presOf" srcId="{BCB05040-9F94-48C5-8B53-0C6FC1F0C3B6}" destId="{E471B420-DF87-454F-B59A-64CEBCAB7215}" srcOrd="0" destOrd="0" presId="urn:microsoft.com/office/officeart/2005/8/layout/default"/>
    <dgm:cxn modelId="{37690635-D535-4DB0-9EC1-6CE2DB2F4A34}" type="presOf" srcId="{51D94D9F-2FA4-4F1B-9438-F26A7675567A}" destId="{0BD2C27B-BE30-490E-A5AF-4C8C969BB1A1}" srcOrd="0" destOrd="0" presId="urn:microsoft.com/office/officeart/2005/8/layout/default"/>
    <dgm:cxn modelId="{9C95B43C-D209-4301-A8B6-EC1FA1761204}" type="presOf" srcId="{8409E1C4-ECD5-426D-83A0-81B9C5C1FC4E}" destId="{16FEE6EB-4E0F-4182-8985-50A657BB0E91}" srcOrd="0" destOrd="0" presId="urn:microsoft.com/office/officeart/2005/8/layout/default"/>
    <dgm:cxn modelId="{06D9D63D-9B66-47A6-B9E1-CB727A2DE5EE}" srcId="{ACA122D5-953F-4783-B749-2879A6F34DA0}" destId="{BF321550-6F6D-42DD-A7E1-CCF52184598E}" srcOrd="1" destOrd="0" parTransId="{1AF45F2D-AC2D-4C65-B173-8718D198EA1C}" sibTransId="{0A1CE170-2E2B-4D7E-9695-B93EA05FD175}"/>
    <dgm:cxn modelId="{0388AA5D-B9E6-0543-811C-37192A5B1E2E}" type="presOf" srcId="{BF321550-6F6D-42DD-A7E1-CCF52184598E}" destId="{073EDEE4-9BD9-0241-ABD2-887FFACF8235}" srcOrd="0" destOrd="0" presId="urn:microsoft.com/office/officeart/2005/8/layout/default"/>
    <dgm:cxn modelId="{D59C3761-1FD4-C04D-AFEB-F0296908B2B1}" type="presOf" srcId="{DBCEC6D6-1F46-462A-82EB-B64EBCC0CBBA}" destId="{EAB7B94E-17D0-AD44-932D-2F81E8D32EC1}" srcOrd="0" destOrd="0" presId="urn:microsoft.com/office/officeart/2005/8/layout/default"/>
    <dgm:cxn modelId="{5A6BD361-495E-4641-B06A-FA98B92AB615}" srcId="{ACA122D5-953F-4783-B749-2879A6F34DA0}" destId="{DBCEC6D6-1F46-462A-82EB-B64EBCC0CBBA}" srcOrd="3" destOrd="0" parTransId="{D00DB170-D507-4697-AD53-F0D2BA424B59}" sibTransId="{1E5BE63A-F39A-4F4C-A33B-35ECCEECACEA}"/>
    <dgm:cxn modelId="{538BBD47-02CC-4612-BD36-B2891B3C4922}" srcId="{ACA122D5-953F-4783-B749-2879A6F34DA0}" destId="{0B2141A9-26DB-4276-BCB3-31B093D8A991}" srcOrd="10" destOrd="0" parTransId="{09FC6D2A-1F51-4C17-B68B-AFA7D861BB3D}" sibTransId="{C9233C3F-C381-4D35-B360-A5916590DA4F}"/>
    <dgm:cxn modelId="{FDCD1B49-294F-484C-9793-C946BD32BB33}" srcId="{ACA122D5-953F-4783-B749-2879A6F34DA0}" destId="{E404F4D5-1230-44B1-8CC7-1524450C773D}" srcOrd="0" destOrd="0" parTransId="{29BC5FAA-9A22-41FD-B132-ED92D8B843F0}" sibTransId="{948C0106-21DA-4A2A-8810-74A973BC3310}"/>
    <dgm:cxn modelId="{9315B14A-E7F1-C644-BAC3-E2BC1F6BF4D5}" type="presOf" srcId="{56461A0A-FAC1-4455-B81A-40221D8B8980}" destId="{FAECB14D-DC29-D948-B389-6E44609D71B4}" srcOrd="0" destOrd="0" presId="urn:microsoft.com/office/officeart/2005/8/layout/default"/>
    <dgm:cxn modelId="{D04AB171-3064-4138-BE62-AF92D38668DA}" srcId="{ACA122D5-953F-4783-B749-2879A6F34DA0}" destId="{CE797800-1B8E-4741-8653-1FB6AA31F26E}" srcOrd="7" destOrd="0" parTransId="{6BE8E9E2-1EC9-4988-826A-D0D909060F6F}" sibTransId="{649545A0-6C7E-49FF-8DF4-34402751EFDB}"/>
    <dgm:cxn modelId="{702B737F-CE5F-47AE-903B-5B182C3B9542}" type="presOf" srcId="{EF4D8F9C-3158-4D13-88B3-4976855A680C}" destId="{722FD904-9348-4901-94F9-D23F7DB1D441}" srcOrd="0" destOrd="0" presId="urn:microsoft.com/office/officeart/2005/8/layout/default"/>
    <dgm:cxn modelId="{A485F883-387C-D049-AB1A-F43718502B52}" type="presOf" srcId="{B3AB0047-8CDA-4BF2-8E17-FD961B75B8D4}" destId="{E7BE57C7-2958-EC41-AA3A-600A8A55321E}" srcOrd="0" destOrd="0" presId="urn:microsoft.com/office/officeart/2005/8/layout/default"/>
    <dgm:cxn modelId="{30FCD38E-258D-2B41-8D78-32AC21026B72}" type="presOf" srcId="{ACA122D5-953F-4783-B749-2879A6F34DA0}" destId="{A1BD075E-5C7F-8041-9BAF-33DAD7D9E340}" srcOrd="0" destOrd="0" presId="urn:microsoft.com/office/officeart/2005/8/layout/default"/>
    <dgm:cxn modelId="{31A69796-79A2-4D21-B5A7-2C0A9760DE56}" type="presOf" srcId="{0B2141A9-26DB-4276-BCB3-31B093D8A991}" destId="{35F5E854-BE3E-411E-87C0-91311FA74DD0}" srcOrd="0" destOrd="0" presId="urn:microsoft.com/office/officeart/2005/8/layout/default"/>
    <dgm:cxn modelId="{126CEC9F-3948-4941-9E71-2A43CFA3DBCF}" srcId="{ACA122D5-953F-4783-B749-2879A6F34DA0}" destId="{56461A0A-FAC1-4455-B81A-40221D8B8980}" srcOrd="2" destOrd="0" parTransId="{7BFF3FED-8461-44A1-8F28-E13C54B69528}" sibTransId="{55F3DF3D-C96D-402F-8F06-E853BCE231AD}"/>
    <dgm:cxn modelId="{B52A3EA5-A416-4812-BB38-F36FA5DB970D}" type="presOf" srcId="{CE797800-1B8E-4741-8653-1FB6AA31F26E}" destId="{FE8BD60E-30A8-4114-806E-82942FA7CD2C}" srcOrd="0" destOrd="0" presId="urn:microsoft.com/office/officeart/2005/8/layout/default"/>
    <dgm:cxn modelId="{43D113BD-1F20-44C5-ADF3-82C524CE6E82}" srcId="{ACA122D5-953F-4783-B749-2879A6F34DA0}" destId="{B3AB0047-8CDA-4BF2-8E17-FD961B75B8D4}" srcOrd="4" destOrd="0" parTransId="{5EA7922C-A223-484A-AAB1-DFBD357576D9}" sibTransId="{B779EDAA-5F99-4E63-BD90-DB88C5EBDEA7}"/>
    <dgm:cxn modelId="{6B65B0E3-0335-4AAF-8BB1-38442118519A}" srcId="{ACA122D5-953F-4783-B749-2879A6F34DA0}" destId="{EF4D8F9C-3158-4D13-88B3-4976855A680C}" srcOrd="8" destOrd="0" parTransId="{C1D61C28-097A-4737-B271-8EBB3A680AEE}" sibTransId="{002482B0-6201-4C9E-B15C-4D3C3DE3EC5F}"/>
    <dgm:cxn modelId="{1FF3F2EF-7BA5-4F0E-B010-598B2C4DADC6}" type="presOf" srcId="{4CFA67F9-F6F1-4311-B829-5CF4A2C52C68}" destId="{8F412D94-7FC8-42ED-B1FF-16582B991609}" srcOrd="0" destOrd="0" presId="urn:microsoft.com/office/officeart/2005/8/layout/default"/>
    <dgm:cxn modelId="{931966F3-6BC8-4775-9291-C1611395D859}" srcId="{ACA122D5-953F-4783-B749-2879A6F34DA0}" destId="{BCB05040-9F94-48C5-8B53-0C6FC1F0C3B6}" srcOrd="6" destOrd="0" parTransId="{20E3BF59-54A7-4924-95D2-C61B56992376}" sibTransId="{3FACDE1D-C2C0-4A9B-A089-96613B2893F6}"/>
    <dgm:cxn modelId="{D6735AF9-7EBB-4098-AE10-BD7D5BF4137B}" srcId="{ACA122D5-953F-4783-B749-2879A6F34DA0}" destId="{8409E1C4-ECD5-426D-83A0-81B9C5C1FC4E}" srcOrd="5" destOrd="0" parTransId="{167BDCA6-4CE5-4D24-B3D0-62DBF4EB14E0}" sibTransId="{E1335985-356B-40FC-B7F4-65429F7A5A1D}"/>
    <dgm:cxn modelId="{E691A5FD-2745-B94C-9695-AEA7AE6F5389}" type="presOf" srcId="{E404F4D5-1230-44B1-8CC7-1524450C773D}" destId="{986490AC-16BA-3C4F-A8FC-0074B9D6DD58}" srcOrd="0" destOrd="0" presId="urn:microsoft.com/office/officeart/2005/8/layout/default"/>
    <dgm:cxn modelId="{D1461909-0373-4644-B71F-585A5ADE4508}" type="presParOf" srcId="{A1BD075E-5C7F-8041-9BAF-33DAD7D9E340}" destId="{986490AC-16BA-3C4F-A8FC-0074B9D6DD58}" srcOrd="0" destOrd="0" presId="urn:microsoft.com/office/officeart/2005/8/layout/default"/>
    <dgm:cxn modelId="{AF8A495C-7B29-0B43-A4D4-83866917A2D6}" type="presParOf" srcId="{A1BD075E-5C7F-8041-9BAF-33DAD7D9E340}" destId="{870324CA-C9EC-5E43-846E-46E758728FEE}" srcOrd="1" destOrd="0" presId="urn:microsoft.com/office/officeart/2005/8/layout/default"/>
    <dgm:cxn modelId="{F5672E96-D78C-FC44-9DFB-AB548457FE2D}" type="presParOf" srcId="{A1BD075E-5C7F-8041-9BAF-33DAD7D9E340}" destId="{073EDEE4-9BD9-0241-ABD2-887FFACF8235}" srcOrd="2" destOrd="0" presId="urn:microsoft.com/office/officeart/2005/8/layout/default"/>
    <dgm:cxn modelId="{1AB4775C-A0DB-3E4D-B3D9-0FEDEF566BC5}" type="presParOf" srcId="{A1BD075E-5C7F-8041-9BAF-33DAD7D9E340}" destId="{03B57CB8-9FAB-A545-AE69-F6D9A8A0347A}" srcOrd="3" destOrd="0" presId="urn:microsoft.com/office/officeart/2005/8/layout/default"/>
    <dgm:cxn modelId="{8B7F7B59-7906-7E4F-98BB-428438EBDCEB}" type="presParOf" srcId="{A1BD075E-5C7F-8041-9BAF-33DAD7D9E340}" destId="{FAECB14D-DC29-D948-B389-6E44609D71B4}" srcOrd="4" destOrd="0" presId="urn:microsoft.com/office/officeart/2005/8/layout/default"/>
    <dgm:cxn modelId="{D52CB9D1-CD96-FA43-8286-6A1B3539CE6D}" type="presParOf" srcId="{A1BD075E-5C7F-8041-9BAF-33DAD7D9E340}" destId="{870EBF58-CCC3-2541-8832-C9255A5A946E}" srcOrd="5" destOrd="0" presId="urn:microsoft.com/office/officeart/2005/8/layout/default"/>
    <dgm:cxn modelId="{6E59D5F3-F3FA-DF4D-B59F-5D70F05E0E73}" type="presParOf" srcId="{A1BD075E-5C7F-8041-9BAF-33DAD7D9E340}" destId="{EAB7B94E-17D0-AD44-932D-2F81E8D32EC1}" srcOrd="6" destOrd="0" presId="urn:microsoft.com/office/officeart/2005/8/layout/default"/>
    <dgm:cxn modelId="{9840D236-DC91-8F41-8D07-7A75B04FC68F}" type="presParOf" srcId="{A1BD075E-5C7F-8041-9BAF-33DAD7D9E340}" destId="{B7A2B20A-D354-EF46-9C4D-BD3797580D58}" srcOrd="7" destOrd="0" presId="urn:microsoft.com/office/officeart/2005/8/layout/default"/>
    <dgm:cxn modelId="{FC4E63A6-F640-DF47-ADD8-097D0D3AECD5}" type="presParOf" srcId="{A1BD075E-5C7F-8041-9BAF-33DAD7D9E340}" destId="{E7BE57C7-2958-EC41-AA3A-600A8A55321E}" srcOrd="8" destOrd="0" presId="urn:microsoft.com/office/officeart/2005/8/layout/default"/>
    <dgm:cxn modelId="{A9E0F647-43EA-4AD1-B746-1A48ACCBB788}" type="presParOf" srcId="{A1BD075E-5C7F-8041-9BAF-33DAD7D9E340}" destId="{BA2B7ECE-A43D-4E9D-8426-619A7F4D848A}" srcOrd="9" destOrd="0" presId="urn:microsoft.com/office/officeart/2005/8/layout/default"/>
    <dgm:cxn modelId="{8149A24F-8522-47CF-9754-55EB10C57E66}" type="presParOf" srcId="{A1BD075E-5C7F-8041-9BAF-33DAD7D9E340}" destId="{16FEE6EB-4E0F-4182-8985-50A657BB0E91}" srcOrd="10" destOrd="0" presId="urn:microsoft.com/office/officeart/2005/8/layout/default"/>
    <dgm:cxn modelId="{F7F4A60C-0A9F-4C66-8018-3EE0491E9039}" type="presParOf" srcId="{A1BD075E-5C7F-8041-9BAF-33DAD7D9E340}" destId="{5EC73068-DF86-4A05-8FC1-20BADC0683EF}" srcOrd="11" destOrd="0" presId="urn:microsoft.com/office/officeart/2005/8/layout/default"/>
    <dgm:cxn modelId="{CC026C15-6B5D-4C70-AB7F-CD16FA3B6008}" type="presParOf" srcId="{A1BD075E-5C7F-8041-9BAF-33DAD7D9E340}" destId="{E471B420-DF87-454F-B59A-64CEBCAB7215}" srcOrd="12" destOrd="0" presId="urn:microsoft.com/office/officeart/2005/8/layout/default"/>
    <dgm:cxn modelId="{4A196189-3553-4E66-80AA-5A192781519F}" type="presParOf" srcId="{A1BD075E-5C7F-8041-9BAF-33DAD7D9E340}" destId="{B826CD43-82E9-437C-BE37-2513F2C744C0}" srcOrd="13" destOrd="0" presId="urn:microsoft.com/office/officeart/2005/8/layout/default"/>
    <dgm:cxn modelId="{CB8F2AE8-1ED8-4A9C-9FA3-44AE7C96F1DC}" type="presParOf" srcId="{A1BD075E-5C7F-8041-9BAF-33DAD7D9E340}" destId="{FE8BD60E-30A8-4114-806E-82942FA7CD2C}" srcOrd="14" destOrd="0" presId="urn:microsoft.com/office/officeart/2005/8/layout/default"/>
    <dgm:cxn modelId="{3B1CECDE-076F-44FF-871E-1A772B0FF0FA}" type="presParOf" srcId="{A1BD075E-5C7F-8041-9BAF-33DAD7D9E340}" destId="{631B6CB3-490A-44E4-BD61-93F1BCD503EE}" srcOrd="15" destOrd="0" presId="urn:microsoft.com/office/officeart/2005/8/layout/default"/>
    <dgm:cxn modelId="{03165877-12B9-484B-967D-264F8787F4F1}" type="presParOf" srcId="{A1BD075E-5C7F-8041-9BAF-33DAD7D9E340}" destId="{722FD904-9348-4901-94F9-D23F7DB1D441}" srcOrd="16" destOrd="0" presId="urn:microsoft.com/office/officeart/2005/8/layout/default"/>
    <dgm:cxn modelId="{0A465CB5-84DB-4A23-A5DD-79F0F91A04AF}" type="presParOf" srcId="{A1BD075E-5C7F-8041-9BAF-33DAD7D9E340}" destId="{E17B5BE5-8751-4986-8C72-267D003142AD}" srcOrd="17" destOrd="0" presId="urn:microsoft.com/office/officeart/2005/8/layout/default"/>
    <dgm:cxn modelId="{6429F36A-C4F6-429F-8003-4BCD18ED7D9A}" type="presParOf" srcId="{A1BD075E-5C7F-8041-9BAF-33DAD7D9E340}" destId="{0BD2C27B-BE30-490E-A5AF-4C8C969BB1A1}" srcOrd="18" destOrd="0" presId="urn:microsoft.com/office/officeart/2005/8/layout/default"/>
    <dgm:cxn modelId="{9AE47524-8144-41DD-A25B-5B0C7580BE01}" type="presParOf" srcId="{A1BD075E-5C7F-8041-9BAF-33DAD7D9E340}" destId="{D85A4E70-0069-469C-822D-34A2B3579338}" srcOrd="19" destOrd="0" presId="urn:microsoft.com/office/officeart/2005/8/layout/default"/>
    <dgm:cxn modelId="{BAF4E631-4523-4881-AC25-CC31B4743EB8}" type="presParOf" srcId="{A1BD075E-5C7F-8041-9BAF-33DAD7D9E340}" destId="{35F5E854-BE3E-411E-87C0-91311FA74DD0}" srcOrd="20" destOrd="0" presId="urn:microsoft.com/office/officeart/2005/8/layout/default"/>
    <dgm:cxn modelId="{23E838D9-0491-4C66-BC70-59A4831EA91B}" type="presParOf" srcId="{A1BD075E-5C7F-8041-9BAF-33DAD7D9E340}" destId="{984E15C2-C356-4FC9-8BC3-51D4B81AD2F6}" srcOrd="21" destOrd="0" presId="urn:microsoft.com/office/officeart/2005/8/layout/default"/>
    <dgm:cxn modelId="{9E7886C9-DF2E-46E6-8996-78334540D92D}" type="presParOf" srcId="{A1BD075E-5C7F-8041-9BAF-33DAD7D9E340}" destId="{8F412D94-7FC8-42ED-B1FF-16582B991609}"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1D844B-E169-4DE0-B04C-1DDCA0EEF7A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ECD0896-46F3-4B27-9634-E07F8D9EE4DC}">
      <dgm:prSet/>
      <dgm:spPr/>
      <dgm:t>
        <a:bodyPr/>
        <a:lstStyle/>
        <a:p>
          <a:r>
            <a:rPr lang="en-US"/>
            <a:t>In the Gospel according to Matthew, we see that Jesus has come to fulfill Old Testament prophecy and Jesus as a new Moses, both validating and extending Moses’s teachings.</a:t>
          </a:r>
        </a:p>
      </dgm:t>
    </dgm:pt>
    <dgm:pt modelId="{8208D72E-D4F3-4EF6-B987-FD52882A19EA}" type="parTrans" cxnId="{D1572439-F168-4308-977A-04699AD6C4CF}">
      <dgm:prSet/>
      <dgm:spPr/>
      <dgm:t>
        <a:bodyPr/>
        <a:lstStyle/>
        <a:p>
          <a:endParaRPr lang="en-US"/>
        </a:p>
      </dgm:t>
    </dgm:pt>
    <dgm:pt modelId="{4270FCE0-070C-4DA9-A518-FBEA17DFF878}" type="sibTrans" cxnId="{D1572439-F168-4308-977A-04699AD6C4CF}">
      <dgm:prSet/>
      <dgm:spPr/>
      <dgm:t>
        <a:bodyPr/>
        <a:lstStyle/>
        <a:p>
          <a:endParaRPr lang="en-US"/>
        </a:p>
      </dgm:t>
    </dgm:pt>
    <dgm:pt modelId="{81B0C333-5A13-45F8-A17D-869978352376}">
      <dgm:prSet/>
      <dgm:spPr/>
      <dgm:t>
        <a:bodyPr/>
        <a:lstStyle/>
        <a:p>
          <a:r>
            <a:rPr lang="en-US"/>
            <a:t>In the Gospel according to Luke, we see a focus on women, helping the poor, and outreach to the marginalized.</a:t>
          </a:r>
        </a:p>
      </dgm:t>
    </dgm:pt>
    <dgm:pt modelId="{88D013DA-94C1-4B13-978E-059E3A5217B1}" type="parTrans" cxnId="{871FB44D-60CC-4AA1-8817-852AF2E87709}">
      <dgm:prSet/>
      <dgm:spPr/>
      <dgm:t>
        <a:bodyPr/>
        <a:lstStyle/>
        <a:p>
          <a:endParaRPr lang="en-US"/>
        </a:p>
      </dgm:t>
    </dgm:pt>
    <dgm:pt modelId="{3BD087F0-8632-4AA3-B22A-3C82584682C8}" type="sibTrans" cxnId="{871FB44D-60CC-4AA1-8817-852AF2E87709}">
      <dgm:prSet/>
      <dgm:spPr/>
      <dgm:t>
        <a:bodyPr/>
        <a:lstStyle/>
        <a:p>
          <a:endParaRPr lang="en-US"/>
        </a:p>
      </dgm:t>
    </dgm:pt>
    <dgm:pt modelId="{C7879936-0539-4669-8ED9-40072468CAE3}">
      <dgm:prSet/>
      <dgm:spPr/>
      <dgm:t>
        <a:bodyPr/>
        <a:lstStyle/>
        <a:p>
          <a:r>
            <a:rPr lang="en-US"/>
            <a:t>In John we see a divine Jesus who has always existed, knows all things, and is always in control. </a:t>
          </a:r>
        </a:p>
      </dgm:t>
    </dgm:pt>
    <dgm:pt modelId="{43650735-54D1-464F-A140-6B9750FE38C1}" type="parTrans" cxnId="{9EABD94B-D05C-40A7-84CA-9EA0A1AD8FDB}">
      <dgm:prSet/>
      <dgm:spPr/>
      <dgm:t>
        <a:bodyPr/>
        <a:lstStyle/>
        <a:p>
          <a:endParaRPr lang="en-US"/>
        </a:p>
      </dgm:t>
    </dgm:pt>
    <dgm:pt modelId="{D8569B05-3551-4922-A214-639EB9AF2601}" type="sibTrans" cxnId="{9EABD94B-D05C-40A7-84CA-9EA0A1AD8FDB}">
      <dgm:prSet/>
      <dgm:spPr/>
      <dgm:t>
        <a:bodyPr/>
        <a:lstStyle/>
        <a:p>
          <a:endParaRPr lang="en-US"/>
        </a:p>
      </dgm:t>
    </dgm:pt>
    <dgm:pt modelId="{462D2722-6C2C-4840-A4BE-7E8FB0D55D3F}" type="pres">
      <dgm:prSet presAssocID="{1C1D844B-E169-4DE0-B04C-1DDCA0EEF7A3}" presName="linear" presStyleCnt="0">
        <dgm:presLayoutVars>
          <dgm:animLvl val="lvl"/>
          <dgm:resizeHandles val="exact"/>
        </dgm:presLayoutVars>
      </dgm:prSet>
      <dgm:spPr/>
    </dgm:pt>
    <dgm:pt modelId="{605A7450-F88D-468D-A2E8-B93851C77AEF}" type="pres">
      <dgm:prSet presAssocID="{7ECD0896-46F3-4B27-9634-E07F8D9EE4DC}" presName="parentText" presStyleLbl="node1" presStyleIdx="0" presStyleCnt="3">
        <dgm:presLayoutVars>
          <dgm:chMax val="0"/>
          <dgm:bulletEnabled val="1"/>
        </dgm:presLayoutVars>
      </dgm:prSet>
      <dgm:spPr/>
    </dgm:pt>
    <dgm:pt modelId="{99B3FD18-6F48-42E9-BEFC-108A69C9EB46}" type="pres">
      <dgm:prSet presAssocID="{4270FCE0-070C-4DA9-A518-FBEA17DFF878}" presName="spacer" presStyleCnt="0"/>
      <dgm:spPr/>
    </dgm:pt>
    <dgm:pt modelId="{1D31EC78-D37D-4E9C-8B9E-B8398755C4A5}" type="pres">
      <dgm:prSet presAssocID="{81B0C333-5A13-45F8-A17D-869978352376}" presName="parentText" presStyleLbl="node1" presStyleIdx="1" presStyleCnt="3">
        <dgm:presLayoutVars>
          <dgm:chMax val="0"/>
          <dgm:bulletEnabled val="1"/>
        </dgm:presLayoutVars>
      </dgm:prSet>
      <dgm:spPr/>
    </dgm:pt>
    <dgm:pt modelId="{794F6673-910B-4E90-A717-B20953D99904}" type="pres">
      <dgm:prSet presAssocID="{3BD087F0-8632-4AA3-B22A-3C82584682C8}" presName="spacer" presStyleCnt="0"/>
      <dgm:spPr/>
    </dgm:pt>
    <dgm:pt modelId="{20EB4FFF-559D-452C-ABA7-7B1249328EA4}" type="pres">
      <dgm:prSet presAssocID="{C7879936-0539-4669-8ED9-40072468CAE3}" presName="parentText" presStyleLbl="node1" presStyleIdx="2" presStyleCnt="3">
        <dgm:presLayoutVars>
          <dgm:chMax val="0"/>
          <dgm:bulletEnabled val="1"/>
        </dgm:presLayoutVars>
      </dgm:prSet>
      <dgm:spPr/>
    </dgm:pt>
  </dgm:ptLst>
  <dgm:cxnLst>
    <dgm:cxn modelId="{D1572439-F168-4308-977A-04699AD6C4CF}" srcId="{1C1D844B-E169-4DE0-B04C-1DDCA0EEF7A3}" destId="{7ECD0896-46F3-4B27-9634-E07F8D9EE4DC}" srcOrd="0" destOrd="0" parTransId="{8208D72E-D4F3-4EF6-B987-FD52882A19EA}" sibTransId="{4270FCE0-070C-4DA9-A518-FBEA17DFF878}"/>
    <dgm:cxn modelId="{41095041-275B-4971-8F95-7B4B2A97B427}" type="presOf" srcId="{7ECD0896-46F3-4B27-9634-E07F8D9EE4DC}" destId="{605A7450-F88D-468D-A2E8-B93851C77AEF}" srcOrd="0" destOrd="0" presId="urn:microsoft.com/office/officeart/2005/8/layout/vList2"/>
    <dgm:cxn modelId="{9EABD94B-D05C-40A7-84CA-9EA0A1AD8FDB}" srcId="{1C1D844B-E169-4DE0-B04C-1DDCA0EEF7A3}" destId="{C7879936-0539-4669-8ED9-40072468CAE3}" srcOrd="2" destOrd="0" parTransId="{43650735-54D1-464F-A140-6B9750FE38C1}" sibTransId="{D8569B05-3551-4922-A214-639EB9AF2601}"/>
    <dgm:cxn modelId="{871FB44D-60CC-4AA1-8817-852AF2E87709}" srcId="{1C1D844B-E169-4DE0-B04C-1DDCA0EEF7A3}" destId="{81B0C333-5A13-45F8-A17D-869978352376}" srcOrd="1" destOrd="0" parTransId="{88D013DA-94C1-4B13-978E-059E3A5217B1}" sibTransId="{3BD087F0-8632-4AA3-B22A-3C82584682C8}"/>
    <dgm:cxn modelId="{B4734B8A-D1D3-446E-B3D5-6AC75EFD7311}" type="presOf" srcId="{C7879936-0539-4669-8ED9-40072468CAE3}" destId="{20EB4FFF-559D-452C-ABA7-7B1249328EA4}" srcOrd="0" destOrd="0" presId="urn:microsoft.com/office/officeart/2005/8/layout/vList2"/>
    <dgm:cxn modelId="{822E69EC-8608-4F52-99BE-5C059B1B304D}" type="presOf" srcId="{1C1D844B-E169-4DE0-B04C-1DDCA0EEF7A3}" destId="{462D2722-6C2C-4840-A4BE-7E8FB0D55D3F}" srcOrd="0" destOrd="0" presId="urn:microsoft.com/office/officeart/2005/8/layout/vList2"/>
    <dgm:cxn modelId="{A3F0A9FC-B672-438C-BD15-6D0A258493BF}" type="presOf" srcId="{81B0C333-5A13-45F8-A17D-869978352376}" destId="{1D31EC78-D37D-4E9C-8B9E-B8398755C4A5}" srcOrd="0" destOrd="0" presId="urn:microsoft.com/office/officeart/2005/8/layout/vList2"/>
    <dgm:cxn modelId="{8FAEBA45-6D16-46A0-9F8B-CE91FFECEEB0}" type="presParOf" srcId="{462D2722-6C2C-4840-A4BE-7E8FB0D55D3F}" destId="{605A7450-F88D-468D-A2E8-B93851C77AEF}" srcOrd="0" destOrd="0" presId="urn:microsoft.com/office/officeart/2005/8/layout/vList2"/>
    <dgm:cxn modelId="{00B3AB88-E184-46D5-A2C2-B7C16E6A3EBC}" type="presParOf" srcId="{462D2722-6C2C-4840-A4BE-7E8FB0D55D3F}" destId="{99B3FD18-6F48-42E9-BEFC-108A69C9EB46}" srcOrd="1" destOrd="0" presId="urn:microsoft.com/office/officeart/2005/8/layout/vList2"/>
    <dgm:cxn modelId="{FBB0FF41-F8CB-4D1F-AF3F-66D8F3A0F313}" type="presParOf" srcId="{462D2722-6C2C-4840-A4BE-7E8FB0D55D3F}" destId="{1D31EC78-D37D-4E9C-8B9E-B8398755C4A5}" srcOrd="2" destOrd="0" presId="urn:microsoft.com/office/officeart/2005/8/layout/vList2"/>
    <dgm:cxn modelId="{A15959C5-27C2-43DC-A7DD-9556DC3CAFB5}" type="presParOf" srcId="{462D2722-6C2C-4840-A4BE-7E8FB0D55D3F}" destId="{794F6673-910B-4E90-A717-B20953D99904}" srcOrd="3" destOrd="0" presId="urn:microsoft.com/office/officeart/2005/8/layout/vList2"/>
    <dgm:cxn modelId="{7E5DBA69-7F0C-4A6E-A6FA-D8B4BFE24BAA}" type="presParOf" srcId="{462D2722-6C2C-4840-A4BE-7E8FB0D55D3F}" destId="{20EB4FFF-559D-452C-ABA7-7B1249328EA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490AC-16BA-3C4F-A8FC-0074B9D6DD58}">
      <dsp:nvSpPr>
        <dsp:cNvPr id="0" name=""/>
        <dsp:cNvSpPr/>
      </dsp:nvSpPr>
      <dsp:spPr>
        <a:xfrm>
          <a:off x="0" y="216991"/>
          <a:ext cx="1903015" cy="1141809"/>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Georgia" panose="02040502050405020303" pitchFamily="18" charset="0"/>
            </a:rPr>
            <a:t>Isaiah 7:14 (Matt. 1:22-23)</a:t>
          </a:r>
        </a:p>
      </dsp:txBody>
      <dsp:txXfrm>
        <a:off x="0" y="216991"/>
        <a:ext cx="1903015" cy="1141809"/>
      </dsp:txXfrm>
    </dsp:sp>
    <dsp:sp modelId="{073EDEE4-9BD9-0241-ABD2-887FFACF8235}">
      <dsp:nvSpPr>
        <dsp:cNvPr id="0" name=""/>
        <dsp:cNvSpPr/>
      </dsp:nvSpPr>
      <dsp:spPr>
        <a:xfrm>
          <a:off x="2093317" y="216991"/>
          <a:ext cx="1903015" cy="1141809"/>
        </a:xfrm>
        <a:prstGeom prst="rect">
          <a:avLst/>
        </a:prstGeom>
        <a:solidFill>
          <a:schemeClr val="accent2">
            <a:hueOff val="10313"/>
            <a:satOff val="1185"/>
            <a:lumOff val="-945"/>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eorgia" panose="02040502050405020303" pitchFamily="18" charset="0"/>
            </a:rPr>
            <a:t>Micah 5:2 (Matt. 2:5-6)</a:t>
          </a:r>
        </a:p>
      </dsp:txBody>
      <dsp:txXfrm>
        <a:off x="2093317" y="216991"/>
        <a:ext cx="1903015" cy="1141809"/>
      </dsp:txXfrm>
    </dsp:sp>
    <dsp:sp modelId="{FAECB14D-DC29-D948-B389-6E44609D71B4}">
      <dsp:nvSpPr>
        <dsp:cNvPr id="0" name=""/>
        <dsp:cNvSpPr/>
      </dsp:nvSpPr>
      <dsp:spPr>
        <a:xfrm>
          <a:off x="4186634" y="216991"/>
          <a:ext cx="1903015" cy="1141809"/>
        </a:xfrm>
        <a:prstGeom prst="rect">
          <a:avLst/>
        </a:prstGeom>
        <a:solidFill>
          <a:schemeClr val="accent2">
            <a:hueOff val="20625"/>
            <a:satOff val="2371"/>
            <a:lumOff val="-189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eorgia" panose="02040502050405020303" pitchFamily="18" charset="0"/>
            </a:rPr>
            <a:t>Hosea 11:1 (Matt. 2:15)</a:t>
          </a:r>
        </a:p>
      </dsp:txBody>
      <dsp:txXfrm>
        <a:off x="4186634" y="216991"/>
        <a:ext cx="1903015" cy="1141809"/>
      </dsp:txXfrm>
    </dsp:sp>
    <dsp:sp modelId="{EAB7B94E-17D0-AD44-932D-2F81E8D32EC1}">
      <dsp:nvSpPr>
        <dsp:cNvPr id="0" name=""/>
        <dsp:cNvSpPr/>
      </dsp:nvSpPr>
      <dsp:spPr>
        <a:xfrm>
          <a:off x="0" y="1549102"/>
          <a:ext cx="1903015" cy="1141809"/>
        </a:xfrm>
        <a:prstGeom prst="rect">
          <a:avLst/>
        </a:prstGeom>
        <a:solidFill>
          <a:schemeClr val="accent2">
            <a:hueOff val="30938"/>
            <a:satOff val="3556"/>
            <a:lumOff val="-2834"/>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eorgia" panose="02040502050405020303" pitchFamily="18" charset="0"/>
            </a:rPr>
            <a:t>Jeremiah 31:15 (Matt. 2:17-18)</a:t>
          </a:r>
        </a:p>
      </dsp:txBody>
      <dsp:txXfrm>
        <a:off x="0" y="1549102"/>
        <a:ext cx="1903015" cy="1141809"/>
      </dsp:txXfrm>
    </dsp:sp>
    <dsp:sp modelId="{E7BE57C7-2958-EC41-AA3A-600A8A55321E}">
      <dsp:nvSpPr>
        <dsp:cNvPr id="0" name=""/>
        <dsp:cNvSpPr/>
      </dsp:nvSpPr>
      <dsp:spPr>
        <a:xfrm>
          <a:off x="2093317" y="1549102"/>
          <a:ext cx="1903015" cy="1141809"/>
        </a:xfrm>
        <a:prstGeom prst="rect">
          <a:avLst/>
        </a:prstGeom>
        <a:solidFill>
          <a:schemeClr val="accent2">
            <a:hueOff val="41251"/>
            <a:satOff val="4741"/>
            <a:lumOff val="-377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eorgia" panose="02040502050405020303" pitchFamily="18" charset="0"/>
            </a:rPr>
            <a:t>Isaiah 40:3 (Matt. 3:3)</a:t>
          </a:r>
        </a:p>
      </dsp:txBody>
      <dsp:txXfrm>
        <a:off x="2093317" y="1549102"/>
        <a:ext cx="1903015" cy="1141809"/>
      </dsp:txXfrm>
    </dsp:sp>
    <dsp:sp modelId="{16FEE6EB-4E0F-4182-8985-50A657BB0E91}">
      <dsp:nvSpPr>
        <dsp:cNvPr id="0" name=""/>
        <dsp:cNvSpPr/>
      </dsp:nvSpPr>
      <dsp:spPr>
        <a:xfrm>
          <a:off x="4186634" y="1549102"/>
          <a:ext cx="1903015" cy="1141809"/>
        </a:xfrm>
        <a:prstGeom prst="rect">
          <a:avLst/>
        </a:prstGeom>
        <a:solidFill>
          <a:schemeClr val="accent2">
            <a:hueOff val="51563"/>
            <a:satOff val="5927"/>
            <a:lumOff val="-4724"/>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eorgia" panose="02040502050405020303" pitchFamily="18" charset="0"/>
            </a:rPr>
            <a:t>Isaiah 9:1-2 (Matt. 4:14-16)</a:t>
          </a:r>
        </a:p>
      </dsp:txBody>
      <dsp:txXfrm>
        <a:off x="4186634" y="1549102"/>
        <a:ext cx="1903015" cy="1141809"/>
      </dsp:txXfrm>
    </dsp:sp>
    <dsp:sp modelId="{E471B420-DF87-454F-B59A-64CEBCAB7215}">
      <dsp:nvSpPr>
        <dsp:cNvPr id="0" name=""/>
        <dsp:cNvSpPr/>
      </dsp:nvSpPr>
      <dsp:spPr>
        <a:xfrm>
          <a:off x="0" y="2881213"/>
          <a:ext cx="1903015" cy="1141809"/>
        </a:xfrm>
        <a:prstGeom prst="rect">
          <a:avLst/>
        </a:prstGeom>
        <a:solidFill>
          <a:schemeClr val="accent2">
            <a:hueOff val="61876"/>
            <a:satOff val="7112"/>
            <a:lumOff val="-566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eorgia" panose="02040502050405020303" pitchFamily="18" charset="0"/>
            </a:rPr>
            <a:t>Isaiah 53:4 (Matt. 8:17)</a:t>
          </a:r>
        </a:p>
      </dsp:txBody>
      <dsp:txXfrm>
        <a:off x="0" y="2881213"/>
        <a:ext cx="1903015" cy="1141809"/>
      </dsp:txXfrm>
    </dsp:sp>
    <dsp:sp modelId="{FE8BD60E-30A8-4114-806E-82942FA7CD2C}">
      <dsp:nvSpPr>
        <dsp:cNvPr id="0" name=""/>
        <dsp:cNvSpPr/>
      </dsp:nvSpPr>
      <dsp:spPr>
        <a:xfrm>
          <a:off x="2093317" y="2881213"/>
          <a:ext cx="1903015" cy="1141809"/>
        </a:xfrm>
        <a:prstGeom prst="rect">
          <a:avLst/>
        </a:prstGeom>
        <a:solidFill>
          <a:schemeClr val="accent2">
            <a:hueOff val="72189"/>
            <a:satOff val="8298"/>
            <a:lumOff val="-6614"/>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eorgia" panose="02040502050405020303" pitchFamily="18" charset="0"/>
            </a:rPr>
            <a:t>Isaiah 42:1-3 (Matt. 12:17-21)</a:t>
          </a:r>
        </a:p>
      </dsp:txBody>
      <dsp:txXfrm>
        <a:off x="2093317" y="2881213"/>
        <a:ext cx="1903015" cy="1141809"/>
      </dsp:txXfrm>
    </dsp:sp>
    <dsp:sp modelId="{722FD904-9348-4901-94F9-D23F7DB1D441}">
      <dsp:nvSpPr>
        <dsp:cNvPr id="0" name=""/>
        <dsp:cNvSpPr/>
      </dsp:nvSpPr>
      <dsp:spPr>
        <a:xfrm>
          <a:off x="4186634" y="2881213"/>
          <a:ext cx="1903015" cy="1141809"/>
        </a:xfrm>
        <a:prstGeom prst="rect">
          <a:avLst/>
        </a:prstGeom>
        <a:solidFill>
          <a:schemeClr val="accent2">
            <a:hueOff val="82501"/>
            <a:satOff val="9483"/>
            <a:lumOff val="-755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eorgia" panose="02040502050405020303" pitchFamily="18" charset="0"/>
            </a:rPr>
            <a:t>Psalm 78:2 (Matt. 13:35)</a:t>
          </a:r>
        </a:p>
      </dsp:txBody>
      <dsp:txXfrm>
        <a:off x="4186634" y="2881213"/>
        <a:ext cx="1903015" cy="1141809"/>
      </dsp:txXfrm>
    </dsp:sp>
    <dsp:sp modelId="{0BD2C27B-BE30-490E-A5AF-4C8C969BB1A1}">
      <dsp:nvSpPr>
        <dsp:cNvPr id="0" name=""/>
        <dsp:cNvSpPr/>
      </dsp:nvSpPr>
      <dsp:spPr>
        <a:xfrm>
          <a:off x="0" y="4213324"/>
          <a:ext cx="1903015" cy="1141809"/>
        </a:xfrm>
        <a:prstGeom prst="rect">
          <a:avLst/>
        </a:prstGeom>
        <a:solidFill>
          <a:schemeClr val="accent2">
            <a:hueOff val="92814"/>
            <a:satOff val="10668"/>
            <a:lumOff val="-8503"/>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eorgia" panose="02040502050405020303" pitchFamily="18" charset="0"/>
            </a:rPr>
            <a:t>Zech. 9:9 (Matt. 21:4-5)</a:t>
          </a:r>
        </a:p>
      </dsp:txBody>
      <dsp:txXfrm>
        <a:off x="0" y="4213324"/>
        <a:ext cx="1903015" cy="1141809"/>
      </dsp:txXfrm>
    </dsp:sp>
    <dsp:sp modelId="{35F5E854-BE3E-411E-87C0-91311FA74DD0}">
      <dsp:nvSpPr>
        <dsp:cNvPr id="0" name=""/>
        <dsp:cNvSpPr/>
      </dsp:nvSpPr>
      <dsp:spPr>
        <a:xfrm>
          <a:off x="2093317" y="4213324"/>
          <a:ext cx="1903015" cy="1141809"/>
        </a:xfrm>
        <a:prstGeom prst="rect">
          <a:avLst/>
        </a:prstGeom>
        <a:solidFill>
          <a:schemeClr val="accent2">
            <a:hueOff val="103127"/>
            <a:satOff val="11854"/>
            <a:lumOff val="-9448"/>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eorgia" panose="02040502050405020303" pitchFamily="18" charset="0"/>
            </a:rPr>
            <a:t>Zech. 11:13 (Matt. 27:9)</a:t>
          </a:r>
        </a:p>
      </dsp:txBody>
      <dsp:txXfrm>
        <a:off x="2093317" y="4213324"/>
        <a:ext cx="1903015" cy="1141809"/>
      </dsp:txXfrm>
    </dsp:sp>
    <dsp:sp modelId="{8F412D94-7FC8-42ED-B1FF-16582B991609}">
      <dsp:nvSpPr>
        <dsp:cNvPr id="0" name=""/>
        <dsp:cNvSpPr/>
      </dsp:nvSpPr>
      <dsp:spPr>
        <a:xfrm>
          <a:off x="4186634" y="4213324"/>
          <a:ext cx="1903015" cy="1141809"/>
        </a:xfrm>
        <a:prstGeom prst="rect">
          <a:avLst/>
        </a:prstGeom>
        <a:solidFill>
          <a:schemeClr val="accent2">
            <a:hueOff val="113439"/>
            <a:satOff val="13039"/>
            <a:lumOff val="-10393"/>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eorgia" panose="02040502050405020303" pitchFamily="18" charset="0"/>
            </a:rPr>
            <a:t>Psalm 22:18 (Matt. 27:35) </a:t>
          </a:r>
        </a:p>
      </dsp:txBody>
      <dsp:txXfrm>
        <a:off x="4186634" y="4213324"/>
        <a:ext cx="1903015" cy="11418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A7450-F88D-468D-A2E8-B93851C77AEF}">
      <dsp:nvSpPr>
        <dsp:cNvPr id="0" name=""/>
        <dsp:cNvSpPr/>
      </dsp:nvSpPr>
      <dsp:spPr>
        <a:xfrm>
          <a:off x="0" y="24313"/>
          <a:ext cx="11457708" cy="15795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In the Gospel according to Matthew, we see that Jesus has come to fulfill Old Testament prophecy and Jesus as a new Moses, both validating and extending Moses’s teachings.</a:t>
          </a:r>
        </a:p>
      </dsp:txBody>
      <dsp:txXfrm>
        <a:off x="77105" y="101418"/>
        <a:ext cx="11303498" cy="1425290"/>
      </dsp:txXfrm>
    </dsp:sp>
    <dsp:sp modelId="{1D31EC78-D37D-4E9C-8B9E-B8398755C4A5}">
      <dsp:nvSpPr>
        <dsp:cNvPr id="0" name=""/>
        <dsp:cNvSpPr/>
      </dsp:nvSpPr>
      <dsp:spPr>
        <a:xfrm>
          <a:off x="0" y="1690213"/>
          <a:ext cx="11457708" cy="15795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In the Gospel according to Luke, we see a focus on women, helping the poor, and outreach to the marginalized.</a:t>
          </a:r>
        </a:p>
      </dsp:txBody>
      <dsp:txXfrm>
        <a:off x="77105" y="1767318"/>
        <a:ext cx="11303498" cy="1425290"/>
      </dsp:txXfrm>
    </dsp:sp>
    <dsp:sp modelId="{20EB4FFF-559D-452C-ABA7-7B1249328EA4}">
      <dsp:nvSpPr>
        <dsp:cNvPr id="0" name=""/>
        <dsp:cNvSpPr/>
      </dsp:nvSpPr>
      <dsp:spPr>
        <a:xfrm>
          <a:off x="0" y="3356113"/>
          <a:ext cx="11457708" cy="15795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In John we see a divine Jesus who has always existed, knows all things, and is always in control. </a:t>
          </a:r>
        </a:p>
      </dsp:txBody>
      <dsp:txXfrm>
        <a:off x="77105" y="3433218"/>
        <a:ext cx="11303498" cy="142529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4/8/2022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dirty="0"/>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alterraneprints.com/products/not-my-will-but-thine-free-download"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alterraneprints.com/products/not-my-will-but-thine-free-download"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a:t>
            </a:fld>
            <a:endParaRPr lang="en-US" dirty="0"/>
          </a:p>
        </p:txBody>
      </p:sp>
    </p:spTree>
    <p:extLst>
      <p:ext uri="{BB962C8B-B14F-4D97-AF65-F5344CB8AC3E}">
        <p14:creationId xmlns:p14="http://schemas.microsoft.com/office/powerpoint/2010/main" val="417160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https://pixabay.com/photos/moses-statue-moses-sculpture-6930536/</a:t>
            </a:r>
          </a:p>
          <a:p>
            <a:r>
              <a:rPr lang="en-US" dirty="0"/>
              <a:t>https://en.wikipedia.org/wiki/Sermon_on_the_Mount#/media/File:Bloch-SermonOnTheMount.jpg</a:t>
            </a:r>
          </a:p>
        </p:txBody>
      </p:sp>
      <p:sp>
        <p:nvSpPr>
          <p:cNvPr id="4" name="Slide Number Placeholder 3"/>
          <p:cNvSpPr>
            <a:spLocks noGrp="1"/>
          </p:cNvSpPr>
          <p:nvPr>
            <p:ph type="sldNum" sz="quarter" idx="5"/>
          </p:nvPr>
        </p:nvSpPr>
        <p:spPr/>
        <p:txBody>
          <a:bodyPr/>
          <a:lstStyle/>
          <a:p>
            <a:fld id="{8F992AFB-CCB7-41E6-BF6F-E17A0E5BBC67}" type="slidenum">
              <a:rPr lang="en-US" smtClean="0"/>
              <a:t>13</a:t>
            </a:fld>
            <a:endParaRPr lang="en-US" dirty="0"/>
          </a:p>
        </p:txBody>
      </p:sp>
    </p:spTree>
    <p:extLst>
      <p:ext uri="{BB962C8B-B14F-4D97-AF65-F5344CB8AC3E}">
        <p14:creationId xmlns:p14="http://schemas.microsoft.com/office/powerpoint/2010/main" val="835895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3DF9A246-E42E-4501-B2EF-1AE470A92B42}" type="slidenum">
              <a:rPr lang="en-US" altLang="en-US" b="0">
                <a:latin typeface="Arial" panose="020B0604020202020204" pitchFamily="34" charset="0"/>
              </a:rPr>
              <a:pPr/>
              <a:t>15</a:t>
            </a:fld>
            <a:endParaRPr lang="en-US" altLang="en-US" b="0">
              <a:latin typeface="Arial" panose="020B0604020202020204" pitchFamily="34" charset="0"/>
            </a:endParaRPr>
          </a:p>
        </p:txBody>
      </p:sp>
      <p:sp>
        <p:nvSpPr>
          <p:cNvPr id="24579" name="Rectangle 2"/>
          <p:cNvSpPr>
            <a:spLocks noGrp="1" noRot="1" noChangeAspect="1" noChangeArrowheads="1" noTextEdit="1"/>
          </p:cNvSpPr>
          <p:nvPr>
            <p:ph type="sldImg"/>
          </p:nvPr>
        </p:nvSpPr>
        <p:spPr>
          <a:xfrm>
            <a:off x="381000" y="685800"/>
            <a:ext cx="6096000" cy="34290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https://commons.wikimedia.org/wiki/File:Women_high_jump_French_Athletics_Championships_2013_t150931.jpg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3DF9A246-E42E-4501-B2EF-1AE470A92B42}" type="slidenum">
              <a:rPr lang="en-US" altLang="en-US" b="0">
                <a:latin typeface="Arial" panose="020B0604020202020204" pitchFamily="34" charset="0"/>
              </a:rPr>
              <a:pPr/>
              <a:t>16</a:t>
            </a:fld>
            <a:endParaRPr lang="en-US" altLang="en-US" b="0">
              <a:latin typeface="Arial" panose="020B0604020202020204" pitchFamily="34" charset="0"/>
            </a:endParaRPr>
          </a:p>
        </p:txBody>
      </p:sp>
      <p:sp>
        <p:nvSpPr>
          <p:cNvPr id="24579" name="Rectangle 2"/>
          <p:cNvSpPr>
            <a:spLocks noGrp="1" noRot="1" noChangeAspect="1" noChangeArrowheads="1" noTextEdit="1"/>
          </p:cNvSpPr>
          <p:nvPr>
            <p:ph type="sldImg"/>
          </p:nvPr>
        </p:nvSpPr>
        <p:spPr>
          <a:xfrm>
            <a:off x="381000" y="685800"/>
            <a:ext cx="6096000" cy="34290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https://commons.wikimedia.org/wiki/File:Women_high_jump_French_Athletics_Championships_2013_t150931.jpg</a:t>
            </a:r>
          </a:p>
        </p:txBody>
      </p:sp>
    </p:spTree>
    <p:extLst>
      <p:ext uri="{BB962C8B-B14F-4D97-AF65-F5344CB8AC3E}">
        <p14:creationId xmlns:p14="http://schemas.microsoft.com/office/powerpoint/2010/main" val="165083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823C90A0-DB01-4740-A8AA-686A0A38EBF7}" type="slidenum">
              <a:rPr lang="en-US" altLang="en-US" b="0">
                <a:latin typeface="Arial" panose="020B0604020202020204" pitchFamily="34" charset="0"/>
              </a:rPr>
              <a:pPr/>
              <a:t>17</a:t>
            </a:fld>
            <a:endParaRPr lang="en-US" altLang="en-US" b="0">
              <a:latin typeface="Arial" panose="020B0604020202020204" pitchFamily="34" charset="0"/>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https://commons.wikimedia.org/wiki/File:Philippe_de_Champaigne_-_Moses_with_the_Ten_Commandments_-_WGA04717.jpg</a:t>
            </a:r>
          </a:p>
          <a:p>
            <a:r>
              <a:rPr lang="en-US" dirty="0"/>
              <a:t>https://www.churchofjesuschrist.org/media/image/christ-teaching-the-people-31eb3e7?lang=eng&amp;collectionId=3cbf78e787498a07417814a31656063f9227b4c6</a:t>
            </a:r>
            <a:endParaRPr lang="en-US" dirty="0">
              <a:cs typeface="Calibri"/>
            </a:endParaRPr>
          </a:p>
          <a:p>
            <a:endParaRPr lang="en-US" altLang="en-US" dirty="0">
              <a:latin typeface="Arial" panose="020B0604020202020204" pitchFamily="34" charset="0"/>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823C90A0-DB01-4740-A8AA-686A0A38EBF7}" type="slidenum">
              <a:rPr lang="en-US" altLang="en-US" b="0">
                <a:latin typeface="Arial" panose="020B0604020202020204" pitchFamily="34" charset="0"/>
              </a:rPr>
              <a:pPr/>
              <a:t>18</a:t>
            </a:fld>
            <a:endParaRPr lang="en-US" altLang="en-US" b="0">
              <a:latin typeface="Arial" panose="020B0604020202020204" pitchFamily="34" charset="0"/>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https://commons.wikimedia.org/wiki/File:Philippe_de_Champaigne_-_Moses_with_the_Ten_Commandments_-_WGA04717.jpg</a:t>
            </a:r>
          </a:p>
          <a:p>
            <a:r>
              <a:rPr lang="en-US" dirty="0"/>
              <a:t>https://www.churchofjesuschrist.org/media/image/christ-teaching-the-people-31eb3e7?lang=eng&amp;collectionId=3cbf78e787498a07417814a31656063f9227b4c6</a:t>
            </a:r>
            <a:endParaRPr lang="en-US" dirty="0">
              <a:cs typeface="Calibri"/>
            </a:endParaRPr>
          </a:p>
          <a:p>
            <a:endParaRPr lang="en-US" altLang="en-US" dirty="0">
              <a:latin typeface="Arial" panose="020B0604020202020204" pitchFamily="34" charset="0"/>
              <a:cs typeface="Arial"/>
            </a:endParaRPr>
          </a:p>
        </p:txBody>
      </p:sp>
    </p:spTree>
    <p:extLst>
      <p:ext uri="{BB962C8B-B14F-4D97-AF65-F5344CB8AC3E}">
        <p14:creationId xmlns:p14="http://schemas.microsoft.com/office/powerpoint/2010/main" val="18100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https://commons.wikimedia.org/wiki/File:Claude_Vignon_-_Saint_Luke_the_Evangelist.jpg</a:t>
            </a:r>
          </a:p>
        </p:txBody>
      </p:sp>
      <p:sp>
        <p:nvSpPr>
          <p:cNvPr id="4" name="Slide Number Placeholder 3"/>
          <p:cNvSpPr>
            <a:spLocks noGrp="1"/>
          </p:cNvSpPr>
          <p:nvPr>
            <p:ph type="sldNum" sz="quarter" idx="5"/>
          </p:nvPr>
        </p:nvSpPr>
        <p:spPr/>
        <p:txBody>
          <a:bodyPr/>
          <a:lstStyle/>
          <a:p>
            <a:fld id="{8F992AFB-CCB7-41E6-BF6F-E17A0E5BBC67}" type="slidenum">
              <a:rPr lang="en-US" smtClean="0"/>
              <a:t>21</a:t>
            </a:fld>
            <a:endParaRPr lang="en-US" dirty="0"/>
          </a:p>
        </p:txBody>
      </p:sp>
    </p:spTree>
    <p:extLst>
      <p:ext uri="{BB962C8B-B14F-4D97-AF65-F5344CB8AC3E}">
        <p14:creationId xmlns:p14="http://schemas.microsoft.com/office/powerpoint/2010/main" val="2982341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https://commons.wikimedia.org/wiki/File:Claude_Vignon_-_Saint_Luke_the_Evangelist.jpg</a:t>
            </a:r>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22</a:t>
            </a:fld>
            <a:endParaRPr lang="en-US" dirty="0"/>
          </a:p>
        </p:txBody>
      </p:sp>
    </p:spTree>
    <p:extLst>
      <p:ext uri="{BB962C8B-B14F-4D97-AF65-F5344CB8AC3E}">
        <p14:creationId xmlns:p14="http://schemas.microsoft.com/office/powerpoint/2010/main" val="3878612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24</a:t>
            </a:fld>
            <a:endParaRPr lang="en-US" dirty="0"/>
          </a:p>
        </p:txBody>
      </p:sp>
    </p:spTree>
    <p:extLst>
      <p:ext uri="{BB962C8B-B14F-4D97-AF65-F5344CB8AC3E}">
        <p14:creationId xmlns:p14="http://schemas.microsoft.com/office/powerpoint/2010/main" val="1558453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we have discussed in earlier class periods, and some we will discuss in future class periods. Today we’ll talk about three.</a:t>
            </a:r>
          </a:p>
        </p:txBody>
      </p:sp>
      <p:sp>
        <p:nvSpPr>
          <p:cNvPr id="4" name="Slide Number Placeholder 3"/>
          <p:cNvSpPr>
            <a:spLocks noGrp="1"/>
          </p:cNvSpPr>
          <p:nvPr>
            <p:ph type="sldNum" sz="quarter" idx="5"/>
          </p:nvPr>
        </p:nvSpPr>
        <p:spPr/>
        <p:txBody>
          <a:bodyPr/>
          <a:lstStyle/>
          <a:p>
            <a:fld id="{8F992AFB-CCB7-41E6-BF6F-E17A0E5BBC67}" type="slidenum">
              <a:rPr lang="en-US" smtClean="0"/>
              <a:t>25</a:t>
            </a:fld>
            <a:endParaRPr lang="en-US" dirty="0"/>
          </a:p>
        </p:txBody>
      </p:sp>
    </p:spTree>
    <p:extLst>
      <p:ext uri="{BB962C8B-B14F-4D97-AF65-F5344CB8AC3E}">
        <p14:creationId xmlns:p14="http://schemas.microsoft.com/office/powerpoint/2010/main" val="3690176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EMPHASIZE JOANNA</a:t>
            </a:r>
            <a:endParaRPr lang="en-US" dirty="0">
              <a:cs typeface="Calibri"/>
            </a:endParaRPr>
          </a:p>
        </p:txBody>
      </p:sp>
      <p:sp>
        <p:nvSpPr>
          <p:cNvPr id="4" name="Slide Number Placeholder 3"/>
          <p:cNvSpPr>
            <a:spLocks noGrp="1"/>
          </p:cNvSpPr>
          <p:nvPr>
            <p:ph type="sldNum" sz="quarter" idx="10"/>
          </p:nvPr>
        </p:nvSpPr>
        <p:spPr/>
        <p:txBody>
          <a:bodyPr/>
          <a:lstStyle/>
          <a:p>
            <a:pPr>
              <a:defRPr/>
            </a:pPr>
            <a:fld id="{90C052A4-155E-48C1-8818-853A38F79D4E}" type="slidenum">
              <a:rPr lang="en-US" smtClean="0"/>
              <a:pPr>
                <a:defRPr/>
              </a:pPr>
              <a:t>26</a:t>
            </a:fld>
            <a:endParaRPr lang="en-US"/>
          </a:p>
        </p:txBody>
      </p:sp>
    </p:spTree>
    <p:extLst>
      <p:ext uri="{BB962C8B-B14F-4D97-AF65-F5344CB8AC3E}">
        <p14:creationId xmlns:p14="http://schemas.microsoft.com/office/powerpoint/2010/main" val="1769614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https://www.geograph.org.uk/photo/2858163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eorgia" panose="02040502050405020303" pitchFamily="18" charset="0"/>
              </a:rPr>
              <a:t>“Matthew also issued a written Gospel…while Peter and Paul were preaching at Rome, and laying the foundations of the Church. </a:t>
            </a:r>
            <a:r>
              <a:rPr lang="en-US" sz="1200" dirty="0">
                <a:solidFill>
                  <a:srgbClr val="FFFF00"/>
                </a:solidFill>
                <a:latin typeface="Georgia" panose="02040502050405020303" pitchFamily="18" charset="0"/>
              </a:rPr>
              <a:t>After </a:t>
            </a:r>
            <a:r>
              <a:rPr lang="en-US" sz="1200" dirty="0">
                <a:latin typeface="Georgia" panose="02040502050405020303" pitchFamily="18" charset="0"/>
              </a:rPr>
              <a:t>their departure, Mark, the disciple and interpreter of Peter, did also hand down to us in writing what had been preached by Peter. Luke also, the companion of Paul, recorded in a book the Gospel preached by him. Afterwards, John, the disciple of the Lord, who also had leaned upon His breast, did himself publish a Gospel during his residence at Ephesus in Asia.” </a:t>
            </a:r>
            <a:r>
              <a:rPr lang="en-US" sz="1200" b="1" dirty="0">
                <a:latin typeface="Georgia" panose="02040502050405020303" pitchFamily="18" charset="0"/>
              </a:rPr>
              <a:t>Irenaeus, “</a:t>
            </a:r>
            <a:r>
              <a:rPr lang="en-US" sz="1200" dirty="0"/>
              <a:t>Against Heresies,” 3.1.1 </a:t>
            </a:r>
            <a:r>
              <a:rPr lang="en-US" sz="1200" b="1" dirty="0">
                <a:latin typeface="Georgia" panose="02040502050405020303" pitchFamily="18" charset="0"/>
              </a:rPr>
              <a:t>(early Christian leader writing in ~150 AD)</a:t>
            </a:r>
            <a:endParaRPr lang="en-US" sz="1200" dirty="0">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a:t>
            </a:fld>
            <a:endParaRPr lang="en-US"/>
          </a:p>
        </p:txBody>
      </p:sp>
    </p:spTree>
    <p:extLst>
      <p:ext uri="{BB962C8B-B14F-4D97-AF65-F5344CB8AC3E}">
        <p14:creationId xmlns:p14="http://schemas.microsoft.com/office/powerpoint/2010/main" val="269269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a:defRPr/>
            </a:pPr>
            <a:fld id="{90C052A4-155E-48C1-8818-853A38F79D4E}" type="slidenum">
              <a:rPr lang="en-US" smtClean="0"/>
              <a:pPr>
                <a:defRPr/>
              </a:pPr>
              <a:t>27</a:t>
            </a:fld>
            <a:endParaRPr lang="en-US"/>
          </a:p>
        </p:txBody>
      </p:sp>
    </p:spTree>
    <p:extLst>
      <p:ext uri="{BB962C8B-B14F-4D97-AF65-F5344CB8AC3E}">
        <p14:creationId xmlns:p14="http://schemas.microsoft.com/office/powerpoint/2010/main" val="2843271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https://commons.wikimedia.org/wiki/File:Wicked,_oriental_theater_in_chicago.jpg</a:t>
            </a:r>
          </a:p>
        </p:txBody>
      </p:sp>
      <p:sp>
        <p:nvSpPr>
          <p:cNvPr id="4" name="Slide Number Placeholder 3"/>
          <p:cNvSpPr>
            <a:spLocks noGrp="1"/>
          </p:cNvSpPr>
          <p:nvPr>
            <p:ph type="sldNum" sz="quarter" idx="5"/>
          </p:nvPr>
        </p:nvSpPr>
        <p:spPr/>
        <p:txBody>
          <a:bodyPr/>
          <a:lstStyle/>
          <a:p>
            <a:fld id="{8F992AFB-CCB7-41E6-BF6F-E17A0E5BBC67}" type="slidenum">
              <a:rPr lang="en-US" smtClean="0"/>
              <a:t>28</a:t>
            </a:fld>
            <a:endParaRPr lang="en-US" dirty="0"/>
          </a:p>
        </p:txBody>
      </p:sp>
    </p:spTree>
    <p:extLst>
      <p:ext uri="{BB962C8B-B14F-4D97-AF65-F5344CB8AC3E}">
        <p14:creationId xmlns:p14="http://schemas.microsoft.com/office/powerpoint/2010/main" val="4195524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a:defRPr/>
            </a:pPr>
            <a:fld id="{90C052A4-155E-48C1-8818-853A38F79D4E}" type="slidenum">
              <a:rPr lang="en-US" smtClean="0"/>
              <a:pPr>
                <a:defRPr/>
              </a:pPr>
              <a:t>29</a:t>
            </a:fld>
            <a:endParaRPr lang="en-US"/>
          </a:p>
        </p:txBody>
      </p:sp>
    </p:spTree>
    <p:extLst>
      <p:ext uri="{BB962C8B-B14F-4D97-AF65-F5344CB8AC3E}">
        <p14:creationId xmlns:p14="http://schemas.microsoft.com/office/powerpoint/2010/main" val="3004273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Public Domain: https://en.wikipedia.org/wiki/Mary_of_Bethany#/media/File:Johannes_(Jan)_Vermeer_-_Christ_in_the_House_of_Martha_and_Mary_-_Google_Art_Project.jpg</a:t>
            </a:r>
          </a:p>
        </p:txBody>
      </p:sp>
      <p:sp>
        <p:nvSpPr>
          <p:cNvPr id="4" name="Slide Number Placeholder 3"/>
          <p:cNvSpPr>
            <a:spLocks noGrp="1"/>
          </p:cNvSpPr>
          <p:nvPr>
            <p:ph type="sldNum" sz="quarter" idx="10"/>
          </p:nvPr>
        </p:nvSpPr>
        <p:spPr/>
        <p:txBody>
          <a:bodyPr/>
          <a:lstStyle/>
          <a:p>
            <a:pPr>
              <a:defRPr/>
            </a:pPr>
            <a:fld id="{90C052A4-155E-48C1-8818-853A38F79D4E}" type="slidenum">
              <a:rPr lang="en-US" smtClean="0"/>
              <a:pPr>
                <a:defRPr/>
              </a:pPr>
              <a:t>31</a:t>
            </a:fld>
            <a:endParaRPr lang="en-US"/>
          </a:p>
        </p:txBody>
      </p:sp>
    </p:spTree>
    <p:extLst>
      <p:ext uri="{BB962C8B-B14F-4D97-AF65-F5344CB8AC3E}">
        <p14:creationId xmlns:p14="http://schemas.microsoft.com/office/powerpoint/2010/main" val="3100406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https://www.churchofjesuschrist.org/callings/relief-society/relief-society-presidents/bonnie-d-parkin?lang=eng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32</a:t>
            </a:fld>
            <a:endParaRPr lang="en-US"/>
          </a:p>
        </p:txBody>
      </p:sp>
    </p:spTree>
    <p:extLst>
      <p:ext uri="{BB962C8B-B14F-4D97-AF65-F5344CB8AC3E}">
        <p14:creationId xmlns:p14="http://schemas.microsoft.com/office/powerpoint/2010/main" val="3475842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https://www.churchofjesuschrist.org/callings/relief-society/relief-society-presidents/bonnie-d-parkin?lang=eng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33</a:t>
            </a:fld>
            <a:endParaRPr lang="en-US"/>
          </a:p>
        </p:txBody>
      </p:sp>
    </p:spTree>
    <p:extLst>
      <p:ext uri="{BB962C8B-B14F-4D97-AF65-F5344CB8AC3E}">
        <p14:creationId xmlns:p14="http://schemas.microsoft.com/office/powerpoint/2010/main" val="2259991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https://www.churchofjesuschrist.org/callings/relief-society/relief-society-presidents/bonnie-d-parkin?lang=eng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34</a:t>
            </a:fld>
            <a:endParaRPr lang="en-US"/>
          </a:p>
        </p:txBody>
      </p:sp>
    </p:spTree>
    <p:extLst>
      <p:ext uri="{BB962C8B-B14F-4D97-AF65-F5344CB8AC3E}">
        <p14:creationId xmlns:p14="http://schemas.microsoft.com/office/powerpoint/2010/main" val="2696471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https://www.churchofjesuschrist.org/callings/relief-society/relief-society-presidents/bonnie-d-parkin?lang=eng</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35</a:t>
            </a:fld>
            <a:endParaRPr lang="en-US"/>
          </a:p>
        </p:txBody>
      </p:sp>
    </p:spTree>
    <p:extLst>
      <p:ext uri="{BB962C8B-B14F-4D97-AF65-F5344CB8AC3E}">
        <p14:creationId xmlns:p14="http://schemas.microsoft.com/office/powerpoint/2010/main" val="3057063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37</a:t>
            </a:fld>
            <a:endParaRPr lang="en-US" dirty="0"/>
          </a:p>
        </p:txBody>
      </p:sp>
    </p:spTree>
    <p:extLst>
      <p:ext uri="{BB962C8B-B14F-4D97-AF65-F5344CB8AC3E}">
        <p14:creationId xmlns:p14="http://schemas.microsoft.com/office/powerpoint/2010/main" val="1160883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AD6EA-81AC-46A0-8F66-40368F19CA4C}" type="slidenum">
              <a:rPr lang="en-US" smtClean="0"/>
              <a:t>40</a:t>
            </a:fld>
            <a:endParaRPr lang="en-US"/>
          </a:p>
        </p:txBody>
      </p:sp>
    </p:spTree>
    <p:extLst>
      <p:ext uri="{BB962C8B-B14F-4D97-AF65-F5344CB8AC3E}">
        <p14:creationId xmlns:p14="http://schemas.microsoft.com/office/powerpoint/2010/main" val="370767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B4102-0B46-460B-8FC4-394C2FADC7B9}" type="slidenum">
              <a:rPr lang="en-US"/>
              <a:pPr/>
              <a:t>6</a:t>
            </a:fld>
            <a:endParaRPr lang="en-US"/>
          </a:p>
        </p:txBody>
      </p:sp>
      <p:sp>
        <p:nvSpPr>
          <p:cNvPr id="165890" name="Rectangle 2"/>
          <p:cNvSpPr>
            <a:spLocks noGrp="1" noRot="1" noChangeAspect="1" noChangeArrowheads="1" noTextEdit="1"/>
          </p:cNvSpPr>
          <p:nvPr>
            <p:ph type="sldImg"/>
          </p:nvPr>
        </p:nvSpPr>
        <p:spPr>
          <a:xfrm>
            <a:off x="381000" y="685800"/>
            <a:ext cx="6096000" cy="3429000"/>
          </a:xfrm>
          <a:ln/>
        </p:spPr>
      </p:sp>
      <p:sp>
        <p:nvSpPr>
          <p:cNvPr id="165891" name="Rectangle 3"/>
          <p:cNvSpPr>
            <a:spLocks noGrp="1" noChangeArrowheads="1"/>
          </p:cNvSpPr>
          <p:nvPr>
            <p:ph type="body" idx="1"/>
          </p:nvPr>
        </p:nvSpPr>
        <p:spPr/>
        <p:txBody>
          <a:bodyPr/>
          <a:lstStyle/>
          <a:p>
            <a:r>
              <a:rPr lang="en-US" dirty="0"/>
              <a:t>Connect this with the previous point. Matthew is the most “Old Testament” like of the four Gospels, having the most connections to the Old Testament. This makes it an appropriate starting point for the New Testament after finishing the Old Testament. </a:t>
            </a:r>
          </a:p>
        </p:txBody>
      </p:sp>
    </p:spTree>
    <p:extLst>
      <p:ext uri="{BB962C8B-B14F-4D97-AF65-F5344CB8AC3E}">
        <p14:creationId xmlns:p14="http://schemas.microsoft.com/office/powerpoint/2010/main" val="2650773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https://unsplash.com/photos/WyfVUa2FJm8</a:t>
            </a:r>
          </a:p>
        </p:txBody>
      </p:sp>
      <p:sp>
        <p:nvSpPr>
          <p:cNvPr id="4" name="Slide Number Placeholder 3"/>
          <p:cNvSpPr>
            <a:spLocks noGrp="1"/>
          </p:cNvSpPr>
          <p:nvPr>
            <p:ph type="sldNum" sz="quarter" idx="5"/>
          </p:nvPr>
        </p:nvSpPr>
        <p:spPr/>
        <p:txBody>
          <a:bodyPr/>
          <a:lstStyle/>
          <a:p>
            <a:fld id="{8F992AFB-CCB7-41E6-BF6F-E17A0E5BBC67}" type="slidenum">
              <a:rPr lang="en-US" smtClean="0"/>
              <a:t>41</a:t>
            </a:fld>
            <a:endParaRPr lang="en-US" dirty="0"/>
          </a:p>
        </p:txBody>
      </p:sp>
    </p:spTree>
    <p:extLst>
      <p:ext uri="{BB962C8B-B14F-4D97-AF65-F5344CB8AC3E}">
        <p14:creationId xmlns:p14="http://schemas.microsoft.com/office/powerpoint/2010/main" val="2602551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0C052A4-155E-48C1-8818-853A38F79D4E}" type="slidenum">
              <a:rPr lang="en-US" smtClean="0"/>
              <a:pPr>
                <a:defRPr/>
              </a:pPr>
              <a:t>45</a:t>
            </a:fld>
            <a:endParaRPr lang="en-US"/>
          </a:p>
        </p:txBody>
      </p:sp>
    </p:spTree>
    <p:extLst>
      <p:ext uri="{BB962C8B-B14F-4D97-AF65-F5344CB8AC3E}">
        <p14:creationId xmlns:p14="http://schemas.microsoft.com/office/powerpoint/2010/main" val="1875930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0C052A4-155E-48C1-8818-853A38F79D4E}" type="slidenum">
              <a:rPr lang="en-US" smtClean="0"/>
              <a:pPr>
                <a:defRPr/>
              </a:pPr>
              <a:t>46</a:t>
            </a:fld>
            <a:endParaRPr lang="en-US"/>
          </a:p>
        </p:txBody>
      </p:sp>
    </p:spTree>
    <p:extLst>
      <p:ext uri="{BB962C8B-B14F-4D97-AF65-F5344CB8AC3E}">
        <p14:creationId xmlns:p14="http://schemas.microsoft.com/office/powerpoint/2010/main" val="3885527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0C052A4-155E-48C1-8818-853A38F79D4E}" type="slidenum">
              <a:rPr lang="en-US" smtClean="0"/>
              <a:pPr>
                <a:defRPr/>
              </a:pPr>
              <a:t>47</a:t>
            </a:fld>
            <a:endParaRPr lang="en-US"/>
          </a:p>
        </p:txBody>
      </p:sp>
    </p:spTree>
    <p:extLst>
      <p:ext uri="{BB962C8B-B14F-4D97-AF65-F5344CB8AC3E}">
        <p14:creationId xmlns:p14="http://schemas.microsoft.com/office/powerpoint/2010/main" val="3711173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Can you see how Jesus is referencing this parable in our day? HE IS SAYING THAT IF WE DO WHAT, THEN WE ARE LIKE THE RICH MAN (IMPART NOT OUR PORTION).</a:t>
            </a:r>
          </a:p>
          <a:p>
            <a:r>
              <a:rPr lang="en-US" dirty="0"/>
              <a:t>2. What does it mean to </a:t>
            </a:r>
            <a:r>
              <a:rPr lang="en-US" b="1" dirty="0"/>
              <a:t>impart our portion</a:t>
            </a:r>
            <a:r>
              <a:rPr lang="en-US" b="0" dirty="0"/>
              <a:t>?</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48</a:t>
            </a:fld>
            <a:endParaRPr lang="en-US"/>
          </a:p>
        </p:txBody>
      </p:sp>
    </p:spTree>
    <p:extLst>
      <p:ext uri="{BB962C8B-B14F-4D97-AF65-F5344CB8AC3E}">
        <p14:creationId xmlns:p14="http://schemas.microsoft.com/office/powerpoint/2010/main" val="32336043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Can you see how Jesus is referencing this parable in our day? HE IS SAYING THAT IF WE DO WHAT, THEN WE ARE LIKE THE RICH MAN (IMPART NOT OUR PORTION).</a:t>
            </a:r>
          </a:p>
          <a:p>
            <a:r>
              <a:rPr lang="en-US" dirty="0"/>
              <a:t>2. What does it mean to </a:t>
            </a:r>
            <a:r>
              <a:rPr lang="en-US" b="1" dirty="0"/>
              <a:t>impart our portion</a:t>
            </a:r>
            <a:r>
              <a:rPr lang="en-US" b="0" dirty="0"/>
              <a:t>?</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49</a:t>
            </a:fld>
            <a:endParaRPr lang="en-US"/>
          </a:p>
        </p:txBody>
      </p:sp>
    </p:spTree>
    <p:extLst>
      <p:ext uri="{BB962C8B-B14F-4D97-AF65-F5344CB8AC3E}">
        <p14:creationId xmlns:p14="http://schemas.microsoft.com/office/powerpoint/2010/main" val="674636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381000" y="685800"/>
            <a:ext cx="6096000" cy="3429000"/>
          </a:xfrm>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indent="-742950">
              <a:buClr>
                <a:schemeClr val="tx1"/>
              </a:buClr>
              <a:buFont typeface="+mj-lt"/>
              <a:buAutoNum type="arabicPeriod"/>
              <a:defRPr/>
            </a:pPr>
            <a:r>
              <a:rPr lang="en-US" altLang="en-US" sz="1200" dirty="0">
                <a:effectLst/>
                <a:latin typeface="Georgia" panose="02040502050405020303" pitchFamily="18" charset="0"/>
              </a:rPr>
              <a:t>Everything you have belongs to God (D&amp;C 104:14). </a:t>
            </a:r>
          </a:p>
          <a:p>
            <a:pPr marL="742950" indent="-742950">
              <a:buClr>
                <a:schemeClr val="tx1">
                  <a:lumMod val="95000"/>
                  <a:lumOff val="5000"/>
                </a:schemeClr>
              </a:buClr>
              <a:buFont typeface="+mj-lt"/>
              <a:buAutoNum type="arabicPeriod"/>
              <a:defRPr/>
            </a:pPr>
            <a:r>
              <a:rPr lang="en-US" altLang="en-US" sz="1200" dirty="0">
                <a:effectLst/>
                <a:latin typeface="Georgia" panose="02040502050405020303" pitchFamily="18" charset="0"/>
              </a:rPr>
              <a:t>God has made you a steward over the things that you have been given (D&amp;C 42:32, 104:14). </a:t>
            </a:r>
          </a:p>
          <a:p>
            <a:pPr marL="742950" indent="-742950">
              <a:buClr>
                <a:schemeClr val="tx1">
                  <a:lumMod val="95000"/>
                  <a:lumOff val="5000"/>
                </a:schemeClr>
              </a:buClr>
              <a:buFont typeface="+mj-lt"/>
              <a:buAutoNum type="arabicPeriod"/>
              <a:defRPr/>
            </a:pPr>
            <a:r>
              <a:rPr lang="en-US" altLang="en-US" sz="1200" dirty="0">
                <a:effectLst/>
                <a:latin typeface="Georgia" panose="02040502050405020303" pitchFamily="18" charset="0"/>
              </a:rPr>
              <a:t>You will be held accountable for that stewardship (D&amp;C 104:11-13). </a:t>
            </a:r>
            <a:endParaRPr lang="en-US" altLang="en-US" sz="1200" dirty="0">
              <a:latin typeface="Georgia" panose="02040502050405020303" pitchFamily="18" charset="0"/>
            </a:endParaRPr>
          </a:p>
          <a:p>
            <a:pPr marL="742950" indent="-742950">
              <a:buClr>
                <a:srgbClr val="0D0D0D"/>
              </a:buClr>
              <a:buAutoNum type="arabicPeriod"/>
            </a:pPr>
            <a:endParaRPr lang="en-US" altLang="en-US" dirty="0">
              <a:latin typeface="Georgia"/>
            </a:endParaRPr>
          </a:p>
          <a:p>
            <a:pPr>
              <a:buClr>
                <a:srgbClr val="0D0D0D"/>
              </a:buClr>
            </a:pPr>
            <a:r>
              <a:rPr lang="en-US" dirty="0"/>
              <a:t>https://www.churchofjesuschrist.org/media/image/bible-pictures-pool-of-bethesda-67c452f?lang=eng&amp;collectionId=3cbf78e787498a07417814a31656063f9227b4c6</a:t>
            </a:r>
            <a:endParaRPr lang="en-US" altLang="en-US" dirty="0">
              <a:latin typeface="Georgia"/>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250C99AC-97C1-45E2-8F60-C8E95EB8C0CF}" type="slidenum">
              <a:rPr lang="en-US" altLang="en-US" smtClean="0">
                <a:latin typeface="Arial" panose="020B0604020202020204" pitchFamily="34" charset="0"/>
              </a:rPr>
              <a:pPr/>
              <a:t>50</a:t>
            </a:fld>
            <a:endParaRPr lang="en-US" altLang="en-US">
              <a:latin typeface="Arial" panose="020B0604020202020204" pitchFamily="34" charset="0"/>
            </a:endParaRPr>
          </a:p>
        </p:txBody>
      </p:sp>
    </p:spTree>
    <p:extLst>
      <p:ext uri="{BB962C8B-B14F-4D97-AF65-F5344CB8AC3E}">
        <p14:creationId xmlns:p14="http://schemas.microsoft.com/office/powerpoint/2010/main" val="42876517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381000" y="685800"/>
            <a:ext cx="6096000" cy="3429000"/>
          </a:xfrm>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indent="-742950">
              <a:buClr>
                <a:schemeClr val="tx1"/>
              </a:buClr>
              <a:buFont typeface="+mj-lt"/>
              <a:buAutoNum type="arabicPeriod"/>
              <a:defRPr/>
            </a:pPr>
            <a:r>
              <a:rPr lang="en-US" altLang="en-US" sz="1200" dirty="0">
                <a:effectLst/>
                <a:latin typeface="Georgia" panose="02040502050405020303" pitchFamily="18" charset="0"/>
              </a:rPr>
              <a:t>Everything you have belongs to God (D&amp;C 104:14). </a:t>
            </a:r>
          </a:p>
          <a:p>
            <a:pPr marL="742950" indent="-742950">
              <a:buClr>
                <a:schemeClr val="tx1">
                  <a:lumMod val="95000"/>
                  <a:lumOff val="5000"/>
                </a:schemeClr>
              </a:buClr>
              <a:buFont typeface="+mj-lt"/>
              <a:buAutoNum type="arabicPeriod"/>
              <a:defRPr/>
            </a:pPr>
            <a:r>
              <a:rPr lang="en-US" altLang="en-US" sz="1200" dirty="0">
                <a:effectLst/>
                <a:latin typeface="Georgia" panose="02040502050405020303" pitchFamily="18" charset="0"/>
              </a:rPr>
              <a:t>God has made you a steward over the things that you have been given (D&amp;C 42:32, 104:14). </a:t>
            </a:r>
          </a:p>
          <a:p>
            <a:pPr marL="742950" indent="-742950">
              <a:buClr>
                <a:schemeClr val="tx1">
                  <a:lumMod val="95000"/>
                  <a:lumOff val="5000"/>
                </a:schemeClr>
              </a:buClr>
              <a:buFont typeface="+mj-lt"/>
              <a:buAutoNum type="arabicPeriod"/>
              <a:defRPr/>
            </a:pPr>
            <a:r>
              <a:rPr lang="en-US" altLang="en-US" sz="1200" dirty="0">
                <a:effectLst/>
                <a:latin typeface="Georgia" panose="02040502050405020303" pitchFamily="18" charset="0"/>
              </a:rPr>
              <a:t>You will be held accountable for that stewardship (D&amp;C 104:11-13). </a:t>
            </a:r>
            <a:endParaRPr lang="en-US" altLang="en-US" sz="1200" dirty="0">
              <a:latin typeface="Georgia" panose="02040502050405020303" pitchFamily="18" charset="0"/>
            </a:endParaRPr>
          </a:p>
          <a:p>
            <a:pPr marL="742950" indent="-742950">
              <a:buClr>
                <a:srgbClr val="0D0D0D"/>
              </a:buClr>
              <a:buAutoNum type="arabicPeriod"/>
            </a:pPr>
            <a:endParaRPr lang="en-US" altLang="en-US" dirty="0">
              <a:latin typeface="Georgia"/>
            </a:endParaRPr>
          </a:p>
          <a:p>
            <a:pPr>
              <a:buClr>
                <a:srgbClr val="0D0D0D"/>
              </a:buClr>
            </a:pPr>
            <a:r>
              <a:rPr lang="en-US" dirty="0"/>
              <a:t>https://www.churchofjesuschrist.org/media/image/bible-pictures-pool-of-bethesda-67c452f?lang=eng&amp;collectionId=3cbf78e787498a07417814a31656063f9227b4c6</a:t>
            </a:r>
            <a:endParaRPr lang="en-US" altLang="en-US" dirty="0">
              <a:latin typeface="Georgia"/>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250C99AC-97C1-45E2-8F60-C8E95EB8C0CF}" type="slidenum">
              <a:rPr lang="en-US" altLang="en-US" smtClean="0">
                <a:latin typeface="Arial" panose="020B0604020202020204" pitchFamily="34" charset="0"/>
              </a:rPr>
              <a:pPr/>
              <a:t>51</a:t>
            </a:fld>
            <a:endParaRPr lang="en-US" altLang="en-US">
              <a:latin typeface="Arial" panose="020B0604020202020204" pitchFamily="34" charset="0"/>
            </a:endParaRPr>
          </a:p>
        </p:txBody>
      </p:sp>
    </p:spTree>
    <p:extLst>
      <p:ext uri="{BB962C8B-B14F-4D97-AF65-F5344CB8AC3E}">
        <p14:creationId xmlns:p14="http://schemas.microsoft.com/office/powerpoint/2010/main" val="356175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381000" y="685800"/>
            <a:ext cx="6096000" cy="3429000"/>
          </a:xfrm>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indent="-742950">
              <a:buClr>
                <a:schemeClr val="tx1"/>
              </a:buClr>
              <a:buFont typeface="+mj-lt"/>
              <a:buAutoNum type="arabicPeriod"/>
              <a:defRPr/>
            </a:pPr>
            <a:r>
              <a:rPr lang="en-US" altLang="en-US" sz="1200" dirty="0">
                <a:effectLst/>
                <a:latin typeface="Georgia" panose="02040502050405020303" pitchFamily="18" charset="0"/>
              </a:rPr>
              <a:t>Everything you have belongs to God (D&amp;C 104:14). </a:t>
            </a:r>
          </a:p>
          <a:p>
            <a:pPr marL="742950" indent="-742950">
              <a:buClr>
                <a:schemeClr val="tx1">
                  <a:lumMod val="95000"/>
                  <a:lumOff val="5000"/>
                </a:schemeClr>
              </a:buClr>
              <a:buFont typeface="+mj-lt"/>
              <a:buAutoNum type="arabicPeriod"/>
              <a:defRPr/>
            </a:pPr>
            <a:r>
              <a:rPr lang="en-US" altLang="en-US" sz="1200" dirty="0">
                <a:effectLst/>
                <a:latin typeface="Georgia" panose="02040502050405020303" pitchFamily="18" charset="0"/>
              </a:rPr>
              <a:t>God has made you a steward over the things that you have been given (D&amp;C 42:32, 104:14). </a:t>
            </a:r>
          </a:p>
          <a:p>
            <a:pPr marL="742950" indent="-742950">
              <a:buClr>
                <a:schemeClr val="tx1">
                  <a:lumMod val="95000"/>
                  <a:lumOff val="5000"/>
                </a:schemeClr>
              </a:buClr>
              <a:buFont typeface="+mj-lt"/>
              <a:buAutoNum type="arabicPeriod"/>
              <a:defRPr/>
            </a:pPr>
            <a:r>
              <a:rPr lang="en-US" altLang="en-US" sz="1200" dirty="0">
                <a:effectLst/>
                <a:latin typeface="Georgia" panose="02040502050405020303" pitchFamily="18" charset="0"/>
              </a:rPr>
              <a:t>You will be held accountable for that stewardship (D&amp;C 104:11-13). </a:t>
            </a:r>
            <a:endParaRPr lang="en-US" altLang="en-US" sz="1200" dirty="0">
              <a:latin typeface="Georgia" panose="02040502050405020303" pitchFamily="18" charset="0"/>
            </a:endParaRPr>
          </a:p>
          <a:p>
            <a:pPr marL="742950" indent="-742950">
              <a:buClr>
                <a:srgbClr val="0D0D0D"/>
              </a:buClr>
              <a:buAutoNum type="arabicPeriod"/>
            </a:pPr>
            <a:endParaRPr lang="en-US" altLang="en-US" dirty="0">
              <a:latin typeface="Georgia"/>
            </a:endParaRPr>
          </a:p>
          <a:p>
            <a:pPr>
              <a:buClr>
                <a:srgbClr val="0D0D0D"/>
              </a:buClr>
            </a:pPr>
            <a:r>
              <a:rPr lang="en-US" dirty="0"/>
              <a:t>https://www.churchofjesuschrist.org/media/image/bible-pictures-pool-of-bethesda-67c452f?lang=eng&amp;collectionId=3cbf78e787498a07417814a31656063f9227b4c6</a:t>
            </a:r>
            <a:endParaRPr lang="en-US" altLang="en-US" dirty="0">
              <a:latin typeface="Georgia"/>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ea typeface="MS PGothic" panose="020B0600070205080204" pitchFamily="34" charset="-128"/>
              </a:defRPr>
            </a:lvl1pPr>
            <a:lvl2pPr marL="742950" indent="-285750">
              <a:defRPr>
                <a:solidFill>
                  <a:schemeClr val="tx1"/>
                </a:solidFill>
                <a:latin typeface="Garamond" panose="02020404030301010803" pitchFamily="18" charset="0"/>
                <a:ea typeface="MS PGothic" panose="020B0600070205080204" pitchFamily="34" charset="-128"/>
              </a:defRPr>
            </a:lvl2pPr>
            <a:lvl3pPr marL="1143000" indent="-228600">
              <a:defRPr>
                <a:solidFill>
                  <a:schemeClr val="tx1"/>
                </a:solidFill>
                <a:latin typeface="Garamond" panose="02020404030301010803" pitchFamily="18" charset="0"/>
                <a:ea typeface="MS PGothic" panose="020B0600070205080204" pitchFamily="34" charset="-128"/>
              </a:defRPr>
            </a:lvl3pPr>
            <a:lvl4pPr marL="1600200" indent="-228600">
              <a:defRPr>
                <a:solidFill>
                  <a:schemeClr val="tx1"/>
                </a:solidFill>
                <a:latin typeface="Garamond" panose="02020404030301010803" pitchFamily="18" charset="0"/>
                <a:ea typeface="MS PGothic" panose="020B0600070205080204" pitchFamily="34" charset="-128"/>
              </a:defRPr>
            </a:lvl4pPr>
            <a:lvl5pPr marL="2057400" indent="-228600">
              <a:defRPr>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MS PGothic" panose="020B0600070205080204" pitchFamily="34" charset="-128"/>
              </a:defRPr>
            </a:lvl9pPr>
          </a:lstStyle>
          <a:p>
            <a:fld id="{250C99AC-97C1-45E2-8F60-C8E95EB8C0CF}" type="slidenum">
              <a:rPr lang="en-US" altLang="en-US" smtClean="0">
                <a:latin typeface="Arial" panose="020B0604020202020204" pitchFamily="34" charset="0"/>
              </a:rPr>
              <a:pPr/>
              <a:t>52</a:t>
            </a:fld>
            <a:endParaRPr lang="en-US" altLang="en-US">
              <a:latin typeface="Arial" panose="020B0604020202020204" pitchFamily="34" charset="0"/>
            </a:endParaRPr>
          </a:p>
        </p:txBody>
      </p:sp>
    </p:spTree>
    <p:extLst>
      <p:ext uri="{BB962C8B-B14F-4D97-AF65-F5344CB8AC3E}">
        <p14:creationId xmlns:p14="http://schemas.microsoft.com/office/powerpoint/2010/main" val="14876384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https://news-ca.churchofjesuschrist.org/leader-biographies/elder-jeffrey-r-holland</a:t>
            </a:r>
          </a:p>
        </p:txBody>
      </p:sp>
      <p:sp>
        <p:nvSpPr>
          <p:cNvPr id="4" name="Slide Number Placeholder 3"/>
          <p:cNvSpPr>
            <a:spLocks noGrp="1"/>
          </p:cNvSpPr>
          <p:nvPr>
            <p:ph type="sldNum" sz="quarter" idx="10"/>
          </p:nvPr>
        </p:nvSpPr>
        <p:spPr/>
        <p:txBody>
          <a:bodyPr/>
          <a:lstStyle/>
          <a:p>
            <a:pPr>
              <a:defRPr/>
            </a:pPr>
            <a:fld id="{16EC3FAE-FCC7-4229-8441-695A98AB4A19}" type="slidenum">
              <a:rPr lang="en-US" smtClean="0"/>
              <a:pPr>
                <a:defRPr/>
              </a:pPr>
              <a:t>53</a:t>
            </a:fld>
            <a:endParaRPr lang="en-US"/>
          </a:p>
        </p:txBody>
      </p:sp>
    </p:spTree>
    <p:extLst>
      <p:ext uri="{BB962C8B-B14F-4D97-AF65-F5344CB8AC3E}">
        <p14:creationId xmlns:p14="http://schemas.microsoft.com/office/powerpoint/2010/main" val="1693141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ten occasions, Jesus uses a citation formula, something like, “</a:t>
            </a:r>
            <a:r>
              <a:rPr lang="en-US" b="0" i="0" dirty="0">
                <a:solidFill>
                  <a:srgbClr val="010101"/>
                </a:solidFill>
                <a:effectLst/>
                <a:latin typeface="Graphik"/>
              </a:rPr>
              <a:t>that it might be fulfilled which was spoken of the Lord by the prophet, saying…”</a:t>
            </a:r>
          </a:p>
          <a:p>
            <a:r>
              <a:rPr lang="en-US" b="0" i="0" dirty="0">
                <a:solidFill>
                  <a:srgbClr val="010101"/>
                </a:solidFill>
                <a:effectLst/>
                <a:latin typeface="Graphik"/>
              </a:rPr>
              <a:t>(Matthew 2:15). Another dozen or so times Matthew refers to the Old Testament without using that specific formula to show how Christ fulfilled a statement from the OT. Matthew quotes the Old Testament twice as often as any other Gospel.</a:t>
            </a:r>
          </a:p>
          <a:p>
            <a:r>
              <a:rPr lang="en-US" b="0" i="0" dirty="0">
                <a:solidFill>
                  <a:srgbClr val="010101"/>
                </a:solidFill>
                <a:effectLst/>
                <a:latin typeface="Graphik"/>
              </a:rPr>
              <a:t>See also Matthew 2:23 (unclear what verse he’s quoting from)</a:t>
            </a:r>
          </a:p>
        </p:txBody>
      </p:sp>
      <p:sp>
        <p:nvSpPr>
          <p:cNvPr id="4" name="Slide Number Placeholder 3"/>
          <p:cNvSpPr>
            <a:spLocks noGrp="1"/>
          </p:cNvSpPr>
          <p:nvPr>
            <p:ph type="sldNum" sz="quarter" idx="10"/>
          </p:nvPr>
        </p:nvSpPr>
        <p:spPr/>
        <p:txBody>
          <a:bodyPr/>
          <a:lstStyle/>
          <a:p>
            <a:fld id="{FD9C90FB-A535-4254-B771-999A95039E96}" type="slidenum">
              <a:rPr lang="en-US" smtClean="0"/>
              <a:t>7</a:t>
            </a:fld>
            <a:endParaRPr lang="en-US"/>
          </a:p>
        </p:txBody>
      </p:sp>
    </p:spTree>
    <p:extLst>
      <p:ext uri="{BB962C8B-B14F-4D97-AF65-F5344CB8AC3E}">
        <p14:creationId xmlns:p14="http://schemas.microsoft.com/office/powerpoint/2010/main" val="2898609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0C052A4-155E-48C1-8818-853A38F79D4E}" type="slidenum">
              <a:rPr lang="en-US" smtClean="0"/>
              <a:pPr>
                <a:defRPr/>
              </a:pPr>
              <a:t>54</a:t>
            </a:fld>
            <a:endParaRPr lang="en-US"/>
          </a:p>
        </p:txBody>
      </p:sp>
    </p:spTree>
    <p:extLst>
      <p:ext uri="{BB962C8B-B14F-4D97-AF65-F5344CB8AC3E}">
        <p14:creationId xmlns:p14="http://schemas.microsoft.com/office/powerpoint/2010/main" val="1424785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55</a:t>
            </a:fld>
            <a:endParaRPr lang="en-US" dirty="0"/>
          </a:p>
        </p:txBody>
      </p:sp>
    </p:spTree>
    <p:extLst>
      <p:ext uri="{BB962C8B-B14F-4D97-AF65-F5344CB8AC3E}">
        <p14:creationId xmlns:p14="http://schemas.microsoft.com/office/powerpoint/2010/main" val="31817700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AD6EA-81AC-46A0-8F66-40368F19CA4C}" type="slidenum">
              <a:rPr lang="en-US" smtClean="0"/>
              <a:t>56</a:t>
            </a:fld>
            <a:endParaRPr lang="en-US"/>
          </a:p>
        </p:txBody>
      </p:sp>
    </p:spTree>
    <p:extLst>
      <p:ext uri="{BB962C8B-B14F-4D97-AF65-F5344CB8AC3E}">
        <p14:creationId xmlns:p14="http://schemas.microsoft.com/office/powerpoint/2010/main" val="37475961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38774F-FEA3-4FD7-93D0-63264F2171B4}" type="slidenum">
              <a:rPr lang="en-US"/>
              <a:pPr/>
              <a:t>57</a:t>
            </a:fld>
            <a:endParaRPr lang="en-US"/>
          </a:p>
        </p:txBody>
      </p:sp>
      <p:sp>
        <p:nvSpPr>
          <p:cNvPr id="156674" name="Rectangle 2"/>
          <p:cNvSpPr>
            <a:spLocks noGrp="1" noRot="1" noChangeAspect="1" noChangeArrowheads="1" noTextEdit="1"/>
          </p:cNvSpPr>
          <p:nvPr>
            <p:ph type="sldImg"/>
          </p:nvPr>
        </p:nvSpPr>
        <p:spPr>
          <a:xfrm>
            <a:off x="381000" y="685800"/>
            <a:ext cx="6096000" cy="3429000"/>
          </a:xfrm>
          <a:ln/>
        </p:spPr>
      </p:sp>
      <p:sp>
        <p:nvSpPr>
          <p:cNvPr id="1566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620713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38774F-FEA3-4FD7-93D0-63264F2171B4}" type="slidenum">
              <a:rPr lang="en-US"/>
              <a:pPr/>
              <a:t>58</a:t>
            </a:fld>
            <a:endParaRPr lang="en-US"/>
          </a:p>
        </p:txBody>
      </p:sp>
      <p:sp>
        <p:nvSpPr>
          <p:cNvPr id="156674" name="Rectangle 2"/>
          <p:cNvSpPr>
            <a:spLocks noGrp="1" noRot="1" noChangeAspect="1" noChangeArrowheads="1" noTextEdit="1"/>
          </p:cNvSpPr>
          <p:nvPr>
            <p:ph type="sldImg"/>
          </p:nvPr>
        </p:nvSpPr>
        <p:spPr>
          <a:xfrm>
            <a:off x="381000" y="685800"/>
            <a:ext cx="6096000" cy="3429000"/>
          </a:xfrm>
          <a:ln/>
        </p:spPr>
      </p:sp>
      <p:sp>
        <p:nvSpPr>
          <p:cNvPr id="1566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24314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Seventy mentioned only in Luke—compare Gen. 10, seventy nations of the Gentiles—universal salvation. </a:t>
            </a:r>
          </a:p>
          <a:p>
            <a:endParaRPr lang="en-US" dirty="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59</a:t>
            </a:fld>
            <a:endParaRPr lang="en-US" dirty="0"/>
          </a:p>
        </p:txBody>
      </p:sp>
    </p:spTree>
    <p:extLst>
      <p:ext uri="{BB962C8B-B14F-4D97-AF65-F5344CB8AC3E}">
        <p14:creationId xmlns:p14="http://schemas.microsoft.com/office/powerpoint/2010/main" val="21353452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Seventy mentioned only in Luke—compare Gen. 10, seventy nations of the Gentiles—universal salvation. </a:t>
            </a:r>
          </a:p>
          <a:p>
            <a:endParaRPr lang="en-US" dirty="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60</a:t>
            </a:fld>
            <a:endParaRPr lang="en-US" dirty="0"/>
          </a:p>
        </p:txBody>
      </p:sp>
    </p:spTree>
    <p:extLst>
      <p:ext uri="{BB962C8B-B14F-4D97-AF65-F5344CB8AC3E}">
        <p14:creationId xmlns:p14="http://schemas.microsoft.com/office/powerpoint/2010/main" val="27722533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https://en.wikipedia.org/wiki/File:Christ_Pantocrator_mosaic_from_Hagia_Sophia_2240_x_3109_pixels_2.5_MB.jpg</a:t>
            </a:r>
          </a:p>
        </p:txBody>
      </p:sp>
      <p:sp>
        <p:nvSpPr>
          <p:cNvPr id="4" name="Slide Number Placeholder 3"/>
          <p:cNvSpPr>
            <a:spLocks noGrp="1"/>
          </p:cNvSpPr>
          <p:nvPr>
            <p:ph type="sldNum" sz="quarter" idx="5"/>
          </p:nvPr>
        </p:nvSpPr>
        <p:spPr/>
        <p:txBody>
          <a:bodyPr/>
          <a:lstStyle/>
          <a:p>
            <a:fld id="{8F992AFB-CCB7-41E6-BF6F-E17A0E5BBC67}" type="slidenum">
              <a:rPr lang="en-US" smtClean="0"/>
              <a:t>61</a:t>
            </a:fld>
            <a:endParaRPr lang="en-US" dirty="0"/>
          </a:p>
        </p:txBody>
      </p:sp>
    </p:spTree>
    <p:extLst>
      <p:ext uri="{BB962C8B-B14F-4D97-AF65-F5344CB8AC3E}">
        <p14:creationId xmlns:p14="http://schemas.microsoft.com/office/powerpoint/2010/main" val="22010554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D5D675-458C-41F1-B4DF-EDC2945F0126}" type="slidenum">
              <a:rPr lang="en-US" smtClean="0"/>
              <a:pPr/>
              <a:t>62</a:t>
            </a:fld>
            <a:endParaRPr lang="en-US"/>
          </a:p>
        </p:txBody>
      </p:sp>
    </p:spTree>
    <p:extLst>
      <p:ext uri="{BB962C8B-B14F-4D97-AF65-F5344CB8AC3E}">
        <p14:creationId xmlns:p14="http://schemas.microsoft.com/office/powerpoint/2010/main" val="37795736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https://en.wikipedia.org/wiki/File:Christ_Pantocrator_mosaic_from_Hagia_Sophia_2240_x_3109_pixels_2.5_MB.jpg</a:t>
            </a:r>
          </a:p>
        </p:txBody>
      </p:sp>
      <p:sp>
        <p:nvSpPr>
          <p:cNvPr id="4" name="Slide Number Placeholder 3"/>
          <p:cNvSpPr>
            <a:spLocks noGrp="1"/>
          </p:cNvSpPr>
          <p:nvPr>
            <p:ph type="sldNum" sz="quarter" idx="5"/>
          </p:nvPr>
        </p:nvSpPr>
        <p:spPr/>
        <p:txBody>
          <a:bodyPr/>
          <a:lstStyle/>
          <a:p>
            <a:fld id="{8F992AFB-CCB7-41E6-BF6F-E17A0E5BBC67}" type="slidenum">
              <a:rPr lang="en-US" smtClean="0"/>
              <a:t>63</a:t>
            </a:fld>
            <a:endParaRPr lang="en-US" dirty="0"/>
          </a:p>
        </p:txBody>
      </p:sp>
    </p:spTree>
    <p:extLst>
      <p:ext uri="{BB962C8B-B14F-4D97-AF65-F5344CB8AC3E}">
        <p14:creationId xmlns:p14="http://schemas.microsoft.com/office/powerpoint/2010/main" val="313236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B4102-0B46-460B-8FC4-394C2FADC7B9}" type="slidenum">
              <a:rPr lang="en-US"/>
              <a:pPr/>
              <a:t>8</a:t>
            </a:fld>
            <a:endParaRPr lang="en-US"/>
          </a:p>
        </p:txBody>
      </p:sp>
      <p:sp>
        <p:nvSpPr>
          <p:cNvPr id="165890" name="Rectangle 2"/>
          <p:cNvSpPr>
            <a:spLocks noGrp="1" noRot="1" noChangeAspect="1" noChangeArrowheads="1" noTextEdit="1"/>
          </p:cNvSpPr>
          <p:nvPr>
            <p:ph type="sldImg"/>
          </p:nvPr>
        </p:nvSpPr>
        <p:spPr>
          <a:xfrm>
            <a:off x="381000" y="685800"/>
            <a:ext cx="6096000" cy="3429000"/>
          </a:xfrm>
          <a:ln/>
        </p:spPr>
      </p:sp>
      <p:sp>
        <p:nvSpPr>
          <p:cNvPr id="1658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414378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https://walterraneprints.com/products/not-my-will-but-thine-free-download</a:t>
            </a:r>
            <a:endParaRPr lang="en-US" dirty="0"/>
          </a:p>
          <a:p>
            <a:r>
              <a:rPr lang="en-US" dirty="0">
                <a:cs typeface="Calibri" panose="020F0502020204030204"/>
              </a:rPr>
              <a:t>https://picturestoriesfromthebible.wordpress.com/2017/08/17/phillip-medhurst-presents-262392-the-james-tissot-jesus-c-1896-the-guards-falling-backwards-john-183-9/ (public domain)</a:t>
            </a:r>
          </a:p>
        </p:txBody>
      </p:sp>
      <p:sp>
        <p:nvSpPr>
          <p:cNvPr id="4" name="Slide Number Placeholder 3"/>
          <p:cNvSpPr>
            <a:spLocks noGrp="1"/>
          </p:cNvSpPr>
          <p:nvPr>
            <p:ph type="sldNum" sz="quarter" idx="10"/>
          </p:nvPr>
        </p:nvSpPr>
        <p:spPr/>
        <p:txBody>
          <a:bodyPr/>
          <a:lstStyle/>
          <a:p>
            <a:fld id="{9FBC68F0-71EF-43FF-A10E-ABCF0EB276CB}" type="slidenum">
              <a:rPr lang="en-US" smtClean="0"/>
              <a:pPr/>
              <a:t>64</a:t>
            </a:fld>
            <a:endParaRPr lang="en-US"/>
          </a:p>
        </p:txBody>
      </p:sp>
    </p:spTree>
    <p:extLst>
      <p:ext uri="{BB962C8B-B14F-4D97-AF65-F5344CB8AC3E}">
        <p14:creationId xmlns:p14="http://schemas.microsoft.com/office/powerpoint/2010/main" val="4656748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https://walterraneprints.com/products/not-my-will-but-thine-free-download</a:t>
            </a:r>
            <a:endParaRPr lang="en-US" dirty="0"/>
          </a:p>
          <a:p>
            <a:r>
              <a:rPr lang="en-US" dirty="0">
                <a:cs typeface="Calibri" panose="020F0502020204030204"/>
              </a:rPr>
              <a:t>https://picturestoriesfromthebible.wordpress.com/2017/08/17/phillip-medhurst-presents-262392-the-james-tissot-jesus-c-1896-the-guards-falling-backwards-john-183-9/ (public domain)</a:t>
            </a:r>
          </a:p>
        </p:txBody>
      </p:sp>
      <p:sp>
        <p:nvSpPr>
          <p:cNvPr id="4" name="Slide Number Placeholder 3"/>
          <p:cNvSpPr>
            <a:spLocks noGrp="1"/>
          </p:cNvSpPr>
          <p:nvPr>
            <p:ph type="sldNum" sz="quarter" idx="10"/>
          </p:nvPr>
        </p:nvSpPr>
        <p:spPr/>
        <p:txBody>
          <a:bodyPr/>
          <a:lstStyle/>
          <a:p>
            <a:fld id="{9FBC68F0-71EF-43FF-A10E-ABCF0EB276CB}" type="slidenum">
              <a:rPr lang="en-US" smtClean="0"/>
              <a:pPr/>
              <a:t>65</a:t>
            </a:fld>
            <a:endParaRPr lang="en-US"/>
          </a:p>
        </p:txBody>
      </p:sp>
    </p:spTree>
    <p:extLst>
      <p:ext uri="{BB962C8B-B14F-4D97-AF65-F5344CB8AC3E}">
        <p14:creationId xmlns:p14="http://schemas.microsoft.com/office/powerpoint/2010/main" val="10221845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https://commons.wikimedia.org/wiki/File:Excavations_at_the_Pool_of_Bethesda_showing_the_ruins_of_the_Temple_of_Serapis_with_a_column_from_an_early_Christian_church,_Aelia_Capitolina_(15522624480).jpg</a:t>
            </a:r>
          </a:p>
        </p:txBody>
      </p:sp>
      <p:sp>
        <p:nvSpPr>
          <p:cNvPr id="4" name="Slide Number Placeholder 3"/>
          <p:cNvSpPr>
            <a:spLocks noGrp="1"/>
          </p:cNvSpPr>
          <p:nvPr>
            <p:ph type="sldNum" sz="quarter" idx="5"/>
          </p:nvPr>
        </p:nvSpPr>
        <p:spPr/>
        <p:txBody>
          <a:bodyPr/>
          <a:lstStyle/>
          <a:p>
            <a:fld id="{8F992AFB-CCB7-41E6-BF6F-E17A0E5BBC67}" type="slidenum">
              <a:rPr lang="en-US" smtClean="0"/>
              <a:t>68</a:t>
            </a:fld>
            <a:endParaRPr lang="en-US" dirty="0"/>
          </a:p>
        </p:txBody>
      </p:sp>
    </p:spTree>
    <p:extLst>
      <p:ext uri="{BB962C8B-B14F-4D97-AF65-F5344CB8AC3E}">
        <p14:creationId xmlns:p14="http://schemas.microsoft.com/office/powerpoint/2010/main" val="2826412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https://www.churchofjesuschrist.org/media/image/pool-of-bethesda-carl-bloch-5b6576e?lang=eng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69</a:t>
            </a:fld>
            <a:endParaRPr lang="en-US" dirty="0"/>
          </a:p>
        </p:txBody>
      </p:sp>
    </p:spTree>
    <p:extLst>
      <p:ext uri="{BB962C8B-B14F-4D97-AF65-F5344CB8AC3E}">
        <p14:creationId xmlns:p14="http://schemas.microsoft.com/office/powerpoint/2010/main" val="18989792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70</a:t>
            </a:fld>
            <a:endParaRPr lang="en-US" dirty="0"/>
          </a:p>
        </p:txBody>
      </p:sp>
    </p:spTree>
    <p:extLst>
      <p:ext uri="{BB962C8B-B14F-4D97-AF65-F5344CB8AC3E}">
        <p14:creationId xmlns:p14="http://schemas.microsoft.com/office/powerpoint/2010/main" val="38934379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72</a:t>
            </a:fld>
            <a:endParaRPr lang="en-US" dirty="0"/>
          </a:p>
        </p:txBody>
      </p:sp>
    </p:spTree>
    <p:extLst>
      <p:ext uri="{BB962C8B-B14F-4D97-AF65-F5344CB8AC3E}">
        <p14:creationId xmlns:p14="http://schemas.microsoft.com/office/powerpoint/2010/main" val="14014192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73</a:t>
            </a:fld>
            <a:endParaRPr lang="en-US" dirty="0"/>
          </a:p>
        </p:txBody>
      </p:sp>
    </p:spTree>
    <p:extLst>
      <p:ext uri="{BB962C8B-B14F-4D97-AF65-F5344CB8AC3E}">
        <p14:creationId xmlns:p14="http://schemas.microsoft.com/office/powerpoint/2010/main" val="2962165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A4C32F-CBCF-46DC-B29F-1BC2B9817BF9}" type="slidenum">
              <a:rPr lang="en-US"/>
              <a:pPr/>
              <a:t>9</a:t>
            </a:fld>
            <a:endParaRPr lang="en-US"/>
          </a:p>
        </p:txBody>
      </p:sp>
      <p:sp>
        <p:nvSpPr>
          <p:cNvPr id="248834" name="Rectangle 2"/>
          <p:cNvSpPr>
            <a:spLocks noGrp="1" noRot="1" noChangeAspect="1" noChangeArrowheads="1" noTextEdit="1"/>
          </p:cNvSpPr>
          <p:nvPr>
            <p:ph type="sldImg"/>
          </p:nvPr>
        </p:nvSpPr>
        <p:spPr>
          <a:xfrm>
            <a:off x="381000" y="685800"/>
            <a:ext cx="6096000" cy="3429000"/>
          </a:xfrm>
          <a:ln/>
        </p:spPr>
      </p:sp>
      <p:sp>
        <p:nvSpPr>
          <p:cNvPr id="248835" name="Rectangle 3"/>
          <p:cNvSpPr>
            <a:spLocks noGrp="1" noChangeArrowheads="1"/>
          </p:cNvSpPr>
          <p:nvPr>
            <p:ph type="body" idx="1"/>
          </p:nvPr>
        </p:nvSpPr>
        <p:spPr/>
        <p:txBody>
          <a:bodyPr/>
          <a:lstStyle/>
          <a:p>
            <a:r>
              <a:rPr lang="en-US" dirty="0"/>
              <a:t>https://newsroom.churchofjesuschrist.org/article/art-foyers-entryways-reverence-jesus-christ</a:t>
            </a:r>
          </a:p>
          <a:p>
            <a:r>
              <a:rPr lang="en-US" dirty="0"/>
              <a:t>https://commons.wikimedia.org/wiki/File:Moses-Ribera.jpg</a:t>
            </a:r>
            <a:endParaRPr lang="en-US" dirty="0">
              <a:cs typeface="Calibri"/>
            </a:endParaRPr>
          </a:p>
          <a:p>
            <a:endParaRPr lang="en-US" dirty="0">
              <a:cs typeface="Calibri"/>
            </a:endParaRPr>
          </a:p>
        </p:txBody>
      </p:sp>
    </p:spTree>
    <p:extLst>
      <p:ext uri="{BB962C8B-B14F-4D97-AF65-F5344CB8AC3E}">
        <p14:creationId xmlns:p14="http://schemas.microsoft.com/office/powerpoint/2010/main" val="1617822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https://en.wikipedia.org/wiki/Finding_of_Moses#/media/File:Mois%C3%A9s_salvado_de_las_aguas_(Orazio_Gentileschi).jpg</a:t>
            </a:r>
          </a:p>
          <a:p>
            <a:endParaRPr lang="en-US" dirty="0"/>
          </a:p>
          <a:p>
            <a:r>
              <a:rPr lang="en-US" dirty="0"/>
              <a:t>https://en.wikipedia.org/wiki/Massacre_of_the_Innocents#/media/File:Giotto_di_Bondone_-_No._21_Scenes_from_the_Life_of_Christ_-_5._Massacre_of_the_Innocents_-_.jpg</a:t>
            </a:r>
          </a:p>
        </p:txBody>
      </p:sp>
      <p:sp>
        <p:nvSpPr>
          <p:cNvPr id="4" name="Slide Number Placeholder 3"/>
          <p:cNvSpPr>
            <a:spLocks noGrp="1"/>
          </p:cNvSpPr>
          <p:nvPr>
            <p:ph type="sldNum" sz="quarter" idx="5"/>
          </p:nvPr>
        </p:nvSpPr>
        <p:spPr/>
        <p:txBody>
          <a:bodyPr/>
          <a:lstStyle/>
          <a:p>
            <a:fld id="{8F992AFB-CCB7-41E6-BF6F-E17A0E5BBC67}" type="slidenum">
              <a:rPr lang="en-US" smtClean="0"/>
              <a:t>10</a:t>
            </a:fld>
            <a:endParaRPr lang="en-US" dirty="0"/>
          </a:p>
        </p:txBody>
      </p:sp>
    </p:spTree>
    <p:extLst>
      <p:ext uri="{BB962C8B-B14F-4D97-AF65-F5344CB8AC3E}">
        <p14:creationId xmlns:p14="http://schemas.microsoft.com/office/powerpoint/2010/main" val="1320213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https://en.wikipedia.org/wiki/Flight_into_Egypt#/media/File:Adorazione_dei_Magi_by_Gentile_da_Fabriano_-_Predella.jpg</a:t>
            </a:r>
          </a:p>
          <a:p>
            <a:endParaRPr lang="en-US" dirty="0"/>
          </a:p>
          <a:p>
            <a:r>
              <a:rPr lang="en-US" dirty="0"/>
              <a:t>https://en.wikipedia.org/wiki/Moses#/media/File:SyriacBibleParisFolio8rrMosesBeforePharaoh.jpg</a:t>
            </a:r>
          </a:p>
        </p:txBody>
      </p:sp>
      <p:sp>
        <p:nvSpPr>
          <p:cNvPr id="4" name="Slide Number Placeholder 3"/>
          <p:cNvSpPr>
            <a:spLocks noGrp="1"/>
          </p:cNvSpPr>
          <p:nvPr>
            <p:ph type="sldNum" sz="quarter" idx="5"/>
          </p:nvPr>
        </p:nvSpPr>
        <p:spPr/>
        <p:txBody>
          <a:bodyPr/>
          <a:lstStyle/>
          <a:p>
            <a:fld id="{8F992AFB-CCB7-41E6-BF6F-E17A0E5BBC67}" type="slidenum">
              <a:rPr lang="en-US" smtClean="0"/>
              <a:t>11</a:t>
            </a:fld>
            <a:endParaRPr lang="en-US" dirty="0"/>
          </a:p>
        </p:txBody>
      </p:sp>
    </p:spTree>
    <p:extLst>
      <p:ext uri="{BB962C8B-B14F-4D97-AF65-F5344CB8AC3E}">
        <p14:creationId xmlns:p14="http://schemas.microsoft.com/office/powerpoint/2010/main" val="3919993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https://commons.wikimedia.org/wiki/File:The_Phillip_Medhurst_Picture_Torah_467._Moses_descends_from_Mount_Sinai._Exodus_cap_34_vv_29-35._Heuman.jpg</a:t>
            </a:r>
          </a:p>
          <a:p>
            <a:r>
              <a:rPr lang="en-US" dirty="0"/>
              <a:t>https://en.wikipedia.org/wiki/Christ_in_the_Desert#/media/File:Christ_in_the_Wilderness_-_Ivan_Kramskoy_-_Google_Cultural_Institute.jpg</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12</a:t>
            </a:fld>
            <a:endParaRPr lang="en-US" dirty="0"/>
          </a:p>
        </p:txBody>
      </p:sp>
    </p:spTree>
    <p:extLst>
      <p:ext uri="{BB962C8B-B14F-4D97-AF65-F5344CB8AC3E}">
        <p14:creationId xmlns:p14="http://schemas.microsoft.com/office/powerpoint/2010/main" val="1229715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4/8/2022</a:t>
            </a:fld>
            <a:endParaRPr lang="en-US" dirty="0"/>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dirty="0"/>
          </a:p>
        </p:txBody>
      </p:sp>
    </p:spTree>
    <p:extLst>
      <p:ext uri="{BB962C8B-B14F-4D97-AF65-F5344CB8AC3E}">
        <p14:creationId xmlns:p14="http://schemas.microsoft.com/office/powerpoint/2010/main" val="1762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C960D5-6141-6E4E-ADB7-822EDE34FA01}"/>
              </a:ext>
            </a:extLst>
          </p:cNvPr>
          <p:cNvSpPr>
            <a:spLocks noGrp="1"/>
          </p:cNvSpPr>
          <p:nvPr>
            <p:ph type="dt" sz="half" idx="10"/>
          </p:nvPr>
        </p:nvSpPr>
        <p:spPr/>
        <p:txBody>
          <a:bodyPr/>
          <a:lstStyle/>
          <a:p>
            <a:pPr>
              <a:defRPr/>
            </a:pPr>
            <a:endParaRPr lang="en-US" dirty="0"/>
          </a:p>
        </p:txBody>
      </p:sp>
      <p:sp>
        <p:nvSpPr>
          <p:cNvPr id="3" name="Footer Placeholder 2">
            <a:extLst>
              <a:ext uri="{FF2B5EF4-FFF2-40B4-BE49-F238E27FC236}">
                <a16:creationId xmlns:a16="http://schemas.microsoft.com/office/drawing/2014/main" id="{2CCEE017-60C8-034A-B3F6-B3CAE61672F6}"/>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85F0D64F-6985-4643-991F-E7D9A9DDBF00}"/>
              </a:ext>
            </a:extLst>
          </p:cNvPr>
          <p:cNvSpPr>
            <a:spLocks noGrp="1"/>
          </p:cNvSpPr>
          <p:nvPr>
            <p:ph type="sldNum" sz="quarter" idx="12"/>
          </p:nvPr>
        </p:nvSpPr>
        <p:spPr/>
        <p:txBody>
          <a:bodyPr/>
          <a:lstStyle/>
          <a:p>
            <a:pPr>
              <a:defRPr/>
            </a:pPr>
            <a:fld id="{0C9C1EC1-EE70-408A-B394-729061117A9C}" type="slidenum">
              <a:rPr lang="en-US" altLang="en-US" smtClean="0"/>
              <a:pPr>
                <a:defRPr/>
              </a:pPr>
              <a:t>‹#›</a:t>
            </a:fld>
            <a:endParaRPr lang="en-US" altLang="en-US" dirty="0"/>
          </a:p>
        </p:txBody>
      </p:sp>
    </p:spTree>
    <p:extLst>
      <p:ext uri="{BB962C8B-B14F-4D97-AF65-F5344CB8AC3E}">
        <p14:creationId xmlns:p14="http://schemas.microsoft.com/office/powerpoint/2010/main" val="867192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51575"/>
            <a:ext cx="2844800" cy="476250"/>
          </a:xfrm>
        </p:spPr>
        <p:txBody>
          <a:bodyPr/>
          <a:lstStyle>
            <a:lvl1pPr>
              <a:defRPr/>
            </a:lvl1pPr>
          </a:lstStyle>
          <a:p>
            <a:endParaRPr lang="en-US" altLang="en-US"/>
          </a:p>
        </p:txBody>
      </p:sp>
      <p:sp>
        <p:nvSpPr>
          <p:cNvPr id="7" name="Slide Number Placeholder 6"/>
          <p:cNvSpPr>
            <a:spLocks noGrp="1"/>
          </p:cNvSpPr>
          <p:nvPr>
            <p:ph type="sldNum" sz="quarter" idx="11"/>
          </p:nvPr>
        </p:nvSpPr>
        <p:spPr>
          <a:xfrm>
            <a:off x="8737600" y="6248400"/>
            <a:ext cx="2844800" cy="476250"/>
          </a:xfrm>
        </p:spPr>
        <p:txBody>
          <a:bodyPr/>
          <a:lstStyle>
            <a:lvl1pPr>
              <a:defRPr/>
            </a:lvl1pPr>
          </a:lstStyle>
          <a:p>
            <a:fld id="{4A7EE18F-E2C8-4178-A7F9-04F2E5A75573}" type="slidenum">
              <a:rPr lang="en-US" altLang="en-US"/>
              <a:pPr/>
              <a:t>‹#›</a:t>
            </a:fld>
            <a:endParaRPr lang="en-US" altLang="en-US"/>
          </a:p>
        </p:txBody>
      </p:sp>
      <p:sp>
        <p:nvSpPr>
          <p:cNvPr id="8" name="Footer Placeholder 7"/>
          <p:cNvSpPr>
            <a:spLocks noGrp="1"/>
          </p:cNvSpPr>
          <p:nvPr>
            <p:ph type="ftr" sz="quarter" idx="12"/>
          </p:nvPr>
        </p:nvSpPr>
        <p:spPr>
          <a:xfrm>
            <a:off x="4165600" y="6248400"/>
            <a:ext cx="3860800" cy="476250"/>
          </a:xfrm>
        </p:spPr>
        <p:txBody>
          <a:bodyPr/>
          <a:lstStyle>
            <a:lvl1pPr>
              <a:defRPr/>
            </a:lvl1pPr>
          </a:lstStyle>
          <a:p>
            <a:endParaRPr lang="en-US" altLang="en-US"/>
          </a:p>
        </p:txBody>
      </p:sp>
    </p:spTree>
    <p:extLst>
      <p:ext uri="{BB962C8B-B14F-4D97-AF65-F5344CB8AC3E}">
        <p14:creationId xmlns:p14="http://schemas.microsoft.com/office/powerpoint/2010/main" val="81368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201BC9-19C8-4923-AB8E-95D35A7D3498}" type="datetimeFigureOut">
              <a:rPr lang="en-US" smtClean="0"/>
              <a:t>4/8/2022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85B3BF-10FE-43BC-84C0-7D42BFC9391C}" type="slidenum">
              <a:rPr lang="en-US" smtClean="0"/>
              <a:t>‹#›</a:t>
            </a:fld>
            <a:endParaRPr lang="en-US"/>
          </a:p>
        </p:txBody>
      </p:sp>
    </p:spTree>
    <p:extLst>
      <p:ext uri="{BB962C8B-B14F-4D97-AF65-F5344CB8AC3E}">
        <p14:creationId xmlns:p14="http://schemas.microsoft.com/office/powerpoint/2010/main" val="18478418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aby wearing a hat&#10;&#10;Description automatically generated with low confidence">
            <a:extLst>
              <a:ext uri="{FF2B5EF4-FFF2-40B4-BE49-F238E27FC236}">
                <a16:creationId xmlns:a16="http://schemas.microsoft.com/office/drawing/2014/main" id="{D7B26C61-7978-4C9C-800F-8DF17FE591AA}"/>
              </a:ext>
            </a:extLst>
          </p:cNvPr>
          <p:cNvPicPr>
            <a:picLocks noChangeAspect="1"/>
          </p:cNvPicPr>
          <p:nvPr/>
        </p:nvPicPr>
        <p:blipFill rotWithShape="1">
          <a:blip r:embed="rId2">
            <a:extLst>
              <a:ext uri="{28A0092B-C50C-407E-A947-70E740481C1C}">
                <a14:useLocalDpi xmlns:a14="http://schemas.microsoft.com/office/drawing/2010/main" val="0"/>
              </a:ext>
            </a:extLst>
          </a:blip>
          <a:srcRect l="22306" r="67864" b="95676"/>
          <a:stretch/>
        </p:blipFill>
        <p:spPr>
          <a:xfrm>
            <a:off x="940899" y="392147"/>
            <a:ext cx="10310202" cy="30368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97380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a:extLst>
              <a:ext uri="{FF2B5EF4-FFF2-40B4-BE49-F238E27FC236}">
                <a16:creationId xmlns:a16="http://schemas.microsoft.com/office/drawing/2014/main" id="{2A84AEF0-0628-4347-BB1E-F2FEB957007D}"/>
              </a:ext>
            </a:extLst>
          </p:cNvPr>
          <p:cNvSpPr txBox="1">
            <a:spLocks noChangeArrowheads="1"/>
          </p:cNvSpPr>
          <p:nvPr/>
        </p:nvSpPr>
        <p:spPr bwMode="auto">
          <a:xfrm>
            <a:off x="817123" y="506188"/>
            <a:ext cx="1077824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4000" b="1" i="1" dirty="0">
                <a:solidFill>
                  <a:srgbClr val="FFFF00"/>
                </a:solidFill>
                <a:effectLst>
                  <a:outerShdw dist="38100" sx="1000" sy="1000" algn="tl">
                    <a:srgbClr val="000000"/>
                  </a:outerShdw>
                </a:effectLst>
                <a:latin typeface="Georgia" panose="02040502050405020303" pitchFamily="18" charset="0"/>
              </a:rPr>
              <a:t>Both Moses and Jesus escaped from a slaughter of children</a:t>
            </a:r>
          </a:p>
        </p:txBody>
      </p:sp>
      <p:pic>
        <p:nvPicPr>
          <p:cNvPr id="5122" name="Picture 2">
            <a:extLst>
              <a:ext uri="{FF2B5EF4-FFF2-40B4-BE49-F238E27FC236}">
                <a16:creationId xmlns:a16="http://schemas.microsoft.com/office/drawing/2014/main" id="{27DBF506-6C52-41BE-B364-35FA64DBC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14" y="1963681"/>
            <a:ext cx="5175116" cy="4472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937EEC9A-CF71-4B4F-B9A4-1E3F76ECB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2002" y="1963681"/>
            <a:ext cx="4486884" cy="45372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490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a:extLst>
              <a:ext uri="{FF2B5EF4-FFF2-40B4-BE49-F238E27FC236}">
                <a16:creationId xmlns:a16="http://schemas.microsoft.com/office/drawing/2014/main" id="{2A84AEF0-0628-4347-BB1E-F2FEB957007D}"/>
              </a:ext>
            </a:extLst>
          </p:cNvPr>
          <p:cNvSpPr txBox="1">
            <a:spLocks noChangeArrowheads="1"/>
          </p:cNvSpPr>
          <p:nvPr/>
        </p:nvSpPr>
        <p:spPr bwMode="auto">
          <a:xfrm>
            <a:off x="817123" y="506188"/>
            <a:ext cx="1077824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4000" b="1" i="1" dirty="0">
                <a:solidFill>
                  <a:srgbClr val="FFFF00"/>
                </a:solidFill>
                <a:effectLst>
                  <a:outerShdw dist="38100" sx="1000" sy="1000" algn="tl">
                    <a:srgbClr val="000000"/>
                  </a:outerShdw>
                </a:effectLst>
                <a:latin typeface="Georgia" panose="02040502050405020303" pitchFamily="18" charset="0"/>
              </a:rPr>
              <a:t>Moses and Jesus fled from/to Egypt; inspiration to return home</a:t>
            </a:r>
          </a:p>
        </p:txBody>
      </p:sp>
      <p:pic>
        <p:nvPicPr>
          <p:cNvPr id="7170" name="Picture 2">
            <a:extLst>
              <a:ext uri="{FF2B5EF4-FFF2-40B4-BE49-F238E27FC236}">
                <a16:creationId xmlns:a16="http://schemas.microsoft.com/office/drawing/2014/main" id="{D1A40AED-6CF8-42A6-8073-3EDE9CD1B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694" t="16807" r="30521" b="10022"/>
          <a:stretch/>
        </p:blipFill>
        <p:spPr bwMode="auto">
          <a:xfrm>
            <a:off x="6575898" y="2245227"/>
            <a:ext cx="5175116" cy="39091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08A778B8-DC56-4375-90B7-BD4EAAF268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41" t="7381" r="14421" b="20851"/>
          <a:stretch/>
        </p:blipFill>
        <p:spPr bwMode="auto">
          <a:xfrm>
            <a:off x="959797" y="2094699"/>
            <a:ext cx="3904033" cy="4257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632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a:extLst>
              <a:ext uri="{FF2B5EF4-FFF2-40B4-BE49-F238E27FC236}">
                <a16:creationId xmlns:a16="http://schemas.microsoft.com/office/drawing/2014/main" id="{2A84AEF0-0628-4347-BB1E-F2FEB957007D}"/>
              </a:ext>
            </a:extLst>
          </p:cNvPr>
          <p:cNvSpPr txBox="1">
            <a:spLocks noChangeArrowheads="1"/>
          </p:cNvSpPr>
          <p:nvPr/>
        </p:nvSpPr>
        <p:spPr bwMode="auto">
          <a:xfrm>
            <a:off x="817123" y="506188"/>
            <a:ext cx="1077824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4000" b="1" i="1">
                <a:solidFill>
                  <a:srgbClr val="FFFF00"/>
                </a:solidFill>
                <a:effectLst>
                  <a:outerShdw blurRad="50800" dist="38100" sx="1000" sy="1000" algn="tl">
                    <a:srgbClr val="000000"/>
                  </a:outerShdw>
                </a:effectLst>
                <a:latin typeface="Georgia" panose="02040502050405020303" pitchFamily="18" charset="0"/>
              </a:rPr>
              <a:t>Fasted with God in the desert </a:t>
            </a:r>
          </a:p>
          <a:p>
            <a:pPr algn="ctr"/>
            <a:r>
              <a:rPr lang="en-US" sz="4000" b="1" i="1">
                <a:solidFill>
                  <a:srgbClr val="FFFF00"/>
                </a:solidFill>
                <a:effectLst>
                  <a:outerShdw blurRad="50800" dist="38100" sx="1000" sy="1000" algn="tl">
                    <a:srgbClr val="000000"/>
                  </a:outerShdw>
                </a:effectLst>
                <a:latin typeface="Georgia" panose="02040502050405020303" pitchFamily="18" charset="0"/>
              </a:rPr>
              <a:t>for 40 days</a:t>
            </a:r>
            <a:endParaRPr lang="en-US" sz="4000" b="1" i="1" dirty="0">
              <a:solidFill>
                <a:srgbClr val="FFFF00"/>
              </a:solidFill>
              <a:effectLst>
                <a:outerShdw blurRad="50800" dist="38100" sx="1000" sy="1000" algn="tl">
                  <a:srgbClr val="000000"/>
                </a:outerShdw>
              </a:effectLst>
              <a:latin typeface="Georgia" panose="02040502050405020303" pitchFamily="18" charset="0"/>
            </a:endParaRPr>
          </a:p>
        </p:txBody>
      </p:sp>
      <p:pic>
        <p:nvPicPr>
          <p:cNvPr id="8194" name="Picture 2">
            <a:extLst>
              <a:ext uri="{FF2B5EF4-FFF2-40B4-BE49-F238E27FC236}">
                <a16:creationId xmlns:a16="http://schemas.microsoft.com/office/drawing/2014/main" id="{5933C2CC-0086-4C09-B0E2-D1B31C666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539" y="2030546"/>
            <a:ext cx="5134685" cy="45048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43D8B68E-136E-47DE-A55D-66E49FED00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174"/>
          <a:stretch/>
        </p:blipFill>
        <p:spPr bwMode="auto">
          <a:xfrm>
            <a:off x="817123" y="2030546"/>
            <a:ext cx="4019550" cy="45048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099CE4B-D76C-475D-91CC-5211E09E7A53}"/>
              </a:ext>
            </a:extLst>
          </p:cNvPr>
          <p:cNvSpPr txBox="1"/>
          <p:nvPr/>
        </p:nvSpPr>
        <p:spPr>
          <a:xfrm>
            <a:off x="1298642" y="6167146"/>
            <a:ext cx="1787052" cy="369332"/>
          </a:xfrm>
          <a:prstGeom prst="rect">
            <a:avLst/>
          </a:prstGeom>
          <a:noFill/>
        </p:spPr>
        <p:txBody>
          <a:bodyPr wrap="square">
            <a:spAutoFit/>
          </a:bodyPr>
          <a:lstStyle/>
          <a:p>
            <a:r>
              <a:rPr lang="en-US" dirty="0"/>
              <a:t>Philip De Vere</a:t>
            </a:r>
          </a:p>
        </p:txBody>
      </p:sp>
    </p:spTree>
    <p:extLst>
      <p:ext uri="{BB962C8B-B14F-4D97-AF65-F5344CB8AC3E}">
        <p14:creationId xmlns:p14="http://schemas.microsoft.com/office/powerpoint/2010/main" val="3463874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a:extLst>
              <a:ext uri="{FF2B5EF4-FFF2-40B4-BE49-F238E27FC236}">
                <a16:creationId xmlns:a16="http://schemas.microsoft.com/office/drawing/2014/main" id="{2A84AEF0-0628-4347-BB1E-F2FEB957007D}"/>
              </a:ext>
            </a:extLst>
          </p:cNvPr>
          <p:cNvSpPr txBox="1">
            <a:spLocks noChangeArrowheads="1"/>
          </p:cNvSpPr>
          <p:nvPr/>
        </p:nvSpPr>
        <p:spPr bwMode="auto">
          <a:xfrm>
            <a:off x="596631" y="155707"/>
            <a:ext cx="515565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4000" b="1" i="1" dirty="0">
                <a:solidFill>
                  <a:srgbClr val="FFFF00"/>
                </a:solidFill>
                <a:effectLst>
                  <a:outerShdw blurRad="50800" dist="38100" sx="1000" sy="1000" algn="tl">
                    <a:srgbClr val="000000"/>
                  </a:outerShdw>
                </a:effectLst>
                <a:latin typeface="Georgia" panose="02040502050405020303" pitchFamily="18" charset="0"/>
              </a:rPr>
              <a:t>Moses received the old law on Mount Sinai </a:t>
            </a:r>
          </a:p>
        </p:txBody>
      </p:sp>
      <p:sp>
        <p:nvSpPr>
          <p:cNvPr id="5" name="Text Box 1028">
            <a:extLst>
              <a:ext uri="{FF2B5EF4-FFF2-40B4-BE49-F238E27FC236}">
                <a16:creationId xmlns:a16="http://schemas.microsoft.com/office/drawing/2014/main" id="{E379FB72-B5E7-41B5-908F-EDEC00152F82}"/>
              </a:ext>
            </a:extLst>
          </p:cNvPr>
          <p:cNvSpPr txBox="1">
            <a:spLocks noChangeArrowheads="1"/>
          </p:cNvSpPr>
          <p:nvPr/>
        </p:nvSpPr>
        <p:spPr bwMode="auto">
          <a:xfrm>
            <a:off x="6744510" y="155707"/>
            <a:ext cx="515566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4000" b="1" i="1" dirty="0">
                <a:solidFill>
                  <a:srgbClr val="FFFF00"/>
                </a:solidFill>
                <a:effectLst>
                  <a:outerShdw blurRad="50800" dist="38100" sx="1000" sy="1000" algn="tl">
                    <a:srgbClr val="000000"/>
                  </a:outerShdw>
                </a:effectLst>
                <a:latin typeface="Georgia" panose="02040502050405020303" pitchFamily="18" charset="0"/>
              </a:rPr>
              <a:t>Jesus taught the new law on a Mountain</a:t>
            </a:r>
          </a:p>
        </p:txBody>
      </p:sp>
      <p:pic>
        <p:nvPicPr>
          <p:cNvPr id="9222" name="Picture 6" descr="Moses Statue, Moses Sculpture, Stone Tablets">
            <a:extLst>
              <a:ext uri="{FF2B5EF4-FFF2-40B4-BE49-F238E27FC236}">
                <a16:creationId xmlns:a16="http://schemas.microsoft.com/office/drawing/2014/main" id="{D9D2BEDB-69AD-46FB-AFA3-3701A92BB1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10" r="8794"/>
          <a:stretch/>
        </p:blipFill>
        <p:spPr bwMode="auto">
          <a:xfrm>
            <a:off x="1005192" y="2372709"/>
            <a:ext cx="4338536" cy="43295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24" name="Picture 8" descr="Sermon on the Mount - Wikipedia">
            <a:extLst>
              <a:ext uri="{FF2B5EF4-FFF2-40B4-BE49-F238E27FC236}">
                <a16:creationId xmlns:a16="http://schemas.microsoft.com/office/drawing/2014/main" id="{333C98C4-2C67-4404-8A29-7A7C9808B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3069" y="2372708"/>
            <a:ext cx="3858542" cy="43295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963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Georgia" panose="02040502050405020303" pitchFamily="18" charset="0"/>
              </a:rPr>
              <a:t>Matthew 5:17, 19</a:t>
            </a:r>
          </a:p>
        </p:txBody>
      </p:sp>
      <p:sp>
        <p:nvSpPr>
          <p:cNvPr id="3" name="Content Placeholder 2"/>
          <p:cNvSpPr>
            <a:spLocks noGrp="1"/>
          </p:cNvSpPr>
          <p:nvPr>
            <p:ph sz="half" idx="1"/>
          </p:nvPr>
        </p:nvSpPr>
        <p:spPr>
          <a:xfrm>
            <a:off x="583660" y="1835726"/>
            <a:ext cx="11050621" cy="4412673"/>
          </a:xfrm>
        </p:spPr>
        <p:txBody>
          <a:bodyPr>
            <a:normAutofit/>
          </a:bodyPr>
          <a:lstStyle/>
          <a:p>
            <a:pPr marL="0" indent="0" algn="ctr">
              <a:buNone/>
            </a:pPr>
            <a:r>
              <a:rPr lang="en-US" sz="3600" dirty="0">
                <a:latin typeface="Georgia" panose="02040502050405020303" pitchFamily="18" charset="0"/>
              </a:rPr>
              <a:t>“Think not that I am come to destroy the law, or the prophets: I am not come to destroy, but to fulfil….Whosoever therefore shall break one of these least commandments, and shall teach men so, he shall be called the least in the kingdom of heaven: but whosoever shall do and teach them, the same shall be called great in the kingdom of heaven.”</a:t>
            </a:r>
          </a:p>
        </p:txBody>
      </p:sp>
    </p:spTree>
    <p:extLst>
      <p:ext uri="{BB962C8B-B14F-4D97-AF65-F5344CB8AC3E}">
        <p14:creationId xmlns:p14="http://schemas.microsoft.com/office/powerpoint/2010/main" val="520960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6172200" y="2662801"/>
            <a:ext cx="5181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4800" b="0" dirty="0">
                <a:latin typeface="Georgia" panose="02040502050405020303" pitchFamily="18" charset="0"/>
              </a:rPr>
              <a:t>The Law of Moses Set a Standard</a:t>
            </a:r>
          </a:p>
        </p:txBody>
      </p:sp>
      <p:pic>
        <p:nvPicPr>
          <p:cNvPr id="3" name="Picture 3">
            <a:extLst>
              <a:ext uri="{FF2B5EF4-FFF2-40B4-BE49-F238E27FC236}">
                <a16:creationId xmlns:a16="http://schemas.microsoft.com/office/drawing/2014/main" id="{EA8FE715-4F71-42F8-8B53-79F94062754B}"/>
              </a:ext>
            </a:extLst>
          </p:cNvPr>
          <p:cNvPicPr>
            <a:picLocks noChangeAspect="1"/>
          </p:cNvPicPr>
          <p:nvPr/>
        </p:nvPicPr>
        <p:blipFill rotWithShape="1">
          <a:blip r:embed="rId3"/>
          <a:srcRect t="-69" r="-373" b="16049"/>
          <a:stretch/>
        </p:blipFill>
        <p:spPr>
          <a:xfrm>
            <a:off x="292862" y="147956"/>
            <a:ext cx="5149970" cy="64913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a:extLst>
              <a:ext uri="{FF2B5EF4-FFF2-40B4-BE49-F238E27FC236}">
                <a16:creationId xmlns:a16="http://schemas.microsoft.com/office/drawing/2014/main" id="{801BF818-5396-47C2-AA6B-EF1D48D12072}"/>
              </a:ext>
            </a:extLst>
          </p:cNvPr>
          <p:cNvSpPr/>
          <p:nvPr/>
        </p:nvSpPr>
        <p:spPr>
          <a:xfrm>
            <a:off x="292862" y="2113287"/>
            <a:ext cx="2853294" cy="206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Law of Moses</a:t>
            </a:r>
          </a:p>
        </p:txBody>
      </p:sp>
      <p:sp>
        <p:nvSpPr>
          <p:cNvPr id="7" name="Rectangle: Single Corner Snipped 6">
            <a:extLst>
              <a:ext uri="{FF2B5EF4-FFF2-40B4-BE49-F238E27FC236}">
                <a16:creationId xmlns:a16="http://schemas.microsoft.com/office/drawing/2014/main" id="{4C5C49C3-77C8-4F17-BB90-9EF0730B9263}"/>
              </a:ext>
            </a:extLst>
          </p:cNvPr>
          <p:cNvSpPr/>
          <p:nvPr/>
        </p:nvSpPr>
        <p:spPr>
          <a:xfrm rot="10800000">
            <a:off x="5011864" y="2095030"/>
            <a:ext cx="430968" cy="206114"/>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3789098-8475-4482-BCCC-5916C12898F6}"/>
              </a:ext>
            </a:extLst>
          </p:cNvPr>
          <p:cNvSpPr txBox="1"/>
          <p:nvPr/>
        </p:nvSpPr>
        <p:spPr>
          <a:xfrm>
            <a:off x="814031" y="6340712"/>
            <a:ext cx="6165272" cy="369332"/>
          </a:xfrm>
          <a:prstGeom prst="rect">
            <a:avLst/>
          </a:prstGeom>
          <a:noFill/>
        </p:spPr>
        <p:txBody>
          <a:bodyPr wrap="square">
            <a:spAutoFit/>
          </a:bodyPr>
          <a:lstStyle/>
          <a:p>
            <a:r>
              <a:rPr lang="en-US" b="0" i="0" dirty="0">
                <a:effectLst/>
                <a:latin typeface="Georgia" panose="02040502050405020303" pitchFamily="18" charset="0"/>
              </a:rPr>
              <a:t>Marie-Lan Nguyen</a:t>
            </a:r>
            <a:endParaRPr lang="en-US" dirty="0">
              <a:latin typeface="Georgia" panose="02040502050405020303" pitchFamily="18"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5715000" y="2662801"/>
            <a:ext cx="6172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4800" b="0" dirty="0">
                <a:latin typeface="Georgia" panose="02040502050405020303" pitchFamily="18" charset="0"/>
              </a:rPr>
              <a:t>Christ Raises </a:t>
            </a:r>
          </a:p>
          <a:p>
            <a:pPr algn="ctr" eaLnBrk="1" hangingPunct="1">
              <a:spcBef>
                <a:spcPct val="0"/>
              </a:spcBef>
              <a:buClrTx/>
              <a:buSzTx/>
              <a:buFontTx/>
              <a:buNone/>
            </a:pPr>
            <a:r>
              <a:rPr lang="en-US" altLang="en-US" sz="4800" b="0" dirty="0">
                <a:latin typeface="Georgia" panose="02040502050405020303" pitchFamily="18" charset="0"/>
              </a:rPr>
              <a:t>That Standard</a:t>
            </a:r>
          </a:p>
        </p:txBody>
      </p:sp>
      <p:pic>
        <p:nvPicPr>
          <p:cNvPr id="7" name="Picture 3">
            <a:extLst>
              <a:ext uri="{FF2B5EF4-FFF2-40B4-BE49-F238E27FC236}">
                <a16:creationId xmlns:a16="http://schemas.microsoft.com/office/drawing/2014/main" id="{17BFB44A-E2E0-4F3A-ADC4-3FEBB9EE4E99}"/>
              </a:ext>
            </a:extLst>
          </p:cNvPr>
          <p:cNvPicPr>
            <a:picLocks noChangeAspect="1"/>
          </p:cNvPicPr>
          <p:nvPr/>
        </p:nvPicPr>
        <p:blipFill rotWithShape="1">
          <a:blip r:embed="rId3"/>
          <a:srcRect t="8040" r="-461" b="8729"/>
          <a:stretch/>
        </p:blipFill>
        <p:spPr>
          <a:xfrm>
            <a:off x="303921" y="206075"/>
            <a:ext cx="5259971" cy="65620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a:extLst>
              <a:ext uri="{FF2B5EF4-FFF2-40B4-BE49-F238E27FC236}">
                <a16:creationId xmlns:a16="http://schemas.microsoft.com/office/drawing/2014/main" id="{CE1FE51C-0696-473D-AAB9-12F3A6A741CB}"/>
              </a:ext>
            </a:extLst>
          </p:cNvPr>
          <p:cNvSpPr/>
          <p:nvPr/>
        </p:nvSpPr>
        <p:spPr>
          <a:xfrm>
            <a:off x="303921" y="1640641"/>
            <a:ext cx="2809448" cy="187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Gospel of Christ</a:t>
            </a:r>
          </a:p>
        </p:txBody>
      </p:sp>
      <p:sp>
        <p:nvSpPr>
          <p:cNvPr id="10" name="Rectangle 9">
            <a:extLst>
              <a:ext uri="{FF2B5EF4-FFF2-40B4-BE49-F238E27FC236}">
                <a16:creationId xmlns:a16="http://schemas.microsoft.com/office/drawing/2014/main" id="{9CB03EC2-BB00-4A19-97E4-D2D8877B22FA}"/>
              </a:ext>
            </a:extLst>
          </p:cNvPr>
          <p:cNvSpPr/>
          <p:nvPr/>
        </p:nvSpPr>
        <p:spPr>
          <a:xfrm>
            <a:off x="5091470" y="1593796"/>
            <a:ext cx="449705" cy="137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C6072F-2BE1-4974-A9D7-7C43FC17238A}"/>
              </a:ext>
            </a:extLst>
          </p:cNvPr>
          <p:cNvSpPr/>
          <p:nvPr/>
        </p:nvSpPr>
        <p:spPr>
          <a:xfrm>
            <a:off x="303921" y="2412009"/>
            <a:ext cx="3353679" cy="188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Law of Moses</a:t>
            </a:r>
          </a:p>
        </p:txBody>
      </p:sp>
      <p:sp>
        <p:nvSpPr>
          <p:cNvPr id="14" name="Rectangle 13">
            <a:extLst>
              <a:ext uri="{FF2B5EF4-FFF2-40B4-BE49-F238E27FC236}">
                <a16:creationId xmlns:a16="http://schemas.microsoft.com/office/drawing/2014/main" id="{4A5DDB6E-439B-44CF-B09A-90E9E8243D6C}"/>
              </a:ext>
            </a:extLst>
          </p:cNvPr>
          <p:cNvSpPr/>
          <p:nvPr/>
        </p:nvSpPr>
        <p:spPr>
          <a:xfrm>
            <a:off x="4229567" y="2412009"/>
            <a:ext cx="487180" cy="187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D9DD01-9950-434F-B4CB-4989E7B17010}"/>
              </a:ext>
            </a:extLst>
          </p:cNvPr>
          <p:cNvSpPr/>
          <p:nvPr/>
        </p:nvSpPr>
        <p:spPr>
          <a:xfrm>
            <a:off x="5304616" y="2439399"/>
            <a:ext cx="299803" cy="187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ABCBEE2-9F13-46D2-8E3D-3EF117F1C3F9}"/>
              </a:ext>
            </a:extLst>
          </p:cNvPr>
          <p:cNvSpPr txBox="1"/>
          <p:nvPr/>
        </p:nvSpPr>
        <p:spPr>
          <a:xfrm>
            <a:off x="752038" y="6467259"/>
            <a:ext cx="6165272" cy="369332"/>
          </a:xfrm>
          <a:prstGeom prst="rect">
            <a:avLst/>
          </a:prstGeom>
          <a:noFill/>
        </p:spPr>
        <p:txBody>
          <a:bodyPr wrap="square">
            <a:spAutoFit/>
          </a:bodyPr>
          <a:lstStyle/>
          <a:p>
            <a:r>
              <a:rPr lang="en-US" b="0" i="0" dirty="0">
                <a:effectLst/>
                <a:latin typeface="Georgia" panose="02040502050405020303" pitchFamily="18" charset="0"/>
              </a:rPr>
              <a:t>Marie-Lan Nguyen</a:t>
            </a:r>
            <a:endParaRPr lang="en-US" dirty="0">
              <a:latin typeface="Georgia" panose="02040502050405020303" pitchFamily="18" charset="0"/>
            </a:endParaRPr>
          </a:p>
        </p:txBody>
      </p:sp>
    </p:spTree>
    <p:extLst>
      <p:ext uri="{BB962C8B-B14F-4D97-AF65-F5344CB8AC3E}">
        <p14:creationId xmlns:p14="http://schemas.microsoft.com/office/powerpoint/2010/main" val="59614982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609600" y="3992427"/>
            <a:ext cx="4495800" cy="2677656"/>
          </a:xfrm>
          <a:prstGeom prst="rect">
            <a:avLst/>
          </a:prstGeom>
          <a:noFill/>
          <a:ln w="9525">
            <a:noFill/>
            <a:miter lim="800000"/>
            <a:headEnd/>
            <a:tailEnd/>
          </a:ln>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“It hath been said, An eye for an eye, and a tooth for a tooth.”</a:t>
            </a:r>
          </a:p>
          <a:p>
            <a:pPr algn="ctr">
              <a:spcBef>
                <a:spcPct val="50000"/>
              </a:spcBef>
              <a:buClrTx/>
              <a:buSzTx/>
              <a:buNone/>
            </a:pPr>
            <a:r>
              <a:rPr lang="en-US" altLang="en-US" sz="3200" b="0" dirty="0">
                <a:latin typeface="Georgia" panose="02040502050405020303" pitchFamily="18" charset="0"/>
              </a:rPr>
              <a:t>Matthew 5:38 </a:t>
            </a:r>
            <a:r>
              <a:rPr lang="en-US" altLang="en-US" sz="2400" b="0" dirty="0">
                <a:latin typeface="Georgia" panose="02040502050405020303" pitchFamily="18" charset="0"/>
              </a:rPr>
              <a:t>(alluding to Exodus 21:24)</a:t>
            </a:r>
            <a:endParaRPr lang="en-US" altLang="en-US" sz="3200" b="0" dirty="0">
              <a:latin typeface="Georgia" panose="02040502050405020303" pitchFamily="18" charset="0"/>
            </a:endParaRPr>
          </a:p>
        </p:txBody>
      </p:sp>
      <p:pic>
        <p:nvPicPr>
          <p:cNvPr id="2" name="Picture 3" descr="Text&#10;&#10;Description automatically generated">
            <a:extLst>
              <a:ext uri="{FF2B5EF4-FFF2-40B4-BE49-F238E27FC236}">
                <a16:creationId xmlns:a16="http://schemas.microsoft.com/office/drawing/2014/main" id="{CE33D0CD-706B-4103-B69F-90C38E9F79E7}"/>
              </a:ext>
            </a:extLst>
          </p:cNvPr>
          <p:cNvPicPr>
            <a:picLocks noChangeAspect="1"/>
          </p:cNvPicPr>
          <p:nvPr/>
        </p:nvPicPr>
        <p:blipFill>
          <a:blip r:embed="rId3"/>
          <a:stretch>
            <a:fillRect/>
          </a:stretch>
        </p:blipFill>
        <p:spPr>
          <a:xfrm>
            <a:off x="1557729" y="327728"/>
            <a:ext cx="2593299" cy="3260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A6A4E769-D43A-4AB4-BE82-ABE6C006D2E7}"/>
              </a:ext>
            </a:extLst>
          </p:cNvPr>
          <p:cNvSpPr txBox="1"/>
          <p:nvPr/>
        </p:nvSpPr>
        <p:spPr>
          <a:xfrm>
            <a:off x="1697213" y="3328775"/>
            <a:ext cx="29618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highlight>
                  <a:srgbClr val="000000"/>
                </a:highlight>
                <a:latin typeface="Georgia"/>
                <a:ea typeface="+mn-lt"/>
                <a:cs typeface="+mn-lt"/>
              </a:rPr>
              <a:t>Philippe de Champaigne</a:t>
            </a:r>
            <a:endParaRPr lang="en-US" sz="1400" dirty="0">
              <a:highlight>
                <a:srgbClr val="000000"/>
              </a:highlight>
              <a:latin typeface="Georgia"/>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609600" y="3992427"/>
            <a:ext cx="4495800" cy="2677656"/>
          </a:xfrm>
          <a:prstGeom prst="rect">
            <a:avLst/>
          </a:prstGeom>
          <a:noFill/>
          <a:ln w="9525">
            <a:noFill/>
            <a:miter lim="800000"/>
            <a:headEnd/>
            <a:tailEnd/>
          </a:ln>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“It hath been said, An eye for an eye, and a tooth for a tooth.”</a:t>
            </a:r>
          </a:p>
          <a:p>
            <a:pPr algn="ctr">
              <a:spcBef>
                <a:spcPct val="50000"/>
              </a:spcBef>
              <a:buClrTx/>
              <a:buSzTx/>
              <a:buNone/>
            </a:pPr>
            <a:r>
              <a:rPr lang="en-US" altLang="en-US" sz="3200" b="0" dirty="0">
                <a:latin typeface="Georgia" panose="02040502050405020303" pitchFamily="18" charset="0"/>
              </a:rPr>
              <a:t>Matthew 5:38 </a:t>
            </a:r>
            <a:r>
              <a:rPr lang="en-US" altLang="en-US" sz="2400" b="0" dirty="0">
                <a:latin typeface="Georgia" panose="02040502050405020303" pitchFamily="18" charset="0"/>
              </a:rPr>
              <a:t>(alluding to Exodus 21:24)</a:t>
            </a:r>
            <a:endParaRPr lang="en-US" altLang="en-US" sz="3200" b="0" dirty="0">
              <a:latin typeface="Georgia" panose="02040502050405020303" pitchFamily="18" charset="0"/>
            </a:endParaRPr>
          </a:p>
        </p:txBody>
      </p:sp>
      <p:sp>
        <p:nvSpPr>
          <p:cNvPr id="44036" name="Rectangle 4"/>
          <p:cNvSpPr>
            <a:spLocks noChangeArrowheads="1"/>
          </p:cNvSpPr>
          <p:nvPr/>
        </p:nvSpPr>
        <p:spPr bwMode="auto">
          <a:xfrm>
            <a:off x="5542547" y="3073398"/>
            <a:ext cx="6477000" cy="2308324"/>
          </a:xfrm>
          <a:prstGeom prst="rect">
            <a:avLst/>
          </a:prstGeom>
          <a:noFill/>
          <a:ln w="9525">
            <a:noFill/>
            <a:miter lim="800000"/>
            <a:headEnd/>
            <a:tailEnd/>
          </a:ln>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“But I say unto you…whosoever shall smite thee on thy right cheek, turn to him the other also”</a:t>
            </a:r>
          </a:p>
          <a:p>
            <a:pPr algn="ctr">
              <a:spcBef>
                <a:spcPct val="50000"/>
              </a:spcBef>
              <a:buClrTx/>
              <a:buSzTx/>
              <a:buFontTx/>
              <a:buNone/>
            </a:pPr>
            <a:r>
              <a:rPr lang="en-US" altLang="en-US" sz="3200" b="0" dirty="0">
                <a:latin typeface="Georgia" panose="02040502050405020303" pitchFamily="18" charset="0"/>
              </a:rPr>
              <a:t>Matthew 5:39</a:t>
            </a:r>
          </a:p>
        </p:txBody>
      </p:sp>
      <p:pic>
        <p:nvPicPr>
          <p:cNvPr id="6" name="Picture 5">
            <a:extLst>
              <a:ext uri="{FF2B5EF4-FFF2-40B4-BE49-F238E27FC236}">
                <a16:creationId xmlns:a16="http://schemas.microsoft.com/office/drawing/2014/main" id="{4ECE537C-2A46-4717-A3C5-111BCC5FCDB3}"/>
              </a:ext>
            </a:extLst>
          </p:cNvPr>
          <p:cNvPicPr>
            <a:picLocks noChangeAspect="1"/>
          </p:cNvPicPr>
          <p:nvPr/>
        </p:nvPicPr>
        <p:blipFill>
          <a:blip r:embed="rId3"/>
          <a:stretch>
            <a:fillRect/>
          </a:stretch>
        </p:blipFill>
        <p:spPr>
          <a:xfrm>
            <a:off x="6428418" y="176964"/>
            <a:ext cx="4440563" cy="26331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3" descr="Text&#10;&#10;Description automatically generated">
            <a:extLst>
              <a:ext uri="{FF2B5EF4-FFF2-40B4-BE49-F238E27FC236}">
                <a16:creationId xmlns:a16="http://schemas.microsoft.com/office/drawing/2014/main" id="{CE33D0CD-706B-4103-B69F-90C38E9F79E7}"/>
              </a:ext>
            </a:extLst>
          </p:cNvPr>
          <p:cNvPicPr>
            <a:picLocks noChangeAspect="1"/>
          </p:cNvPicPr>
          <p:nvPr/>
        </p:nvPicPr>
        <p:blipFill>
          <a:blip r:embed="rId4"/>
          <a:stretch>
            <a:fillRect/>
          </a:stretch>
        </p:blipFill>
        <p:spPr>
          <a:xfrm>
            <a:off x="1557729" y="327728"/>
            <a:ext cx="2593299" cy="3260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08EEB540-0F38-42A4-B930-83A7813A3136}"/>
              </a:ext>
            </a:extLst>
          </p:cNvPr>
          <p:cNvSpPr txBox="1"/>
          <p:nvPr/>
        </p:nvSpPr>
        <p:spPr>
          <a:xfrm>
            <a:off x="6623778" y="2502302"/>
            <a:ext cx="20249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highlight>
                  <a:srgbClr val="000000"/>
                </a:highlight>
                <a:latin typeface="Georgia"/>
                <a:ea typeface="+mn-lt"/>
                <a:cs typeface="+mn-lt"/>
              </a:rPr>
              <a:t>Harry Anderson</a:t>
            </a:r>
            <a:endParaRPr lang="en-US" sz="1400" dirty="0"/>
          </a:p>
        </p:txBody>
      </p:sp>
      <p:sp>
        <p:nvSpPr>
          <p:cNvPr id="8" name="TextBox 7">
            <a:extLst>
              <a:ext uri="{FF2B5EF4-FFF2-40B4-BE49-F238E27FC236}">
                <a16:creationId xmlns:a16="http://schemas.microsoft.com/office/drawing/2014/main" id="{0D44AAA5-281B-0441-A220-7CF1D480D4D9}"/>
              </a:ext>
            </a:extLst>
          </p:cNvPr>
          <p:cNvSpPr txBox="1"/>
          <p:nvPr/>
        </p:nvSpPr>
        <p:spPr>
          <a:xfrm>
            <a:off x="1697213" y="3328775"/>
            <a:ext cx="29618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highlight>
                  <a:srgbClr val="000000"/>
                </a:highlight>
                <a:latin typeface="Georgia"/>
                <a:ea typeface="+mn-lt"/>
                <a:cs typeface="+mn-lt"/>
              </a:rPr>
              <a:t>Philippe de Champaigne</a:t>
            </a:r>
            <a:endParaRPr lang="en-US" sz="1400" dirty="0">
              <a:highlight>
                <a:srgbClr val="000000"/>
              </a:highlight>
              <a:latin typeface="Georgia"/>
            </a:endParaRPr>
          </a:p>
        </p:txBody>
      </p:sp>
    </p:spTree>
    <p:extLst>
      <p:ext uri="{BB962C8B-B14F-4D97-AF65-F5344CB8AC3E}">
        <p14:creationId xmlns:p14="http://schemas.microsoft.com/office/powerpoint/2010/main" val="199914187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9EB0-CD43-4A94-A4CE-46DA402FEF8A}"/>
              </a:ext>
            </a:extLst>
          </p:cNvPr>
          <p:cNvSpPr>
            <a:spLocks noGrp="1"/>
          </p:cNvSpPr>
          <p:nvPr>
            <p:ph type="title"/>
          </p:nvPr>
        </p:nvSpPr>
        <p:spPr/>
        <p:txBody>
          <a:bodyPr/>
          <a:lstStyle/>
          <a:p>
            <a:r>
              <a:rPr lang="en-US" dirty="0"/>
              <a:t>Matthew: A Summary</a:t>
            </a:r>
          </a:p>
        </p:txBody>
      </p:sp>
      <p:sp>
        <p:nvSpPr>
          <p:cNvPr id="3" name="Content Placeholder 2">
            <a:extLst>
              <a:ext uri="{FF2B5EF4-FFF2-40B4-BE49-F238E27FC236}">
                <a16:creationId xmlns:a16="http://schemas.microsoft.com/office/drawing/2014/main" id="{93D606CD-5412-4CBE-83D7-51268CF63B73}"/>
              </a:ext>
            </a:extLst>
          </p:cNvPr>
          <p:cNvSpPr>
            <a:spLocks noGrp="1"/>
          </p:cNvSpPr>
          <p:nvPr>
            <p:ph idx="1"/>
          </p:nvPr>
        </p:nvSpPr>
        <p:spPr/>
        <p:txBody>
          <a:bodyPr>
            <a:normAutofit/>
          </a:bodyPr>
          <a:lstStyle/>
          <a:p>
            <a:r>
              <a:rPr lang="en-US" dirty="0"/>
              <a:t>Matthew connects Jesus and David</a:t>
            </a:r>
          </a:p>
          <a:p>
            <a:r>
              <a:rPr lang="en-US" dirty="0"/>
              <a:t>Matthew emphasizes that Jesus has come to fulfill Old Testament prophecy. </a:t>
            </a:r>
          </a:p>
          <a:p>
            <a:r>
              <a:rPr lang="en-US" dirty="0"/>
              <a:t>Matthew, portrays Jesus as a new Moses, both validating and extending Moses’s teachings.</a:t>
            </a:r>
          </a:p>
        </p:txBody>
      </p:sp>
    </p:spTree>
    <p:extLst>
      <p:ext uri="{BB962C8B-B14F-4D97-AF65-F5344CB8AC3E}">
        <p14:creationId xmlns:p14="http://schemas.microsoft.com/office/powerpoint/2010/main" val="3191252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aby wearing a hat&#10;&#10;Description automatically generated with low confidence">
            <a:extLst>
              <a:ext uri="{FF2B5EF4-FFF2-40B4-BE49-F238E27FC236}">
                <a16:creationId xmlns:a16="http://schemas.microsoft.com/office/drawing/2014/main" id="{D7B26C61-7978-4C9C-800F-8DF17FE591AA}"/>
              </a:ext>
            </a:extLst>
          </p:cNvPr>
          <p:cNvPicPr>
            <a:picLocks noChangeAspect="1"/>
          </p:cNvPicPr>
          <p:nvPr/>
        </p:nvPicPr>
        <p:blipFill rotWithShape="1">
          <a:blip r:embed="rId2">
            <a:extLst>
              <a:ext uri="{28A0092B-C50C-407E-A947-70E740481C1C}">
                <a14:useLocalDpi xmlns:a14="http://schemas.microsoft.com/office/drawing/2010/main" val="0"/>
              </a:ext>
            </a:extLst>
          </a:blip>
          <a:srcRect l="12685" r="51525" b="94050"/>
          <a:stretch/>
        </p:blipFill>
        <p:spPr>
          <a:xfrm>
            <a:off x="764833" y="319189"/>
            <a:ext cx="10608018" cy="118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47500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B16ABFB0-53DD-4461-9149-CA0CF88D68B5">
            <a:extLst>
              <a:ext uri="{FF2B5EF4-FFF2-40B4-BE49-F238E27FC236}">
                <a16:creationId xmlns:a16="http://schemas.microsoft.com/office/drawing/2014/main" id="{BAA1D38B-07A1-495A-9607-1E6E345DA8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69600" y="121680"/>
            <a:ext cx="5291710" cy="6614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647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FEC3F1-12EB-42D3-B345-96F322ADE556}"/>
              </a:ext>
            </a:extLst>
          </p:cNvPr>
          <p:cNvSpPr>
            <a:spLocks noGrp="1"/>
          </p:cNvSpPr>
          <p:nvPr>
            <p:ph type="title"/>
          </p:nvPr>
        </p:nvSpPr>
        <p:spPr>
          <a:xfrm>
            <a:off x="913795" y="304796"/>
            <a:ext cx="10353762" cy="970450"/>
          </a:xfrm>
        </p:spPr>
        <p:txBody>
          <a:bodyPr>
            <a:normAutofit fontScale="90000"/>
          </a:bodyPr>
          <a:lstStyle/>
          <a:p>
            <a:r>
              <a:rPr lang="en-US" dirty="0"/>
              <a:t>The Gospel According to Luke:</a:t>
            </a:r>
            <a:br>
              <a:rPr lang="en-US" dirty="0"/>
            </a:br>
            <a:r>
              <a:rPr lang="en-US" dirty="0"/>
              <a:t>An “orderly” account</a:t>
            </a:r>
          </a:p>
        </p:txBody>
      </p:sp>
      <p:sp>
        <p:nvSpPr>
          <p:cNvPr id="5" name="Content Placeholder 4">
            <a:extLst>
              <a:ext uri="{FF2B5EF4-FFF2-40B4-BE49-F238E27FC236}">
                <a16:creationId xmlns:a16="http://schemas.microsoft.com/office/drawing/2014/main" id="{840464F6-41D4-4868-B758-2D371DEE1A8E}"/>
              </a:ext>
            </a:extLst>
          </p:cNvPr>
          <p:cNvSpPr>
            <a:spLocks noGrp="1"/>
          </p:cNvSpPr>
          <p:nvPr>
            <p:ph idx="1"/>
          </p:nvPr>
        </p:nvSpPr>
        <p:spPr>
          <a:xfrm>
            <a:off x="263237" y="1731819"/>
            <a:ext cx="6871854" cy="4779818"/>
          </a:xfrm>
        </p:spPr>
        <p:txBody>
          <a:bodyPr>
            <a:normAutofit/>
          </a:bodyPr>
          <a:lstStyle/>
          <a:p>
            <a:pPr marL="36900" indent="0">
              <a:buNone/>
            </a:pPr>
            <a:r>
              <a:rPr lang="en-US" dirty="0"/>
              <a:t>“I decided, after investigating everything carefully from the very first, to write an orderly account for you…” (Luke 1:3)</a:t>
            </a:r>
          </a:p>
        </p:txBody>
      </p:sp>
      <p:sp>
        <p:nvSpPr>
          <p:cNvPr id="6" name="Content Placeholder 4">
            <a:extLst>
              <a:ext uri="{FF2B5EF4-FFF2-40B4-BE49-F238E27FC236}">
                <a16:creationId xmlns:a16="http://schemas.microsoft.com/office/drawing/2014/main" id="{8E7F63AF-D38B-4617-8FF1-811E7003BF9E}"/>
              </a:ext>
            </a:extLst>
          </p:cNvPr>
          <p:cNvSpPr txBox="1">
            <a:spLocks/>
          </p:cNvSpPr>
          <p:nvPr/>
        </p:nvSpPr>
        <p:spPr>
          <a:xfrm>
            <a:off x="5965973" y="1731819"/>
            <a:ext cx="5832764" cy="477981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endParaRPr lang="en-US" dirty="0"/>
          </a:p>
        </p:txBody>
      </p:sp>
      <p:sp>
        <p:nvSpPr>
          <p:cNvPr id="7" name="Content Placeholder 4">
            <a:extLst>
              <a:ext uri="{FF2B5EF4-FFF2-40B4-BE49-F238E27FC236}">
                <a16:creationId xmlns:a16="http://schemas.microsoft.com/office/drawing/2014/main" id="{8962D265-7580-4B16-86A0-BF4B55C20403}"/>
              </a:ext>
            </a:extLst>
          </p:cNvPr>
          <p:cNvSpPr txBox="1">
            <a:spLocks/>
          </p:cNvSpPr>
          <p:nvPr/>
        </p:nvSpPr>
        <p:spPr>
          <a:xfrm>
            <a:off x="326434" y="4392178"/>
            <a:ext cx="7024254" cy="191164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Font typeface="Arial" panose="020B0604020202020204" pitchFamily="34" charset="0"/>
              <a:buNone/>
            </a:pPr>
            <a:r>
              <a:rPr lang="en-US" dirty="0">
                <a:solidFill>
                  <a:srgbClr val="FFFF00"/>
                </a:solidFill>
              </a:rPr>
              <a:t>Luke gives more dates and historical details than other Gospel authors.</a:t>
            </a:r>
          </a:p>
        </p:txBody>
      </p:sp>
      <p:pic>
        <p:nvPicPr>
          <p:cNvPr id="2" name="Picture 2" descr="A picture containing text, person&#10;&#10;Description automatically generated">
            <a:extLst>
              <a:ext uri="{FF2B5EF4-FFF2-40B4-BE49-F238E27FC236}">
                <a16:creationId xmlns:a16="http://schemas.microsoft.com/office/drawing/2014/main" id="{88DF9ABD-B171-49FA-86E3-E8CFE2DEEACB}"/>
              </a:ext>
            </a:extLst>
          </p:cNvPr>
          <p:cNvPicPr>
            <a:picLocks noChangeAspect="1"/>
          </p:cNvPicPr>
          <p:nvPr/>
        </p:nvPicPr>
        <p:blipFill>
          <a:blip r:embed="rId3"/>
          <a:stretch>
            <a:fillRect/>
          </a:stretch>
        </p:blipFill>
        <p:spPr>
          <a:xfrm>
            <a:off x="7622498" y="1538756"/>
            <a:ext cx="4067331" cy="49734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38199083-681B-4519-98DC-745E5A81170C}"/>
              </a:ext>
            </a:extLst>
          </p:cNvPr>
          <p:cNvSpPr txBox="1"/>
          <p:nvPr/>
        </p:nvSpPr>
        <p:spPr>
          <a:xfrm>
            <a:off x="7869894" y="6183872"/>
            <a:ext cx="20249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ighlight>
                  <a:srgbClr val="000000"/>
                </a:highlight>
                <a:latin typeface="Georgia"/>
                <a:ea typeface="+mn-lt"/>
                <a:cs typeface="+mn-lt"/>
              </a:rPr>
              <a:t>Claude Vignon</a:t>
            </a:r>
            <a:endParaRPr lang="en-US" dirty="0"/>
          </a:p>
        </p:txBody>
      </p:sp>
    </p:spTree>
    <p:extLst>
      <p:ext uri="{BB962C8B-B14F-4D97-AF65-F5344CB8AC3E}">
        <p14:creationId xmlns:p14="http://schemas.microsoft.com/office/powerpoint/2010/main" val="185346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FEC3F1-12EB-42D3-B345-96F322ADE556}"/>
              </a:ext>
            </a:extLst>
          </p:cNvPr>
          <p:cNvSpPr>
            <a:spLocks noGrp="1"/>
          </p:cNvSpPr>
          <p:nvPr>
            <p:ph type="title"/>
          </p:nvPr>
        </p:nvSpPr>
        <p:spPr>
          <a:xfrm>
            <a:off x="913795" y="304796"/>
            <a:ext cx="10353762" cy="970450"/>
          </a:xfrm>
        </p:spPr>
        <p:txBody>
          <a:bodyPr>
            <a:normAutofit fontScale="90000"/>
          </a:bodyPr>
          <a:lstStyle/>
          <a:p>
            <a:r>
              <a:rPr lang="en-US" dirty="0"/>
              <a:t>Luke and Acts</a:t>
            </a:r>
            <a:br>
              <a:rPr lang="en-US" dirty="0"/>
            </a:br>
            <a:r>
              <a:rPr lang="en-US" dirty="0"/>
              <a:t>A Two-Book Series</a:t>
            </a:r>
          </a:p>
        </p:txBody>
      </p:sp>
      <p:sp>
        <p:nvSpPr>
          <p:cNvPr id="5" name="Content Placeholder 4">
            <a:extLst>
              <a:ext uri="{FF2B5EF4-FFF2-40B4-BE49-F238E27FC236}">
                <a16:creationId xmlns:a16="http://schemas.microsoft.com/office/drawing/2014/main" id="{840464F6-41D4-4868-B758-2D371DEE1A8E}"/>
              </a:ext>
            </a:extLst>
          </p:cNvPr>
          <p:cNvSpPr>
            <a:spLocks noGrp="1"/>
          </p:cNvSpPr>
          <p:nvPr>
            <p:ph idx="1"/>
          </p:nvPr>
        </p:nvSpPr>
        <p:spPr>
          <a:xfrm>
            <a:off x="263236" y="1731818"/>
            <a:ext cx="7162799" cy="5126181"/>
          </a:xfrm>
        </p:spPr>
        <p:txBody>
          <a:bodyPr>
            <a:normAutofit fontScale="92500" lnSpcReduction="20000"/>
          </a:bodyPr>
          <a:lstStyle/>
          <a:p>
            <a:pPr marL="36900" indent="0">
              <a:buNone/>
            </a:pPr>
            <a:r>
              <a:rPr lang="en-US" dirty="0"/>
              <a:t>“I decided, after investigating everything carefully from the very first, to write an orderly account for you, most excellent </a:t>
            </a:r>
            <a:r>
              <a:rPr lang="en-US" dirty="0">
                <a:solidFill>
                  <a:srgbClr val="FFFF00"/>
                </a:solidFill>
              </a:rPr>
              <a:t>Theophilus</a:t>
            </a:r>
            <a:r>
              <a:rPr lang="en-US" dirty="0"/>
              <a:t>, so that you may know the truth…” (Luke 1:2-3)</a:t>
            </a:r>
          </a:p>
          <a:p>
            <a:pPr marL="36900" indent="0" algn="ctr">
              <a:buNone/>
            </a:pPr>
            <a:r>
              <a:rPr lang="en-US" dirty="0"/>
              <a:t>**</a:t>
            </a:r>
          </a:p>
          <a:p>
            <a:pPr marL="36900" indent="0">
              <a:buNone/>
            </a:pPr>
            <a:r>
              <a:rPr lang="en-US" dirty="0"/>
              <a:t>“The former treatise have I made, O </a:t>
            </a:r>
            <a:r>
              <a:rPr lang="en-US" dirty="0">
                <a:solidFill>
                  <a:srgbClr val="FFFF00"/>
                </a:solidFill>
              </a:rPr>
              <a:t>Theophilus</a:t>
            </a:r>
            <a:r>
              <a:rPr lang="en-US" dirty="0"/>
              <a:t>, of all that Jesus began both to do and teach, Until the day in which he was taken up…” (Acts 1:1-2)</a:t>
            </a:r>
          </a:p>
        </p:txBody>
      </p:sp>
      <p:sp>
        <p:nvSpPr>
          <p:cNvPr id="6" name="Content Placeholder 4">
            <a:extLst>
              <a:ext uri="{FF2B5EF4-FFF2-40B4-BE49-F238E27FC236}">
                <a16:creationId xmlns:a16="http://schemas.microsoft.com/office/drawing/2014/main" id="{8E7F63AF-D38B-4617-8FF1-811E7003BF9E}"/>
              </a:ext>
            </a:extLst>
          </p:cNvPr>
          <p:cNvSpPr txBox="1">
            <a:spLocks/>
          </p:cNvSpPr>
          <p:nvPr/>
        </p:nvSpPr>
        <p:spPr>
          <a:xfrm>
            <a:off x="5965973" y="1731819"/>
            <a:ext cx="5832764" cy="477981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endParaRPr lang="en-US" dirty="0"/>
          </a:p>
        </p:txBody>
      </p:sp>
      <p:pic>
        <p:nvPicPr>
          <p:cNvPr id="2" name="Picture 2" descr="A picture containing text, person&#10;&#10;Description automatically generated">
            <a:extLst>
              <a:ext uri="{FF2B5EF4-FFF2-40B4-BE49-F238E27FC236}">
                <a16:creationId xmlns:a16="http://schemas.microsoft.com/office/drawing/2014/main" id="{61C24522-5F5E-4B25-8798-6A19B0C7EC15}"/>
              </a:ext>
            </a:extLst>
          </p:cNvPr>
          <p:cNvPicPr>
            <a:picLocks noChangeAspect="1"/>
          </p:cNvPicPr>
          <p:nvPr/>
        </p:nvPicPr>
        <p:blipFill>
          <a:blip r:embed="rId3"/>
          <a:stretch>
            <a:fillRect/>
          </a:stretch>
        </p:blipFill>
        <p:spPr>
          <a:xfrm>
            <a:off x="7622498" y="1538756"/>
            <a:ext cx="4067331" cy="49734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EA050CBB-6E4C-C546-B8FE-ADF992004DDF}"/>
              </a:ext>
            </a:extLst>
          </p:cNvPr>
          <p:cNvSpPr txBox="1"/>
          <p:nvPr/>
        </p:nvSpPr>
        <p:spPr>
          <a:xfrm>
            <a:off x="7869894" y="6183872"/>
            <a:ext cx="20249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ighlight>
                  <a:srgbClr val="000000"/>
                </a:highlight>
                <a:latin typeface="Georgia"/>
                <a:ea typeface="+mn-lt"/>
                <a:cs typeface="+mn-lt"/>
              </a:rPr>
              <a:t>Claude Vignon</a:t>
            </a:r>
            <a:endParaRPr lang="en-US" dirty="0"/>
          </a:p>
        </p:txBody>
      </p:sp>
    </p:spTree>
    <p:extLst>
      <p:ext uri="{BB962C8B-B14F-4D97-AF65-F5344CB8AC3E}">
        <p14:creationId xmlns:p14="http://schemas.microsoft.com/office/powerpoint/2010/main" val="464679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961105" y="547256"/>
            <a:ext cx="6754021" cy="59702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dirty="0">
                <a:latin typeface="Georgia" panose="02040502050405020303" pitchFamily="18" charset="0"/>
              </a:rPr>
              <a:t>Luke is the longest book in the New Testament.</a:t>
            </a:r>
          </a:p>
          <a:p>
            <a:pPr marL="0" indent="0" algn="ctr">
              <a:buNone/>
            </a:pPr>
            <a:r>
              <a:rPr lang="en-US" sz="4400" dirty="0">
                <a:latin typeface="Georgia" panose="02040502050405020303" pitchFamily="18" charset="0"/>
              </a:rPr>
              <a:t>Luke-Acts combined makes Luke the author of more material than any other New Testament author!</a:t>
            </a:r>
          </a:p>
          <a:p>
            <a:pPr marL="0" indent="0" algn="ctr">
              <a:buNone/>
            </a:pPr>
            <a:r>
              <a:rPr lang="en-US" sz="4400" dirty="0">
                <a:latin typeface="Georgia" panose="02040502050405020303" pitchFamily="18" charset="0"/>
              </a:rPr>
              <a:t>(About 25% of the NT)</a:t>
            </a:r>
          </a:p>
        </p:txBody>
      </p:sp>
      <p:pic>
        <p:nvPicPr>
          <p:cNvPr id="3" name="Picture 2" descr="A picture containing text, person&#10;&#10;Description automatically generated">
            <a:extLst>
              <a:ext uri="{FF2B5EF4-FFF2-40B4-BE49-F238E27FC236}">
                <a16:creationId xmlns:a16="http://schemas.microsoft.com/office/drawing/2014/main" id="{E05E6F41-AD93-4082-A594-BFB3D6590284}"/>
              </a:ext>
            </a:extLst>
          </p:cNvPr>
          <p:cNvPicPr>
            <a:picLocks noChangeAspect="1"/>
          </p:cNvPicPr>
          <p:nvPr/>
        </p:nvPicPr>
        <p:blipFill>
          <a:blip r:embed="rId2"/>
          <a:stretch>
            <a:fillRect/>
          </a:stretch>
        </p:blipFill>
        <p:spPr>
          <a:xfrm>
            <a:off x="229477" y="702177"/>
            <a:ext cx="4067331" cy="49734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876D12A4-E72E-477A-8879-69767D7F2C78}"/>
              </a:ext>
            </a:extLst>
          </p:cNvPr>
          <p:cNvSpPr txBox="1"/>
          <p:nvPr/>
        </p:nvSpPr>
        <p:spPr>
          <a:xfrm>
            <a:off x="476873" y="5347293"/>
            <a:ext cx="20249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ighlight>
                  <a:srgbClr val="000000"/>
                </a:highlight>
                <a:latin typeface="Georgia"/>
                <a:ea typeface="+mn-lt"/>
                <a:cs typeface="+mn-lt"/>
              </a:rPr>
              <a:t>Claude Vignon</a:t>
            </a:r>
            <a:endParaRPr lang="en-US" dirty="0"/>
          </a:p>
        </p:txBody>
      </p:sp>
    </p:spTree>
    <p:extLst>
      <p:ext uri="{BB962C8B-B14F-4D97-AF65-F5344CB8AC3E}">
        <p14:creationId xmlns:p14="http://schemas.microsoft.com/office/powerpoint/2010/main" val="562842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67CA9-6486-4210-AD9D-96C03954B747}"/>
              </a:ext>
            </a:extLst>
          </p:cNvPr>
          <p:cNvSpPr>
            <a:spLocks noGrp="1"/>
          </p:cNvSpPr>
          <p:nvPr>
            <p:ph type="title"/>
          </p:nvPr>
        </p:nvSpPr>
        <p:spPr/>
        <p:txBody>
          <a:bodyPr/>
          <a:lstStyle/>
          <a:p>
            <a:r>
              <a:rPr lang="en-US" dirty="0"/>
              <a:t>Three Key Themes in Luke</a:t>
            </a:r>
          </a:p>
        </p:txBody>
      </p:sp>
      <p:sp>
        <p:nvSpPr>
          <p:cNvPr id="3" name="Content Placeholder 2">
            <a:extLst>
              <a:ext uri="{FF2B5EF4-FFF2-40B4-BE49-F238E27FC236}">
                <a16:creationId xmlns:a16="http://schemas.microsoft.com/office/drawing/2014/main" id="{D610EA02-0BD7-41A0-9C21-16598D70361C}"/>
              </a:ext>
            </a:extLst>
          </p:cNvPr>
          <p:cNvSpPr>
            <a:spLocks noGrp="1"/>
          </p:cNvSpPr>
          <p:nvPr>
            <p:ph idx="1"/>
          </p:nvPr>
        </p:nvSpPr>
        <p:spPr/>
        <p:txBody>
          <a:bodyPr/>
          <a:lstStyle/>
          <a:p>
            <a:r>
              <a:rPr lang="en-US" b="1" dirty="0"/>
              <a:t>Christ’s relationships with women</a:t>
            </a:r>
          </a:p>
          <a:p>
            <a:r>
              <a:rPr lang="en-US" dirty="0"/>
              <a:t>Christ’s focus on the poor</a:t>
            </a:r>
          </a:p>
          <a:p>
            <a:r>
              <a:rPr lang="en-US" dirty="0"/>
              <a:t>Christ’s outreach to </a:t>
            </a:r>
            <a:r>
              <a:rPr lang="en-US" i="1" dirty="0"/>
              <a:t>all </a:t>
            </a:r>
            <a:r>
              <a:rPr lang="en-US" dirty="0"/>
              <a:t>of God’s children—even the marginalized and those viewed as outcasts.</a:t>
            </a:r>
          </a:p>
        </p:txBody>
      </p:sp>
    </p:spTree>
    <p:extLst>
      <p:ext uri="{BB962C8B-B14F-4D97-AF65-F5344CB8AC3E}">
        <p14:creationId xmlns:p14="http://schemas.microsoft.com/office/powerpoint/2010/main" val="2514396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28600"/>
            <a:ext cx="11658600" cy="1143000"/>
          </a:xfrm>
        </p:spPr>
        <p:txBody>
          <a:bodyPr>
            <a:noAutofit/>
          </a:bodyPr>
          <a:lstStyle/>
          <a:p>
            <a:r>
              <a:rPr lang="en-US" b="1" dirty="0">
                <a:latin typeface="Georgia" panose="02040502050405020303" pitchFamily="18" charset="0"/>
              </a:rPr>
              <a:t>Stories Involving Women that are Unique to Luke</a:t>
            </a:r>
          </a:p>
        </p:txBody>
      </p:sp>
      <p:sp>
        <p:nvSpPr>
          <p:cNvPr id="3" name="Content Placeholder 2"/>
          <p:cNvSpPr>
            <a:spLocks noGrp="1"/>
          </p:cNvSpPr>
          <p:nvPr>
            <p:ph idx="1"/>
          </p:nvPr>
        </p:nvSpPr>
        <p:spPr>
          <a:xfrm>
            <a:off x="457200" y="1600200"/>
            <a:ext cx="11277600" cy="5029200"/>
          </a:xfrm>
        </p:spPr>
        <p:txBody>
          <a:bodyPr numCol="2">
            <a:noAutofit/>
          </a:bodyPr>
          <a:lstStyle/>
          <a:p>
            <a:pPr marL="514350" indent="-514350">
              <a:buClr>
                <a:schemeClr val="tx1"/>
              </a:buClr>
              <a:buFont typeface="+mj-lt"/>
              <a:buAutoNum type="arabicPeriod"/>
            </a:pPr>
            <a:r>
              <a:rPr lang="en-US" sz="3200" dirty="0">
                <a:latin typeface="Georgia" panose="02040502050405020303" pitchFamily="18" charset="0"/>
              </a:rPr>
              <a:t>Elisabeth and John the Baptist</a:t>
            </a:r>
          </a:p>
          <a:p>
            <a:pPr marL="514350" indent="-514350">
              <a:buClr>
                <a:schemeClr val="tx1"/>
              </a:buClr>
              <a:buFont typeface="+mj-lt"/>
              <a:buAutoNum type="arabicPeriod"/>
            </a:pPr>
            <a:r>
              <a:rPr lang="en-US" sz="3200" dirty="0">
                <a:latin typeface="Georgia" panose="02040502050405020303" pitchFamily="18" charset="0"/>
              </a:rPr>
              <a:t>Announcement of Christ’s birth to Mary</a:t>
            </a:r>
          </a:p>
          <a:p>
            <a:pPr marL="514350" indent="-514350">
              <a:buClr>
                <a:schemeClr val="tx1"/>
              </a:buClr>
              <a:buFont typeface="+mj-lt"/>
              <a:buAutoNum type="arabicPeriod"/>
            </a:pPr>
            <a:r>
              <a:rPr lang="en-US" sz="3200" dirty="0">
                <a:latin typeface="Georgia" panose="02040502050405020303" pitchFamily="18" charset="0"/>
              </a:rPr>
              <a:t>Mary’s visit to Elisabeth</a:t>
            </a:r>
          </a:p>
          <a:p>
            <a:pPr marL="514350" indent="-514350">
              <a:buClr>
                <a:schemeClr val="tx1"/>
              </a:buClr>
              <a:buFont typeface="+mj-lt"/>
              <a:buAutoNum type="arabicPeriod"/>
            </a:pPr>
            <a:r>
              <a:rPr lang="en-US" sz="3200" dirty="0">
                <a:latin typeface="Georgia" panose="02040502050405020303" pitchFamily="18" charset="0"/>
              </a:rPr>
              <a:t>Anna seeing baby Jesus in the temple</a:t>
            </a:r>
          </a:p>
          <a:p>
            <a:pPr marL="514350" indent="-514350">
              <a:buClr>
                <a:schemeClr val="tx1"/>
              </a:buClr>
              <a:buFont typeface="+mj-lt"/>
              <a:buAutoNum type="arabicPeriod"/>
            </a:pPr>
            <a:r>
              <a:rPr lang="en-US" sz="3200" dirty="0">
                <a:latin typeface="Georgia" panose="02040502050405020303" pitchFamily="18" charset="0"/>
              </a:rPr>
              <a:t>Raising of the widow’s son at Nain</a:t>
            </a:r>
          </a:p>
          <a:p>
            <a:pPr marL="514350" indent="-514350">
              <a:buClr>
                <a:schemeClr val="tx1"/>
              </a:buClr>
              <a:buFont typeface="+mj-lt"/>
              <a:buAutoNum type="arabicPeriod"/>
            </a:pPr>
            <a:r>
              <a:rPr lang="en-US" sz="3200" dirty="0">
                <a:solidFill>
                  <a:srgbClr val="FFFF00"/>
                </a:solidFill>
                <a:latin typeface="Georgia" panose="02040502050405020303" pitchFamily="18" charset="0"/>
              </a:rPr>
              <a:t>Joanna and Susanna ministering to Christ</a:t>
            </a:r>
          </a:p>
          <a:p>
            <a:pPr marL="514350" indent="-514350">
              <a:buClr>
                <a:schemeClr val="tx1"/>
              </a:buClr>
              <a:buFont typeface="+mj-lt"/>
              <a:buAutoNum type="arabicPeriod"/>
            </a:pPr>
            <a:r>
              <a:rPr lang="en-US" sz="3200" dirty="0">
                <a:latin typeface="Georgia" panose="02040502050405020303" pitchFamily="18" charset="0"/>
              </a:rPr>
              <a:t>Healing of Mary Magdalene</a:t>
            </a:r>
          </a:p>
          <a:p>
            <a:pPr marL="514350" indent="-514350">
              <a:buClr>
                <a:schemeClr val="tx1"/>
              </a:buClr>
              <a:buFont typeface="+mj-lt"/>
              <a:buAutoNum type="arabicPeriod"/>
            </a:pPr>
            <a:r>
              <a:rPr lang="en-US" sz="3200" dirty="0">
                <a:solidFill>
                  <a:srgbClr val="FFFF00"/>
                </a:solidFill>
                <a:latin typeface="Georgia" panose="02040502050405020303" pitchFamily="18" charset="0"/>
              </a:rPr>
              <a:t>Mary, Martha and Jesus</a:t>
            </a:r>
          </a:p>
          <a:p>
            <a:pPr marL="514350" indent="-514350">
              <a:buClr>
                <a:schemeClr val="tx1"/>
              </a:buClr>
              <a:buFont typeface="+mj-lt"/>
              <a:buAutoNum type="arabicPeriod"/>
            </a:pPr>
            <a:r>
              <a:rPr lang="en-US" sz="3200" dirty="0">
                <a:latin typeface="Georgia" panose="02040502050405020303" pitchFamily="18" charset="0"/>
              </a:rPr>
              <a:t>Healing of a crippled woman</a:t>
            </a:r>
          </a:p>
          <a:p>
            <a:pPr marL="514350" indent="-514350">
              <a:buClr>
                <a:schemeClr val="tx1"/>
              </a:buClr>
              <a:buFont typeface="+mj-lt"/>
              <a:buAutoNum type="arabicPeriod"/>
            </a:pPr>
            <a:r>
              <a:rPr lang="en-US" sz="3200" dirty="0">
                <a:latin typeface="Georgia" panose="02040502050405020303" pitchFamily="18" charset="0"/>
              </a:rPr>
              <a:t>Christ speaking to women on the way to the cross.</a:t>
            </a:r>
          </a:p>
        </p:txBody>
      </p:sp>
    </p:spTree>
    <p:extLst>
      <p:ext uri="{BB962C8B-B14F-4D97-AF65-F5344CB8AC3E}">
        <p14:creationId xmlns:p14="http://schemas.microsoft.com/office/powerpoint/2010/main" val="281616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7600" y="397251"/>
            <a:ext cx="5464628" cy="5974519"/>
          </a:xfrm>
        </p:spPr>
        <p:txBody>
          <a:bodyPr>
            <a:noAutofit/>
          </a:bodyPr>
          <a:lstStyle/>
          <a:p>
            <a:pPr algn="ctr"/>
            <a:r>
              <a:rPr lang="en-US" sz="3600" b="0" dirty="0">
                <a:latin typeface="Georgia" panose="02040502050405020303" pitchFamily="18" charset="0"/>
              </a:rPr>
              <a:t>“Soon afterwards he went on through cities and villages, proclaiming and bringing the good news of the kingdom of God. The twelve were with him, as well as some women who had been cured of evil spirits and infirmities:</a:t>
            </a:r>
          </a:p>
        </p:txBody>
      </p:sp>
      <p:pic>
        <p:nvPicPr>
          <p:cNvPr id="1026" name="Picture 2">
            <a:extLst>
              <a:ext uri="{FF2B5EF4-FFF2-40B4-BE49-F238E27FC236}">
                <a16:creationId xmlns:a16="http://schemas.microsoft.com/office/drawing/2014/main" id="{5C05B3B3-4EB4-4189-AE49-9512E61CC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72" y="1195537"/>
            <a:ext cx="5240654" cy="33038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4730377-BB96-4D23-BA18-09BC45CC6C8C}"/>
              </a:ext>
            </a:extLst>
          </p:cNvPr>
          <p:cNvSpPr txBox="1"/>
          <p:nvPr/>
        </p:nvSpPr>
        <p:spPr>
          <a:xfrm>
            <a:off x="529772" y="4160874"/>
            <a:ext cx="6123708" cy="338554"/>
          </a:xfrm>
          <a:prstGeom prst="rect">
            <a:avLst/>
          </a:prstGeom>
          <a:noFill/>
        </p:spPr>
        <p:txBody>
          <a:bodyPr wrap="square">
            <a:spAutoFit/>
          </a:bodyPr>
          <a:lstStyle/>
          <a:p>
            <a:r>
              <a:rPr lang="en-US" sz="1600" b="0" i="0" dirty="0">
                <a:effectLst/>
                <a:latin typeface="Georgia" panose="02040502050405020303" pitchFamily="18" charset="0"/>
              </a:rPr>
              <a:t>Lionsgate, </a:t>
            </a:r>
            <a:r>
              <a:rPr lang="en-US" sz="1600" b="0" i="1" dirty="0">
                <a:effectLst/>
                <a:latin typeface="Georgia" panose="02040502050405020303" pitchFamily="18" charset="0"/>
              </a:rPr>
              <a:t>The Gospel of Luke</a:t>
            </a:r>
            <a:endParaRPr lang="en-US" sz="1600" dirty="0">
              <a:latin typeface="Georgia" panose="02040502050405020303" pitchFamily="18" charset="0"/>
            </a:endParaRPr>
          </a:p>
        </p:txBody>
      </p:sp>
    </p:spTree>
    <p:extLst>
      <p:ext uri="{BB962C8B-B14F-4D97-AF65-F5344CB8AC3E}">
        <p14:creationId xmlns:p14="http://schemas.microsoft.com/office/powerpoint/2010/main" val="1592997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7600" y="397251"/>
            <a:ext cx="5464628" cy="5974519"/>
          </a:xfrm>
        </p:spPr>
        <p:txBody>
          <a:bodyPr>
            <a:noAutofit/>
          </a:bodyPr>
          <a:lstStyle/>
          <a:p>
            <a:pPr algn="ctr"/>
            <a:r>
              <a:rPr lang="en-US" sz="3600" b="0" dirty="0">
                <a:latin typeface="Georgia" panose="02040502050405020303" pitchFamily="18" charset="0"/>
              </a:rPr>
              <a:t>Mary, called Magdalene, from whom seven demons had gone out, and Joanna, the wife of Herod’s steward </a:t>
            </a:r>
            <a:r>
              <a:rPr lang="en-US" sz="3600" b="0" dirty="0" err="1">
                <a:latin typeface="Georgia" panose="02040502050405020303" pitchFamily="18" charset="0"/>
              </a:rPr>
              <a:t>Chuza</a:t>
            </a:r>
            <a:r>
              <a:rPr lang="en-US" sz="3600" b="0" dirty="0">
                <a:latin typeface="Georgia" panose="02040502050405020303" pitchFamily="18" charset="0"/>
              </a:rPr>
              <a:t>, and Susanna, and many others, who provided for them out of their resources.” </a:t>
            </a:r>
            <a:br>
              <a:rPr lang="en-US" sz="3600" b="0" dirty="0">
                <a:latin typeface="Georgia" panose="02040502050405020303" pitchFamily="18" charset="0"/>
              </a:rPr>
            </a:br>
            <a:r>
              <a:rPr lang="en-US" sz="2400" b="0" dirty="0">
                <a:latin typeface="Georgia" panose="02040502050405020303" pitchFamily="18" charset="0"/>
              </a:rPr>
              <a:t>(Luke 8:1-3, NRSV)</a:t>
            </a:r>
            <a:endParaRPr lang="en-US" sz="3600" b="0" dirty="0">
              <a:latin typeface="Georgia" panose="02040502050405020303" pitchFamily="18" charset="0"/>
            </a:endParaRPr>
          </a:p>
        </p:txBody>
      </p:sp>
      <p:pic>
        <p:nvPicPr>
          <p:cNvPr id="1026" name="Picture 2">
            <a:extLst>
              <a:ext uri="{FF2B5EF4-FFF2-40B4-BE49-F238E27FC236}">
                <a16:creationId xmlns:a16="http://schemas.microsoft.com/office/drawing/2014/main" id="{5C05B3B3-4EB4-4189-AE49-9512E61CC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72" y="1195537"/>
            <a:ext cx="5240654" cy="33038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4730377-BB96-4D23-BA18-09BC45CC6C8C}"/>
              </a:ext>
            </a:extLst>
          </p:cNvPr>
          <p:cNvSpPr txBox="1"/>
          <p:nvPr/>
        </p:nvSpPr>
        <p:spPr>
          <a:xfrm>
            <a:off x="529772" y="4160874"/>
            <a:ext cx="6123708" cy="338554"/>
          </a:xfrm>
          <a:prstGeom prst="rect">
            <a:avLst/>
          </a:prstGeom>
          <a:noFill/>
        </p:spPr>
        <p:txBody>
          <a:bodyPr wrap="square">
            <a:spAutoFit/>
          </a:bodyPr>
          <a:lstStyle/>
          <a:p>
            <a:r>
              <a:rPr lang="en-US" sz="1600" b="0" i="0" dirty="0">
                <a:effectLst/>
                <a:latin typeface="Georgia" panose="02040502050405020303" pitchFamily="18" charset="0"/>
              </a:rPr>
              <a:t>Lionsgate, </a:t>
            </a:r>
            <a:r>
              <a:rPr lang="en-US" sz="1600" b="0" i="1" dirty="0">
                <a:effectLst/>
                <a:latin typeface="Georgia" panose="02040502050405020303" pitchFamily="18" charset="0"/>
              </a:rPr>
              <a:t>The Gospel of Luke</a:t>
            </a:r>
            <a:endParaRPr lang="en-US" sz="1600" dirty="0">
              <a:latin typeface="Georgia" panose="02040502050405020303" pitchFamily="18" charset="0"/>
            </a:endParaRPr>
          </a:p>
        </p:txBody>
      </p:sp>
    </p:spTree>
    <p:extLst>
      <p:ext uri="{BB962C8B-B14F-4D97-AF65-F5344CB8AC3E}">
        <p14:creationId xmlns:p14="http://schemas.microsoft.com/office/powerpoint/2010/main" val="1468245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D8F55679-BB58-4F12-936B-2FEE04B0D9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5741"/>
          <a:stretch/>
        </p:blipFill>
        <p:spPr bwMode="auto">
          <a:xfrm>
            <a:off x="120650" y="68263"/>
            <a:ext cx="11950700" cy="6721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44C6987-F4DC-4920-AE99-D548A7BEAC18}"/>
              </a:ext>
            </a:extLst>
          </p:cNvPr>
          <p:cNvSpPr txBox="1"/>
          <p:nvPr/>
        </p:nvSpPr>
        <p:spPr>
          <a:xfrm>
            <a:off x="120650" y="6459315"/>
            <a:ext cx="6118698" cy="369332"/>
          </a:xfrm>
          <a:prstGeom prst="rect">
            <a:avLst/>
          </a:prstGeom>
          <a:noFill/>
        </p:spPr>
        <p:txBody>
          <a:bodyPr wrap="square">
            <a:spAutoFit/>
          </a:bodyPr>
          <a:lstStyle/>
          <a:p>
            <a:r>
              <a:rPr lang="en-US" dirty="0" err="1"/>
              <a:t>bradleypjohnson</a:t>
            </a:r>
            <a:endParaRPr lang="en-US" dirty="0"/>
          </a:p>
        </p:txBody>
      </p:sp>
    </p:spTree>
    <p:extLst>
      <p:ext uri="{BB962C8B-B14F-4D97-AF65-F5344CB8AC3E}">
        <p14:creationId xmlns:p14="http://schemas.microsoft.com/office/powerpoint/2010/main" val="2193834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7600" y="397251"/>
            <a:ext cx="5464628" cy="5974519"/>
          </a:xfrm>
        </p:spPr>
        <p:txBody>
          <a:bodyPr>
            <a:noAutofit/>
          </a:bodyPr>
          <a:lstStyle/>
          <a:p>
            <a:pPr algn="ctr"/>
            <a:r>
              <a:rPr lang="en-US" sz="4000" b="0" dirty="0">
                <a:latin typeface="Georgia" panose="02040502050405020303" pitchFamily="18" charset="0"/>
              </a:rPr>
              <a:t>“But all his acquaintances, including the women who had followed him from Galilee, stood at a distance, watching these things.” </a:t>
            </a:r>
            <a:br>
              <a:rPr lang="en-US" sz="4000" b="0" dirty="0">
                <a:latin typeface="Georgia" panose="02040502050405020303" pitchFamily="18" charset="0"/>
              </a:rPr>
            </a:br>
            <a:r>
              <a:rPr lang="en-US" sz="3200" b="0" dirty="0">
                <a:latin typeface="Georgia" panose="02040502050405020303" pitchFamily="18" charset="0"/>
              </a:rPr>
              <a:t>(Luke 23:49)</a:t>
            </a:r>
            <a:endParaRPr lang="en-US" sz="4000" b="0" dirty="0">
              <a:latin typeface="Georgia" panose="02040502050405020303" pitchFamily="18" charset="0"/>
            </a:endParaRPr>
          </a:p>
        </p:txBody>
      </p:sp>
      <p:pic>
        <p:nvPicPr>
          <p:cNvPr id="1026" name="Picture 2">
            <a:extLst>
              <a:ext uri="{FF2B5EF4-FFF2-40B4-BE49-F238E27FC236}">
                <a16:creationId xmlns:a16="http://schemas.microsoft.com/office/drawing/2014/main" id="{5C05B3B3-4EB4-4189-AE49-9512E61CC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72" y="1195537"/>
            <a:ext cx="5240654" cy="33038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4730377-BB96-4D23-BA18-09BC45CC6C8C}"/>
              </a:ext>
            </a:extLst>
          </p:cNvPr>
          <p:cNvSpPr txBox="1"/>
          <p:nvPr/>
        </p:nvSpPr>
        <p:spPr>
          <a:xfrm>
            <a:off x="529772" y="4160874"/>
            <a:ext cx="6123708" cy="338554"/>
          </a:xfrm>
          <a:prstGeom prst="rect">
            <a:avLst/>
          </a:prstGeom>
          <a:noFill/>
        </p:spPr>
        <p:txBody>
          <a:bodyPr wrap="square">
            <a:spAutoFit/>
          </a:bodyPr>
          <a:lstStyle/>
          <a:p>
            <a:r>
              <a:rPr lang="en-US" sz="1600" b="0" i="0" dirty="0">
                <a:effectLst/>
                <a:latin typeface="Georgia" panose="02040502050405020303" pitchFamily="18" charset="0"/>
              </a:rPr>
              <a:t>Lionsgate, </a:t>
            </a:r>
            <a:r>
              <a:rPr lang="en-US" sz="1600" b="0" i="1" dirty="0">
                <a:effectLst/>
                <a:latin typeface="Georgia" panose="02040502050405020303" pitchFamily="18" charset="0"/>
              </a:rPr>
              <a:t>The Gospel of Luke</a:t>
            </a:r>
            <a:endParaRPr lang="en-US" sz="1600" dirty="0">
              <a:latin typeface="Georgia" panose="02040502050405020303" pitchFamily="18" charset="0"/>
            </a:endParaRPr>
          </a:p>
        </p:txBody>
      </p:sp>
    </p:spTree>
    <p:extLst>
      <p:ext uri="{BB962C8B-B14F-4D97-AF65-F5344CB8AC3E}">
        <p14:creationId xmlns:p14="http://schemas.microsoft.com/office/powerpoint/2010/main" val="3116840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aby wearing a hat&#10;&#10;Description automatically generated with low confidence">
            <a:extLst>
              <a:ext uri="{FF2B5EF4-FFF2-40B4-BE49-F238E27FC236}">
                <a16:creationId xmlns:a16="http://schemas.microsoft.com/office/drawing/2014/main" id="{0B916F94-41C1-47C4-A344-80F262231DE7}"/>
              </a:ext>
            </a:extLst>
          </p:cNvPr>
          <p:cNvPicPr>
            <a:picLocks noChangeAspect="1"/>
          </p:cNvPicPr>
          <p:nvPr/>
        </p:nvPicPr>
        <p:blipFill rotWithShape="1">
          <a:blip r:embed="rId2">
            <a:extLst>
              <a:ext uri="{28A0092B-C50C-407E-A947-70E740481C1C}">
                <a14:useLocalDpi xmlns:a14="http://schemas.microsoft.com/office/drawing/2010/main" val="0"/>
              </a:ext>
            </a:extLst>
          </a:blip>
          <a:srcRect l="12685" t="-1" r="51959" b="85413"/>
          <a:stretch/>
        </p:blipFill>
        <p:spPr>
          <a:xfrm>
            <a:off x="764833" y="319188"/>
            <a:ext cx="10479430" cy="28954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48537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F1986-37BB-4BAF-99F6-9B06C1B401D6}"/>
              </a:ext>
            </a:extLst>
          </p:cNvPr>
          <p:cNvSpPr>
            <a:spLocks noGrp="1"/>
          </p:cNvSpPr>
          <p:nvPr>
            <p:ph type="title"/>
          </p:nvPr>
        </p:nvSpPr>
        <p:spPr>
          <a:xfrm>
            <a:off x="919119" y="259406"/>
            <a:ext cx="10353762" cy="970450"/>
          </a:xfrm>
        </p:spPr>
        <p:txBody>
          <a:bodyPr/>
          <a:lstStyle/>
          <a:p>
            <a:r>
              <a:rPr lang="en-US" dirty="0"/>
              <a:t>Luke 10:38–42, NSRV</a:t>
            </a:r>
          </a:p>
        </p:txBody>
      </p:sp>
      <p:sp>
        <p:nvSpPr>
          <p:cNvPr id="3" name="Content Placeholder 2">
            <a:extLst>
              <a:ext uri="{FF2B5EF4-FFF2-40B4-BE49-F238E27FC236}">
                <a16:creationId xmlns:a16="http://schemas.microsoft.com/office/drawing/2014/main" id="{6B273509-540C-4A83-90D4-6FFC2AEF44A3}"/>
              </a:ext>
            </a:extLst>
          </p:cNvPr>
          <p:cNvSpPr>
            <a:spLocks noGrp="1"/>
          </p:cNvSpPr>
          <p:nvPr>
            <p:ph idx="1"/>
          </p:nvPr>
        </p:nvSpPr>
        <p:spPr>
          <a:xfrm>
            <a:off x="486384" y="1342418"/>
            <a:ext cx="11284085" cy="5077838"/>
          </a:xfrm>
        </p:spPr>
        <p:txBody>
          <a:bodyPr>
            <a:noAutofit/>
          </a:bodyPr>
          <a:lstStyle/>
          <a:p>
            <a:pPr marL="36900" indent="0">
              <a:buNone/>
            </a:pPr>
            <a:r>
              <a:rPr lang="en-US" sz="3200" dirty="0"/>
              <a:t>“Now as they went on their way, he entered a certain village, where a woman named Martha welcomed him into her home. She had a sister named Mary, who sat at the Lord’s feet and listened to what he was saying. But Martha was distracted by her many tasks; so she came to him and asked, ‘Lord, do you not care that my sister has left me to do all the work by myself? Tell her then to help me.’ But the Lord answered her, ‘Martha, Martha, you are worried and distracted by many things; there is need of only one thing. Mary has chosen the better part, which will not be taken away from her.’”</a:t>
            </a:r>
          </a:p>
        </p:txBody>
      </p:sp>
    </p:spTree>
    <p:extLst>
      <p:ext uri="{BB962C8B-B14F-4D97-AF65-F5344CB8AC3E}">
        <p14:creationId xmlns:p14="http://schemas.microsoft.com/office/powerpoint/2010/main" val="947821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45B292-8A71-334D-9157-54C894829318}"/>
              </a:ext>
            </a:extLst>
          </p:cNvPr>
          <p:cNvSpPr>
            <a:spLocks noGrp="1"/>
          </p:cNvSpPr>
          <p:nvPr>
            <p:ph idx="1"/>
          </p:nvPr>
        </p:nvSpPr>
        <p:spPr>
          <a:xfrm>
            <a:off x="631286" y="430649"/>
            <a:ext cx="4909221" cy="678660"/>
          </a:xfrm>
        </p:spPr>
        <p:txBody>
          <a:bodyPr>
            <a:normAutofit/>
          </a:bodyPr>
          <a:lstStyle/>
          <a:p>
            <a:pPr marL="0" indent="0" algn="ctr">
              <a:buNone/>
            </a:pPr>
            <a:r>
              <a:rPr lang="en-US" sz="3200" dirty="0" err="1">
                <a:latin typeface="Georgia" panose="02040502050405020303" pitchFamily="18" charset="0"/>
              </a:rPr>
              <a:t>scriptures.byu.edu</a:t>
            </a:r>
            <a:endParaRPr lang="en-US" sz="3200" dirty="0">
              <a:latin typeface="Georgia" panose="02040502050405020303" pitchFamily="18" charset="0"/>
            </a:endParaRPr>
          </a:p>
        </p:txBody>
      </p:sp>
      <p:pic>
        <p:nvPicPr>
          <p:cNvPr id="1026" name="Picture 2">
            <a:extLst>
              <a:ext uri="{FF2B5EF4-FFF2-40B4-BE49-F238E27FC236}">
                <a16:creationId xmlns:a16="http://schemas.microsoft.com/office/drawing/2014/main" id="{B9516EB1-B751-4E69-868B-40F24DD2C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30649"/>
            <a:ext cx="5241721" cy="6067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4" descr="Graphical user interface&#10;&#10;Description automatically generated">
            <a:extLst>
              <a:ext uri="{FF2B5EF4-FFF2-40B4-BE49-F238E27FC236}">
                <a16:creationId xmlns:a16="http://schemas.microsoft.com/office/drawing/2014/main" id="{B024F136-566C-47C2-851C-1EC9407E49EB}"/>
              </a:ext>
            </a:extLst>
          </p:cNvPr>
          <p:cNvPicPr>
            <a:picLocks noChangeAspect="1"/>
          </p:cNvPicPr>
          <p:nvPr/>
        </p:nvPicPr>
        <p:blipFill rotWithShape="1">
          <a:blip r:embed="rId4"/>
          <a:srcRect l="68751" t="14344" r="1363" b="12929"/>
          <a:stretch/>
        </p:blipFill>
        <p:spPr>
          <a:xfrm>
            <a:off x="1020735" y="1109309"/>
            <a:ext cx="4130321" cy="56536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88CC491D-9184-4587-96B1-6526549C0774}"/>
              </a:ext>
            </a:extLst>
          </p:cNvPr>
          <p:cNvSpPr txBox="1"/>
          <p:nvPr/>
        </p:nvSpPr>
        <p:spPr>
          <a:xfrm>
            <a:off x="6768630" y="6128904"/>
            <a:ext cx="25620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Johannes Vermeer</a:t>
            </a:r>
            <a:endParaRPr lang="en-US" dirty="0"/>
          </a:p>
        </p:txBody>
      </p:sp>
    </p:spTree>
    <p:extLst>
      <p:ext uri="{BB962C8B-B14F-4D97-AF65-F5344CB8AC3E}">
        <p14:creationId xmlns:p14="http://schemas.microsoft.com/office/powerpoint/2010/main" val="1314926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278675" y="3933902"/>
            <a:ext cx="2521132" cy="692332"/>
          </a:xfrm>
        </p:spPr>
        <p:txBody>
          <a:bodyPr>
            <a:normAutofit fontScale="90000"/>
          </a:bodyPr>
          <a:lstStyle/>
          <a:p>
            <a:r>
              <a:rPr lang="en-US" sz="2000" dirty="0"/>
              <a:t>President Bonnie D. Parkin, Former Relief Society General President</a:t>
            </a:r>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056708" y="235131"/>
            <a:ext cx="8856617" cy="6453052"/>
          </a:xfrm>
        </p:spPr>
        <p:txBody>
          <a:bodyPr>
            <a:noAutofit/>
          </a:bodyPr>
          <a:lstStyle/>
          <a:p>
            <a:pPr marL="36900" indent="0">
              <a:buNone/>
            </a:pPr>
            <a:r>
              <a:rPr lang="en-US" sz="3200" dirty="0"/>
              <a:t>“The Savior’s response strikingly clarified what mattered most. On that evening in Martha’s home, the good part was not in the kitchen; it was at the Lord’s feet. Dinner could wait.</a:t>
            </a:r>
          </a:p>
          <a:p>
            <a:pPr marL="36900" indent="0">
              <a:buNone/>
            </a:pPr>
            <a:r>
              <a:rPr lang="en-US" sz="3200" dirty="0"/>
              <a:t>Like Mary, I hunger to feast at the Savior’s feet, while, like Martha, I need to somehow find the laundry room floor, empty my in-box, and serve my husband something other than cold pizza. I have 15 grandchildren whose tender little spirits and daily challenges I want to better understand, yet I also have a slightly demanding Church calling! </a:t>
            </a:r>
          </a:p>
        </p:txBody>
      </p:sp>
      <p:pic>
        <p:nvPicPr>
          <p:cNvPr id="1026" name="Picture 2" descr="Relief Society General President">
            <a:extLst>
              <a:ext uri="{FF2B5EF4-FFF2-40B4-BE49-F238E27FC236}">
                <a16:creationId xmlns:a16="http://schemas.microsoft.com/office/drawing/2014/main" id="{C6B541BA-CE06-4C69-AC25-714C48FF1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57" y="456806"/>
            <a:ext cx="2533650" cy="3171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845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278675" y="3933902"/>
            <a:ext cx="2521132" cy="692332"/>
          </a:xfrm>
        </p:spPr>
        <p:txBody>
          <a:bodyPr>
            <a:normAutofit fontScale="90000"/>
          </a:bodyPr>
          <a:lstStyle/>
          <a:p>
            <a:r>
              <a:rPr lang="en-US" sz="2000" dirty="0"/>
              <a:t>President Bonnie D. Parkin, Former Relief Society General President</a:t>
            </a:r>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056708" y="235131"/>
            <a:ext cx="8856617" cy="6453052"/>
          </a:xfrm>
        </p:spPr>
        <p:txBody>
          <a:bodyPr>
            <a:noAutofit/>
          </a:bodyPr>
          <a:lstStyle/>
          <a:p>
            <a:pPr marL="36900" indent="0">
              <a:buNone/>
            </a:pPr>
            <a:r>
              <a:rPr lang="en-US" dirty="0"/>
              <a:t>“I don’t have lots of time. Like all of you, I have to choose. We all are trying to choose the good part which cannot be taken from us, to balance the spiritual and the temporal in our lives. Wouldn’t it be easy if we were choosing between visiting teaching or robbing a bank? Instead, our choices are often more subtle. We must choose between many worthy options.</a:t>
            </a:r>
          </a:p>
        </p:txBody>
      </p:sp>
      <p:pic>
        <p:nvPicPr>
          <p:cNvPr id="1026" name="Picture 2" descr="Relief Society General President">
            <a:extLst>
              <a:ext uri="{FF2B5EF4-FFF2-40B4-BE49-F238E27FC236}">
                <a16:creationId xmlns:a16="http://schemas.microsoft.com/office/drawing/2014/main" id="{C6B541BA-CE06-4C69-AC25-714C48FF1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57" y="456806"/>
            <a:ext cx="2533650" cy="3171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106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278675" y="3933902"/>
            <a:ext cx="2521132" cy="692332"/>
          </a:xfrm>
        </p:spPr>
        <p:txBody>
          <a:bodyPr>
            <a:normAutofit fontScale="90000"/>
          </a:bodyPr>
          <a:lstStyle/>
          <a:p>
            <a:r>
              <a:rPr lang="en-US" sz="2000" dirty="0"/>
              <a:t>President Bonnie D. Parkin, Former Relief Society General President</a:t>
            </a:r>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056708" y="235131"/>
            <a:ext cx="8856617" cy="6453052"/>
          </a:xfrm>
        </p:spPr>
        <p:txBody>
          <a:bodyPr>
            <a:noAutofit/>
          </a:bodyPr>
          <a:lstStyle/>
          <a:p>
            <a:pPr marL="36900" indent="0">
              <a:buNone/>
            </a:pPr>
            <a:r>
              <a:rPr lang="en-US" dirty="0"/>
              <a:t>“Mary and Martha are you and me; they are every sister in Relief Society. These two loved the Lord and wanted to show that love. On this occasion, it seems to me that Mary expressed her love by hearing His word, while Martha expressed hers by serving Him.</a:t>
            </a:r>
          </a:p>
          <a:p>
            <a:pPr marL="36900" indent="0">
              <a:buNone/>
            </a:pPr>
            <a:r>
              <a:rPr lang="en-US" dirty="0"/>
              <a:t>Martha thought she was doing right and that her sister should be helping her.</a:t>
            </a:r>
          </a:p>
        </p:txBody>
      </p:sp>
      <p:pic>
        <p:nvPicPr>
          <p:cNvPr id="1026" name="Picture 2" descr="Relief Society General President">
            <a:extLst>
              <a:ext uri="{FF2B5EF4-FFF2-40B4-BE49-F238E27FC236}">
                <a16:creationId xmlns:a16="http://schemas.microsoft.com/office/drawing/2014/main" id="{C6B541BA-CE06-4C69-AC25-714C48FF1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57" y="456806"/>
            <a:ext cx="2533650" cy="3171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199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278675" y="3933902"/>
            <a:ext cx="2521132" cy="692332"/>
          </a:xfrm>
        </p:spPr>
        <p:txBody>
          <a:bodyPr>
            <a:normAutofit fontScale="90000"/>
          </a:bodyPr>
          <a:lstStyle/>
          <a:p>
            <a:r>
              <a:rPr lang="en-US" sz="2000" dirty="0"/>
              <a:t>President Bonnie D. Parkin, Former Relief Society General President</a:t>
            </a:r>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056708" y="235131"/>
            <a:ext cx="8856617" cy="6453052"/>
          </a:xfrm>
        </p:spPr>
        <p:txBody>
          <a:bodyPr>
            <a:noAutofit/>
          </a:bodyPr>
          <a:lstStyle/>
          <a:p>
            <a:pPr marL="36900" indent="0">
              <a:buNone/>
            </a:pPr>
            <a:r>
              <a:rPr lang="en-US" dirty="0"/>
              <a:t>“I don’t believe the Lord was saying there are </a:t>
            </a:r>
            <a:r>
              <a:rPr lang="en-US" dirty="0" err="1"/>
              <a:t>Marthas</a:t>
            </a:r>
            <a:r>
              <a:rPr lang="en-US" dirty="0"/>
              <a:t> and there are </a:t>
            </a:r>
            <a:r>
              <a:rPr lang="en-US" dirty="0" err="1"/>
              <a:t>Marys</a:t>
            </a:r>
            <a:r>
              <a:rPr lang="en-US" dirty="0"/>
              <a:t>. Jesus did not dismiss Martha’s concern, but instead redirected her focus by saying choose “that good part.” And what is that? We “should look to the great Mediator, and hearken unto his great commandments” [2 Nephi 2:28].</a:t>
            </a:r>
          </a:p>
          <a:p>
            <a:pPr marL="36900" indent="0">
              <a:buNone/>
            </a:pPr>
            <a:r>
              <a:rPr lang="en-US" dirty="0"/>
              <a:t>The one thing that is needful is to choose eternal life. We choose daily.</a:t>
            </a:r>
          </a:p>
        </p:txBody>
      </p:sp>
      <p:pic>
        <p:nvPicPr>
          <p:cNvPr id="1026" name="Picture 2" descr="Relief Society General President">
            <a:extLst>
              <a:ext uri="{FF2B5EF4-FFF2-40B4-BE49-F238E27FC236}">
                <a16:creationId xmlns:a16="http://schemas.microsoft.com/office/drawing/2014/main" id="{C6B541BA-CE06-4C69-AC25-714C48FF1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57" y="456806"/>
            <a:ext cx="2533650" cy="3171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601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D354E-9E59-49DF-A329-D2480D4C820C}"/>
              </a:ext>
            </a:extLst>
          </p:cNvPr>
          <p:cNvSpPr>
            <a:spLocks noGrp="1"/>
          </p:cNvSpPr>
          <p:nvPr>
            <p:ph type="title"/>
          </p:nvPr>
        </p:nvSpPr>
        <p:spPr>
          <a:xfrm>
            <a:off x="913795" y="290943"/>
            <a:ext cx="10353762" cy="970450"/>
          </a:xfrm>
        </p:spPr>
        <p:txBody>
          <a:bodyPr/>
          <a:lstStyle/>
          <a:p>
            <a:r>
              <a:rPr lang="en-US" dirty="0"/>
              <a:t>Take an Application Moment</a:t>
            </a:r>
          </a:p>
        </p:txBody>
      </p:sp>
      <p:sp>
        <p:nvSpPr>
          <p:cNvPr id="3" name="Content Placeholder 2">
            <a:extLst>
              <a:ext uri="{FF2B5EF4-FFF2-40B4-BE49-F238E27FC236}">
                <a16:creationId xmlns:a16="http://schemas.microsoft.com/office/drawing/2014/main" id="{65EB67AD-AF3F-4113-9126-9DDBD90C2FF1}"/>
              </a:ext>
            </a:extLst>
          </p:cNvPr>
          <p:cNvSpPr>
            <a:spLocks noGrp="1"/>
          </p:cNvSpPr>
          <p:nvPr>
            <p:ph idx="1"/>
          </p:nvPr>
        </p:nvSpPr>
        <p:spPr>
          <a:xfrm>
            <a:off x="221673" y="1742064"/>
            <a:ext cx="7384472" cy="4506336"/>
          </a:xfrm>
        </p:spPr>
        <p:txBody>
          <a:bodyPr>
            <a:normAutofit fontScale="92500" lnSpcReduction="10000"/>
          </a:bodyPr>
          <a:lstStyle/>
          <a:p>
            <a:pPr marL="36900" indent="0">
              <a:buNone/>
            </a:pPr>
            <a:r>
              <a:rPr lang="en-US" sz="4000" dirty="0"/>
              <a:t>“Martha, you are worried and distracted by many things; there is need of only one thing. Mary has chosen the better part.” </a:t>
            </a:r>
          </a:p>
          <a:p>
            <a:pPr marL="36900" indent="0">
              <a:buNone/>
            </a:pPr>
            <a:r>
              <a:rPr lang="en-US" sz="2800" dirty="0"/>
              <a:t>(Luke 10:41–42, NRSV).</a:t>
            </a:r>
          </a:p>
          <a:p>
            <a:pPr marL="36900" indent="0">
              <a:buNone/>
            </a:pPr>
            <a:endParaRPr lang="en-US" dirty="0"/>
          </a:p>
          <a:p>
            <a:pPr marL="36900" indent="0" algn="ctr">
              <a:buNone/>
            </a:pPr>
            <a:r>
              <a:rPr lang="en-US" dirty="0">
                <a:solidFill>
                  <a:srgbClr val="FFFF00"/>
                </a:solidFill>
              </a:rPr>
              <a:t>What might these words from Jesus mean for you today?</a:t>
            </a:r>
          </a:p>
        </p:txBody>
      </p:sp>
      <p:pic>
        <p:nvPicPr>
          <p:cNvPr id="4" name="Picture 2">
            <a:extLst>
              <a:ext uri="{FF2B5EF4-FFF2-40B4-BE49-F238E27FC236}">
                <a16:creationId xmlns:a16="http://schemas.microsoft.com/office/drawing/2014/main" id="{3376AE07-C644-4EB3-BFFD-72A61ABB0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727" y="1451121"/>
            <a:ext cx="4419600" cy="51159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9E87A07-75A5-4359-B978-3D69626537F0}"/>
              </a:ext>
            </a:extLst>
          </p:cNvPr>
          <p:cNvSpPr txBox="1"/>
          <p:nvPr/>
        </p:nvSpPr>
        <p:spPr>
          <a:xfrm>
            <a:off x="7958379" y="6248400"/>
            <a:ext cx="27847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Johannes Vermeer</a:t>
            </a:r>
            <a:endParaRPr lang="en-US" dirty="0"/>
          </a:p>
        </p:txBody>
      </p:sp>
    </p:spTree>
    <p:extLst>
      <p:ext uri="{BB962C8B-B14F-4D97-AF65-F5344CB8AC3E}">
        <p14:creationId xmlns:p14="http://schemas.microsoft.com/office/powerpoint/2010/main" val="3024817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67CA9-6486-4210-AD9D-96C03954B747}"/>
              </a:ext>
            </a:extLst>
          </p:cNvPr>
          <p:cNvSpPr>
            <a:spLocks noGrp="1"/>
          </p:cNvSpPr>
          <p:nvPr>
            <p:ph type="title"/>
          </p:nvPr>
        </p:nvSpPr>
        <p:spPr/>
        <p:txBody>
          <a:bodyPr/>
          <a:lstStyle/>
          <a:p>
            <a:r>
              <a:rPr lang="en-US" dirty="0"/>
              <a:t>Three Key Themes in Luke</a:t>
            </a:r>
          </a:p>
        </p:txBody>
      </p:sp>
      <p:sp>
        <p:nvSpPr>
          <p:cNvPr id="3" name="Content Placeholder 2">
            <a:extLst>
              <a:ext uri="{FF2B5EF4-FFF2-40B4-BE49-F238E27FC236}">
                <a16:creationId xmlns:a16="http://schemas.microsoft.com/office/drawing/2014/main" id="{D610EA02-0BD7-41A0-9C21-16598D70361C}"/>
              </a:ext>
            </a:extLst>
          </p:cNvPr>
          <p:cNvSpPr>
            <a:spLocks noGrp="1"/>
          </p:cNvSpPr>
          <p:nvPr>
            <p:ph idx="1"/>
          </p:nvPr>
        </p:nvSpPr>
        <p:spPr/>
        <p:txBody>
          <a:bodyPr/>
          <a:lstStyle/>
          <a:p>
            <a:r>
              <a:rPr lang="en-US" dirty="0"/>
              <a:t>Christ’s relationships with women</a:t>
            </a:r>
          </a:p>
          <a:p>
            <a:r>
              <a:rPr lang="en-US" b="1" dirty="0"/>
              <a:t>Christ’s focus on the poor</a:t>
            </a:r>
          </a:p>
          <a:p>
            <a:r>
              <a:rPr lang="en-US" dirty="0"/>
              <a:t>Christ’s outreach to </a:t>
            </a:r>
            <a:r>
              <a:rPr lang="en-US" i="1" dirty="0"/>
              <a:t>all </a:t>
            </a:r>
            <a:r>
              <a:rPr lang="en-US" dirty="0"/>
              <a:t>of God’s children—even the marginalized and those viewed as outcasts.</a:t>
            </a:r>
          </a:p>
        </p:txBody>
      </p:sp>
    </p:spTree>
    <p:extLst>
      <p:ext uri="{BB962C8B-B14F-4D97-AF65-F5344CB8AC3E}">
        <p14:creationId xmlns:p14="http://schemas.microsoft.com/office/powerpoint/2010/main" val="3895200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FC092-C9B2-477A-8386-1FF09DA0A08A}"/>
              </a:ext>
            </a:extLst>
          </p:cNvPr>
          <p:cNvSpPr>
            <a:spLocks noGrp="1"/>
          </p:cNvSpPr>
          <p:nvPr>
            <p:ph type="title"/>
          </p:nvPr>
        </p:nvSpPr>
        <p:spPr>
          <a:xfrm>
            <a:off x="913795" y="609600"/>
            <a:ext cx="10353762" cy="970450"/>
          </a:xfrm>
        </p:spPr>
        <p:txBody>
          <a:bodyPr anchor="ctr">
            <a:normAutofit/>
          </a:bodyPr>
          <a:lstStyle/>
          <a:p>
            <a:r>
              <a:rPr lang="en-US" dirty="0"/>
              <a:t>“Dad, I Want You”</a:t>
            </a:r>
          </a:p>
        </p:txBody>
      </p:sp>
      <p:pic>
        <p:nvPicPr>
          <p:cNvPr id="8" name="Picture 7" descr="A child taking a selfie&#10;&#10;Description automatically generated with medium confidence">
            <a:extLst>
              <a:ext uri="{FF2B5EF4-FFF2-40B4-BE49-F238E27FC236}">
                <a16:creationId xmlns:a16="http://schemas.microsoft.com/office/drawing/2014/main" id="{D37C9E59-2CA7-40AB-BCA1-0C604590792C}"/>
              </a:ext>
            </a:extLst>
          </p:cNvPr>
          <p:cNvPicPr>
            <a:picLocks noChangeAspect="1"/>
          </p:cNvPicPr>
          <p:nvPr/>
        </p:nvPicPr>
        <p:blipFill rotWithShape="1">
          <a:blip r:embed="rId2">
            <a:extLst>
              <a:ext uri="{28A0092B-C50C-407E-A947-70E740481C1C}">
                <a14:useLocalDpi xmlns:a14="http://schemas.microsoft.com/office/drawing/2010/main" val="0"/>
              </a:ext>
            </a:extLst>
          </a:blip>
          <a:srcRect t="8495" r="-2" b="26404"/>
          <a:stretch/>
        </p:blipFill>
        <p:spPr>
          <a:xfrm>
            <a:off x="913795" y="1935649"/>
            <a:ext cx="10353762" cy="4515951"/>
          </a:xfrm>
          <a:prstGeom prst="rect">
            <a:avLst/>
          </a:prstGeom>
          <a:noFill/>
        </p:spPr>
      </p:pic>
    </p:spTree>
    <p:extLst>
      <p:ext uri="{BB962C8B-B14F-4D97-AF65-F5344CB8AC3E}">
        <p14:creationId xmlns:p14="http://schemas.microsoft.com/office/powerpoint/2010/main" val="518726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FC092-C9B2-477A-8386-1FF09DA0A08A}"/>
              </a:ext>
            </a:extLst>
          </p:cNvPr>
          <p:cNvSpPr>
            <a:spLocks noGrp="1"/>
          </p:cNvSpPr>
          <p:nvPr>
            <p:ph type="title"/>
          </p:nvPr>
        </p:nvSpPr>
        <p:spPr>
          <a:xfrm>
            <a:off x="719847" y="406400"/>
            <a:ext cx="10856068" cy="1173650"/>
          </a:xfrm>
        </p:spPr>
        <p:txBody>
          <a:bodyPr anchor="ctr">
            <a:normAutofit fontScale="90000"/>
          </a:bodyPr>
          <a:lstStyle/>
          <a:p>
            <a:r>
              <a:rPr lang="en-US" dirty="0"/>
              <a:t>“No, I mean, I want your money! I’m trying to get your money every day.”</a:t>
            </a:r>
          </a:p>
        </p:txBody>
      </p:sp>
      <p:pic>
        <p:nvPicPr>
          <p:cNvPr id="4" name="Picture 3" descr="A child taking a selfie&#10;&#10;Description automatically generated with medium confidence">
            <a:extLst>
              <a:ext uri="{FF2B5EF4-FFF2-40B4-BE49-F238E27FC236}">
                <a16:creationId xmlns:a16="http://schemas.microsoft.com/office/drawing/2014/main" id="{9EB09B60-5142-4E47-9D96-3717E42162EC}"/>
              </a:ext>
            </a:extLst>
          </p:cNvPr>
          <p:cNvPicPr>
            <a:picLocks noChangeAspect="1"/>
          </p:cNvPicPr>
          <p:nvPr/>
        </p:nvPicPr>
        <p:blipFill rotWithShape="1">
          <a:blip r:embed="rId2">
            <a:extLst>
              <a:ext uri="{28A0092B-C50C-407E-A947-70E740481C1C}">
                <a14:useLocalDpi xmlns:a14="http://schemas.microsoft.com/office/drawing/2010/main" val="0"/>
              </a:ext>
            </a:extLst>
          </a:blip>
          <a:srcRect t="8495" r="-2" b="26404"/>
          <a:stretch/>
        </p:blipFill>
        <p:spPr>
          <a:xfrm>
            <a:off x="913795" y="1935649"/>
            <a:ext cx="10353762" cy="4515951"/>
          </a:xfrm>
          <a:prstGeom prst="rect">
            <a:avLst/>
          </a:prstGeom>
          <a:noFill/>
        </p:spPr>
      </p:pic>
    </p:spTree>
    <p:extLst>
      <p:ext uri="{BB962C8B-B14F-4D97-AF65-F5344CB8AC3E}">
        <p14:creationId xmlns:p14="http://schemas.microsoft.com/office/powerpoint/2010/main" val="2037739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aby wearing a hat&#10;&#10;Description automatically generated with low confidence">
            <a:extLst>
              <a:ext uri="{FF2B5EF4-FFF2-40B4-BE49-F238E27FC236}">
                <a16:creationId xmlns:a16="http://schemas.microsoft.com/office/drawing/2014/main" id="{D7B26C61-7978-4C9C-800F-8DF17FE591AA}"/>
              </a:ext>
            </a:extLst>
          </p:cNvPr>
          <p:cNvPicPr>
            <a:picLocks noChangeAspect="1"/>
          </p:cNvPicPr>
          <p:nvPr/>
        </p:nvPicPr>
        <p:blipFill rotWithShape="1">
          <a:blip r:embed="rId3">
            <a:extLst>
              <a:ext uri="{28A0092B-C50C-407E-A947-70E740481C1C}">
                <a14:useLocalDpi xmlns:a14="http://schemas.microsoft.com/office/drawing/2010/main" val="0"/>
              </a:ext>
            </a:extLst>
          </a:blip>
          <a:srcRect r="44373"/>
          <a:stretch/>
        </p:blipFill>
        <p:spPr>
          <a:xfrm>
            <a:off x="3175755" y="314325"/>
            <a:ext cx="5174687" cy="6229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5">
            <a:extLst>
              <a:ext uri="{FF2B5EF4-FFF2-40B4-BE49-F238E27FC236}">
                <a16:creationId xmlns:a16="http://schemas.microsoft.com/office/drawing/2014/main" id="{10C3DA1B-EE60-41DA-B893-CB70AAE00942}"/>
              </a:ext>
            </a:extLst>
          </p:cNvPr>
          <p:cNvSpPr>
            <a:spLocks noChangeArrowheads="1"/>
          </p:cNvSpPr>
          <p:nvPr/>
        </p:nvSpPr>
        <p:spPr bwMode="auto">
          <a:xfrm>
            <a:off x="5497264" y="314325"/>
            <a:ext cx="1504490" cy="230424"/>
          </a:xfrm>
          <a:prstGeom prst="ellipse">
            <a:avLst/>
          </a:prstGeom>
          <a:noFill/>
          <a:ln w="1016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38269775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45" y="408709"/>
            <a:ext cx="11513128" cy="1143000"/>
          </a:xfrm>
        </p:spPr>
        <p:txBody>
          <a:bodyPr>
            <a:noAutofit/>
          </a:bodyPr>
          <a:lstStyle/>
          <a:p>
            <a:r>
              <a:rPr lang="en-US" sz="4000" b="1" dirty="0">
                <a:latin typeface="Georgia" panose="02040502050405020303" pitchFamily="18" charset="0"/>
              </a:rPr>
              <a:t>Selected Teachings from Christ Regarding the Poor that are Unique to Luke</a:t>
            </a:r>
          </a:p>
        </p:txBody>
      </p:sp>
      <p:sp>
        <p:nvSpPr>
          <p:cNvPr id="3" name="Content Placeholder 2"/>
          <p:cNvSpPr>
            <a:spLocks noGrp="1"/>
          </p:cNvSpPr>
          <p:nvPr>
            <p:ph idx="1"/>
          </p:nvPr>
        </p:nvSpPr>
        <p:spPr>
          <a:xfrm>
            <a:off x="415636" y="1787237"/>
            <a:ext cx="11166764" cy="4994564"/>
          </a:xfrm>
        </p:spPr>
        <p:txBody>
          <a:bodyPr>
            <a:noAutofit/>
          </a:bodyPr>
          <a:lstStyle/>
          <a:p>
            <a:pPr marL="182880">
              <a:spcBef>
                <a:spcPts val="600"/>
              </a:spcBef>
            </a:pPr>
            <a:r>
              <a:rPr lang="en-US" sz="3200" dirty="0">
                <a:latin typeface="Georgia" panose="02040502050405020303" pitchFamily="18" charset="0"/>
              </a:rPr>
              <a:t>Mary’s Magnificat</a:t>
            </a:r>
          </a:p>
          <a:p>
            <a:pPr marL="182880">
              <a:spcBef>
                <a:spcPts val="600"/>
              </a:spcBef>
            </a:pPr>
            <a:r>
              <a:rPr lang="en-US" sz="3200" dirty="0"/>
              <a:t>Christ’s first sermon</a:t>
            </a:r>
          </a:p>
          <a:p>
            <a:pPr marL="182880">
              <a:spcBef>
                <a:spcPts val="600"/>
              </a:spcBef>
            </a:pPr>
            <a:r>
              <a:rPr lang="en-US" sz="3200" dirty="0"/>
              <a:t>Sermon on the plain</a:t>
            </a:r>
          </a:p>
          <a:p>
            <a:pPr marL="182880">
              <a:spcBef>
                <a:spcPts val="600"/>
              </a:spcBef>
            </a:pPr>
            <a:r>
              <a:rPr lang="en-US" sz="3200" dirty="0">
                <a:solidFill>
                  <a:srgbClr val="FFFF00"/>
                </a:solidFill>
              </a:rPr>
              <a:t>Rich man who builds bigger barns</a:t>
            </a:r>
          </a:p>
          <a:p>
            <a:pPr marL="182880">
              <a:spcBef>
                <a:spcPts val="600"/>
              </a:spcBef>
            </a:pPr>
            <a:r>
              <a:rPr lang="en-US" sz="3200" dirty="0">
                <a:solidFill>
                  <a:schemeClr val="tx1"/>
                </a:solidFill>
                <a:latin typeface="Georgia" panose="02040502050405020303" pitchFamily="18" charset="0"/>
              </a:rPr>
              <a:t>Parable of the Banquet</a:t>
            </a:r>
          </a:p>
          <a:p>
            <a:pPr marL="182880">
              <a:spcBef>
                <a:spcPts val="600"/>
              </a:spcBef>
            </a:pPr>
            <a:r>
              <a:rPr lang="en-US" sz="3200" dirty="0">
                <a:solidFill>
                  <a:srgbClr val="FFFF00"/>
                </a:solidFill>
                <a:latin typeface="Georgia" panose="02040502050405020303" pitchFamily="18" charset="0"/>
              </a:rPr>
              <a:t>Parable of Lazarus and the rich man</a:t>
            </a:r>
          </a:p>
          <a:p>
            <a:pPr marL="182880">
              <a:spcBef>
                <a:spcPts val="600"/>
              </a:spcBef>
            </a:pPr>
            <a:r>
              <a:rPr lang="en-US" sz="3200" dirty="0">
                <a:latin typeface="Georgia" panose="02040502050405020303" pitchFamily="18" charset="0"/>
              </a:rPr>
              <a:t>Widow of Nain</a:t>
            </a:r>
          </a:p>
          <a:p>
            <a:pPr marL="182880">
              <a:spcBef>
                <a:spcPts val="600"/>
              </a:spcBef>
            </a:pPr>
            <a:r>
              <a:rPr lang="en-US" sz="3200" dirty="0">
                <a:latin typeface="Georgia" panose="02040502050405020303" pitchFamily="18" charset="0"/>
              </a:rPr>
              <a:t>Repentance of Zacchaeus</a:t>
            </a:r>
            <a:endParaRPr lang="en-US" sz="3200" dirty="0"/>
          </a:p>
        </p:txBody>
      </p:sp>
    </p:spTree>
    <p:extLst>
      <p:ext uri="{BB962C8B-B14F-4D97-AF65-F5344CB8AC3E}">
        <p14:creationId xmlns:p14="http://schemas.microsoft.com/office/powerpoint/2010/main" val="4138314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sky, outdoor, roof&#10;&#10;Description automatically generated">
            <a:extLst>
              <a:ext uri="{FF2B5EF4-FFF2-40B4-BE49-F238E27FC236}">
                <a16:creationId xmlns:a16="http://schemas.microsoft.com/office/drawing/2014/main" id="{1ACA8980-29B7-4681-9C83-90955CE02F86}"/>
              </a:ext>
            </a:extLst>
          </p:cNvPr>
          <p:cNvPicPr>
            <a:picLocks noChangeAspect="1"/>
          </p:cNvPicPr>
          <p:nvPr/>
        </p:nvPicPr>
        <p:blipFill rotWithShape="1">
          <a:blip r:embed="rId3"/>
          <a:srcRect l="23830" t="93" r="-61"/>
          <a:stretch/>
        </p:blipFill>
        <p:spPr>
          <a:xfrm>
            <a:off x="2623162" y="529647"/>
            <a:ext cx="6996441" cy="6131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E6CC9C15-5CAE-41FA-AEBA-7252B0B697C6}"/>
              </a:ext>
            </a:extLst>
          </p:cNvPr>
          <p:cNvSpPr txBox="1"/>
          <p:nvPr/>
        </p:nvSpPr>
        <p:spPr>
          <a:xfrm>
            <a:off x="2939862" y="727023"/>
            <a:ext cx="541644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dirty="0">
                <a:latin typeface="Century Gothic"/>
              </a:rPr>
              <a:t>The Rich Fool</a:t>
            </a:r>
          </a:p>
          <a:p>
            <a:r>
              <a:rPr lang="en-US" sz="3600" dirty="0">
                <a:latin typeface="Century Gothic"/>
              </a:rPr>
              <a:t>Luke 12:13-21</a:t>
            </a:r>
          </a:p>
        </p:txBody>
      </p:sp>
      <p:sp>
        <p:nvSpPr>
          <p:cNvPr id="4" name="TextBox 3">
            <a:extLst>
              <a:ext uri="{FF2B5EF4-FFF2-40B4-BE49-F238E27FC236}">
                <a16:creationId xmlns:a16="http://schemas.microsoft.com/office/drawing/2014/main" id="{14A74E4A-A9DA-4376-83D5-639BD7141732}"/>
              </a:ext>
            </a:extLst>
          </p:cNvPr>
          <p:cNvSpPr txBox="1"/>
          <p:nvPr/>
        </p:nvSpPr>
        <p:spPr>
          <a:xfrm>
            <a:off x="5170358" y="6328353"/>
            <a:ext cx="9256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Sawyer</a:t>
            </a:r>
            <a:endParaRPr lang="en-US" dirty="0"/>
          </a:p>
        </p:txBody>
      </p:sp>
    </p:spTree>
    <p:extLst>
      <p:ext uri="{BB962C8B-B14F-4D97-AF65-F5344CB8AC3E}">
        <p14:creationId xmlns:p14="http://schemas.microsoft.com/office/powerpoint/2010/main" val="355315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BD3D-B955-4FAF-B6ED-10485F5B6BA4}"/>
              </a:ext>
            </a:extLst>
          </p:cNvPr>
          <p:cNvSpPr>
            <a:spLocks noGrp="1"/>
          </p:cNvSpPr>
          <p:nvPr>
            <p:ph type="title"/>
          </p:nvPr>
        </p:nvSpPr>
        <p:spPr/>
        <p:txBody>
          <a:bodyPr/>
          <a:lstStyle/>
          <a:p>
            <a:r>
              <a:rPr lang="en-US" dirty="0"/>
              <a:t>Luke 12:13–21</a:t>
            </a:r>
          </a:p>
        </p:txBody>
      </p:sp>
      <p:sp>
        <p:nvSpPr>
          <p:cNvPr id="3" name="Content Placeholder 2">
            <a:extLst>
              <a:ext uri="{FF2B5EF4-FFF2-40B4-BE49-F238E27FC236}">
                <a16:creationId xmlns:a16="http://schemas.microsoft.com/office/drawing/2014/main" id="{1722CC20-081D-4F34-A583-13B416F70E08}"/>
              </a:ext>
            </a:extLst>
          </p:cNvPr>
          <p:cNvSpPr>
            <a:spLocks noGrp="1"/>
          </p:cNvSpPr>
          <p:nvPr>
            <p:ph idx="1"/>
          </p:nvPr>
        </p:nvSpPr>
        <p:spPr/>
        <p:txBody>
          <a:bodyPr>
            <a:noAutofit/>
          </a:bodyPr>
          <a:lstStyle/>
          <a:p>
            <a:pPr marL="36900" indent="0">
              <a:buNone/>
            </a:pPr>
            <a:r>
              <a:rPr lang="en-US" dirty="0"/>
              <a:t>“Someone in the crowd said to him, ‘Teacher, tell my brother to divide the family inheritance with me.’” Jesus responded, “‘Friend, who set me to be a judge or arbitrator over you?’ And he said to them, ‘Take care! Be on your guard against all kinds of greed; for one’s life does not consist in the abundance of possessions.’</a:t>
            </a:r>
          </a:p>
        </p:txBody>
      </p:sp>
    </p:spTree>
    <p:extLst>
      <p:ext uri="{BB962C8B-B14F-4D97-AF65-F5344CB8AC3E}">
        <p14:creationId xmlns:p14="http://schemas.microsoft.com/office/powerpoint/2010/main" val="4237517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BD3D-B955-4FAF-B6ED-10485F5B6BA4}"/>
              </a:ext>
            </a:extLst>
          </p:cNvPr>
          <p:cNvSpPr>
            <a:spLocks noGrp="1"/>
          </p:cNvSpPr>
          <p:nvPr>
            <p:ph type="title"/>
          </p:nvPr>
        </p:nvSpPr>
        <p:spPr/>
        <p:txBody>
          <a:bodyPr/>
          <a:lstStyle/>
          <a:p>
            <a:r>
              <a:rPr lang="en-US" dirty="0"/>
              <a:t>Luke 12:13–21</a:t>
            </a:r>
          </a:p>
        </p:txBody>
      </p:sp>
      <p:sp>
        <p:nvSpPr>
          <p:cNvPr id="3" name="Content Placeholder 2">
            <a:extLst>
              <a:ext uri="{FF2B5EF4-FFF2-40B4-BE49-F238E27FC236}">
                <a16:creationId xmlns:a16="http://schemas.microsoft.com/office/drawing/2014/main" id="{1722CC20-081D-4F34-A583-13B416F70E08}"/>
              </a:ext>
            </a:extLst>
          </p:cNvPr>
          <p:cNvSpPr>
            <a:spLocks noGrp="1"/>
          </p:cNvSpPr>
          <p:nvPr>
            <p:ph idx="1"/>
          </p:nvPr>
        </p:nvSpPr>
        <p:spPr/>
        <p:txBody>
          <a:bodyPr>
            <a:noAutofit/>
          </a:bodyPr>
          <a:lstStyle/>
          <a:p>
            <a:pPr marL="36900" indent="0">
              <a:buNone/>
            </a:pPr>
            <a:r>
              <a:rPr lang="en-US" dirty="0"/>
              <a:t>Then he told them a parable: ‘The land of a rich man produced abundantly. And he thought to himself, “What should I do, for I have no place to store my crops?” Then he said, “I will do this: I will pull down my barns and build larger ones, and there I will store all my grain and my goods. And I will say to my soul, Soul, you have ample goods laid up for many years; relax, eat, drink, be merry.” </a:t>
            </a:r>
          </a:p>
        </p:txBody>
      </p:sp>
    </p:spTree>
    <p:extLst>
      <p:ext uri="{BB962C8B-B14F-4D97-AF65-F5344CB8AC3E}">
        <p14:creationId xmlns:p14="http://schemas.microsoft.com/office/powerpoint/2010/main" val="1792914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BD3D-B955-4FAF-B6ED-10485F5B6BA4}"/>
              </a:ext>
            </a:extLst>
          </p:cNvPr>
          <p:cNvSpPr>
            <a:spLocks noGrp="1"/>
          </p:cNvSpPr>
          <p:nvPr>
            <p:ph type="title"/>
          </p:nvPr>
        </p:nvSpPr>
        <p:spPr/>
        <p:txBody>
          <a:bodyPr/>
          <a:lstStyle/>
          <a:p>
            <a:r>
              <a:rPr lang="en-US" dirty="0"/>
              <a:t>Luke 12:13–21</a:t>
            </a:r>
          </a:p>
        </p:txBody>
      </p:sp>
      <p:sp>
        <p:nvSpPr>
          <p:cNvPr id="3" name="Content Placeholder 2">
            <a:extLst>
              <a:ext uri="{FF2B5EF4-FFF2-40B4-BE49-F238E27FC236}">
                <a16:creationId xmlns:a16="http://schemas.microsoft.com/office/drawing/2014/main" id="{1722CC20-081D-4F34-A583-13B416F70E08}"/>
              </a:ext>
            </a:extLst>
          </p:cNvPr>
          <p:cNvSpPr>
            <a:spLocks noGrp="1"/>
          </p:cNvSpPr>
          <p:nvPr>
            <p:ph idx="1"/>
          </p:nvPr>
        </p:nvSpPr>
        <p:spPr/>
        <p:txBody>
          <a:bodyPr>
            <a:noAutofit/>
          </a:bodyPr>
          <a:lstStyle/>
          <a:p>
            <a:pPr marL="36900" indent="0">
              <a:buNone/>
            </a:pPr>
            <a:r>
              <a:rPr lang="en-US" dirty="0"/>
              <a:t>“But God said to him, “You fool! This very night your life is being demanded of you. And the things you have prepared, whose will they be?” So it is with those who store up treasures for themselves but are not rich toward God.’” </a:t>
            </a:r>
          </a:p>
        </p:txBody>
      </p:sp>
    </p:spTree>
    <p:extLst>
      <p:ext uri="{BB962C8B-B14F-4D97-AF65-F5344CB8AC3E}">
        <p14:creationId xmlns:p14="http://schemas.microsoft.com/office/powerpoint/2010/main" val="300030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2600" y="190500"/>
            <a:ext cx="7899399" cy="6400800"/>
          </a:xfrm>
        </p:spPr>
        <p:txBody>
          <a:bodyPr>
            <a:normAutofit fontScale="92500"/>
          </a:bodyPr>
          <a:lstStyle/>
          <a:p>
            <a:pPr marL="0" indent="0">
              <a:buNone/>
            </a:pPr>
            <a:r>
              <a:rPr lang="en-US" kern="1200" dirty="0">
                <a:effectLst/>
                <a:latin typeface="Georgia" panose="02040502050405020303" pitchFamily="18" charset="0"/>
              </a:rPr>
              <a:t>“No slave can serve two masters; for a slave will either hate the one and love the other, or be devoted to the one and despise the other. You cannot serve God and wealth. The Pharisees, who were lovers of money, heard all this, and they ridiculed him. So he said to them, ‘You are those who justify yourselves in the sight of others; but God knows your hearts; for what is prized by human beings is an abomination in the sight of God.’” </a:t>
            </a:r>
            <a:r>
              <a:rPr lang="en-US" sz="3000" kern="1200" dirty="0">
                <a:effectLst/>
                <a:latin typeface="Georgia" panose="02040502050405020303" pitchFamily="18" charset="0"/>
              </a:rPr>
              <a:t>(Luke 16:13-15, NRSV)</a:t>
            </a:r>
            <a:endParaRPr lang="en-US" kern="1200" dirty="0">
              <a:effectLst/>
              <a:latin typeface="Georgia" panose="02040502050405020303" pitchFamily="18" charset="0"/>
            </a:endParaRPr>
          </a:p>
        </p:txBody>
      </p:sp>
      <p:pic>
        <p:nvPicPr>
          <p:cNvPr id="4" name="Picture 2" descr="A picture containing text, book, colorful&#10;&#10;Description automatically generated">
            <a:extLst>
              <a:ext uri="{FF2B5EF4-FFF2-40B4-BE49-F238E27FC236}">
                <a16:creationId xmlns:a16="http://schemas.microsoft.com/office/drawing/2014/main" id="{555EA813-15A8-4F4A-9E72-A47D637C94BF}"/>
              </a:ext>
            </a:extLst>
          </p:cNvPr>
          <p:cNvPicPr>
            <a:picLocks noChangeAspect="1"/>
          </p:cNvPicPr>
          <p:nvPr/>
        </p:nvPicPr>
        <p:blipFill>
          <a:blip r:embed="rId3"/>
          <a:stretch>
            <a:fillRect/>
          </a:stretch>
        </p:blipFill>
        <p:spPr>
          <a:xfrm>
            <a:off x="311285" y="338104"/>
            <a:ext cx="3766013" cy="30908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E9EC7657-1D27-4DB2-B938-93B4771DF766}"/>
              </a:ext>
            </a:extLst>
          </p:cNvPr>
          <p:cNvSpPr txBox="1"/>
          <p:nvPr/>
        </p:nvSpPr>
        <p:spPr>
          <a:xfrm>
            <a:off x="463685" y="2986737"/>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highlight>
                  <a:srgbClr val="000000"/>
                </a:highlight>
                <a:latin typeface="Georgia"/>
                <a:ea typeface="+mn-lt"/>
                <a:cs typeface="+mn-lt"/>
              </a:rPr>
              <a:t>Lawrence W. Ladd</a:t>
            </a:r>
            <a:endParaRPr lang="en-US" sz="2000" dirty="0">
              <a:highlight>
                <a:srgbClr val="000000"/>
              </a:highlight>
              <a:latin typeface="Georgia"/>
            </a:endParaRPr>
          </a:p>
        </p:txBody>
      </p:sp>
    </p:spTree>
    <p:extLst>
      <p:ext uri="{BB962C8B-B14F-4D97-AF65-F5344CB8AC3E}">
        <p14:creationId xmlns:p14="http://schemas.microsoft.com/office/powerpoint/2010/main" val="1515251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2600" y="190500"/>
            <a:ext cx="7899399" cy="6400800"/>
          </a:xfrm>
        </p:spPr>
        <p:txBody>
          <a:bodyPr>
            <a:normAutofit/>
          </a:bodyPr>
          <a:lstStyle/>
          <a:p>
            <a:pPr marL="0" indent="0">
              <a:buNone/>
            </a:pPr>
            <a:r>
              <a:rPr lang="en-US" kern="1200" dirty="0">
                <a:effectLst/>
                <a:latin typeface="Georgia" panose="02040502050405020303" pitchFamily="18" charset="0"/>
              </a:rPr>
              <a:t>“There was a certain rich man, which was clothed in purple and fine linen, and </a:t>
            </a:r>
            <a:r>
              <a:rPr lang="en-US" kern="1200" dirty="0">
                <a:solidFill>
                  <a:srgbClr val="FFFF00"/>
                </a:solidFill>
                <a:effectLst/>
                <a:latin typeface="Georgia" panose="02040502050405020303" pitchFamily="18" charset="0"/>
              </a:rPr>
              <a:t>fared sumptuously</a:t>
            </a:r>
            <a:r>
              <a:rPr lang="en-US" kern="1200" dirty="0">
                <a:effectLst/>
                <a:latin typeface="Georgia" panose="02040502050405020303" pitchFamily="18" charset="0"/>
              </a:rPr>
              <a:t> every day: And there was a certain beggar named Lazarus, which was laid at his gate, full of sores, And desiring to be fed with the crumbs which fell from the rich man’s table: moreover the dogs came and licked his sores.”</a:t>
            </a:r>
          </a:p>
        </p:txBody>
      </p:sp>
      <p:pic>
        <p:nvPicPr>
          <p:cNvPr id="4" name="Picture 2" descr="A picture containing text, book, colorful&#10;&#10;Description automatically generated">
            <a:extLst>
              <a:ext uri="{FF2B5EF4-FFF2-40B4-BE49-F238E27FC236}">
                <a16:creationId xmlns:a16="http://schemas.microsoft.com/office/drawing/2014/main" id="{555EA813-15A8-4F4A-9E72-A47D637C94BF}"/>
              </a:ext>
            </a:extLst>
          </p:cNvPr>
          <p:cNvPicPr>
            <a:picLocks noChangeAspect="1"/>
          </p:cNvPicPr>
          <p:nvPr/>
        </p:nvPicPr>
        <p:blipFill>
          <a:blip r:embed="rId3"/>
          <a:stretch>
            <a:fillRect/>
          </a:stretch>
        </p:blipFill>
        <p:spPr>
          <a:xfrm>
            <a:off x="311285" y="338104"/>
            <a:ext cx="3766013" cy="30908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E9EC7657-1D27-4DB2-B938-93B4771DF766}"/>
              </a:ext>
            </a:extLst>
          </p:cNvPr>
          <p:cNvSpPr txBox="1"/>
          <p:nvPr/>
        </p:nvSpPr>
        <p:spPr>
          <a:xfrm>
            <a:off x="463685" y="2986737"/>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highlight>
                  <a:srgbClr val="000000"/>
                </a:highlight>
                <a:latin typeface="Georgia"/>
                <a:ea typeface="+mn-lt"/>
                <a:cs typeface="+mn-lt"/>
              </a:rPr>
              <a:t>Lawrence W. Ladd</a:t>
            </a:r>
            <a:endParaRPr lang="en-US" sz="2000" dirty="0">
              <a:highlight>
                <a:srgbClr val="000000"/>
              </a:highlight>
              <a:latin typeface="Georgia"/>
            </a:endParaRPr>
          </a:p>
        </p:txBody>
      </p:sp>
    </p:spTree>
    <p:extLst>
      <p:ext uri="{BB962C8B-B14F-4D97-AF65-F5344CB8AC3E}">
        <p14:creationId xmlns:p14="http://schemas.microsoft.com/office/powerpoint/2010/main" val="507785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2600" y="190500"/>
            <a:ext cx="7899399" cy="6400800"/>
          </a:xfrm>
        </p:spPr>
        <p:txBody>
          <a:bodyPr>
            <a:noAutofit/>
          </a:bodyPr>
          <a:lstStyle/>
          <a:p>
            <a:pPr marL="0" indent="0">
              <a:buNone/>
            </a:pPr>
            <a:r>
              <a:rPr lang="en-US" sz="3100" kern="1200" dirty="0">
                <a:effectLst/>
                <a:latin typeface="Georgia" panose="02040502050405020303" pitchFamily="18" charset="0"/>
              </a:rPr>
              <a:t>“And it came to pass, that the beggar died, and was carried by the angels into Abraham’s bosom: the rich man also died, and was buried; And in hell he lifted up his eyes, being in torments, and </a:t>
            </a:r>
            <a:r>
              <a:rPr lang="en-US" sz="3100" kern="1200" dirty="0" err="1">
                <a:effectLst/>
                <a:latin typeface="Georgia" panose="02040502050405020303" pitchFamily="18" charset="0"/>
              </a:rPr>
              <a:t>seeth</a:t>
            </a:r>
            <a:r>
              <a:rPr lang="en-US" sz="3100" kern="1200" dirty="0">
                <a:effectLst/>
                <a:latin typeface="Georgia" panose="02040502050405020303" pitchFamily="18" charset="0"/>
              </a:rPr>
              <a:t> Abraham afar off, and Lazarus in his bosom. And he cried and said, Father Abraham, have mercy on me, and send Lazarus, that he may dip the tip of his finger in water, and cool my tongue; for I am tormented in this flame. But Abraham said, Son, remember that thou in thy lifetime </a:t>
            </a:r>
            <a:r>
              <a:rPr lang="en-US" sz="3100" kern="1200" dirty="0" err="1">
                <a:effectLst/>
                <a:latin typeface="Georgia" panose="02040502050405020303" pitchFamily="18" charset="0"/>
              </a:rPr>
              <a:t>receivedst</a:t>
            </a:r>
            <a:r>
              <a:rPr lang="en-US" sz="3100" kern="1200" dirty="0">
                <a:effectLst/>
                <a:latin typeface="Georgia" panose="02040502050405020303" pitchFamily="18" charset="0"/>
              </a:rPr>
              <a:t> thy good things, and likewise Lazarus evil things: but now he is comforted, and thou art tormented.’”</a:t>
            </a:r>
          </a:p>
        </p:txBody>
      </p:sp>
      <p:pic>
        <p:nvPicPr>
          <p:cNvPr id="4" name="Picture 2" descr="A picture containing text, book, colorful&#10;&#10;Description automatically generated">
            <a:extLst>
              <a:ext uri="{FF2B5EF4-FFF2-40B4-BE49-F238E27FC236}">
                <a16:creationId xmlns:a16="http://schemas.microsoft.com/office/drawing/2014/main" id="{555EA813-15A8-4F4A-9E72-A47D637C94BF}"/>
              </a:ext>
            </a:extLst>
          </p:cNvPr>
          <p:cNvPicPr>
            <a:picLocks noChangeAspect="1"/>
          </p:cNvPicPr>
          <p:nvPr/>
        </p:nvPicPr>
        <p:blipFill>
          <a:blip r:embed="rId3"/>
          <a:stretch>
            <a:fillRect/>
          </a:stretch>
        </p:blipFill>
        <p:spPr>
          <a:xfrm>
            <a:off x="311285" y="338104"/>
            <a:ext cx="3766013" cy="30908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E9EC7657-1D27-4DB2-B938-93B4771DF766}"/>
              </a:ext>
            </a:extLst>
          </p:cNvPr>
          <p:cNvSpPr txBox="1"/>
          <p:nvPr/>
        </p:nvSpPr>
        <p:spPr>
          <a:xfrm>
            <a:off x="463685" y="2986737"/>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highlight>
                  <a:srgbClr val="000000"/>
                </a:highlight>
                <a:latin typeface="Georgia"/>
                <a:ea typeface="+mn-lt"/>
                <a:cs typeface="+mn-lt"/>
              </a:rPr>
              <a:t>Lawrence W. Ladd</a:t>
            </a:r>
            <a:endParaRPr lang="en-US" sz="2000" dirty="0">
              <a:highlight>
                <a:srgbClr val="000000"/>
              </a:highlight>
              <a:latin typeface="Georgia"/>
            </a:endParaRPr>
          </a:p>
        </p:txBody>
      </p:sp>
    </p:spTree>
    <p:extLst>
      <p:ext uri="{BB962C8B-B14F-4D97-AF65-F5344CB8AC3E}">
        <p14:creationId xmlns:p14="http://schemas.microsoft.com/office/powerpoint/2010/main" val="32552259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D55A-DD14-416E-A334-7F7FCCDE86C3}"/>
              </a:ext>
            </a:extLst>
          </p:cNvPr>
          <p:cNvSpPr>
            <a:spLocks noGrp="1"/>
          </p:cNvSpPr>
          <p:nvPr>
            <p:ph type="title"/>
          </p:nvPr>
        </p:nvSpPr>
        <p:spPr>
          <a:xfrm>
            <a:off x="609600" y="274638"/>
            <a:ext cx="5384800" cy="1143000"/>
          </a:xfrm>
        </p:spPr>
        <p:txBody>
          <a:bodyPr/>
          <a:lstStyle/>
          <a:p>
            <a:r>
              <a:rPr lang="en-US" dirty="0"/>
              <a:t>Jesus in Luke</a:t>
            </a:r>
          </a:p>
        </p:txBody>
      </p:sp>
      <p:sp>
        <p:nvSpPr>
          <p:cNvPr id="3" name="Text Placeholder 2">
            <a:extLst>
              <a:ext uri="{FF2B5EF4-FFF2-40B4-BE49-F238E27FC236}">
                <a16:creationId xmlns:a16="http://schemas.microsoft.com/office/drawing/2014/main" id="{AD208BDC-5137-4509-B007-B7208FBF46E7}"/>
              </a:ext>
            </a:extLst>
          </p:cNvPr>
          <p:cNvSpPr>
            <a:spLocks noGrp="1"/>
          </p:cNvSpPr>
          <p:nvPr>
            <p:ph type="body" sz="half" idx="1"/>
          </p:nvPr>
        </p:nvSpPr>
        <p:spPr/>
        <p:txBody>
          <a:bodyPr>
            <a:normAutofit/>
          </a:bodyPr>
          <a:lstStyle/>
          <a:p>
            <a:pPr marL="36900" indent="0">
              <a:buNone/>
            </a:pPr>
            <a:r>
              <a:rPr lang="en-US" dirty="0"/>
              <a:t>“The beggar died, and was carried by the angels into Abraham’s bosom: the rich man also died, and was buried; And in </a:t>
            </a:r>
            <a:r>
              <a:rPr lang="en-US" b="1" dirty="0">
                <a:solidFill>
                  <a:srgbClr val="92D050"/>
                </a:solidFill>
              </a:rPr>
              <a:t>hell he lifted up his eyes, being in torments</a:t>
            </a:r>
            <a:r>
              <a:rPr lang="en-US" dirty="0"/>
              <a:t>”</a:t>
            </a:r>
          </a:p>
        </p:txBody>
      </p:sp>
    </p:spTree>
    <p:extLst>
      <p:ext uri="{BB962C8B-B14F-4D97-AF65-F5344CB8AC3E}">
        <p14:creationId xmlns:p14="http://schemas.microsoft.com/office/powerpoint/2010/main" val="321266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D55A-DD14-416E-A334-7F7FCCDE86C3}"/>
              </a:ext>
            </a:extLst>
          </p:cNvPr>
          <p:cNvSpPr>
            <a:spLocks noGrp="1"/>
          </p:cNvSpPr>
          <p:nvPr>
            <p:ph type="title"/>
          </p:nvPr>
        </p:nvSpPr>
        <p:spPr>
          <a:xfrm>
            <a:off x="609600" y="274638"/>
            <a:ext cx="5384800" cy="1143000"/>
          </a:xfrm>
        </p:spPr>
        <p:txBody>
          <a:bodyPr/>
          <a:lstStyle/>
          <a:p>
            <a:r>
              <a:rPr lang="en-US" dirty="0"/>
              <a:t>Jesus in Luke</a:t>
            </a:r>
          </a:p>
        </p:txBody>
      </p:sp>
      <p:sp>
        <p:nvSpPr>
          <p:cNvPr id="3" name="Text Placeholder 2">
            <a:extLst>
              <a:ext uri="{FF2B5EF4-FFF2-40B4-BE49-F238E27FC236}">
                <a16:creationId xmlns:a16="http://schemas.microsoft.com/office/drawing/2014/main" id="{AD208BDC-5137-4509-B007-B7208FBF46E7}"/>
              </a:ext>
            </a:extLst>
          </p:cNvPr>
          <p:cNvSpPr>
            <a:spLocks noGrp="1"/>
          </p:cNvSpPr>
          <p:nvPr>
            <p:ph type="body" sz="half" idx="1"/>
          </p:nvPr>
        </p:nvSpPr>
        <p:spPr/>
        <p:txBody>
          <a:bodyPr>
            <a:normAutofit/>
          </a:bodyPr>
          <a:lstStyle/>
          <a:p>
            <a:pPr marL="36900" indent="0">
              <a:buNone/>
            </a:pPr>
            <a:r>
              <a:rPr lang="en-US" dirty="0"/>
              <a:t>“The beggar died, and was carried by the angels into Abraham’s bosom: the rich man also died, and was buried; And in </a:t>
            </a:r>
            <a:r>
              <a:rPr lang="en-US" b="1" dirty="0">
                <a:solidFill>
                  <a:srgbClr val="92D050"/>
                </a:solidFill>
              </a:rPr>
              <a:t>hell he lifted up his eyes, being in torments</a:t>
            </a:r>
            <a:r>
              <a:rPr lang="en-US" dirty="0"/>
              <a:t>”</a:t>
            </a:r>
          </a:p>
        </p:txBody>
      </p:sp>
      <p:sp>
        <p:nvSpPr>
          <p:cNvPr id="6" name="Title 1">
            <a:extLst>
              <a:ext uri="{FF2B5EF4-FFF2-40B4-BE49-F238E27FC236}">
                <a16:creationId xmlns:a16="http://schemas.microsoft.com/office/drawing/2014/main" id="{51F73278-B53B-4974-9E80-472DA7CDC255}"/>
              </a:ext>
            </a:extLst>
          </p:cNvPr>
          <p:cNvSpPr txBox="1">
            <a:spLocks/>
          </p:cNvSpPr>
          <p:nvPr/>
        </p:nvSpPr>
        <p:spPr>
          <a:xfrm>
            <a:off x="6483915" y="274636"/>
            <a:ext cx="5384800" cy="1143000"/>
          </a:xfrm>
          <a:prstGeom prst="rect">
            <a:avLst/>
          </a:prstGeom>
          <a:effectLst>
            <a:outerShdw blurRad="25400" dir="17880000">
              <a:srgbClr val="000000">
                <a:alpha val="46000"/>
              </a:srgbClr>
            </a:outerShdw>
          </a:effectLst>
        </p:spPr>
        <p:txBody>
          <a:bodyPr vert="horz" lIns="91440" tIns="45720" rIns="91440" bIns="45720" rtlCol="0" anchor="ctr">
            <a:normAutofit fontScale="925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Jesus in the D&amp;C</a:t>
            </a:r>
          </a:p>
        </p:txBody>
      </p:sp>
      <p:sp>
        <p:nvSpPr>
          <p:cNvPr id="7" name="Text Placeholder 2">
            <a:extLst>
              <a:ext uri="{FF2B5EF4-FFF2-40B4-BE49-F238E27FC236}">
                <a16:creationId xmlns:a16="http://schemas.microsoft.com/office/drawing/2014/main" id="{08689C71-4736-4F6C-AA2A-D3BC62E19B9C}"/>
              </a:ext>
            </a:extLst>
          </p:cNvPr>
          <p:cNvSpPr txBox="1">
            <a:spLocks/>
          </p:cNvSpPr>
          <p:nvPr/>
        </p:nvSpPr>
        <p:spPr>
          <a:xfrm>
            <a:off x="6470065" y="1600199"/>
            <a:ext cx="5384800" cy="4525963"/>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20000"/>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a:t>“The earth is full, and there is enough and to spare…if any man shall take of the abundance which I have made, and </a:t>
            </a:r>
            <a:r>
              <a:rPr lang="en-US" b="1" dirty="0">
                <a:solidFill>
                  <a:srgbClr val="FFFF00"/>
                </a:solidFill>
              </a:rPr>
              <a:t>impart not his portion</a:t>
            </a:r>
            <a:r>
              <a:rPr lang="en-US" dirty="0"/>
              <a:t>, according to the law of my gospel, unto the poor and the needy, he shall, with the wicked, </a:t>
            </a:r>
            <a:r>
              <a:rPr lang="en-US" b="1" dirty="0">
                <a:solidFill>
                  <a:srgbClr val="92D050"/>
                </a:solidFill>
              </a:rPr>
              <a:t>lift up his eyes in hell, being in torment</a:t>
            </a:r>
            <a:r>
              <a:rPr lang="en-US" dirty="0"/>
              <a:t>.</a:t>
            </a:r>
          </a:p>
        </p:txBody>
      </p:sp>
    </p:spTree>
    <p:extLst>
      <p:ext uri="{BB962C8B-B14F-4D97-AF65-F5344CB8AC3E}">
        <p14:creationId xmlns:p14="http://schemas.microsoft.com/office/powerpoint/2010/main" val="3129181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p:cNvSpPr txBox="1">
            <a:spLocks noChangeArrowheads="1"/>
          </p:cNvSpPr>
          <p:nvPr/>
        </p:nvSpPr>
        <p:spPr bwMode="auto">
          <a:xfrm>
            <a:off x="0" y="131029"/>
            <a:ext cx="121919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None/>
            </a:pPr>
            <a:r>
              <a:rPr lang="en-US" altLang="en-US" sz="4000" b="1" dirty="0">
                <a:latin typeface="Georgia" panose="02040502050405020303" pitchFamily="18" charset="0"/>
              </a:rPr>
              <a:t>A question: If Mark was Written First, </a:t>
            </a:r>
            <a:br>
              <a:rPr lang="en-US" altLang="en-US" sz="4000" b="1" dirty="0">
                <a:latin typeface="Georgia" panose="02040502050405020303" pitchFamily="18" charset="0"/>
              </a:rPr>
            </a:br>
            <a:r>
              <a:rPr lang="en-US" altLang="en-US" sz="4000" b="1" dirty="0">
                <a:latin typeface="Georgia" panose="02040502050405020303" pitchFamily="18" charset="0"/>
              </a:rPr>
              <a:t>Why is Matthew the First Gospel?</a:t>
            </a:r>
          </a:p>
        </p:txBody>
      </p:sp>
      <p:pic>
        <p:nvPicPr>
          <p:cNvPr id="1026" name="Picture 2" descr="Detail in stained glass window, Bosbury church">
            <a:extLst>
              <a:ext uri="{FF2B5EF4-FFF2-40B4-BE49-F238E27FC236}">
                <a16:creationId xmlns:a16="http://schemas.microsoft.com/office/drawing/2014/main" id="{ECA193B6-CE6C-4095-B1B2-03CA259C6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629" y="2334785"/>
            <a:ext cx="8549189" cy="4087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042F699-7F4E-4413-8FF2-0F8FF38278C9}"/>
              </a:ext>
            </a:extLst>
          </p:cNvPr>
          <p:cNvSpPr txBox="1"/>
          <p:nvPr/>
        </p:nvSpPr>
        <p:spPr>
          <a:xfrm>
            <a:off x="2513504" y="6053230"/>
            <a:ext cx="6093618" cy="369332"/>
          </a:xfrm>
          <a:prstGeom prst="rect">
            <a:avLst/>
          </a:prstGeom>
          <a:noFill/>
        </p:spPr>
        <p:txBody>
          <a:bodyPr wrap="square" lIns="91440" tIns="45720" rIns="91440" bIns="45720" anchor="t">
            <a:spAutoFit/>
          </a:bodyPr>
          <a:lstStyle/>
          <a:p>
            <a:r>
              <a:rPr lang="en-US" b="0" i="0" dirty="0">
                <a:effectLst/>
                <a:highlight>
                  <a:srgbClr val="000000"/>
                </a:highlight>
                <a:latin typeface="Georgia"/>
              </a:rPr>
              <a:t>Philip Halling</a:t>
            </a:r>
            <a:r>
              <a:rPr lang="en-US" b="0" i="0" dirty="0">
                <a:solidFill>
                  <a:srgbClr val="000000"/>
                </a:solidFill>
                <a:effectLst/>
                <a:highlight>
                  <a:srgbClr val="000000"/>
                </a:highlight>
                <a:latin typeface="Georgia"/>
              </a:rPr>
              <a:t> </a:t>
            </a:r>
            <a:endParaRPr lang="en-US" dirty="0">
              <a:highlight>
                <a:srgbClr val="000000"/>
              </a:highlight>
              <a:latin typeface="Georgia"/>
            </a:endParaRPr>
          </a:p>
        </p:txBody>
      </p:sp>
    </p:spTree>
    <p:extLst>
      <p:ext uri="{BB962C8B-B14F-4D97-AF65-F5344CB8AC3E}">
        <p14:creationId xmlns:p14="http://schemas.microsoft.com/office/powerpoint/2010/main" val="23955349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212287"/>
            <a:ext cx="11772900" cy="1325563"/>
          </a:xfrm>
        </p:spPr>
        <p:txBody>
          <a:bodyPr>
            <a:noAutofit/>
          </a:bodyPr>
          <a:lstStyle/>
          <a:p>
            <a:pPr algn="ctr">
              <a:defRPr/>
            </a:pPr>
            <a:r>
              <a:rPr lang="en-US" sz="4800" b="1" dirty="0">
                <a:latin typeface="Georgia" panose="02040502050405020303" pitchFamily="18" charset="0"/>
              </a:rPr>
              <a:t>What is my portion?</a:t>
            </a:r>
            <a:br>
              <a:rPr lang="en-US" sz="4800" b="1" dirty="0">
                <a:latin typeface="Georgia" panose="02040502050405020303" pitchFamily="18" charset="0"/>
              </a:rPr>
            </a:br>
            <a:r>
              <a:rPr lang="en-US" sz="4800" b="1" dirty="0">
                <a:latin typeface="Georgia" panose="02040502050405020303" pitchFamily="18" charset="0"/>
              </a:rPr>
              <a:t>Jesus Speaking in the Latter Days</a:t>
            </a:r>
          </a:p>
        </p:txBody>
      </p:sp>
      <p:sp>
        <p:nvSpPr>
          <p:cNvPr id="3" name="Content Placeholder 2"/>
          <p:cNvSpPr>
            <a:spLocks noGrp="1"/>
          </p:cNvSpPr>
          <p:nvPr>
            <p:ph idx="1"/>
          </p:nvPr>
        </p:nvSpPr>
        <p:spPr>
          <a:xfrm>
            <a:off x="3990109" y="1856509"/>
            <a:ext cx="8091054" cy="5001491"/>
          </a:xfrm>
        </p:spPr>
        <p:txBody>
          <a:bodyPr>
            <a:normAutofit/>
          </a:bodyPr>
          <a:lstStyle/>
          <a:p>
            <a:pPr marL="0" indent="0">
              <a:buClr>
                <a:schemeClr val="tx1"/>
              </a:buClr>
              <a:buNone/>
              <a:defRPr/>
            </a:pPr>
            <a:r>
              <a:rPr lang="en-US" altLang="en-US" sz="4800" dirty="0"/>
              <a:t>“I, the Lord, built the earth, all things therein are mine.” </a:t>
            </a:r>
            <a:r>
              <a:rPr lang="en-US" altLang="en-US" dirty="0"/>
              <a:t>(D&amp;C 104:14)</a:t>
            </a:r>
          </a:p>
          <a:p>
            <a:pPr marL="0" indent="0">
              <a:buClr>
                <a:schemeClr val="tx1"/>
              </a:buClr>
              <a:buNone/>
              <a:defRPr/>
            </a:pPr>
            <a:endParaRPr lang="en-US" altLang="en-US" sz="4800" dirty="0">
              <a:effectLst/>
              <a:latin typeface="Georgia" panose="02040502050405020303" pitchFamily="18" charset="0"/>
            </a:endParaRPr>
          </a:p>
          <a:p>
            <a:pPr marL="350838" indent="-350838">
              <a:buClr>
                <a:schemeClr val="tx1"/>
              </a:buClr>
              <a:buFont typeface="+mj-lt"/>
              <a:buAutoNum type="arabicPeriod"/>
              <a:defRPr/>
            </a:pPr>
            <a:endParaRPr lang="en-US" altLang="en-US" sz="4800" dirty="0">
              <a:effectLst/>
              <a:latin typeface="Georgia" panose="02040502050405020303" pitchFamily="18" charset="0"/>
            </a:endParaRPr>
          </a:p>
        </p:txBody>
      </p:sp>
      <p:pic>
        <p:nvPicPr>
          <p:cNvPr id="13314" name="Picture 2" descr="Blessed are the Poor in Spirit – Matthew 5:3 | Reading Acts">
            <a:extLst>
              <a:ext uri="{FF2B5EF4-FFF2-40B4-BE49-F238E27FC236}">
                <a16:creationId xmlns:a16="http://schemas.microsoft.com/office/drawing/2014/main" id="{D807EFEF-2770-48A9-A929-0C8728A189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09" r="9536"/>
          <a:stretch/>
        </p:blipFill>
        <p:spPr bwMode="auto">
          <a:xfrm>
            <a:off x="209550" y="1856509"/>
            <a:ext cx="3491347" cy="4391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EA7E48-5147-4EC6-B330-FA85FDA0C460}"/>
              </a:ext>
            </a:extLst>
          </p:cNvPr>
          <p:cNvSpPr txBox="1"/>
          <p:nvPr/>
        </p:nvSpPr>
        <p:spPr>
          <a:xfrm>
            <a:off x="529440" y="5878202"/>
            <a:ext cx="39236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panose="02040502050405020303" pitchFamily="18" charset="0"/>
                <a:ea typeface="+mn-lt"/>
                <a:cs typeface="+mn-lt"/>
              </a:rPr>
              <a:t>Bible Videos</a:t>
            </a:r>
            <a:endParaRPr lang="en-US" dirty="0">
              <a:latin typeface="Georgia" panose="02040502050405020303" pitchFamily="18" charset="0"/>
            </a:endParaRPr>
          </a:p>
        </p:txBody>
      </p:sp>
    </p:spTree>
    <p:extLst>
      <p:ext uri="{BB962C8B-B14F-4D97-AF65-F5344CB8AC3E}">
        <p14:creationId xmlns:p14="http://schemas.microsoft.com/office/powerpoint/2010/main" val="1084519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212287"/>
            <a:ext cx="11772900" cy="1325563"/>
          </a:xfrm>
        </p:spPr>
        <p:txBody>
          <a:bodyPr>
            <a:noAutofit/>
          </a:bodyPr>
          <a:lstStyle/>
          <a:p>
            <a:pPr algn="ctr">
              <a:defRPr/>
            </a:pPr>
            <a:r>
              <a:rPr lang="en-US" sz="4800" b="1" dirty="0">
                <a:latin typeface="Georgia" panose="02040502050405020303" pitchFamily="18" charset="0"/>
              </a:rPr>
              <a:t>What is my portion?</a:t>
            </a:r>
            <a:br>
              <a:rPr lang="en-US" sz="4800" b="1" dirty="0">
                <a:latin typeface="Georgia" panose="02040502050405020303" pitchFamily="18" charset="0"/>
              </a:rPr>
            </a:br>
            <a:r>
              <a:rPr lang="en-US" sz="4800" b="1" dirty="0">
                <a:latin typeface="Georgia" panose="02040502050405020303" pitchFamily="18" charset="0"/>
              </a:rPr>
              <a:t>Jesus Speaking in the Latter Days</a:t>
            </a:r>
          </a:p>
        </p:txBody>
      </p:sp>
      <p:sp>
        <p:nvSpPr>
          <p:cNvPr id="3" name="Content Placeholder 2"/>
          <p:cNvSpPr>
            <a:spLocks noGrp="1"/>
          </p:cNvSpPr>
          <p:nvPr>
            <p:ph idx="1"/>
          </p:nvPr>
        </p:nvSpPr>
        <p:spPr>
          <a:xfrm>
            <a:off x="3990109" y="1856509"/>
            <a:ext cx="8091054" cy="5001491"/>
          </a:xfrm>
        </p:spPr>
        <p:txBody>
          <a:bodyPr>
            <a:normAutofit/>
          </a:bodyPr>
          <a:lstStyle/>
          <a:p>
            <a:pPr marL="0" indent="0">
              <a:buClr>
                <a:schemeClr val="tx1"/>
              </a:buClr>
              <a:buNone/>
              <a:defRPr/>
            </a:pPr>
            <a:r>
              <a:rPr lang="en-US" altLang="en-US" sz="4800" dirty="0"/>
              <a:t>“I, the Lord…make every[one]… a steward over earthly blessings.” </a:t>
            </a:r>
          </a:p>
          <a:p>
            <a:pPr marL="0" indent="0">
              <a:buClr>
                <a:schemeClr val="tx1"/>
              </a:buClr>
              <a:buNone/>
              <a:defRPr/>
            </a:pPr>
            <a:r>
              <a:rPr lang="en-US" altLang="en-US" dirty="0"/>
              <a:t>(D&amp;C 104:13)</a:t>
            </a:r>
          </a:p>
          <a:p>
            <a:pPr marL="0" indent="0">
              <a:buClr>
                <a:schemeClr val="tx1"/>
              </a:buClr>
              <a:buNone/>
              <a:defRPr/>
            </a:pPr>
            <a:endParaRPr lang="en-US" altLang="en-US" sz="4800" dirty="0">
              <a:effectLst/>
              <a:latin typeface="Georgia" panose="02040502050405020303" pitchFamily="18" charset="0"/>
            </a:endParaRPr>
          </a:p>
          <a:p>
            <a:pPr marL="350838" indent="-350838">
              <a:buClr>
                <a:schemeClr val="tx1"/>
              </a:buClr>
              <a:buFont typeface="+mj-lt"/>
              <a:buAutoNum type="arabicPeriod"/>
              <a:defRPr/>
            </a:pPr>
            <a:endParaRPr lang="en-US" altLang="en-US" sz="4800" dirty="0">
              <a:effectLst/>
              <a:latin typeface="Georgia" panose="02040502050405020303" pitchFamily="18" charset="0"/>
            </a:endParaRPr>
          </a:p>
        </p:txBody>
      </p:sp>
      <p:pic>
        <p:nvPicPr>
          <p:cNvPr id="13314" name="Picture 2" descr="Blessed are the Poor in Spirit – Matthew 5:3 | Reading Acts">
            <a:extLst>
              <a:ext uri="{FF2B5EF4-FFF2-40B4-BE49-F238E27FC236}">
                <a16:creationId xmlns:a16="http://schemas.microsoft.com/office/drawing/2014/main" id="{D807EFEF-2770-48A9-A929-0C8728A189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09" r="9536"/>
          <a:stretch/>
        </p:blipFill>
        <p:spPr bwMode="auto">
          <a:xfrm>
            <a:off x="209550" y="1856509"/>
            <a:ext cx="3491347" cy="4391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EA7E48-5147-4EC6-B330-FA85FDA0C460}"/>
              </a:ext>
            </a:extLst>
          </p:cNvPr>
          <p:cNvSpPr txBox="1"/>
          <p:nvPr/>
        </p:nvSpPr>
        <p:spPr>
          <a:xfrm>
            <a:off x="529440" y="5878202"/>
            <a:ext cx="39236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panose="02040502050405020303" pitchFamily="18" charset="0"/>
                <a:ea typeface="+mn-lt"/>
                <a:cs typeface="+mn-lt"/>
              </a:rPr>
              <a:t>Bible Videos</a:t>
            </a:r>
            <a:endParaRPr lang="en-US" dirty="0">
              <a:latin typeface="Georgia" panose="02040502050405020303" pitchFamily="18" charset="0"/>
            </a:endParaRPr>
          </a:p>
        </p:txBody>
      </p:sp>
    </p:spTree>
    <p:extLst>
      <p:ext uri="{BB962C8B-B14F-4D97-AF65-F5344CB8AC3E}">
        <p14:creationId xmlns:p14="http://schemas.microsoft.com/office/powerpoint/2010/main" val="377632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212287"/>
            <a:ext cx="11772900" cy="1325563"/>
          </a:xfrm>
        </p:spPr>
        <p:txBody>
          <a:bodyPr>
            <a:noAutofit/>
          </a:bodyPr>
          <a:lstStyle/>
          <a:p>
            <a:pPr algn="ctr">
              <a:defRPr/>
            </a:pPr>
            <a:r>
              <a:rPr lang="en-US" sz="4800" b="1" dirty="0">
                <a:latin typeface="Georgia" panose="02040502050405020303" pitchFamily="18" charset="0"/>
              </a:rPr>
              <a:t>What is my portion?</a:t>
            </a:r>
            <a:br>
              <a:rPr lang="en-US" sz="4800" b="1" dirty="0">
                <a:latin typeface="Georgia" panose="02040502050405020303" pitchFamily="18" charset="0"/>
              </a:rPr>
            </a:br>
            <a:r>
              <a:rPr lang="en-US" sz="4800" b="1" dirty="0">
                <a:latin typeface="Georgia" panose="02040502050405020303" pitchFamily="18" charset="0"/>
              </a:rPr>
              <a:t>Jesus Speaking in the Latter Days</a:t>
            </a:r>
          </a:p>
        </p:txBody>
      </p:sp>
      <p:sp>
        <p:nvSpPr>
          <p:cNvPr id="3" name="Content Placeholder 2"/>
          <p:cNvSpPr>
            <a:spLocks noGrp="1"/>
          </p:cNvSpPr>
          <p:nvPr>
            <p:ph idx="1"/>
          </p:nvPr>
        </p:nvSpPr>
        <p:spPr>
          <a:xfrm>
            <a:off x="3990109" y="1856509"/>
            <a:ext cx="8091054" cy="5001491"/>
          </a:xfrm>
        </p:spPr>
        <p:txBody>
          <a:bodyPr>
            <a:normAutofit/>
          </a:bodyPr>
          <a:lstStyle/>
          <a:p>
            <a:pPr marL="0" indent="0">
              <a:buClr>
                <a:schemeClr val="tx1"/>
              </a:buClr>
              <a:buNone/>
              <a:defRPr/>
            </a:pPr>
            <a:r>
              <a:rPr lang="en-US" altLang="en-US" sz="4800" dirty="0"/>
              <a:t>“I, the Lord…make every[one] accountable.” </a:t>
            </a:r>
          </a:p>
          <a:p>
            <a:pPr marL="0" indent="0">
              <a:buClr>
                <a:schemeClr val="tx1"/>
              </a:buClr>
              <a:buNone/>
              <a:defRPr/>
            </a:pPr>
            <a:r>
              <a:rPr lang="en-US" altLang="en-US" dirty="0"/>
              <a:t>(D&amp;C 104:13)</a:t>
            </a:r>
            <a:endParaRPr lang="en-US" altLang="en-US" dirty="0">
              <a:effectLst/>
              <a:latin typeface="Georgia" panose="02040502050405020303" pitchFamily="18" charset="0"/>
            </a:endParaRPr>
          </a:p>
          <a:p>
            <a:pPr marL="350838" indent="-350838">
              <a:buClr>
                <a:schemeClr val="tx1"/>
              </a:buClr>
              <a:buFont typeface="+mj-lt"/>
              <a:buAutoNum type="arabicPeriod"/>
              <a:defRPr/>
            </a:pPr>
            <a:endParaRPr lang="en-US" altLang="en-US" sz="4800" dirty="0">
              <a:effectLst/>
              <a:latin typeface="Georgia" panose="02040502050405020303" pitchFamily="18" charset="0"/>
            </a:endParaRPr>
          </a:p>
          <a:p>
            <a:pPr marL="350838" indent="-350838">
              <a:buClr>
                <a:schemeClr val="tx1"/>
              </a:buClr>
              <a:buFont typeface="+mj-lt"/>
              <a:buAutoNum type="arabicPeriod"/>
              <a:defRPr/>
            </a:pPr>
            <a:endParaRPr lang="en-US" altLang="en-US" sz="4800" dirty="0">
              <a:effectLst/>
              <a:latin typeface="Georgia" panose="02040502050405020303" pitchFamily="18" charset="0"/>
            </a:endParaRPr>
          </a:p>
        </p:txBody>
      </p:sp>
      <p:pic>
        <p:nvPicPr>
          <p:cNvPr id="13314" name="Picture 2" descr="Blessed are the Poor in Spirit – Matthew 5:3 | Reading Acts">
            <a:extLst>
              <a:ext uri="{FF2B5EF4-FFF2-40B4-BE49-F238E27FC236}">
                <a16:creationId xmlns:a16="http://schemas.microsoft.com/office/drawing/2014/main" id="{D807EFEF-2770-48A9-A929-0C8728A189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09" r="9536"/>
          <a:stretch/>
        </p:blipFill>
        <p:spPr bwMode="auto">
          <a:xfrm>
            <a:off x="209550" y="1856509"/>
            <a:ext cx="3491347" cy="4391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EA7E48-5147-4EC6-B330-FA85FDA0C460}"/>
              </a:ext>
            </a:extLst>
          </p:cNvPr>
          <p:cNvSpPr txBox="1"/>
          <p:nvPr/>
        </p:nvSpPr>
        <p:spPr>
          <a:xfrm>
            <a:off x="529440" y="5878202"/>
            <a:ext cx="39236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panose="02040502050405020303" pitchFamily="18" charset="0"/>
                <a:ea typeface="+mn-lt"/>
                <a:cs typeface="+mn-lt"/>
              </a:rPr>
              <a:t>Bible Videos</a:t>
            </a:r>
            <a:endParaRPr lang="en-US" dirty="0">
              <a:latin typeface="Georgia" panose="02040502050405020303" pitchFamily="18" charset="0"/>
            </a:endParaRPr>
          </a:p>
        </p:txBody>
      </p:sp>
    </p:spTree>
    <p:extLst>
      <p:ext uri="{BB962C8B-B14F-4D97-AF65-F5344CB8AC3E}">
        <p14:creationId xmlns:p14="http://schemas.microsoft.com/office/powerpoint/2010/main" val="2476327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0945" y="360218"/>
            <a:ext cx="7481455" cy="6421582"/>
          </a:xfrm>
        </p:spPr>
        <p:txBody>
          <a:bodyPr>
            <a:noAutofit/>
          </a:bodyPr>
          <a:lstStyle/>
          <a:p>
            <a:pPr marL="0" indent="0">
              <a:buNone/>
            </a:pPr>
            <a:r>
              <a:rPr lang="en-US" dirty="0">
                <a:latin typeface="Georgia" panose="02040502050405020303" pitchFamily="18" charset="0"/>
              </a:rPr>
              <a:t>“I don’t know exactly how each of you should fulfill your obligation to those who do not or cannot always help themselves. But I know that God knows, and He will help you and guide you in compassionate acts of discipleship if you are conscientiously wanting and praying and looking for ways to keep a commandment He has given us again and again.”</a:t>
            </a:r>
          </a:p>
          <a:p>
            <a:pPr marL="0" indent="0">
              <a:buNone/>
            </a:pPr>
            <a:endParaRPr lang="en-US" dirty="0"/>
          </a:p>
        </p:txBody>
      </p:sp>
      <p:sp>
        <p:nvSpPr>
          <p:cNvPr id="5" name="Rectangle 2"/>
          <p:cNvSpPr txBox="1">
            <a:spLocks noRot="1" noChangeArrowheads="1"/>
          </p:cNvSpPr>
          <p:nvPr/>
        </p:nvSpPr>
        <p:spPr bwMode="auto">
          <a:xfrm>
            <a:off x="513018" y="5354781"/>
            <a:ext cx="305045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mbria" charset="0"/>
              </a:defRPr>
            </a:lvl2pPr>
            <a:lvl3pPr algn="l" defTabSz="685800" rtl="0" eaLnBrk="1" fontAlgn="base" hangingPunct="1">
              <a:lnSpc>
                <a:spcPct val="90000"/>
              </a:lnSpc>
              <a:spcBef>
                <a:spcPct val="0"/>
              </a:spcBef>
              <a:spcAft>
                <a:spcPct val="0"/>
              </a:spcAft>
              <a:defRPr sz="3300">
                <a:solidFill>
                  <a:schemeClr val="tx1"/>
                </a:solidFill>
                <a:latin typeface="Cambria" charset="0"/>
              </a:defRPr>
            </a:lvl3pPr>
            <a:lvl4pPr algn="l" defTabSz="685800" rtl="0" eaLnBrk="1" fontAlgn="base" hangingPunct="1">
              <a:lnSpc>
                <a:spcPct val="90000"/>
              </a:lnSpc>
              <a:spcBef>
                <a:spcPct val="0"/>
              </a:spcBef>
              <a:spcAft>
                <a:spcPct val="0"/>
              </a:spcAft>
              <a:defRPr sz="3300">
                <a:solidFill>
                  <a:schemeClr val="tx1"/>
                </a:solidFill>
                <a:latin typeface="Cambria" charset="0"/>
              </a:defRPr>
            </a:lvl4pPr>
            <a:lvl5pPr algn="l" defTabSz="685800" rtl="0" eaLnBrk="1" fontAlgn="base" hangingPunct="1">
              <a:lnSpc>
                <a:spcPct val="90000"/>
              </a:lnSpc>
              <a:spcBef>
                <a:spcPct val="0"/>
              </a:spcBef>
              <a:spcAft>
                <a:spcPct val="0"/>
              </a:spcAft>
              <a:defRPr sz="3300">
                <a:solidFill>
                  <a:schemeClr val="tx1"/>
                </a:solidFill>
                <a:latin typeface="Cambria" charset="0"/>
              </a:defRPr>
            </a:lvl5pPr>
            <a:lvl6pPr marL="457200" algn="l" defTabSz="685800" rtl="0" eaLnBrk="1" fontAlgn="base" hangingPunct="1">
              <a:lnSpc>
                <a:spcPct val="90000"/>
              </a:lnSpc>
              <a:spcBef>
                <a:spcPct val="0"/>
              </a:spcBef>
              <a:spcAft>
                <a:spcPct val="0"/>
              </a:spcAft>
              <a:defRPr sz="3300">
                <a:solidFill>
                  <a:schemeClr val="tx1"/>
                </a:solidFill>
                <a:latin typeface="Cambria" charset="0"/>
              </a:defRPr>
            </a:lvl6pPr>
            <a:lvl7pPr marL="914400" algn="l" defTabSz="685800" rtl="0" eaLnBrk="1" fontAlgn="base" hangingPunct="1">
              <a:lnSpc>
                <a:spcPct val="90000"/>
              </a:lnSpc>
              <a:spcBef>
                <a:spcPct val="0"/>
              </a:spcBef>
              <a:spcAft>
                <a:spcPct val="0"/>
              </a:spcAft>
              <a:defRPr sz="3300">
                <a:solidFill>
                  <a:schemeClr val="tx1"/>
                </a:solidFill>
                <a:latin typeface="Cambria" charset="0"/>
              </a:defRPr>
            </a:lvl7pPr>
            <a:lvl8pPr marL="1371600" algn="l" defTabSz="685800" rtl="0" eaLnBrk="1" fontAlgn="base" hangingPunct="1">
              <a:lnSpc>
                <a:spcPct val="90000"/>
              </a:lnSpc>
              <a:spcBef>
                <a:spcPct val="0"/>
              </a:spcBef>
              <a:spcAft>
                <a:spcPct val="0"/>
              </a:spcAft>
              <a:defRPr sz="3300">
                <a:solidFill>
                  <a:schemeClr val="tx1"/>
                </a:solidFill>
                <a:latin typeface="Cambria" charset="0"/>
              </a:defRPr>
            </a:lvl8pPr>
            <a:lvl9pPr marL="1828800" algn="l" defTabSz="685800" rtl="0" eaLnBrk="1" fontAlgn="base" hangingPunct="1">
              <a:lnSpc>
                <a:spcPct val="90000"/>
              </a:lnSpc>
              <a:spcBef>
                <a:spcPct val="0"/>
              </a:spcBef>
              <a:spcAft>
                <a:spcPct val="0"/>
              </a:spcAft>
              <a:defRPr sz="3300">
                <a:solidFill>
                  <a:schemeClr val="tx1"/>
                </a:solidFill>
                <a:latin typeface="Cambria" charset="0"/>
              </a:defRPr>
            </a:lvl9pPr>
          </a:lstStyle>
          <a:p>
            <a:pPr algn="ctr">
              <a:defRPr/>
            </a:pPr>
            <a:r>
              <a:rPr lang="en-US" sz="2400" dirty="0">
                <a:latin typeface="Georgia" panose="02040502050405020303" pitchFamily="18" charset="0"/>
              </a:rPr>
              <a:t>Elder Jeffrey R. Holland, </a:t>
            </a:r>
            <a:r>
              <a:rPr lang="en-US" sz="2400" i="1" dirty="0">
                <a:latin typeface="Georgia" panose="02040502050405020303" pitchFamily="18" charset="0"/>
              </a:rPr>
              <a:t>Ensign</a:t>
            </a:r>
            <a:r>
              <a:rPr lang="en-US" sz="2400" dirty="0">
                <a:latin typeface="Georgia" panose="02040502050405020303" pitchFamily="18" charset="0"/>
              </a:rPr>
              <a:t>, Nov. 2014</a:t>
            </a:r>
          </a:p>
          <a:p>
            <a:endParaRPr lang="en-US" sz="2400" dirty="0"/>
          </a:p>
        </p:txBody>
      </p:sp>
      <p:pic>
        <p:nvPicPr>
          <p:cNvPr id="24578" name="Picture 2" descr="A portrait of Elder Jeffrey R. Holland, who is wearing a black pinstriped suit and a maroon tie with white dots, in front of a gray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29" y="538861"/>
            <a:ext cx="3619437" cy="45318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17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67405"/>
            <a:ext cx="10515600" cy="4351338"/>
          </a:xfrm>
        </p:spPr>
        <p:txBody>
          <a:bodyPr>
            <a:normAutofit lnSpcReduction="10000"/>
          </a:bodyPr>
          <a:lstStyle/>
          <a:p>
            <a:pPr marL="0" indent="0" algn="ctr">
              <a:buNone/>
            </a:pPr>
            <a:r>
              <a:rPr lang="en-US" sz="4800" dirty="0">
                <a:latin typeface="Georgia" panose="02040502050405020303" pitchFamily="18" charset="0"/>
              </a:rPr>
              <a:t>Take time to ponder: </a:t>
            </a:r>
          </a:p>
          <a:p>
            <a:pPr marL="0" indent="0" algn="ctr">
              <a:buNone/>
            </a:pPr>
            <a:r>
              <a:rPr lang="en-US" sz="4800" dirty="0">
                <a:latin typeface="Georgia" panose="02040502050405020303" pitchFamily="18" charset="0"/>
              </a:rPr>
              <a:t>“What is my portion?” </a:t>
            </a:r>
          </a:p>
          <a:p>
            <a:pPr marL="0" indent="0" algn="ctr">
              <a:buNone/>
            </a:pPr>
            <a:r>
              <a:rPr lang="en-US" sz="4800" dirty="0">
                <a:latin typeface="Georgia" panose="02040502050405020303" pitchFamily="18" charset="0"/>
              </a:rPr>
              <a:t>In serving the </a:t>
            </a:r>
            <a:r>
              <a:rPr lang="en-US" sz="4800" i="1" dirty="0">
                <a:solidFill>
                  <a:srgbClr val="FFFF00"/>
                </a:solidFill>
              </a:rPr>
              <a:t>financially </a:t>
            </a:r>
          </a:p>
          <a:p>
            <a:pPr marL="0" indent="0" algn="ctr">
              <a:buNone/>
            </a:pPr>
            <a:r>
              <a:rPr lang="en-US" sz="4800" dirty="0">
                <a:latin typeface="Georgia" panose="02040502050405020303" pitchFamily="18" charset="0"/>
              </a:rPr>
              <a:t>poor and needy </a:t>
            </a:r>
          </a:p>
          <a:p>
            <a:pPr marL="0" indent="0" algn="ctr">
              <a:buNone/>
            </a:pPr>
            <a:r>
              <a:rPr lang="en-US" sz="4800" i="1" dirty="0">
                <a:solidFill>
                  <a:srgbClr val="FFFF00"/>
                </a:solidFill>
                <a:latin typeface="Georgia" panose="02040502050405020303" pitchFamily="18" charset="0"/>
              </a:rPr>
              <a:t>right now</a:t>
            </a:r>
            <a:r>
              <a:rPr lang="en-US" sz="4800" dirty="0">
                <a:latin typeface="Georgia" panose="02040502050405020303" pitchFamily="18" charset="0"/>
              </a:rPr>
              <a:t>.</a:t>
            </a:r>
            <a:r>
              <a:rPr lang="en-US" sz="4400" dirty="0">
                <a:latin typeface="Georgia" panose="02040502050405020303" pitchFamily="18" charset="0"/>
              </a:rPr>
              <a:t> </a:t>
            </a:r>
          </a:p>
          <a:p>
            <a:pPr algn="ctr"/>
            <a:endParaRPr lang="en-US" sz="4800" dirty="0"/>
          </a:p>
        </p:txBody>
      </p:sp>
    </p:spTree>
    <p:extLst>
      <p:ext uri="{BB962C8B-B14F-4D97-AF65-F5344CB8AC3E}">
        <p14:creationId xmlns:p14="http://schemas.microsoft.com/office/powerpoint/2010/main" val="3390972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67CA9-6486-4210-AD9D-96C03954B747}"/>
              </a:ext>
            </a:extLst>
          </p:cNvPr>
          <p:cNvSpPr>
            <a:spLocks noGrp="1"/>
          </p:cNvSpPr>
          <p:nvPr>
            <p:ph type="title"/>
          </p:nvPr>
        </p:nvSpPr>
        <p:spPr/>
        <p:txBody>
          <a:bodyPr/>
          <a:lstStyle/>
          <a:p>
            <a:r>
              <a:rPr lang="en-US" dirty="0"/>
              <a:t>Three Key Themes in Luke</a:t>
            </a:r>
          </a:p>
        </p:txBody>
      </p:sp>
      <p:sp>
        <p:nvSpPr>
          <p:cNvPr id="3" name="Content Placeholder 2">
            <a:extLst>
              <a:ext uri="{FF2B5EF4-FFF2-40B4-BE49-F238E27FC236}">
                <a16:creationId xmlns:a16="http://schemas.microsoft.com/office/drawing/2014/main" id="{D610EA02-0BD7-41A0-9C21-16598D70361C}"/>
              </a:ext>
            </a:extLst>
          </p:cNvPr>
          <p:cNvSpPr>
            <a:spLocks noGrp="1"/>
          </p:cNvSpPr>
          <p:nvPr>
            <p:ph idx="1"/>
          </p:nvPr>
        </p:nvSpPr>
        <p:spPr/>
        <p:txBody>
          <a:bodyPr/>
          <a:lstStyle/>
          <a:p>
            <a:r>
              <a:rPr lang="en-US" dirty="0"/>
              <a:t>Christ’s relationships with women</a:t>
            </a:r>
          </a:p>
          <a:p>
            <a:r>
              <a:rPr lang="en-US" dirty="0"/>
              <a:t>Christ’s focus on the poor</a:t>
            </a:r>
          </a:p>
          <a:p>
            <a:r>
              <a:rPr lang="en-US" b="1" dirty="0"/>
              <a:t>Christ’s outreach to </a:t>
            </a:r>
            <a:r>
              <a:rPr lang="en-US" b="1" i="1" dirty="0"/>
              <a:t>all </a:t>
            </a:r>
            <a:r>
              <a:rPr lang="en-US" b="1" dirty="0"/>
              <a:t>of God’s children—even those viewed as outcasts.</a:t>
            </a:r>
          </a:p>
        </p:txBody>
      </p:sp>
    </p:spTree>
    <p:extLst>
      <p:ext uri="{BB962C8B-B14F-4D97-AF65-F5344CB8AC3E}">
        <p14:creationId xmlns:p14="http://schemas.microsoft.com/office/powerpoint/2010/main" val="6790477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63" y="187040"/>
            <a:ext cx="11693235" cy="1503215"/>
          </a:xfrm>
        </p:spPr>
        <p:txBody>
          <a:bodyPr>
            <a:noAutofit/>
          </a:bodyPr>
          <a:lstStyle/>
          <a:p>
            <a:r>
              <a:rPr lang="en-US" sz="3600" dirty="0"/>
              <a:t>Unique accounts from Luke showing that the Gospel is for </a:t>
            </a:r>
            <a:r>
              <a:rPr lang="en-US" sz="3600" i="1" dirty="0"/>
              <a:t>all </a:t>
            </a:r>
            <a:r>
              <a:rPr lang="en-US" sz="3600" dirty="0"/>
              <a:t>of God’s children—even those we view as outcasts.</a:t>
            </a:r>
          </a:p>
        </p:txBody>
      </p:sp>
      <p:sp>
        <p:nvSpPr>
          <p:cNvPr id="3" name="Content Placeholder 2"/>
          <p:cNvSpPr>
            <a:spLocks noGrp="1"/>
          </p:cNvSpPr>
          <p:nvPr>
            <p:ph idx="1"/>
          </p:nvPr>
        </p:nvSpPr>
        <p:spPr>
          <a:xfrm>
            <a:off x="304800" y="1814945"/>
            <a:ext cx="11693236" cy="4662054"/>
          </a:xfrm>
        </p:spPr>
        <p:txBody>
          <a:bodyPr>
            <a:noAutofit/>
          </a:bodyPr>
          <a:lstStyle/>
          <a:p>
            <a:r>
              <a:rPr lang="en-US" sz="2800" dirty="0"/>
              <a:t>Angels at the Birth of Jesus: </a:t>
            </a:r>
            <a:r>
              <a:rPr lang="en-US" sz="2800" i="1" dirty="0"/>
              <a:t>“Joy…to </a:t>
            </a:r>
            <a:r>
              <a:rPr lang="en-US" sz="2800" i="1" dirty="0">
                <a:solidFill>
                  <a:srgbClr val="FFFF00"/>
                </a:solidFill>
              </a:rPr>
              <a:t>all people</a:t>
            </a:r>
            <a:r>
              <a:rPr lang="en-US" sz="2800" i="1" dirty="0"/>
              <a:t>” </a:t>
            </a:r>
            <a:r>
              <a:rPr lang="en-US" sz="2800" dirty="0"/>
              <a:t>(2:10).</a:t>
            </a:r>
          </a:p>
          <a:p>
            <a:r>
              <a:rPr lang="en-US" sz="2800" dirty="0"/>
              <a:t>Simeon: </a:t>
            </a:r>
            <a:r>
              <a:rPr lang="en-US" sz="2800" i="1" dirty="0"/>
              <a:t>“Lord…mine eyes have seen thy salvation, which you have prepared for </a:t>
            </a:r>
            <a:r>
              <a:rPr lang="en-US" sz="2800" i="1" dirty="0">
                <a:solidFill>
                  <a:srgbClr val="FFFF00"/>
                </a:solidFill>
              </a:rPr>
              <a:t>all people</a:t>
            </a:r>
            <a:r>
              <a:rPr lang="en-US" sz="2800" i="1" dirty="0"/>
              <a:t>; a light to </a:t>
            </a:r>
            <a:r>
              <a:rPr lang="en-US" sz="2800" i="1" dirty="0">
                <a:solidFill>
                  <a:srgbClr val="FFFF00"/>
                </a:solidFill>
              </a:rPr>
              <a:t>the gentiles</a:t>
            </a:r>
            <a:r>
              <a:rPr lang="en-US" sz="2800" i="1" dirty="0"/>
              <a:t>” </a:t>
            </a:r>
            <a:r>
              <a:rPr lang="en-US" sz="2800" dirty="0"/>
              <a:t>(2:29–32).</a:t>
            </a:r>
          </a:p>
          <a:p>
            <a:r>
              <a:rPr lang="en-US" sz="2800" dirty="0"/>
              <a:t>John the Baptist: </a:t>
            </a:r>
            <a:r>
              <a:rPr lang="en-US" sz="2800" i="1" dirty="0"/>
              <a:t>“</a:t>
            </a:r>
            <a:r>
              <a:rPr lang="en-US" sz="2800" i="1" dirty="0">
                <a:solidFill>
                  <a:srgbClr val="FFFF00"/>
                </a:solidFill>
              </a:rPr>
              <a:t>All flesh </a:t>
            </a:r>
            <a:r>
              <a:rPr lang="en-US" sz="2800" i="1" dirty="0"/>
              <a:t>will see the salvation of God” </a:t>
            </a:r>
            <a:r>
              <a:rPr lang="en-US" sz="2800" dirty="0"/>
              <a:t>(3:6).</a:t>
            </a:r>
          </a:p>
          <a:p>
            <a:r>
              <a:rPr lang="en-US" sz="2800" dirty="0"/>
              <a:t>Genealogy of Jesus: </a:t>
            </a:r>
            <a:r>
              <a:rPr lang="en-US" sz="2800" i="1" dirty="0"/>
              <a:t>“</a:t>
            </a:r>
            <a:r>
              <a:rPr lang="en-US" sz="2800" i="1" dirty="0">
                <a:solidFill>
                  <a:srgbClr val="FFFF00"/>
                </a:solidFill>
              </a:rPr>
              <a:t>son of Adam</a:t>
            </a:r>
            <a:r>
              <a:rPr lang="en-US" sz="2800" i="1" dirty="0"/>
              <a:t>, son of God” </a:t>
            </a:r>
            <a:r>
              <a:rPr lang="en-US" sz="2800" dirty="0"/>
              <a:t>(3:38).</a:t>
            </a:r>
          </a:p>
          <a:p>
            <a:r>
              <a:rPr lang="en-US" sz="2800" dirty="0"/>
              <a:t>Christ’s first speech </a:t>
            </a:r>
          </a:p>
          <a:p>
            <a:r>
              <a:rPr lang="en-US" sz="2800" dirty="0"/>
              <a:t>Calling of the Seventy</a:t>
            </a:r>
          </a:p>
          <a:p>
            <a:r>
              <a:rPr lang="en-US" sz="2800" dirty="0"/>
              <a:t>Parable of the Good Samaritan, story of the ten lepers</a:t>
            </a:r>
          </a:p>
          <a:p>
            <a:r>
              <a:rPr lang="en-US" sz="2800" dirty="0"/>
              <a:t>Outreach to Zacchaeus</a:t>
            </a:r>
          </a:p>
        </p:txBody>
      </p:sp>
    </p:spTree>
    <p:extLst>
      <p:ext uri="{BB962C8B-B14F-4D97-AF65-F5344CB8AC3E}">
        <p14:creationId xmlns:p14="http://schemas.microsoft.com/office/powerpoint/2010/main" val="3654715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993630" y="1785172"/>
            <a:ext cx="46482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4000" dirty="0">
                <a:latin typeface="Georgia" panose="02040502050405020303" pitchFamily="18" charset="0"/>
              </a:rPr>
              <a:t>Matthew’s genealogy of Jesus:</a:t>
            </a:r>
          </a:p>
          <a:p>
            <a:pPr algn="ctr"/>
            <a:endParaRPr lang="en-US" sz="800" dirty="0">
              <a:latin typeface="Georgia" panose="02040502050405020303" pitchFamily="18" charset="0"/>
            </a:endParaRPr>
          </a:p>
          <a:p>
            <a:pPr algn="ctr"/>
            <a:r>
              <a:rPr lang="en-US" sz="4000" dirty="0">
                <a:latin typeface="Georgia" panose="02040502050405020303" pitchFamily="18" charset="0"/>
              </a:rPr>
              <a:t>Begins with…</a:t>
            </a:r>
          </a:p>
        </p:txBody>
      </p:sp>
      <p:sp>
        <p:nvSpPr>
          <p:cNvPr id="35846" name="Text Box 6"/>
          <p:cNvSpPr txBox="1">
            <a:spLocks noChangeArrowheads="1"/>
          </p:cNvSpPr>
          <p:nvPr/>
        </p:nvSpPr>
        <p:spPr bwMode="auto">
          <a:xfrm>
            <a:off x="1633393" y="4156361"/>
            <a:ext cx="3368675"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4000" dirty="0">
                <a:solidFill>
                  <a:srgbClr val="FFFF00"/>
                </a:solidFill>
                <a:effectLst>
                  <a:outerShdw blurRad="38100" dist="38100" dir="2700000" sx="1000" sy="1000" algn="tl">
                    <a:srgbClr val="000000"/>
                  </a:outerShdw>
                </a:effectLst>
                <a:latin typeface="Georgia" panose="02040502050405020303" pitchFamily="18" charset="0"/>
              </a:rPr>
              <a:t>ABRAHAM</a:t>
            </a:r>
          </a:p>
          <a:p>
            <a:pPr algn="ctr"/>
            <a:r>
              <a:rPr lang="en-US" sz="3200" dirty="0">
                <a:solidFill>
                  <a:srgbClr val="FFFF00"/>
                </a:solidFill>
                <a:effectLst>
                  <a:outerShdw blurRad="38100" dist="38100" dir="2700000" sx="1000" sy="1000" algn="tl">
                    <a:srgbClr val="000000"/>
                  </a:outerShdw>
                </a:effectLst>
                <a:latin typeface="Georgia" panose="02040502050405020303" pitchFamily="18" charset="0"/>
              </a:rPr>
              <a:t>(father of the Jews)</a:t>
            </a:r>
          </a:p>
        </p:txBody>
      </p:sp>
    </p:spTree>
    <p:extLst>
      <p:ext uri="{BB962C8B-B14F-4D97-AF65-F5344CB8AC3E}">
        <p14:creationId xmlns:p14="http://schemas.microsoft.com/office/powerpoint/2010/main" val="16498905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993630" y="1785172"/>
            <a:ext cx="46482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4000" dirty="0">
                <a:latin typeface="Georgia" panose="02040502050405020303" pitchFamily="18" charset="0"/>
              </a:rPr>
              <a:t>Matthew’s genealogy of Jesus:</a:t>
            </a:r>
          </a:p>
          <a:p>
            <a:pPr algn="ctr"/>
            <a:endParaRPr lang="en-US" sz="800" dirty="0">
              <a:latin typeface="Georgia" panose="02040502050405020303" pitchFamily="18" charset="0"/>
            </a:endParaRPr>
          </a:p>
          <a:p>
            <a:pPr algn="ctr"/>
            <a:r>
              <a:rPr lang="en-US" sz="4000" dirty="0">
                <a:latin typeface="Georgia" panose="02040502050405020303" pitchFamily="18" charset="0"/>
              </a:rPr>
              <a:t>Begins with…</a:t>
            </a:r>
          </a:p>
        </p:txBody>
      </p:sp>
      <p:sp>
        <p:nvSpPr>
          <p:cNvPr id="35845" name="Text Box 5"/>
          <p:cNvSpPr txBox="1">
            <a:spLocks noChangeArrowheads="1"/>
          </p:cNvSpPr>
          <p:nvPr/>
        </p:nvSpPr>
        <p:spPr bwMode="auto">
          <a:xfrm>
            <a:off x="6905995" y="1788224"/>
            <a:ext cx="4632324"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4000" dirty="0">
                <a:latin typeface="Georgia" panose="02040502050405020303" pitchFamily="18" charset="0"/>
              </a:rPr>
              <a:t>Luke’s </a:t>
            </a:r>
          </a:p>
          <a:p>
            <a:pPr algn="ctr"/>
            <a:r>
              <a:rPr lang="en-US" sz="4000" dirty="0">
                <a:latin typeface="Georgia" panose="02040502050405020303" pitchFamily="18" charset="0"/>
              </a:rPr>
              <a:t>genealogy of Jesus:</a:t>
            </a:r>
          </a:p>
          <a:p>
            <a:pPr algn="ctr"/>
            <a:endParaRPr lang="en-US" sz="800" dirty="0">
              <a:latin typeface="Georgia" panose="02040502050405020303" pitchFamily="18" charset="0"/>
            </a:endParaRPr>
          </a:p>
          <a:p>
            <a:pPr algn="ctr"/>
            <a:r>
              <a:rPr lang="en-US" sz="4000" dirty="0">
                <a:latin typeface="Georgia" panose="02040502050405020303" pitchFamily="18" charset="0"/>
              </a:rPr>
              <a:t>Begins with…</a:t>
            </a:r>
          </a:p>
        </p:txBody>
      </p:sp>
      <p:sp>
        <p:nvSpPr>
          <p:cNvPr id="35846" name="Text Box 6"/>
          <p:cNvSpPr txBox="1">
            <a:spLocks noChangeArrowheads="1"/>
          </p:cNvSpPr>
          <p:nvPr/>
        </p:nvSpPr>
        <p:spPr bwMode="auto">
          <a:xfrm>
            <a:off x="1633393" y="4156361"/>
            <a:ext cx="3368675"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4000" dirty="0">
                <a:solidFill>
                  <a:srgbClr val="FFFF00"/>
                </a:solidFill>
                <a:effectLst>
                  <a:outerShdw blurRad="38100" dist="38100" dir="2700000" sx="1000" sy="1000" algn="tl">
                    <a:srgbClr val="000000"/>
                  </a:outerShdw>
                </a:effectLst>
                <a:latin typeface="Georgia" panose="02040502050405020303" pitchFamily="18" charset="0"/>
              </a:rPr>
              <a:t>ABRAHAM</a:t>
            </a:r>
          </a:p>
          <a:p>
            <a:pPr algn="ctr"/>
            <a:r>
              <a:rPr lang="en-US" sz="3200" dirty="0">
                <a:solidFill>
                  <a:srgbClr val="FFFF00"/>
                </a:solidFill>
                <a:effectLst>
                  <a:outerShdw blurRad="38100" dist="38100" dir="2700000" sx="1000" sy="1000" algn="tl">
                    <a:srgbClr val="000000"/>
                  </a:outerShdw>
                </a:effectLst>
                <a:latin typeface="Georgia" panose="02040502050405020303" pitchFamily="18" charset="0"/>
              </a:rPr>
              <a:t>(father of the Jews)</a:t>
            </a:r>
          </a:p>
        </p:txBody>
      </p:sp>
      <p:sp>
        <p:nvSpPr>
          <p:cNvPr id="35847" name="Text Box 7"/>
          <p:cNvSpPr txBox="1">
            <a:spLocks noChangeArrowheads="1"/>
          </p:cNvSpPr>
          <p:nvPr/>
        </p:nvSpPr>
        <p:spPr bwMode="auto">
          <a:xfrm>
            <a:off x="7061344" y="4156361"/>
            <a:ext cx="4267200"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4000" dirty="0">
                <a:solidFill>
                  <a:srgbClr val="FFFF00"/>
                </a:solidFill>
                <a:effectLst>
                  <a:outerShdw blurRad="38100" dist="38100" dir="2700000" sx="1000" sy="1000" algn="tl">
                    <a:srgbClr val="000000"/>
                  </a:outerShdw>
                </a:effectLst>
                <a:latin typeface="Georgia" panose="02040502050405020303" pitchFamily="18" charset="0"/>
              </a:rPr>
              <a:t>ADAM</a:t>
            </a:r>
          </a:p>
          <a:p>
            <a:pPr algn="ctr"/>
            <a:r>
              <a:rPr lang="en-US" sz="3200" dirty="0">
                <a:solidFill>
                  <a:srgbClr val="FFFF00"/>
                </a:solidFill>
                <a:effectLst>
                  <a:outerShdw blurRad="38100" dist="38100" dir="2700000" sx="1000" sy="1000" algn="tl">
                    <a:srgbClr val="000000"/>
                  </a:outerShdw>
                </a:effectLst>
                <a:latin typeface="Georgia" panose="02040502050405020303" pitchFamily="18" charset="0"/>
              </a:rPr>
              <a:t>(father of all humanity)</a:t>
            </a:r>
          </a:p>
        </p:txBody>
      </p:sp>
    </p:spTree>
    <p:extLst>
      <p:ext uri="{BB962C8B-B14F-4D97-AF65-F5344CB8AC3E}">
        <p14:creationId xmlns:p14="http://schemas.microsoft.com/office/powerpoint/2010/main" val="2519056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ACFF0-6F89-41F4-B2D5-7F184C31FF70}"/>
              </a:ext>
            </a:extLst>
          </p:cNvPr>
          <p:cNvPicPr>
            <a:picLocks noChangeAspect="1"/>
          </p:cNvPicPr>
          <p:nvPr/>
        </p:nvPicPr>
        <p:blipFill rotWithShape="1">
          <a:blip r:embed="rId3"/>
          <a:srcRect l="28453" t="33227" r="29166" b="9841"/>
          <a:stretch/>
        </p:blipFill>
        <p:spPr>
          <a:xfrm>
            <a:off x="2729535" y="1464139"/>
            <a:ext cx="6732930" cy="5087524"/>
          </a:xfrm>
          <a:prstGeom prst="rect">
            <a:avLst/>
          </a:prstGeom>
        </p:spPr>
      </p:pic>
      <p:sp>
        <p:nvSpPr>
          <p:cNvPr id="4" name="Title 1">
            <a:extLst>
              <a:ext uri="{FF2B5EF4-FFF2-40B4-BE49-F238E27FC236}">
                <a16:creationId xmlns:a16="http://schemas.microsoft.com/office/drawing/2014/main" id="{DF1128F6-5438-4F1A-A4AB-7318B792E88F}"/>
              </a:ext>
            </a:extLst>
          </p:cNvPr>
          <p:cNvSpPr txBox="1">
            <a:spLocks/>
          </p:cNvSpPr>
          <p:nvPr/>
        </p:nvSpPr>
        <p:spPr>
          <a:xfrm>
            <a:off x="193963" y="595086"/>
            <a:ext cx="11693235" cy="1095169"/>
          </a:xfrm>
          <a:prstGeom prst="rect">
            <a:avLst/>
          </a:prstGeom>
        </p:spPr>
        <p:txBody>
          <a:bodyPr>
            <a:no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t>Genesis 10</a:t>
            </a:r>
          </a:p>
        </p:txBody>
      </p:sp>
    </p:spTree>
    <p:extLst>
      <p:ext uri="{BB962C8B-B14F-4D97-AF65-F5344CB8AC3E}">
        <p14:creationId xmlns:p14="http://schemas.microsoft.com/office/powerpoint/2010/main" val="2600999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066800" y="422275"/>
            <a:ext cx="10134600" cy="1323439"/>
          </a:xfrm>
          <a:prstGeom prst="rect">
            <a:avLst/>
          </a:prstGeom>
          <a:noFill/>
          <a:ln w="9525">
            <a:noFill/>
            <a:miter lim="800000"/>
            <a:headEnd/>
            <a:tailEnd/>
          </a:ln>
          <a:effectLst/>
        </p:spPr>
        <p:txBody>
          <a:bodyPr wrap="square">
            <a:spAutoFit/>
          </a:bodyPr>
          <a:lstStyle/>
          <a:p>
            <a:pPr algn="ctr"/>
            <a:r>
              <a:rPr lang="en-US" sz="4000" b="1" dirty="0">
                <a:latin typeface="Georgia" panose="02040502050405020303" pitchFamily="18" charset="0"/>
              </a:rPr>
              <a:t>Three Themes from the </a:t>
            </a:r>
          </a:p>
          <a:p>
            <a:pPr algn="ctr"/>
            <a:r>
              <a:rPr lang="en-US" sz="4000" b="1" dirty="0">
                <a:latin typeface="Georgia" panose="02040502050405020303" pitchFamily="18" charset="0"/>
              </a:rPr>
              <a:t>Gospel According to Matthew</a:t>
            </a:r>
          </a:p>
        </p:txBody>
      </p:sp>
      <p:sp>
        <p:nvSpPr>
          <p:cNvPr id="41989" name="Text Box 5"/>
          <p:cNvSpPr txBox="1">
            <a:spLocks noChangeArrowheads="1"/>
          </p:cNvSpPr>
          <p:nvPr/>
        </p:nvSpPr>
        <p:spPr bwMode="auto">
          <a:xfrm>
            <a:off x="685798" y="2133600"/>
            <a:ext cx="11201402" cy="1938992"/>
          </a:xfrm>
          <a:prstGeom prst="rect">
            <a:avLst/>
          </a:prstGeom>
          <a:noFill/>
          <a:ln w="9525">
            <a:noFill/>
            <a:miter lim="800000"/>
            <a:headEnd/>
            <a:tailEnd/>
          </a:ln>
          <a:effectLst/>
        </p:spPr>
        <p:txBody>
          <a:bodyPr wrap="square">
            <a:spAutoFit/>
          </a:bodyPr>
          <a:lstStyle/>
          <a:p>
            <a:pPr marL="514350" indent="-514350">
              <a:buAutoNum type="arabicPeriod"/>
            </a:pPr>
            <a:r>
              <a:rPr lang="en-US" sz="4000" dirty="0">
                <a:latin typeface="Georgia" panose="02040502050405020303" pitchFamily="18" charset="0"/>
              </a:rPr>
              <a:t>Matthew connects Jesus and David</a:t>
            </a:r>
          </a:p>
          <a:p>
            <a:pPr marL="514350" indent="-514350">
              <a:buAutoNum type="arabicPeriod"/>
            </a:pPr>
            <a:r>
              <a:rPr lang="en-US" sz="4000" dirty="0">
                <a:latin typeface="Georgia" panose="02040502050405020303" pitchFamily="18" charset="0"/>
              </a:rPr>
              <a:t>Matthew emphasizes fulfillment of Old Testament prophecy. </a:t>
            </a:r>
          </a:p>
        </p:txBody>
      </p:sp>
    </p:spTree>
    <p:extLst>
      <p:ext uri="{BB962C8B-B14F-4D97-AF65-F5344CB8AC3E}">
        <p14:creationId xmlns:p14="http://schemas.microsoft.com/office/powerpoint/2010/main" val="18907524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ACFF0-6F89-41F4-B2D5-7F184C31FF70}"/>
              </a:ext>
            </a:extLst>
          </p:cNvPr>
          <p:cNvPicPr>
            <a:picLocks noChangeAspect="1"/>
          </p:cNvPicPr>
          <p:nvPr/>
        </p:nvPicPr>
        <p:blipFill rotWithShape="1">
          <a:blip r:embed="rId3"/>
          <a:srcRect l="28453" t="33227" r="29166" b="9841"/>
          <a:stretch/>
        </p:blipFill>
        <p:spPr>
          <a:xfrm>
            <a:off x="2729535" y="1464139"/>
            <a:ext cx="6732930" cy="5087524"/>
          </a:xfrm>
          <a:prstGeom prst="rect">
            <a:avLst/>
          </a:prstGeom>
        </p:spPr>
      </p:pic>
      <p:sp>
        <p:nvSpPr>
          <p:cNvPr id="2" name="Title 1">
            <a:extLst>
              <a:ext uri="{FF2B5EF4-FFF2-40B4-BE49-F238E27FC236}">
                <a16:creationId xmlns:a16="http://schemas.microsoft.com/office/drawing/2014/main" id="{65A9FCB8-6C5A-419A-9D82-9E6F2396F4AF}"/>
              </a:ext>
            </a:extLst>
          </p:cNvPr>
          <p:cNvSpPr>
            <a:spLocks noGrp="1"/>
          </p:cNvSpPr>
          <p:nvPr>
            <p:ph type="title"/>
          </p:nvPr>
        </p:nvSpPr>
        <p:spPr>
          <a:xfrm>
            <a:off x="972765" y="-1"/>
            <a:ext cx="10300115" cy="1464139"/>
          </a:xfrm>
        </p:spPr>
        <p:txBody>
          <a:bodyPr>
            <a:normAutofit/>
          </a:bodyPr>
          <a:lstStyle/>
          <a:p>
            <a:r>
              <a:rPr lang="en-US" b="0" i="0" dirty="0">
                <a:solidFill>
                  <a:schemeClr val="tx1"/>
                </a:solidFill>
                <a:effectLst/>
                <a:latin typeface="Georgia" panose="02040502050405020303" pitchFamily="18" charset="0"/>
              </a:rPr>
              <a:t>“The Lord appointed seventy”</a:t>
            </a:r>
            <a:br>
              <a:rPr lang="en-US" b="0" i="0" dirty="0">
                <a:solidFill>
                  <a:schemeClr val="tx1"/>
                </a:solidFill>
                <a:effectLst/>
                <a:latin typeface="Georgia" panose="02040502050405020303" pitchFamily="18" charset="0"/>
              </a:rPr>
            </a:br>
            <a:r>
              <a:rPr lang="en-US" sz="3100" b="0" i="0" dirty="0">
                <a:solidFill>
                  <a:schemeClr val="tx1"/>
                </a:solidFill>
                <a:effectLst/>
                <a:latin typeface="Georgia" panose="02040502050405020303" pitchFamily="18" charset="0"/>
              </a:rPr>
              <a:t>(Luke 10:1)</a:t>
            </a:r>
            <a:endParaRPr lang="en-US" dirty="0">
              <a:solidFill>
                <a:schemeClr val="tx1"/>
              </a:solidFill>
            </a:endParaRPr>
          </a:p>
        </p:txBody>
      </p:sp>
    </p:spTree>
    <p:extLst>
      <p:ext uri="{BB962C8B-B14F-4D97-AF65-F5344CB8AC3E}">
        <p14:creationId xmlns:p14="http://schemas.microsoft.com/office/powerpoint/2010/main" val="15154182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74" y="457200"/>
            <a:ext cx="5499548" cy="1143000"/>
          </a:xfrm>
        </p:spPr>
        <p:txBody>
          <a:bodyPr>
            <a:normAutofit fontScale="90000"/>
          </a:bodyPr>
          <a:lstStyle/>
          <a:p>
            <a:pPr algn="ctr"/>
            <a:r>
              <a:rPr lang="en-US" sz="4800" b="1" dirty="0">
                <a:latin typeface="Georgia" panose="02040502050405020303" pitchFamily="18" charset="0"/>
              </a:rPr>
              <a:t>Why Read the Gospel According to John?</a:t>
            </a:r>
          </a:p>
        </p:txBody>
      </p:sp>
      <p:sp>
        <p:nvSpPr>
          <p:cNvPr id="3" name="Content Placeholder 2"/>
          <p:cNvSpPr>
            <a:spLocks noGrp="1"/>
          </p:cNvSpPr>
          <p:nvPr>
            <p:ph idx="1"/>
          </p:nvPr>
        </p:nvSpPr>
        <p:spPr>
          <a:xfrm>
            <a:off x="476922" y="2239616"/>
            <a:ext cx="4939852" cy="5227983"/>
          </a:xfrm>
        </p:spPr>
        <p:txBody>
          <a:bodyPr/>
          <a:lstStyle/>
          <a:p>
            <a:pPr marL="0" indent="0">
              <a:buNone/>
            </a:pPr>
            <a:r>
              <a:rPr lang="en-US" sz="3600" dirty="0">
                <a:latin typeface="Georgia" panose="02040502050405020303" pitchFamily="18" charset="0"/>
              </a:rPr>
              <a:t>“These [things] are written, that ye might believe that Jesus is the Christ, the Son of God; and that believing ye might have life through </a:t>
            </a:r>
            <a:r>
              <a:rPr lang="en-US" sz="3600">
                <a:latin typeface="Georgia" panose="02040502050405020303" pitchFamily="18" charset="0"/>
              </a:rPr>
              <a:t>his name.” </a:t>
            </a:r>
            <a:r>
              <a:rPr lang="en-US" sz="2800" dirty="0">
                <a:latin typeface="Georgia" panose="02040502050405020303" pitchFamily="18" charset="0"/>
              </a:rPr>
              <a:t>(John 20:31)</a:t>
            </a:r>
            <a:endParaRPr lang="en-US" sz="3600" dirty="0">
              <a:latin typeface="Georgia" panose="02040502050405020303" pitchFamily="18" charset="0"/>
            </a:endParaRPr>
          </a:p>
          <a:p>
            <a:pPr marL="0" indent="0">
              <a:buNone/>
            </a:pPr>
            <a:endParaRPr lang="en-US" sz="4400" dirty="0"/>
          </a:p>
        </p:txBody>
      </p:sp>
      <p:pic>
        <p:nvPicPr>
          <p:cNvPr id="5" name="Picture 4"/>
          <p:cNvPicPr>
            <a:picLocks noChangeAspect="1"/>
          </p:cNvPicPr>
          <p:nvPr/>
        </p:nvPicPr>
        <p:blipFill rotWithShape="1">
          <a:blip r:embed="rId3"/>
          <a:srcRect l="29629" r="1853"/>
          <a:stretch/>
        </p:blipFill>
        <p:spPr>
          <a:xfrm>
            <a:off x="5979031" y="309966"/>
            <a:ext cx="5736047" cy="62380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797510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flipH="1">
            <a:off x="0" y="5210033"/>
            <a:ext cx="5246371" cy="1569660"/>
          </a:xfrm>
          <a:prstGeom prst="rect">
            <a:avLst/>
          </a:prstGeom>
          <a:noFill/>
        </p:spPr>
        <p:txBody>
          <a:bodyPr wrap="square" rtlCol="0">
            <a:spAutoFit/>
          </a:bodyPr>
          <a:lstStyle/>
          <a:p>
            <a:pPr algn="ctr"/>
            <a:r>
              <a:rPr lang="en-US" sz="3200" dirty="0">
                <a:latin typeface="Georgia" panose="02040502050405020303" pitchFamily="18" charset="0"/>
              </a:rPr>
              <a:t>Low Christology</a:t>
            </a:r>
          </a:p>
          <a:p>
            <a:pPr algn="ctr"/>
            <a:r>
              <a:rPr lang="en-US" sz="3200" dirty="0">
                <a:latin typeface="Georgia" panose="02040502050405020303" pitchFamily="18" charset="0"/>
              </a:rPr>
              <a:t>(Emphasizes Jesus’s humanity)</a:t>
            </a:r>
          </a:p>
        </p:txBody>
      </p:sp>
      <p:sp>
        <p:nvSpPr>
          <p:cNvPr id="12" name="TextBox 11"/>
          <p:cNvSpPr txBox="1"/>
          <p:nvPr/>
        </p:nvSpPr>
        <p:spPr>
          <a:xfrm flipH="1">
            <a:off x="7315200" y="5210033"/>
            <a:ext cx="4876800" cy="1569660"/>
          </a:xfrm>
          <a:prstGeom prst="rect">
            <a:avLst/>
          </a:prstGeom>
          <a:noFill/>
        </p:spPr>
        <p:txBody>
          <a:bodyPr wrap="square" rtlCol="0">
            <a:spAutoFit/>
          </a:bodyPr>
          <a:lstStyle/>
          <a:p>
            <a:pPr algn="ctr"/>
            <a:r>
              <a:rPr lang="en-US" sz="3200" dirty="0">
                <a:latin typeface="Georgia" panose="02040502050405020303" pitchFamily="18" charset="0"/>
              </a:rPr>
              <a:t>High Christology</a:t>
            </a:r>
          </a:p>
          <a:p>
            <a:pPr algn="ctr"/>
            <a:r>
              <a:rPr lang="en-US" sz="3200" dirty="0">
                <a:latin typeface="Georgia" panose="02040502050405020303" pitchFamily="18" charset="0"/>
              </a:rPr>
              <a:t>(Emphasizes Christ’s divinity)</a:t>
            </a:r>
          </a:p>
        </p:txBody>
      </p:sp>
      <p:pic>
        <p:nvPicPr>
          <p:cNvPr id="19" name="Picture 2">
            <a:extLst>
              <a:ext uri="{FF2B5EF4-FFF2-40B4-BE49-F238E27FC236}">
                <a16:creationId xmlns:a16="http://schemas.microsoft.com/office/drawing/2014/main" id="{7A570EB4-4CF9-44C9-B32E-1A1869E4A1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95" r="28218"/>
          <a:stretch/>
        </p:blipFill>
        <p:spPr bwMode="auto">
          <a:xfrm>
            <a:off x="8018082" y="190252"/>
            <a:ext cx="3454522" cy="47873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BACF0C5-375A-47EB-8871-31D1AEC7C38F}"/>
              </a:ext>
            </a:extLst>
          </p:cNvPr>
          <p:cNvSpPr txBox="1"/>
          <p:nvPr/>
        </p:nvSpPr>
        <p:spPr>
          <a:xfrm>
            <a:off x="8373743" y="463325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err="1">
                <a:latin typeface="Georgia"/>
                <a:ea typeface="+mn-lt"/>
                <a:cs typeface="+mn-lt"/>
              </a:rPr>
              <a:t>Pudienza</a:t>
            </a:r>
            <a:r>
              <a:rPr lang="en-US" sz="1600" dirty="0">
                <a:latin typeface="Georgia"/>
                <a:ea typeface="+mn-lt"/>
                <a:cs typeface="+mn-lt"/>
              </a:rPr>
              <a:t> </a:t>
            </a:r>
            <a:r>
              <a:rPr lang="en-US" sz="1600" dirty="0" err="1">
                <a:latin typeface="Georgia"/>
                <a:ea typeface="+mn-lt"/>
                <a:cs typeface="+mn-lt"/>
              </a:rPr>
              <a:t>Mosiac</a:t>
            </a:r>
            <a:r>
              <a:rPr lang="en-US" sz="1600" dirty="0">
                <a:latin typeface="Georgia"/>
                <a:ea typeface="+mn-lt"/>
                <a:cs typeface="+mn-lt"/>
              </a:rPr>
              <a:t>, ~400 AD</a:t>
            </a:r>
            <a:endParaRPr lang="en-US" sz="1600" dirty="0">
              <a:latin typeface="Georgia"/>
            </a:endParaRPr>
          </a:p>
        </p:txBody>
      </p:sp>
      <p:pic>
        <p:nvPicPr>
          <p:cNvPr id="22" name="Picture 21" descr="A picture containing text, outdoor, stone&#10;&#10;Description automatically generated">
            <a:extLst>
              <a:ext uri="{FF2B5EF4-FFF2-40B4-BE49-F238E27FC236}">
                <a16:creationId xmlns:a16="http://schemas.microsoft.com/office/drawing/2014/main" id="{3E8199D2-4E82-49F0-A1F5-6BA9825279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57" y="221592"/>
            <a:ext cx="3188999" cy="47873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TextBox 22">
            <a:extLst>
              <a:ext uri="{FF2B5EF4-FFF2-40B4-BE49-F238E27FC236}">
                <a16:creationId xmlns:a16="http://schemas.microsoft.com/office/drawing/2014/main" id="{CB6BE72F-ACEC-465B-B36B-5ADD64CC843B}"/>
              </a:ext>
            </a:extLst>
          </p:cNvPr>
          <p:cNvSpPr txBox="1"/>
          <p:nvPr/>
        </p:nvSpPr>
        <p:spPr>
          <a:xfrm>
            <a:off x="1251585" y="4670384"/>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Anthony Sweat</a:t>
            </a:r>
          </a:p>
        </p:txBody>
      </p:sp>
    </p:spTree>
    <p:extLst>
      <p:ext uri="{BB962C8B-B14F-4D97-AF65-F5344CB8AC3E}">
        <p14:creationId xmlns:p14="http://schemas.microsoft.com/office/powerpoint/2010/main" val="350212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491" y="187036"/>
            <a:ext cx="10332381" cy="1143000"/>
          </a:xfrm>
        </p:spPr>
        <p:txBody>
          <a:bodyPr>
            <a:normAutofit/>
          </a:bodyPr>
          <a:lstStyle/>
          <a:p>
            <a:pPr algn="ctr"/>
            <a:r>
              <a:rPr lang="en-US" sz="4800" b="1" dirty="0">
                <a:latin typeface="Georgia" panose="02040502050405020303" pitchFamily="18" charset="0"/>
              </a:rPr>
              <a:t>The Divine Christ</a:t>
            </a:r>
          </a:p>
        </p:txBody>
      </p:sp>
      <p:sp>
        <p:nvSpPr>
          <p:cNvPr id="3" name="Content Placeholder 2"/>
          <p:cNvSpPr>
            <a:spLocks noGrp="1"/>
          </p:cNvSpPr>
          <p:nvPr>
            <p:ph idx="1"/>
          </p:nvPr>
        </p:nvSpPr>
        <p:spPr>
          <a:xfrm>
            <a:off x="197072" y="1427018"/>
            <a:ext cx="8046383" cy="5195455"/>
          </a:xfrm>
        </p:spPr>
        <p:txBody>
          <a:bodyPr>
            <a:normAutofit/>
          </a:bodyPr>
          <a:lstStyle/>
          <a:p>
            <a:pPr marL="0" indent="0">
              <a:buNone/>
            </a:pPr>
            <a:r>
              <a:rPr lang="en-US" sz="4000" dirty="0">
                <a:latin typeface="Georgia" panose="02040502050405020303" pitchFamily="18" charset="0"/>
              </a:rPr>
              <a:t>Christ was “in the beginning.” </a:t>
            </a:r>
            <a:r>
              <a:rPr lang="en-US" dirty="0">
                <a:latin typeface="Georgia" panose="02040502050405020303" pitchFamily="18" charset="0"/>
              </a:rPr>
              <a:t>(John 1:1)</a:t>
            </a:r>
            <a:endParaRPr lang="en-US" sz="4000" dirty="0">
              <a:latin typeface="Georgia" panose="02040502050405020303" pitchFamily="18" charset="0"/>
            </a:endParaRPr>
          </a:p>
          <a:p>
            <a:pPr marL="0" indent="0">
              <a:buNone/>
            </a:pPr>
            <a:r>
              <a:rPr lang="en-US" sz="4000" dirty="0">
                <a:latin typeface="Georgia" panose="02040502050405020303" pitchFamily="18" charset="0"/>
              </a:rPr>
              <a:t>Jesus knew “all things that should come upon him” (John 18:4), and his disciples specifically testified, “we know that you know all things.” (John 16:30) </a:t>
            </a:r>
          </a:p>
        </p:txBody>
      </p:sp>
      <p:pic>
        <p:nvPicPr>
          <p:cNvPr id="5" name="Picture 4"/>
          <p:cNvPicPr>
            <a:picLocks noChangeAspect="1"/>
          </p:cNvPicPr>
          <p:nvPr/>
        </p:nvPicPr>
        <p:blipFill rotWithShape="1">
          <a:blip r:embed="rId3"/>
          <a:srcRect l="29629" r="1853"/>
          <a:stretch/>
        </p:blipFill>
        <p:spPr>
          <a:xfrm>
            <a:off x="8340437" y="1427018"/>
            <a:ext cx="3463636" cy="3766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797822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798" y="533400"/>
            <a:ext cx="6402288" cy="2892404"/>
          </a:xfrm>
        </p:spPr>
        <p:txBody>
          <a:bodyPr>
            <a:normAutofit/>
          </a:bodyPr>
          <a:lstStyle/>
          <a:p>
            <a:pPr marL="0" indent="0">
              <a:buNone/>
            </a:pPr>
            <a:r>
              <a:rPr lang="en-US" sz="3600" dirty="0">
                <a:latin typeface="Georgia" panose="02040502050405020303" pitchFamily="18" charset="0"/>
              </a:rPr>
              <a:t>“Father, all things are possible unto thee; take away this cup from me…”</a:t>
            </a:r>
          </a:p>
          <a:p>
            <a:pPr marL="0" indent="0">
              <a:buNone/>
            </a:pPr>
            <a:r>
              <a:rPr lang="en-US" sz="2800" dirty="0">
                <a:latin typeface="Georgia" panose="02040502050405020303" pitchFamily="18" charset="0"/>
              </a:rPr>
              <a:t>(Mark 14:36)</a:t>
            </a:r>
          </a:p>
        </p:txBody>
      </p:sp>
      <p:pic>
        <p:nvPicPr>
          <p:cNvPr id="2" name="Picture 6">
            <a:extLst>
              <a:ext uri="{FF2B5EF4-FFF2-40B4-BE49-F238E27FC236}">
                <a16:creationId xmlns:a16="http://schemas.microsoft.com/office/drawing/2014/main" id="{EF0E37E3-630F-40FA-A0BE-80A103057BCA}"/>
              </a:ext>
            </a:extLst>
          </p:cNvPr>
          <p:cNvPicPr>
            <a:picLocks noChangeAspect="1"/>
          </p:cNvPicPr>
          <p:nvPr/>
        </p:nvPicPr>
        <p:blipFill>
          <a:blip r:embed="rId3"/>
          <a:stretch>
            <a:fillRect/>
          </a:stretch>
        </p:blipFill>
        <p:spPr>
          <a:xfrm>
            <a:off x="7009130" y="334531"/>
            <a:ext cx="4894072" cy="28924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846A79C1-8774-4AB7-8A99-9FD4F0821EE6}"/>
              </a:ext>
            </a:extLst>
          </p:cNvPr>
          <p:cNvSpPr txBox="1"/>
          <p:nvPr/>
        </p:nvSpPr>
        <p:spPr>
          <a:xfrm>
            <a:off x="7240440" y="271093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Walter Rane</a:t>
            </a:r>
            <a:endParaRPr lang="en-US" dirty="0"/>
          </a:p>
        </p:txBody>
      </p:sp>
    </p:spTree>
    <p:extLst>
      <p:ext uri="{BB962C8B-B14F-4D97-AF65-F5344CB8AC3E}">
        <p14:creationId xmlns:p14="http://schemas.microsoft.com/office/powerpoint/2010/main" val="34945114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798" y="533400"/>
            <a:ext cx="6402288" cy="2892404"/>
          </a:xfrm>
        </p:spPr>
        <p:txBody>
          <a:bodyPr>
            <a:normAutofit/>
          </a:bodyPr>
          <a:lstStyle/>
          <a:p>
            <a:pPr marL="0" indent="0">
              <a:buNone/>
            </a:pPr>
            <a:r>
              <a:rPr lang="en-US" sz="3600" dirty="0">
                <a:latin typeface="Georgia" panose="02040502050405020303" pitchFamily="18" charset="0"/>
              </a:rPr>
              <a:t>“Father, all things are possible unto thee; take away this cup from me…”</a:t>
            </a:r>
          </a:p>
          <a:p>
            <a:pPr marL="0" indent="0">
              <a:buNone/>
            </a:pPr>
            <a:r>
              <a:rPr lang="en-US" sz="2800" dirty="0">
                <a:latin typeface="Georgia" panose="02040502050405020303" pitchFamily="18" charset="0"/>
              </a:rPr>
              <a:t>(Mark 14:36)</a:t>
            </a:r>
          </a:p>
        </p:txBody>
      </p:sp>
      <p:pic>
        <p:nvPicPr>
          <p:cNvPr id="2" name="Picture 6">
            <a:extLst>
              <a:ext uri="{FF2B5EF4-FFF2-40B4-BE49-F238E27FC236}">
                <a16:creationId xmlns:a16="http://schemas.microsoft.com/office/drawing/2014/main" id="{EF0E37E3-630F-40FA-A0BE-80A103057BCA}"/>
              </a:ext>
            </a:extLst>
          </p:cNvPr>
          <p:cNvPicPr>
            <a:picLocks noChangeAspect="1"/>
          </p:cNvPicPr>
          <p:nvPr/>
        </p:nvPicPr>
        <p:blipFill>
          <a:blip r:embed="rId3"/>
          <a:stretch>
            <a:fillRect/>
          </a:stretch>
        </p:blipFill>
        <p:spPr>
          <a:xfrm>
            <a:off x="7009130" y="334531"/>
            <a:ext cx="4894072" cy="28924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846A79C1-8774-4AB7-8A99-9FD4F0821EE6}"/>
              </a:ext>
            </a:extLst>
          </p:cNvPr>
          <p:cNvSpPr txBox="1"/>
          <p:nvPr/>
        </p:nvSpPr>
        <p:spPr>
          <a:xfrm>
            <a:off x="7240440" y="271093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Walter Rane</a:t>
            </a:r>
            <a:endParaRPr lang="en-US" dirty="0"/>
          </a:p>
        </p:txBody>
      </p:sp>
      <p:sp>
        <p:nvSpPr>
          <p:cNvPr id="6" name="Content Placeholder 2">
            <a:extLst>
              <a:ext uri="{FF2B5EF4-FFF2-40B4-BE49-F238E27FC236}">
                <a16:creationId xmlns:a16="http://schemas.microsoft.com/office/drawing/2014/main" id="{E8E7E058-08C9-4162-9B6D-91ACD73CB187}"/>
              </a:ext>
            </a:extLst>
          </p:cNvPr>
          <p:cNvSpPr txBox="1">
            <a:spLocks/>
          </p:cNvSpPr>
          <p:nvPr/>
        </p:nvSpPr>
        <p:spPr>
          <a:xfrm>
            <a:off x="288798" y="4194629"/>
            <a:ext cx="6402288" cy="247511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Font typeface="Arial" panose="020B0604020202020204" pitchFamily="34" charset="0"/>
              <a:buNone/>
            </a:pPr>
            <a:r>
              <a:rPr lang="en-US" dirty="0"/>
              <a:t>“Put [away your] sword, the cup which my Father hath given me, shall I not drink it?”</a:t>
            </a:r>
          </a:p>
          <a:p>
            <a:pPr marL="0" indent="0">
              <a:buFont typeface="Arial" panose="020B0604020202020204" pitchFamily="34" charset="0"/>
              <a:buNone/>
            </a:pPr>
            <a:r>
              <a:rPr lang="en-US" sz="2800" dirty="0"/>
              <a:t>(John 18:11)</a:t>
            </a:r>
          </a:p>
        </p:txBody>
      </p:sp>
      <p:pic>
        <p:nvPicPr>
          <p:cNvPr id="2050" name="Picture 2">
            <a:extLst>
              <a:ext uri="{FF2B5EF4-FFF2-40B4-BE49-F238E27FC236}">
                <a16:creationId xmlns:a16="http://schemas.microsoft.com/office/drawing/2014/main" id="{8439332F-837F-4548-BDC9-188BF72B18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32" b="39879"/>
          <a:stretch/>
        </p:blipFill>
        <p:spPr bwMode="auto">
          <a:xfrm>
            <a:off x="6310024" y="3744686"/>
            <a:ext cx="5593178" cy="27650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98201F0-FCF4-4DA7-922B-AAF3387D0439}"/>
              </a:ext>
            </a:extLst>
          </p:cNvPr>
          <p:cNvSpPr txBox="1"/>
          <p:nvPr/>
        </p:nvSpPr>
        <p:spPr>
          <a:xfrm>
            <a:off x="6553944" y="6124053"/>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James Tissot</a:t>
            </a:r>
          </a:p>
        </p:txBody>
      </p:sp>
    </p:spTree>
    <p:extLst>
      <p:ext uri="{BB962C8B-B14F-4D97-AF65-F5344CB8AC3E}">
        <p14:creationId xmlns:p14="http://schemas.microsoft.com/office/powerpoint/2010/main" val="2371981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81A9B-EF6A-48D5-9678-893C50232BDF}"/>
              </a:ext>
            </a:extLst>
          </p:cNvPr>
          <p:cNvSpPr>
            <a:spLocks noGrp="1"/>
          </p:cNvSpPr>
          <p:nvPr>
            <p:ph type="title"/>
          </p:nvPr>
        </p:nvSpPr>
        <p:spPr/>
        <p:txBody>
          <a:bodyPr>
            <a:normAutofit fontScale="90000"/>
          </a:bodyPr>
          <a:lstStyle/>
          <a:p>
            <a:r>
              <a:rPr lang="en-US" dirty="0"/>
              <a:t>A basic structure of the Gospel According to John</a:t>
            </a:r>
          </a:p>
        </p:txBody>
      </p:sp>
      <p:sp>
        <p:nvSpPr>
          <p:cNvPr id="3" name="Content Placeholder 2">
            <a:extLst>
              <a:ext uri="{FF2B5EF4-FFF2-40B4-BE49-F238E27FC236}">
                <a16:creationId xmlns:a16="http://schemas.microsoft.com/office/drawing/2014/main" id="{486D5BE7-39FC-419B-9F99-36B4ED69DB80}"/>
              </a:ext>
            </a:extLst>
          </p:cNvPr>
          <p:cNvSpPr>
            <a:spLocks noGrp="1"/>
          </p:cNvSpPr>
          <p:nvPr>
            <p:ph idx="1"/>
          </p:nvPr>
        </p:nvSpPr>
        <p:spPr>
          <a:xfrm>
            <a:off x="913795" y="2002971"/>
            <a:ext cx="10353762" cy="4245429"/>
          </a:xfrm>
        </p:spPr>
        <p:txBody>
          <a:bodyPr/>
          <a:lstStyle/>
          <a:p>
            <a:r>
              <a:rPr lang="en-US" dirty="0"/>
              <a:t>Prologue (John 1)</a:t>
            </a:r>
          </a:p>
          <a:p>
            <a:r>
              <a:rPr lang="en-US" dirty="0"/>
              <a:t>The Book of Signs (John 2-12)</a:t>
            </a:r>
          </a:p>
          <a:p>
            <a:r>
              <a:rPr lang="en-US" dirty="0"/>
              <a:t>The Book of Glory (John 13-20)</a:t>
            </a:r>
          </a:p>
          <a:p>
            <a:r>
              <a:rPr lang="en-US" dirty="0"/>
              <a:t>Epilogue (John 21)</a:t>
            </a:r>
          </a:p>
        </p:txBody>
      </p:sp>
    </p:spTree>
    <p:extLst>
      <p:ext uri="{BB962C8B-B14F-4D97-AF65-F5344CB8AC3E}">
        <p14:creationId xmlns:p14="http://schemas.microsoft.com/office/powerpoint/2010/main" val="27341677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972E4-7D25-4548-869E-48DB9DAC05E9}"/>
              </a:ext>
            </a:extLst>
          </p:cNvPr>
          <p:cNvSpPr>
            <a:spLocks noGrp="1"/>
          </p:cNvSpPr>
          <p:nvPr>
            <p:ph type="title"/>
          </p:nvPr>
        </p:nvSpPr>
        <p:spPr/>
        <p:txBody>
          <a:bodyPr/>
          <a:lstStyle/>
          <a:p>
            <a:r>
              <a:rPr lang="en-US" dirty="0"/>
              <a:t>John 5:2–3 </a:t>
            </a:r>
          </a:p>
        </p:txBody>
      </p:sp>
      <p:sp>
        <p:nvSpPr>
          <p:cNvPr id="3" name="Content Placeholder 2">
            <a:extLst>
              <a:ext uri="{FF2B5EF4-FFF2-40B4-BE49-F238E27FC236}">
                <a16:creationId xmlns:a16="http://schemas.microsoft.com/office/drawing/2014/main" id="{2A32DCC3-EA9C-440C-8193-85501EC03EBE}"/>
              </a:ext>
            </a:extLst>
          </p:cNvPr>
          <p:cNvSpPr>
            <a:spLocks noGrp="1"/>
          </p:cNvSpPr>
          <p:nvPr>
            <p:ph idx="1"/>
          </p:nvPr>
        </p:nvSpPr>
        <p:spPr/>
        <p:txBody>
          <a:bodyPr>
            <a:normAutofit/>
          </a:bodyPr>
          <a:lstStyle/>
          <a:p>
            <a:pPr marL="36900" indent="0" algn="ctr">
              <a:buNone/>
            </a:pPr>
            <a:r>
              <a:rPr lang="en-US" sz="4400" dirty="0"/>
              <a:t>“Now in Jerusalem by the Sheep Gate there is a pool, called in Hebrew Bethesda, which has five porticoes. In these lay many invalids—blind, lame, and paralyzed.”</a:t>
            </a:r>
          </a:p>
        </p:txBody>
      </p:sp>
    </p:spTree>
    <p:extLst>
      <p:ext uri="{BB962C8B-B14F-4D97-AF65-F5344CB8AC3E}">
        <p14:creationId xmlns:p14="http://schemas.microsoft.com/office/powerpoint/2010/main" val="41243006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4B99FA2-EDE5-4300-9847-899FAD0859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29" r="1" b="2612"/>
          <a:stretch/>
        </p:blipFill>
        <p:spPr bwMode="auto">
          <a:xfrm>
            <a:off x="120650" y="68263"/>
            <a:ext cx="11950700" cy="6721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460756-0404-4344-9C7E-352C8DB27ACD}"/>
              </a:ext>
            </a:extLst>
          </p:cNvPr>
          <p:cNvSpPr txBox="1"/>
          <p:nvPr/>
        </p:nvSpPr>
        <p:spPr>
          <a:xfrm>
            <a:off x="769257" y="6420405"/>
            <a:ext cx="6125028" cy="369332"/>
          </a:xfrm>
          <a:prstGeom prst="rect">
            <a:avLst/>
          </a:prstGeom>
          <a:noFill/>
        </p:spPr>
        <p:txBody>
          <a:bodyPr wrap="square">
            <a:spAutoFit/>
          </a:bodyPr>
          <a:lstStyle/>
          <a:p>
            <a:r>
              <a:rPr lang="en-US" dirty="0"/>
              <a:t>Carole </a:t>
            </a:r>
            <a:r>
              <a:rPr lang="en-US" dirty="0" err="1"/>
              <a:t>Raddato</a:t>
            </a:r>
            <a:endParaRPr lang="en-US" dirty="0"/>
          </a:p>
        </p:txBody>
      </p:sp>
    </p:spTree>
    <p:extLst>
      <p:ext uri="{BB962C8B-B14F-4D97-AF65-F5344CB8AC3E}">
        <p14:creationId xmlns:p14="http://schemas.microsoft.com/office/powerpoint/2010/main" val="22465794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4648F-482C-45A0-B1A9-5B379D298DF5}"/>
              </a:ext>
            </a:extLst>
          </p:cNvPr>
          <p:cNvSpPr>
            <a:spLocks noGrp="1"/>
          </p:cNvSpPr>
          <p:nvPr>
            <p:ph type="title"/>
          </p:nvPr>
        </p:nvSpPr>
        <p:spPr>
          <a:xfrm>
            <a:off x="919119" y="348342"/>
            <a:ext cx="10353762" cy="970450"/>
          </a:xfrm>
        </p:spPr>
        <p:txBody>
          <a:bodyPr/>
          <a:lstStyle/>
          <a:p>
            <a:r>
              <a:rPr lang="en-US" dirty="0"/>
              <a:t>“Do you want to be made well?”</a:t>
            </a:r>
          </a:p>
        </p:txBody>
      </p:sp>
      <p:pic>
        <p:nvPicPr>
          <p:cNvPr id="4098" name="Picture 2" descr="Christ Healing the Sick at Bethesda">
            <a:extLst>
              <a:ext uri="{FF2B5EF4-FFF2-40B4-BE49-F238E27FC236}">
                <a16:creationId xmlns:a16="http://schemas.microsoft.com/office/drawing/2014/main" id="{9B86B3B0-7121-4489-9F38-8FF4207C0D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741" r="680" b="12592"/>
          <a:stretch/>
        </p:blipFill>
        <p:spPr bwMode="auto">
          <a:xfrm>
            <a:off x="1480457" y="1413131"/>
            <a:ext cx="9448800" cy="5096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6995104-C5FD-4D80-B2FE-FC7F1738A91D}"/>
              </a:ext>
            </a:extLst>
          </p:cNvPr>
          <p:cNvSpPr txBox="1"/>
          <p:nvPr/>
        </p:nvSpPr>
        <p:spPr>
          <a:xfrm>
            <a:off x="1857828" y="6140326"/>
            <a:ext cx="6125028" cy="369332"/>
          </a:xfrm>
          <a:prstGeom prst="rect">
            <a:avLst/>
          </a:prstGeom>
          <a:noFill/>
        </p:spPr>
        <p:txBody>
          <a:bodyPr wrap="square">
            <a:spAutoFit/>
          </a:bodyPr>
          <a:lstStyle/>
          <a:p>
            <a:r>
              <a:rPr lang="en-US" dirty="0"/>
              <a:t>Carl Bloch</a:t>
            </a:r>
          </a:p>
        </p:txBody>
      </p:sp>
    </p:spTree>
    <p:extLst>
      <p:ext uri="{BB962C8B-B14F-4D97-AF65-F5344CB8AC3E}">
        <p14:creationId xmlns:p14="http://schemas.microsoft.com/office/powerpoint/2010/main" val="3377911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183" y="423234"/>
            <a:ext cx="3335594" cy="5403370"/>
          </a:xfrm>
        </p:spPr>
        <p:txBody>
          <a:bodyPr>
            <a:normAutofit/>
          </a:bodyPr>
          <a:lstStyle/>
          <a:p>
            <a:r>
              <a:rPr lang="en-US" sz="3700" b="1" dirty="0">
                <a:solidFill>
                  <a:srgbClr val="FFFFFF"/>
                </a:solidFill>
                <a:latin typeface="Georgia" panose="02040502050405020303" pitchFamily="18" charset="0"/>
              </a:rPr>
              <a:t>Matthew frequently quotes the Old Testament </a:t>
            </a:r>
            <a:br>
              <a:rPr lang="en-US" sz="3700" b="1" dirty="0">
                <a:solidFill>
                  <a:srgbClr val="FFFFFF"/>
                </a:solidFill>
                <a:latin typeface="Georgia" panose="02040502050405020303" pitchFamily="18" charset="0"/>
              </a:rPr>
            </a:br>
            <a:r>
              <a:rPr lang="en-US" sz="3700" b="1" dirty="0">
                <a:solidFill>
                  <a:srgbClr val="FFFFFF"/>
                </a:solidFill>
                <a:latin typeface="Georgia" panose="02040502050405020303" pitchFamily="18" charset="0"/>
              </a:rPr>
              <a:t> </a:t>
            </a:r>
            <a:br>
              <a:rPr lang="en-US" sz="3700" b="1" dirty="0">
                <a:solidFill>
                  <a:srgbClr val="FFFFFF"/>
                </a:solidFill>
                <a:latin typeface="Georgia" panose="02040502050405020303" pitchFamily="18" charset="0"/>
              </a:rPr>
            </a:br>
            <a:r>
              <a:rPr lang="en-US" sz="3700" b="1" dirty="0">
                <a:solidFill>
                  <a:srgbClr val="FFFFFF"/>
                </a:solidFill>
                <a:latin typeface="Georgia" panose="02040502050405020303" pitchFamily="18" charset="0"/>
              </a:rPr>
              <a:t>His “Current Testament”!</a:t>
            </a:r>
          </a:p>
        </p:txBody>
      </p:sp>
      <p:graphicFrame>
        <p:nvGraphicFramePr>
          <p:cNvPr id="12" name="Content Placeholder 2">
            <a:extLst>
              <a:ext uri="{FF2B5EF4-FFF2-40B4-BE49-F238E27FC236}">
                <a16:creationId xmlns:a16="http://schemas.microsoft.com/office/drawing/2014/main" id="{3A1E2F30-3AD9-46B4-8E38-139D0663498A}"/>
              </a:ext>
            </a:extLst>
          </p:cNvPr>
          <p:cNvGraphicFramePr>
            <a:graphicFrameLocks noGrp="1"/>
          </p:cNvGraphicFramePr>
          <p:nvPr>
            <p:ph idx="1"/>
            <p:extLst>
              <p:ext uri="{D42A27DB-BD31-4B8C-83A1-F6EECF244321}">
                <p14:modId xmlns:p14="http://schemas.microsoft.com/office/powerpoint/2010/main" val="3045865852"/>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17786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0EA758D6-859D-443B-BCBE-8F37A8642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605" y="266605"/>
            <a:ext cx="6324789" cy="63247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802398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B16ABFB0-53DD-4461-9149-CA0CF88D68B5">
            <a:extLst>
              <a:ext uri="{FF2B5EF4-FFF2-40B4-BE49-F238E27FC236}">
                <a16:creationId xmlns:a16="http://schemas.microsoft.com/office/drawing/2014/main" id="{BAA1D38B-07A1-495A-9607-1E6E345DA8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69600" y="121680"/>
            <a:ext cx="5291710" cy="6614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5331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9EB0-CD43-4A94-A4CE-46DA402FEF8A}"/>
              </a:ext>
            </a:extLst>
          </p:cNvPr>
          <p:cNvSpPr>
            <a:spLocks noGrp="1"/>
          </p:cNvSpPr>
          <p:nvPr>
            <p:ph type="title"/>
          </p:nvPr>
        </p:nvSpPr>
        <p:spPr>
          <a:xfrm>
            <a:off x="919119" y="304800"/>
            <a:ext cx="10353762" cy="970450"/>
          </a:xfrm>
        </p:spPr>
        <p:txBody>
          <a:bodyPr>
            <a:normAutofit fontScale="90000"/>
          </a:bodyPr>
          <a:lstStyle/>
          <a:p>
            <a:r>
              <a:rPr lang="en-US" dirty="0"/>
              <a:t>Matthew, Luke and John: </a:t>
            </a:r>
            <a:br>
              <a:rPr lang="en-US" dirty="0"/>
            </a:br>
            <a:r>
              <a:rPr lang="en-US" dirty="0"/>
              <a:t>A “Big Picture” Summary</a:t>
            </a:r>
          </a:p>
        </p:txBody>
      </p:sp>
      <p:graphicFrame>
        <p:nvGraphicFramePr>
          <p:cNvPr id="5" name="Content Placeholder 2">
            <a:extLst>
              <a:ext uri="{FF2B5EF4-FFF2-40B4-BE49-F238E27FC236}">
                <a16:creationId xmlns:a16="http://schemas.microsoft.com/office/drawing/2014/main" id="{C867C8CB-881E-48E8-B1AC-FC365213DF3E}"/>
              </a:ext>
            </a:extLst>
          </p:cNvPr>
          <p:cNvGraphicFramePr>
            <a:graphicFrameLocks noGrp="1"/>
          </p:cNvGraphicFramePr>
          <p:nvPr>
            <p:ph idx="1"/>
          </p:nvPr>
        </p:nvGraphicFramePr>
        <p:xfrm>
          <a:off x="387928" y="1593273"/>
          <a:ext cx="11457708" cy="4959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78625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93822-612D-44AB-9498-FBC105B6AB9A}"/>
              </a:ext>
            </a:extLst>
          </p:cNvPr>
          <p:cNvSpPr>
            <a:spLocks noGrp="1"/>
          </p:cNvSpPr>
          <p:nvPr>
            <p:ph type="title"/>
          </p:nvPr>
        </p:nvSpPr>
        <p:spPr/>
        <p:txBody>
          <a:bodyPr/>
          <a:lstStyle/>
          <a:p>
            <a:r>
              <a:rPr lang="en-US" dirty="0"/>
              <a:t>Acknowledgements</a:t>
            </a:r>
          </a:p>
        </p:txBody>
      </p:sp>
      <p:sp>
        <p:nvSpPr>
          <p:cNvPr id="5" name="Content Placeholder 4">
            <a:extLst>
              <a:ext uri="{FF2B5EF4-FFF2-40B4-BE49-F238E27FC236}">
                <a16:creationId xmlns:a16="http://schemas.microsoft.com/office/drawing/2014/main" id="{767602DF-4FB7-49CD-9D28-6C764DF9C869}"/>
              </a:ext>
            </a:extLst>
          </p:cNvPr>
          <p:cNvSpPr>
            <a:spLocks noGrp="1"/>
          </p:cNvSpPr>
          <p:nvPr>
            <p:ph idx="1"/>
          </p:nvPr>
        </p:nvSpPr>
        <p:spPr/>
        <p:txBody>
          <a:bodyPr>
            <a:normAutofit/>
          </a:bodyPr>
          <a:lstStyle/>
          <a:p>
            <a:pPr marL="36900" indent="0">
              <a:buNone/>
            </a:pPr>
            <a:r>
              <a:rPr lang="en-US" dirty="0"/>
              <a:t>Insights from, discussions with, and resources authored by Dr. Frank Judd, Dr. Matthew Grey, Dr. Mark Strauss, and Dr. Hank Smith </a:t>
            </a:r>
            <a:r>
              <a:rPr lang="en-US" b="0" i="0" dirty="0">
                <a:solidFill>
                  <a:schemeClr val="tx1"/>
                </a:solidFill>
                <a:effectLst/>
                <a:latin typeface="Georgia" panose="02040502050405020303" pitchFamily="18" charset="0"/>
              </a:rPr>
              <a:t>were used in the creation of this video. </a:t>
            </a:r>
            <a:endParaRPr lang="en-US" dirty="0"/>
          </a:p>
        </p:txBody>
      </p:sp>
    </p:spTree>
    <p:extLst>
      <p:ext uri="{BB962C8B-B14F-4D97-AF65-F5344CB8AC3E}">
        <p14:creationId xmlns:p14="http://schemas.microsoft.com/office/powerpoint/2010/main" val="1907566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066800" y="422275"/>
            <a:ext cx="10134600" cy="1323439"/>
          </a:xfrm>
          <a:prstGeom prst="rect">
            <a:avLst/>
          </a:prstGeom>
          <a:noFill/>
          <a:ln w="9525">
            <a:noFill/>
            <a:miter lim="800000"/>
            <a:headEnd/>
            <a:tailEnd/>
          </a:ln>
          <a:effectLst/>
        </p:spPr>
        <p:txBody>
          <a:bodyPr wrap="square">
            <a:spAutoFit/>
          </a:bodyPr>
          <a:lstStyle/>
          <a:p>
            <a:pPr algn="ctr"/>
            <a:r>
              <a:rPr lang="en-US" sz="4000" b="1" dirty="0">
                <a:latin typeface="Georgia" panose="02040502050405020303" pitchFamily="18" charset="0"/>
              </a:rPr>
              <a:t>Three Themes from the </a:t>
            </a:r>
          </a:p>
          <a:p>
            <a:pPr algn="ctr"/>
            <a:r>
              <a:rPr lang="en-US" sz="4000" b="1" dirty="0">
                <a:latin typeface="Georgia" panose="02040502050405020303" pitchFamily="18" charset="0"/>
              </a:rPr>
              <a:t>Gospel According to Matthew</a:t>
            </a:r>
          </a:p>
        </p:txBody>
      </p:sp>
      <p:sp>
        <p:nvSpPr>
          <p:cNvPr id="41989" name="Text Box 5"/>
          <p:cNvSpPr txBox="1">
            <a:spLocks noChangeArrowheads="1"/>
          </p:cNvSpPr>
          <p:nvPr/>
        </p:nvSpPr>
        <p:spPr bwMode="auto">
          <a:xfrm>
            <a:off x="685798" y="2133600"/>
            <a:ext cx="11201402" cy="3170099"/>
          </a:xfrm>
          <a:prstGeom prst="rect">
            <a:avLst/>
          </a:prstGeom>
          <a:noFill/>
          <a:ln w="9525">
            <a:noFill/>
            <a:miter lim="800000"/>
            <a:headEnd/>
            <a:tailEnd/>
          </a:ln>
          <a:effectLst/>
        </p:spPr>
        <p:txBody>
          <a:bodyPr wrap="square">
            <a:spAutoFit/>
          </a:bodyPr>
          <a:lstStyle/>
          <a:p>
            <a:pPr marL="514350" indent="-514350">
              <a:buAutoNum type="arabicPeriod"/>
            </a:pPr>
            <a:r>
              <a:rPr lang="en-US" sz="4000" dirty="0">
                <a:latin typeface="Georgia" panose="02040502050405020303" pitchFamily="18" charset="0"/>
              </a:rPr>
              <a:t>Matthew connects Jesus and David (see genealogy)</a:t>
            </a:r>
          </a:p>
          <a:p>
            <a:pPr marL="514350" indent="-514350">
              <a:buAutoNum type="arabicPeriod"/>
            </a:pPr>
            <a:r>
              <a:rPr lang="en-US" sz="4000" dirty="0">
                <a:latin typeface="Georgia" panose="02040502050405020303" pitchFamily="18" charset="0"/>
              </a:rPr>
              <a:t>Matthew emphasizes fulfillment of OT prophecy. </a:t>
            </a:r>
          </a:p>
          <a:p>
            <a:pPr marL="514350" indent="-514350">
              <a:buFontTx/>
              <a:buAutoNum type="arabicPeriod"/>
            </a:pPr>
            <a:r>
              <a:rPr lang="en-US" sz="4000" dirty="0">
                <a:latin typeface="Georgia" panose="02040502050405020303" pitchFamily="18" charset="0"/>
              </a:rPr>
              <a:t>Matthew connects Christ and Moses</a:t>
            </a:r>
          </a:p>
        </p:txBody>
      </p:sp>
    </p:spTree>
    <p:extLst>
      <p:ext uri="{BB962C8B-B14F-4D97-AF65-F5344CB8AC3E}">
        <p14:creationId xmlns:p14="http://schemas.microsoft.com/office/powerpoint/2010/main" val="2693227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5943600" y="762000"/>
            <a:ext cx="5791200" cy="5447645"/>
          </a:xfrm>
          <a:prstGeom prst="rect">
            <a:avLst/>
          </a:prstGeom>
          <a:noFill/>
          <a:ln w="9525">
            <a:noFill/>
            <a:miter lim="800000"/>
            <a:headEnd/>
            <a:tailEnd/>
          </a:ln>
          <a:effectLst/>
        </p:spPr>
        <p:txBody>
          <a:bodyPr wrap="square">
            <a:spAutoFit/>
          </a:bodyPr>
          <a:lstStyle/>
          <a:p>
            <a:pPr algn="ctr"/>
            <a:r>
              <a:rPr lang="en-US" sz="3600" dirty="0">
                <a:effectLst>
                  <a:outerShdw blurRad="38100" dist="38100" sx="1000" sy="1000" algn="tl">
                    <a:srgbClr val="C0C0C0"/>
                  </a:outerShdw>
                </a:effectLst>
                <a:latin typeface="Georgia" panose="02040502050405020303" pitchFamily="18" charset="0"/>
              </a:rPr>
              <a:t>“The LORD said unto me [Moses]… I will raise them up </a:t>
            </a:r>
            <a:r>
              <a:rPr lang="en-US" sz="3600" u="sng" dirty="0">
                <a:solidFill>
                  <a:srgbClr val="FFFF00"/>
                </a:solidFill>
                <a:effectLst>
                  <a:outerShdw blurRad="38100" dist="38100" sx="1000" sy="1000" algn="tl">
                    <a:srgbClr val="C0C0C0"/>
                  </a:outerShdw>
                </a:effectLst>
                <a:latin typeface="Georgia" panose="02040502050405020303" pitchFamily="18" charset="0"/>
              </a:rPr>
              <a:t>a Prophet</a:t>
            </a:r>
            <a:r>
              <a:rPr lang="en-US" sz="3600" dirty="0">
                <a:solidFill>
                  <a:srgbClr val="FFFF00"/>
                </a:solidFill>
                <a:effectLst>
                  <a:outerShdw blurRad="38100" dist="38100" sx="1000" sy="1000" algn="tl">
                    <a:srgbClr val="C0C0C0"/>
                  </a:outerShdw>
                </a:effectLst>
                <a:latin typeface="Georgia" panose="02040502050405020303" pitchFamily="18" charset="0"/>
              </a:rPr>
              <a:t> </a:t>
            </a:r>
            <a:r>
              <a:rPr lang="en-US" sz="3600" dirty="0">
                <a:effectLst>
                  <a:outerShdw blurRad="38100" dist="38100" sx="1000" sy="1000" algn="tl">
                    <a:srgbClr val="C0C0C0"/>
                  </a:outerShdw>
                </a:effectLst>
                <a:latin typeface="Georgia" panose="02040502050405020303" pitchFamily="18" charset="0"/>
              </a:rPr>
              <a:t>from among their brethren, </a:t>
            </a:r>
            <a:r>
              <a:rPr lang="en-US" sz="3600" u="sng" dirty="0">
                <a:solidFill>
                  <a:srgbClr val="FFFF00"/>
                </a:solidFill>
                <a:effectLst>
                  <a:outerShdw blurRad="38100" dist="38100" sx="1000" sy="1000" algn="tl">
                    <a:srgbClr val="C0C0C0"/>
                  </a:outerShdw>
                </a:effectLst>
                <a:latin typeface="Georgia" panose="02040502050405020303" pitchFamily="18" charset="0"/>
              </a:rPr>
              <a:t>like unto thee</a:t>
            </a:r>
            <a:r>
              <a:rPr lang="en-US" sz="3600" dirty="0">
                <a:effectLst>
                  <a:outerShdw blurRad="38100" dist="38100" sx="1000" sy="1000" algn="tl">
                    <a:srgbClr val="C0C0C0"/>
                  </a:outerShdw>
                </a:effectLst>
                <a:latin typeface="Georgia" panose="02040502050405020303" pitchFamily="18" charset="0"/>
              </a:rPr>
              <a:t>, and will put my words in his mouth; and he shall speak unto them all that I shall command him.” </a:t>
            </a:r>
          </a:p>
          <a:p>
            <a:pPr algn="ctr"/>
            <a:endParaRPr lang="en-US" sz="2400" dirty="0">
              <a:effectLst>
                <a:outerShdw blurRad="38100" dist="38100" sx="1000" sy="1000" algn="tl">
                  <a:srgbClr val="C0C0C0"/>
                </a:outerShdw>
              </a:effectLst>
              <a:latin typeface="Georgia" panose="02040502050405020303" pitchFamily="18" charset="0"/>
            </a:endParaRPr>
          </a:p>
          <a:p>
            <a:pPr algn="ctr"/>
            <a:r>
              <a:rPr lang="en-US" sz="3600" dirty="0">
                <a:effectLst>
                  <a:outerShdw blurRad="38100" dist="38100" sx="1000" sy="1000" algn="tl">
                    <a:srgbClr val="C0C0C0"/>
                  </a:outerShdw>
                </a:effectLst>
                <a:latin typeface="Georgia" panose="02040502050405020303" pitchFamily="18" charset="0"/>
              </a:rPr>
              <a:t>Deut. 18:17-18</a:t>
            </a:r>
          </a:p>
        </p:txBody>
      </p:sp>
      <p:cxnSp>
        <p:nvCxnSpPr>
          <p:cNvPr id="3" name="Straight Connector 2">
            <a:extLst>
              <a:ext uri="{FF2B5EF4-FFF2-40B4-BE49-F238E27FC236}">
                <a16:creationId xmlns:a16="http://schemas.microsoft.com/office/drawing/2014/main" id="{DB285CA1-D168-004E-875B-DC8A8137AF48}"/>
              </a:ext>
            </a:extLst>
          </p:cNvPr>
          <p:cNvCxnSpPr>
            <a:cxnSpLocks/>
          </p:cNvCxnSpPr>
          <p:nvPr/>
        </p:nvCxnSpPr>
        <p:spPr>
          <a:xfrm>
            <a:off x="7010400" y="5410200"/>
            <a:ext cx="3657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3">
            <a:extLst>
              <a:ext uri="{FF2B5EF4-FFF2-40B4-BE49-F238E27FC236}">
                <a16:creationId xmlns:a16="http://schemas.microsoft.com/office/drawing/2014/main" id="{F55BF6E7-3C5B-4539-B155-482796BBCD1B}"/>
              </a:ext>
            </a:extLst>
          </p:cNvPr>
          <p:cNvPicPr>
            <a:picLocks noChangeAspect="1"/>
          </p:cNvPicPr>
          <p:nvPr/>
        </p:nvPicPr>
        <p:blipFill>
          <a:blip r:embed="rId3"/>
          <a:stretch>
            <a:fillRect/>
          </a:stretch>
        </p:blipFill>
        <p:spPr>
          <a:xfrm flipH="1">
            <a:off x="180788" y="142651"/>
            <a:ext cx="2899347" cy="3309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965" name="Picture 5" descr="JesustheChris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396" y="2743213"/>
            <a:ext cx="2743200"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tx2"/>
                </a:solidFill>
              </a14:hiddenFill>
            </a:ext>
          </a:extLst>
        </p:spPr>
      </p:pic>
      <p:sp>
        <p:nvSpPr>
          <p:cNvPr id="4" name="TextBox 3">
            <a:extLst>
              <a:ext uri="{FF2B5EF4-FFF2-40B4-BE49-F238E27FC236}">
                <a16:creationId xmlns:a16="http://schemas.microsoft.com/office/drawing/2014/main" id="{02B95B0D-CF8A-4469-91F5-B9671318F292}"/>
              </a:ext>
            </a:extLst>
          </p:cNvPr>
          <p:cNvSpPr txBox="1"/>
          <p:nvPr/>
        </p:nvSpPr>
        <p:spPr>
          <a:xfrm>
            <a:off x="3352800" y="612056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ighlight>
                  <a:srgbClr val="000000"/>
                </a:highlight>
                <a:latin typeface="Georgia"/>
              </a:rPr>
              <a:t>Harry Anderson</a:t>
            </a:r>
          </a:p>
        </p:txBody>
      </p:sp>
      <p:sp>
        <p:nvSpPr>
          <p:cNvPr id="7" name="TextBox 6">
            <a:extLst>
              <a:ext uri="{FF2B5EF4-FFF2-40B4-BE49-F238E27FC236}">
                <a16:creationId xmlns:a16="http://schemas.microsoft.com/office/drawing/2014/main" id="{AD857587-8A36-41B6-AFE3-C55F7086D434}"/>
              </a:ext>
            </a:extLst>
          </p:cNvPr>
          <p:cNvSpPr txBox="1"/>
          <p:nvPr/>
        </p:nvSpPr>
        <p:spPr>
          <a:xfrm>
            <a:off x="336935" y="311649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highlight>
                  <a:srgbClr val="000000"/>
                </a:highlight>
                <a:latin typeface="Georgia"/>
              </a:rPr>
              <a:t>Jusepe</a:t>
            </a:r>
            <a:r>
              <a:rPr lang="en-US" dirty="0">
                <a:highlight>
                  <a:srgbClr val="000000"/>
                </a:highlight>
                <a:latin typeface="Georgia"/>
              </a:rPr>
              <a:t> de Ribera</a:t>
            </a:r>
          </a:p>
        </p:txBody>
      </p:sp>
    </p:spTree>
    <p:extLst>
      <p:ext uri="{BB962C8B-B14F-4D97-AF65-F5344CB8AC3E}">
        <p14:creationId xmlns:p14="http://schemas.microsoft.com/office/powerpoint/2010/main" val="2144919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A8D8ECC4-3876-48BE-A151-C32E31E93F92}" vid="{15ED58CD-96B9-4BC6-931F-F89B61A4A8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10515</TotalTime>
  <Words>4697</Words>
  <Application>Microsoft Office PowerPoint</Application>
  <PresentationFormat>Widescreen</PresentationFormat>
  <Paragraphs>357</Paragraphs>
  <Slides>73</Slides>
  <Notes>56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73</vt:i4>
      </vt:variant>
    </vt:vector>
  </HeadingPairs>
  <TitlesOfParts>
    <vt:vector size="82" baseType="lpstr">
      <vt:lpstr>Arial</vt:lpstr>
      <vt:lpstr>Calibri</vt:lpstr>
      <vt:lpstr>Calisto MT</vt:lpstr>
      <vt:lpstr>Century Gothic</vt:lpstr>
      <vt:lpstr>Georgia</vt:lpstr>
      <vt:lpstr>Graphik</vt:lpstr>
      <vt:lpstr>Wingdings</vt:lpstr>
      <vt:lpstr>Wingdings 2</vt:lpstr>
      <vt:lpstr>Slate</vt:lpstr>
      <vt:lpstr>PowerPoint Presentation</vt:lpstr>
      <vt:lpstr>PowerPoint Presentation</vt:lpstr>
      <vt:lpstr>PowerPoint Presentation</vt:lpstr>
      <vt:lpstr>PowerPoint Presentation</vt:lpstr>
      <vt:lpstr>PowerPoint Presentation</vt:lpstr>
      <vt:lpstr>PowerPoint Presentation</vt:lpstr>
      <vt:lpstr>Matthew frequently quotes the Old Testament    His “Current Testament”!</vt:lpstr>
      <vt:lpstr>PowerPoint Presentation</vt:lpstr>
      <vt:lpstr>PowerPoint Presentation</vt:lpstr>
      <vt:lpstr>PowerPoint Presentation</vt:lpstr>
      <vt:lpstr>PowerPoint Presentation</vt:lpstr>
      <vt:lpstr>PowerPoint Presentation</vt:lpstr>
      <vt:lpstr>PowerPoint Presentation</vt:lpstr>
      <vt:lpstr>Matthew 5:17, 19</vt:lpstr>
      <vt:lpstr>PowerPoint Presentation</vt:lpstr>
      <vt:lpstr>PowerPoint Presentation</vt:lpstr>
      <vt:lpstr>PowerPoint Presentation</vt:lpstr>
      <vt:lpstr>PowerPoint Presentation</vt:lpstr>
      <vt:lpstr>Matthew: A Summary</vt:lpstr>
      <vt:lpstr>PowerPoint Presentation</vt:lpstr>
      <vt:lpstr>The Gospel According to Luke: An “orderly” account</vt:lpstr>
      <vt:lpstr>Luke and Acts A Two-Book Series</vt:lpstr>
      <vt:lpstr>PowerPoint Presentation</vt:lpstr>
      <vt:lpstr>Three Key Themes in Luke</vt:lpstr>
      <vt:lpstr>Stories Involving Women that are Unique to Luke</vt:lpstr>
      <vt:lpstr>“Soon afterwards he went on through cities and villages, proclaiming and bringing the good news of the kingdom of God. The twelve were with him, as well as some women who had been cured of evil spirits and infirmities:</vt:lpstr>
      <vt:lpstr>Mary, called Magdalene, from whom seven demons had gone out, and Joanna, the wife of Herod’s steward Chuza, and Susanna, and many others, who provided for them out of their resources.”  (Luke 8:1-3, NRSV)</vt:lpstr>
      <vt:lpstr>PowerPoint Presentation</vt:lpstr>
      <vt:lpstr>“But all his acquaintances, including the women who had followed him from Galilee, stood at a distance, watching these things.”  (Luke 23:49)</vt:lpstr>
      <vt:lpstr>Luke 10:38–42, NSRV</vt:lpstr>
      <vt:lpstr>PowerPoint Presentation</vt:lpstr>
      <vt:lpstr>President Bonnie D. Parkin, Former Relief Society General President</vt:lpstr>
      <vt:lpstr>President Bonnie D. Parkin, Former Relief Society General President</vt:lpstr>
      <vt:lpstr>President Bonnie D. Parkin, Former Relief Society General President</vt:lpstr>
      <vt:lpstr>President Bonnie D. Parkin, Former Relief Society General President</vt:lpstr>
      <vt:lpstr>Take an Application Moment</vt:lpstr>
      <vt:lpstr>Three Key Themes in Luke</vt:lpstr>
      <vt:lpstr>“Dad, I Want You”</vt:lpstr>
      <vt:lpstr>“No, I mean, I want your money! I’m trying to get your money every day.”</vt:lpstr>
      <vt:lpstr>Selected Teachings from Christ Regarding the Poor that are Unique to Luke</vt:lpstr>
      <vt:lpstr>PowerPoint Presentation</vt:lpstr>
      <vt:lpstr>Luke 12:13–21</vt:lpstr>
      <vt:lpstr>Luke 12:13–21</vt:lpstr>
      <vt:lpstr>Luke 12:13–21</vt:lpstr>
      <vt:lpstr>PowerPoint Presentation</vt:lpstr>
      <vt:lpstr>PowerPoint Presentation</vt:lpstr>
      <vt:lpstr>PowerPoint Presentation</vt:lpstr>
      <vt:lpstr>Jesus in Luke</vt:lpstr>
      <vt:lpstr>Jesus in Luke</vt:lpstr>
      <vt:lpstr>What is my portion? Jesus Speaking in the Latter Days</vt:lpstr>
      <vt:lpstr>What is my portion? Jesus Speaking in the Latter Days</vt:lpstr>
      <vt:lpstr>What is my portion? Jesus Speaking in the Latter Days</vt:lpstr>
      <vt:lpstr>PowerPoint Presentation</vt:lpstr>
      <vt:lpstr>PowerPoint Presentation</vt:lpstr>
      <vt:lpstr>Three Key Themes in Luke</vt:lpstr>
      <vt:lpstr>Unique accounts from Luke showing that the Gospel is for all of God’s children—even those we view as outcasts.</vt:lpstr>
      <vt:lpstr>PowerPoint Presentation</vt:lpstr>
      <vt:lpstr>PowerPoint Presentation</vt:lpstr>
      <vt:lpstr>PowerPoint Presentation</vt:lpstr>
      <vt:lpstr>“The Lord appointed seventy” (Luke 10:1)</vt:lpstr>
      <vt:lpstr>Why Read the Gospel According to John?</vt:lpstr>
      <vt:lpstr>PowerPoint Presentation</vt:lpstr>
      <vt:lpstr>The Divine Christ</vt:lpstr>
      <vt:lpstr>PowerPoint Presentation</vt:lpstr>
      <vt:lpstr>PowerPoint Presentation</vt:lpstr>
      <vt:lpstr>A basic structure of the Gospel According to John</vt:lpstr>
      <vt:lpstr>John 5:2–3 </vt:lpstr>
      <vt:lpstr>PowerPoint Presentation</vt:lpstr>
      <vt:lpstr>“Do you want to be made well?”</vt:lpstr>
      <vt:lpstr>PowerPoint Presentation</vt:lpstr>
      <vt:lpstr>PowerPoint Presentation</vt:lpstr>
      <vt:lpstr>Matthew, Luke and John:  A “Big Picture” Summary</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Christ and the Everlasting Gospel</dc:title>
  <dc:creator>John Hilton</dc:creator>
  <cp:lastModifiedBy>John Hilton</cp:lastModifiedBy>
  <cp:revision>581</cp:revision>
  <dcterms:created xsi:type="dcterms:W3CDTF">2020-09-16T00:36:32Z</dcterms:created>
  <dcterms:modified xsi:type="dcterms:W3CDTF">2022-04-08T17:15:13Z</dcterms:modified>
</cp:coreProperties>
</file>