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7"/>
  </p:notesMasterIdLst>
  <p:sldIdLst>
    <p:sldId id="322" r:id="rId2"/>
    <p:sldId id="971" r:id="rId3"/>
    <p:sldId id="994" r:id="rId4"/>
    <p:sldId id="995" r:id="rId5"/>
    <p:sldId id="996" r:id="rId6"/>
    <p:sldId id="341" r:id="rId7"/>
    <p:sldId id="979" r:id="rId8"/>
    <p:sldId id="997" r:id="rId9"/>
    <p:sldId id="601" r:id="rId10"/>
    <p:sldId id="998" r:id="rId11"/>
    <p:sldId id="999" r:id="rId12"/>
    <p:sldId id="1000" r:id="rId13"/>
    <p:sldId id="603" r:id="rId14"/>
    <p:sldId id="1002" r:id="rId15"/>
    <p:sldId id="968" r:id="rId16"/>
    <p:sldId id="1003" r:id="rId17"/>
    <p:sldId id="600" r:id="rId18"/>
    <p:sldId id="1004" r:id="rId19"/>
    <p:sldId id="1005" r:id="rId20"/>
    <p:sldId id="610" r:id="rId21"/>
    <p:sldId id="972" r:id="rId22"/>
    <p:sldId id="985" r:id="rId23"/>
    <p:sldId id="984" r:id="rId24"/>
    <p:sldId id="1308" r:id="rId25"/>
    <p:sldId id="1309" r:id="rId26"/>
    <p:sldId id="1310" r:id="rId27"/>
    <p:sldId id="1311" r:id="rId28"/>
    <p:sldId id="611" r:id="rId29"/>
    <p:sldId id="977" r:id="rId30"/>
    <p:sldId id="613" r:id="rId31"/>
    <p:sldId id="330" r:id="rId32"/>
    <p:sldId id="282" r:id="rId33"/>
    <p:sldId id="973" r:id="rId34"/>
    <p:sldId id="628" r:id="rId35"/>
    <p:sldId id="1312" r:id="rId36"/>
    <p:sldId id="974" r:id="rId37"/>
    <p:sldId id="404" r:id="rId38"/>
    <p:sldId id="619" r:id="rId39"/>
    <p:sldId id="991" r:id="rId40"/>
    <p:sldId id="989" r:id="rId41"/>
    <p:sldId id="986" r:id="rId42"/>
    <p:sldId id="621" r:id="rId43"/>
    <p:sldId id="1006" r:id="rId44"/>
    <p:sldId id="993" r:id="rId45"/>
    <p:sldId id="1105"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291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E5EAF4-D07B-4386-86D5-119D2D958E73}" v="2" dt="2021-09-18T17:24:29.533"/>
    <p1510:client id="{475DC6B1-D2AD-4169-A70F-01A21C2EC569}" v="10" dt="2021-09-22T19:35:00.547"/>
    <p1510:client id="{65A64E5C-7954-4ED9-86C4-7D3E6EE06629}" v="43" dt="2021-09-18T16:51:09.916"/>
    <p1510:client id="{7265F68F-BEAF-42DA-A3F4-32B2C061AA5C}" v="18" dt="2021-09-18T17:18:26.617"/>
    <p1510:client id="{7D572DD4-20CD-406C-AF24-4494B2758F66}" v="4" dt="2021-09-18T17:31:36.670"/>
    <p1510:client id="{DBF16977-425B-466B-B4AF-43D3FACC2A7B}" v="285" dt="2021-09-20T23:45:22.613"/>
    <p1510:client id="{DCAB8976-351A-4538-B159-D4E4A5970E2A}" v="1" dt="2021-09-18T16:39:45.9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73" autoAdjust="0"/>
    <p:restoredTop sz="78852" autoAdjust="0"/>
  </p:normalViewPr>
  <p:slideViewPr>
    <p:cSldViewPr snapToGrid="0">
      <p:cViewPr varScale="1">
        <p:scale>
          <a:sx n="44" d="100"/>
          <a:sy n="44" d="100"/>
        </p:scale>
        <p:origin x="120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3BE8F-D707-432A-A9D0-836D2AAD74D8}" type="datetimeFigureOut">
              <a:rPr lang="en-US" smtClean="0"/>
              <a:t>4/21/2022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92AFB-CCB7-41E6-BF6F-E17A0E5BBC67}" type="slidenum">
              <a:rPr lang="en-US" smtClean="0"/>
              <a:t>‹#›</a:t>
            </a:fld>
            <a:endParaRPr lang="en-US"/>
          </a:p>
        </p:txBody>
      </p:sp>
    </p:spTree>
    <p:extLst>
      <p:ext uri="{BB962C8B-B14F-4D97-AF65-F5344CB8AC3E}">
        <p14:creationId xmlns:p14="http://schemas.microsoft.com/office/powerpoint/2010/main" val="68657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unsplash.com/photos/fVUl6kzIvL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iblicalarchaeology.org/daily/biblical-sites-places/biblical-archaeology-sites/the-house-of-peter-the-home-of-jesus-in-capernau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iblicalarchaeology.org/daily/biblical-sites-places/biblical-archaeology-sites/the-house-of-peter-the-home-of-jesus-in-capernau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iblicalarchaeology.org/daily/biblical-sites-places/biblical-archaeology-sites/the-house-of-peter-the-home-of-jesus-in-capernau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emeryjl/508120545/"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creativecommons.org/licenses/by/2.0/" TargetMode="External"/><Relationship Id="rId4" Type="http://schemas.openxmlformats.org/officeDocument/2006/relationships/hyperlink" Target="https://www.flickr.com/people/62126383@N00"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emeryjl/508120545/"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creativecommons.org/licenses/by/2.0/" TargetMode="External"/><Relationship Id="rId4" Type="http://schemas.openxmlformats.org/officeDocument/2006/relationships/hyperlink" Target="https://www.flickr.com/people/62126383@N0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Although Matthew</a:t>
            </a:r>
            <a:r>
              <a:rPr lang="en-US" baseline="0" dirty="0"/>
              <a:t> and Luke have a couple more miracles than Mark, they are each about 1/3 longer – per page, Mark has more miracles than any other gospel.</a:t>
            </a:r>
            <a:endParaRPr lang="en-US" dirty="0"/>
          </a:p>
        </p:txBody>
      </p:sp>
      <p:sp>
        <p:nvSpPr>
          <p:cNvPr id="4" name="Slide Number Placeholder 3"/>
          <p:cNvSpPr>
            <a:spLocks noGrp="1"/>
          </p:cNvSpPr>
          <p:nvPr>
            <p:ph type="sldNum" sz="quarter" idx="10"/>
          </p:nvPr>
        </p:nvSpPr>
        <p:spPr/>
        <p:txBody>
          <a:bodyPr/>
          <a:lstStyle/>
          <a:p>
            <a:fld id="{8B36925F-8394-4378-A5EE-42E210FEBB92}" type="slidenum">
              <a:rPr lang="en-US" smtClean="0"/>
              <a:t>1</a:t>
            </a:fld>
            <a:endParaRPr lang="en-US"/>
          </a:p>
        </p:txBody>
      </p:sp>
    </p:spTree>
    <p:extLst>
      <p:ext uri="{BB962C8B-B14F-4D97-AF65-F5344CB8AC3E}">
        <p14:creationId xmlns:p14="http://schemas.microsoft.com/office/powerpoint/2010/main" val="340005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https://www.churchofjesuschrist.org/bc/content/shared/content/english/pdf/language-materials/36618_eng.pdf </a:t>
            </a:r>
            <a:r>
              <a:rPr lang="en-US" dirty="0">
                <a:cs typeface="Calibri" panose="020F0502020204030204"/>
              </a:rPr>
              <a:t>Page 59</a:t>
            </a:r>
          </a:p>
          <a:p>
            <a:endParaRPr lang="en-US" dirty="0"/>
          </a:p>
          <a:p>
            <a:r>
              <a:rPr lang="en-US" dirty="0"/>
              <a:t>When Jesus gets back, probably tired from casting out demons and a long boat ride, everybody crowds around him. He could have said, “Let’s put things on hold, but when Jairus pleads for help, Jesus goes with him.”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HWH: </a:t>
            </a:r>
            <a:r>
              <a:rPr lang="en-US" sz="1200" dirty="0">
                <a:latin typeface="Georgia" panose="02040502050405020303" pitchFamily="18" charset="0"/>
              </a:rPr>
              <a:t>The words, “and Jesus went with him” follow. We would not suppose that this event had been within the plans for the day. The Master had come back across the sea where the multitude was waiting on the shore for him to teach them. “And behold”—suddenly and unexpectedly—he was interrupted by the plea of a father. He could have ignored the request because many others were waiting. He could have said to Jairus that he would come to see his daughter tomorrow, but “Jesus went with him.” </a:t>
            </a:r>
            <a:r>
              <a:rPr lang="en-US" sz="1200" b="1" dirty="0">
                <a:solidFill>
                  <a:srgbClr val="FF0000"/>
                </a:solidFill>
                <a:latin typeface="Georgia" panose="02040502050405020303" pitchFamily="18" charset="0"/>
              </a:rPr>
              <a:t>If we follow in the footsteps of the Master, would we ever be too busy to ignore the needs of our fellowmen</a:t>
            </a:r>
            <a:r>
              <a:rPr lang="en-US" sz="1200" dirty="0">
                <a:latin typeface="Georgia" panose="02040502050405020303" pitchFamily="18" charset="0"/>
              </a:rPr>
              <a:t>?</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12</a:t>
            </a:fld>
            <a:endParaRPr lang="en-US"/>
          </a:p>
        </p:txBody>
      </p:sp>
    </p:spTree>
    <p:extLst>
      <p:ext uri="{BB962C8B-B14F-4D97-AF65-F5344CB8AC3E}">
        <p14:creationId xmlns:p14="http://schemas.microsoft.com/office/powerpoint/2010/main" val="3096750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https://www.churchofjesuschrist.org/bc/content/shared/content/english/pdf/language-materials/36618_eng.pdf </a:t>
            </a:r>
            <a:r>
              <a:rPr lang="en-US" dirty="0">
                <a:cs typeface="Calibri" panose="020F0502020204030204"/>
              </a:rPr>
              <a:t>Page 59</a:t>
            </a:r>
          </a:p>
          <a:p>
            <a:endParaRPr lang="en-US" dirty="0"/>
          </a:p>
          <a:p>
            <a:r>
              <a:rPr lang="en-US" dirty="0"/>
              <a:t>When Jesus gets back, probably tired from casting out demons and a long boat ride, everybody crowds around him. He could have said, “Let’s put things on hold, but when Jairus pleads for help, Jesus goes with him.”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HWH: </a:t>
            </a:r>
            <a:r>
              <a:rPr lang="en-US" sz="1200" dirty="0">
                <a:latin typeface="Georgia" panose="02040502050405020303" pitchFamily="18" charset="0"/>
              </a:rPr>
              <a:t>The words, “and Jesus went with him” follow. We would not suppose that this event had been within the plans for the day. The Master had come back across the sea where the multitude was waiting on the shore for him to teach them. “And behold”—suddenly and unexpectedly—he was interrupted by the plea of a father. He could have ignored the request because many others were waiting. He could have said to Jairus that he would come to see his daughter tomorrow, but “Jesus went with him.” </a:t>
            </a:r>
            <a:r>
              <a:rPr lang="en-US" sz="1200" b="1" dirty="0">
                <a:solidFill>
                  <a:srgbClr val="FF0000"/>
                </a:solidFill>
                <a:latin typeface="Georgia" panose="02040502050405020303" pitchFamily="18" charset="0"/>
              </a:rPr>
              <a:t>If we follow in the footsteps of the Master, would we ever be too busy to ignore the needs of our fellowmen</a:t>
            </a:r>
            <a:r>
              <a:rPr lang="en-US" sz="1200" dirty="0">
                <a:latin typeface="Georgia" panose="02040502050405020303" pitchFamily="18" charset="0"/>
              </a:rPr>
              <a:t>?</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13</a:t>
            </a:fld>
            <a:endParaRPr lang="en-US"/>
          </a:p>
        </p:txBody>
      </p:sp>
    </p:spTree>
    <p:extLst>
      <p:ext uri="{BB962C8B-B14F-4D97-AF65-F5344CB8AC3E}">
        <p14:creationId xmlns:p14="http://schemas.microsoft.com/office/powerpoint/2010/main" val="643131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https://www.churchofjesuschrist.org/bc/content/shared/content/english/pdf/language-materials/36618_eng.pdf </a:t>
            </a:r>
            <a:r>
              <a:rPr lang="en-US" dirty="0">
                <a:cs typeface="Calibri" panose="020F0502020204030204"/>
              </a:rPr>
              <a:t>Page 59</a:t>
            </a:r>
          </a:p>
          <a:p>
            <a:endParaRPr lang="en-US" dirty="0"/>
          </a:p>
          <a:p>
            <a:r>
              <a:rPr lang="en-US" dirty="0"/>
              <a:t>When Jesus gets back, probably tired from casting out demons and a long boat ride, everybody crowds around him. He could have said, “Let’s put things on hold, but when Jairus pleads for help, Jesus goes with him.”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HWH: </a:t>
            </a:r>
            <a:r>
              <a:rPr lang="en-US" sz="1200" dirty="0">
                <a:latin typeface="Georgia" panose="02040502050405020303" pitchFamily="18" charset="0"/>
              </a:rPr>
              <a:t>The words, “and Jesus went with him” follow. We would not suppose that this event had been within the plans for the day. The Master had come back across the sea where the multitude was waiting on the shore for him to teach them. “And behold”—suddenly and unexpectedly—he was interrupted by the plea of a father. He could have ignored the request because many others were waiting. He could have said to Jairus that he would come to see his daughter tomorrow, but “Jesus went with him.” </a:t>
            </a:r>
            <a:r>
              <a:rPr lang="en-US" sz="1200" b="1" dirty="0">
                <a:solidFill>
                  <a:srgbClr val="FF0000"/>
                </a:solidFill>
                <a:latin typeface="Georgia" panose="02040502050405020303" pitchFamily="18" charset="0"/>
              </a:rPr>
              <a:t>If we follow in the footsteps of the Master, would we ever be too busy to ignore the needs of our fellowmen</a:t>
            </a:r>
            <a:r>
              <a:rPr lang="en-US" sz="1200" dirty="0">
                <a:latin typeface="Georgia" panose="02040502050405020303" pitchFamily="18" charset="0"/>
              </a:rPr>
              <a:t>?</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14</a:t>
            </a:fld>
            <a:endParaRPr lang="en-US"/>
          </a:p>
        </p:txBody>
      </p:sp>
    </p:spTree>
    <p:extLst>
      <p:ext uri="{BB962C8B-B14F-4D97-AF65-F5344CB8AC3E}">
        <p14:creationId xmlns:p14="http://schemas.microsoft.com/office/powerpoint/2010/main" val="3849346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https://unsplash.com/photos/FZ4y_IDUJ6w</a:t>
            </a:r>
          </a:p>
        </p:txBody>
      </p:sp>
      <p:sp>
        <p:nvSpPr>
          <p:cNvPr id="4" name="Slide Number Placeholder 3"/>
          <p:cNvSpPr>
            <a:spLocks noGrp="1"/>
          </p:cNvSpPr>
          <p:nvPr>
            <p:ph type="sldNum" sz="quarter" idx="5"/>
          </p:nvPr>
        </p:nvSpPr>
        <p:spPr/>
        <p:txBody>
          <a:bodyPr/>
          <a:lstStyle/>
          <a:p>
            <a:fld id="{8F992AFB-CCB7-41E6-BF6F-E17A0E5BBC67}" type="slidenum">
              <a:rPr lang="en-US" smtClean="0"/>
              <a:t>15</a:t>
            </a:fld>
            <a:endParaRPr lang="en-US"/>
          </a:p>
        </p:txBody>
      </p:sp>
    </p:spTree>
    <p:extLst>
      <p:ext uri="{BB962C8B-B14F-4D97-AF65-F5344CB8AC3E}">
        <p14:creationId xmlns:p14="http://schemas.microsoft.com/office/powerpoint/2010/main" val="3793570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https://www.youtube.com/watch?v=cVD9gOYZ48c</a:t>
            </a:r>
          </a:p>
        </p:txBody>
      </p:sp>
      <p:sp>
        <p:nvSpPr>
          <p:cNvPr id="4" name="Slide Number Placeholder 3"/>
          <p:cNvSpPr>
            <a:spLocks noGrp="1"/>
          </p:cNvSpPr>
          <p:nvPr>
            <p:ph type="sldNum" sz="quarter" idx="5"/>
          </p:nvPr>
        </p:nvSpPr>
        <p:spPr/>
        <p:txBody>
          <a:bodyPr/>
          <a:lstStyle/>
          <a:p>
            <a:fld id="{8F992AFB-CCB7-41E6-BF6F-E17A0E5BBC67}" type="slidenum">
              <a:rPr lang="en-US" smtClean="0"/>
              <a:t>17</a:t>
            </a:fld>
            <a:endParaRPr lang="en-US"/>
          </a:p>
        </p:txBody>
      </p:sp>
    </p:spTree>
    <p:extLst>
      <p:ext uri="{BB962C8B-B14F-4D97-AF65-F5344CB8AC3E}">
        <p14:creationId xmlns:p14="http://schemas.microsoft.com/office/powerpoint/2010/main" val="2111818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https://www.youtube.com/watch?v=cVD9gOYZ48c</a:t>
            </a:r>
          </a:p>
        </p:txBody>
      </p:sp>
      <p:sp>
        <p:nvSpPr>
          <p:cNvPr id="4" name="Slide Number Placeholder 3"/>
          <p:cNvSpPr>
            <a:spLocks noGrp="1"/>
          </p:cNvSpPr>
          <p:nvPr>
            <p:ph type="sldNum" sz="quarter" idx="5"/>
          </p:nvPr>
        </p:nvSpPr>
        <p:spPr/>
        <p:txBody>
          <a:bodyPr/>
          <a:lstStyle/>
          <a:p>
            <a:fld id="{8F992AFB-CCB7-41E6-BF6F-E17A0E5BBC67}" type="slidenum">
              <a:rPr lang="en-US" smtClean="0"/>
              <a:t>18</a:t>
            </a:fld>
            <a:endParaRPr lang="en-US"/>
          </a:p>
        </p:txBody>
      </p:sp>
    </p:spTree>
    <p:extLst>
      <p:ext uri="{BB962C8B-B14F-4D97-AF65-F5344CB8AC3E}">
        <p14:creationId xmlns:p14="http://schemas.microsoft.com/office/powerpoint/2010/main" val="1774704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https://www.churchofjesuschrist.org/media/image/pictures-of-jesus-jairus-ed72e2f?lang=eng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19</a:t>
            </a:fld>
            <a:endParaRPr lang="en-US"/>
          </a:p>
        </p:txBody>
      </p:sp>
    </p:spTree>
    <p:extLst>
      <p:ext uri="{BB962C8B-B14F-4D97-AF65-F5344CB8AC3E}">
        <p14:creationId xmlns:p14="http://schemas.microsoft.com/office/powerpoint/2010/main" val="1224616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20</a:t>
            </a:fld>
            <a:endParaRPr lang="en-US"/>
          </a:p>
        </p:txBody>
      </p:sp>
    </p:spTree>
    <p:extLst>
      <p:ext uri="{BB962C8B-B14F-4D97-AF65-F5344CB8AC3E}">
        <p14:creationId xmlns:p14="http://schemas.microsoft.com/office/powerpoint/2010/main" val="1577671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an Official's Son at Capernaum in Galilee</a:t>
            </a:r>
            <a:endParaRPr lang="en-US"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Peter's Mother-in-Law Sick With Fever</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Many Sick and Oppressed at Evening</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Cleanses a Man With Leprosy</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Centurion's Paralyzed Servant in Capernaum</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Paralytic Who Was Let Down From the Roof</a:t>
            </a:r>
            <a:endParaRPr lang="en-US" sz="1800" b="0" dirty="0">
              <a:effectLst/>
            </a:endParaRPr>
          </a:p>
          <a:p>
            <a:pPr marL="342900" marR="0" lvl="0" indent="-342900" algn="l" defTabSz="914400" rtl="0" eaLnBrk="1" fontAlgn="t" latinLnBrk="0" hangingPunct="1">
              <a:lnSpc>
                <a:spcPct val="100000"/>
              </a:lnSpc>
              <a:spcBef>
                <a:spcPts val="0"/>
              </a:spcBef>
              <a:spcAft>
                <a:spcPts val="0"/>
              </a:spcAft>
              <a:buClrTx/>
              <a:buSzTx/>
              <a:buFont typeface="+mj-lt"/>
              <a:buAutoNum type="arabicPeriod"/>
              <a:tabLst/>
              <a:defRPr/>
            </a:pPr>
            <a:r>
              <a:rPr lang="en-US" sz="1800" b="0" i="0" u="none" strike="noStrike" dirty="0">
                <a:solidFill>
                  <a:srgbClr val="000000"/>
                </a:solidFill>
                <a:effectLst/>
                <a:latin typeface="Times New Roman" panose="02020603050405020304" pitchFamily="18" charset="0"/>
              </a:rPr>
              <a:t>Jesus Heals a Man's Withered Hand on the Sabbath</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Woman in the Crowd With an Issue of Blood</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Two Blind Men</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an Invalid at Bethesda</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Many Sick in Gennesaret as They Touch His Garment</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Deaf and Dumb Man</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Blind Man at Bethsaida</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Man Born Blind by Spitting in His Eyes</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Woman Who Had Been Crippled for 18 Years</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Man With Dropsy on the Sabbath</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Cleanses Ten Lepers on the Way to Jerusalem</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Restores Sight to Bartimaeus in Jericho</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Servant's Severed Ear While He Is Being Arrested</a:t>
            </a:r>
            <a:endParaRPr lang="en-US" sz="1800" b="0" dirty="0">
              <a:effectLst/>
            </a:endParaRPr>
          </a:p>
          <a:p>
            <a:pPr algn="l" rtl="0" fontAlgn="t">
              <a:spcBef>
                <a:spcPts val="0"/>
              </a:spcBef>
              <a:spcAft>
                <a:spcPts val="0"/>
              </a:spcAft>
            </a:pPr>
            <a:endParaRPr lang="en-US" sz="1800" b="0" i="0" u="none" strike="noStrike" dirty="0">
              <a:solidFill>
                <a:srgbClr val="000000"/>
              </a:solidFill>
              <a:effectLst/>
              <a:latin typeface="Times New Roman" panose="02020603050405020304" pitchFamily="18" charset="0"/>
            </a:endParaRPr>
          </a:p>
          <a:p>
            <a:pPr algn="l" rtl="0" fontAlgn="t">
              <a:spcBef>
                <a:spcPts val="0"/>
              </a:spcBef>
              <a:spcAft>
                <a:spcPts val="0"/>
              </a:spcAft>
            </a:pPr>
            <a:endParaRPr lang="en-US" sz="1800" b="0" i="0" u="none" strike="noStrike" dirty="0">
              <a:solidFill>
                <a:srgbClr val="000000"/>
              </a:solidFill>
              <a:effectLst/>
              <a:latin typeface="Times New Roman" panose="02020603050405020304" pitchFamily="18" charset="0"/>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Drives Out an Evil Spirit From a Man in Capernaum</a:t>
            </a:r>
            <a:endParaRPr lang="en-US"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Casts Demons into a Herd of Pigs</a:t>
            </a:r>
            <a:endParaRPr lang="en-US" b="0" dirty="0">
              <a:effectLs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dirty="0">
                <a:solidFill>
                  <a:srgbClr val="000000"/>
                </a:solidFill>
                <a:effectLst/>
                <a:latin typeface="Times New Roman" panose="02020603050405020304" pitchFamily="18" charset="0"/>
              </a:rPr>
              <a:t>Jesus Heals a Gentile Woman's Demon-Possessed Daughter</a:t>
            </a:r>
            <a:endParaRPr lang="en-US" sz="1200" b="0" dirty="0">
              <a:effectLs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Jesus Heals a Blind, Mute Demoniac</a:t>
            </a:r>
          </a:p>
          <a:p>
            <a:pPr marL="228600" indent="-228600">
              <a:buFont typeface="+mj-lt"/>
              <a:buAutoNum type="arabicPeriod"/>
            </a:pPr>
            <a:r>
              <a:rPr lang="en-US" dirty="0"/>
              <a:t>Jesus Heals a Boy With an Unclean Spirit</a:t>
            </a:r>
          </a:p>
          <a:p>
            <a:pPr marL="228600" indent="-228600">
              <a:buFont typeface="+mj-lt"/>
              <a:buAutoNum type="arabicPeriod"/>
            </a:pPr>
            <a:r>
              <a:rPr lang="en-US" sz="1200" b="0" i="0" u="none" strike="noStrike" dirty="0">
                <a:solidFill>
                  <a:srgbClr val="000000"/>
                </a:solidFill>
                <a:effectLst/>
                <a:latin typeface="Times New Roman" panose="02020603050405020304" pitchFamily="18" charset="0"/>
              </a:rPr>
              <a:t>Jesus Heals a Man Who Was Unable to Speak</a:t>
            </a:r>
          </a:p>
          <a:p>
            <a:pPr marL="228600" indent="-228600">
              <a:buFont typeface="+mj-lt"/>
              <a:buAutoNum type="arabicPeriod"/>
            </a:pPr>
            <a:r>
              <a:rPr lang="en-US" sz="1200" b="0" i="0" u="none" strike="noStrike" dirty="0">
                <a:solidFill>
                  <a:srgbClr val="000000"/>
                </a:solidFill>
                <a:effectLst/>
                <a:latin typeface="Times New Roman" panose="02020603050405020304" pitchFamily="18" charset="0"/>
              </a:rPr>
              <a:t>Mary Magdalene and many others, (Luke 4:40-41, 8:2)</a:t>
            </a:r>
            <a:endParaRPr lang="en-US" sz="1200" b="0" dirty="0">
              <a:effectLst/>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21</a:t>
            </a:fld>
            <a:endParaRPr lang="en-US"/>
          </a:p>
        </p:txBody>
      </p:sp>
    </p:spTree>
    <p:extLst>
      <p:ext uri="{BB962C8B-B14F-4D97-AF65-F5344CB8AC3E}">
        <p14:creationId xmlns:p14="http://schemas.microsoft.com/office/powerpoint/2010/main" val="1931196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22</a:t>
            </a:fld>
            <a:endParaRPr lang="en-US"/>
          </a:p>
        </p:txBody>
      </p:sp>
    </p:spTree>
    <p:extLst>
      <p:ext uri="{BB962C8B-B14F-4D97-AF65-F5344CB8AC3E}">
        <p14:creationId xmlns:p14="http://schemas.microsoft.com/office/powerpoint/2010/main" val="667026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an Official's Son at Capernaum in Galilee</a:t>
            </a:r>
            <a:endParaRPr lang="en-US"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Peter's Mother-in-Law Sick With Fever</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Many Sick and Oppressed at Evening</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Cleanses a Man With Leprosy</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Centurion's Paralyzed Servant in Capernaum</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Paralytic Who Was Let Down From the Roof</a:t>
            </a:r>
            <a:endParaRPr lang="en-US" sz="1800" b="0" dirty="0">
              <a:effectLst/>
            </a:endParaRPr>
          </a:p>
          <a:p>
            <a:pPr marL="342900" marR="0" lvl="0" indent="-342900" algn="l" defTabSz="914400" rtl="0" eaLnBrk="1" fontAlgn="t" latinLnBrk="0" hangingPunct="1">
              <a:lnSpc>
                <a:spcPct val="100000"/>
              </a:lnSpc>
              <a:spcBef>
                <a:spcPts val="0"/>
              </a:spcBef>
              <a:spcAft>
                <a:spcPts val="0"/>
              </a:spcAft>
              <a:buClrTx/>
              <a:buSzTx/>
              <a:buFont typeface="+mj-lt"/>
              <a:buAutoNum type="arabicPeriod"/>
              <a:tabLst/>
              <a:defRPr/>
            </a:pPr>
            <a:r>
              <a:rPr lang="en-US" sz="1800" b="0" i="0" u="none" strike="noStrike" dirty="0">
                <a:solidFill>
                  <a:srgbClr val="000000"/>
                </a:solidFill>
                <a:effectLst/>
                <a:latin typeface="Times New Roman" panose="02020603050405020304" pitchFamily="18" charset="0"/>
              </a:rPr>
              <a:t>Jesus Heals a Man's Withered Hand on the Sabbath</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Woman in the Crowd With an Issue of Blood</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Two Blind Men</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an Invalid at Bethesda</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Many Sick in Gennesaret as They Touch His Garment</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Deaf and Dumb Man</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Blind Man at Bethsaida</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Man Born Blind by Spitting in His Eyes</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Woman Who Had Been Crippled for 18 Years</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Man With Dropsy on the Sabbath</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Cleanses Ten Lepers on the Way to Jerusalem</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Restores Sight to Bartimaeus in Jericho</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Servant's Severed Ear While He Is Being Arrested</a:t>
            </a:r>
            <a:endParaRPr lang="en-US" sz="1800" b="0" dirty="0">
              <a:effectLst/>
            </a:endParaRPr>
          </a:p>
          <a:p>
            <a:pPr algn="l" rtl="0" fontAlgn="t">
              <a:spcBef>
                <a:spcPts val="0"/>
              </a:spcBef>
              <a:spcAft>
                <a:spcPts val="0"/>
              </a:spcAft>
            </a:pPr>
            <a:endParaRPr lang="en-US" sz="1800" b="0" i="0" u="none" strike="noStrike" dirty="0">
              <a:solidFill>
                <a:srgbClr val="000000"/>
              </a:solidFill>
              <a:effectLst/>
              <a:latin typeface="Times New Roman" panose="02020603050405020304" pitchFamily="18" charset="0"/>
            </a:endParaRPr>
          </a:p>
          <a:p>
            <a:pPr algn="l" rtl="0" fontAlgn="t">
              <a:spcBef>
                <a:spcPts val="0"/>
              </a:spcBef>
              <a:spcAft>
                <a:spcPts val="0"/>
              </a:spcAft>
            </a:pPr>
            <a:endParaRPr lang="en-US" sz="1800" b="0" i="0" u="none" strike="noStrike" dirty="0">
              <a:solidFill>
                <a:srgbClr val="000000"/>
              </a:solidFill>
              <a:effectLst/>
              <a:latin typeface="Times New Roman" panose="02020603050405020304" pitchFamily="18" charset="0"/>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Drives Out an Evil Spirit From a Man in Capernaum</a:t>
            </a:r>
            <a:endParaRPr lang="en-US"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Casts Demons into a Herd of Pigs</a:t>
            </a:r>
            <a:endParaRPr lang="en-US" b="0" dirty="0">
              <a:effectLs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dirty="0">
                <a:solidFill>
                  <a:srgbClr val="000000"/>
                </a:solidFill>
                <a:effectLst/>
                <a:latin typeface="Times New Roman" panose="02020603050405020304" pitchFamily="18" charset="0"/>
              </a:rPr>
              <a:t>Jesus Heals a Gentile Woman's Demon-Possessed Daughter</a:t>
            </a:r>
            <a:endParaRPr lang="en-US" sz="1200" b="0" dirty="0">
              <a:effectLs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Jesus Heals a Blind, Mute Demoniac</a:t>
            </a:r>
          </a:p>
          <a:p>
            <a:pPr marL="228600" indent="-228600">
              <a:buFont typeface="+mj-lt"/>
              <a:buAutoNum type="arabicPeriod"/>
            </a:pPr>
            <a:r>
              <a:rPr lang="en-US" dirty="0"/>
              <a:t>Jesus Heals a Boy With an Unclean Spirit</a:t>
            </a:r>
          </a:p>
          <a:p>
            <a:pPr marL="228600" indent="-228600">
              <a:buFont typeface="+mj-lt"/>
              <a:buAutoNum type="arabicPeriod"/>
            </a:pPr>
            <a:r>
              <a:rPr lang="en-US" sz="1200" b="0" i="0" u="none" strike="noStrike" dirty="0">
                <a:solidFill>
                  <a:srgbClr val="000000"/>
                </a:solidFill>
                <a:effectLst/>
                <a:latin typeface="Times New Roman" panose="02020603050405020304" pitchFamily="18" charset="0"/>
              </a:rPr>
              <a:t>Jesus Heals a Man Who Was Unable to Speak</a:t>
            </a:r>
          </a:p>
          <a:p>
            <a:pPr marL="228600" indent="-228600">
              <a:buFont typeface="+mj-lt"/>
              <a:buAutoNum type="arabicPeriod"/>
            </a:pPr>
            <a:r>
              <a:rPr lang="en-US" sz="1200" b="0" i="0" u="none" strike="noStrike" dirty="0">
                <a:solidFill>
                  <a:srgbClr val="000000"/>
                </a:solidFill>
                <a:effectLst/>
                <a:latin typeface="Times New Roman" panose="02020603050405020304" pitchFamily="18" charset="0"/>
              </a:rPr>
              <a:t>Mary Magdalene and many others, (Luke 4:40-41, 8:2)</a:t>
            </a:r>
            <a:endParaRPr lang="en-US" sz="1200" b="0" dirty="0">
              <a:effectLst/>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a:t>
            </a:fld>
            <a:endParaRPr lang="en-US"/>
          </a:p>
        </p:txBody>
      </p:sp>
    </p:spTree>
    <p:extLst>
      <p:ext uri="{BB962C8B-B14F-4D97-AF65-F5344CB8AC3E}">
        <p14:creationId xmlns:p14="http://schemas.microsoft.com/office/powerpoint/2010/main" val="1639581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https://www.churchofjesuschrist.org/media/image/jesus-calms-the-storm-5c4cb06?lang=eng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23</a:t>
            </a:fld>
            <a:endParaRPr lang="en-US"/>
          </a:p>
        </p:txBody>
      </p:sp>
    </p:spTree>
    <p:extLst>
      <p:ext uri="{BB962C8B-B14F-4D97-AF65-F5344CB8AC3E}">
        <p14:creationId xmlns:p14="http://schemas.microsoft.com/office/powerpoint/2010/main" val="2559187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https://en.wikipedia.org/wiki/Tim_Keller_(pastor)#/media/File:Timothy_Keller.jpg</a:t>
            </a:r>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24</a:t>
            </a:fld>
            <a:endParaRPr lang="en-US"/>
          </a:p>
        </p:txBody>
      </p:sp>
    </p:spTree>
    <p:extLst>
      <p:ext uri="{BB962C8B-B14F-4D97-AF65-F5344CB8AC3E}">
        <p14:creationId xmlns:p14="http://schemas.microsoft.com/office/powerpoint/2010/main" val="1028047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https://en.wikipedia.org/wiki/Tim_Keller_(pastor)#/media/File:Timothy_Keller.jpg</a:t>
            </a:r>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25</a:t>
            </a:fld>
            <a:endParaRPr lang="en-US"/>
          </a:p>
        </p:txBody>
      </p:sp>
    </p:spTree>
    <p:extLst>
      <p:ext uri="{BB962C8B-B14F-4D97-AF65-F5344CB8AC3E}">
        <p14:creationId xmlns:p14="http://schemas.microsoft.com/office/powerpoint/2010/main" val="4054963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https://en.wikipedia.org/wiki/Tim_Keller_(pastor)#/media/File:Timothy_Keller.jpg</a:t>
            </a:r>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26</a:t>
            </a:fld>
            <a:endParaRPr lang="en-US"/>
          </a:p>
        </p:txBody>
      </p:sp>
    </p:spTree>
    <p:extLst>
      <p:ext uri="{BB962C8B-B14F-4D97-AF65-F5344CB8AC3E}">
        <p14:creationId xmlns:p14="http://schemas.microsoft.com/office/powerpoint/2010/main" val="1486924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https://en.wikipedia.org/wiki/Tim_Keller_(pastor)#/media/File:Timothy_Keller.jpg</a:t>
            </a:r>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27</a:t>
            </a:fld>
            <a:endParaRPr lang="en-US"/>
          </a:p>
        </p:txBody>
      </p:sp>
    </p:spTree>
    <p:extLst>
      <p:ext uri="{BB962C8B-B14F-4D97-AF65-F5344CB8AC3E}">
        <p14:creationId xmlns:p14="http://schemas.microsoft.com/office/powerpoint/2010/main" val="2503852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https://www.churchofjesuschrist.org/media/image/miracles-of-jesus-feeding-5000-ca48f6b?lang=eng</a:t>
            </a:r>
          </a:p>
        </p:txBody>
      </p:sp>
      <p:sp>
        <p:nvSpPr>
          <p:cNvPr id="4" name="Slide Number Placeholder 3"/>
          <p:cNvSpPr>
            <a:spLocks noGrp="1"/>
          </p:cNvSpPr>
          <p:nvPr>
            <p:ph type="sldNum" sz="quarter" idx="10"/>
          </p:nvPr>
        </p:nvSpPr>
        <p:spPr/>
        <p:txBody>
          <a:bodyPr/>
          <a:lstStyle/>
          <a:p>
            <a:fld id="{7B9EEA1F-2236-4351-B9DF-06582349F023}" type="slidenum">
              <a:rPr lang="en-US" smtClean="0"/>
              <a:t>28</a:t>
            </a:fld>
            <a:endParaRPr lang="en-US"/>
          </a:p>
        </p:txBody>
      </p:sp>
    </p:spTree>
    <p:extLst>
      <p:ext uri="{BB962C8B-B14F-4D97-AF65-F5344CB8AC3E}">
        <p14:creationId xmlns:p14="http://schemas.microsoft.com/office/powerpoint/2010/main" val="3800398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One of my favorite illustrations of this comes from two miracles performed by the Savior in back-to-back chapters. In Matthew 14 there were 5,000 men, plus women and children assembled together, listening to the Savior. The disciples urged the Savior to send the people home as there were only five loaves and two fishes among them – nowhere near the quantity of food necessary to feed such a multitude. Instead, the Savior performed a miracle, multiplying the food so that there was more than enough for everyone. In the </a:t>
            </a:r>
            <a:r>
              <a:rPr lang="en-US" i="1" dirty="0"/>
              <a:t>very next chapter</a:t>
            </a:r>
            <a:r>
              <a:rPr lang="en-US" dirty="0"/>
              <a:t>, 4,000 men, plus women and children were gathered to listen to Christ. The Savior said, “I have compassion on the multitude, because they continue with me now three days, and have nothing to eat: and I will not send them away fasting, lest they faint in the way” (Matthew 15:32). Note the disciples response: “Whence should we have so much bread in the wilderness, as to fill so great a multitude?” (Matthew 15:33) What? Have you already forgotten the previous miracle? Don’t you remember the 5,000? Surely the Lord can feed 4,000!</a:t>
            </a:r>
          </a:p>
          <a:p>
            <a:endParaRPr lang="en-US" dirty="0"/>
          </a:p>
          <a:p>
            <a:r>
              <a:rPr lang="en-US" dirty="0"/>
              <a:t>https://www.churchofjesuschrist.org/media/image/miracles-of-jesus-feeding-5000-ca48f6b?lang=eng</a:t>
            </a:r>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7B9EEA1F-2236-4351-B9DF-06582349F023}" type="slidenum">
              <a:rPr lang="en-US" smtClean="0"/>
              <a:t>30</a:t>
            </a:fld>
            <a:endParaRPr lang="en-US"/>
          </a:p>
        </p:txBody>
      </p:sp>
    </p:spTree>
    <p:extLst>
      <p:ext uri="{BB962C8B-B14F-4D97-AF65-F5344CB8AC3E}">
        <p14:creationId xmlns:p14="http://schemas.microsoft.com/office/powerpoint/2010/main" val="1793458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hlinkClick r:id="rId3"/>
              </a:rPr>
              <a:t>https://unsplash.com/photos/fVUl6kzIvLg</a:t>
            </a: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8B36925F-8394-4378-A5EE-42E210FEBB92}" type="slidenum">
              <a:rPr lang="en-US" smtClean="0"/>
              <a:t>31</a:t>
            </a:fld>
            <a:endParaRPr lang="en-US"/>
          </a:p>
        </p:txBody>
      </p:sp>
    </p:spTree>
    <p:extLst>
      <p:ext uri="{BB962C8B-B14F-4D97-AF65-F5344CB8AC3E}">
        <p14:creationId xmlns:p14="http://schemas.microsoft.com/office/powerpoint/2010/main" val="2643362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Kenley Kohls- Canva</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32</a:t>
            </a:fld>
            <a:endParaRPr lang="en-US"/>
          </a:p>
        </p:txBody>
      </p:sp>
    </p:spTree>
    <p:extLst>
      <p:ext uri="{BB962C8B-B14F-4D97-AF65-F5344CB8AC3E}">
        <p14:creationId xmlns:p14="http://schemas.microsoft.com/office/powerpoint/2010/main" val="3929950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an Official's Son at Capernaum in Galilee</a:t>
            </a:r>
            <a:endParaRPr lang="en-US"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Peter's Mother-in-Law Sick With Fever</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Many Sick and Oppressed at Evening</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Cleanses a Man With Leprosy</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Centurion's Paralyzed Servant in Capernaum</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Paralytic Who Was Let Down From the Roof</a:t>
            </a:r>
            <a:endParaRPr lang="en-US" sz="1800" b="0" dirty="0">
              <a:effectLst/>
            </a:endParaRPr>
          </a:p>
          <a:p>
            <a:pPr marL="342900" marR="0" lvl="0" indent="-342900" algn="l" defTabSz="914400" rtl="0" eaLnBrk="1" fontAlgn="t" latinLnBrk="0" hangingPunct="1">
              <a:lnSpc>
                <a:spcPct val="100000"/>
              </a:lnSpc>
              <a:spcBef>
                <a:spcPts val="0"/>
              </a:spcBef>
              <a:spcAft>
                <a:spcPts val="0"/>
              </a:spcAft>
              <a:buClrTx/>
              <a:buSzTx/>
              <a:buFont typeface="+mj-lt"/>
              <a:buAutoNum type="arabicPeriod"/>
              <a:tabLst/>
              <a:defRPr/>
            </a:pPr>
            <a:r>
              <a:rPr lang="en-US" sz="1800" b="0" i="0" u="none" strike="noStrike" dirty="0">
                <a:solidFill>
                  <a:srgbClr val="000000"/>
                </a:solidFill>
                <a:effectLst/>
                <a:latin typeface="Times New Roman" panose="02020603050405020304" pitchFamily="18" charset="0"/>
              </a:rPr>
              <a:t>Jesus Heals a Man's Withered Hand on the Sabbath</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Woman in the Crowd With an Issue of Blood</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Two Blind Men</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an Invalid at Bethesda</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Many Sick in Gennesaret as They Touch His Garment</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Deaf and Dumb Man</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Blind Man at Bethsaida</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Man Born Blind by Spitting in His Eyes</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Woman Who Had Been Crippled for 18 Years</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Man With Dropsy on the Sabbath</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Cleanses Ten Lepers on the Way to Jerusalem</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Restores Sight to Bartimaeus in Jericho</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Servant's Severed Ear While He Is Being Arrested</a:t>
            </a:r>
            <a:endParaRPr lang="en-US" sz="1800" b="0" dirty="0">
              <a:effectLst/>
            </a:endParaRPr>
          </a:p>
          <a:p>
            <a:pPr algn="l" rtl="0" fontAlgn="t">
              <a:spcBef>
                <a:spcPts val="0"/>
              </a:spcBef>
              <a:spcAft>
                <a:spcPts val="0"/>
              </a:spcAft>
            </a:pPr>
            <a:endParaRPr lang="en-US" sz="1800" b="0" i="0" u="none" strike="noStrike" dirty="0">
              <a:solidFill>
                <a:srgbClr val="000000"/>
              </a:solidFill>
              <a:effectLst/>
              <a:latin typeface="Times New Roman" panose="02020603050405020304" pitchFamily="18" charset="0"/>
            </a:endParaRPr>
          </a:p>
          <a:p>
            <a:pPr algn="l" rtl="0" fontAlgn="t">
              <a:spcBef>
                <a:spcPts val="0"/>
              </a:spcBef>
              <a:spcAft>
                <a:spcPts val="0"/>
              </a:spcAft>
            </a:pPr>
            <a:endParaRPr lang="en-US" sz="1800" b="0" i="0" u="none" strike="noStrike" dirty="0">
              <a:solidFill>
                <a:srgbClr val="000000"/>
              </a:solidFill>
              <a:effectLst/>
              <a:latin typeface="Times New Roman" panose="02020603050405020304" pitchFamily="18" charset="0"/>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Drives Out an Evil Spirit From a Man in Capernaum</a:t>
            </a:r>
            <a:endParaRPr lang="en-US"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Casts Demons into a Herd of Pigs</a:t>
            </a:r>
            <a:endParaRPr lang="en-US" b="0" dirty="0">
              <a:effectLs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dirty="0">
                <a:solidFill>
                  <a:srgbClr val="000000"/>
                </a:solidFill>
                <a:effectLst/>
                <a:latin typeface="Times New Roman" panose="02020603050405020304" pitchFamily="18" charset="0"/>
              </a:rPr>
              <a:t>Jesus Heals a Gentile Woman's Demon-Possessed Daughter</a:t>
            </a:r>
            <a:endParaRPr lang="en-US" sz="1200" b="0" dirty="0">
              <a:effectLs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Jesus Heals a Blind, Mute Demoniac</a:t>
            </a:r>
          </a:p>
          <a:p>
            <a:pPr marL="228600" indent="-228600">
              <a:buFont typeface="+mj-lt"/>
              <a:buAutoNum type="arabicPeriod"/>
            </a:pPr>
            <a:r>
              <a:rPr lang="en-US" dirty="0"/>
              <a:t>Jesus Heals a Boy With an Unclean Spirit</a:t>
            </a:r>
          </a:p>
          <a:p>
            <a:pPr marL="228600" indent="-228600">
              <a:buFont typeface="+mj-lt"/>
              <a:buAutoNum type="arabicPeriod"/>
            </a:pPr>
            <a:r>
              <a:rPr lang="en-US" sz="1200" b="0" i="0" u="none" strike="noStrike" dirty="0">
                <a:solidFill>
                  <a:srgbClr val="000000"/>
                </a:solidFill>
                <a:effectLst/>
                <a:latin typeface="Times New Roman" panose="02020603050405020304" pitchFamily="18" charset="0"/>
              </a:rPr>
              <a:t>Jesus Heals a Man Who Was Unable to Speak</a:t>
            </a:r>
          </a:p>
          <a:p>
            <a:pPr marL="228600" indent="-228600">
              <a:buFont typeface="+mj-lt"/>
              <a:buAutoNum type="arabicPeriod"/>
            </a:pPr>
            <a:r>
              <a:rPr lang="en-US" sz="1200" b="0" i="0" u="none" strike="noStrike" dirty="0">
                <a:solidFill>
                  <a:srgbClr val="000000"/>
                </a:solidFill>
                <a:effectLst/>
                <a:latin typeface="Times New Roman" panose="02020603050405020304" pitchFamily="18" charset="0"/>
              </a:rPr>
              <a:t>Mary Magdalene and many others, (Luke 4:40-41, 8:2)</a:t>
            </a:r>
            <a:endParaRPr lang="en-US" sz="1200" b="0" dirty="0">
              <a:effectLst/>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33</a:t>
            </a:fld>
            <a:endParaRPr lang="en-US"/>
          </a:p>
        </p:txBody>
      </p:sp>
    </p:spTree>
    <p:extLst>
      <p:ext uri="{BB962C8B-B14F-4D97-AF65-F5344CB8AC3E}">
        <p14:creationId xmlns:p14="http://schemas.microsoft.com/office/powerpoint/2010/main" val="1332897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a:defRPr/>
            </a:pPr>
            <a:fld id="{DE8B8D81-AF22-4CDA-B446-FBD3875B73FF}" type="slidenum">
              <a:rPr lang="en-US" altLang="en-US" smtClean="0"/>
              <a:pPr>
                <a:defRPr/>
              </a:pPr>
              <a:t>4</a:t>
            </a:fld>
            <a:endParaRPr lang="en-US" altLang="en-US"/>
          </a:p>
        </p:txBody>
      </p:sp>
    </p:spTree>
    <p:extLst>
      <p:ext uri="{BB962C8B-B14F-4D97-AF65-F5344CB8AC3E}">
        <p14:creationId xmlns:p14="http://schemas.microsoft.com/office/powerpoint/2010/main" val="192811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an Official's Son at Capernaum in Galilee</a:t>
            </a:r>
            <a:endParaRPr lang="en-US"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Peter's Mother-in-Law Sick With Fever</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Many Sick and Oppressed at Evening</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Cleanses a Man With Leprosy</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Centurion's Paralyzed Servant in Capernaum</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Paralytic Who Was Let Down From the Roof</a:t>
            </a:r>
            <a:endParaRPr lang="en-US" sz="1800" b="0" dirty="0">
              <a:effectLst/>
            </a:endParaRPr>
          </a:p>
          <a:p>
            <a:pPr marL="342900" marR="0" lvl="0" indent="-342900" algn="l" defTabSz="914400" rtl="0" eaLnBrk="1" fontAlgn="t" latinLnBrk="0" hangingPunct="1">
              <a:lnSpc>
                <a:spcPct val="100000"/>
              </a:lnSpc>
              <a:spcBef>
                <a:spcPts val="0"/>
              </a:spcBef>
              <a:spcAft>
                <a:spcPts val="0"/>
              </a:spcAft>
              <a:buClrTx/>
              <a:buSzTx/>
              <a:buFont typeface="+mj-lt"/>
              <a:buAutoNum type="arabicPeriod"/>
              <a:tabLst/>
              <a:defRPr/>
            </a:pPr>
            <a:r>
              <a:rPr lang="en-US" sz="1800" b="0" i="0" u="none" strike="noStrike" dirty="0">
                <a:solidFill>
                  <a:srgbClr val="000000"/>
                </a:solidFill>
                <a:effectLst/>
                <a:latin typeface="Times New Roman" panose="02020603050405020304" pitchFamily="18" charset="0"/>
              </a:rPr>
              <a:t>Jesus Heals a Man's Withered Hand on the Sabbath</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Woman in the Crowd With an Issue of Blood</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Two Blind Men</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an Invalid at Bethesda</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Many Sick in Gennesaret as They Touch His Garment</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Deaf and Dumb Man</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Blind Man at Bethsaida</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Man Born Blind by Spitting in His Eyes</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Woman Who Had Been Crippled for 18 Years</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Man With Dropsy on the Sabbath</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Cleanses Ten Lepers on the Way to Jerusalem</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Restores Sight to Bartimaeus in Jericho</a:t>
            </a:r>
            <a:endParaRPr lang="en-US" sz="1800"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Heals a Servant's Severed Ear While He Is Being Arrested</a:t>
            </a:r>
            <a:endParaRPr lang="en-US" sz="1800" b="0" dirty="0">
              <a:effectLst/>
            </a:endParaRPr>
          </a:p>
          <a:p>
            <a:pPr algn="l" rtl="0" fontAlgn="t">
              <a:spcBef>
                <a:spcPts val="0"/>
              </a:spcBef>
              <a:spcAft>
                <a:spcPts val="0"/>
              </a:spcAft>
            </a:pPr>
            <a:endParaRPr lang="en-US" sz="1800" b="0" i="0" u="none" strike="noStrike" dirty="0">
              <a:solidFill>
                <a:srgbClr val="000000"/>
              </a:solidFill>
              <a:effectLst/>
              <a:latin typeface="Times New Roman" panose="02020603050405020304" pitchFamily="18" charset="0"/>
            </a:endParaRPr>
          </a:p>
          <a:p>
            <a:pPr algn="l" rtl="0" fontAlgn="t">
              <a:spcBef>
                <a:spcPts val="0"/>
              </a:spcBef>
              <a:spcAft>
                <a:spcPts val="0"/>
              </a:spcAft>
            </a:pPr>
            <a:endParaRPr lang="en-US" sz="1800" b="0" i="0" u="none" strike="noStrike" dirty="0">
              <a:solidFill>
                <a:srgbClr val="000000"/>
              </a:solidFill>
              <a:effectLst/>
              <a:latin typeface="Times New Roman" panose="02020603050405020304" pitchFamily="18" charset="0"/>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Drives Out an Evil Spirit From a Man in Capernaum</a:t>
            </a:r>
            <a:endParaRPr lang="en-US" b="0" dirty="0">
              <a:effectLst/>
            </a:endParaRPr>
          </a:p>
          <a:p>
            <a:pPr marL="342900" indent="-342900" algn="l" rtl="0" fontAlgn="t">
              <a:spcBef>
                <a:spcPts val="0"/>
              </a:spcBef>
              <a:spcAft>
                <a:spcPts val="0"/>
              </a:spcAft>
              <a:buFont typeface="+mj-lt"/>
              <a:buAutoNum type="arabicPeriod"/>
            </a:pPr>
            <a:r>
              <a:rPr lang="en-US" sz="1800" b="0" i="0" u="none" strike="noStrike" dirty="0">
                <a:solidFill>
                  <a:srgbClr val="000000"/>
                </a:solidFill>
                <a:effectLst/>
                <a:latin typeface="Times New Roman" panose="02020603050405020304" pitchFamily="18" charset="0"/>
              </a:rPr>
              <a:t>Jesus Casts Demons into a Herd of Pigs</a:t>
            </a:r>
            <a:endParaRPr lang="en-US" b="0" dirty="0">
              <a:effectLs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dirty="0">
                <a:solidFill>
                  <a:srgbClr val="000000"/>
                </a:solidFill>
                <a:effectLst/>
                <a:latin typeface="Times New Roman" panose="02020603050405020304" pitchFamily="18" charset="0"/>
              </a:rPr>
              <a:t>Jesus Heals a Gentile Woman's Demon-Possessed Daughter</a:t>
            </a:r>
            <a:endParaRPr lang="en-US" sz="1200" b="0" dirty="0">
              <a:effectLs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Jesus Heals a Blind, Mute Demoniac</a:t>
            </a:r>
          </a:p>
          <a:p>
            <a:pPr marL="228600" indent="-228600">
              <a:buFont typeface="+mj-lt"/>
              <a:buAutoNum type="arabicPeriod"/>
            </a:pPr>
            <a:r>
              <a:rPr lang="en-US" dirty="0"/>
              <a:t>Jesus Heals a Boy With an Unclean Spirit</a:t>
            </a:r>
          </a:p>
          <a:p>
            <a:pPr marL="228600" indent="-228600">
              <a:buFont typeface="+mj-lt"/>
              <a:buAutoNum type="arabicPeriod"/>
            </a:pPr>
            <a:r>
              <a:rPr lang="en-US" sz="1200" b="0" i="0" u="none" strike="noStrike" dirty="0">
                <a:solidFill>
                  <a:srgbClr val="000000"/>
                </a:solidFill>
                <a:effectLst/>
                <a:latin typeface="Times New Roman" panose="02020603050405020304" pitchFamily="18" charset="0"/>
              </a:rPr>
              <a:t>Jesus Heals a Man Who Was Unable to Speak</a:t>
            </a:r>
          </a:p>
          <a:p>
            <a:pPr marL="228600" indent="-228600">
              <a:buFont typeface="+mj-lt"/>
              <a:buAutoNum type="arabicPeriod"/>
            </a:pPr>
            <a:r>
              <a:rPr lang="en-US" sz="1200" b="0" i="0" u="none" strike="noStrike" dirty="0">
                <a:solidFill>
                  <a:srgbClr val="000000"/>
                </a:solidFill>
                <a:effectLst/>
                <a:latin typeface="Times New Roman" panose="02020603050405020304" pitchFamily="18" charset="0"/>
              </a:rPr>
              <a:t>Mary Magdalene and many others, (Luke 4:40-41, 8:2)</a:t>
            </a:r>
            <a:endParaRPr lang="en-US" sz="1200" b="0" dirty="0">
              <a:effectLst/>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36</a:t>
            </a:fld>
            <a:endParaRPr lang="en-US"/>
          </a:p>
        </p:txBody>
      </p:sp>
    </p:spTree>
    <p:extLst>
      <p:ext uri="{BB962C8B-B14F-4D97-AF65-F5344CB8AC3E}">
        <p14:creationId xmlns:p14="http://schemas.microsoft.com/office/powerpoint/2010/main" val="11991752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Kenley Kohls - Canva</a:t>
            </a:r>
          </a:p>
        </p:txBody>
      </p:sp>
      <p:sp>
        <p:nvSpPr>
          <p:cNvPr id="4" name="Slide Number Placeholder 3"/>
          <p:cNvSpPr>
            <a:spLocks noGrp="1"/>
          </p:cNvSpPr>
          <p:nvPr>
            <p:ph type="sldNum" sz="quarter" idx="5"/>
          </p:nvPr>
        </p:nvSpPr>
        <p:spPr/>
        <p:txBody>
          <a:bodyPr/>
          <a:lstStyle/>
          <a:p>
            <a:fld id="{8F992AFB-CCB7-41E6-BF6F-E17A0E5BBC67}" type="slidenum">
              <a:rPr lang="en-US" smtClean="0"/>
              <a:t>38</a:t>
            </a:fld>
            <a:endParaRPr lang="en-US"/>
          </a:p>
        </p:txBody>
      </p:sp>
    </p:spTree>
    <p:extLst>
      <p:ext uri="{BB962C8B-B14F-4D97-AF65-F5344CB8AC3E}">
        <p14:creationId xmlns:p14="http://schemas.microsoft.com/office/powerpoint/2010/main" val="1473073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Arial" charset="0"/>
              </a:rPr>
              <a:t>“It was a superstition among [some Jews] that </a:t>
            </a:r>
            <a:r>
              <a:rPr lang="en-US" sz="1200" u="sng" dirty="0">
                <a:solidFill>
                  <a:srgbClr val="A50021"/>
                </a:solidFill>
                <a:effectLst>
                  <a:outerShdw blurRad="38100" dist="38100" dir="2700000" algn="tl">
                    <a:srgbClr val="C0C0C0"/>
                  </a:outerShdw>
                </a:effectLst>
                <a:latin typeface="Arial" charset="0"/>
              </a:rPr>
              <a:t>the spirit lingered around the body for three days, but on the fourth day, it departed</a:t>
            </a:r>
            <a:r>
              <a:rPr lang="en-US" sz="1200" dirty="0">
                <a:latin typeface="Arial" charset="0"/>
              </a:rPr>
              <a:t>. Jesus was very familiar with their beliefs. He therefore delayed His arrival in Bethany until Lazarus had been in the grave for four days. In that way </a:t>
            </a:r>
            <a:r>
              <a:rPr lang="en-US" sz="1200" u="sng" dirty="0">
                <a:solidFill>
                  <a:srgbClr val="A50021"/>
                </a:solidFill>
                <a:effectLst>
                  <a:outerShdw blurRad="38100" dist="38100" dir="2700000" algn="tl">
                    <a:srgbClr val="C0C0C0"/>
                  </a:outerShdw>
                </a:effectLst>
                <a:latin typeface="Arial" charset="0"/>
              </a:rPr>
              <a:t>there would be no question about the miracle He was to perform</a:t>
            </a:r>
            <a:r>
              <a:rPr lang="en-US" sz="1200" dirty="0">
                <a:latin typeface="Arial" charset="0"/>
              </a:rPr>
              <a:t>.” </a:t>
            </a:r>
            <a:r>
              <a:rPr lang="en-US" sz="1200" dirty="0"/>
              <a:t>Ezra Taft Benson, “Five Marks of the Divinity of Jesus Christ,” </a:t>
            </a:r>
            <a:r>
              <a:rPr lang="en-US" sz="1200" i="1" dirty="0"/>
              <a:t>New Era</a:t>
            </a:r>
            <a:r>
              <a:rPr lang="en-US" sz="1200" dirty="0"/>
              <a:t> (Dec. 1980), pp. 46-47.</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latin typeface="Arial" charset="0"/>
            </a:endParaRPr>
          </a:p>
          <a:p>
            <a:endParaRPr lang="en-US" dirty="0"/>
          </a:p>
        </p:txBody>
      </p:sp>
      <p:sp>
        <p:nvSpPr>
          <p:cNvPr id="4" name="Slide Number Placeholder 3"/>
          <p:cNvSpPr>
            <a:spLocks noGrp="1"/>
          </p:cNvSpPr>
          <p:nvPr>
            <p:ph type="sldNum" sz="quarter" idx="10"/>
          </p:nvPr>
        </p:nvSpPr>
        <p:spPr/>
        <p:txBody>
          <a:bodyPr/>
          <a:lstStyle/>
          <a:p>
            <a:fld id="{1F323F3A-CBE5-4966-B5D1-C0D372CDD306}" type="slidenum">
              <a:rPr lang="en-US" smtClean="0"/>
              <a:pPr/>
              <a:t>39</a:t>
            </a:fld>
            <a:endParaRPr lang="en-US"/>
          </a:p>
        </p:txBody>
      </p:sp>
    </p:spTree>
    <p:extLst>
      <p:ext uri="{BB962C8B-B14F-4D97-AF65-F5344CB8AC3E}">
        <p14:creationId xmlns:p14="http://schemas.microsoft.com/office/powerpoint/2010/main" val="17625195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https://en.wikipedia.org/wiki/James_Martin_(priest,_born_1960)#/media/File:JamesMartin.jpg</a:t>
            </a:r>
          </a:p>
        </p:txBody>
      </p:sp>
      <p:sp>
        <p:nvSpPr>
          <p:cNvPr id="4" name="Slide Number Placeholder 3"/>
          <p:cNvSpPr>
            <a:spLocks noGrp="1"/>
          </p:cNvSpPr>
          <p:nvPr>
            <p:ph type="sldNum" sz="quarter" idx="5"/>
          </p:nvPr>
        </p:nvSpPr>
        <p:spPr/>
        <p:txBody>
          <a:bodyPr/>
          <a:lstStyle/>
          <a:p>
            <a:fld id="{8F992AFB-CCB7-41E6-BF6F-E17A0E5BBC67}" type="slidenum">
              <a:rPr lang="en-US" smtClean="0"/>
              <a:t>41</a:t>
            </a:fld>
            <a:endParaRPr lang="en-US"/>
          </a:p>
        </p:txBody>
      </p:sp>
    </p:spTree>
    <p:extLst>
      <p:ext uri="{BB962C8B-B14F-4D97-AF65-F5344CB8AC3E}">
        <p14:creationId xmlns:p14="http://schemas.microsoft.com/office/powerpoint/2010/main" val="3506044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45</a:t>
            </a:fld>
            <a:endParaRPr lang="en-US" dirty="0"/>
          </a:p>
        </p:txBody>
      </p:sp>
    </p:spTree>
    <p:extLst>
      <p:ext uri="{BB962C8B-B14F-4D97-AF65-F5344CB8AC3E}">
        <p14:creationId xmlns:p14="http://schemas.microsoft.com/office/powerpoint/2010/main" val="2962165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a:defRPr/>
            </a:pPr>
            <a:fld id="{DE8B8D81-AF22-4CDA-B446-FBD3875B73FF}" type="slidenum">
              <a:rPr lang="en-US" altLang="en-US" smtClean="0"/>
              <a:pPr>
                <a:defRPr/>
              </a:pPr>
              <a:t>5</a:t>
            </a:fld>
            <a:endParaRPr lang="en-US" altLang="en-US"/>
          </a:p>
        </p:txBody>
      </p:sp>
    </p:spTree>
    <p:extLst>
      <p:ext uri="{BB962C8B-B14F-4D97-AF65-F5344CB8AC3E}">
        <p14:creationId xmlns:p14="http://schemas.microsoft.com/office/powerpoint/2010/main" val="4126137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https://www.biblicalarchaeology.org/daily/biblical-sites-places/biblical-archaeology-sites/the-house-of-peter-the-home-of-jesus-in-capernaum/</a:t>
            </a:r>
            <a:endParaRPr lang="en-US" dirty="0"/>
          </a:p>
          <a:p>
            <a:r>
              <a:rPr lang="en-US" dirty="0"/>
              <a:t>Photo: Garo Nalbandian</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6</a:t>
            </a:fld>
            <a:endParaRPr lang="en-US"/>
          </a:p>
        </p:txBody>
      </p:sp>
    </p:spTree>
    <p:extLst>
      <p:ext uri="{BB962C8B-B14F-4D97-AF65-F5344CB8AC3E}">
        <p14:creationId xmlns:p14="http://schemas.microsoft.com/office/powerpoint/2010/main" val="2215525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https://www.biblicalarchaeology.org/daily/biblical-sites-places/biblical-archaeology-sites/the-house-of-peter-the-home-of-jesus-in-capernaum/</a:t>
            </a:r>
            <a:endParaRPr lang="en-US" dirty="0"/>
          </a:p>
          <a:p>
            <a:r>
              <a:rPr lang="en-US" dirty="0"/>
              <a:t>Photo: Garo Nalbandian</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7</a:t>
            </a:fld>
            <a:endParaRPr lang="en-US"/>
          </a:p>
        </p:txBody>
      </p:sp>
    </p:spTree>
    <p:extLst>
      <p:ext uri="{BB962C8B-B14F-4D97-AF65-F5344CB8AC3E}">
        <p14:creationId xmlns:p14="http://schemas.microsoft.com/office/powerpoint/2010/main" val="3901623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https://www.biblicalarchaeology.org/daily/biblical-sites-places/biblical-archaeology-sites/the-house-of-peter-the-home-of-jesus-in-capernaum/</a:t>
            </a:r>
            <a:endParaRPr lang="en-US" dirty="0"/>
          </a:p>
          <a:p>
            <a:r>
              <a:rPr lang="en-US" dirty="0"/>
              <a:t>Photo: Garo Nalbandian</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8</a:t>
            </a:fld>
            <a:endParaRPr lang="en-US"/>
          </a:p>
        </p:txBody>
      </p:sp>
    </p:spTree>
    <p:extLst>
      <p:ext uri="{BB962C8B-B14F-4D97-AF65-F5344CB8AC3E}">
        <p14:creationId xmlns:p14="http://schemas.microsoft.com/office/powerpoint/2010/main" val="3981257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lessons: 1. Jesus didn’t get mad about the broken roof—he sees the good. 2. YOUR faith can make a difference as you pray for others. It was the faith of those who worked hard to help their friend.</a:t>
            </a:r>
          </a:p>
          <a:p>
            <a:r>
              <a:rPr lang="en-US" dirty="0"/>
              <a:t>“</a:t>
            </a:r>
            <a:r>
              <a:rPr lang="en-US" dirty="0">
                <a:hlinkClick r:id="rId3"/>
              </a:rPr>
              <a:t>Hole in Synagogue roof from inside</a:t>
            </a:r>
            <a:r>
              <a:rPr lang="en-US" dirty="0"/>
              <a:t>” by </a:t>
            </a:r>
            <a:r>
              <a:rPr lang="en-US" dirty="0">
                <a:hlinkClick r:id="rId4"/>
              </a:rPr>
              <a:t>James Emery</a:t>
            </a:r>
            <a:r>
              <a:rPr lang="en-US" dirty="0"/>
              <a:t> is licensed under </a:t>
            </a:r>
            <a:r>
              <a:rPr lang="en-US" dirty="0">
                <a:hlinkClick r:id="rId5"/>
              </a:rPr>
              <a:t>CC BY 2.0</a:t>
            </a:r>
            <a:endParaRPr lang="en-US">
              <a:cs typeface="Calibri" panose="020F0502020204030204"/>
            </a:endParaRPr>
          </a:p>
          <a:p>
            <a:r>
              <a:rPr lang="en-US" dirty="0"/>
              <a:t>https://commons.wikimedia.org/wiki/File:Hole_in_Synagogue_roof_from_inside_0734m_(508120545).jpg</a:t>
            </a:r>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9</a:t>
            </a:fld>
            <a:endParaRPr lang="en-US"/>
          </a:p>
        </p:txBody>
      </p:sp>
    </p:spTree>
    <p:extLst>
      <p:ext uri="{BB962C8B-B14F-4D97-AF65-F5344CB8AC3E}">
        <p14:creationId xmlns:p14="http://schemas.microsoft.com/office/powerpoint/2010/main" val="4110993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lessons: 1. Jesus didn’t get mad about the broken roof—he sees the good. 2. YOUR faith can make a difference as you pray for others. It was the faith of those who worked hard to help their friend.</a:t>
            </a:r>
          </a:p>
          <a:p>
            <a:r>
              <a:rPr lang="en-US" dirty="0"/>
              <a:t>“</a:t>
            </a:r>
            <a:r>
              <a:rPr lang="en-US" dirty="0">
                <a:hlinkClick r:id="rId3"/>
              </a:rPr>
              <a:t>Hole in Synagogue roof from inside</a:t>
            </a:r>
            <a:r>
              <a:rPr lang="en-US" dirty="0"/>
              <a:t>” by </a:t>
            </a:r>
            <a:r>
              <a:rPr lang="en-US" dirty="0">
                <a:hlinkClick r:id="rId4"/>
              </a:rPr>
              <a:t>James Emery</a:t>
            </a:r>
            <a:r>
              <a:rPr lang="en-US" dirty="0"/>
              <a:t> is licensed under </a:t>
            </a:r>
            <a:r>
              <a:rPr lang="en-US" dirty="0">
                <a:hlinkClick r:id="rId5"/>
              </a:rPr>
              <a:t>CC BY 2.0</a:t>
            </a:r>
            <a:endParaRPr lang="en-US">
              <a:cs typeface="Calibri" panose="020F0502020204030204"/>
            </a:endParaRPr>
          </a:p>
          <a:p>
            <a:r>
              <a:rPr lang="en-US" dirty="0"/>
              <a:t>https://commons.wikimedia.org/wiki/File:Hole_in_Synagogue_roof_from_inside_0734m_(508120545).jpg</a:t>
            </a:r>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10</a:t>
            </a:fld>
            <a:endParaRPr lang="en-US"/>
          </a:p>
        </p:txBody>
      </p:sp>
    </p:spTree>
    <p:extLst>
      <p:ext uri="{BB962C8B-B14F-4D97-AF65-F5344CB8AC3E}">
        <p14:creationId xmlns:p14="http://schemas.microsoft.com/office/powerpoint/2010/main" val="2315533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EE97AAC2-7E25-4482-BA33-966DB1049540}" type="datetimeFigureOut">
              <a:rPr lang="en-US" smtClean="0"/>
              <a:t>4/21/2022</a:t>
            </a:fld>
            <a:endParaRPr lang="en-US"/>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19DDF413-307F-4C82-A9E4-B836B3E20E98}" type="slidenum">
              <a:rPr lang="en-US" smtClean="0"/>
              <a:t>‹#›</a:t>
            </a:fld>
            <a:endParaRPr lang="en-US"/>
          </a:p>
        </p:txBody>
      </p:sp>
    </p:spTree>
    <p:extLst>
      <p:ext uri="{BB962C8B-B14F-4D97-AF65-F5344CB8AC3E}">
        <p14:creationId xmlns:p14="http://schemas.microsoft.com/office/powerpoint/2010/main" val="17623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3E6801-F3E3-4611-96A8-F4D2B4679DD1}" type="datetimeFigureOut">
              <a:rPr lang="en-US" smtClean="0"/>
              <a:t>4/21/2022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0D3C9-4748-4829-8179-D4AFD8318FA7}" type="slidenum">
              <a:rPr lang="en-US" smtClean="0"/>
              <a:t>‹#›</a:t>
            </a:fld>
            <a:endParaRPr lang="en-US"/>
          </a:p>
        </p:txBody>
      </p:sp>
    </p:spTree>
    <p:extLst>
      <p:ext uri="{BB962C8B-B14F-4D97-AF65-F5344CB8AC3E}">
        <p14:creationId xmlns:p14="http://schemas.microsoft.com/office/powerpoint/2010/main" val="894907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776094-9A14-4D4A-B2FE-DCBC47A7B81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8EB2A67-7E0E-454D-8105-6FEE660E32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8DDFEA-BC5C-5C42-8341-72060AD4CEE3}"/>
              </a:ext>
            </a:extLst>
          </p:cNvPr>
          <p:cNvSpPr>
            <a:spLocks noGrp="1"/>
          </p:cNvSpPr>
          <p:nvPr>
            <p:ph type="sldNum" sz="quarter" idx="12"/>
          </p:nvPr>
        </p:nvSpPr>
        <p:spPr/>
        <p:txBody>
          <a:bodyPr/>
          <a:lstStyle/>
          <a:p>
            <a:fld id="{999526AB-1A8D-4241-8828-2C7A9B2ACA60}" type="slidenum">
              <a:rPr lang="en-US" smtClean="0"/>
              <a:pPr/>
              <a:t>‹#›</a:t>
            </a:fld>
            <a:endParaRPr lang="en-US"/>
          </a:p>
        </p:txBody>
      </p:sp>
    </p:spTree>
    <p:extLst>
      <p:ext uri="{BB962C8B-B14F-4D97-AF65-F5344CB8AC3E}">
        <p14:creationId xmlns:p14="http://schemas.microsoft.com/office/powerpoint/2010/main" val="3227343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602268F2-64F4-4D2B-A998-9C9F1A5542B5}" type="slidenum">
              <a:rPr lang="en-US" altLang="en-US"/>
              <a:pPr>
                <a:defRPr/>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399146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5159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5559608"/>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3" r:id="rId3"/>
    <p:sldLayoutId id="2147483714" r:id="rId4"/>
  </p:sldLayoutIdLst>
  <p:txStyles>
    <p:title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ww.thoughtco.com/what-is-a-centurion-700679" TargetMode="External"/><Relationship Id="rId3" Type="http://schemas.openxmlformats.org/officeDocument/2006/relationships/hyperlink" Target="https://www.thoughtco.com/gospel-of-matthew-701051" TargetMode="External"/><Relationship Id="rId7" Type="http://schemas.openxmlformats.org/officeDocument/2006/relationships/hyperlink" Target="https://www.thoughtco.com/wedding-at-cana-bible-story-summary-700069"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thoughtco.com/gospel-of-john-701052" TargetMode="External"/><Relationship Id="rId11" Type="http://schemas.openxmlformats.org/officeDocument/2006/relationships/hyperlink" Target="https://www.thoughtco.com/raising-of-lazarus-from-the-dead-700214" TargetMode="External"/><Relationship Id="rId5" Type="http://schemas.openxmlformats.org/officeDocument/2006/relationships/hyperlink" Target="https://www.thoughtco.com/gospel-of-luke-701053" TargetMode="External"/><Relationship Id="rId10" Type="http://schemas.openxmlformats.org/officeDocument/2006/relationships/hyperlink" Target="https://www.thoughtco.com/jesus-walks-on-water-700220" TargetMode="External"/><Relationship Id="rId4" Type="http://schemas.openxmlformats.org/officeDocument/2006/relationships/hyperlink" Target="https://www.thoughtco.com/gospel-of-mark-701054" TargetMode="External"/><Relationship Id="rId9" Type="http://schemas.openxmlformats.org/officeDocument/2006/relationships/hyperlink" Target="https://www.thoughtco.com/jesus-feeds-the-5000-70020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70773541"/>
              </p:ext>
            </p:extLst>
          </p:nvPr>
        </p:nvGraphicFramePr>
        <p:xfrm>
          <a:off x="3048000" y="196256"/>
          <a:ext cx="8735960" cy="6465487"/>
        </p:xfrm>
        <a:graphic>
          <a:graphicData uri="http://schemas.openxmlformats.org/drawingml/2006/table">
            <a:tbl>
              <a:tblPr/>
              <a:tblGrid>
                <a:gridCol w="618475">
                  <a:extLst>
                    <a:ext uri="{9D8B030D-6E8A-4147-A177-3AD203B41FA5}">
                      <a16:colId xmlns:a16="http://schemas.microsoft.com/office/drawing/2014/main" val="45825804"/>
                    </a:ext>
                  </a:extLst>
                </a:gridCol>
                <a:gridCol w="4623101">
                  <a:extLst>
                    <a:ext uri="{9D8B030D-6E8A-4147-A177-3AD203B41FA5}">
                      <a16:colId xmlns:a16="http://schemas.microsoft.com/office/drawing/2014/main" val="1561687683"/>
                    </a:ext>
                  </a:extLst>
                </a:gridCol>
                <a:gridCol w="1020484">
                  <a:extLst>
                    <a:ext uri="{9D8B030D-6E8A-4147-A177-3AD203B41FA5}">
                      <a16:colId xmlns:a16="http://schemas.microsoft.com/office/drawing/2014/main" val="1507274972"/>
                    </a:ext>
                  </a:extLst>
                </a:gridCol>
                <a:gridCol w="872307">
                  <a:extLst>
                    <a:ext uri="{9D8B030D-6E8A-4147-A177-3AD203B41FA5}">
                      <a16:colId xmlns:a16="http://schemas.microsoft.com/office/drawing/2014/main" val="124169638"/>
                    </a:ext>
                  </a:extLst>
                </a:gridCol>
                <a:gridCol w="905809">
                  <a:extLst>
                    <a:ext uri="{9D8B030D-6E8A-4147-A177-3AD203B41FA5}">
                      <a16:colId xmlns:a16="http://schemas.microsoft.com/office/drawing/2014/main" val="4053667292"/>
                    </a:ext>
                  </a:extLst>
                </a:gridCol>
                <a:gridCol w="695784">
                  <a:extLst>
                    <a:ext uri="{9D8B030D-6E8A-4147-A177-3AD203B41FA5}">
                      <a16:colId xmlns:a16="http://schemas.microsoft.com/office/drawing/2014/main" val="579905151"/>
                    </a:ext>
                  </a:extLst>
                </a:gridCol>
              </a:tblGrid>
              <a:tr h="143140">
                <a:tc gridSpan="6">
                  <a:txBody>
                    <a:bodyPr/>
                    <a:lstStyle/>
                    <a:p>
                      <a:pPr algn="ctr" fontAlgn="t"/>
                      <a:r>
                        <a:rPr lang="en-US" sz="1000" b="1" dirty="0">
                          <a:solidFill>
                            <a:schemeClr val="bg1"/>
                          </a:solidFill>
                          <a:effectLst/>
                        </a:rPr>
                        <a:t>37 Miracles of Jesus</a:t>
                      </a:r>
                      <a:endParaRPr lang="en-US" sz="1000" dirty="0">
                        <a:solidFill>
                          <a:schemeClr val="bg1"/>
                        </a:solidFill>
                        <a:effectLst/>
                      </a:endParaRP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6060458"/>
                  </a:ext>
                </a:extLst>
              </a:tr>
              <a:tr h="149483">
                <a:tc>
                  <a:txBody>
                    <a:bodyPr/>
                    <a:lstStyle/>
                    <a:p>
                      <a:pPr fontAlgn="t"/>
                      <a:r>
                        <a:rPr lang="en-US" sz="1000">
                          <a:solidFill>
                            <a:schemeClr val="bg1"/>
                          </a:solidFill>
                          <a:effectLst/>
                        </a:rPr>
                        <a:t>#</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b="1">
                          <a:solidFill>
                            <a:schemeClr val="bg1"/>
                          </a:solidFill>
                          <a:effectLst/>
                        </a:rPr>
                        <a:t>Miracle</a:t>
                      </a:r>
                      <a:endParaRPr lang="en-US" sz="1000">
                        <a:solidFill>
                          <a:schemeClr val="bg1"/>
                        </a:solidFill>
                        <a:effectLst/>
                      </a:endParaRP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b="1" u="none" strike="noStrike">
                          <a:solidFill>
                            <a:schemeClr val="bg1"/>
                          </a:solidFill>
                          <a:effectLst/>
                          <a:hlinkClick r:id="rId3">
                            <a:extLst>
                              <a:ext uri="{A12FA001-AC4F-418D-AE19-62706E023703}">
                                <ahyp:hlinkClr xmlns:ahyp="http://schemas.microsoft.com/office/drawing/2018/hyperlinkcolor" val="tx"/>
                              </a:ext>
                            </a:extLst>
                          </a:hlinkClick>
                        </a:rPr>
                        <a:t>Matthew</a:t>
                      </a:r>
                      <a:endParaRPr lang="en-US" sz="1000">
                        <a:solidFill>
                          <a:schemeClr val="bg1"/>
                        </a:solidFill>
                        <a:effectLst/>
                      </a:endParaRP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b="1" u="none" strike="noStrike">
                          <a:solidFill>
                            <a:schemeClr val="bg1"/>
                          </a:solidFill>
                          <a:effectLst/>
                          <a:hlinkClick r:id="rId4">
                            <a:extLst>
                              <a:ext uri="{A12FA001-AC4F-418D-AE19-62706E023703}">
                                <ahyp:hlinkClr xmlns:ahyp="http://schemas.microsoft.com/office/drawing/2018/hyperlinkcolor" val="tx"/>
                              </a:ext>
                            </a:extLst>
                          </a:hlinkClick>
                        </a:rPr>
                        <a:t>Mark</a:t>
                      </a:r>
                      <a:endParaRPr lang="en-US" sz="1000">
                        <a:solidFill>
                          <a:schemeClr val="bg1"/>
                        </a:solidFill>
                        <a:effectLst/>
                      </a:endParaRP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b="1" u="none" strike="noStrike">
                          <a:solidFill>
                            <a:schemeClr val="bg1"/>
                          </a:solidFill>
                          <a:effectLst/>
                          <a:hlinkClick r:id="rId5">
                            <a:extLst>
                              <a:ext uri="{A12FA001-AC4F-418D-AE19-62706E023703}">
                                <ahyp:hlinkClr xmlns:ahyp="http://schemas.microsoft.com/office/drawing/2018/hyperlinkcolor" val="tx"/>
                              </a:ext>
                            </a:extLst>
                          </a:hlinkClick>
                        </a:rPr>
                        <a:t>Luke</a:t>
                      </a:r>
                      <a:endParaRPr lang="en-US" sz="1000">
                        <a:solidFill>
                          <a:schemeClr val="bg1"/>
                        </a:solidFill>
                        <a:effectLst/>
                      </a:endParaRP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b="1" u="none" strike="noStrike">
                          <a:solidFill>
                            <a:schemeClr val="bg1"/>
                          </a:solidFill>
                          <a:effectLst/>
                          <a:hlinkClick r:id="rId6">
                            <a:extLst>
                              <a:ext uri="{A12FA001-AC4F-418D-AE19-62706E023703}">
                                <ahyp:hlinkClr xmlns:ahyp="http://schemas.microsoft.com/office/drawing/2018/hyperlinkcolor" val="tx"/>
                              </a:ext>
                            </a:extLst>
                          </a:hlinkClick>
                        </a:rPr>
                        <a:t>John</a:t>
                      </a:r>
                      <a:endParaRPr lang="en-US" sz="1000">
                        <a:solidFill>
                          <a:schemeClr val="bg1"/>
                        </a:solidFill>
                        <a:effectLst/>
                      </a:endParaRP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2934295135"/>
                  </a:ext>
                </a:extLst>
              </a:tr>
              <a:tr h="179416">
                <a:tc>
                  <a:txBody>
                    <a:bodyPr/>
                    <a:lstStyle/>
                    <a:p>
                      <a:pPr fontAlgn="t"/>
                      <a:r>
                        <a:rPr lang="en-US" sz="1000">
                          <a:solidFill>
                            <a:schemeClr val="bg1"/>
                          </a:solidFill>
                          <a:effectLst/>
                        </a:rPr>
                        <a:t>1</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u="none" strike="noStrike" dirty="0">
                          <a:solidFill>
                            <a:schemeClr val="bg1"/>
                          </a:solidFill>
                          <a:effectLst/>
                          <a:hlinkClick r:id="rId7">
                            <a:extLst>
                              <a:ext uri="{A12FA001-AC4F-418D-AE19-62706E023703}">
                                <ahyp:hlinkClr xmlns:ahyp="http://schemas.microsoft.com/office/drawing/2018/hyperlinkcolor" val="tx"/>
                              </a:ext>
                            </a:extLst>
                          </a:hlinkClick>
                        </a:rPr>
                        <a:t>Jesus Turns Water into Wine</a:t>
                      </a:r>
                      <a:r>
                        <a:rPr lang="en-US" sz="1000" dirty="0">
                          <a:solidFill>
                            <a:schemeClr val="bg1"/>
                          </a:solidFill>
                          <a:effectLst/>
                        </a:rPr>
                        <a:t> at the Wedding in Cana</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2:1-11</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2310578455"/>
                  </a:ext>
                </a:extLst>
              </a:tr>
              <a:tr h="179416">
                <a:tc>
                  <a:txBody>
                    <a:bodyPr/>
                    <a:lstStyle/>
                    <a:p>
                      <a:pPr fontAlgn="t"/>
                      <a:r>
                        <a:rPr lang="en-US" sz="1000">
                          <a:solidFill>
                            <a:schemeClr val="bg1"/>
                          </a:solidFill>
                          <a:effectLst/>
                        </a:rPr>
                        <a:t>2</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Heals an Official's Son at Capernaum in Galilee</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4:43-54</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814589318"/>
                  </a:ext>
                </a:extLst>
              </a:tr>
              <a:tr h="179416">
                <a:tc>
                  <a:txBody>
                    <a:bodyPr/>
                    <a:lstStyle/>
                    <a:p>
                      <a:pPr fontAlgn="t"/>
                      <a:r>
                        <a:rPr lang="en-US" sz="1000">
                          <a:solidFill>
                            <a:schemeClr val="bg1"/>
                          </a:solidFill>
                          <a:effectLst/>
                        </a:rPr>
                        <a:t>3</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Drives Out an Evil Spirit From a Man in Capernaum</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1:21-27</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4:31-36</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2935031534"/>
                  </a:ext>
                </a:extLst>
              </a:tr>
              <a:tr h="179416">
                <a:tc>
                  <a:txBody>
                    <a:bodyPr/>
                    <a:lstStyle/>
                    <a:p>
                      <a:pPr fontAlgn="t"/>
                      <a:r>
                        <a:rPr lang="en-US" sz="1000" dirty="0">
                          <a:solidFill>
                            <a:schemeClr val="bg1"/>
                          </a:solidFill>
                          <a:effectLst/>
                        </a:rPr>
                        <a:t>4</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dirty="0">
                          <a:solidFill>
                            <a:schemeClr val="bg1"/>
                          </a:solidFill>
                          <a:effectLst/>
                        </a:rPr>
                        <a:t>Jesus Heals Peter's Mother-in-Law Sick With Fever</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8:14-15</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1:29-31</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4:38-39</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3669729451"/>
                  </a:ext>
                </a:extLst>
              </a:tr>
              <a:tr h="179416">
                <a:tc>
                  <a:txBody>
                    <a:bodyPr/>
                    <a:lstStyle/>
                    <a:p>
                      <a:pPr fontAlgn="t"/>
                      <a:r>
                        <a:rPr lang="en-US" sz="1000">
                          <a:solidFill>
                            <a:schemeClr val="bg1"/>
                          </a:solidFill>
                          <a:effectLst/>
                        </a:rPr>
                        <a:t>5</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dirty="0">
                          <a:solidFill>
                            <a:schemeClr val="bg1"/>
                          </a:solidFill>
                          <a:effectLst/>
                        </a:rPr>
                        <a:t>Jesus Heals Many Sick and Oppressed at Evening</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8:16-17</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1:32-34</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dirty="0">
                          <a:solidFill>
                            <a:schemeClr val="bg1"/>
                          </a:solidFill>
                          <a:effectLst/>
                        </a:rPr>
                        <a:t>4:40-41</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3476513287"/>
                  </a:ext>
                </a:extLst>
              </a:tr>
              <a:tr h="169685">
                <a:tc>
                  <a:txBody>
                    <a:bodyPr/>
                    <a:lstStyle/>
                    <a:p>
                      <a:pPr fontAlgn="t"/>
                      <a:r>
                        <a:rPr lang="en-US" sz="1000">
                          <a:solidFill>
                            <a:schemeClr val="bg1"/>
                          </a:solidFill>
                          <a:effectLst/>
                        </a:rPr>
                        <a:t>6</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dirty="0">
                          <a:solidFill>
                            <a:schemeClr val="bg1"/>
                          </a:solidFill>
                          <a:effectLst/>
                        </a:rPr>
                        <a:t>First Miraculous Catch of Fish on the Lake of Gennesaret</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5:1-11</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3043565101"/>
                  </a:ext>
                </a:extLst>
              </a:tr>
              <a:tr h="149483">
                <a:tc>
                  <a:txBody>
                    <a:bodyPr/>
                    <a:lstStyle/>
                    <a:p>
                      <a:pPr fontAlgn="t"/>
                      <a:r>
                        <a:rPr lang="en-US" sz="1000">
                          <a:solidFill>
                            <a:schemeClr val="bg1"/>
                          </a:solidFill>
                          <a:effectLst/>
                        </a:rPr>
                        <a:t>7</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Cleanses a Man With Leprosy</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8:1-4</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1:40-45</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5:12-14</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dirty="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3392493288"/>
                  </a:ext>
                </a:extLst>
              </a:tr>
              <a:tr h="179416">
                <a:tc>
                  <a:txBody>
                    <a:bodyPr/>
                    <a:lstStyle/>
                    <a:p>
                      <a:pPr fontAlgn="t"/>
                      <a:r>
                        <a:rPr lang="en-US" sz="1000">
                          <a:solidFill>
                            <a:schemeClr val="bg1"/>
                          </a:solidFill>
                          <a:effectLst/>
                        </a:rPr>
                        <a:t>8</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Heals a </a:t>
                      </a:r>
                      <a:r>
                        <a:rPr lang="en-US" sz="1000" u="none" strike="noStrike">
                          <a:solidFill>
                            <a:schemeClr val="bg1"/>
                          </a:solidFill>
                          <a:effectLst/>
                          <a:hlinkClick r:id="rId8">
                            <a:extLst>
                              <a:ext uri="{A12FA001-AC4F-418D-AE19-62706E023703}">
                                <ahyp:hlinkClr xmlns:ahyp="http://schemas.microsoft.com/office/drawing/2018/hyperlinkcolor" val="tx"/>
                              </a:ext>
                            </a:extLst>
                          </a:hlinkClick>
                        </a:rPr>
                        <a:t>Centurion</a:t>
                      </a:r>
                      <a:r>
                        <a:rPr lang="en-US" sz="1000">
                          <a:solidFill>
                            <a:schemeClr val="bg1"/>
                          </a:solidFill>
                          <a:effectLst/>
                        </a:rPr>
                        <a:t>'s Paralyzed Servant in Capernaum</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8:5-13</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7:1-10</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694819720"/>
                  </a:ext>
                </a:extLst>
              </a:tr>
              <a:tr h="179416">
                <a:tc>
                  <a:txBody>
                    <a:bodyPr/>
                    <a:lstStyle/>
                    <a:p>
                      <a:pPr fontAlgn="t"/>
                      <a:r>
                        <a:rPr lang="en-US" sz="1000">
                          <a:solidFill>
                            <a:schemeClr val="bg1"/>
                          </a:solidFill>
                          <a:effectLst/>
                        </a:rPr>
                        <a:t>9</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Heals a Paralytic Who Was Let Down From the Roof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9:1-8</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2:1-12</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5:17-26</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75268832"/>
                  </a:ext>
                </a:extLst>
              </a:tr>
              <a:tr h="179416">
                <a:tc>
                  <a:txBody>
                    <a:bodyPr/>
                    <a:lstStyle/>
                    <a:p>
                      <a:pPr fontAlgn="t"/>
                      <a:r>
                        <a:rPr lang="en-US" sz="1000">
                          <a:solidFill>
                            <a:schemeClr val="bg1"/>
                          </a:solidFill>
                          <a:effectLst/>
                        </a:rPr>
                        <a:t>10</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Heals a Man's Withered Hand on the Sabbath</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12:9-14</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3:1-6</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6:6-11</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954822216"/>
                  </a:ext>
                </a:extLst>
              </a:tr>
              <a:tr h="149483">
                <a:tc>
                  <a:txBody>
                    <a:bodyPr/>
                    <a:lstStyle/>
                    <a:p>
                      <a:pPr fontAlgn="t"/>
                      <a:r>
                        <a:rPr lang="en-US" sz="1000">
                          <a:solidFill>
                            <a:schemeClr val="bg1"/>
                          </a:solidFill>
                          <a:effectLst/>
                        </a:rPr>
                        <a:t>11</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Raises a Widow's Son From the Dead in Nain</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7:11-17</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937699034"/>
                  </a:ext>
                </a:extLst>
              </a:tr>
              <a:tr h="149483">
                <a:tc>
                  <a:txBody>
                    <a:bodyPr/>
                    <a:lstStyle/>
                    <a:p>
                      <a:pPr fontAlgn="t"/>
                      <a:r>
                        <a:rPr lang="en-US" sz="1000">
                          <a:solidFill>
                            <a:schemeClr val="bg1"/>
                          </a:solidFill>
                          <a:effectLst/>
                        </a:rPr>
                        <a:t>12</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Calms a Storm on the Sea</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8:23-27</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dirty="0">
                          <a:solidFill>
                            <a:schemeClr val="bg1"/>
                          </a:solidFill>
                          <a:effectLst/>
                        </a:rPr>
                        <a:t>4:35-41</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8:22-25</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525734633"/>
                  </a:ext>
                </a:extLst>
              </a:tr>
              <a:tr h="149483">
                <a:tc>
                  <a:txBody>
                    <a:bodyPr/>
                    <a:lstStyle/>
                    <a:p>
                      <a:pPr fontAlgn="t"/>
                      <a:r>
                        <a:rPr lang="en-US" sz="1000">
                          <a:solidFill>
                            <a:schemeClr val="bg1"/>
                          </a:solidFill>
                          <a:effectLst/>
                        </a:rPr>
                        <a:t>13</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Casts Demons into a Herd of Pigs</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8:28-33</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5:1-20</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8:26-39</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4030540631"/>
                  </a:ext>
                </a:extLst>
              </a:tr>
              <a:tr h="179416">
                <a:tc>
                  <a:txBody>
                    <a:bodyPr/>
                    <a:lstStyle/>
                    <a:p>
                      <a:pPr fontAlgn="t"/>
                      <a:r>
                        <a:rPr lang="en-US" sz="1000">
                          <a:solidFill>
                            <a:schemeClr val="bg1"/>
                          </a:solidFill>
                          <a:effectLst/>
                        </a:rPr>
                        <a:t>14</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Heals a Woman in the Crowd With an Issue of Blood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9:20-22</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dirty="0">
                          <a:solidFill>
                            <a:schemeClr val="bg1"/>
                          </a:solidFill>
                          <a:effectLst/>
                        </a:rPr>
                        <a:t>5:25-34</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8:42-48</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2628189931"/>
                  </a:ext>
                </a:extLst>
              </a:tr>
              <a:tr h="182101">
                <a:tc>
                  <a:txBody>
                    <a:bodyPr/>
                    <a:lstStyle/>
                    <a:p>
                      <a:pPr fontAlgn="t"/>
                      <a:r>
                        <a:rPr lang="en-US" sz="1000">
                          <a:solidFill>
                            <a:schemeClr val="bg1"/>
                          </a:solidFill>
                          <a:effectLst/>
                        </a:rPr>
                        <a:t>15</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Raises Jairus' Daughter Back to Life</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dirty="0">
                          <a:solidFill>
                            <a:schemeClr val="bg1"/>
                          </a:solidFill>
                          <a:effectLst/>
                        </a:rPr>
                        <a:t>9:18, 23-26</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dirty="0">
                          <a:solidFill>
                            <a:schemeClr val="bg1"/>
                          </a:solidFill>
                          <a:effectLst/>
                        </a:rPr>
                        <a:t>5:21-24, 35-43</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dirty="0">
                          <a:solidFill>
                            <a:schemeClr val="bg1"/>
                          </a:solidFill>
                          <a:effectLst/>
                        </a:rPr>
                        <a:t>8:40-42, 49-56</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301990809"/>
                  </a:ext>
                </a:extLst>
              </a:tr>
              <a:tr h="149483">
                <a:tc>
                  <a:txBody>
                    <a:bodyPr/>
                    <a:lstStyle/>
                    <a:p>
                      <a:pPr fontAlgn="t"/>
                      <a:r>
                        <a:rPr lang="en-US" sz="1000" dirty="0">
                          <a:solidFill>
                            <a:schemeClr val="bg1"/>
                          </a:solidFill>
                          <a:effectLst/>
                        </a:rPr>
                        <a:t>16</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Heals Two Blind Men</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9:27-31</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dirty="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711475682"/>
                  </a:ext>
                </a:extLst>
              </a:tr>
              <a:tr h="149483">
                <a:tc>
                  <a:txBody>
                    <a:bodyPr/>
                    <a:lstStyle/>
                    <a:p>
                      <a:pPr fontAlgn="t"/>
                      <a:r>
                        <a:rPr lang="en-US" sz="1000">
                          <a:solidFill>
                            <a:schemeClr val="bg1"/>
                          </a:solidFill>
                          <a:effectLst/>
                        </a:rPr>
                        <a:t>17</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Heals a Man Who Was Unable to Speak</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9:32-34</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dirty="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3324702977"/>
                  </a:ext>
                </a:extLst>
              </a:tr>
              <a:tr h="149483">
                <a:tc>
                  <a:txBody>
                    <a:bodyPr/>
                    <a:lstStyle/>
                    <a:p>
                      <a:pPr fontAlgn="t"/>
                      <a:r>
                        <a:rPr lang="en-US" sz="1000">
                          <a:solidFill>
                            <a:schemeClr val="bg1"/>
                          </a:solidFill>
                          <a:effectLst/>
                        </a:rPr>
                        <a:t>18</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Heals an Invalid at Bethesda</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dirty="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5:1-15</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3613756861"/>
                  </a:ext>
                </a:extLst>
              </a:tr>
              <a:tr h="149483">
                <a:tc>
                  <a:txBody>
                    <a:bodyPr/>
                    <a:lstStyle/>
                    <a:p>
                      <a:pPr fontAlgn="t"/>
                      <a:r>
                        <a:rPr lang="en-US" sz="1000">
                          <a:solidFill>
                            <a:schemeClr val="bg1"/>
                          </a:solidFill>
                          <a:effectLst/>
                        </a:rPr>
                        <a:t>19</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u="none" strike="noStrike">
                          <a:solidFill>
                            <a:schemeClr val="bg1"/>
                          </a:solidFill>
                          <a:effectLst/>
                          <a:hlinkClick r:id="rId9">
                            <a:extLst>
                              <a:ext uri="{A12FA001-AC4F-418D-AE19-62706E023703}">
                                <ahyp:hlinkClr xmlns:ahyp="http://schemas.microsoft.com/office/drawing/2018/hyperlinkcolor" val="tx"/>
                              </a:ext>
                            </a:extLst>
                          </a:hlinkClick>
                        </a:rPr>
                        <a:t>Jesus Feeds 5,000</a:t>
                      </a:r>
                      <a:r>
                        <a:rPr lang="en-US" sz="1000">
                          <a:solidFill>
                            <a:schemeClr val="bg1"/>
                          </a:solidFill>
                          <a:effectLst/>
                        </a:rPr>
                        <a:t> Plus Women and Children</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14:13-21</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6:30-44</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dirty="0">
                          <a:solidFill>
                            <a:schemeClr val="bg1"/>
                          </a:solidFill>
                          <a:effectLst/>
                        </a:rPr>
                        <a:t>9:10-17</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6:1-15</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3752350234"/>
                  </a:ext>
                </a:extLst>
              </a:tr>
              <a:tr h="149483">
                <a:tc>
                  <a:txBody>
                    <a:bodyPr/>
                    <a:lstStyle/>
                    <a:p>
                      <a:pPr fontAlgn="t"/>
                      <a:r>
                        <a:rPr lang="en-US" sz="1000">
                          <a:solidFill>
                            <a:schemeClr val="bg1"/>
                          </a:solidFill>
                          <a:effectLst/>
                        </a:rPr>
                        <a:t>20</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u="none" strike="noStrike">
                          <a:solidFill>
                            <a:schemeClr val="bg1"/>
                          </a:solidFill>
                          <a:effectLst/>
                          <a:hlinkClick r:id="rId10">
                            <a:extLst>
                              <a:ext uri="{A12FA001-AC4F-418D-AE19-62706E023703}">
                                <ahyp:hlinkClr xmlns:ahyp="http://schemas.microsoft.com/office/drawing/2018/hyperlinkcolor" val="tx"/>
                              </a:ext>
                            </a:extLst>
                          </a:hlinkClick>
                        </a:rPr>
                        <a:t>Jesus Walks on Water</a:t>
                      </a:r>
                      <a:endParaRPr lang="en-US" sz="1000">
                        <a:solidFill>
                          <a:schemeClr val="bg1"/>
                        </a:solidFill>
                        <a:effectLst/>
                      </a:endParaRP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14:22-33</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6:45-52</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dirty="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6:16-21</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4218663660"/>
                  </a:ext>
                </a:extLst>
              </a:tr>
              <a:tr h="174866">
                <a:tc>
                  <a:txBody>
                    <a:bodyPr/>
                    <a:lstStyle/>
                    <a:p>
                      <a:pPr fontAlgn="t"/>
                      <a:r>
                        <a:rPr lang="en-US" sz="1000">
                          <a:solidFill>
                            <a:schemeClr val="bg1"/>
                          </a:solidFill>
                          <a:effectLst/>
                        </a:rPr>
                        <a:t>21</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dirty="0">
                          <a:solidFill>
                            <a:schemeClr val="bg1"/>
                          </a:solidFill>
                          <a:effectLst/>
                        </a:rPr>
                        <a:t>Jesus Heals Many Sick in Gennesaret as They Touch His Garment</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14:34-36</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6:53-56</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dirty="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3457582257"/>
                  </a:ext>
                </a:extLst>
              </a:tr>
              <a:tr h="172715">
                <a:tc>
                  <a:txBody>
                    <a:bodyPr/>
                    <a:lstStyle/>
                    <a:p>
                      <a:pPr fontAlgn="t"/>
                      <a:r>
                        <a:rPr lang="en-US" sz="1000">
                          <a:solidFill>
                            <a:schemeClr val="bg1"/>
                          </a:solidFill>
                          <a:effectLst/>
                        </a:rPr>
                        <a:t>22</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dirty="0">
                          <a:solidFill>
                            <a:schemeClr val="bg1"/>
                          </a:solidFill>
                          <a:effectLst/>
                        </a:rPr>
                        <a:t>Jesus Heals a Gentile Woman's Demon-Possessed Daughter</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15:21-28</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7:24-30</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dirty="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2200218399"/>
                  </a:ext>
                </a:extLst>
              </a:tr>
              <a:tr h="149483">
                <a:tc>
                  <a:txBody>
                    <a:bodyPr/>
                    <a:lstStyle/>
                    <a:p>
                      <a:pPr fontAlgn="t"/>
                      <a:r>
                        <a:rPr lang="en-US" sz="1000">
                          <a:solidFill>
                            <a:schemeClr val="bg1"/>
                          </a:solidFill>
                          <a:effectLst/>
                        </a:rPr>
                        <a:t>23</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Heals a Deaf and Dumb Man</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7:31-37</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401345089"/>
                  </a:ext>
                </a:extLst>
              </a:tr>
              <a:tr h="149483">
                <a:tc>
                  <a:txBody>
                    <a:bodyPr/>
                    <a:lstStyle/>
                    <a:p>
                      <a:pPr fontAlgn="t"/>
                      <a:r>
                        <a:rPr lang="en-US" sz="1000">
                          <a:solidFill>
                            <a:schemeClr val="bg1"/>
                          </a:solidFill>
                          <a:effectLst/>
                        </a:rPr>
                        <a:t>24</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Feeds 4,000 Plus Women and Children</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15:32-39</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8:1-13</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602136797"/>
                  </a:ext>
                </a:extLst>
              </a:tr>
              <a:tr h="149483">
                <a:tc>
                  <a:txBody>
                    <a:bodyPr/>
                    <a:lstStyle/>
                    <a:p>
                      <a:pPr fontAlgn="t"/>
                      <a:r>
                        <a:rPr lang="en-US" sz="1000">
                          <a:solidFill>
                            <a:schemeClr val="bg1"/>
                          </a:solidFill>
                          <a:effectLst/>
                        </a:rPr>
                        <a:t>25</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Heals a Blind Man at Bethsaida</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8:22-26</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2543806280"/>
                  </a:ext>
                </a:extLst>
              </a:tr>
              <a:tr h="179416">
                <a:tc>
                  <a:txBody>
                    <a:bodyPr/>
                    <a:lstStyle/>
                    <a:p>
                      <a:pPr fontAlgn="t"/>
                      <a:r>
                        <a:rPr lang="en-US" sz="1000">
                          <a:solidFill>
                            <a:schemeClr val="bg1"/>
                          </a:solidFill>
                          <a:effectLst/>
                        </a:rPr>
                        <a:t>26</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Heals a Man Born Blind by Spitting in His Eyes</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9:1-12</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3422795326"/>
                  </a:ext>
                </a:extLst>
              </a:tr>
              <a:tr h="149483">
                <a:tc>
                  <a:txBody>
                    <a:bodyPr/>
                    <a:lstStyle/>
                    <a:p>
                      <a:pPr fontAlgn="t"/>
                      <a:r>
                        <a:rPr lang="en-US" sz="1000">
                          <a:solidFill>
                            <a:schemeClr val="bg1"/>
                          </a:solidFill>
                          <a:effectLst/>
                        </a:rPr>
                        <a:t>27</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Heals a Boy With an Unclean Spirit</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17:14-20</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9:14-29</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9:37-43</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965750693"/>
                  </a:ext>
                </a:extLst>
              </a:tr>
              <a:tr h="149483">
                <a:tc>
                  <a:txBody>
                    <a:bodyPr/>
                    <a:lstStyle/>
                    <a:p>
                      <a:pPr fontAlgn="t"/>
                      <a:r>
                        <a:rPr lang="en-US" sz="1000">
                          <a:solidFill>
                            <a:schemeClr val="bg1"/>
                          </a:solidFill>
                          <a:effectLst/>
                        </a:rPr>
                        <a:t>28</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Miraculous Temple Tax in a Fish's Mouth</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17:24-27</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3183689928"/>
                  </a:ext>
                </a:extLst>
              </a:tr>
              <a:tr h="149483">
                <a:tc>
                  <a:txBody>
                    <a:bodyPr/>
                    <a:lstStyle/>
                    <a:p>
                      <a:pPr fontAlgn="t"/>
                      <a:r>
                        <a:rPr lang="en-US" sz="1000">
                          <a:solidFill>
                            <a:schemeClr val="bg1"/>
                          </a:solidFill>
                          <a:effectLst/>
                        </a:rPr>
                        <a:t>29</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Heals a Blind, Mute Demoniac</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12:22-23</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11:14-23</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2406814408"/>
                  </a:ext>
                </a:extLst>
              </a:tr>
              <a:tr h="179416">
                <a:tc>
                  <a:txBody>
                    <a:bodyPr/>
                    <a:lstStyle/>
                    <a:p>
                      <a:pPr fontAlgn="t"/>
                      <a:r>
                        <a:rPr lang="en-US" sz="1000">
                          <a:solidFill>
                            <a:schemeClr val="bg1"/>
                          </a:solidFill>
                          <a:effectLst/>
                        </a:rPr>
                        <a:t>30</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Heals a Woman Who Had Been Crippled for 18 Years</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13:10-17</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3998596469"/>
                  </a:ext>
                </a:extLst>
              </a:tr>
              <a:tr h="149483">
                <a:tc>
                  <a:txBody>
                    <a:bodyPr/>
                    <a:lstStyle/>
                    <a:p>
                      <a:pPr fontAlgn="t"/>
                      <a:r>
                        <a:rPr lang="en-US" sz="1000">
                          <a:solidFill>
                            <a:schemeClr val="bg1"/>
                          </a:solidFill>
                          <a:effectLst/>
                        </a:rPr>
                        <a:t>31</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Heals a Man With Dropsy on the Sabbath</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14:1-6</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757130607"/>
                  </a:ext>
                </a:extLst>
              </a:tr>
              <a:tr h="179416">
                <a:tc>
                  <a:txBody>
                    <a:bodyPr/>
                    <a:lstStyle/>
                    <a:p>
                      <a:pPr fontAlgn="t"/>
                      <a:r>
                        <a:rPr lang="en-US" sz="1000">
                          <a:solidFill>
                            <a:schemeClr val="bg1"/>
                          </a:solidFill>
                          <a:effectLst/>
                        </a:rPr>
                        <a:t>32</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Cleanses Ten Lepers on the Way to Jerusalem</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17:11-19</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3414554782"/>
                  </a:ext>
                </a:extLst>
              </a:tr>
              <a:tr h="149483">
                <a:tc>
                  <a:txBody>
                    <a:bodyPr/>
                    <a:lstStyle/>
                    <a:p>
                      <a:pPr fontAlgn="t"/>
                      <a:r>
                        <a:rPr lang="en-US" sz="1000">
                          <a:solidFill>
                            <a:schemeClr val="bg1"/>
                          </a:solidFill>
                          <a:effectLst/>
                        </a:rPr>
                        <a:t>33</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u="none" strike="noStrike">
                          <a:solidFill>
                            <a:schemeClr val="bg1"/>
                          </a:solidFill>
                          <a:effectLst/>
                          <a:hlinkClick r:id="rId11">
                            <a:extLst>
                              <a:ext uri="{A12FA001-AC4F-418D-AE19-62706E023703}">
                                <ahyp:hlinkClr xmlns:ahyp="http://schemas.microsoft.com/office/drawing/2018/hyperlinkcolor" val="tx"/>
                              </a:ext>
                            </a:extLst>
                          </a:hlinkClick>
                        </a:rPr>
                        <a:t>Jesus Raises Lazarus from the Dead</a:t>
                      </a:r>
                      <a:r>
                        <a:rPr lang="en-US" sz="1000">
                          <a:solidFill>
                            <a:schemeClr val="bg1"/>
                          </a:solidFill>
                          <a:effectLst/>
                        </a:rPr>
                        <a:t> in Bethany</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11:1-45</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3414181972"/>
                  </a:ext>
                </a:extLst>
              </a:tr>
              <a:tr h="179416">
                <a:tc>
                  <a:txBody>
                    <a:bodyPr/>
                    <a:lstStyle/>
                    <a:p>
                      <a:pPr fontAlgn="t"/>
                      <a:r>
                        <a:rPr lang="en-US" sz="1000">
                          <a:solidFill>
                            <a:schemeClr val="bg1"/>
                          </a:solidFill>
                          <a:effectLst/>
                        </a:rPr>
                        <a:t>34</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Restores Sight to Bartimaeus in Jericho</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20:29-34</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10:46-52</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18:35-43</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2376652392"/>
                  </a:ext>
                </a:extLst>
              </a:tr>
              <a:tr h="179416">
                <a:tc>
                  <a:txBody>
                    <a:bodyPr/>
                    <a:lstStyle/>
                    <a:p>
                      <a:pPr fontAlgn="t"/>
                      <a:r>
                        <a:rPr lang="en-US" sz="1000">
                          <a:solidFill>
                            <a:schemeClr val="bg1"/>
                          </a:solidFill>
                          <a:effectLst/>
                        </a:rPr>
                        <a:t>35</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Withers the Fig Tree on the Road From Bethany</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21:18:22</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11:12-14</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190662359"/>
                  </a:ext>
                </a:extLst>
              </a:tr>
              <a:tr h="146458">
                <a:tc>
                  <a:txBody>
                    <a:bodyPr/>
                    <a:lstStyle/>
                    <a:p>
                      <a:pPr fontAlgn="t"/>
                      <a:r>
                        <a:rPr lang="en-US" sz="1000">
                          <a:solidFill>
                            <a:schemeClr val="bg1"/>
                          </a:solidFill>
                          <a:effectLst/>
                        </a:rPr>
                        <a:t>36</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Jesus Heals a Servant's Severed Ear While He Is Being Arrested</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22:50-51</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2277354691"/>
                  </a:ext>
                </a:extLst>
              </a:tr>
              <a:tr h="179416">
                <a:tc>
                  <a:txBody>
                    <a:bodyPr/>
                    <a:lstStyle/>
                    <a:p>
                      <a:pPr fontAlgn="t"/>
                      <a:r>
                        <a:rPr lang="en-US" sz="1000">
                          <a:solidFill>
                            <a:schemeClr val="bg1"/>
                          </a:solidFill>
                          <a:effectLst/>
                        </a:rPr>
                        <a:t>37</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The Second Miraculous Catch of Fish at the Sea of Tiberias</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a:solidFill>
                            <a:schemeClr val="bg1"/>
                          </a:solidFill>
                          <a:effectLst/>
                        </a:rPr>
                        <a:t> </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US" sz="1000" dirty="0">
                          <a:solidFill>
                            <a:schemeClr val="bg1"/>
                          </a:solidFill>
                          <a:effectLst/>
                        </a:rPr>
                        <a:t>21:4-11</a:t>
                      </a:r>
                    </a:p>
                  </a:txBody>
                  <a:tcPr marL="672" marR="672" marT="672" marB="672">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470606154"/>
                  </a:ext>
                </a:extLst>
              </a:tr>
            </a:tbl>
          </a:graphicData>
        </a:graphic>
      </p:graphicFrame>
      <p:sp>
        <p:nvSpPr>
          <p:cNvPr id="2" name="Rectangle 1">
            <a:extLst>
              <a:ext uri="{FF2B5EF4-FFF2-40B4-BE49-F238E27FC236}">
                <a16:creationId xmlns:a16="http://schemas.microsoft.com/office/drawing/2014/main" id="{75BFF736-B859-4D4D-AF38-10B528D5EEBD}"/>
              </a:ext>
            </a:extLst>
          </p:cNvPr>
          <p:cNvSpPr/>
          <p:nvPr/>
        </p:nvSpPr>
        <p:spPr>
          <a:xfrm>
            <a:off x="255896" y="317386"/>
            <a:ext cx="2514599" cy="6001643"/>
          </a:xfrm>
          <a:prstGeom prst="rect">
            <a:avLst/>
          </a:prstGeom>
        </p:spPr>
        <p:txBody>
          <a:bodyPr wrap="square">
            <a:spAutoFit/>
          </a:bodyPr>
          <a:lstStyle/>
          <a:p>
            <a:pPr algn="ctr"/>
            <a:r>
              <a:rPr lang="en-US" sz="3200" b="1" dirty="0"/>
              <a:t>Per page, Mark has more miracles than any other account.</a:t>
            </a:r>
          </a:p>
          <a:p>
            <a:pPr algn="ctr"/>
            <a:r>
              <a:rPr lang="en-US" sz="3200" b="1" dirty="0"/>
              <a:t>Overall, Luke recounts the most miracles.</a:t>
            </a:r>
          </a:p>
        </p:txBody>
      </p:sp>
    </p:spTree>
    <p:extLst>
      <p:ext uri="{BB962C8B-B14F-4D97-AF65-F5344CB8AC3E}">
        <p14:creationId xmlns:p14="http://schemas.microsoft.com/office/powerpoint/2010/main" val="2531262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1E144-D3BE-48ED-8699-59A4C0485EFE}"/>
              </a:ext>
            </a:extLst>
          </p:cNvPr>
          <p:cNvSpPr/>
          <p:nvPr/>
        </p:nvSpPr>
        <p:spPr>
          <a:xfrm>
            <a:off x="195155" y="1483829"/>
            <a:ext cx="3050359" cy="1815882"/>
          </a:xfrm>
          <a:prstGeom prst="rect">
            <a:avLst/>
          </a:prstGeom>
        </p:spPr>
        <p:txBody>
          <a:bodyPr wrap="square">
            <a:spAutoFit/>
          </a:bodyPr>
          <a:lstStyle/>
          <a:p>
            <a:pPr algn="ctr"/>
            <a:r>
              <a:rPr lang="en-US" sz="4000" dirty="0">
                <a:latin typeface="Georgia" panose="02040502050405020303" pitchFamily="18" charset="0"/>
              </a:rPr>
              <a:t>“Jesus </a:t>
            </a:r>
            <a:r>
              <a:rPr lang="en-US" sz="4000" dirty="0">
                <a:solidFill>
                  <a:srgbClr val="FFC000"/>
                </a:solidFill>
                <a:latin typeface="Georgia" panose="02040502050405020303" pitchFamily="18" charset="0"/>
              </a:rPr>
              <a:t>saw </a:t>
            </a:r>
            <a:r>
              <a:rPr lang="en-US" sz="4000" dirty="0">
                <a:solidFill>
                  <a:srgbClr val="FFFF00"/>
                </a:solidFill>
                <a:latin typeface="Georgia" panose="02040502050405020303" pitchFamily="18" charset="0"/>
              </a:rPr>
              <a:t>their </a:t>
            </a:r>
            <a:r>
              <a:rPr lang="en-US" sz="4000" dirty="0">
                <a:latin typeface="Georgia" panose="02040502050405020303" pitchFamily="18" charset="0"/>
              </a:rPr>
              <a:t>faith.” </a:t>
            </a:r>
            <a:r>
              <a:rPr lang="en-US" sz="3200" dirty="0">
                <a:latin typeface="Georgia" panose="02040502050405020303" pitchFamily="18" charset="0"/>
              </a:rPr>
              <a:t>(Mark 2:5)</a:t>
            </a:r>
            <a:endParaRPr lang="en-US" sz="3600" dirty="0">
              <a:latin typeface="Georgia" panose="02040502050405020303" pitchFamily="18" charset="0"/>
            </a:endParaRPr>
          </a:p>
        </p:txBody>
      </p:sp>
      <p:sp>
        <p:nvSpPr>
          <p:cNvPr id="4" name="Title 3">
            <a:extLst>
              <a:ext uri="{FF2B5EF4-FFF2-40B4-BE49-F238E27FC236}">
                <a16:creationId xmlns:a16="http://schemas.microsoft.com/office/drawing/2014/main" id="{15855449-76EF-42CB-BD7A-2977620A017B}"/>
              </a:ext>
            </a:extLst>
          </p:cNvPr>
          <p:cNvSpPr>
            <a:spLocks noGrp="1"/>
          </p:cNvSpPr>
          <p:nvPr>
            <p:ph type="title"/>
          </p:nvPr>
        </p:nvSpPr>
        <p:spPr/>
        <p:txBody>
          <a:bodyPr/>
          <a:lstStyle/>
          <a:p>
            <a:endParaRPr lang="en-US" dirty="0"/>
          </a:p>
        </p:txBody>
      </p:sp>
      <p:pic>
        <p:nvPicPr>
          <p:cNvPr id="7" name="Picture 2" descr="Sermon notes on Luke 5:17-26 : Jesus heals a Paralytic at Capernaum">
            <a:extLst>
              <a:ext uri="{FF2B5EF4-FFF2-40B4-BE49-F238E27FC236}">
                <a16:creationId xmlns:a16="http://schemas.microsoft.com/office/drawing/2014/main" id="{848DBFDC-7075-4F69-99F7-76C8C6AAA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663" y="729939"/>
            <a:ext cx="8425182" cy="47400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704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E2B4EC-6628-41C2-88CB-A0138A565E7F}"/>
              </a:ext>
            </a:extLst>
          </p:cNvPr>
          <p:cNvSpPr>
            <a:spLocks noGrp="1"/>
          </p:cNvSpPr>
          <p:nvPr>
            <p:ph type="title"/>
          </p:nvPr>
        </p:nvSpPr>
        <p:spPr/>
        <p:txBody>
          <a:bodyPr/>
          <a:lstStyle/>
          <a:p>
            <a:r>
              <a:rPr lang="en-US" dirty="0"/>
              <a:t>Mark 2:11–12</a:t>
            </a:r>
          </a:p>
        </p:txBody>
      </p:sp>
      <p:sp>
        <p:nvSpPr>
          <p:cNvPr id="6" name="Content Placeholder 5">
            <a:extLst>
              <a:ext uri="{FF2B5EF4-FFF2-40B4-BE49-F238E27FC236}">
                <a16:creationId xmlns:a16="http://schemas.microsoft.com/office/drawing/2014/main" id="{46D9803D-59C3-46E4-B89B-77CAC85ED95D}"/>
              </a:ext>
            </a:extLst>
          </p:cNvPr>
          <p:cNvSpPr>
            <a:spLocks noGrp="1"/>
          </p:cNvSpPr>
          <p:nvPr>
            <p:ph idx="1"/>
          </p:nvPr>
        </p:nvSpPr>
        <p:spPr/>
        <p:txBody>
          <a:bodyPr>
            <a:normAutofit/>
          </a:bodyPr>
          <a:lstStyle/>
          <a:p>
            <a:pPr marL="36900" indent="0" algn="ctr">
              <a:buNone/>
            </a:pPr>
            <a:r>
              <a:rPr lang="en-US" sz="4400" dirty="0"/>
              <a:t>“Arise, and take up thy bed, and go thy way into thine house. And immediately he arose, took up the bed…</a:t>
            </a:r>
          </a:p>
          <a:p>
            <a:pPr marL="36900" indent="0" algn="ctr">
              <a:buNone/>
            </a:pPr>
            <a:r>
              <a:rPr lang="en-US" sz="4400" dirty="0"/>
              <a:t>they were all amazed.”</a:t>
            </a:r>
          </a:p>
        </p:txBody>
      </p:sp>
    </p:spTree>
    <p:extLst>
      <p:ext uri="{BB962C8B-B14F-4D97-AF65-F5344CB8AC3E}">
        <p14:creationId xmlns:p14="http://schemas.microsoft.com/office/powerpoint/2010/main" val="2066152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3A2DA-8B85-4397-83F4-706E32251C11}"/>
              </a:ext>
            </a:extLst>
          </p:cNvPr>
          <p:cNvSpPr>
            <a:spLocks noGrp="1"/>
          </p:cNvSpPr>
          <p:nvPr>
            <p:ph type="title"/>
          </p:nvPr>
        </p:nvSpPr>
        <p:spPr>
          <a:xfrm>
            <a:off x="277040" y="292100"/>
            <a:ext cx="11462169" cy="970450"/>
          </a:xfrm>
        </p:spPr>
        <p:txBody>
          <a:bodyPr>
            <a:noAutofit/>
          </a:bodyPr>
          <a:lstStyle/>
          <a:p>
            <a:r>
              <a:rPr lang="en-US" sz="4000" dirty="0"/>
              <a:t>Another Day in Capernaum: Mark 5:21-42</a:t>
            </a:r>
          </a:p>
        </p:txBody>
      </p:sp>
      <p:sp>
        <p:nvSpPr>
          <p:cNvPr id="5" name="Rectangle 4">
            <a:extLst>
              <a:ext uri="{FF2B5EF4-FFF2-40B4-BE49-F238E27FC236}">
                <a16:creationId xmlns:a16="http://schemas.microsoft.com/office/drawing/2014/main" id="{0D91E144-D3BE-48ED-8699-59A4C0485EFE}"/>
              </a:ext>
            </a:extLst>
          </p:cNvPr>
          <p:cNvSpPr/>
          <p:nvPr/>
        </p:nvSpPr>
        <p:spPr>
          <a:xfrm>
            <a:off x="277040" y="1528802"/>
            <a:ext cx="6055521" cy="5509200"/>
          </a:xfrm>
          <a:prstGeom prst="rect">
            <a:avLst/>
          </a:prstGeom>
        </p:spPr>
        <p:txBody>
          <a:bodyPr wrap="square">
            <a:spAutoFit/>
          </a:bodyPr>
          <a:lstStyle/>
          <a:p>
            <a:pPr algn="ctr"/>
            <a:r>
              <a:rPr lang="en-US" sz="3200" dirty="0">
                <a:latin typeface="Georgia" panose="02040502050405020303" pitchFamily="18" charset="0"/>
              </a:rPr>
              <a:t>“Jesus passed over again by ship unto the other side, much people gathered unto him: and he was nigh unto the sea.” (5:21)</a:t>
            </a:r>
          </a:p>
          <a:p>
            <a:pPr algn="ctr"/>
            <a:endParaRPr lang="en-US" sz="3200" b="1" dirty="0">
              <a:latin typeface="Georgia" panose="02040502050405020303" pitchFamily="18" charset="0"/>
            </a:endParaRPr>
          </a:p>
          <a:p>
            <a:pPr algn="ctr"/>
            <a:r>
              <a:rPr lang="en-US" sz="3200" b="1" dirty="0">
                <a:latin typeface="Georgia" panose="02040502050405020303" pitchFamily="18" charset="0"/>
              </a:rPr>
              <a:t>In other words, he just got home and everybody is crowding him.</a:t>
            </a:r>
          </a:p>
          <a:p>
            <a:pPr algn="ctr"/>
            <a:endParaRPr lang="en-US" sz="3200" b="1" dirty="0">
              <a:latin typeface="Georgia" panose="02040502050405020303" pitchFamily="18" charset="0"/>
            </a:endParaRPr>
          </a:p>
          <a:p>
            <a:pPr algn="ctr"/>
            <a:endParaRPr lang="en-US" sz="3200" dirty="0">
              <a:latin typeface="Georgia" panose="02040502050405020303" pitchFamily="18" charset="0"/>
            </a:endParaRPr>
          </a:p>
          <a:p>
            <a:pPr algn="ctr"/>
            <a:endParaRPr lang="en-US" sz="3200" b="1" dirty="0">
              <a:latin typeface="Georgia" panose="02040502050405020303" pitchFamily="18" charset="0"/>
            </a:endParaRPr>
          </a:p>
        </p:txBody>
      </p:sp>
      <p:pic>
        <p:nvPicPr>
          <p:cNvPr id="1028" name="Picture 4" descr="New Testament stories [art]">
            <a:extLst>
              <a:ext uri="{FF2B5EF4-FFF2-40B4-BE49-F238E27FC236}">
                <a16:creationId xmlns:a16="http://schemas.microsoft.com/office/drawing/2014/main" id="{C7D2D759-B7C2-4E98-887E-E82B1D9AC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330" y="1528802"/>
            <a:ext cx="4762500" cy="4781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992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3A2DA-8B85-4397-83F4-706E32251C11}"/>
              </a:ext>
            </a:extLst>
          </p:cNvPr>
          <p:cNvSpPr>
            <a:spLocks noGrp="1"/>
          </p:cNvSpPr>
          <p:nvPr>
            <p:ph type="title"/>
          </p:nvPr>
        </p:nvSpPr>
        <p:spPr>
          <a:xfrm>
            <a:off x="277040" y="292100"/>
            <a:ext cx="11462169" cy="970450"/>
          </a:xfrm>
        </p:spPr>
        <p:txBody>
          <a:bodyPr>
            <a:noAutofit/>
          </a:bodyPr>
          <a:lstStyle/>
          <a:p>
            <a:r>
              <a:rPr lang="en-US" sz="4000" dirty="0"/>
              <a:t>Another Day in Capernaum: Mark 5:21-42</a:t>
            </a:r>
          </a:p>
        </p:txBody>
      </p:sp>
      <p:sp>
        <p:nvSpPr>
          <p:cNvPr id="5" name="Rectangle 4">
            <a:extLst>
              <a:ext uri="{FF2B5EF4-FFF2-40B4-BE49-F238E27FC236}">
                <a16:creationId xmlns:a16="http://schemas.microsoft.com/office/drawing/2014/main" id="{0D91E144-D3BE-48ED-8699-59A4C0485EFE}"/>
              </a:ext>
            </a:extLst>
          </p:cNvPr>
          <p:cNvSpPr/>
          <p:nvPr/>
        </p:nvSpPr>
        <p:spPr>
          <a:xfrm>
            <a:off x="277040" y="1528802"/>
            <a:ext cx="6055521" cy="4893647"/>
          </a:xfrm>
          <a:prstGeom prst="rect">
            <a:avLst/>
          </a:prstGeom>
        </p:spPr>
        <p:txBody>
          <a:bodyPr wrap="square">
            <a:spAutoFit/>
          </a:bodyPr>
          <a:lstStyle/>
          <a:p>
            <a:pPr algn="ctr"/>
            <a:r>
              <a:rPr lang="en-US" sz="3200" dirty="0">
                <a:latin typeface="Georgia" panose="02040502050405020303" pitchFamily="18" charset="0"/>
              </a:rPr>
              <a:t>“When he saw [Jesus], [Jairus] fell at his feet and begged him repeatedly, “My little daughter is at the point of death. Come and lay your hands on her, so that she may be made well, and live.” </a:t>
            </a:r>
            <a:r>
              <a:rPr lang="en-US" sz="2400" dirty="0">
                <a:latin typeface="Georgia" panose="02040502050405020303" pitchFamily="18" charset="0"/>
              </a:rPr>
              <a:t>(Mark 5:22-23, NRSV)</a:t>
            </a:r>
            <a:endParaRPr lang="en-US" sz="3200" b="1" dirty="0">
              <a:latin typeface="Georgia" panose="02040502050405020303" pitchFamily="18" charset="0"/>
            </a:endParaRPr>
          </a:p>
          <a:p>
            <a:pPr algn="ctr"/>
            <a:endParaRPr lang="en-US" sz="3200" dirty="0">
              <a:latin typeface="Georgia" panose="02040502050405020303" pitchFamily="18" charset="0"/>
            </a:endParaRPr>
          </a:p>
          <a:p>
            <a:pPr algn="ctr"/>
            <a:endParaRPr lang="en-US" sz="3200" dirty="0">
              <a:latin typeface="Georgia" panose="02040502050405020303" pitchFamily="18" charset="0"/>
            </a:endParaRPr>
          </a:p>
          <a:p>
            <a:pPr algn="ctr"/>
            <a:endParaRPr lang="en-US" sz="3200" b="1" dirty="0">
              <a:latin typeface="Georgia" panose="02040502050405020303" pitchFamily="18" charset="0"/>
            </a:endParaRPr>
          </a:p>
        </p:txBody>
      </p:sp>
      <p:pic>
        <p:nvPicPr>
          <p:cNvPr id="1028" name="Picture 4" descr="New Testament stories [art]">
            <a:extLst>
              <a:ext uri="{FF2B5EF4-FFF2-40B4-BE49-F238E27FC236}">
                <a16:creationId xmlns:a16="http://schemas.microsoft.com/office/drawing/2014/main" id="{C7D2D759-B7C2-4E98-887E-E82B1D9AC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330" y="1528802"/>
            <a:ext cx="4762500" cy="4781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688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3A2DA-8B85-4397-83F4-706E32251C11}"/>
              </a:ext>
            </a:extLst>
          </p:cNvPr>
          <p:cNvSpPr>
            <a:spLocks noGrp="1"/>
          </p:cNvSpPr>
          <p:nvPr>
            <p:ph type="title"/>
          </p:nvPr>
        </p:nvSpPr>
        <p:spPr>
          <a:xfrm>
            <a:off x="277040" y="292100"/>
            <a:ext cx="11462169" cy="970450"/>
          </a:xfrm>
        </p:spPr>
        <p:txBody>
          <a:bodyPr>
            <a:noAutofit/>
          </a:bodyPr>
          <a:lstStyle/>
          <a:p>
            <a:r>
              <a:rPr lang="en-US" sz="4000" dirty="0"/>
              <a:t>Another Day in Capernaum: Mark 5:21-42</a:t>
            </a:r>
          </a:p>
        </p:txBody>
      </p:sp>
      <p:sp>
        <p:nvSpPr>
          <p:cNvPr id="5" name="Rectangle 4">
            <a:extLst>
              <a:ext uri="{FF2B5EF4-FFF2-40B4-BE49-F238E27FC236}">
                <a16:creationId xmlns:a16="http://schemas.microsoft.com/office/drawing/2014/main" id="{0D91E144-D3BE-48ED-8699-59A4C0485EFE}"/>
              </a:ext>
            </a:extLst>
          </p:cNvPr>
          <p:cNvSpPr/>
          <p:nvPr/>
        </p:nvSpPr>
        <p:spPr>
          <a:xfrm>
            <a:off x="277040" y="1528802"/>
            <a:ext cx="6055521" cy="4893647"/>
          </a:xfrm>
          <a:prstGeom prst="rect">
            <a:avLst/>
          </a:prstGeom>
        </p:spPr>
        <p:txBody>
          <a:bodyPr wrap="square">
            <a:spAutoFit/>
          </a:bodyPr>
          <a:lstStyle/>
          <a:p>
            <a:pPr algn="ctr"/>
            <a:r>
              <a:rPr lang="en-US" sz="3200" dirty="0">
                <a:latin typeface="Georgia" panose="02040502050405020303" pitchFamily="18" charset="0"/>
              </a:rPr>
              <a:t>“When he saw [Jesus], [Jairus] fell at his feet and begged him repeatedly, “My little daughter is at the point of death. Come and lay your hands on her, so that she may be made well, and live.” </a:t>
            </a:r>
            <a:r>
              <a:rPr lang="en-US" sz="2400" dirty="0">
                <a:latin typeface="Georgia" panose="02040502050405020303" pitchFamily="18" charset="0"/>
              </a:rPr>
              <a:t>(Mark 5:22-23, NRSV)</a:t>
            </a:r>
            <a:endParaRPr lang="en-US" sz="3200" b="1" dirty="0">
              <a:latin typeface="Georgia" panose="02040502050405020303" pitchFamily="18" charset="0"/>
            </a:endParaRPr>
          </a:p>
          <a:p>
            <a:pPr algn="ctr"/>
            <a:endParaRPr lang="en-US" sz="3200" dirty="0">
              <a:latin typeface="Georgia" panose="02040502050405020303" pitchFamily="18" charset="0"/>
            </a:endParaRPr>
          </a:p>
          <a:p>
            <a:pPr algn="ctr"/>
            <a:r>
              <a:rPr lang="en-US" sz="3200" dirty="0">
                <a:latin typeface="Georgia" panose="02040502050405020303" pitchFamily="18" charset="0"/>
              </a:rPr>
              <a:t>“</a:t>
            </a:r>
            <a:r>
              <a:rPr lang="en-US" sz="3200" dirty="0">
                <a:solidFill>
                  <a:srgbClr val="FFFF00"/>
                </a:solidFill>
                <a:latin typeface="Georgia" panose="02040502050405020303" pitchFamily="18" charset="0"/>
              </a:rPr>
              <a:t>Jesus went with him</a:t>
            </a:r>
            <a:r>
              <a:rPr lang="en-US" sz="3200" dirty="0">
                <a:latin typeface="Georgia" panose="02040502050405020303" pitchFamily="18" charset="0"/>
              </a:rPr>
              <a:t>.” (5:24)</a:t>
            </a:r>
          </a:p>
          <a:p>
            <a:pPr algn="ctr"/>
            <a:endParaRPr lang="en-US" sz="3200" b="1" dirty="0">
              <a:latin typeface="Georgia" panose="02040502050405020303" pitchFamily="18" charset="0"/>
            </a:endParaRPr>
          </a:p>
        </p:txBody>
      </p:sp>
      <p:pic>
        <p:nvPicPr>
          <p:cNvPr id="1028" name="Picture 4" descr="New Testament stories [art]">
            <a:extLst>
              <a:ext uri="{FF2B5EF4-FFF2-40B4-BE49-F238E27FC236}">
                <a16:creationId xmlns:a16="http://schemas.microsoft.com/office/drawing/2014/main" id="{C7D2D759-B7C2-4E98-887E-E82B1D9AC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330" y="1528802"/>
            <a:ext cx="4762500" cy="4781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623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C1ACA-E892-4255-A3F7-B92D31C0907A}"/>
              </a:ext>
            </a:extLst>
          </p:cNvPr>
          <p:cNvSpPr>
            <a:spLocks noGrp="1"/>
          </p:cNvSpPr>
          <p:nvPr>
            <p:ph type="title"/>
          </p:nvPr>
        </p:nvSpPr>
        <p:spPr>
          <a:xfrm>
            <a:off x="913795" y="34834"/>
            <a:ext cx="10353762" cy="970450"/>
          </a:xfrm>
        </p:spPr>
        <p:txBody>
          <a:bodyPr>
            <a:normAutofit/>
          </a:bodyPr>
          <a:lstStyle/>
          <a:p>
            <a:pPr algn="ctr"/>
            <a:r>
              <a:rPr lang="en-US" sz="4800" b="1" dirty="0">
                <a:latin typeface="Georgia"/>
                <a:ea typeface="+mn-lt"/>
                <a:cs typeface="+mn-lt"/>
              </a:rPr>
              <a:t>The </a:t>
            </a:r>
            <a:r>
              <a:rPr lang="en-US" sz="4800" b="1" dirty="0" err="1">
                <a:latin typeface="Georgia"/>
                <a:ea typeface="+mn-lt"/>
                <a:cs typeface="+mn-lt"/>
              </a:rPr>
              <a:t>Markan</a:t>
            </a:r>
            <a:r>
              <a:rPr lang="en-US" sz="4800" b="1" dirty="0">
                <a:latin typeface="Georgia"/>
                <a:ea typeface="+mn-lt"/>
                <a:cs typeface="+mn-lt"/>
              </a:rPr>
              <a:t> Sandwich</a:t>
            </a:r>
            <a:endParaRPr lang="en-US" dirty="0"/>
          </a:p>
        </p:txBody>
      </p:sp>
      <p:pic>
        <p:nvPicPr>
          <p:cNvPr id="3" name="Picture 3">
            <a:extLst>
              <a:ext uri="{FF2B5EF4-FFF2-40B4-BE49-F238E27FC236}">
                <a16:creationId xmlns:a16="http://schemas.microsoft.com/office/drawing/2014/main" id="{4A140C1B-4C74-4D35-ABC4-6804F4A10CD6}"/>
              </a:ext>
            </a:extLst>
          </p:cNvPr>
          <p:cNvPicPr>
            <a:picLocks noChangeAspect="1"/>
          </p:cNvPicPr>
          <p:nvPr/>
        </p:nvPicPr>
        <p:blipFill rotWithShape="1">
          <a:blip r:embed="rId3"/>
          <a:srcRect l="13873" t="24578" r="16763" b="14217"/>
          <a:stretch/>
        </p:blipFill>
        <p:spPr>
          <a:xfrm>
            <a:off x="2819401" y="1209887"/>
            <a:ext cx="6294883" cy="4438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53561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E2B4EC-6628-41C2-88CB-A0138A565E7F}"/>
              </a:ext>
            </a:extLst>
          </p:cNvPr>
          <p:cNvSpPr>
            <a:spLocks noGrp="1"/>
          </p:cNvSpPr>
          <p:nvPr>
            <p:ph type="title"/>
          </p:nvPr>
        </p:nvSpPr>
        <p:spPr/>
        <p:txBody>
          <a:bodyPr/>
          <a:lstStyle/>
          <a:p>
            <a:r>
              <a:rPr lang="en-US" dirty="0"/>
              <a:t>Mark 5:25–28, NRSV</a:t>
            </a:r>
          </a:p>
        </p:txBody>
      </p:sp>
      <p:sp>
        <p:nvSpPr>
          <p:cNvPr id="6" name="Content Placeholder 5">
            <a:extLst>
              <a:ext uri="{FF2B5EF4-FFF2-40B4-BE49-F238E27FC236}">
                <a16:creationId xmlns:a16="http://schemas.microsoft.com/office/drawing/2014/main" id="{46D9803D-59C3-46E4-B89B-77CAC85ED95D}"/>
              </a:ext>
            </a:extLst>
          </p:cNvPr>
          <p:cNvSpPr>
            <a:spLocks noGrp="1"/>
          </p:cNvSpPr>
          <p:nvPr>
            <p:ph idx="1"/>
          </p:nvPr>
        </p:nvSpPr>
        <p:spPr/>
        <p:txBody>
          <a:bodyPr>
            <a:normAutofit fontScale="85000" lnSpcReduction="10000"/>
          </a:bodyPr>
          <a:lstStyle/>
          <a:p>
            <a:pPr marL="36900" indent="0" algn="ctr">
              <a:buNone/>
            </a:pPr>
            <a:r>
              <a:rPr lang="en-US" sz="4400" dirty="0"/>
              <a:t>“Now there was a woman who had been suffering from hemorrhages for twelve years. She had endured much under many physicians, and had spent all that she had; and she was no better, but rather grew worse. She had heard about Jesus, and came up behind him in the crowd and touched his cloak, for she said, “If I but touch his clothes, I will be made well.”</a:t>
            </a:r>
          </a:p>
        </p:txBody>
      </p:sp>
    </p:spTree>
    <p:extLst>
      <p:ext uri="{BB962C8B-B14F-4D97-AF65-F5344CB8AC3E}">
        <p14:creationId xmlns:p14="http://schemas.microsoft.com/office/powerpoint/2010/main" val="4264952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756FF-86D9-44A0-840E-23037D8E2F84}"/>
              </a:ext>
            </a:extLst>
          </p:cNvPr>
          <p:cNvSpPr>
            <a:spLocks noGrp="1"/>
          </p:cNvSpPr>
          <p:nvPr>
            <p:ph type="title"/>
          </p:nvPr>
        </p:nvSpPr>
        <p:spPr>
          <a:xfrm>
            <a:off x="913795" y="609600"/>
            <a:ext cx="10353762" cy="970450"/>
          </a:xfrm>
        </p:spPr>
        <p:txBody>
          <a:bodyPr>
            <a:noAutofit/>
          </a:bodyPr>
          <a:lstStyle/>
          <a:p>
            <a:r>
              <a:rPr lang="en-US" sz="5400" dirty="0"/>
              <a:t>“Jesus Turned Around”</a:t>
            </a:r>
          </a:p>
        </p:txBody>
      </p:sp>
      <p:pic>
        <p:nvPicPr>
          <p:cNvPr id="3" name="Picture 2" descr="The Woman With the Issue of Blood: In Context">
            <a:extLst>
              <a:ext uri="{FF2B5EF4-FFF2-40B4-BE49-F238E27FC236}">
                <a16:creationId xmlns:a16="http://schemas.microsoft.com/office/drawing/2014/main" id="{83983FFD-619E-429F-A052-1784D8893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573" y="2108976"/>
            <a:ext cx="10272984" cy="4288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B093E4-1F3E-4699-9D54-A322D02ED2C4}"/>
              </a:ext>
            </a:extLst>
          </p:cNvPr>
          <p:cNvSpPr txBox="1"/>
          <p:nvPr/>
        </p:nvSpPr>
        <p:spPr>
          <a:xfrm>
            <a:off x="1466277" y="602861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Daniel Cariola</a:t>
            </a:r>
          </a:p>
        </p:txBody>
      </p:sp>
    </p:spTree>
    <p:extLst>
      <p:ext uri="{BB962C8B-B14F-4D97-AF65-F5344CB8AC3E}">
        <p14:creationId xmlns:p14="http://schemas.microsoft.com/office/powerpoint/2010/main" val="3196575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756FF-86D9-44A0-840E-23037D8E2F84}"/>
              </a:ext>
            </a:extLst>
          </p:cNvPr>
          <p:cNvSpPr>
            <a:spLocks noGrp="1"/>
          </p:cNvSpPr>
          <p:nvPr>
            <p:ph type="title"/>
          </p:nvPr>
        </p:nvSpPr>
        <p:spPr>
          <a:xfrm>
            <a:off x="518615" y="286604"/>
            <a:ext cx="11191164" cy="1678674"/>
          </a:xfrm>
        </p:spPr>
        <p:txBody>
          <a:bodyPr>
            <a:noAutofit/>
          </a:bodyPr>
          <a:lstStyle/>
          <a:p>
            <a:r>
              <a:rPr lang="en-US" sz="2800" dirty="0"/>
              <a:t>“The woman “came and fell down before him, and told him all the truth.” </a:t>
            </a:r>
            <a:r>
              <a:rPr lang="en-US" sz="2400" dirty="0"/>
              <a:t>(Mark 5:33)</a:t>
            </a:r>
            <a:r>
              <a:rPr lang="en-US" sz="2800" dirty="0"/>
              <a:t> </a:t>
            </a:r>
            <a:br>
              <a:rPr lang="en-US" sz="2800" dirty="0"/>
            </a:br>
            <a:r>
              <a:rPr lang="en-US" sz="2800" dirty="0"/>
              <a:t>Jesus said, “Daughter be of good comfort, your faith has made you whole; go in peace.” </a:t>
            </a:r>
            <a:r>
              <a:rPr lang="en-US" sz="2400" dirty="0"/>
              <a:t>(Mark 5:34)</a:t>
            </a:r>
            <a:endParaRPr lang="en-US" sz="2800" dirty="0"/>
          </a:p>
        </p:txBody>
      </p:sp>
      <p:pic>
        <p:nvPicPr>
          <p:cNvPr id="5" name="Picture 4" descr="The Woman With the Issue of Blood: In Context">
            <a:extLst>
              <a:ext uri="{FF2B5EF4-FFF2-40B4-BE49-F238E27FC236}">
                <a16:creationId xmlns:a16="http://schemas.microsoft.com/office/drawing/2014/main" id="{E4A779C3-0F96-4D1A-B463-5E9341DE3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573" y="2108976"/>
            <a:ext cx="10272984" cy="4288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E64F60E-B46B-4908-9FFD-3C39B536C0FE}"/>
              </a:ext>
            </a:extLst>
          </p:cNvPr>
          <p:cNvSpPr txBox="1"/>
          <p:nvPr/>
        </p:nvSpPr>
        <p:spPr>
          <a:xfrm>
            <a:off x="1466277" y="602861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Daniel Cariola</a:t>
            </a:r>
          </a:p>
        </p:txBody>
      </p:sp>
    </p:spTree>
    <p:extLst>
      <p:ext uri="{BB962C8B-B14F-4D97-AF65-F5344CB8AC3E}">
        <p14:creationId xmlns:p14="http://schemas.microsoft.com/office/powerpoint/2010/main" val="1872547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A0C92C7-7774-4AD1-8DB8-AE05DD262728}"/>
              </a:ext>
            </a:extLst>
          </p:cNvPr>
          <p:cNvSpPr>
            <a:spLocks noGrp="1"/>
          </p:cNvSpPr>
          <p:nvPr>
            <p:ph type="title"/>
          </p:nvPr>
        </p:nvSpPr>
        <p:spPr>
          <a:xfrm>
            <a:off x="913795" y="204716"/>
            <a:ext cx="10353762" cy="1375334"/>
          </a:xfrm>
        </p:spPr>
        <p:txBody>
          <a:bodyPr anchor="ctr">
            <a:normAutofit/>
          </a:bodyPr>
          <a:lstStyle/>
          <a:p>
            <a:pPr marL="36900" indent="0">
              <a:lnSpc>
                <a:spcPct val="90000"/>
              </a:lnSpc>
              <a:buNone/>
            </a:pPr>
            <a:r>
              <a:rPr lang="en-US" sz="3600" dirty="0"/>
              <a:t>“Be not afraid, only believe.” </a:t>
            </a:r>
          </a:p>
          <a:p>
            <a:pPr marL="36900" indent="0">
              <a:lnSpc>
                <a:spcPct val="90000"/>
              </a:lnSpc>
              <a:buNone/>
            </a:pPr>
            <a:r>
              <a:rPr lang="en-US" sz="3200" dirty="0"/>
              <a:t>(Mark 5:36)</a:t>
            </a:r>
            <a:endParaRPr lang="en-US" sz="3600" dirty="0"/>
          </a:p>
        </p:txBody>
      </p:sp>
      <p:pic>
        <p:nvPicPr>
          <p:cNvPr id="1026" name="Picture 2" descr="Jairus, whose daughter is sick, seeks Christ on the street to ask Him for His help.">
            <a:extLst>
              <a:ext uri="{FF2B5EF4-FFF2-40B4-BE49-F238E27FC236}">
                <a16:creationId xmlns:a16="http://schemas.microsoft.com/office/drawing/2014/main" id="{8951ABBF-B5B9-4334-95C5-5AA1B1EF81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82" r="-2" b="30074"/>
          <a:stretch/>
        </p:blipFill>
        <p:spPr bwMode="auto">
          <a:xfrm>
            <a:off x="913795" y="1732449"/>
            <a:ext cx="10353762" cy="4515951"/>
          </a:xfrm>
          <a:prstGeom prst="rect">
            <a:avLst/>
          </a:prstGeom>
          <a:solidFill>
            <a:srgbClr val="FFFFFF"/>
          </a:solidFill>
        </p:spPr>
      </p:pic>
    </p:spTree>
    <p:extLst>
      <p:ext uri="{BB962C8B-B14F-4D97-AF65-F5344CB8AC3E}">
        <p14:creationId xmlns:p14="http://schemas.microsoft.com/office/powerpoint/2010/main" val="1886947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90A189-7C13-44BD-A853-A3355F72EA9B}"/>
              </a:ext>
            </a:extLst>
          </p:cNvPr>
          <p:cNvSpPr>
            <a:spLocks noGrp="1"/>
          </p:cNvSpPr>
          <p:nvPr>
            <p:ph type="title"/>
          </p:nvPr>
        </p:nvSpPr>
        <p:spPr>
          <a:xfrm>
            <a:off x="-138670" y="130628"/>
            <a:ext cx="12469340" cy="1292667"/>
          </a:xfrm>
        </p:spPr>
        <p:txBody>
          <a:bodyPr>
            <a:normAutofit fontScale="90000"/>
          </a:bodyPr>
          <a:lstStyle/>
          <a:p>
            <a:r>
              <a:rPr lang="en-US" dirty="0"/>
              <a:t>Types of Miracles in the Gospel Accounts</a:t>
            </a:r>
          </a:p>
        </p:txBody>
      </p:sp>
      <p:sp>
        <p:nvSpPr>
          <p:cNvPr id="8" name="Content Placeholder 7">
            <a:extLst>
              <a:ext uri="{FF2B5EF4-FFF2-40B4-BE49-F238E27FC236}">
                <a16:creationId xmlns:a16="http://schemas.microsoft.com/office/drawing/2014/main" id="{836D1B1B-05CC-4C99-B647-3F443D937F3E}"/>
              </a:ext>
            </a:extLst>
          </p:cNvPr>
          <p:cNvSpPr>
            <a:spLocks noGrp="1"/>
          </p:cNvSpPr>
          <p:nvPr>
            <p:ph idx="1"/>
          </p:nvPr>
        </p:nvSpPr>
        <p:spPr>
          <a:xfrm>
            <a:off x="91441" y="1422183"/>
            <a:ext cx="11952514" cy="5147322"/>
          </a:xfrm>
        </p:spPr>
        <p:txBody>
          <a:bodyPr>
            <a:normAutofit fontScale="85000" lnSpcReduction="20000"/>
          </a:bodyPr>
          <a:lstStyle/>
          <a:p>
            <a:r>
              <a:rPr lang="en-US" dirty="0">
                <a:solidFill>
                  <a:srgbClr val="FFFF00"/>
                </a:solidFill>
              </a:rPr>
              <a:t>Healings (19+)</a:t>
            </a:r>
          </a:p>
          <a:p>
            <a:r>
              <a:rPr lang="en-US" dirty="0"/>
              <a:t>Nature miracles (9)</a:t>
            </a:r>
          </a:p>
          <a:p>
            <a:pPr lvl="1"/>
            <a:r>
              <a:rPr lang="en-US" dirty="0"/>
              <a:t>Calming the storm, feeding the multitudes (2x), walking on water, coin in fish, withered fig tree, miraculous catch of fish (2x), water to wine</a:t>
            </a:r>
          </a:p>
          <a:p>
            <a:r>
              <a:rPr lang="en-US" dirty="0"/>
              <a:t>Exorcisms (7+, these occur only in the Synoptic Gospels) </a:t>
            </a:r>
          </a:p>
          <a:p>
            <a:pPr lvl="1"/>
            <a:r>
              <a:rPr lang="en-US" dirty="0"/>
              <a:t>Jesus Drives Out an Evil Spirit From a Man in Capernaum, Casts Demons into Pigs, A Gentile Woman's Demon-Possessed Daughter, a Blind, Mute Demoniac, a Boy With an Unclean Spirit, a Man Who Was Unable to Speak, Mary Magdalene and many others</a:t>
            </a:r>
          </a:p>
          <a:p>
            <a:r>
              <a:rPr lang="en-US" dirty="0"/>
              <a:t>Raising the Dead (3) </a:t>
            </a:r>
          </a:p>
          <a:p>
            <a:pPr lvl="1"/>
            <a:r>
              <a:rPr lang="en-US" dirty="0"/>
              <a:t>Son of the widow of Nain, Daughter of Jairus, Lazarus</a:t>
            </a:r>
          </a:p>
        </p:txBody>
      </p:sp>
    </p:spTree>
    <p:extLst>
      <p:ext uri="{BB962C8B-B14F-4D97-AF65-F5344CB8AC3E}">
        <p14:creationId xmlns:p14="http://schemas.microsoft.com/office/powerpoint/2010/main" val="841489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32150-BE6B-4AAE-81B4-5BE72D49D612}"/>
              </a:ext>
            </a:extLst>
          </p:cNvPr>
          <p:cNvSpPr>
            <a:spLocks noGrp="1"/>
          </p:cNvSpPr>
          <p:nvPr>
            <p:ph type="title"/>
          </p:nvPr>
        </p:nvSpPr>
        <p:spPr>
          <a:xfrm>
            <a:off x="609600" y="300446"/>
            <a:ext cx="10820399" cy="1279604"/>
          </a:xfrm>
        </p:spPr>
        <p:txBody>
          <a:bodyPr>
            <a:normAutofit fontScale="90000"/>
          </a:bodyPr>
          <a:lstStyle/>
          <a:p>
            <a:r>
              <a:rPr lang="en-US" dirty="0"/>
              <a:t>What do these miracles mean to you?</a:t>
            </a:r>
          </a:p>
        </p:txBody>
      </p:sp>
      <p:sp>
        <p:nvSpPr>
          <p:cNvPr id="3" name="Content Placeholder 2">
            <a:extLst>
              <a:ext uri="{FF2B5EF4-FFF2-40B4-BE49-F238E27FC236}">
                <a16:creationId xmlns:a16="http://schemas.microsoft.com/office/drawing/2014/main" id="{0F862949-7F8D-4D66-A86E-E7F1971FC04B}"/>
              </a:ext>
            </a:extLst>
          </p:cNvPr>
          <p:cNvSpPr>
            <a:spLocks noGrp="1"/>
          </p:cNvSpPr>
          <p:nvPr>
            <p:ph sz="half" idx="1"/>
          </p:nvPr>
        </p:nvSpPr>
        <p:spPr>
          <a:xfrm>
            <a:off x="609600" y="1476103"/>
            <a:ext cx="10572206" cy="4650061"/>
          </a:xfrm>
        </p:spPr>
        <p:txBody>
          <a:bodyPr>
            <a:normAutofit/>
          </a:bodyPr>
          <a:lstStyle/>
          <a:p>
            <a:r>
              <a:rPr lang="en-US" sz="4000" b="1" dirty="0"/>
              <a:t>“Jesus </a:t>
            </a:r>
            <a:r>
              <a:rPr lang="en-US" sz="4000" b="1" dirty="0">
                <a:solidFill>
                  <a:srgbClr val="FFFF00"/>
                </a:solidFill>
              </a:rPr>
              <a:t>Touched </a:t>
            </a:r>
            <a:r>
              <a:rPr lang="en-US" sz="4000" b="1" dirty="0"/>
              <a:t>Him”</a:t>
            </a:r>
          </a:p>
          <a:p>
            <a:r>
              <a:rPr lang="en-US" sz="4000" b="1" dirty="0"/>
              <a:t>“Jesus </a:t>
            </a:r>
            <a:r>
              <a:rPr lang="en-US" sz="4000" b="1" dirty="0">
                <a:solidFill>
                  <a:srgbClr val="FFC000"/>
                </a:solidFill>
              </a:rPr>
              <a:t>Saw </a:t>
            </a:r>
            <a:r>
              <a:rPr lang="en-US" sz="4000" b="1" dirty="0">
                <a:solidFill>
                  <a:srgbClr val="FFFF00"/>
                </a:solidFill>
              </a:rPr>
              <a:t>Their </a:t>
            </a:r>
            <a:r>
              <a:rPr lang="en-US" sz="4000" b="1" dirty="0"/>
              <a:t>Faith”</a:t>
            </a:r>
          </a:p>
          <a:p>
            <a:r>
              <a:rPr lang="en-US" sz="4000" b="1" dirty="0"/>
              <a:t>“Jesus </a:t>
            </a:r>
            <a:r>
              <a:rPr lang="en-US" sz="4000" b="1" dirty="0">
                <a:solidFill>
                  <a:srgbClr val="FFFF00"/>
                </a:solidFill>
              </a:rPr>
              <a:t>Went </a:t>
            </a:r>
            <a:r>
              <a:rPr lang="en-US" sz="4000" b="1" dirty="0"/>
              <a:t>With Him”</a:t>
            </a:r>
          </a:p>
          <a:p>
            <a:r>
              <a:rPr lang="en-US" sz="4000" b="1" dirty="0"/>
              <a:t>“Jesus </a:t>
            </a:r>
            <a:r>
              <a:rPr lang="en-US" sz="4000" b="1" dirty="0">
                <a:solidFill>
                  <a:srgbClr val="FFC000"/>
                </a:solidFill>
              </a:rPr>
              <a:t>Turned Around</a:t>
            </a:r>
            <a:r>
              <a:rPr lang="en-US" sz="4000" b="1" dirty="0"/>
              <a:t>”</a:t>
            </a:r>
          </a:p>
        </p:txBody>
      </p:sp>
    </p:spTree>
    <p:extLst>
      <p:ext uri="{BB962C8B-B14F-4D97-AF65-F5344CB8AC3E}">
        <p14:creationId xmlns:p14="http://schemas.microsoft.com/office/powerpoint/2010/main" val="820707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90A189-7C13-44BD-A853-A3355F72EA9B}"/>
              </a:ext>
            </a:extLst>
          </p:cNvPr>
          <p:cNvSpPr>
            <a:spLocks noGrp="1"/>
          </p:cNvSpPr>
          <p:nvPr>
            <p:ph type="title"/>
          </p:nvPr>
        </p:nvSpPr>
        <p:spPr>
          <a:xfrm>
            <a:off x="-138670" y="130628"/>
            <a:ext cx="12469340" cy="1292667"/>
          </a:xfrm>
        </p:spPr>
        <p:txBody>
          <a:bodyPr>
            <a:normAutofit fontScale="90000"/>
          </a:bodyPr>
          <a:lstStyle/>
          <a:p>
            <a:r>
              <a:rPr lang="en-US" dirty="0"/>
              <a:t>Types of Miracles in the Gospel Accounts</a:t>
            </a:r>
          </a:p>
        </p:txBody>
      </p:sp>
      <p:sp>
        <p:nvSpPr>
          <p:cNvPr id="8" name="Content Placeholder 7">
            <a:extLst>
              <a:ext uri="{FF2B5EF4-FFF2-40B4-BE49-F238E27FC236}">
                <a16:creationId xmlns:a16="http://schemas.microsoft.com/office/drawing/2014/main" id="{836D1B1B-05CC-4C99-B647-3F443D937F3E}"/>
              </a:ext>
            </a:extLst>
          </p:cNvPr>
          <p:cNvSpPr>
            <a:spLocks noGrp="1"/>
          </p:cNvSpPr>
          <p:nvPr>
            <p:ph idx="1"/>
          </p:nvPr>
        </p:nvSpPr>
        <p:spPr>
          <a:xfrm>
            <a:off x="91441" y="1422183"/>
            <a:ext cx="11952514" cy="5147322"/>
          </a:xfrm>
        </p:spPr>
        <p:txBody>
          <a:bodyPr>
            <a:normAutofit fontScale="85000" lnSpcReduction="20000"/>
          </a:bodyPr>
          <a:lstStyle/>
          <a:p>
            <a:r>
              <a:rPr lang="en-US" dirty="0"/>
              <a:t>Healings (19+)</a:t>
            </a:r>
          </a:p>
          <a:p>
            <a:r>
              <a:rPr lang="en-US" dirty="0">
                <a:solidFill>
                  <a:srgbClr val="FFFF00"/>
                </a:solidFill>
              </a:rPr>
              <a:t>Nature miracles (9)</a:t>
            </a:r>
          </a:p>
          <a:p>
            <a:pPr lvl="1"/>
            <a:r>
              <a:rPr lang="en-US" dirty="0"/>
              <a:t>Calming the storm, feeding the multitudes (2x), walking on water, coin in fish, withered fig tree, miraculous catch of fish (2x), water to wine</a:t>
            </a:r>
          </a:p>
          <a:p>
            <a:r>
              <a:rPr lang="en-US" dirty="0"/>
              <a:t>Exorcisms (7+, occurring only in the Synoptic Gospels) </a:t>
            </a:r>
          </a:p>
          <a:p>
            <a:pPr lvl="1"/>
            <a:r>
              <a:rPr lang="en-US" dirty="0"/>
              <a:t>Jesus Drives Out an Evil Spirit From a Man in Capernaum, Casts Demons into Pigs, A Gentile Woman's Demon-Possessed Daughter, a Blind, Mute Demoniac, a Boy With an Unclean Spirit, a Man Who Was Unable to Speak, Mary Magdalene and many others</a:t>
            </a:r>
          </a:p>
          <a:p>
            <a:r>
              <a:rPr lang="en-US" dirty="0"/>
              <a:t>Raising the Dead (3) </a:t>
            </a:r>
          </a:p>
          <a:p>
            <a:pPr lvl="1"/>
            <a:r>
              <a:rPr lang="en-US" dirty="0"/>
              <a:t>Son of the widow of Nain, Daughter of Jairus, Lazarus</a:t>
            </a:r>
          </a:p>
        </p:txBody>
      </p:sp>
    </p:spTree>
    <p:extLst>
      <p:ext uri="{BB962C8B-B14F-4D97-AF65-F5344CB8AC3E}">
        <p14:creationId xmlns:p14="http://schemas.microsoft.com/office/powerpoint/2010/main" val="2335449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379536-E183-462E-AA57-BF2D33FAA711}"/>
              </a:ext>
            </a:extLst>
          </p:cNvPr>
          <p:cNvSpPr>
            <a:spLocks noGrp="1"/>
          </p:cNvSpPr>
          <p:nvPr>
            <p:ph type="title"/>
          </p:nvPr>
        </p:nvSpPr>
        <p:spPr/>
        <p:txBody>
          <a:bodyPr/>
          <a:lstStyle/>
          <a:p>
            <a:r>
              <a:rPr lang="en-US" dirty="0"/>
              <a:t>Mark 4:37–38, NRSV</a:t>
            </a:r>
          </a:p>
        </p:txBody>
      </p:sp>
      <p:sp>
        <p:nvSpPr>
          <p:cNvPr id="6" name="Content Placeholder 5">
            <a:extLst>
              <a:ext uri="{FF2B5EF4-FFF2-40B4-BE49-F238E27FC236}">
                <a16:creationId xmlns:a16="http://schemas.microsoft.com/office/drawing/2014/main" id="{B6436AF8-26B1-4EF7-8CEB-59186BE354B5}"/>
              </a:ext>
            </a:extLst>
          </p:cNvPr>
          <p:cNvSpPr>
            <a:spLocks noGrp="1"/>
          </p:cNvSpPr>
          <p:nvPr>
            <p:ph idx="1"/>
          </p:nvPr>
        </p:nvSpPr>
        <p:spPr/>
        <p:txBody>
          <a:bodyPr>
            <a:normAutofit/>
          </a:bodyPr>
          <a:lstStyle/>
          <a:p>
            <a:pPr marL="36900" indent="0" algn="ctr">
              <a:buNone/>
            </a:pPr>
            <a:r>
              <a:rPr lang="en-US" sz="4000" dirty="0"/>
              <a:t>“A great windstorm arose, and the waves beat into the boat, so that the boat was already being swamped. But [Jesus] was in the stern, asleep on the cushion; and they woke him up and said to him, “‘Teacher, </a:t>
            </a:r>
            <a:r>
              <a:rPr lang="en-US" sz="4000" dirty="0">
                <a:solidFill>
                  <a:srgbClr val="FFFF00"/>
                </a:solidFill>
              </a:rPr>
              <a:t>do you not care </a:t>
            </a:r>
            <a:r>
              <a:rPr lang="en-US" sz="4000" dirty="0"/>
              <a:t>that we are perishing?’”</a:t>
            </a:r>
          </a:p>
        </p:txBody>
      </p:sp>
    </p:spTree>
    <p:extLst>
      <p:ext uri="{BB962C8B-B14F-4D97-AF65-F5344CB8AC3E}">
        <p14:creationId xmlns:p14="http://schemas.microsoft.com/office/powerpoint/2010/main" val="3538865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illing the Storm">
            <a:extLst>
              <a:ext uri="{FF2B5EF4-FFF2-40B4-BE49-F238E27FC236}">
                <a16:creationId xmlns:a16="http://schemas.microsoft.com/office/drawing/2014/main" id="{0A198D08-358C-43AC-A0EA-4939FE772A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868" r="1" b="44726"/>
          <a:stretch/>
        </p:blipFill>
        <p:spPr bwMode="auto">
          <a:xfrm>
            <a:off x="5172502" y="1046612"/>
            <a:ext cx="6832968" cy="38435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3CFA73B-D4B3-4199-887B-CD3FE85788DC}"/>
              </a:ext>
            </a:extLst>
          </p:cNvPr>
          <p:cNvSpPr txBox="1"/>
          <p:nvPr/>
        </p:nvSpPr>
        <p:spPr>
          <a:xfrm>
            <a:off x="5394277" y="4520826"/>
            <a:ext cx="6093724" cy="369332"/>
          </a:xfrm>
          <a:prstGeom prst="rect">
            <a:avLst/>
          </a:prstGeom>
          <a:noFill/>
        </p:spPr>
        <p:txBody>
          <a:bodyPr wrap="square">
            <a:spAutoFit/>
          </a:bodyPr>
          <a:lstStyle/>
          <a:p>
            <a:r>
              <a:rPr lang="en-US" b="0" i="0" dirty="0">
                <a:solidFill>
                  <a:srgbClr val="FFFFFF"/>
                </a:solidFill>
                <a:effectLst/>
                <a:latin typeface="Ensign:Sans"/>
              </a:rPr>
              <a:t>Ted Henninger</a:t>
            </a:r>
            <a:endParaRPr lang="en-US" dirty="0"/>
          </a:p>
        </p:txBody>
      </p:sp>
      <p:sp>
        <p:nvSpPr>
          <p:cNvPr id="8" name="Content Placeholder 5">
            <a:extLst>
              <a:ext uri="{FF2B5EF4-FFF2-40B4-BE49-F238E27FC236}">
                <a16:creationId xmlns:a16="http://schemas.microsoft.com/office/drawing/2014/main" id="{08EC73A0-AEF5-4E8F-AAF9-0C024369DD3C}"/>
              </a:ext>
            </a:extLst>
          </p:cNvPr>
          <p:cNvSpPr>
            <a:spLocks noGrp="1"/>
          </p:cNvSpPr>
          <p:nvPr>
            <p:ph idx="1"/>
          </p:nvPr>
        </p:nvSpPr>
        <p:spPr>
          <a:xfrm>
            <a:off x="186531" y="259307"/>
            <a:ext cx="4985972" cy="5989093"/>
          </a:xfrm>
        </p:spPr>
        <p:txBody>
          <a:bodyPr>
            <a:normAutofit/>
          </a:bodyPr>
          <a:lstStyle/>
          <a:p>
            <a:pPr marL="36900" indent="0" algn="ctr">
              <a:buNone/>
            </a:pPr>
            <a:r>
              <a:rPr lang="en-US" sz="4400" dirty="0"/>
              <a:t>“He woke up and rebuked the wind, and said to the sea, “Peace! Be still!” Then the wind ceased, and there was a dead calm.” </a:t>
            </a:r>
          </a:p>
          <a:p>
            <a:pPr marL="36900" indent="0" algn="ctr">
              <a:buNone/>
            </a:pPr>
            <a:r>
              <a:rPr lang="en-US" dirty="0"/>
              <a:t>(Mark 4:39, NRSV)</a:t>
            </a:r>
          </a:p>
        </p:txBody>
      </p:sp>
    </p:spTree>
    <p:extLst>
      <p:ext uri="{BB962C8B-B14F-4D97-AF65-F5344CB8AC3E}">
        <p14:creationId xmlns:p14="http://schemas.microsoft.com/office/powerpoint/2010/main" val="825114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644901" y="279400"/>
            <a:ext cx="8180306" cy="6245386"/>
          </a:xfrm>
        </p:spPr>
        <p:txBody>
          <a:bodyPr>
            <a:noAutofit/>
          </a:bodyPr>
          <a:lstStyle/>
          <a:p>
            <a:pPr marL="0" lvl="0" indent="0">
              <a:buNone/>
            </a:pPr>
            <a:r>
              <a:rPr lang="en-US" dirty="0"/>
              <a:t>“Mark is intentionally recapping the Jonah episode…He uses nearly identical words and phrases. Both Jesus and Jonah are in a boat. Both are in storms described in similar terms. Both boats are filled with others who are terrified of death. Both groups wake the sleeping prophets angrily, rebuking them. Both storms are miraculously calmed and the companions saved. </a:t>
            </a:r>
            <a:endParaRPr lang="en-US" i="1" dirty="0">
              <a:latin typeface="Georgia" panose="02040502050405020303" pitchFamily="18" charset="0"/>
            </a:endParaRPr>
          </a:p>
        </p:txBody>
      </p:sp>
      <p:sp>
        <p:nvSpPr>
          <p:cNvPr id="7" name="TextBox 6">
            <a:extLst>
              <a:ext uri="{FF2B5EF4-FFF2-40B4-BE49-F238E27FC236}">
                <a16:creationId xmlns:a16="http://schemas.microsoft.com/office/drawing/2014/main" id="{99C8A58F-1EB8-1C41-999D-E57F0B1C5483}"/>
              </a:ext>
            </a:extLst>
          </p:cNvPr>
          <p:cNvSpPr txBox="1"/>
          <p:nvPr/>
        </p:nvSpPr>
        <p:spPr>
          <a:xfrm>
            <a:off x="720187" y="4384512"/>
            <a:ext cx="1794413" cy="1323439"/>
          </a:xfrm>
          <a:prstGeom prst="rect">
            <a:avLst/>
          </a:prstGeom>
          <a:noFill/>
        </p:spPr>
        <p:txBody>
          <a:bodyPr wrap="square" rtlCol="0">
            <a:spAutoFit/>
          </a:bodyPr>
          <a:lstStyle/>
          <a:p>
            <a:pPr algn="ctr"/>
            <a:r>
              <a:rPr lang="en-US" sz="2000" dirty="0">
                <a:latin typeface="Georgia" panose="02040502050405020303" pitchFamily="18" charset="0"/>
              </a:rPr>
              <a:t>Timothy Keller,</a:t>
            </a:r>
          </a:p>
          <a:p>
            <a:pPr algn="ctr"/>
            <a:r>
              <a:rPr lang="en-US" sz="2000" i="1" dirty="0">
                <a:latin typeface="Georgia" panose="02040502050405020303" pitchFamily="18" charset="0"/>
              </a:rPr>
              <a:t>Preaching</a:t>
            </a:r>
            <a:r>
              <a:rPr lang="en-US" sz="2000" dirty="0">
                <a:latin typeface="Georgia" panose="02040502050405020303" pitchFamily="18" charset="0"/>
              </a:rPr>
              <a:t>,</a:t>
            </a:r>
          </a:p>
          <a:p>
            <a:pPr algn="ctr"/>
            <a:r>
              <a:rPr lang="en-US" sz="2000" dirty="0">
                <a:latin typeface="Georgia" panose="02040502050405020303" pitchFamily="18" charset="0"/>
              </a:rPr>
              <a:t>79–80 </a:t>
            </a:r>
          </a:p>
        </p:txBody>
      </p:sp>
      <p:pic>
        <p:nvPicPr>
          <p:cNvPr id="2050" name="Picture 2">
            <a:extLst>
              <a:ext uri="{FF2B5EF4-FFF2-40B4-BE49-F238E27FC236}">
                <a16:creationId xmlns:a16="http://schemas.microsoft.com/office/drawing/2014/main" id="{AE19FCB9-7237-405B-98DA-7FB5A9EC5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92" y="525791"/>
            <a:ext cx="2726007" cy="3755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55E16B-E16A-4F2E-B40B-DD71C3C60E0B}"/>
              </a:ext>
            </a:extLst>
          </p:cNvPr>
          <p:cNvSpPr txBox="1"/>
          <p:nvPr/>
        </p:nvSpPr>
        <p:spPr>
          <a:xfrm>
            <a:off x="2121654" y="4034784"/>
            <a:ext cx="1218446" cy="246221"/>
          </a:xfrm>
          <a:prstGeom prst="rect">
            <a:avLst/>
          </a:prstGeom>
          <a:noFill/>
        </p:spPr>
        <p:txBody>
          <a:bodyPr wrap="square">
            <a:spAutoFit/>
          </a:bodyPr>
          <a:lstStyle/>
          <a:p>
            <a:r>
              <a:rPr lang="en-US" sz="1000" b="0" i="0" dirty="0">
                <a:effectLst/>
                <a:latin typeface="Georgia" panose="02040502050405020303" pitchFamily="18" charset="0"/>
              </a:rPr>
              <a:t>Frank Licorice</a:t>
            </a:r>
            <a:endParaRPr lang="en-US" sz="1000" dirty="0">
              <a:latin typeface="Georgia" panose="02040502050405020303" pitchFamily="18" charset="0"/>
            </a:endParaRPr>
          </a:p>
        </p:txBody>
      </p:sp>
    </p:spTree>
    <p:extLst>
      <p:ext uri="{BB962C8B-B14F-4D97-AF65-F5344CB8AC3E}">
        <p14:creationId xmlns:p14="http://schemas.microsoft.com/office/powerpoint/2010/main" val="207574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644901" y="279400"/>
            <a:ext cx="8180306" cy="6245386"/>
          </a:xfrm>
        </p:spPr>
        <p:txBody>
          <a:bodyPr>
            <a:noAutofit/>
          </a:bodyPr>
          <a:lstStyle/>
          <a:p>
            <a:pPr marL="0" indent="0">
              <a:buNone/>
            </a:pPr>
            <a:r>
              <a:rPr lang="en-US" dirty="0"/>
              <a:t>“And both stories conclude with the men in the boats more terrified after the storm is stilled than they were before. Every feature is the same—with one rather large apparent exception. Jonah is sacrificed into the storm, thrown into the deep, satisfying the wrath of God so the others will be saved from it—but Jesus is not. Or are the accounts really different at that point? </a:t>
            </a:r>
            <a:endParaRPr lang="en-US" i="1" dirty="0">
              <a:latin typeface="Georgia" panose="02040502050405020303" pitchFamily="18" charset="0"/>
            </a:endParaRPr>
          </a:p>
        </p:txBody>
      </p:sp>
      <p:sp>
        <p:nvSpPr>
          <p:cNvPr id="7" name="TextBox 6">
            <a:extLst>
              <a:ext uri="{FF2B5EF4-FFF2-40B4-BE49-F238E27FC236}">
                <a16:creationId xmlns:a16="http://schemas.microsoft.com/office/drawing/2014/main" id="{99C8A58F-1EB8-1C41-999D-E57F0B1C5483}"/>
              </a:ext>
            </a:extLst>
          </p:cNvPr>
          <p:cNvSpPr txBox="1"/>
          <p:nvPr/>
        </p:nvSpPr>
        <p:spPr>
          <a:xfrm>
            <a:off x="720187" y="4384512"/>
            <a:ext cx="1794413" cy="1323439"/>
          </a:xfrm>
          <a:prstGeom prst="rect">
            <a:avLst/>
          </a:prstGeom>
          <a:noFill/>
        </p:spPr>
        <p:txBody>
          <a:bodyPr wrap="square" rtlCol="0">
            <a:spAutoFit/>
          </a:bodyPr>
          <a:lstStyle/>
          <a:p>
            <a:pPr algn="ctr"/>
            <a:r>
              <a:rPr lang="en-US" sz="2000" dirty="0">
                <a:latin typeface="Georgia" panose="02040502050405020303" pitchFamily="18" charset="0"/>
              </a:rPr>
              <a:t>Timothy Keller,</a:t>
            </a:r>
          </a:p>
          <a:p>
            <a:pPr algn="ctr"/>
            <a:r>
              <a:rPr lang="en-US" sz="2000" i="1" dirty="0">
                <a:latin typeface="Georgia" panose="02040502050405020303" pitchFamily="18" charset="0"/>
              </a:rPr>
              <a:t>Preaching</a:t>
            </a:r>
            <a:r>
              <a:rPr lang="en-US" sz="2000" dirty="0">
                <a:latin typeface="Georgia" panose="02040502050405020303" pitchFamily="18" charset="0"/>
              </a:rPr>
              <a:t>,</a:t>
            </a:r>
          </a:p>
          <a:p>
            <a:pPr algn="ctr"/>
            <a:r>
              <a:rPr lang="en-US" sz="2000" dirty="0">
                <a:latin typeface="Georgia" panose="02040502050405020303" pitchFamily="18" charset="0"/>
              </a:rPr>
              <a:t>79–80 </a:t>
            </a:r>
          </a:p>
        </p:txBody>
      </p:sp>
      <p:pic>
        <p:nvPicPr>
          <p:cNvPr id="2050" name="Picture 2">
            <a:extLst>
              <a:ext uri="{FF2B5EF4-FFF2-40B4-BE49-F238E27FC236}">
                <a16:creationId xmlns:a16="http://schemas.microsoft.com/office/drawing/2014/main" id="{AE19FCB9-7237-405B-98DA-7FB5A9EC5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92" y="525791"/>
            <a:ext cx="2726007" cy="3755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55E16B-E16A-4F2E-B40B-DD71C3C60E0B}"/>
              </a:ext>
            </a:extLst>
          </p:cNvPr>
          <p:cNvSpPr txBox="1"/>
          <p:nvPr/>
        </p:nvSpPr>
        <p:spPr>
          <a:xfrm>
            <a:off x="2121654" y="4034784"/>
            <a:ext cx="1218446" cy="246221"/>
          </a:xfrm>
          <a:prstGeom prst="rect">
            <a:avLst/>
          </a:prstGeom>
          <a:noFill/>
        </p:spPr>
        <p:txBody>
          <a:bodyPr wrap="square">
            <a:spAutoFit/>
          </a:bodyPr>
          <a:lstStyle/>
          <a:p>
            <a:r>
              <a:rPr lang="en-US" sz="1000" b="0" i="0" dirty="0">
                <a:effectLst/>
                <a:latin typeface="Georgia" panose="02040502050405020303" pitchFamily="18" charset="0"/>
              </a:rPr>
              <a:t>Frank Licorice</a:t>
            </a:r>
            <a:endParaRPr lang="en-US" sz="1000" dirty="0">
              <a:latin typeface="Georgia" panose="02040502050405020303" pitchFamily="18" charset="0"/>
            </a:endParaRPr>
          </a:p>
        </p:txBody>
      </p:sp>
    </p:spTree>
    <p:extLst>
      <p:ext uri="{BB962C8B-B14F-4D97-AF65-F5344CB8AC3E}">
        <p14:creationId xmlns:p14="http://schemas.microsoft.com/office/powerpoint/2010/main" val="113250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644901" y="279400"/>
            <a:ext cx="8180306" cy="6245386"/>
          </a:xfrm>
        </p:spPr>
        <p:txBody>
          <a:bodyPr>
            <a:noAutofit/>
          </a:bodyPr>
          <a:lstStyle/>
          <a:p>
            <a:pPr marL="0" indent="0">
              <a:buNone/>
            </a:pPr>
            <a:r>
              <a:rPr lang="en-US" dirty="0"/>
              <a:t>“No, they are not. As Jesus says in Matthew 12:41, he is the ultimate Jonah, who was thrown into the ultimate deep—of eternal justice—for us. How ironic it is that in Mark 4 the disciples ask, “Teacher, don’t you care if we drown?” (Mark 4:38). They believe he is going to sleep on them in their hour of greatest need. Actually, it’s the other way around. </a:t>
            </a:r>
            <a:endParaRPr lang="en-US" i="1" dirty="0">
              <a:latin typeface="Georgia" panose="02040502050405020303" pitchFamily="18" charset="0"/>
            </a:endParaRPr>
          </a:p>
        </p:txBody>
      </p:sp>
      <p:sp>
        <p:nvSpPr>
          <p:cNvPr id="7" name="TextBox 6">
            <a:extLst>
              <a:ext uri="{FF2B5EF4-FFF2-40B4-BE49-F238E27FC236}">
                <a16:creationId xmlns:a16="http://schemas.microsoft.com/office/drawing/2014/main" id="{99C8A58F-1EB8-1C41-999D-E57F0B1C5483}"/>
              </a:ext>
            </a:extLst>
          </p:cNvPr>
          <p:cNvSpPr txBox="1"/>
          <p:nvPr/>
        </p:nvSpPr>
        <p:spPr>
          <a:xfrm>
            <a:off x="720187" y="4384512"/>
            <a:ext cx="1794413" cy="1323439"/>
          </a:xfrm>
          <a:prstGeom prst="rect">
            <a:avLst/>
          </a:prstGeom>
          <a:noFill/>
        </p:spPr>
        <p:txBody>
          <a:bodyPr wrap="square" rtlCol="0">
            <a:spAutoFit/>
          </a:bodyPr>
          <a:lstStyle/>
          <a:p>
            <a:pPr algn="ctr"/>
            <a:r>
              <a:rPr lang="en-US" sz="2000" dirty="0">
                <a:latin typeface="Georgia" panose="02040502050405020303" pitchFamily="18" charset="0"/>
              </a:rPr>
              <a:t>Timothy Keller,</a:t>
            </a:r>
          </a:p>
          <a:p>
            <a:pPr algn="ctr"/>
            <a:r>
              <a:rPr lang="en-US" sz="2000" i="1" dirty="0">
                <a:latin typeface="Georgia" panose="02040502050405020303" pitchFamily="18" charset="0"/>
              </a:rPr>
              <a:t>Preaching</a:t>
            </a:r>
            <a:r>
              <a:rPr lang="en-US" sz="2000" dirty="0">
                <a:latin typeface="Georgia" panose="02040502050405020303" pitchFamily="18" charset="0"/>
              </a:rPr>
              <a:t>,</a:t>
            </a:r>
          </a:p>
          <a:p>
            <a:pPr algn="ctr"/>
            <a:r>
              <a:rPr lang="en-US" sz="2000" dirty="0">
                <a:latin typeface="Georgia" panose="02040502050405020303" pitchFamily="18" charset="0"/>
              </a:rPr>
              <a:t>79–80 </a:t>
            </a:r>
          </a:p>
        </p:txBody>
      </p:sp>
      <p:pic>
        <p:nvPicPr>
          <p:cNvPr id="2050" name="Picture 2">
            <a:extLst>
              <a:ext uri="{FF2B5EF4-FFF2-40B4-BE49-F238E27FC236}">
                <a16:creationId xmlns:a16="http://schemas.microsoft.com/office/drawing/2014/main" id="{AE19FCB9-7237-405B-98DA-7FB5A9EC5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92" y="525791"/>
            <a:ext cx="2726007" cy="3755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55E16B-E16A-4F2E-B40B-DD71C3C60E0B}"/>
              </a:ext>
            </a:extLst>
          </p:cNvPr>
          <p:cNvSpPr txBox="1"/>
          <p:nvPr/>
        </p:nvSpPr>
        <p:spPr>
          <a:xfrm>
            <a:off x="2121654" y="4034784"/>
            <a:ext cx="1218446" cy="246221"/>
          </a:xfrm>
          <a:prstGeom prst="rect">
            <a:avLst/>
          </a:prstGeom>
          <a:noFill/>
        </p:spPr>
        <p:txBody>
          <a:bodyPr wrap="square">
            <a:spAutoFit/>
          </a:bodyPr>
          <a:lstStyle/>
          <a:p>
            <a:r>
              <a:rPr lang="en-US" sz="1000" b="0" i="0" dirty="0">
                <a:effectLst/>
                <a:latin typeface="Georgia" panose="02040502050405020303" pitchFamily="18" charset="0"/>
              </a:rPr>
              <a:t>Frank Licorice</a:t>
            </a:r>
            <a:endParaRPr lang="en-US" sz="1000" dirty="0">
              <a:latin typeface="Georgia" panose="02040502050405020303" pitchFamily="18" charset="0"/>
            </a:endParaRPr>
          </a:p>
        </p:txBody>
      </p:sp>
    </p:spTree>
    <p:extLst>
      <p:ext uri="{BB962C8B-B14F-4D97-AF65-F5344CB8AC3E}">
        <p14:creationId xmlns:p14="http://schemas.microsoft.com/office/powerpoint/2010/main" val="287234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644901" y="279400"/>
            <a:ext cx="8180306" cy="6245386"/>
          </a:xfrm>
        </p:spPr>
        <p:txBody>
          <a:bodyPr>
            <a:noAutofit/>
          </a:bodyPr>
          <a:lstStyle/>
          <a:p>
            <a:pPr marL="0" indent="0">
              <a:buNone/>
            </a:pPr>
            <a:r>
              <a:rPr lang="en-US" dirty="0"/>
              <a:t>“In the garden of Gethsemane, they will go to sleep on him. They will truly abandon him. And yet he loves them to the end. See? Jonah was thrown overboard for his own sin, but Jesus is thrown into the ultimate storm for our sin. Jesus was able to save the disciples from the storm because he was thrown into the ultimate storm.”</a:t>
            </a:r>
            <a:endParaRPr lang="en-US" i="1" dirty="0">
              <a:latin typeface="Georgia" panose="02040502050405020303" pitchFamily="18" charset="0"/>
            </a:endParaRPr>
          </a:p>
          <a:p>
            <a:pPr marL="0" indent="0">
              <a:buNone/>
            </a:pPr>
            <a:endParaRPr lang="en-US" i="1" dirty="0">
              <a:latin typeface="Georgia" panose="02040502050405020303" pitchFamily="18" charset="0"/>
            </a:endParaRPr>
          </a:p>
        </p:txBody>
      </p:sp>
      <p:sp>
        <p:nvSpPr>
          <p:cNvPr id="7" name="TextBox 6">
            <a:extLst>
              <a:ext uri="{FF2B5EF4-FFF2-40B4-BE49-F238E27FC236}">
                <a16:creationId xmlns:a16="http://schemas.microsoft.com/office/drawing/2014/main" id="{99C8A58F-1EB8-1C41-999D-E57F0B1C5483}"/>
              </a:ext>
            </a:extLst>
          </p:cNvPr>
          <p:cNvSpPr txBox="1"/>
          <p:nvPr/>
        </p:nvSpPr>
        <p:spPr>
          <a:xfrm>
            <a:off x="720187" y="4384512"/>
            <a:ext cx="1794413" cy="1323439"/>
          </a:xfrm>
          <a:prstGeom prst="rect">
            <a:avLst/>
          </a:prstGeom>
          <a:noFill/>
        </p:spPr>
        <p:txBody>
          <a:bodyPr wrap="square" rtlCol="0">
            <a:spAutoFit/>
          </a:bodyPr>
          <a:lstStyle/>
          <a:p>
            <a:pPr algn="ctr"/>
            <a:r>
              <a:rPr lang="en-US" sz="2000" dirty="0">
                <a:latin typeface="Georgia" panose="02040502050405020303" pitchFamily="18" charset="0"/>
              </a:rPr>
              <a:t>Timothy Keller,</a:t>
            </a:r>
          </a:p>
          <a:p>
            <a:pPr algn="ctr"/>
            <a:r>
              <a:rPr lang="en-US" sz="2000" i="1" dirty="0">
                <a:latin typeface="Georgia" panose="02040502050405020303" pitchFamily="18" charset="0"/>
              </a:rPr>
              <a:t>Preaching</a:t>
            </a:r>
            <a:r>
              <a:rPr lang="en-US" sz="2000" dirty="0">
                <a:latin typeface="Georgia" panose="02040502050405020303" pitchFamily="18" charset="0"/>
              </a:rPr>
              <a:t>,</a:t>
            </a:r>
          </a:p>
          <a:p>
            <a:pPr algn="ctr"/>
            <a:r>
              <a:rPr lang="en-US" sz="2000" dirty="0">
                <a:latin typeface="Georgia" panose="02040502050405020303" pitchFamily="18" charset="0"/>
              </a:rPr>
              <a:t>79–80 </a:t>
            </a:r>
          </a:p>
        </p:txBody>
      </p:sp>
      <p:pic>
        <p:nvPicPr>
          <p:cNvPr id="2050" name="Picture 2">
            <a:extLst>
              <a:ext uri="{FF2B5EF4-FFF2-40B4-BE49-F238E27FC236}">
                <a16:creationId xmlns:a16="http://schemas.microsoft.com/office/drawing/2014/main" id="{AE19FCB9-7237-405B-98DA-7FB5A9EC5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92" y="525791"/>
            <a:ext cx="2726007" cy="3755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55E16B-E16A-4F2E-B40B-DD71C3C60E0B}"/>
              </a:ext>
            </a:extLst>
          </p:cNvPr>
          <p:cNvSpPr txBox="1"/>
          <p:nvPr/>
        </p:nvSpPr>
        <p:spPr>
          <a:xfrm>
            <a:off x="2121654" y="4034784"/>
            <a:ext cx="1218446" cy="246221"/>
          </a:xfrm>
          <a:prstGeom prst="rect">
            <a:avLst/>
          </a:prstGeom>
          <a:noFill/>
        </p:spPr>
        <p:txBody>
          <a:bodyPr wrap="square">
            <a:spAutoFit/>
          </a:bodyPr>
          <a:lstStyle/>
          <a:p>
            <a:r>
              <a:rPr lang="en-US" sz="1000" b="0" i="0" dirty="0">
                <a:effectLst/>
                <a:latin typeface="Georgia" panose="02040502050405020303" pitchFamily="18" charset="0"/>
              </a:rPr>
              <a:t>Frank Licorice</a:t>
            </a:r>
            <a:endParaRPr lang="en-US" sz="1000" dirty="0">
              <a:latin typeface="Georgia" panose="02040502050405020303" pitchFamily="18" charset="0"/>
            </a:endParaRPr>
          </a:p>
        </p:txBody>
      </p:sp>
    </p:spTree>
    <p:extLst>
      <p:ext uri="{BB962C8B-B14F-4D97-AF65-F5344CB8AC3E}">
        <p14:creationId xmlns:p14="http://schemas.microsoft.com/office/powerpoint/2010/main" val="19924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715" y="228601"/>
            <a:ext cx="11829142" cy="1524000"/>
          </a:xfrm>
        </p:spPr>
        <p:txBody>
          <a:bodyPr>
            <a:normAutofit/>
          </a:bodyPr>
          <a:lstStyle/>
          <a:p>
            <a:pPr marL="0" indent="0" algn="ctr">
              <a:buNone/>
            </a:pPr>
            <a:r>
              <a:rPr lang="en-US" sz="4800" b="1" dirty="0">
                <a:solidFill>
                  <a:srgbClr val="FFFF00"/>
                </a:solidFill>
                <a:latin typeface="Georgia" panose="02040502050405020303" pitchFamily="18" charset="0"/>
              </a:rPr>
              <a:t>The Loaves and the Fishes</a:t>
            </a:r>
          </a:p>
        </p:txBody>
      </p:sp>
      <p:pic>
        <p:nvPicPr>
          <p:cNvPr id="4" name="Content Placeholder 3">
            <a:extLst>
              <a:ext uri="{FF2B5EF4-FFF2-40B4-BE49-F238E27FC236}">
                <a16:creationId xmlns:a16="http://schemas.microsoft.com/office/drawing/2014/main" id="{6E7D8595-03ED-EE44-A11F-22DED3259EC6}"/>
              </a:ext>
            </a:extLst>
          </p:cNvPr>
          <p:cNvPicPr>
            <a:picLocks noChangeAspect="1"/>
          </p:cNvPicPr>
          <p:nvPr/>
        </p:nvPicPr>
        <p:blipFill rotWithShape="1">
          <a:blip r:embed="rId3"/>
          <a:srcRect t="7378" b="8248"/>
          <a:stretch/>
        </p:blipFill>
        <p:spPr>
          <a:xfrm>
            <a:off x="2355184" y="1221553"/>
            <a:ext cx="7481631" cy="42084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ontent Placeholder 2"/>
          <p:cNvSpPr txBox="1">
            <a:spLocks/>
          </p:cNvSpPr>
          <p:nvPr/>
        </p:nvSpPr>
        <p:spPr>
          <a:xfrm>
            <a:off x="217715" y="5715000"/>
            <a:ext cx="11829142" cy="1143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rgbClr val="FFFF00"/>
                </a:solidFill>
                <a:latin typeface="Georgia" panose="02040502050405020303" pitchFamily="18" charset="0"/>
              </a:rPr>
              <a:t>The only miracle performed by the mortal Christ in all four Gospels</a:t>
            </a:r>
          </a:p>
        </p:txBody>
      </p:sp>
    </p:spTree>
    <p:extLst>
      <p:ext uri="{BB962C8B-B14F-4D97-AF65-F5344CB8AC3E}">
        <p14:creationId xmlns:p14="http://schemas.microsoft.com/office/powerpoint/2010/main" val="1077370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a:spLocks noGrp="1"/>
          </p:cNvSpPr>
          <p:nvPr>
            <p:ph idx="1"/>
          </p:nvPr>
        </p:nvSpPr>
        <p:spPr>
          <a:xfrm>
            <a:off x="3892732" y="222068"/>
            <a:ext cx="7990114" cy="6335486"/>
          </a:xfrm>
        </p:spPr>
        <p:txBody>
          <a:bodyPr>
            <a:normAutofit/>
          </a:bodyPr>
          <a:lstStyle/>
          <a:p>
            <a:pPr marL="0" indent="0">
              <a:buNone/>
            </a:pPr>
            <a:r>
              <a:rPr lang="en-US" dirty="0"/>
              <a:t>“After the Savior fed 5,000, He asked His disciples to gather up the remaining fragments, the leftovers, which filled 12 baskets…One lesson we can learn from that occasion [is] this: He could feed 5,000 </a:t>
            </a:r>
            <a:r>
              <a:rPr lang="en-US" dirty="0">
                <a:solidFill>
                  <a:srgbClr val="FFFF00"/>
                </a:solidFill>
              </a:rPr>
              <a:t>and there were leftovers</a:t>
            </a:r>
            <a:r>
              <a:rPr lang="en-US" dirty="0"/>
              <a:t>…The Savior’s redeeming and healing power can cover any sin, wound, or trial—no matter how large or how difficult—and </a:t>
            </a:r>
            <a:r>
              <a:rPr lang="en-US" dirty="0">
                <a:solidFill>
                  <a:srgbClr val="FFFF00"/>
                </a:solidFill>
              </a:rPr>
              <a:t>there are leftovers</a:t>
            </a:r>
            <a:r>
              <a:rPr lang="en-US" dirty="0"/>
              <a:t>. His grace is sufficient.”</a:t>
            </a:r>
            <a:endParaRPr lang="en-US" dirty="0">
              <a:latin typeface="Georgia" panose="02040502050405020303" pitchFamily="18" charset="0"/>
            </a:endParaRPr>
          </a:p>
        </p:txBody>
      </p:sp>
      <p:sp>
        <p:nvSpPr>
          <p:cNvPr id="2" name="Rectangle 1">
            <a:extLst>
              <a:ext uri="{FF2B5EF4-FFF2-40B4-BE49-F238E27FC236}">
                <a16:creationId xmlns:a16="http://schemas.microsoft.com/office/drawing/2014/main" id="{F5E96CB7-B531-4C68-B997-D35C874060D7}"/>
              </a:ext>
            </a:extLst>
          </p:cNvPr>
          <p:cNvSpPr/>
          <p:nvPr/>
        </p:nvSpPr>
        <p:spPr>
          <a:xfrm>
            <a:off x="699492" y="4289391"/>
            <a:ext cx="2515432" cy="646331"/>
          </a:xfrm>
          <a:prstGeom prst="rect">
            <a:avLst/>
          </a:prstGeom>
        </p:spPr>
        <p:txBody>
          <a:bodyPr wrap="none">
            <a:spAutoFit/>
          </a:bodyPr>
          <a:lstStyle/>
          <a:p>
            <a:pPr algn="ctr"/>
            <a:r>
              <a:rPr lang="en-US" dirty="0">
                <a:latin typeface="Georgia" panose="02040502050405020303" pitchFamily="18" charset="0"/>
              </a:rPr>
              <a:t>Elder Brent H. Nielson</a:t>
            </a:r>
          </a:p>
          <a:p>
            <a:pPr algn="ctr"/>
            <a:r>
              <a:rPr lang="en-US" i="1" dirty="0">
                <a:latin typeface="Georgia" panose="02040502050405020303" pitchFamily="18" charset="0"/>
              </a:rPr>
              <a:t>Ensign</a:t>
            </a:r>
            <a:r>
              <a:rPr lang="en-US" dirty="0">
                <a:latin typeface="Georgia" panose="02040502050405020303" pitchFamily="18" charset="0"/>
              </a:rPr>
              <a:t>, Nov. 2021</a:t>
            </a:r>
            <a:endParaRPr lang="en-US" i="1" dirty="0">
              <a:latin typeface="Georgia" panose="02040502050405020303" pitchFamily="18" charset="0"/>
            </a:endParaRPr>
          </a:p>
        </p:txBody>
      </p:sp>
      <p:pic>
        <p:nvPicPr>
          <p:cNvPr id="1026" name="Picture 2" descr="Brent H. Nielson">
            <a:extLst>
              <a:ext uri="{FF2B5EF4-FFF2-40B4-BE49-F238E27FC236}">
                <a16:creationId xmlns:a16="http://schemas.microsoft.com/office/drawing/2014/main" id="{577814E6-9CF9-4326-B998-905A45F70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74" y="326570"/>
            <a:ext cx="3052269" cy="3815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472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9EF5681-62AD-4CAB-B8DA-52AC97DF5A20}"/>
              </a:ext>
            </a:extLst>
          </p:cNvPr>
          <p:cNvSpPr>
            <a:spLocks noGrp="1"/>
          </p:cNvSpPr>
          <p:nvPr>
            <p:ph idx="1"/>
          </p:nvPr>
        </p:nvSpPr>
        <p:spPr>
          <a:xfrm>
            <a:off x="913795" y="805218"/>
            <a:ext cx="10482086" cy="4763069"/>
          </a:xfrm>
        </p:spPr>
        <p:txBody>
          <a:bodyPr>
            <a:normAutofit lnSpcReduction="10000"/>
          </a:bodyPr>
          <a:lstStyle/>
          <a:p>
            <a:pPr marL="36900" indent="0" algn="ctr">
              <a:buNone/>
            </a:pPr>
            <a:r>
              <a:rPr lang="en-US" sz="4000" dirty="0"/>
              <a:t>“The person who has the leprous disease shall wear torn clothes and let the hair of his head be disheveled; and he shall cover his upper lip and cry out, ‘Unclean, unclean.’ He shall remain unclean as long as he has the disease; he is unclean. He shall live alone; his dwelling shall be outside the camp.” </a:t>
            </a:r>
          </a:p>
          <a:p>
            <a:pPr marL="36900" indent="0" algn="ctr">
              <a:buNone/>
            </a:pPr>
            <a:r>
              <a:rPr lang="en-US" sz="3200" dirty="0"/>
              <a:t>(Leviticus 13:45, NRSV)</a:t>
            </a:r>
            <a:endParaRPr lang="en-US" dirty="0"/>
          </a:p>
        </p:txBody>
      </p:sp>
      <p:sp>
        <p:nvSpPr>
          <p:cNvPr id="7" name="TextBox 6">
            <a:extLst>
              <a:ext uri="{FF2B5EF4-FFF2-40B4-BE49-F238E27FC236}">
                <a16:creationId xmlns:a16="http://schemas.microsoft.com/office/drawing/2014/main" id="{D211B3AF-33DF-491C-8206-F8DD301BBE80}"/>
              </a:ext>
            </a:extLst>
          </p:cNvPr>
          <p:cNvSpPr txBox="1"/>
          <p:nvPr/>
        </p:nvSpPr>
        <p:spPr>
          <a:xfrm>
            <a:off x="1569492" y="5776094"/>
            <a:ext cx="9444250" cy="523220"/>
          </a:xfrm>
          <a:prstGeom prst="rect">
            <a:avLst/>
          </a:prstGeom>
          <a:noFill/>
        </p:spPr>
        <p:txBody>
          <a:bodyPr wrap="square">
            <a:spAutoFit/>
          </a:bodyPr>
          <a:lstStyle/>
          <a:p>
            <a:pPr algn="ctr"/>
            <a:r>
              <a:rPr lang="en-US" sz="2800" dirty="0">
                <a:latin typeface="Georgia" panose="02040502050405020303" pitchFamily="18" charset="0"/>
              </a:rPr>
              <a:t>See also Leviticus 5:2-3, Numbers 19:22 </a:t>
            </a:r>
            <a:endParaRPr lang="en-US" sz="2800" dirty="0"/>
          </a:p>
        </p:txBody>
      </p:sp>
    </p:spTree>
    <p:extLst>
      <p:ext uri="{BB962C8B-B14F-4D97-AF65-F5344CB8AC3E}">
        <p14:creationId xmlns:p14="http://schemas.microsoft.com/office/powerpoint/2010/main" val="1951324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715" y="228601"/>
            <a:ext cx="11829142" cy="1524000"/>
          </a:xfrm>
        </p:spPr>
        <p:txBody>
          <a:bodyPr>
            <a:normAutofit/>
          </a:bodyPr>
          <a:lstStyle/>
          <a:p>
            <a:pPr marL="0" indent="0" algn="ctr">
              <a:buNone/>
            </a:pPr>
            <a:r>
              <a:rPr lang="en-US" sz="4400" b="1" dirty="0">
                <a:solidFill>
                  <a:schemeClr val="tx1"/>
                </a:solidFill>
                <a:latin typeface="Georgia" panose="02040502050405020303" pitchFamily="18" charset="0"/>
              </a:rPr>
              <a:t>Do we forget the great things God has done for us?</a:t>
            </a:r>
          </a:p>
          <a:p>
            <a:pPr marL="0" indent="0" algn="ctr">
              <a:buNone/>
            </a:pPr>
            <a:endParaRPr lang="en-US" sz="4400" b="1" dirty="0">
              <a:solidFill>
                <a:schemeClr val="tx1"/>
              </a:solidFill>
              <a:latin typeface="Georgia" panose="02040502050405020303" pitchFamily="18" charset="0"/>
            </a:endParaRPr>
          </a:p>
          <a:p>
            <a:pPr marL="0" indent="0" algn="ctr">
              <a:buNone/>
            </a:pPr>
            <a:endParaRPr lang="en-US" sz="4400" b="1" dirty="0">
              <a:solidFill>
                <a:schemeClr val="tx1"/>
              </a:solidFill>
              <a:latin typeface="Georgia" panose="02040502050405020303" pitchFamily="18" charset="0"/>
            </a:endParaRPr>
          </a:p>
          <a:p>
            <a:pPr marL="0" indent="0" algn="ctr">
              <a:buNone/>
            </a:pPr>
            <a:endParaRPr lang="en-US" sz="4400" b="1" dirty="0">
              <a:solidFill>
                <a:schemeClr val="tx1"/>
              </a:solidFill>
              <a:latin typeface="Georgia" panose="02040502050405020303" pitchFamily="18" charset="0"/>
            </a:endParaRPr>
          </a:p>
        </p:txBody>
      </p:sp>
      <p:pic>
        <p:nvPicPr>
          <p:cNvPr id="4" name="Content Placeholder 3">
            <a:extLst>
              <a:ext uri="{FF2B5EF4-FFF2-40B4-BE49-F238E27FC236}">
                <a16:creationId xmlns:a16="http://schemas.microsoft.com/office/drawing/2014/main" id="{6E7D8595-03ED-EE44-A11F-22DED3259EC6}"/>
              </a:ext>
            </a:extLst>
          </p:cNvPr>
          <p:cNvPicPr>
            <a:picLocks noChangeAspect="1"/>
          </p:cNvPicPr>
          <p:nvPr/>
        </p:nvPicPr>
        <p:blipFill rotWithShape="1">
          <a:blip r:embed="rId3"/>
          <a:srcRect t="7378" b="8248"/>
          <a:stretch/>
        </p:blipFill>
        <p:spPr>
          <a:xfrm>
            <a:off x="2514600" y="1684564"/>
            <a:ext cx="6781800" cy="38147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18194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935162"/>
          </a:xfrm>
        </p:spPr>
        <p:txBody>
          <a:bodyPr>
            <a:noAutofit/>
          </a:bodyPr>
          <a:lstStyle/>
          <a:p>
            <a:r>
              <a:rPr lang="en-US" dirty="0"/>
              <a:t>Write Down </a:t>
            </a:r>
            <a:r>
              <a:rPr lang="en-US" b="1" dirty="0">
                <a:latin typeface="Georgia" panose="02040502050405020303" pitchFamily="18" charset="0"/>
              </a:rPr>
              <a:t>Miracles You’ve Seen So You Don’t Forget Them</a:t>
            </a:r>
          </a:p>
        </p:txBody>
      </p:sp>
      <p:sp>
        <p:nvSpPr>
          <p:cNvPr id="3" name="Content Placeholder 2"/>
          <p:cNvSpPr>
            <a:spLocks noGrp="1"/>
          </p:cNvSpPr>
          <p:nvPr>
            <p:ph idx="1"/>
          </p:nvPr>
        </p:nvSpPr>
        <p:spPr>
          <a:xfrm>
            <a:off x="609600" y="2163097"/>
            <a:ext cx="10972800" cy="3840164"/>
          </a:xfrm>
        </p:spPr>
        <p:txBody>
          <a:bodyPr>
            <a:normAutofit/>
          </a:bodyPr>
          <a:lstStyle/>
          <a:p>
            <a:pPr marL="0" indent="0" algn="ctr">
              <a:buNone/>
            </a:pPr>
            <a:r>
              <a:rPr lang="en-US" sz="4800" dirty="0">
                <a:latin typeface="Georgia" panose="02040502050405020303" pitchFamily="18" charset="0"/>
              </a:rPr>
              <a:t>How have you seen Christ work miracles in your life?</a:t>
            </a:r>
          </a:p>
        </p:txBody>
      </p:sp>
      <p:pic>
        <p:nvPicPr>
          <p:cNvPr id="4" name="Picture 4">
            <a:extLst>
              <a:ext uri="{FF2B5EF4-FFF2-40B4-BE49-F238E27FC236}">
                <a16:creationId xmlns:a16="http://schemas.microsoft.com/office/drawing/2014/main" id="{B68EC30E-B38E-4D81-B99D-14D5723A250D}"/>
              </a:ext>
            </a:extLst>
          </p:cNvPr>
          <p:cNvPicPr>
            <a:picLocks noChangeAspect="1"/>
          </p:cNvPicPr>
          <p:nvPr/>
        </p:nvPicPr>
        <p:blipFill>
          <a:blip r:embed="rId3"/>
          <a:stretch>
            <a:fillRect/>
          </a:stretch>
        </p:blipFill>
        <p:spPr>
          <a:xfrm>
            <a:off x="3690374" y="3767085"/>
            <a:ext cx="4376994" cy="29231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27594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AE8FA9-2B09-7746-857B-E95C5EBBF5C3}"/>
              </a:ext>
            </a:extLst>
          </p:cNvPr>
          <p:cNvSpPr>
            <a:spLocks noGrp="1"/>
          </p:cNvSpPr>
          <p:nvPr>
            <p:ph idx="1"/>
          </p:nvPr>
        </p:nvSpPr>
        <p:spPr>
          <a:xfrm>
            <a:off x="87088" y="1104900"/>
            <a:ext cx="11927112" cy="5655190"/>
          </a:xfrm>
        </p:spPr>
        <p:txBody>
          <a:bodyPr>
            <a:normAutofit fontScale="92500" lnSpcReduction="10000"/>
          </a:bodyPr>
          <a:lstStyle/>
          <a:p>
            <a:pPr marL="457200" indent="-457200"/>
            <a:r>
              <a:rPr lang="en-US" sz="3200" dirty="0">
                <a:latin typeface="Georgia" panose="02040502050405020303" pitchFamily="18" charset="0"/>
              </a:rPr>
              <a:t>Seeing my brother healed</a:t>
            </a:r>
          </a:p>
          <a:p>
            <a:pPr marL="457200" indent="-457200"/>
            <a:r>
              <a:rPr lang="en-US" sz="3200" dirty="0">
                <a:latin typeface="Georgia" panose="02040502050405020303" pitchFamily="18" charset="0"/>
              </a:rPr>
              <a:t>Finding my key at EFY</a:t>
            </a:r>
          </a:p>
          <a:p>
            <a:pPr marL="457200" indent="-457200"/>
            <a:r>
              <a:rPr lang="en-US" sz="3200" dirty="0">
                <a:latin typeface="Georgia" panose="02040502050405020303" pitchFamily="18" charset="0"/>
              </a:rPr>
              <a:t>McGee family baptism</a:t>
            </a:r>
          </a:p>
          <a:p>
            <a:pPr marL="457200" indent="-457200"/>
            <a:r>
              <a:rPr lang="en-US" sz="3200" dirty="0">
                <a:latin typeface="Georgia" panose="02040502050405020303" pitchFamily="18" charset="0"/>
              </a:rPr>
              <a:t>IMPACT became a reality as did living in Mexico</a:t>
            </a:r>
          </a:p>
          <a:p>
            <a:pPr marL="457200" indent="-457200"/>
            <a:r>
              <a:rPr lang="en-US" sz="3200" dirty="0">
                <a:latin typeface="Georgia" panose="02040502050405020303" pitchFamily="18" charset="0"/>
              </a:rPr>
              <a:t>Got accepted to graduate school</a:t>
            </a:r>
          </a:p>
          <a:p>
            <a:pPr marL="457200" indent="-457200"/>
            <a:r>
              <a:rPr lang="en-US" sz="3200" dirty="0">
                <a:latin typeface="Georgia" panose="02040502050405020303" pitchFamily="18" charset="0"/>
              </a:rPr>
              <a:t>Found amazing housing – in Nyssa, Boston, Miami and Utah</a:t>
            </a:r>
          </a:p>
          <a:p>
            <a:pPr marL="457200" indent="-457200"/>
            <a:r>
              <a:rPr lang="en-US" sz="3200" dirty="0">
                <a:latin typeface="Georgia" panose="02040502050405020303" pitchFamily="18" charset="0"/>
              </a:rPr>
              <a:t>Sold our home during a housing crisis</a:t>
            </a:r>
          </a:p>
          <a:p>
            <a:pPr marL="457200" indent="-457200"/>
            <a:r>
              <a:rPr lang="en-US" sz="3200" i="1" dirty="0">
                <a:latin typeface="Georgia" panose="02040502050405020303" pitchFamily="18" charset="0"/>
              </a:rPr>
              <a:t>WHY?</a:t>
            </a:r>
            <a:r>
              <a:rPr lang="en-US" sz="3200" dirty="0">
                <a:latin typeface="Georgia" panose="02040502050405020303" pitchFamily="18" charset="0"/>
              </a:rPr>
              <a:t> was published</a:t>
            </a:r>
          </a:p>
          <a:p>
            <a:pPr marL="457200" indent="-457200"/>
            <a:r>
              <a:rPr lang="en-US" sz="3200" dirty="0">
                <a:latin typeface="Georgia" panose="02040502050405020303" pitchFamily="18" charset="0"/>
              </a:rPr>
              <a:t>My family and I had multiple opportunities to travel to China, after following a prompting to learn Chinese….  </a:t>
            </a:r>
            <a:endParaRPr lang="en-US" dirty="0"/>
          </a:p>
        </p:txBody>
      </p:sp>
      <p:sp>
        <p:nvSpPr>
          <p:cNvPr id="4" name="Title 1">
            <a:extLst>
              <a:ext uri="{FF2B5EF4-FFF2-40B4-BE49-F238E27FC236}">
                <a16:creationId xmlns:a16="http://schemas.microsoft.com/office/drawing/2014/main" id="{A04C344D-0346-47CD-A7D8-D89940296042}"/>
              </a:ext>
            </a:extLst>
          </p:cNvPr>
          <p:cNvSpPr>
            <a:spLocks noGrp="1"/>
          </p:cNvSpPr>
          <p:nvPr>
            <p:ph type="title"/>
          </p:nvPr>
        </p:nvSpPr>
        <p:spPr>
          <a:xfrm>
            <a:off x="609600" y="274638"/>
            <a:ext cx="10972800" cy="830262"/>
          </a:xfrm>
        </p:spPr>
        <p:txBody>
          <a:bodyPr>
            <a:noAutofit/>
          </a:bodyPr>
          <a:lstStyle/>
          <a:p>
            <a:r>
              <a:rPr lang="en-US" b="1" dirty="0">
                <a:latin typeface="Georgia" panose="02040502050405020303" pitchFamily="18" charset="0"/>
              </a:rPr>
              <a:t>Miracles in my Life</a:t>
            </a:r>
          </a:p>
        </p:txBody>
      </p:sp>
    </p:spTree>
    <p:extLst>
      <p:ext uri="{BB962C8B-B14F-4D97-AF65-F5344CB8AC3E}">
        <p14:creationId xmlns:p14="http://schemas.microsoft.com/office/powerpoint/2010/main" val="276552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90A189-7C13-44BD-A853-A3355F72EA9B}"/>
              </a:ext>
            </a:extLst>
          </p:cNvPr>
          <p:cNvSpPr>
            <a:spLocks noGrp="1"/>
          </p:cNvSpPr>
          <p:nvPr>
            <p:ph type="title"/>
          </p:nvPr>
        </p:nvSpPr>
        <p:spPr>
          <a:xfrm>
            <a:off x="-138670" y="130628"/>
            <a:ext cx="12469340" cy="1292667"/>
          </a:xfrm>
        </p:spPr>
        <p:txBody>
          <a:bodyPr>
            <a:normAutofit fontScale="90000"/>
          </a:bodyPr>
          <a:lstStyle/>
          <a:p>
            <a:r>
              <a:rPr lang="en-US" dirty="0"/>
              <a:t>Types of Miracles in the Gospel Accounts</a:t>
            </a:r>
          </a:p>
        </p:txBody>
      </p:sp>
      <p:sp>
        <p:nvSpPr>
          <p:cNvPr id="8" name="Content Placeholder 7">
            <a:extLst>
              <a:ext uri="{FF2B5EF4-FFF2-40B4-BE49-F238E27FC236}">
                <a16:creationId xmlns:a16="http://schemas.microsoft.com/office/drawing/2014/main" id="{836D1B1B-05CC-4C99-B647-3F443D937F3E}"/>
              </a:ext>
            </a:extLst>
          </p:cNvPr>
          <p:cNvSpPr>
            <a:spLocks noGrp="1"/>
          </p:cNvSpPr>
          <p:nvPr>
            <p:ph idx="1"/>
          </p:nvPr>
        </p:nvSpPr>
        <p:spPr>
          <a:xfrm>
            <a:off x="91441" y="1422183"/>
            <a:ext cx="11952514" cy="5147322"/>
          </a:xfrm>
        </p:spPr>
        <p:txBody>
          <a:bodyPr>
            <a:normAutofit fontScale="85000" lnSpcReduction="20000"/>
          </a:bodyPr>
          <a:lstStyle/>
          <a:p>
            <a:r>
              <a:rPr lang="en-US" dirty="0"/>
              <a:t>Healings (19+)</a:t>
            </a:r>
          </a:p>
          <a:p>
            <a:r>
              <a:rPr lang="en-US" dirty="0"/>
              <a:t>Nature miracles (9)</a:t>
            </a:r>
          </a:p>
          <a:p>
            <a:pPr lvl="1"/>
            <a:r>
              <a:rPr lang="en-US" dirty="0"/>
              <a:t>Calming the storm, feeding the multitudes (2x), walking on water, coin in fish, withered fig tree, miraculous catch of fish (2x), water to wine</a:t>
            </a:r>
          </a:p>
          <a:p>
            <a:r>
              <a:rPr lang="en-US" dirty="0">
                <a:solidFill>
                  <a:srgbClr val="FFFF00"/>
                </a:solidFill>
              </a:rPr>
              <a:t>Exorcisms (7+, occurring only in the Synoptic Gospels) </a:t>
            </a:r>
          </a:p>
          <a:p>
            <a:pPr lvl="1"/>
            <a:r>
              <a:rPr lang="en-US" dirty="0"/>
              <a:t>Jesus Drives Out an Evil Spirit From a Man in Capernaum, Casts Demons into Pigs, A Gentile Woman's Demon-Possessed Daughter, a Blind, Mute Demoniac, a Boy With an Unclean Spirit, a Man Who Was Unable to Speak, Mary Magdalene and many others</a:t>
            </a:r>
          </a:p>
          <a:p>
            <a:r>
              <a:rPr lang="en-US" dirty="0"/>
              <a:t>Raising the Dead (3) </a:t>
            </a:r>
          </a:p>
          <a:p>
            <a:pPr lvl="1"/>
            <a:r>
              <a:rPr lang="en-US" dirty="0"/>
              <a:t>Son of the widow of Nain, Daughter of Jairus, Lazarus</a:t>
            </a:r>
          </a:p>
        </p:txBody>
      </p:sp>
    </p:spTree>
    <p:extLst>
      <p:ext uri="{BB962C8B-B14F-4D97-AF65-F5344CB8AC3E}">
        <p14:creationId xmlns:p14="http://schemas.microsoft.com/office/powerpoint/2010/main" val="935817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a:spLocks noGrp="1"/>
          </p:cNvSpPr>
          <p:nvPr>
            <p:ph idx="1"/>
          </p:nvPr>
        </p:nvSpPr>
        <p:spPr>
          <a:xfrm>
            <a:off x="3892732" y="222068"/>
            <a:ext cx="7990114" cy="6335486"/>
          </a:xfrm>
        </p:spPr>
        <p:txBody>
          <a:bodyPr>
            <a:normAutofit fontScale="92500" lnSpcReduction="10000"/>
          </a:bodyPr>
          <a:lstStyle/>
          <a:p>
            <a:pPr marL="0" indent="0">
              <a:buNone/>
            </a:pPr>
            <a:r>
              <a:rPr lang="en-US" dirty="0"/>
              <a:t>“Jesus Christ sees people deeply. He sees individuals, their needs, and who they can become. Where others saw fishermen, sinners, or publicans, Jesus saw disciples; where others saw a man possessed by devils, Jesus looked past the outward distress, acknowledged the man, and healed him.</a:t>
            </a:r>
          </a:p>
          <a:p>
            <a:pPr marL="0" indent="0">
              <a:buNone/>
            </a:pPr>
            <a:endParaRPr lang="en-US" dirty="0"/>
          </a:p>
          <a:p>
            <a:pPr marL="0" indent="0">
              <a:buNone/>
            </a:pPr>
            <a:r>
              <a:rPr lang="en-US" dirty="0"/>
              <a:t>Even in our busy lives, we can follow the example of Jesus and see individuals﻿—their needs, their faith, their struggle, and who they can become.”</a:t>
            </a:r>
            <a:endParaRPr lang="en-US" dirty="0">
              <a:latin typeface="Georgia" panose="02040502050405020303" pitchFamily="18" charset="0"/>
            </a:endParaRPr>
          </a:p>
        </p:txBody>
      </p:sp>
      <p:pic>
        <p:nvPicPr>
          <p:cNvPr id="2050" name="Picture 2" descr="Michelle D. Craig">
            <a:extLst>
              <a:ext uri="{FF2B5EF4-FFF2-40B4-BE49-F238E27FC236}">
                <a16:creationId xmlns:a16="http://schemas.microsoft.com/office/drawing/2014/main" id="{3EC6E587-B572-486B-9167-943F13D572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154" y="222069"/>
            <a:ext cx="3459045" cy="43238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5E96CB7-B531-4C68-B997-D35C874060D7}"/>
              </a:ext>
            </a:extLst>
          </p:cNvPr>
          <p:cNvSpPr/>
          <p:nvPr/>
        </p:nvSpPr>
        <p:spPr>
          <a:xfrm>
            <a:off x="850888" y="4772688"/>
            <a:ext cx="2377574" cy="646331"/>
          </a:xfrm>
          <a:prstGeom prst="rect">
            <a:avLst/>
          </a:prstGeom>
        </p:spPr>
        <p:txBody>
          <a:bodyPr wrap="none">
            <a:spAutoFit/>
          </a:bodyPr>
          <a:lstStyle/>
          <a:p>
            <a:pPr algn="ctr"/>
            <a:r>
              <a:rPr lang="en-US" b="1" dirty="0">
                <a:latin typeface="Georgia" panose="02040502050405020303" pitchFamily="18" charset="0"/>
              </a:rPr>
              <a:t>Michelle D. Craig</a:t>
            </a:r>
          </a:p>
          <a:p>
            <a:pPr algn="ctr"/>
            <a:r>
              <a:rPr lang="en-US" b="1" i="1" dirty="0">
                <a:latin typeface="Georgia" panose="02040502050405020303" pitchFamily="18" charset="0"/>
              </a:rPr>
              <a:t>Ensign</a:t>
            </a:r>
            <a:r>
              <a:rPr lang="en-US" b="1" dirty="0">
                <a:latin typeface="Georgia" panose="02040502050405020303" pitchFamily="18" charset="0"/>
              </a:rPr>
              <a:t>, Nov. 2020</a:t>
            </a:r>
            <a:endParaRPr lang="en-US" i="1" dirty="0">
              <a:latin typeface="Georgia" panose="02040502050405020303" pitchFamily="18" charset="0"/>
            </a:endParaRPr>
          </a:p>
        </p:txBody>
      </p:sp>
    </p:spTree>
    <p:extLst>
      <p:ext uri="{BB962C8B-B14F-4D97-AF65-F5344CB8AC3E}">
        <p14:creationId xmlns:p14="http://schemas.microsoft.com/office/powerpoint/2010/main" val="3715018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457200"/>
            <a:ext cx="10515600" cy="968829"/>
          </a:xfrm>
        </p:spPr>
        <p:txBody>
          <a:bodyPr>
            <a:normAutofit/>
          </a:bodyPr>
          <a:lstStyle/>
          <a:p>
            <a:pPr algn="ctr"/>
            <a:r>
              <a:rPr lang="en-US" sz="4800" b="1" dirty="0">
                <a:latin typeface="Georgia" panose="02040502050405020303" pitchFamily="18" charset="0"/>
              </a:rPr>
              <a:t>Luke 11:20</a:t>
            </a:r>
          </a:p>
        </p:txBody>
      </p:sp>
      <p:sp>
        <p:nvSpPr>
          <p:cNvPr id="5" name="Content Placeholder 4"/>
          <p:cNvSpPr>
            <a:spLocks noGrp="1"/>
          </p:cNvSpPr>
          <p:nvPr>
            <p:ph idx="1"/>
          </p:nvPr>
        </p:nvSpPr>
        <p:spPr>
          <a:xfrm>
            <a:off x="685800" y="1610436"/>
            <a:ext cx="10819263" cy="4817660"/>
          </a:xfrm>
        </p:spPr>
        <p:txBody>
          <a:bodyPr>
            <a:noAutofit/>
          </a:bodyPr>
          <a:lstStyle/>
          <a:p>
            <a:pPr marL="0" indent="0">
              <a:buNone/>
            </a:pPr>
            <a:r>
              <a:rPr lang="en-US" sz="4000" dirty="0">
                <a:latin typeface="Georgia" panose="02040502050405020303" pitchFamily="18" charset="0"/>
              </a:rPr>
              <a:t>“If I with the finger of God cast out devils, no doubt the kingdom of God is come upon you.” </a:t>
            </a:r>
          </a:p>
        </p:txBody>
      </p:sp>
    </p:spTree>
    <p:extLst>
      <p:ext uri="{BB962C8B-B14F-4D97-AF65-F5344CB8AC3E}">
        <p14:creationId xmlns:p14="http://schemas.microsoft.com/office/powerpoint/2010/main" val="3966620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90A189-7C13-44BD-A853-A3355F72EA9B}"/>
              </a:ext>
            </a:extLst>
          </p:cNvPr>
          <p:cNvSpPr>
            <a:spLocks noGrp="1"/>
          </p:cNvSpPr>
          <p:nvPr>
            <p:ph type="title"/>
          </p:nvPr>
        </p:nvSpPr>
        <p:spPr>
          <a:xfrm>
            <a:off x="-138670" y="130628"/>
            <a:ext cx="12469340" cy="1292667"/>
          </a:xfrm>
        </p:spPr>
        <p:txBody>
          <a:bodyPr>
            <a:normAutofit fontScale="90000"/>
          </a:bodyPr>
          <a:lstStyle/>
          <a:p>
            <a:r>
              <a:rPr lang="en-US" dirty="0"/>
              <a:t>Types of Miracles in the Gospel Accounts</a:t>
            </a:r>
          </a:p>
        </p:txBody>
      </p:sp>
      <p:sp>
        <p:nvSpPr>
          <p:cNvPr id="8" name="Content Placeholder 7">
            <a:extLst>
              <a:ext uri="{FF2B5EF4-FFF2-40B4-BE49-F238E27FC236}">
                <a16:creationId xmlns:a16="http://schemas.microsoft.com/office/drawing/2014/main" id="{836D1B1B-05CC-4C99-B647-3F443D937F3E}"/>
              </a:ext>
            </a:extLst>
          </p:cNvPr>
          <p:cNvSpPr>
            <a:spLocks noGrp="1"/>
          </p:cNvSpPr>
          <p:nvPr>
            <p:ph idx="1"/>
          </p:nvPr>
        </p:nvSpPr>
        <p:spPr>
          <a:xfrm>
            <a:off x="91441" y="1422183"/>
            <a:ext cx="11952514" cy="5147322"/>
          </a:xfrm>
        </p:spPr>
        <p:txBody>
          <a:bodyPr>
            <a:normAutofit fontScale="85000" lnSpcReduction="20000"/>
          </a:bodyPr>
          <a:lstStyle/>
          <a:p>
            <a:r>
              <a:rPr lang="en-US" dirty="0"/>
              <a:t>Healings (19+)</a:t>
            </a:r>
          </a:p>
          <a:p>
            <a:r>
              <a:rPr lang="en-US" dirty="0"/>
              <a:t>Nature miracles (9)</a:t>
            </a:r>
          </a:p>
          <a:p>
            <a:pPr lvl="1"/>
            <a:r>
              <a:rPr lang="en-US" dirty="0"/>
              <a:t>Calming the storm, feeding the multitudes (2x), walking on water, coin in fish, withered fig tree, miraculous catch of fish (2x), water to wine</a:t>
            </a:r>
          </a:p>
          <a:p>
            <a:r>
              <a:rPr lang="en-US" dirty="0"/>
              <a:t>Exorcisms (7+, occurring only in the Synoptic Gospels) </a:t>
            </a:r>
          </a:p>
          <a:p>
            <a:pPr lvl="1"/>
            <a:r>
              <a:rPr lang="en-US" dirty="0"/>
              <a:t>Jesus Drives Out an Evil Spirit From a Man in Capernaum, Casts Demons into Pigs, A Gentile Woman's Demon-Possessed Daughter, a Blind, Mute Demoniac, a Boy With an Unclean Spirit, a Man Who Was Unable to Speak, Mary Magdalene and many others</a:t>
            </a:r>
          </a:p>
          <a:p>
            <a:r>
              <a:rPr lang="en-US" dirty="0">
                <a:solidFill>
                  <a:srgbClr val="FFFF00"/>
                </a:solidFill>
              </a:rPr>
              <a:t>Raising the Dead (3) </a:t>
            </a:r>
          </a:p>
          <a:p>
            <a:pPr lvl="1"/>
            <a:r>
              <a:rPr lang="en-US" dirty="0"/>
              <a:t>Son of the widow of Nain, Daughter of Jairus, Lazarus</a:t>
            </a:r>
          </a:p>
        </p:txBody>
      </p:sp>
    </p:spTree>
    <p:extLst>
      <p:ext uri="{BB962C8B-B14F-4D97-AF65-F5344CB8AC3E}">
        <p14:creationId xmlns:p14="http://schemas.microsoft.com/office/powerpoint/2010/main" val="3936859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00466"/>
            <a:ext cx="10515600" cy="1325563"/>
          </a:xfrm>
        </p:spPr>
        <p:txBody>
          <a:bodyPr>
            <a:normAutofit/>
          </a:bodyPr>
          <a:lstStyle/>
          <a:p>
            <a:pPr algn="ctr"/>
            <a:r>
              <a:rPr lang="en-US" sz="4800" b="1" dirty="0">
                <a:latin typeface="Georgia" panose="02040502050405020303" pitchFamily="18" charset="0"/>
              </a:rPr>
              <a:t>John 11:1–4</a:t>
            </a:r>
          </a:p>
        </p:txBody>
      </p:sp>
      <p:sp>
        <p:nvSpPr>
          <p:cNvPr id="5" name="Content Placeholder 4"/>
          <p:cNvSpPr>
            <a:spLocks noGrp="1"/>
          </p:cNvSpPr>
          <p:nvPr>
            <p:ph idx="1"/>
          </p:nvPr>
        </p:nvSpPr>
        <p:spPr>
          <a:xfrm>
            <a:off x="685800" y="1295400"/>
            <a:ext cx="10819263" cy="5105400"/>
          </a:xfrm>
        </p:spPr>
        <p:txBody>
          <a:bodyPr>
            <a:noAutofit/>
          </a:bodyPr>
          <a:lstStyle/>
          <a:p>
            <a:pPr marL="0" indent="0">
              <a:buNone/>
            </a:pPr>
            <a:r>
              <a:rPr lang="en-US" sz="4000" dirty="0">
                <a:latin typeface="Georgia" panose="02040502050405020303" pitchFamily="18" charset="0"/>
              </a:rPr>
              <a:t>“Now a certain man was sick, named Lazarus, of Bethany, the town of Mary and her sister Martha… Therefore his sisters sent unto him, saying, Lord, behold, he whom thou </a:t>
            </a:r>
            <a:r>
              <a:rPr lang="en-US" sz="4000" dirty="0" err="1">
                <a:latin typeface="Georgia" panose="02040502050405020303" pitchFamily="18" charset="0"/>
              </a:rPr>
              <a:t>lovest</a:t>
            </a:r>
            <a:r>
              <a:rPr lang="en-US" sz="4000" dirty="0">
                <a:latin typeface="Georgia" panose="02040502050405020303" pitchFamily="18" charset="0"/>
              </a:rPr>
              <a:t> is sick. When Jesus heard that, he said, </a:t>
            </a:r>
            <a:r>
              <a:rPr lang="en-US" sz="4000" b="1" i="1" dirty="0">
                <a:latin typeface="Georgia" panose="02040502050405020303" pitchFamily="18" charset="0"/>
              </a:rPr>
              <a:t>This sickness is not unto death, but for the glory of God, that the Son of God might be glorified thereby</a:t>
            </a:r>
            <a:r>
              <a:rPr lang="en-US" sz="4000" dirty="0">
                <a:latin typeface="Georgia" panose="02040502050405020303" pitchFamily="18" charset="0"/>
              </a:rPr>
              <a:t>. </a:t>
            </a:r>
          </a:p>
        </p:txBody>
      </p:sp>
    </p:spTree>
    <p:extLst>
      <p:ext uri="{BB962C8B-B14F-4D97-AF65-F5344CB8AC3E}">
        <p14:creationId xmlns:p14="http://schemas.microsoft.com/office/powerpoint/2010/main" val="2993791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2A9FB-46B4-49F3-A844-ED438F7BDC19}"/>
              </a:ext>
            </a:extLst>
          </p:cNvPr>
          <p:cNvSpPr>
            <a:spLocks noGrp="1"/>
          </p:cNvSpPr>
          <p:nvPr>
            <p:ph type="title"/>
          </p:nvPr>
        </p:nvSpPr>
        <p:spPr>
          <a:xfrm>
            <a:off x="913795" y="322214"/>
            <a:ext cx="10353762" cy="970450"/>
          </a:xfrm>
        </p:spPr>
        <p:txBody>
          <a:bodyPr>
            <a:normAutofit fontScale="90000"/>
          </a:bodyPr>
          <a:lstStyle/>
          <a:p>
            <a:r>
              <a:rPr lang="en-US" dirty="0"/>
              <a:t>Have You Seen This In Your Life?</a:t>
            </a:r>
          </a:p>
        </p:txBody>
      </p:sp>
      <p:pic>
        <p:nvPicPr>
          <p:cNvPr id="5" name="Picture 4" descr="A picture containing pie chart&#10;&#10;Description automatically generated">
            <a:extLst>
              <a:ext uri="{FF2B5EF4-FFF2-40B4-BE49-F238E27FC236}">
                <a16:creationId xmlns:a16="http://schemas.microsoft.com/office/drawing/2014/main" id="{CE430C02-3FCA-F446-A154-E805DF78D14A}"/>
              </a:ext>
            </a:extLst>
          </p:cNvPr>
          <p:cNvPicPr>
            <a:picLocks noChangeAspect="1"/>
          </p:cNvPicPr>
          <p:nvPr/>
        </p:nvPicPr>
        <p:blipFill rotWithShape="1">
          <a:blip r:embed="rId3">
            <a:extLst>
              <a:ext uri="{28A0092B-C50C-407E-A947-70E740481C1C}">
                <a14:useLocalDpi xmlns:a14="http://schemas.microsoft.com/office/drawing/2010/main" val="0"/>
              </a:ext>
            </a:extLst>
          </a:blip>
          <a:srcRect t="44086"/>
          <a:stretch/>
        </p:blipFill>
        <p:spPr>
          <a:xfrm>
            <a:off x="1735201" y="1659193"/>
            <a:ext cx="8721598" cy="48765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238918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F531DC8A-01BB-45AE-8131-EF660FC6D81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6" descr="March was wack // March Wrap Up (feat. Princess Bride among other things) –  Petyr Baeish Books">
            <a:extLst>
              <a:ext uri="{FF2B5EF4-FFF2-40B4-BE49-F238E27FC236}">
                <a16:creationId xmlns:a16="http://schemas.microsoft.com/office/drawing/2014/main" id="{FC410277-6097-4C72-B2E5-B22C5BFD6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626" y="524257"/>
            <a:ext cx="10738747" cy="5809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001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842" y="573205"/>
            <a:ext cx="5540991" cy="5675195"/>
          </a:xfrm>
        </p:spPr>
        <p:txBody>
          <a:bodyPr>
            <a:normAutofit lnSpcReduction="10000"/>
          </a:bodyPr>
          <a:lstStyle/>
          <a:p>
            <a:pPr marL="0" indent="0">
              <a:buNone/>
            </a:pPr>
            <a:r>
              <a:rPr lang="en-US" dirty="0">
                <a:latin typeface="Georgia" panose="02040502050405020303" pitchFamily="18" charset="0"/>
              </a:rPr>
              <a:t>“If you choose, you can make me clean”</a:t>
            </a:r>
          </a:p>
          <a:p>
            <a:pPr marL="0" indent="0">
              <a:buNone/>
            </a:pPr>
            <a:r>
              <a:rPr lang="en-US" sz="2800" dirty="0">
                <a:latin typeface="Georgia" panose="02040502050405020303" pitchFamily="18" charset="0"/>
              </a:rPr>
              <a:t>(Mark 1:40, NRSV). </a:t>
            </a:r>
          </a:p>
          <a:p>
            <a:pPr marL="0" indent="0">
              <a:buNone/>
            </a:pPr>
            <a:r>
              <a:rPr lang="en-US" dirty="0">
                <a:solidFill>
                  <a:schemeClr val="bg2"/>
                </a:solidFill>
                <a:latin typeface="Georgia" panose="02040502050405020303" pitchFamily="18" charset="0"/>
              </a:rPr>
              <a:t>“[Jesus] stretched out his hand and touched him, and said to him, ‘I do choose. Be made clean!’ Immediately the leprosy left him, and he was made clean” </a:t>
            </a:r>
            <a:r>
              <a:rPr lang="en-US" sz="2800" dirty="0">
                <a:solidFill>
                  <a:schemeClr val="bg2"/>
                </a:solidFill>
                <a:latin typeface="Georgia" panose="02040502050405020303" pitchFamily="18" charset="0"/>
              </a:rPr>
              <a:t>(Mark 1:41-42, NRSV).</a:t>
            </a:r>
          </a:p>
        </p:txBody>
      </p:sp>
      <p:pic>
        <p:nvPicPr>
          <p:cNvPr id="4" name="Picture 4" descr="A picture containing outdoor, grass, person&#10;&#10;Description automatically generated">
            <a:extLst>
              <a:ext uri="{FF2B5EF4-FFF2-40B4-BE49-F238E27FC236}">
                <a16:creationId xmlns:a16="http://schemas.microsoft.com/office/drawing/2014/main" id="{A3ED6B5F-6D44-4E07-A5D6-85E2DCCE6701}"/>
              </a:ext>
            </a:extLst>
          </p:cNvPr>
          <p:cNvPicPr>
            <a:picLocks noChangeAspect="1"/>
          </p:cNvPicPr>
          <p:nvPr/>
        </p:nvPicPr>
        <p:blipFill>
          <a:blip r:embed="rId3"/>
          <a:stretch>
            <a:fillRect/>
          </a:stretch>
        </p:blipFill>
        <p:spPr>
          <a:xfrm>
            <a:off x="5895833" y="1358610"/>
            <a:ext cx="6039303" cy="34020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76825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2E932D-AC8F-461D-9D78-1C01CC91292B}"/>
              </a:ext>
            </a:extLst>
          </p:cNvPr>
          <p:cNvSpPr>
            <a:spLocks noGrp="1"/>
          </p:cNvSpPr>
          <p:nvPr>
            <p:ph type="title"/>
          </p:nvPr>
        </p:nvSpPr>
        <p:spPr>
          <a:xfrm>
            <a:off x="919119" y="252483"/>
            <a:ext cx="10353762" cy="970450"/>
          </a:xfrm>
        </p:spPr>
        <p:txBody>
          <a:bodyPr>
            <a:normAutofit fontScale="90000"/>
          </a:bodyPr>
          <a:lstStyle/>
          <a:p>
            <a:r>
              <a:rPr lang="en-US" dirty="0"/>
              <a:t>Do You Believe This?</a:t>
            </a:r>
            <a:br>
              <a:rPr lang="en-US" dirty="0"/>
            </a:br>
            <a:r>
              <a:rPr lang="en-US" dirty="0"/>
              <a:t>A Scriptural Pattern</a:t>
            </a:r>
          </a:p>
        </p:txBody>
      </p:sp>
      <p:sp>
        <p:nvSpPr>
          <p:cNvPr id="6" name="Content Placeholder 5">
            <a:extLst>
              <a:ext uri="{FF2B5EF4-FFF2-40B4-BE49-F238E27FC236}">
                <a16:creationId xmlns:a16="http://schemas.microsoft.com/office/drawing/2014/main" id="{E1436456-F527-4E52-9E4A-14264EFD0765}"/>
              </a:ext>
            </a:extLst>
          </p:cNvPr>
          <p:cNvSpPr>
            <a:spLocks noGrp="1"/>
          </p:cNvSpPr>
          <p:nvPr>
            <p:ph idx="1"/>
          </p:nvPr>
        </p:nvSpPr>
        <p:spPr>
          <a:xfrm>
            <a:off x="368490" y="1569493"/>
            <a:ext cx="11395880" cy="5036024"/>
          </a:xfrm>
        </p:spPr>
        <p:txBody>
          <a:bodyPr>
            <a:normAutofit/>
          </a:bodyPr>
          <a:lstStyle/>
          <a:p>
            <a:r>
              <a:rPr lang="en-US" dirty="0"/>
              <a:t>“As thou hast </a:t>
            </a:r>
            <a:r>
              <a:rPr lang="en-US" dirty="0">
                <a:solidFill>
                  <a:srgbClr val="FFFF00"/>
                </a:solidFill>
              </a:rPr>
              <a:t>believed</a:t>
            </a:r>
            <a:r>
              <a:rPr lang="en-US" dirty="0"/>
              <a:t>, so be it done unto thee.” </a:t>
            </a:r>
            <a:r>
              <a:rPr lang="en-US" sz="3000" dirty="0"/>
              <a:t>(Matthew 8:13).</a:t>
            </a:r>
          </a:p>
          <a:p>
            <a:r>
              <a:rPr lang="en-US" dirty="0"/>
              <a:t>“Jesus saith unto [the blind men], </a:t>
            </a:r>
            <a:r>
              <a:rPr lang="en-US" dirty="0">
                <a:solidFill>
                  <a:srgbClr val="FFFF00"/>
                </a:solidFill>
              </a:rPr>
              <a:t>Believe </a:t>
            </a:r>
            <a:r>
              <a:rPr lang="en-US" dirty="0"/>
              <a:t>ye that I am able to do this?” </a:t>
            </a:r>
            <a:r>
              <a:rPr lang="en-US" sz="3000" dirty="0"/>
              <a:t>(Matthew 9:28).</a:t>
            </a:r>
          </a:p>
          <a:p>
            <a:r>
              <a:rPr lang="en-US" dirty="0"/>
              <a:t>“Jesus said… If thou canst </a:t>
            </a:r>
            <a:r>
              <a:rPr lang="en-US" dirty="0">
                <a:solidFill>
                  <a:srgbClr val="FFFF00"/>
                </a:solidFill>
              </a:rPr>
              <a:t>believe</a:t>
            </a:r>
            <a:r>
              <a:rPr lang="en-US" dirty="0"/>
              <a:t>, all things are possible to him that believeth” (Mark 9:23).</a:t>
            </a:r>
          </a:p>
          <a:p>
            <a:r>
              <a:rPr lang="en-US"/>
              <a:t>“</a:t>
            </a:r>
            <a:r>
              <a:rPr lang="en-US" b="1">
                <a:solidFill>
                  <a:srgbClr val="FFFF00"/>
                </a:solidFill>
              </a:rPr>
              <a:t>Believest</a:t>
            </a:r>
            <a:r>
              <a:rPr lang="en-US" b="1" dirty="0">
                <a:solidFill>
                  <a:srgbClr val="FFFF00"/>
                </a:solidFill>
              </a:rPr>
              <a:t> thou this</a:t>
            </a:r>
            <a:r>
              <a:rPr lang="en-US" dirty="0"/>
              <a:t>?” </a:t>
            </a:r>
            <a:r>
              <a:rPr lang="en-US" sz="3000" dirty="0"/>
              <a:t>(John 11:26)</a:t>
            </a:r>
            <a:endParaRPr lang="en-US" dirty="0"/>
          </a:p>
        </p:txBody>
      </p:sp>
    </p:spTree>
    <p:extLst>
      <p:ext uri="{BB962C8B-B14F-4D97-AF65-F5344CB8AC3E}">
        <p14:creationId xmlns:p14="http://schemas.microsoft.com/office/powerpoint/2010/main" val="4578587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E28935-DC1F-46C7-BBD7-B07B6F9C8E5D}"/>
              </a:ext>
            </a:extLst>
          </p:cNvPr>
          <p:cNvSpPr txBox="1"/>
          <p:nvPr/>
        </p:nvSpPr>
        <p:spPr>
          <a:xfrm>
            <a:off x="5349922" y="450376"/>
            <a:ext cx="6687180" cy="6001643"/>
          </a:xfrm>
          <a:prstGeom prst="rect">
            <a:avLst/>
          </a:prstGeom>
          <a:noFill/>
        </p:spPr>
        <p:txBody>
          <a:bodyPr wrap="square">
            <a:spAutoFit/>
          </a:bodyPr>
          <a:lstStyle/>
          <a:p>
            <a:r>
              <a:rPr lang="en-US" sz="4800" dirty="0">
                <a:latin typeface="Georgia" panose="02040502050405020303" pitchFamily="18" charset="0"/>
              </a:rPr>
              <a:t>“Like most of us, Martha grapples with both faith (‘Yes, I believe’) and doubt, or at least confusion (‘There is a stench’).” </a:t>
            </a:r>
          </a:p>
          <a:p>
            <a:endParaRPr lang="en-US" sz="3600" dirty="0">
              <a:latin typeface="Georgia" panose="02040502050405020303" pitchFamily="18" charset="0"/>
            </a:endParaRPr>
          </a:p>
          <a:p>
            <a:endParaRPr lang="en-US" sz="3600" dirty="0">
              <a:latin typeface="Georgia" panose="02040502050405020303" pitchFamily="18" charset="0"/>
            </a:endParaRPr>
          </a:p>
          <a:p>
            <a:r>
              <a:rPr lang="en-US" sz="2400" dirty="0">
                <a:latin typeface="Georgia" panose="02040502050405020303" pitchFamily="18" charset="0"/>
              </a:rPr>
              <a:t>(James Martin, </a:t>
            </a:r>
            <a:r>
              <a:rPr lang="en-US" sz="2400" i="1" dirty="0">
                <a:latin typeface="Georgia" panose="02040502050405020303" pitchFamily="18" charset="0"/>
              </a:rPr>
              <a:t>Jesus, A Pilgrimage, </a:t>
            </a:r>
            <a:r>
              <a:rPr lang="en-US" sz="2400" dirty="0">
                <a:latin typeface="Georgia" panose="02040502050405020303" pitchFamily="18" charset="0"/>
              </a:rPr>
              <a:t>p. 326)</a:t>
            </a:r>
          </a:p>
        </p:txBody>
      </p:sp>
      <p:pic>
        <p:nvPicPr>
          <p:cNvPr id="1026" name="Picture 2">
            <a:extLst>
              <a:ext uri="{FF2B5EF4-FFF2-40B4-BE49-F238E27FC236}">
                <a16:creationId xmlns:a16="http://schemas.microsoft.com/office/drawing/2014/main" id="{A184EA4F-BFD6-473D-8D24-7A11F7D4D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105" y="460612"/>
            <a:ext cx="4103522" cy="5936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1F933A-785E-4FF9-AA0B-FB21F46D30CB}"/>
              </a:ext>
            </a:extLst>
          </p:cNvPr>
          <p:cNvSpPr txBox="1"/>
          <p:nvPr/>
        </p:nvSpPr>
        <p:spPr>
          <a:xfrm>
            <a:off x="883692" y="6017820"/>
            <a:ext cx="6134668" cy="369332"/>
          </a:xfrm>
          <a:prstGeom prst="rect">
            <a:avLst/>
          </a:prstGeom>
          <a:noFill/>
        </p:spPr>
        <p:txBody>
          <a:bodyPr wrap="square">
            <a:spAutoFit/>
          </a:bodyPr>
          <a:lstStyle/>
          <a:p>
            <a:r>
              <a:rPr lang="en-US" dirty="0" err="1"/>
              <a:t>Editeurcoreen</a:t>
            </a:r>
            <a:endParaRPr lang="en-US" dirty="0"/>
          </a:p>
        </p:txBody>
      </p:sp>
    </p:spTree>
    <p:extLst>
      <p:ext uri="{BB962C8B-B14F-4D97-AF65-F5344CB8AC3E}">
        <p14:creationId xmlns:p14="http://schemas.microsoft.com/office/powerpoint/2010/main" val="4292398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48EC0-26DC-4CFB-8A2C-401A90C70C97}"/>
              </a:ext>
            </a:extLst>
          </p:cNvPr>
          <p:cNvSpPr>
            <a:spLocks noGrp="1"/>
          </p:cNvSpPr>
          <p:nvPr>
            <p:ph type="title"/>
          </p:nvPr>
        </p:nvSpPr>
        <p:spPr>
          <a:xfrm>
            <a:off x="653143" y="209007"/>
            <a:ext cx="10972800" cy="1371044"/>
          </a:xfrm>
        </p:spPr>
        <p:txBody>
          <a:bodyPr>
            <a:normAutofit fontScale="90000"/>
          </a:bodyPr>
          <a:lstStyle/>
          <a:p>
            <a:r>
              <a:rPr lang="en-US" dirty="0"/>
              <a:t>Sometimes God delays for our benefit.</a:t>
            </a:r>
          </a:p>
        </p:txBody>
      </p:sp>
      <p:pic>
        <p:nvPicPr>
          <p:cNvPr id="3" name="Picture 2">
            <a:extLst>
              <a:ext uri="{FF2B5EF4-FFF2-40B4-BE49-F238E27FC236}">
                <a16:creationId xmlns:a16="http://schemas.microsoft.com/office/drawing/2014/main" id="{4E0535AA-70BA-413E-9F52-576834D0DFA1}"/>
              </a:ext>
            </a:extLst>
          </p:cNvPr>
          <p:cNvPicPr>
            <a:picLocks noChangeAspect="1"/>
          </p:cNvPicPr>
          <p:nvPr/>
        </p:nvPicPr>
        <p:blipFill rotWithShape="1">
          <a:blip r:embed="rId2"/>
          <a:srcRect l="24429" t="48008" r="22857" b="27420"/>
          <a:stretch/>
        </p:blipFill>
        <p:spPr>
          <a:xfrm>
            <a:off x="1293223" y="1862012"/>
            <a:ext cx="9588448" cy="25140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606143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Image result for why hilton sweat john anthony"/>
          <p:cNvPicPr>
            <a:picLocks noChangeAspect="1" noChangeArrowheads="1"/>
          </p:cNvPicPr>
          <p:nvPr/>
        </p:nvPicPr>
        <p:blipFill rotWithShape="1">
          <a:blip r:embed="rId2">
            <a:extLst>
              <a:ext uri="{28A0092B-C50C-407E-A947-70E740481C1C}">
                <a14:useLocalDpi xmlns:a14="http://schemas.microsoft.com/office/drawing/2010/main" val="0"/>
              </a:ext>
            </a:extLst>
          </a:blip>
          <a:srcRect l="18751" r="18749"/>
          <a:stretch/>
        </p:blipFill>
        <p:spPr bwMode="auto">
          <a:xfrm>
            <a:off x="4055715" y="1869743"/>
            <a:ext cx="3962400" cy="42245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2" descr="Image result for why hilton sweat john anthony">
            <a:extLst>
              <a:ext uri="{FF2B5EF4-FFF2-40B4-BE49-F238E27FC236}">
                <a16:creationId xmlns:a16="http://schemas.microsoft.com/office/drawing/2014/main" id="{757846AB-A642-43B5-A8CE-12045B6479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174" y="1869743"/>
            <a:ext cx="3065871" cy="38323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w? Essential Skills For Living the Gospel: John Hilton III, Anthony Sweat:  9781606417898: Amazon.com: Books">
            <a:extLst>
              <a:ext uri="{FF2B5EF4-FFF2-40B4-BE49-F238E27FC236}">
                <a16:creationId xmlns:a16="http://schemas.microsoft.com/office/drawing/2014/main" id="{3146B612-28D7-4DEB-A96B-0C190EFA8B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4786" y="1869743"/>
            <a:ext cx="3084854" cy="383233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4BE3BAE3-B6CA-46EB-A9A5-7EB8ACD092C9}"/>
              </a:ext>
            </a:extLst>
          </p:cNvPr>
          <p:cNvSpPr>
            <a:spLocks noGrp="1"/>
          </p:cNvSpPr>
          <p:nvPr>
            <p:ph type="title"/>
          </p:nvPr>
        </p:nvSpPr>
        <p:spPr>
          <a:xfrm>
            <a:off x="653143" y="209007"/>
            <a:ext cx="10972800" cy="1371044"/>
          </a:xfrm>
        </p:spPr>
        <p:txBody>
          <a:bodyPr>
            <a:normAutofit fontScale="90000"/>
          </a:bodyPr>
          <a:lstStyle/>
          <a:p>
            <a:r>
              <a:rPr lang="en-US" dirty="0"/>
              <a:t>Sometimes God delays for our benefit.</a:t>
            </a:r>
          </a:p>
        </p:txBody>
      </p:sp>
    </p:spTree>
    <p:extLst>
      <p:ext uri="{BB962C8B-B14F-4D97-AF65-F5344CB8AC3E}">
        <p14:creationId xmlns:p14="http://schemas.microsoft.com/office/powerpoint/2010/main" val="1767064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8F3E262-0E25-4BDB-BE16-62083D1047AC}"/>
              </a:ext>
            </a:extLst>
          </p:cNvPr>
          <p:cNvSpPr>
            <a:spLocks noGrp="1"/>
          </p:cNvSpPr>
          <p:nvPr>
            <p:ph idx="1"/>
          </p:nvPr>
        </p:nvSpPr>
        <p:spPr>
          <a:xfrm>
            <a:off x="736600" y="609600"/>
            <a:ext cx="10858500" cy="5981700"/>
          </a:xfrm>
        </p:spPr>
        <p:txBody>
          <a:bodyPr>
            <a:normAutofit fontScale="92500" lnSpcReduction="10000"/>
          </a:bodyPr>
          <a:lstStyle/>
          <a:p>
            <a:pPr marL="36900" indent="0">
              <a:buNone/>
            </a:pPr>
            <a:r>
              <a:rPr lang="en-US" dirty="0"/>
              <a:t>“For years, I had wanted to speak and publish. I did both, but I learned that I don’t love traveling to speak and I don’t find the satisfaction in publishing that I thought I would.” </a:t>
            </a:r>
          </a:p>
          <a:p>
            <a:pPr marL="36900" indent="0">
              <a:buNone/>
            </a:pPr>
            <a:r>
              <a:rPr lang="en-US" dirty="0"/>
              <a:t>He went on to tell me that for the past eight years he has worked as an adjunct professor in Community, Family, and Addiction Sciences, in addition to his full-time job.</a:t>
            </a:r>
          </a:p>
          <a:p>
            <a:pPr marL="36900" indent="0">
              <a:buNone/>
            </a:pPr>
            <a:r>
              <a:rPr lang="en-US" dirty="0"/>
              <a:t>He said, “I love working with addicts in recovery. My experiences teaching on campus have changed my life in wonderful ways. I don’t know that I would have accepted this position to teach if I had been successful at publishing and speaking.” </a:t>
            </a:r>
          </a:p>
        </p:txBody>
      </p:sp>
    </p:spTree>
    <p:extLst>
      <p:ext uri="{BB962C8B-B14F-4D97-AF65-F5344CB8AC3E}">
        <p14:creationId xmlns:p14="http://schemas.microsoft.com/office/powerpoint/2010/main" val="2963028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493822-612D-44AB-9498-FBC105B6AB9A}"/>
              </a:ext>
            </a:extLst>
          </p:cNvPr>
          <p:cNvSpPr>
            <a:spLocks noGrp="1"/>
          </p:cNvSpPr>
          <p:nvPr>
            <p:ph type="title"/>
          </p:nvPr>
        </p:nvSpPr>
        <p:spPr/>
        <p:txBody>
          <a:bodyPr/>
          <a:lstStyle/>
          <a:p>
            <a:r>
              <a:rPr lang="en-US" dirty="0"/>
              <a:t>Acknowledgements</a:t>
            </a:r>
          </a:p>
        </p:txBody>
      </p:sp>
      <p:sp>
        <p:nvSpPr>
          <p:cNvPr id="5" name="Content Placeholder 4">
            <a:extLst>
              <a:ext uri="{FF2B5EF4-FFF2-40B4-BE49-F238E27FC236}">
                <a16:creationId xmlns:a16="http://schemas.microsoft.com/office/drawing/2014/main" id="{767602DF-4FB7-49CD-9D28-6C764DF9C869}"/>
              </a:ext>
            </a:extLst>
          </p:cNvPr>
          <p:cNvSpPr>
            <a:spLocks noGrp="1"/>
          </p:cNvSpPr>
          <p:nvPr>
            <p:ph idx="1"/>
          </p:nvPr>
        </p:nvSpPr>
        <p:spPr/>
        <p:txBody>
          <a:bodyPr>
            <a:normAutofit/>
          </a:bodyPr>
          <a:lstStyle/>
          <a:p>
            <a:pPr marL="36900" indent="0">
              <a:buNone/>
            </a:pPr>
            <a:r>
              <a:rPr lang="en-US" dirty="0"/>
              <a:t>Insights from, discussions with, and resources authored by Dr. Eric Huntsman, Dr. Timothy Keller, Dr. Matthew Grey, James Martin, SJ, David Butler, </a:t>
            </a:r>
            <a:r>
              <a:rPr lang="en-US"/>
              <a:t>Judah Smith, and </a:t>
            </a:r>
            <a:r>
              <a:rPr lang="en-US" dirty="0"/>
              <a:t>Dr. Ryan Sharp </a:t>
            </a:r>
            <a:r>
              <a:rPr lang="en-US" b="0" i="0" dirty="0">
                <a:solidFill>
                  <a:schemeClr val="tx1"/>
                </a:solidFill>
                <a:effectLst/>
                <a:latin typeface="Georgia" panose="02040502050405020303" pitchFamily="18" charset="0"/>
              </a:rPr>
              <a:t>were used in the creation of this video. </a:t>
            </a:r>
            <a:endParaRPr lang="en-US" dirty="0"/>
          </a:p>
        </p:txBody>
      </p:sp>
    </p:spTree>
    <p:extLst>
      <p:ext uri="{BB962C8B-B14F-4D97-AF65-F5344CB8AC3E}">
        <p14:creationId xmlns:p14="http://schemas.microsoft.com/office/powerpoint/2010/main" val="1907566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842" y="573205"/>
            <a:ext cx="5540991" cy="5675195"/>
          </a:xfrm>
        </p:spPr>
        <p:txBody>
          <a:bodyPr>
            <a:normAutofit lnSpcReduction="10000"/>
          </a:bodyPr>
          <a:lstStyle/>
          <a:p>
            <a:pPr marL="0" indent="0">
              <a:buNone/>
            </a:pPr>
            <a:r>
              <a:rPr lang="en-US" dirty="0">
                <a:latin typeface="Georgia" panose="02040502050405020303" pitchFamily="18" charset="0"/>
              </a:rPr>
              <a:t>“If you choose, you can make me clean”</a:t>
            </a:r>
          </a:p>
          <a:p>
            <a:pPr marL="0" indent="0">
              <a:buNone/>
            </a:pPr>
            <a:r>
              <a:rPr lang="en-US" sz="2800" dirty="0">
                <a:latin typeface="Georgia" panose="02040502050405020303" pitchFamily="18" charset="0"/>
              </a:rPr>
              <a:t>(Mark 1:40, NRSV). </a:t>
            </a:r>
          </a:p>
          <a:p>
            <a:pPr marL="0" indent="0">
              <a:buNone/>
            </a:pPr>
            <a:r>
              <a:rPr lang="en-US" dirty="0">
                <a:latin typeface="Georgia" panose="02040502050405020303" pitchFamily="18" charset="0"/>
              </a:rPr>
              <a:t>“[</a:t>
            </a:r>
            <a:r>
              <a:rPr lang="en-US" dirty="0">
                <a:solidFill>
                  <a:srgbClr val="FFFF00"/>
                </a:solidFill>
                <a:latin typeface="Georgia" panose="02040502050405020303" pitchFamily="18" charset="0"/>
              </a:rPr>
              <a:t>Jesus</a:t>
            </a:r>
            <a:r>
              <a:rPr lang="en-US" dirty="0">
                <a:latin typeface="Georgia" panose="02040502050405020303" pitchFamily="18" charset="0"/>
              </a:rPr>
              <a:t>] stretched out his hand and </a:t>
            </a:r>
            <a:r>
              <a:rPr lang="en-US" dirty="0">
                <a:solidFill>
                  <a:srgbClr val="FFFF00"/>
                </a:solidFill>
                <a:latin typeface="Georgia" panose="02040502050405020303" pitchFamily="18" charset="0"/>
              </a:rPr>
              <a:t>touched him</a:t>
            </a:r>
            <a:r>
              <a:rPr lang="en-US" dirty="0">
                <a:latin typeface="Georgia" panose="02040502050405020303" pitchFamily="18" charset="0"/>
              </a:rPr>
              <a:t>, and said to him, ‘I do choose. Be made clean!’ Immediately the leprosy left him, and he was made clean.” </a:t>
            </a:r>
            <a:r>
              <a:rPr lang="en-US" sz="2800" dirty="0">
                <a:latin typeface="Georgia" panose="02040502050405020303" pitchFamily="18" charset="0"/>
              </a:rPr>
              <a:t>(Mark 1:41-42, NRSV)</a:t>
            </a:r>
          </a:p>
        </p:txBody>
      </p:sp>
      <p:pic>
        <p:nvPicPr>
          <p:cNvPr id="4" name="Picture 4" descr="A picture containing outdoor, grass, person&#10;&#10;Description automatically generated">
            <a:extLst>
              <a:ext uri="{FF2B5EF4-FFF2-40B4-BE49-F238E27FC236}">
                <a16:creationId xmlns:a16="http://schemas.microsoft.com/office/drawing/2014/main" id="{A3ED6B5F-6D44-4E07-A5D6-85E2DCCE6701}"/>
              </a:ext>
            </a:extLst>
          </p:cNvPr>
          <p:cNvPicPr>
            <a:picLocks noChangeAspect="1"/>
          </p:cNvPicPr>
          <p:nvPr/>
        </p:nvPicPr>
        <p:blipFill>
          <a:blip r:embed="rId3"/>
          <a:stretch>
            <a:fillRect/>
          </a:stretch>
        </p:blipFill>
        <p:spPr>
          <a:xfrm>
            <a:off x="5895833" y="1358610"/>
            <a:ext cx="6039303" cy="34020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98577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CBEE6-A62A-4DE9-95C9-210E8219498E}"/>
              </a:ext>
            </a:extLst>
          </p:cNvPr>
          <p:cNvSpPr>
            <a:spLocks noGrp="1"/>
          </p:cNvSpPr>
          <p:nvPr>
            <p:ph type="title"/>
          </p:nvPr>
        </p:nvSpPr>
        <p:spPr>
          <a:xfrm>
            <a:off x="378822" y="355600"/>
            <a:ext cx="11500757" cy="970450"/>
          </a:xfrm>
        </p:spPr>
        <p:txBody>
          <a:bodyPr>
            <a:noAutofit/>
          </a:bodyPr>
          <a:lstStyle/>
          <a:p>
            <a:r>
              <a:rPr lang="en-US" sz="4000" dirty="0">
                <a:latin typeface="Georgia" panose="02040502050405020303" pitchFamily="18" charset="0"/>
              </a:rPr>
              <a:t>Capernaum</a:t>
            </a:r>
          </a:p>
        </p:txBody>
      </p:sp>
      <p:pic>
        <p:nvPicPr>
          <p:cNvPr id="2050" name="Picture 2" descr="11. The Holy Land in New Testament Times">
            <a:extLst>
              <a:ext uri="{FF2B5EF4-FFF2-40B4-BE49-F238E27FC236}">
                <a16:creationId xmlns:a16="http://schemas.microsoft.com/office/drawing/2014/main" id="{B9A21671-B012-43D0-8B60-5AA429D6E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0747" y="1207688"/>
            <a:ext cx="3697448" cy="5427446"/>
          </a:xfrm>
          <a:prstGeom prst="roundRect">
            <a:avLst>
              <a:gd name="adj" fmla="val 1347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5DAFA864-E7E7-49B8-B07B-88DE46BB1724}"/>
              </a:ext>
            </a:extLst>
          </p:cNvPr>
          <p:cNvSpPr/>
          <p:nvPr/>
        </p:nvSpPr>
        <p:spPr>
          <a:xfrm>
            <a:off x="5956663" y="4898154"/>
            <a:ext cx="3135086" cy="156754"/>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014E8055-F482-466B-969E-24397F718C70}"/>
              </a:ext>
            </a:extLst>
          </p:cNvPr>
          <p:cNvSpPr/>
          <p:nvPr/>
        </p:nvSpPr>
        <p:spPr>
          <a:xfrm>
            <a:off x="5886993" y="5102806"/>
            <a:ext cx="3135086" cy="156754"/>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8FEC639C-9309-43B0-B187-A9D1BA17DF41}"/>
              </a:ext>
            </a:extLst>
          </p:cNvPr>
          <p:cNvSpPr/>
          <p:nvPr/>
        </p:nvSpPr>
        <p:spPr>
          <a:xfrm>
            <a:off x="6344196" y="3156438"/>
            <a:ext cx="3135086" cy="156754"/>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E5FE3B1E-21AF-410A-979A-62A305D45928}"/>
              </a:ext>
            </a:extLst>
          </p:cNvPr>
          <p:cNvSpPr/>
          <p:nvPr/>
        </p:nvSpPr>
        <p:spPr>
          <a:xfrm>
            <a:off x="6487889" y="2921308"/>
            <a:ext cx="3135086" cy="156754"/>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2F7F7E4-3D74-490C-9400-CA2CC5DFDFFF}"/>
              </a:ext>
            </a:extLst>
          </p:cNvPr>
          <p:cNvSpPr txBox="1"/>
          <p:nvPr/>
        </p:nvSpPr>
        <p:spPr>
          <a:xfrm>
            <a:off x="4299576" y="5054908"/>
            <a:ext cx="1860578" cy="461665"/>
          </a:xfrm>
          <a:prstGeom prst="rect">
            <a:avLst/>
          </a:prstGeom>
          <a:noFill/>
        </p:spPr>
        <p:txBody>
          <a:bodyPr wrap="square">
            <a:spAutoFit/>
          </a:bodyPr>
          <a:lstStyle/>
          <a:p>
            <a:pPr marL="0" lvl="1">
              <a:buNone/>
            </a:pPr>
            <a:r>
              <a:rPr lang="en-US" sz="2400" dirty="0">
                <a:latin typeface="Georgia" panose="02040502050405020303" pitchFamily="18" charset="0"/>
              </a:rPr>
              <a:t>Bethlehem </a:t>
            </a:r>
          </a:p>
        </p:txBody>
      </p:sp>
      <p:sp>
        <p:nvSpPr>
          <p:cNvPr id="12" name="TextBox 11">
            <a:extLst>
              <a:ext uri="{FF2B5EF4-FFF2-40B4-BE49-F238E27FC236}">
                <a16:creationId xmlns:a16="http://schemas.microsoft.com/office/drawing/2014/main" id="{44DF6692-D8EE-4D36-8EEC-A37FF4945612}"/>
              </a:ext>
            </a:extLst>
          </p:cNvPr>
          <p:cNvSpPr txBox="1"/>
          <p:nvPr/>
        </p:nvSpPr>
        <p:spPr>
          <a:xfrm>
            <a:off x="4355167" y="4593243"/>
            <a:ext cx="1860578" cy="461665"/>
          </a:xfrm>
          <a:prstGeom prst="rect">
            <a:avLst/>
          </a:prstGeom>
          <a:noFill/>
        </p:spPr>
        <p:txBody>
          <a:bodyPr wrap="square">
            <a:spAutoFit/>
          </a:bodyPr>
          <a:lstStyle/>
          <a:p>
            <a:pPr marL="0" lvl="1">
              <a:buNone/>
            </a:pPr>
            <a:r>
              <a:rPr lang="en-US" sz="2400" dirty="0">
                <a:latin typeface="Georgia" panose="02040502050405020303" pitchFamily="18" charset="0"/>
              </a:rPr>
              <a:t>Jerusalem</a:t>
            </a:r>
          </a:p>
        </p:txBody>
      </p:sp>
      <p:sp>
        <p:nvSpPr>
          <p:cNvPr id="13" name="TextBox 12">
            <a:extLst>
              <a:ext uri="{FF2B5EF4-FFF2-40B4-BE49-F238E27FC236}">
                <a16:creationId xmlns:a16="http://schemas.microsoft.com/office/drawing/2014/main" id="{CFE4FD29-0A01-4140-81E7-7FB84E65A820}"/>
              </a:ext>
            </a:extLst>
          </p:cNvPr>
          <p:cNvSpPr txBox="1"/>
          <p:nvPr/>
        </p:nvSpPr>
        <p:spPr>
          <a:xfrm>
            <a:off x="4851545" y="3152140"/>
            <a:ext cx="1860578" cy="461665"/>
          </a:xfrm>
          <a:prstGeom prst="rect">
            <a:avLst/>
          </a:prstGeom>
          <a:noFill/>
        </p:spPr>
        <p:txBody>
          <a:bodyPr wrap="square">
            <a:spAutoFit/>
          </a:bodyPr>
          <a:lstStyle/>
          <a:p>
            <a:pPr marL="0" lvl="1">
              <a:buNone/>
            </a:pPr>
            <a:r>
              <a:rPr lang="en-US" sz="2400" dirty="0">
                <a:latin typeface="Georgia" panose="02040502050405020303" pitchFamily="18" charset="0"/>
              </a:rPr>
              <a:t>Nazareth</a:t>
            </a:r>
          </a:p>
        </p:txBody>
      </p:sp>
      <p:sp>
        <p:nvSpPr>
          <p:cNvPr id="14" name="TextBox 13">
            <a:extLst>
              <a:ext uri="{FF2B5EF4-FFF2-40B4-BE49-F238E27FC236}">
                <a16:creationId xmlns:a16="http://schemas.microsoft.com/office/drawing/2014/main" id="{497BD1FF-7495-483A-ADCC-B5CBF25D4763}"/>
              </a:ext>
            </a:extLst>
          </p:cNvPr>
          <p:cNvSpPr txBox="1"/>
          <p:nvPr/>
        </p:nvSpPr>
        <p:spPr>
          <a:xfrm>
            <a:off x="4773823" y="2608179"/>
            <a:ext cx="1860578" cy="461665"/>
          </a:xfrm>
          <a:prstGeom prst="rect">
            <a:avLst/>
          </a:prstGeom>
          <a:noFill/>
        </p:spPr>
        <p:txBody>
          <a:bodyPr wrap="square">
            <a:spAutoFit/>
          </a:bodyPr>
          <a:lstStyle/>
          <a:p>
            <a:pPr marL="0" lvl="1">
              <a:buNone/>
            </a:pPr>
            <a:r>
              <a:rPr lang="en-US" sz="2400" dirty="0">
                <a:latin typeface="Georgia" panose="02040502050405020303" pitchFamily="18" charset="0"/>
              </a:rPr>
              <a:t>Capernaum</a:t>
            </a:r>
          </a:p>
        </p:txBody>
      </p:sp>
      <p:sp>
        <p:nvSpPr>
          <p:cNvPr id="15" name="Content Placeholder 2">
            <a:extLst>
              <a:ext uri="{FF2B5EF4-FFF2-40B4-BE49-F238E27FC236}">
                <a16:creationId xmlns:a16="http://schemas.microsoft.com/office/drawing/2014/main" id="{B06F400B-0586-48C9-8FA8-5751D882CB03}"/>
              </a:ext>
            </a:extLst>
          </p:cNvPr>
          <p:cNvSpPr txBox="1">
            <a:spLocks/>
          </p:cNvSpPr>
          <p:nvPr/>
        </p:nvSpPr>
        <p:spPr>
          <a:xfrm>
            <a:off x="228600" y="1724026"/>
            <a:ext cx="5715000" cy="463073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sz="4000" dirty="0"/>
              <a:t>Jesus’s “own city” (Matthew 9:1)</a:t>
            </a:r>
          </a:p>
          <a:p>
            <a:pPr marL="36900" indent="0">
              <a:buNone/>
            </a:pPr>
            <a:endParaRPr lang="en-US" sz="4000" dirty="0">
              <a:solidFill>
                <a:srgbClr val="FFFF00"/>
              </a:solidFill>
            </a:endParaRPr>
          </a:p>
        </p:txBody>
      </p:sp>
    </p:spTree>
    <p:extLst>
      <p:ext uri="{BB962C8B-B14F-4D97-AF65-F5344CB8AC3E}">
        <p14:creationId xmlns:p14="http://schemas.microsoft.com/office/powerpoint/2010/main" val="71387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CBEE6-A62A-4DE9-95C9-210E8219498E}"/>
              </a:ext>
            </a:extLst>
          </p:cNvPr>
          <p:cNvSpPr>
            <a:spLocks noGrp="1"/>
          </p:cNvSpPr>
          <p:nvPr>
            <p:ph type="title"/>
          </p:nvPr>
        </p:nvSpPr>
        <p:spPr>
          <a:xfrm>
            <a:off x="378822" y="355600"/>
            <a:ext cx="11500757" cy="970450"/>
          </a:xfrm>
        </p:spPr>
        <p:txBody>
          <a:bodyPr>
            <a:noAutofit/>
          </a:bodyPr>
          <a:lstStyle/>
          <a:p>
            <a:r>
              <a:rPr lang="en-US" sz="4000" dirty="0">
                <a:latin typeface="Georgia" panose="02040502050405020303" pitchFamily="18" charset="0"/>
              </a:rPr>
              <a:t>Capernaum</a:t>
            </a:r>
          </a:p>
        </p:txBody>
      </p:sp>
      <p:sp>
        <p:nvSpPr>
          <p:cNvPr id="3" name="Content Placeholder 2">
            <a:extLst>
              <a:ext uri="{FF2B5EF4-FFF2-40B4-BE49-F238E27FC236}">
                <a16:creationId xmlns:a16="http://schemas.microsoft.com/office/drawing/2014/main" id="{D7C9B65B-A447-4A95-BCD8-620F2350D0BB}"/>
              </a:ext>
            </a:extLst>
          </p:cNvPr>
          <p:cNvSpPr>
            <a:spLocks noGrp="1"/>
          </p:cNvSpPr>
          <p:nvPr>
            <p:ph idx="1"/>
          </p:nvPr>
        </p:nvSpPr>
        <p:spPr>
          <a:xfrm>
            <a:off x="228600" y="1724026"/>
            <a:ext cx="5715000" cy="4630738"/>
          </a:xfrm>
        </p:spPr>
        <p:txBody>
          <a:bodyPr>
            <a:normAutofit/>
          </a:bodyPr>
          <a:lstStyle/>
          <a:p>
            <a:r>
              <a:rPr lang="en-US" sz="4000" dirty="0">
                <a:latin typeface="Georgia" panose="02040502050405020303" pitchFamily="18" charset="0"/>
              </a:rPr>
              <a:t>Jesus’s “own city” (Matthew 9:1)</a:t>
            </a:r>
          </a:p>
          <a:p>
            <a:r>
              <a:rPr lang="en-US" sz="4000" dirty="0"/>
              <a:t>“He was in the house” </a:t>
            </a:r>
            <a:r>
              <a:rPr lang="en-US" sz="3000" dirty="0"/>
              <a:t>(Mark 2:1, </a:t>
            </a:r>
            <a:r>
              <a:rPr lang="en-US" sz="3000" dirty="0">
                <a:solidFill>
                  <a:srgbClr val="FFFF00"/>
                </a:solidFill>
              </a:rPr>
              <a:t>note footnote)</a:t>
            </a:r>
          </a:p>
        </p:txBody>
      </p:sp>
      <p:pic>
        <p:nvPicPr>
          <p:cNvPr id="1028" name="Picture 4" descr="The House of Peter: The Home of Jesus in Capernaum? - Biblical Archaeology  Society">
            <a:extLst>
              <a:ext uri="{FF2B5EF4-FFF2-40B4-BE49-F238E27FC236}">
                <a16:creationId xmlns:a16="http://schemas.microsoft.com/office/drawing/2014/main" id="{F1E76A8C-4314-4A51-9D9A-AA5762911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4580" y="1724025"/>
            <a:ext cx="5715000" cy="4524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D045088-DABE-435F-8BD2-10B5460A19BB}"/>
              </a:ext>
            </a:extLst>
          </p:cNvPr>
          <p:cNvSpPr txBox="1"/>
          <p:nvPr/>
        </p:nvSpPr>
        <p:spPr>
          <a:xfrm>
            <a:off x="6599943" y="58790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Garo Nalbandian</a:t>
            </a:r>
          </a:p>
        </p:txBody>
      </p:sp>
    </p:spTree>
    <p:extLst>
      <p:ext uri="{BB962C8B-B14F-4D97-AF65-F5344CB8AC3E}">
        <p14:creationId xmlns:p14="http://schemas.microsoft.com/office/powerpoint/2010/main" val="75389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CBEE6-A62A-4DE9-95C9-210E8219498E}"/>
              </a:ext>
            </a:extLst>
          </p:cNvPr>
          <p:cNvSpPr>
            <a:spLocks noGrp="1"/>
          </p:cNvSpPr>
          <p:nvPr>
            <p:ph type="title"/>
          </p:nvPr>
        </p:nvSpPr>
        <p:spPr>
          <a:xfrm>
            <a:off x="378822" y="355600"/>
            <a:ext cx="11500757" cy="970450"/>
          </a:xfrm>
        </p:spPr>
        <p:txBody>
          <a:bodyPr>
            <a:noAutofit/>
          </a:bodyPr>
          <a:lstStyle/>
          <a:p>
            <a:r>
              <a:rPr lang="en-US" sz="4000" dirty="0">
                <a:latin typeface="Georgia" panose="02040502050405020303" pitchFamily="18" charset="0"/>
              </a:rPr>
              <a:t>Capernaum</a:t>
            </a:r>
          </a:p>
        </p:txBody>
      </p:sp>
      <p:sp>
        <p:nvSpPr>
          <p:cNvPr id="3" name="Content Placeholder 2">
            <a:extLst>
              <a:ext uri="{FF2B5EF4-FFF2-40B4-BE49-F238E27FC236}">
                <a16:creationId xmlns:a16="http://schemas.microsoft.com/office/drawing/2014/main" id="{D7C9B65B-A447-4A95-BCD8-620F2350D0BB}"/>
              </a:ext>
            </a:extLst>
          </p:cNvPr>
          <p:cNvSpPr>
            <a:spLocks noGrp="1"/>
          </p:cNvSpPr>
          <p:nvPr>
            <p:ph idx="1"/>
          </p:nvPr>
        </p:nvSpPr>
        <p:spPr>
          <a:xfrm>
            <a:off x="228600" y="1326050"/>
            <a:ext cx="5715000" cy="5306762"/>
          </a:xfrm>
        </p:spPr>
        <p:txBody>
          <a:bodyPr>
            <a:normAutofit lnSpcReduction="10000"/>
          </a:bodyPr>
          <a:lstStyle/>
          <a:p>
            <a:pPr marL="36900" indent="0">
              <a:buNone/>
            </a:pPr>
            <a:r>
              <a:rPr lang="en-US" dirty="0"/>
              <a:t>“So many gathered around that there was no longer room for them, not even in front of the door; and he was speaking the word to them. Then some people came, bringing to him a paralyzed man, carried by four of them.”</a:t>
            </a:r>
          </a:p>
          <a:p>
            <a:pPr marL="36900" indent="0">
              <a:buNone/>
            </a:pPr>
            <a:r>
              <a:rPr lang="en-US" sz="3200" dirty="0">
                <a:solidFill>
                  <a:schemeClr val="tx1"/>
                </a:solidFill>
              </a:rPr>
              <a:t>(Mark 2:2, NRSV)</a:t>
            </a:r>
            <a:endParaRPr lang="en-US" sz="2000" dirty="0">
              <a:solidFill>
                <a:schemeClr val="tx1"/>
              </a:solidFill>
            </a:endParaRPr>
          </a:p>
        </p:txBody>
      </p:sp>
      <p:pic>
        <p:nvPicPr>
          <p:cNvPr id="1028" name="Picture 4" descr="The House of Peter: The Home of Jesus in Capernaum? - Biblical Archaeology  Society">
            <a:extLst>
              <a:ext uri="{FF2B5EF4-FFF2-40B4-BE49-F238E27FC236}">
                <a16:creationId xmlns:a16="http://schemas.microsoft.com/office/drawing/2014/main" id="{F1E76A8C-4314-4A51-9D9A-AA5762911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4580" y="1724025"/>
            <a:ext cx="5715000" cy="4524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D045088-DABE-435F-8BD2-10B5460A19BB}"/>
              </a:ext>
            </a:extLst>
          </p:cNvPr>
          <p:cNvSpPr txBox="1"/>
          <p:nvPr/>
        </p:nvSpPr>
        <p:spPr>
          <a:xfrm>
            <a:off x="6599943" y="58790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Garo Nalbandian</a:t>
            </a:r>
          </a:p>
        </p:txBody>
      </p:sp>
    </p:spTree>
    <p:extLst>
      <p:ext uri="{BB962C8B-B14F-4D97-AF65-F5344CB8AC3E}">
        <p14:creationId xmlns:p14="http://schemas.microsoft.com/office/powerpoint/2010/main" val="1550829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rmon notes on Luke 5:17-26 : Jesus heals a Paralytic at Capernaum">
            <a:extLst>
              <a:ext uri="{FF2B5EF4-FFF2-40B4-BE49-F238E27FC236}">
                <a16:creationId xmlns:a16="http://schemas.microsoft.com/office/drawing/2014/main" id="{A392BC19-D676-4A55-8435-A079F42EF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663" y="729939"/>
            <a:ext cx="8425182" cy="47400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D91E144-D3BE-48ED-8699-59A4C0485EFE}"/>
              </a:ext>
            </a:extLst>
          </p:cNvPr>
          <p:cNvSpPr/>
          <p:nvPr/>
        </p:nvSpPr>
        <p:spPr>
          <a:xfrm>
            <a:off x="0" y="302539"/>
            <a:ext cx="3411940" cy="6432530"/>
          </a:xfrm>
          <a:prstGeom prst="rect">
            <a:avLst/>
          </a:prstGeom>
        </p:spPr>
        <p:txBody>
          <a:bodyPr wrap="square">
            <a:spAutoFit/>
          </a:bodyPr>
          <a:lstStyle/>
          <a:p>
            <a:pPr algn="ctr"/>
            <a:r>
              <a:rPr lang="en-US" sz="3200" dirty="0">
                <a:latin typeface="Georgia" panose="02040502050405020303" pitchFamily="18" charset="0"/>
              </a:rPr>
              <a:t>“And when they could not bring him to Jesus because of the crowd, they removed the roof above him; and after having dug through it, they let down the mat on which the paralytic lay.” </a:t>
            </a:r>
          </a:p>
          <a:p>
            <a:pPr algn="ctr"/>
            <a:r>
              <a:rPr lang="en-US" sz="2800" dirty="0">
                <a:latin typeface="Georgia" panose="02040502050405020303" pitchFamily="18" charset="0"/>
              </a:rPr>
              <a:t>(Mark 2:2-4, NRSV)</a:t>
            </a:r>
            <a:endParaRPr lang="en-US" sz="2400" dirty="0">
              <a:latin typeface="Georgia" panose="02040502050405020303" pitchFamily="18" charset="0"/>
            </a:endParaRPr>
          </a:p>
        </p:txBody>
      </p:sp>
    </p:spTree>
    <p:extLst>
      <p:ext uri="{BB962C8B-B14F-4D97-AF65-F5344CB8AC3E}">
        <p14:creationId xmlns:p14="http://schemas.microsoft.com/office/powerpoint/2010/main" val="28139474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Presentation1" id="{A8D8ECC4-3876-48BE-A151-C32E31E93F92}" vid="{15ED58CD-96B9-4BC6-931F-F89B61A4A8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John Hilton Power Point Template</Template>
  <TotalTime>7676</TotalTime>
  <Words>5355</Words>
  <Application>Microsoft Office PowerPoint</Application>
  <PresentationFormat>Widescreen</PresentationFormat>
  <Paragraphs>581</Paragraphs>
  <Slides>45</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Calisto MT</vt:lpstr>
      <vt:lpstr>Ensign:Sans</vt:lpstr>
      <vt:lpstr>Georgia</vt:lpstr>
      <vt:lpstr>Times New Roman</vt:lpstr>
      <vt:lpstr>Wingdings 2</vt:lpstr>
      <vt:lpstr>Slate</vt:lpstr>
      <vt:lpstr>PowerPoint Presentation</vt:lpstr>
      <vt:lpstr>Types of Miracles in the Gospel Accounts</vt:lpstr>
      <vt:lpstr>PowerPoint Presentation</vt:lpstr>
      <vt:lpstr>PowerPoint Presentation</vt:lpstr>
      <vt:lpstr>PowerPoint Presentation</vt:lpstr>
      <vt:lpstr>Capernaum</vt:lpstr>
      <vt:lpstr>Capernaum</vt:lpstr>
      <vt:lpstr>Capernaum</vt:lpstr>
      <vt:lpstr>PowerPoint Presentation</vt:lpstr>
      <vt:lpstr>PowerPoint Presentation</vt:lpstr>
      <vt:lpstr>Mark 2:11–12</vt:lpstr>
      <vt:lpstr>Another Day in Capernaum: Mark 5:21-42</vt:lpstr>
      <vt:lpstr>Another Day in Capernaum: Mark 5:21-42</vt:lpstr>
      <vt:lpstr>Another Day in Capernaum: Mark 5:21-42</vt:lpstr>
      <vt:lpstr>The Markan Sandwich</vt:lpstr>
      <vt:lpstr>Mark 5:25–28, NRSV</vt:lpstr>
      <vt:lpstr>“Jesus Turned Around”</vt:lpstr>
      <vt:lpstr>“The woman “came and fell down before him, and told him all the truth.” (Mark 5:33)  Jesus said, “Daughter be of good comfort, your faith has made you whole; go in peace.” (Mark 5:34)</vt:lpstr>
      <vt:lpstr>“Be not afraid, only believe.”  (Mark 5:36)</vt:lpstr>
      <vt:lpstr>What do these miracles mean to you?</vt:lpstr>
      <vt:lpstr>Types of Miracles in the Gospel Accounts</vt:lpstr>
      <vt:lpstr>Mark 4:37–38, NRSV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Write Down Miracles You’ve Seen So You Don’t Forget Them</vt:lpstr>
      <vt:lpstr>Miracles in my Life</vt:lpstr>
      <vt:lpstr>Types of Miracles in the Gospel Accounts</vt:lpstr>
      <vt:lpstr>PowerPoint Presentation</vt:lpstr>
      <vt:lpstr>Luke 11:20</vt:lpstr>
      <vt:lpstr>Types of Miracles in the Gospel Accounts</vt:lpstr>
      <vt:lpstr>John 11:1–4</vt:lpstr>
      <vt:lpstr>Have You Seen This In Your Life?</vt:lpstr>
      <vt:lpstr>PowerPoint Presentation</vt:lpstr>
      <vt:lpstr>Do You Believe This? A Scriptural Pattern</vt:lpstr>
      <vt:lpstr>PowerPoint Presentation</vt:lpstr>
      <vt:lpstr>Sometimes God delays for our benefit.</vt:lpstr>
      <vt:lpstr>Sometimes God delays for our benefit.</vt:lpstr>
      <vt:lpstr>PowerPoint Presentation</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Christ and the Everlasting Gospel</dc:title>
  <dc:creator>John Hilton</dc:creator>
  <cp:lastModifiedBy>John Hilton</cp:lastModifiedBy>
  <cp:revision>398</cp:revision>
  <dcterms:created xsi:type="dcterms:W3CDTF">2020-09-21T18:46:30Z</dcterms:created>
  <dcterms:modified xsi:type="dcterms:W3CDTF">2022-04-21T15:23:10Z</dcterms:modified>
</cp:coreProperties>
</file>