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7"/>
  </p:notesMasterIdLst>
  <p:sldIdLst>
    <p:sldId id="408" r:id="rId2"/>
    <p:sldId id="411" r:id="rId3"/>
    <p:sldId id="816" r:id="rId4"/>
    <p:sldId id="681" r:id="rId5"/>
    <p:sldId id="410" r:id="rId6"/>
    <p:sldId id="429" r:id="rId7"/>
    <p:sldId id="820" r:id="rId8"/>
    <p:sldId id="680" r:id="rId9"/>
    <p:sldId id="817" r:id="rId10"/>
    <p:sldId id="488" r:id="rId11"/>
    <p:sldId id="487" r:id="rId12"/>
    <p:sldId id="479" r:id="rId13"/>
    <p:sldId id="376" r:id="rId14"/>
    <p:sldId id="489" r:id="rId15"/>
    <p:sldId id="475" r:id="rId16"/>
    <p:sldId id="476" r:id="rId17"/>
    <p:sldId id="478" r:id="rId18"/>
    <p:sldId id="810" r:id="rId19"/>
    <p:sldId id="811" r:id="rId20"/>
    <p:sldId id="500" r:id="rId21"/>
    <p:sldId id="483" r:id="rId22"/>
    <p:sldId id="490" r:id="rId23"/>
    <p:sldId id="826" r:id="rId24"/>
    <p:sldId id="441" r:id="rId25"/>
    <p:sldId id="827" r:id="rId26"/>
    <p:sldId id="812" r:id="rId27"/>
    <p:sldId id="501" r:id="rId28"/>
    <p:sldId id="445" r:id="rId29"/>
    <p:sldId id="491" r:id="rId30"/>
    <p:sldId id="454" r:id="rId31"/>
    <p:sldId id="455" r:id="rId32"/>
    <p:sldId id="456" r:id="rId33"/>
    <p:sldId id="690" r:id="rId34"/>
    <p:sldId id="457" r:id="rId35"/>
    <p:sldId id="492" r:id="rId36"/>
    <p:sldId id="494" r:id="rId37"/>
    <p:sldId id="495" r:id="rId38"/>
    <p:sldId id="471" r:id="rId39"/>
    <p:sldId id="508" r:id="rId40"/>
    <p:sldId id="822" r:id="rId41"/>
    <p:sldId id="813" r:id="rId42"/>
    <p:sldId id="814" r:id="rId43"/>
    <p:sldId id="815" r:id="rId44"/>
    <p:sldId id="493" r:id="rId45"/>
    <p:sldId id="468" r:id="rId46"/>
    <p:sldId id="823" r:id="rId47"/>
    <p:sldId id="687" r:id="rId48"/>
    <p:sldId id="499" r:id="rId49"/>
    <p:sldId id="688" r:id="rId50"/>
    <p:sldId id="469" r:id="rId51"/>
    <p:sldId id="470" r:id="rId52"/>
    <p:sldId id="686" r:id="rId53"/>
    <p:sldId id="828" r:id="rId54"/>
    <p:sldId id="824" r:id="rId55"/>
    <p:sldId id="1105"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84365" autoAdjust="0"/>
  </p:normalViewPr>
  <p:slideViewPr>
    <p:cSldViewPr snapToGrid="0">
      <p:cViewPr varScale="1">
        <p:scale>
          <a:sx n="48" d="100"/>
          <a:sy n="48" d="100"/>
        </p:scale>
        <p:origin x="114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54C53-6157-4B12-BAA5-DA684A044D5B}" type="slidenum">
              <a:rPr lang="en-US" smtClean="0"/>
              <a:t>1</a:t>
            </a:fld>
            <a:endParaRPr lang="en-US"/>
          </a:p>
        </p:txBody>
      </p:sp>
    </p:spTree>
    <p:extLst>
      <p:ext uri="{BB962C8B-B14F-4D97-AF65-F5344CB8AC3E}">
        <p14:creationId xmlns:p14="http://schemas.microsoft.com/office/powerpoint/2010/main" val="959337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https://www.churchofjesuschrist.org/media/image/jesus-christ-74e791b?lang=eng&amp;collectionId=3cbf78e787498a07417814a31656063f9227b4c6</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11</a:t>
            </a:fld>
            <a:endParaRPr lang="en-US"/>
          </a:p>
        </p:txBody>
      </p:sp>
    </p:spTree>
    <p:extLst>
      <p:ext uri="{BB962C8B-B14F-4D97-AF65-F5344CB8AC3E}">
        <p14:creationId xmlns:p14="http://schemas.microsoft.com/office/powerpoint/2010/main" val="1787838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54C53-6157-4B12-BAA5-DA684A044D5B}" type="slidenum">
              <a:rPr lang="en-US" smtClean="0"/>
              <a:t>12</a:t>
            </a:fld>
            <a:endParaRPr lang="en-US"/>
          </a:p>
        </p:txBody>
      </p:sp>
    </p:spTree>
    <p:extLst>
      <p:ext uri="{BB962C8B-B14F-4D97-AF65-F5344CB8AC3E}">
        <p14:creationId xmlns:p14="http://schemas.microsoft.com/office/powerpoint/2010/main" val="3732079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D17DDF-5B75-48D8-AEFE-1137C604C05F}" type="slidenum">
              <a:rPr lang="en-US" smtClean="0"/>
              <a:pPr fontAlgn="base">
                <a:spcBef>
                  <a:spcPct val="0"/>
                </a:spcBef>
                <a:spcAft>
                  <a:spcPct val="0"/>
                </a:spcAft>
                <a:defRPr/>
              </a:pPr>
              <a:t>13</a:t>
            </a:fld>
            <a:endParaRPr lang="en-US"/>
          </a:p>
        </p:txBody>
      </p:sp>
      <p:sp>
        <p:nvSpPr>
          <p:cNvPr id="5939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Could tell the “you set a standard” story</a:t>
            </a:r>
          </a:p>
        </p:txBody>
      </p:sp>
    </p:spTree>
    <p:extLst>
      <p:ext uri="{BB962C8B-B14F-4D97-AF65-F5344CB8AC3E}">
        <p14:creationId xmlns:p14="http://schemas.microsoft.com/office/powerpoint/2010/main" val="309698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a:p>
        </p:txBody>
      </p:sp>
    </p:spTree>
    <p:extLst>
      <p:ext uri="{BB962C8B-B14F-4D97-AF65-F5344CB8AC3E}">
        <p14:creationId xmlns:p14="http://schemas.microsoft.com/office/powerpoint/2010/main" val="49456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347E43-8842-461E-98D0-AC971DF8CE64}" type="slidenum">
              <a:rPr kumimoji="0" lang="en-US" altLang="en-US" sz="1200" b="0" i="0" u="none" strike="noStrike" kern="1200" cap="none" spc="0" normalizeH="0" baseline="0" noProof="0" smtClean="0">
                <a:ln>
                  <a:noFill/>
                </a:ln>
                <a:solidFill>
                  <a:prstClr val="black"/>
                </a:solidFill>
                <a:effectLst/>
                <a:uLnTx/>
                <a:uFillTx/>
                <a:latin typeface="Amphion"/>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mphion"/>
              <a:ea typeface="+mn-ea"/>
              <a:cs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mn-ea"/>
                <a:cs typeface="+mn-cs"/>
              </a:rPr>
              <a:t>For example, a woman</a:t>
            </a:r>
            <a:r>
              <a:rPr lang="en-US" sz="1200" kern="1200" baseline="0" dirty="0">
                <a:solidFill>
                  <a:schemeClr val="tx1"/>
                </a:solidFill>
                <a:effectLst/>
                <a:latin typeface="+mn-lt"/>
                <a:ea typeface="+mn-ea"/>
                <a:cs typeface="+mn-cs"/>
              </a:rPr>
              <a:t> feels inspired to  read 30 minutes a day from </a:t>
            </a:r>
            <a:r>
              <a:rPr lang="en-US" sz="1200" kern="1200" baseline="0" dirty="0" err="1">
                <a:solidFill>
                  <a:schemeClr val="tx1"/>
                </a:solidFill>
                <a:effectLst/>
                <a:latin typeface="+mn-lt"/>
                <a:ea typeface="+mn-ea"/>
                <a:cs typeface="+mn-cs"/>
              </a:rPr>
              <a:t>theBook</a:t>
            </a:r>
            <a:r>
              <a:rPr lang="en-US" sz="1200" kern="1200" baseline="0" dirty="0">
                <a:solidFill>
                  <a:schemeClr val="tx1"/>
                </a:solidFill>
                <a:effectLst/>
                <a:latin typeface="+mn-lt"/>
                <a:ea typeface="+mn-ea"/>
                <a:cs typeface="+mn-cs"/>
              </a:rPr>
              <a:t> of Mormon. Later in RS she is challenged to read all General Conference </a:t>
            </a:r>
            <a:r>
              <a:rPr lang="en-US" sz="1200" kern="1200" baseline="0" dirty="0" err="1">
                <a:solidFill>
                  <a:schemeClr val="tx1"/>
                </a:solidFill>
                <a:effectLst/>
                <a:latin typeface="+mn-lt"/>
                <a:ea typeface="+mn-ea"/>
                <a:cs typeface="+mn-cs"/>
              </a:rPr>
              <a:t>Talksbetween</a:t>
            </a:r>
            <a:r>
              <a:rPr lang="en-US" sz="1200" kern="1200" baseline="0" dirty="0">
                <a:solidFill>
                  <a:schemeClr val="tx1"/>
                </a:solidFill>
                <a:effectLst/>
                <a:latin typeface="+mn-lt"/>
                <a:ea typeface="+mn-ea"/>
                <a:cs typeface="+mn-cs"/>
              </a:rPr>
              <a:t> conferences, then the VT come and invite you to keep a tender mercy journal, and then the HT come … collectively this could </a:t>
            </a:r>
            <a:r>
              <a:rPr lang="en-US" sz="1200" kern="1200" baseline="0" dirty="0" err="1">
                <a:solidFill>
                  <a:schemeClr val="tx1"/>
                </a:solidFill>
                <a:effectLst/>
                <a:latin typeface="+mn-lt"/>
                <a:ea typeface="+mn-ea"/>
                <a:cs typeface="+mn-cs"/>
              </a:rPr>
              <a:t>turnthe</a:t>
            </a:r>
            <a:r>
              <a:rPr lang="en-US" sz="1200" kern="1200" baseline="0" dirty="0">
                <a:solidFill>
                  <a:schemeClr val="tx1"/>
                </a:solidFill>
                <a:effectLst/>
                <a:latin typeface="+mn-lt"/>
                <a:ea typeface="+mn-ea"/>
                <a:cs typeface="+mn-cs"/>
              </a:rPr>
              <a:t> joy of scripture </a:t>
            </a:r>
            <a:r>
              <a:rPr lang="en-US" sz="1200" kern="1200" baseline="0" dirty="0" err="1">
                <a:solidFill>
                  <a:schemeClr val="tx1"/>
                </a:solidFill>
                <a:effectLst/>
                <a:latin typeface="+mn-lt"/>
                <a:ea typeface="+mn-ea"/>
                <a:cs typeface="+mn-cs"/>
              </a:rPr>
              <a:t>studyfor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feelilgn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theHG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intoa</a:t>
            </a:r>
            <a:r>
              <a:rPr lang="en-US" sz="1200" kern="1200" baseline="0" dirty="0">
                <a:solidFill>
                  <a:schemeClr val="tx1"/>
                </a:solidFill>
                <a:effectLst/>
                <a:latin typeface="+mn-lt"/>
                <a:ea typeface="+mn-ea"/>
                <a:cs typeface="+mn-cs"/>
              </a:rPr>
              <a:t> burden. </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woman said, “If I follow everything that has ever been suggested as something I should do, I’m going to break!” For her (and for many others), trying to live to the letter of every fence law that has ever been suggested is overwhelming. In some cases, these fence laws could be good ideas of things to do to invite the Spirit into our lives, but when collectively considered become demoralizing because of the feeling that we cannot do it all. </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 of this stress may be due to the different personality types that each of us have. One friend shared with me the story of how his bishop invited the ward to participate in a series of complicated and time-consuming tasks throughout a year in order to strengthen their spirituality. In this case, the sin would be falling into spiritual malaise, and the fence law was to complete several challenging activities (designed to build spirituality). This friend worked hard to comply with his bishop’s counsel, and often found himself feeling stressed because he was not fully accomplishing the ward goal. He was astonished when, partway through the year, he heard the bishop say in ward council that even he (the bishop) was not doing all of the goals because they were too hard. “Wait a minute,” my friend thought. “I’ve been going crazy trying to keep this goal and you aren’t doing it yourself!” From the bishop’s perspective, it was good to set lofty goals and if you didn’t attain them, that was okay. In contrast, my friend believed that if you set a goal, you must achieve it. The fact that my friend had a different perspective and was not aware of how the bishop perceived the goal led to him being unnecessarily burdened.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a much longer session, could have a breakout</a:t>
            </a:r>
            <a:r>
              <a:rPr lang="en-US" altLang="en-US" sz="1200" kern="1200" dirty="0">
                <a:solidFill>
                  <a:schemeClr val="tx1"/>
                </a:solidFill>
                <a:effectLst/>
                <a:latin typeface="+mn-lt"/>
                <a:ea typeface="+mn-ea"/>
                <a:cs typeface="+mn-cs"/>
              </a:rPr>
              <a:t>:</a:t>
            </a:r>
            <a:r>
              <a:rPr lang="en-US" altLang="en-US" sz="1200" kern="1200" baseline="0" dirty="0">
                <a:solidFill>
                  <a:schemeClr val="tx1"/>
                </a:solidFill>
                <a:effectLst/>
                <a:latin typeface="+mn-lt"/>
                <a:ea typeface="+mn-ea"/>
                <a:cs typeface="+mn-cs"/>
              </a:rPr>
              <a:t> Discuss in groups – what do you think Pres. </a:t>
            </a:r>
            <a:r>
              <a:rPr lang="en-US" altLang="en-US" sz="1200" kern="1200" baseline="0" dirty="0" err="1">
                <a:solidFill>
                  <a:schemeClr val="tx1"/>
                </a:solidFill>
                <a:effectLst/>
                <a:latin typeface="+mn-lt"/>
                <a:ea typeface="+mn-ea"/>
                <a:cs typeface="+mn-cs"/>
              </a:rPr>
              <a:t>Uchtdorf</a:t>
            </a:r>
            <a:r>
              <a:rPr lang="en-US" altLang="en-US" sz="1200" kern="1200" baseline="0" dirty="0">
                <a:solidFill>
                  <a:schemeClr val="tx1"/>
                </a:solidFill>
                <a:effectLst/>
                <a:latin typeface="+mn-lt"/>
                <a:ea typeface="+mn-ea"/>
                <a:cs typeface="+mn-cs"/>
              </a:rPr>
              <a:t> is talking about?</a:t>
            </a:r>
            <a:endParaRPr lang="en-US" altLang="en-US" dirty="0">
              <a:latin typeface="Amphion"/>
              <a:cs typeface="Arial" panose="020B0604020202020204" pitchFamily="34" charset="0"/>
            </a:endParaRPr>
          </a:p>
        </p:txBody>
      </p:sp>
    </p:spTree>
    <p:extLst>
      <p:ext uri="{BB962C8B-B14F-4D97-AF65-F5344CB8AC3E}">
        <p14:creationId xmlns:p14="http://schemas.microsoft.com/office/powerpoint/2010/main" val="2409263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https://www.churchofjesuschrist.org/study/manual/gospel-art-book/old-testament?lang=eng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Pharisaical fence laws numbered in the hundreds. With this fact in mind, we can find new meaning in the Savior’s statement, “Come unto me, all ye that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and are heavy laden, and I will give you rest” (Matthew 11:28). What is the heavy burden that the people faced? While there are many possible answers, recall that Christ said the Pharisees would “bind heavy burdens…on men’s shoulders” (Matthew 23:4). Perhaps Christ’s reference to being “heavy laden,” has to do with being laden down with burdensome fence laws. In fact, collectively these fence laws were sometimes known as the “yoke of the Pharisees.” When Christ says, “Take my yoke upon you, and learn of me…For my yoke is easy, and my burden is light” (Matthew 11:29–30), it may be that he is saying, “Trade in the heavy yoke of the Pharisees (all of their fence laws) for my yoke of loving God and your neighbor. Living these commandments is not grievous, but joyful.”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4979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https://www.churchofjesuschrist.org/study/manual/gospel-art-book/old-testament?lang=eng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Pharisaical fence laws numbered in the hundreds. With this fact in mind, we can find new meaning in the Savior’s statement, “Come unto me, all ye that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and are heavy laden, and I will give you rest” (Matthew 11:28). What is the heavy burden that the people faced? While there are many possible answers, recall that Christ said the Pharisees would “bind heavy burdens…on men’s shoulders” (Matthew 23:4). Perhaps Christ’s reference to being “heavy laden,” has to do with being laden down with burdensome fence laws. In fact, collectively these fence laws were sometimes known as the “yoke of the Pharisees.” When Christ says, “Take my yoke upon you, and learn of me…For my yoke is easy, and my burden is light” (Matthew 11:29–30), it may be that he is saying, “Trade in the heavy yoke of the Pharisees (all of their fence laws) for my yoke of loving God and your neighbor. Living these commandments is not grievous, but joyful.”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641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https://www.churchofjesuschrist.org/study/manual/gospel-art-book/old-testament?lang=eng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Pharisaical fence laws numbered in the hundreds. With this fact in mind, we can find new meaning in the Savior’s statement, “Come unto me, all ye that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and are heavy laden, and I will give you rest” (Matthew 11:28). What is the heavy burden that the people faced? While there are many possible answers, recall that Christ said the Pharisees would “bind heavy burdens…on men’s shoulders” (Matthew 23:4). Perhaps Christ’s reference to being “heavy laden,” has to do with being laden down with burdensome fence laws. In fact, collectively these fence laws were sometimes known as the “yoke of the Pharisees.” When Christ says, “Take my yoke upon you, and learn of me…For my yoke is easy, and my burden is light” (Matthew 11:29–30), it may be that he is saying, “Trade in the heavy yoke of the Pharisees (all of their fence laws) for my yoke of loving God and your neighbor. Living these commandments is not grievous, but joyful.”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8259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en-US" sz="1200" dirty="0"/>
              <a:t>Image: https://www.churchofjesuschrist.org/media/image/bible-videos-peter-f72b637?lang=eng</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en-US" sz="1200" dirty="0"/>
              <a:t>“</a:t>
            </a:r>
            <a:r>
              <a:rPr lang="en-US" altLang="en-US" sz="1200" i="1" dirty="0">
                <a:solidFill>
                  <a:srgbClr val="C00000"/>
                </a:solidFill>
              </a:rPr>
              <a:t>Yoke of the Law</a:t>
            </a:r>
            <a:r>
              <a:rPr lang="en-US" altLang="en-US" sz="1200" dirty="0"/>
              <a:t>” (</a:t>
            </a:r>
            <a:r>
              <a:rPr lang="en-US" altLang="en-US" sz="1200" i="1" dirty="0"/>
              <a:t>m. </a:t>
            </a:r>
            <a:r>
              <a:rPr lang="en-US" altLang="en-US" sz="1200" i="1" dirty="0" err="1"/>
              <a:t>Avot</a:t>
            </a:r>
            <a:r>
              <a:rPr lang="en-US" altLang="en-US" sz="1200" i="1" dirty="0"/>
              <a:t> </a:t>
            </a:r>
            <a:r>
              <a:rPr lang="en-US" altLang="en-US" sz="1200" dirty="0"/>
              <a:t>3:5)</a:t>
            </a:r>
          </a:p>
          <a:p>
            <a:pPr>
              <a:buFont typeface="Wingdings" panose="05000000000000000000" pitchFamily="2" charset="2"/>
              <a:buNone/>
            </a:pPr>
            <a:r>
              <a:rPr lang="en-US" altLang="en-US" sz="1200" dirty="0"/>
              <a:t>“The Pharisees have delivered to the people </a:t>
            </a:r>
            <a:r>
              <a:rPr lang="en-US" altLang="en-US" sz="1200" i="1" dirty="0">
                <a:solidFill>
                  <a:srgbClr val="C00000"/>
                </a:solidFill>
              </a:rPr>
              <a:t>a great many observances by succession from their fathers, which are not written in the laws of Moses</a:t>
            </a:r>
            <a:r>
              <a:rPr lang="en-US" altLang="en-US" sz="1200" dirty="0"/>
              <a:t>…and have the multitude on their side.” (Josephus, </a:t>
            </a:r>
            <a:r>
              <a:rPr lang="en-US" altLang="en-US" sz="1200" i="1" dirty="0"/>
              <a:t>Ant</a:t>
            </a:r>
            <a:r>
              <a:rPr lang="en-US" altLang="en-US" sz="1200" dirty="0"/>
              <a:t>. 13.297-298)</a:t>
            </a:r>
          </a:p>
          <a:p>
            <a:r>
              <a:rPr lang="en-US" dirty="0"/>
              <a:t>Keep</a:t>
            </a:r>
            <a:r>
              <a:rPr lang="en-US" baseline="0" dirty="0"/>
              <a:t> in mind that some of these fence laws were very stringent. Like with the Sabbath – can’t put out a fire – so if you home is on fire, can’t put it out. But if a person is in the home, you’re obligated to put it out. So if I get home and my house is on fire, I might throw a kid in so I could put out the fire! </a:t>
            </a:r>
            <a:r>
              <a:rPr lang="en-US" baseline="0"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B6954C53-6157-4B12-BAA5-DA684A044D5B}" type="slidenum">
              <a:rPr lang="en-US" smtClean="0"/>
              <a:t>20</a:t>
            </a:fld>
            <a:endParaRPr lang="en-US"/>
          </a:p>
        </p:txBody>
      </p:sp>
    </p:spTree>
    <p:extLst>
      <p:ext uri="{BB962C8B-B14F-4D97-AF65-F5344CB8AC3E}">
        <p14:creationId xmlns:p14="http://schemas.microsoft.com/office/powerpoint/2010/main" val="3545486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347E43-8842-461E-98D0-AC971DF8CE64}" type="slidenum">
              <a:rPr kumimoji="0" lang="en-US" altLang="en-US" sz="1200" b="0" i="0" u="none" strike="noStrike" kern="1200" cap="none" spc="0" normalizeH="0" baseline="0" noProof="0" smtClean="0">
                <a:ln>
                  <a:noFill/>
                </a:ln>
                <a:solidFill>
                  <a:prstClr val="black"/>
                </a:solidFill>
                <a:effectLst/>
                <a:uLnTx/>
                <a:uFillTx/>
                <a:latin typeface="Amphion"/>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mphion"/>
              <a:ea typeface="+mn-ea"/>
              <a:cs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mn-ea"/>
                <a:cs typeface="+mn-cs"/>
              </a:rPr>
              <a:t>For example, a woman</a:t>
            </a:r>
            <a:r>
              <a:rPr lang="en-US" sz="1200" kern="1200" baseline="0" dirty="0">
                <a:solidFill>
                  <a:schemeClr val="tx1"/>
                </a:solidFill>
                <a:effectLst/>
                <a:latin typeface="+mn-lt"/>
                <a:ea typeface="+mn-ea"/>
                <a:cs typeface="+mn-cs"/>
              </a:rPr>
              <a:t> feels inspired to  read 30 minutes a day from </a:t>
            </a:r>
            <a:r>
              <a:rPr lang="en-US" sz="1200" kern="1200" baseline="0" dirty="0" err="1">
                <a:solidFill>
                  <a:schemeClr val="tx1"/>
                </a:solidFill>
                <a:effectLst/>
                <a:latin typeface="+mn-lt"/>
                <a:ea typeface="+mn-ea"/>
                <a:cs typeface="+mn-cs"/>
              </a:rPr>
              <a:t>theBook</a:t>
            </a:r>
            <a:r>
              <a:rPr lang="en-US" sz="1200" kern="1200" baseline="0" dirty="0">
                <a:solidFill>
                  <a:schemeClr val="tx1"/>
                </a:solidFill>
                <a:effectLst/>
                <a:latin typeface="+mn-lt"/>
                <a:ea typeface="+mn-ea"/>
                <a:cs typeface="+mn-cs"/>
              </a:rPr>
              <a:t> of Mormon. Later in RS she is challenged to read all General Conference </a:t>
            </a:r>
            <a:r>
              <a:rPr lang="en-US" sz="1200" kern="1200" baseline="0" dirty="0" err="1">
                <a:solidFill>
                  <a:schemeClr val="tx1"/>
                </a:solidFill>
                <a:effectLst/>
                <a:latin typeface="+mn-lt"/>
                <a:ea typeface="+mn-ea"/>
                <a:cs typeface="+mn-cs"/>
              </a:rPr>
              <a:t>Talksbetween</a:t>
            </a:r>
            <a:r>
              <a:rPr lang="en-US" sz="1200" kern="1200" baseline="0" dirty="0">
                <a:solidFill>
                  <a:schemeClr val="tx1"/>
                </a:solidFill>
                <a:effectLst/>
                <a:latin typeface="+mn-lt"/>
                <a:ea typeface="+mn-ea"/>
                <a:cs typeface="+mn-cs"/>
              </a:rPr>
              <a:t> conferences, then the VT come and invite you to keep a tender mercy journal, and then the HT come … collectively this could </a:t>
            </a:r>
            <a:r>
              <a:rPr lang="en-US" sz="1200" kern="1200" baseline="0" dirty="0" err="1">
                <a:solidFill>
                  <a:schemeClr val="tx1"/>
                </a:solidFill>
                <a:effectLst/>
                <a:latin typeface="+mn-lt"/>
                <a:ea typeface="+mn-ea"/>
                <a:cs typeface="+mn-cs"/>
              </a:rPr>
              <a:t>turnthe</a:t>
            </a:r>
            <a:r>
              <a:rPr lang="en-US" sz="1200" kern="1200" baseline="0" dirty="0">
                <a:solidFill>
                  <a:schemeClr val="tx1"/>
                </a:solidFill>
                <a:effectLst/>
                <a:latin typeface="+mn-lt"/>
                <a:ea typeface="+mn-ea"/>
                <a:cs typeface="+mn-cs"/>
              </a:rPr>
              <a:t> joy of scripture </a:t>
            </a:r>
            <a:r>
              <a:rPr lang="en-US" sz="1200" kern="1200" baseline="0" dirty="0" err="1">
                <a:solidFill>
                  <a:schemeClr val="tx1"/>
                </a:solidFill>
                <a:effectLst/>
                <a:latin typeface="+mn-lt"/>
                <a:ea typeface="+mn-ea"/>
                <a:cs typeface="+mn-cs"/>
              </a:rPr>
              <a:t>studyfor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feelilgn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theHG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intoa</a:t>
            </a:r>
            <a:r>
              <a:rPr lang="en-US" sz="1200" kern="1200" baseline="0" dirty="0">
                <a:solidFill>
                  <a:schemeClr val="tx1"/>
                </a:solidFill>
                <a:effectLst/>
                <a:latin typeface="+mn-lt"/>
                <a:ea typeface="+mn-ea"/>
                <a:cs typeface="+mn-cs"/>
              </a:rPr>
              <a:t> burden.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a much longer session, could have a breakout</a:t>
            </a:r>
            <a:r>
              <a:rPr lang="en-US" altLang="en-US" sz="1200" kern="1200" dirty="0">
                <a:solidFill>
                  <a:schemeClr val="tx1"/>
                </a:solidFill>
                <a:effectLst/>
                <a:latin typeface="+mn-lt"/>
                <a:ea typeface="+mn-ea"/>
                <a:cs typeface="+mn-cs"/>
              </a:rPr>
              <a:t>:</a:t>
            </a:r>
            <a:r>
              <a:rPr lang="en-US" altLang="en-US" sz="1200" kern="1200" baseline="0" dirty="0">
                <a:solidFill>
                  <a:schemeClr val="tx1"/>
                </a:solidFill>
                <a:effectLst/>
                <a:latin typeface="+mn-lt"/>
                <a:ea typeface="+mn-ea"/>
                <a:cs typeface="+mn-cs"/>
              </a:rPr>
              <a:t> Discuss in groups – what do you think Pres. </a:t>
            </a:r>
            <a:r>
              <a:rPr lang="en-US" altLang="en-US" sz="1200" kern="1200" baseline="0" dirty="0" err="1">
                <a:solidFill>
                  <a:schemeClr val="tx1"/>
                </a:solidFill>
                <a:effectLst/>
                <a:latin typeface="+mn-lt"/>
                <a:ea typeface="+mn-ea"/>
                <a:cs typeface="+mn-cs"/>
              </a:rPr>
              <a:t>Uchtdorf</a:t>
            </a:r>
            <a:r>
              <a:rPr lang="en-US" altLang="en-US" sz="1200" kern="1200" baseline="0" dirty="0">
                <a:solidFill>
                  <a:schemeClr val="tx1"/>
                </a:solidFill>
                <a:effectLst/>
                <a:latin typeface="+mn-lt"/>
                <a:ea typeface="+mn-ea"/>
                <a:cs typeface="+mn-cs"/>
              </a:rPr>
              <a:t> is talking about?</a:t>
            </a:r>
            <a:endParaRPr lang="en-US" altLang="en-US" dirty="0">
              <a:latin typeface="Amphion"/>
              <a:cs typeface="Arial" panose="020B0604020202020204" pitchFamily="34" charset="0"/>
            </a:endParaRPr>
          </a:p>
        </p:txBody>
      </p:sp>
    </p:spTree>
    <p:extLst>
      <p:ext uri="{BB962C8B-B14F-4D97-AF65-F5344CB8AC3E}">
        <p14:creationId xmlns:p14="http://schemas.microsoft.com/office/powerpoint/2010/main" val="372520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54C53-6157-4B12-BAA5-DA684A044D5B}" type="slidenum">
              <a:rPr lang="en-US" smtClean="0"/>
              <a:t>2</a:t>
            </a:fld>
            <a:endParaRPr lang="en-US"/>
          </a:p>
        </p:txBody>
      </p:sp>
    </p:spTree>
    <p:extLst>
      <p:ext uri="{BB962C8B-B14F-4D97-AF65-F5344CB8AC3E}">
        <p14:creationId xmlns:p14="http://schemas.microsoft.com/office/powerpoint/2010/main" val="2233315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https://www.churchofjesuschrist.org/study/manual/gospel-art-book/old-testament?lang=eng</a:t>
            </a:r>
          </a:p>
          <a:p>
            <a:endParaRPr lang="en-US" dirty="0"/>
          </a:p>
          <a:p>
            <a:r>
              <a:rPr lang="en-US" dirty="0"/>
              <a:t>The “tradition of the elders” of course was a fence law. </a:t>
            </a:r>
          </a:p>
          <a:p>
            <a:endParaRPr lang="en-US" dirty="0"/>
          </a:p>
          <a:p>
            <a:r>
              <a:rPr lang="en-US" dirty="0"/>
              <a:t>Christ rebuked the Pharisees because they had put their fence laws (traditions relating to how one could delay giving money to parents) above the core law (honoring father and mother).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1742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https://www.churchofjesuschrist.org/study/manual/gospel-art-book/old-testament?lang=eng</a:t>
            </a:r>
          </a:p>
          <a:p>
            <a:endParaRPr lang="en-US" dirty="0"/>
          </a:p>
          <a:p>
            <a:r>
              <a:rPr lang="en-US" dirty="0"/>
              <a:t>The “tradition of the elders” of course was a fence law. </a:t>
            </a:r>
          </a:p>
          <a:p>
            <a:endParaRPr lang="en-US" dirty="0"/>
          </a:p>
          <a:p>
            <a:r>
              <a:rPr lang="en-US" dirty="0"/>
              <a:t>Christ rebuked the Pharisees because they had put their fence laws (traditions relating to how one could delay giving money to parents) above the core law (honoring father and mother).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258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https://www.churchofjesuschrist.org/study/manual/gospel-art-book/old-testament?lang=eng</a:t>
            </a:r>
          </a:p>
          <a:p>
            <a:endParaRPr lang="en-US" dirty="0"/>
          </a:p>
          <a:p>
            <a:r>
              <a:rPr lang="en-US" dirty="0"/>
              <a:t>The “tradition of the elders” of course was a fence law. </a:t>
            </a:r>
          </a:p>
          <a:p>
            <a:endParaRPr lang="en-US" dirty="0"/>
          </a:p>
          <a:p>
            <a:r>
              <a:rPr lang="en-US" dirty="0"/>
              <a:t>Christ rebuked the Pharisees because they had put their fence laws (traditions relating to how one could delay giving money to parents) above the core law (honoring father and mother).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7380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https://www.churchofjesuschrist.org/study/manual/gospel-art-book/old-testament?lang=eng</a:t>
            </a:r>
          </a:p>
          <a:p>
            <a:endParaRPr lang="en-US" dirty="0"/>
          </a:p>
          <a:p>
            <a:r>
              <a:rPr lang="en-US" dirty="0"/>
              <a:t>The “tradition of the elders” of course was a fence law. </a:t>
            </a:r>
          </a:p>
          <a:p>
            <a:endParaRPr lang="en-US" dirty="0"/>
          </a:p>
          <a:p>
            <a:r>
              <a:rPr lang="en-US" dirty="0"/>
              <a:t>Christ rebuked the Pharisees because they had put their fence laws (traditions relating to how one could delay giving money to parents) above the core law (honoring father and mother).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530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BDC1D-C500-4A2F-9386-B7DD06BEB731}" type="slidenum">
              <a:rPr lang="en-US"/>
              <a:pPr/>
              <a:t>27</a:t>
            </a:fld>
            <a:endParaRPr lang="en-US"/>
          </a:p>
        </p:txBody>
      </p:sp>
      <p:sp>
        <p:nvSpPr>
          <p:cNvPr id="232450" name="Rectangle 2"/>
          <p:cNvSpPr>
            <a:spLocks noGrp="1" noRot="1" noChangeAspect="1" noChangeArrowheads="1" noTextEdit="1"/>
          </p:cNvSpPr>
          <p:nvPr>
            <p:ph type="sldImg"/>
          </p:nvPr>
        </p:nvSpPr>
        <p:spPr>
          <a:xfrm>
            <a:off x="381000" y="685800"/>
            <a:ext cx="6096000" cy="3429000"/>
          </a:xfrm>
          <a:ln/>
        </p:spPr>
      </p:sp>
      <p:sp>
        <p:nvSpPr>
          <p:cNvPr id="232451" name="Rectangle 3"/>
          <p:cNvSpPr>
            <a:spLocks noGrp="1" noChangeArrowheads="1"/>
          </p:cNvSpPr>
          <p:nvPr>
            <p:ph type="body" idx="1"/>
          </p:nvPr>
        </p:nvSpPr>
        <p:spPr/>
        <p:txBody>
          <a:bodyPr/>
          <a:lstStyle/>
          <a:p>
            <a:pPr rtl="0"/>
            <a:r>
              <a:rPr lang="en-US" sz="1200" b="0" i="0" u="none" strike="noStrike" kern="1200" baseline="0" dirty="0">
                <a:solidFill>
                  <a:schemeClr val="tx1"/>
                </a:solidFill>
                <a:latin typeface="+mn-lt"/>
                <a:ea typeface="+mn-ea"/>
                <a:cs typeface="+mn-cs"/>
              </a:rPr>
              <a:t>Image 1: http://clipart-library.com/cartoon-camel-pictures.html</a:t>
            </a:r>
          </a:p>
          <a:p>
            <a:pPr rtl="0"/>
            <a:r>
              <a:rPr lang="en-US" sz="1200" b="0" i="0" u="none" strike="noStrike" kern="1200" baseline="0" dirty="0">
                <a:solidFill>
                  <a:schemeClr val="tx1"/>
                </a:solidFill>
                <a:latin typeface="+mn-lt"/>
                <a:ea typeface="+mn-ea"/>
                <a:cs typeface="+mn-cs"/>
              </a:rPr>
              <a:t>Image 2: http://clipart-library.com/search2/?q=gnat#gsc.tab=1&amp;gsc.q=gnat&amp;gsc.page=1</a:t>
            </a:r>
          </a:p>
          <a:p>
            <a:pPr rtl="0"/>
            <a:endParaRPr lang="en-US" sz="1200" b="0" i="1" u="none" strike="noStrike" kern="1200" baseline="0" dirty="0">
              <a:solidFill>
                <a:schemeClr val="tx1"/>
              </a:solidFill>
              <a:latin typeface="+mn-lt"/>
              <a:ea typeface="+mn-ea"/>
              <a:cs typeface="+mn-cs"/>
            </a:endParaRPr>
          </a:p>
          <a:p>
            <a:pPr rtl="0"/>
            <a:r>
              <a:rPr lang="en-US" sz="1200" b="0" i="1" u="none" strike="noStrike" kern="1200" baseline="0" dirty="0">
                <a:solidFill>
                  <a:schemeClr val="tx1"/>
                </a:solidFill>
                <a:latin typeface="+mn-lt"/>
                <a:ea typeface="+mn-ea"/>
                <a:cs typeface="+mn-cs"/>
              </a:rPr>
              <a:t>Ye</a:t>
            </a:r>
            <a:r>
              <a:rPr lang="en-US" sz="1200" b="0" i="0" u="none" strike="noStrike" kern="1200" baseline="0" dirty="0">
                <a:solidFill>
                  <a:schemeClr val="tx1"/>
                </a:solidFill>
                <a:latin typeface="+mn-lt"/>
                <a:ea typeface="+mn-ea"/>
                <a:cs typeface="+mn-cs"/>
              </a:rPr>
              <a:t> blind guides, which strain at a gnat, and swallow a camel. (New Testament, Matthew 23:24)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outerShdw>
                </a:effectLst>
              </a:rPr>
              <a:t>*The gnat is one of the </a:t>
            </a:r>
            <a:r>
              <a:rPr lang="en-US" sz="1200" u="sng" dirty="0">
                <a:effectLst>
                  <a:outerShdw blurRad="38100" dist="38100" dir="2700000" algn="tl">
                    <a:srgbClr val="000000"/>
                  </a:outerShdw>
                </a:effectLst>
              </a:rPr>
              <a:t>smallest</a:t>
            </a:r>
            <a:r>
              <a:rPr lang="en-US" sz="1200" dirty="0">
                <a:effectLst>
                  <a:outerShdw blurRad="38100" dist="38100" dir="2700000" algn="tl">
                    <a:srgbClr val="000000"/>
                  </a:outerShdw>
                </a:effectLst>
              </a:rPr>
              <a:t> </a:t>
            </a:r>
            <a:r>
              <a:rPr lang="en-US" sz="1200" dirty="0" err="1">
                <a:effectLst>
                  <a:outerShdw blurRad="38100" dist="38100" dir="2700000" algn="tl">
                    <a:srgbClr val="000000"/>
                  </a:outerShdw>
                </a:effectLst>
              </a:rPr>
              <a:t>unkosher</a:t>
            </a:r>
            <a:r>
              <a:rPr lang="en-US" sz="1200" dirty="0">
                <a:effectLst>
                  <a:outerShdw blurRad="38100" dist="38100" dir="2700000" algn="tl">
                    <a:srgbClr val="000000"/>
                  </a:outerShdw>
                </a:effectLst>
              </a:rPr>
              <a:t> animals.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outerShdw>
                </a:effectLst>
              </a:rPr>
              <a:t>*The camel is one of the </a:t>
            </a:r>
            <a:r>
              <a:rPr lang="en-US" sz="1200" u="sng" dirty="0">
                <a:effectLst>
                  <a:outerShdw blurRad="38100" dist="38100" dir="2700000" algn="tl">
                    <a:srgbClr val="000000"/>
                  </a:outerShdw>
                </a:effectLst>
              </a:rPr>
              <a:t>largest</a:t>
            </a:r>
            <a:r>
              <a:rPr lang="en-US" sz="1200" dirty="0">
                <a:effectLst>
                  <a:outerShdw blurRad="38100" dist="38100" dir="2700000" algn="tl">
                    <a:srgbClr val="000000"/>
                  </a:outerShdw>
                </a:effectLst>
              </a:rPr>
              <a:t> </a:t>
            </a:r>
            <a:r>
              <a:rPr lang="en-US" sz="1200" dirty="0" err="1">
                <a:effectLst>
                  <a:outerShdw blurRad="38100" dist="38100" dir="2700000" algn="tl">
                    <a:srgbClr val="000000"/>
                  </a:outerShdw>
                </a:effectLst>
              </a:rPr>
              <a:t>unkosher</a:t>
            </a:r>
            <a:r>
              <a:rPr lang="en-US" sz="1200" dirty="0">
                <a:effectLst>
                  <a:outerShdw blurRad="38100" dist="38100" dir="2700000" algn="tl">
                    <a:srgbClr val="000000"/>
                  </a:outerShdw>
                </a:effectLst>
              </a:rPr>
              <a:t> animals.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FF0000"/>
                </a:solidFill>
                <a:effectLst>
                  <a:outerShdw blurRad="38100" dist="38100" dir="2700000" algn="tl">
                    <a:srgbClr val="000000"/>
                  </a:outerShdw>
                </a:effectLst>
              </a:rPr>
              <a:t>*They strain out </a:t>
            </a:r>
            <a:r>
              <a:rPr lang="en-US" sz="1200" i="1" dirty="0" err="1">
                <a:solidFill>
                  <a:srgbClr val="FF0000"/>
                </a:solidFill>
                <a:effectLst>
                  <a:outerShdw blurRad="38100" dist="38100" dir="2700000" algn="tl">
                    <a:srgbClr val="000000"/>
                  </a:outerShdw>
                </a:effectLst>
              </a:rPr>
              <a:t>unkosher</a:t>
            </a:r>
            <a:r>
              <a:rPr lang="en-US" sz="1200" i="1" dirty="0">
                <a:solidFill>
                  <a:srgbClr val="FF0000"/>
                </a:solidFill>
                <a:effectLst>
                  <a:outerShdw blurRad="38100" dist="38100" dir="2700000" algn="tl">
                    <a:srgbClr val="000000"/>
                  </a:outerShdw>
                </a:effectLst>
              </a:rPr>
              <a:t> gnats. But by ignoring more important commandments, the Jewish leaders figuratively swallowed an </a:t>
            </a:r>
            <a:r>
              <a:rPr lang="en-US" sz="1200" i="1" dirty="0" err="1">
                <a:solidFill>
                  <a:srgbClr val="FF0000"/>
                </a:solidFill>
                <a:effectLst>
                  <a:outerShdw blurRad="38100" dist="38100" dir="2700000" algn="tl">
                    <a:srgbClr val="000000"/>
                  </a:outerShdw>
                </a:effectLst>
              </a:rPr>
              <a:t>unkosher</a:t>
            </a:r>
            <a:r>
              <a:rPr lang="en-US" sz="1200" i="1" dirty="0">
                <a:solidFill>
                  <a:srgbClr val="FF0000"/>
                </a:solidFill>
                <a:effectLst>
                  <a:outerShdw blurRad="38100" dist="38100" dir="2700000" algn="tl">
                    <a:srgbClr val="000000"/>
                  </a:outerShdw>
                </a:effectLst>
              </a:rPr>
              <a:t> camel.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outerShdw blurRad="38100" dist="38100" dir="2700000" algn="tl">
                  <a:srgbClr val="000000"/>
                </a:outerShdw>
              </a:effectLst>
            </a:endParaRPr>
          </a:p>
          <a:p>
            <a:pPr rtl="0"/>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3505799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https://www.brooklynmuseum.org/opencollection/objects/13456</a:t>
            </a:r>
          </a:p>
          <a:p>
            <a:r>
              <a:rPr lang="en-US" dirty="0"/>
              <a:t>Sometimes we can get caught up in the “offerings and sacrifices” (like “We’ve got to make our monthly visit,” “We’ve got to have reverence during family scripture study,” “We need to dress modestly,”) and miss the mark of loving God and neighbors. These commandments are our target. </a:t>
            </a:r>
            <a:r>
              <a:rPr lang="en-US" b="1" dirty="0"/>
              <a:t>Fence laws make it harder for LA to join in.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228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Elder Robbins fence law story … “my list is going church wide” tie back to how all three were fence laws,</a:t>
            </a:r>
            <a:r>
              <a:rPr lang="en-US" baseline="0" dirty="0"/>
              <a:t> but the LGR principle gets us closer to the underlying law.</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2734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Maria/Levi</a:t>
            </a:r>
            <a:r>
              <a:rPr lang="en-US" baseline="0" dirty="0"/>
              <a:t> story.</a:t>
            </a:r>
          </a:p>
          <a:p>
            <a:r>
              <a:rPr lang="en-US" baseline="0" dirty="0"/>
              <a:t>Teach the principles and the doctrines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5039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7726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dirty="0"/>
              <a:t>Image: https://www.churchofjesuschrist.org/study/manual/gospel-art-book/old-testament?lang=eng</a:t>
            </a:r>
          </a:p>
          <a:p>
            <a:endParaRPr lang="en-US" dirty="0"/>
          </a:p>
          <a:p>
            <a:endParaRPr lang="en-US" dirty="0"/>
          </a:p>
          <a:p>
            <a:r>
              <a:rPr lang="en-US" dirty="0"/>
              <a:t>The “tradition of the elders” of course was a fence law. </a:t>
            </a:r>
          </a:p>
          <a:p>
            <a:endParaRPr lang="en-US" dirty="0"/>
          </a:p>
          <a:p>
            <a:r>
              <a:rPr lang="en-US" dirty="0"/>
              <a:t>Christ rebuked the Pharisees because they had put their fence laws (traditions relating to how one could delay giving money to parents) above the core law (honoring father and mother).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2707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54C53-6157-4B12-BAA5-DA684A044D5B}" type="slidenum">
              <a:rPr lang="en-US" smtClean="0"/>
              <a:t>3</a:t>
            </a:fld>
            <a:endParaRPr lang="en-US"/>
          </a:p>
        </p:txBody>
      </p:sp>
    </p:spTree>
    <p:extLst>
      <p:ext uri="{BB962C8B-B14F-4D97-AF65-F5344CB8AC3E}">
        <p14:creationId xmlns:p14="http://schemas.microsoft.com/office/powerpoint/2010/main" val="2036919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347E43-8842-461E-98D0-AC971DF8CE64}" type="slidenum">
              <a:rPr kumimoji="0" lang="en-US" altLang="en-US" sz="1200" b="0" i="0" u="none" strike="noStrike" kern="1200" cap="none" spc="0" normalizeH="0" baseline="0" noProof="0" smtClean="0">
                <a:ln>
                  <a:noFill/>
                </a:ln>
                <a:solidFill>
                  <a:prstClr val="black"/>
                </a:solidFill>
                <a:effectLst/>
                <a:uLnTx/>
                <a:uFillTx/>
                <a:latin typeface="Amphion"/>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mphion"/>
              <a:ea typeface="+mn-ea"/>
              <a:cs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mphion"/>
                <a:cs typeface="Arial" panose="020B0604020202020204" pitchFamily="34" charset="0"/>
              </a:rPr>
              <a:t>President</a:t>
            </a:r>
            <a:r>
              <a:rPr lang="en-US" altLang="en-US" baseline="0" dirty="0">
                <a:latin typeface="Amphion"/>
                <a:cs typeface="Arial" panose="020B0604020202020204" pitchFamily="34" charset="0"/>
              </a:rPr>
              <a:t> Nelson, Sabbath</a:t>
            </a:r>
          </a:p>
          <a:p>
            <a:r>
              <a:rPr lang="en-US" altLang="en-US" baseline="0" dirty="0">
                <a:latin typeface="Amphion"/>
                <a:cs typeface="Arial" panose="020B0604020202020204" pitchFamily="34" charset="0"/>
              </a:rPr>
              <a:t>Sister Dalton, swimsuits</a:t>
            </a:r>
          </a:p>
          <a:p>
            <a:endParaRPr lang="en-US" altLang="en-US" dirty="0">
              <a:latin typeface="Amphion"/>
              <a:cs typeface="Arial" panose="020B0604020202020204" pitchFamily="34" charset="0"/>
            </a:endParaRPr>
          </a:p>
        </p:txBody>
      </p:sp>
    </p:spTree>
    <p:extLst>
      <p:ext uri="{BB962C8B-B14F-4D97-AF65-F5344CB8AC3E}">
        <p14:creationId xmlns:p14="http://schemas.microsoft.com/office/powerpoint/2010/main" val="1218891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should never judge people – I’ve noticed that in many cases we judge people based on FL even more than  real laws.</a:t>
            </a:r>
            <a:endParaRPr lang="en-US" dirty="0"/>
          </a:p>
        </p:txBody>
      </p:sp>
      <p:sp>
        <p:nvSpPr>
          <p:cNvPr id="4" name="Slide Number Placeholder 3"/>
          <p:cNvSpPr>
            <a:spLocks noGrp="1"/>
          </p:cNvSpPr>
          <p:nvPr>
            <p:ph type="sldNum" sz="quarter" idx="10"/>
          </p:nvPr>
        </p:nvSpPr>
        <p:spPr/>
        <p:txBody>
          <a:bodyPr/>
          <a:lstStyle/>
          <a:p>
            <a:fld id="{B6954C53-6157-4B12-BAA5-DA684A044D5B}" type="slidenum">
              <a:rPr lang="en-US" smtClean="0"/>
              <a:t>36</a:t>
            </a:fld>
            <a:endParaRPr lang="en-US"/>
          </a:p>
        </p:txBody>
      </p:sp>
    </p:spTree>
    <p:extLst>
      <p:ext uri="{BB962C8B-B14F-4D97-AF65-F5344CB8AC3E}">
        <p14:creationId xmlns:p14="http://schemas.microsoft.com/office/powerpoint/2010/main" val="2353543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share</a:t>
            </a:r>
            <a:r>
              <a:rPr lang="en-US" baseline="0" dirty="0"/>
              <a:t> this story, different people judge. Serves Jennifer right, why wasn’t </a:t>
            </a:r>
            <a:r>
              <a:rPr lang="en-US" baseline="0" dirty="0" err="1"/>
              <a:t>denise</a:t>
            </a:r>
            <a:r>
              <a:rPr lang="en-US" baseline="0" dirty="0"/>
              <a:t> a better parent? Or, “I’m sure it wasn’t the boy who wanted to </a:t>
            </a:r>
            <a:r>
              <a:rPr lang="en-US" baseline="0" dirty="0" err="1"/>
              <a:t>uninvite</a:t>
            </a:r>
            <a:r>
              <a:rPr lang="en-US" baseline="0" dirty="0"/>
              <a:t> the girl…” </a:t>
            </a:r>
            <a:r>
              <a:rPr lang="en-US" dirty="0"/>
              <a:t>Some times we judge the judgers.</a:t>
            </a:r>
          </a:p>
        </p:txBody>
      </p:sp>
      <p:sp>
        <p:nvSpPr>
          <p:cNvPr id="4" name="Slide Number Placeholder 3"/>
          <p:cNvSpPr>
            <a:spLocks noGrp="1"/>
          </p:cNvSpPr>
          <p:nvPr>
            <p:ph type="sldNum" sz="quarter" idx="10"/>
          </p:nvPr>
        </p:nvSpPr>
        <p:spPr/>
        <p:txBody>
          <a:bodyPr/>
          <a:lstStyle/>
          <a:p>
            <a:fld id="{B6954C53-6157-4B12-BAA5-DA684A044D5B}" type="slidenum">
              <a:rPr lang="en-US" smtClean="0"/>
              <a:t>37</a:t>
            </a:fld>
            <a:endParaRPr lang="en-US"/>
          </a:p>
        </p:txBody>
      </p:sp>
    </p:spTree>
    <p:extLst>
      <p:ext uri="{BB962C8B-B14F-4D97-AF65-F5344CB8AC3E}">
        <p14:creationId xmlns:p14="http://schemas.microsoft.com/office/powerpoint/2010/main" val="2353795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Image: https://www.churchofjesuschrist.org/study/manual/gospel-art-book/old-testament?lang=eng</a:t>
            </a:r>
          </a:p>
          <a:p>
            <a:endParaRPr lang="en-US" dirty="0"/>
          </a:p>
        </p:txBody>
      </p:sp>
      <p:sp>
        <p:nvSpPr>
          <p:cNvPr id="4" name="Slide Number Placeholder 3"/>
          <p:cNvSpPr>
            <a:spLocks noGrp="1"/>
          </p:cNvSpPr>
          <p:nvPr>
            <p:ph type="sldNum" sz="quarter" idx="10"/>
          </p:nvPr>
        </p:nvSpPr>
        <p:spPr/>
        <p:txBody>
          <a:bodyPr/>
          <a:lstStyle/>
          <a:p>
            <a:fld id="{B6954C53-6157-4B12-BAA5-DA684A044D5B}" type="slidenum">
              <a:rPr lang="en-US" smtClean="0"/>
              <a:t>38</a:t>
            </a:fld>
            <a:endParaRPr lang="en-US"/>
          </a:p>
        </p:txBody>
      </p:sp>
    </p:spTree>
    <p:extLst>
      <p:ext uri="{BB962C8B-B14F-4D97-AF65-F5344CB8AC3E}">
        <p14:creationId xmlns:p14="http://schemas.microsoft.com/office/powerpoint/2010/main" val="2616856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https://en.wikipedia.org/wiki/Paul_the_Apostle</a:t>
            </a:r>
          </a:p>
          <a:p>
            <a:r>
              <a:rPr lang="en-US" dirty="0"/>
              <a:t>Could riff on</a:t>
            </a:r>
            <a:r>
              <a:rPr lang="en-US" baseline="0" dirty="0"/>
              <a:t> something like this:</a:t>
            </a:r>
          </a:p>
          <a:p>
            <a:r>
              <a:rPr lang="en-US" sz="1200" kern="1200" dirty="0">
                <a:solidFill>
                  <a:schemeClr val="tx1"/>
                </a:solidFill>
                <a:effectLst/>
                <a:latin typeface="+mn-lt"/>
                <a:ea typeface="+mn-ea"/>
                <a:cs typeface="+mn-cs"/>
              </a:rPr>
              <a:t>In a modern context, we might see debates about whether it’s okay to drink Coke, have a vegan (or all-meat) diet, whole wheat, white bread, and so forth. Paul did not want the members to argue about these issues which are tangential to faith in Christ.</a:t>
            </a:r>
          </a:p>
        </p:txBody>
      </p:sp>
      <p:sp>
        <p:nvSpPr>
          <p:cNvPr id="4" name="Slide Number Placeholder 3"/>
          <p:cNvSpPr>
            <a:spLocks noGrp="1"/>
          </p:cNvSpPr>
          <p:nvPr>
            <p:ph type="sldNum" sz="quarter" idx="10"/>
          </p:nvPr>
        </p:nvSpPr>
        <p:spPr/>
        <p:txBody>
          <a:bodyPr/>
          <a:lstStyle/>
          <a:p>
            <a:fld id="{B6954C53-6157-4B12-BAA5-DA684A044D5B}" type="slidenum">
              <a:rPr lang="en-US" smtClean="0"/>
              <a:t>39</a:t>
            </a:fld>
            <a:endParaRPr lang="en-US"/>
          </a:p>
        </p:txBody>
      </p:sp>
    </p:spTree>
    <p:extLst>
      <p:ext uri="{BB962C8B-B14F-4D97-AF65-F5344CB8AC3E}">
        <p14:creationId xmlns:p14="http://schemas.microsoft.com/office/powerpoint/2010/main" val="1283456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https://en.wikipedia.org/wiki/Paul_the_Apostle</a:t>
            </a:r>
          </a:p>
          <a:p>
            <a:r>
              <a:rPr lang="en-US" dirty="0"/>
              <a:t>Could riff on</a:t>
            </a:r>
            <a:r>
              <a:rPr lang="en-US" baseline="0" dirty="0"/>
              <a:t> something like this:</a:t>
            </a:r>
          </a:p>
          <a:p>
            <a:r>
              <a:rPr lang="en-US" sz="1200" kern="1200" dirty="0">
                <a:solidFill>
                  <a:schemeClr val="tx1"/>
                </a:solidFill>
                <a:effectLst/>
                <a:latin typeface="+mn-lt"/>
                <a:ea typeface="+mn-ea"/>
                <a:cs typeface="+mn-cs"/>
              </a:rPr>
              <a:t>In a modern context, we might see debates about whether it’s okay to drink Coke, have a vegan (or all-meat) diet, whole wheat, white bread, and so forth. Paul did not want the members to argue about these issues which are tangential to faith in Christ.</a:t>
            </a:r>
          </a:p>
        </p:txBody>
      </p:sp>
      <p:sp>
        <p:nvSpPr>
          <p:cNvPr id="4" name="Slide Number Placeholder 3"/>
          <p:cNvSpPr>
            <a:spLocks noGrp="1"/>
          </p:cNvSpPr>
          <p:nvPr>
            <p:ph type="sldNum" sz="quarter" idx="10"/>
          </p:nvPr>
        </p:nvSpPr>
        <p:spPr/>
        <p:txBody>
          <a:bodyPr/>
          <a:lstStyle/>
          <a:p>
            <a:fld id="{B6954C53-6157-4B12-BAA5-DA684A044D5B}" type="slidenum">
              <a:rPr lang="en-US" smtClean="0"/>
              <a:t>40</a:t>
            </a:fld>
            <a:endParaRPr lang="en-US"/>
          </a:p>
        </p:txBody>
      </p:sp>
    </p:spTree>
    <p:extLst>
      <p:ext uri="{BB962C8B-B14F-4D97-AF65-F5344CB8AC3E}">
        <p14:creationId xmlns:p14="http://schemas.microsoft.com/office/powerpoint/2010/main" val="1832908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what if some of my family members judge me for drinking a Coke, but it’s not actually wrong to drink a Coke.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6954C53-6157-4B12-BAA5-DA684A044D5B}" type="slidenum">
              <a:rPr lang="en-US" smtClean="0"/>
              <a:t>41</a:t>
            </a:fld>
            <a:endParaRPr lang="en-US"/>
          </a:p>
        </p:txBody>
      </p:sp>
    </p:spTree>
    <p:extLst>
      <p:ext uri="{BB962C8B-B14F-4D97-AF65-F5344CB8AC3E}">
        <p14:creationId xmlns:p14="http://schemas.microsoft.com/office/powerpoint/2010/main" val="1659042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according to Paul, even though it’s not wrong for me to drink a Coke, if I’m hurting other people by drinking it, I’m no longer walking in love.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6954C53-6157-4B12-BAA5-DA684A044D5B}" type="slidenum">
              <a:rPr lang="en-US" smtClean="0"/>
              <a:t>42</a:t>
            </a:fld>
            <a:endParaRPr lang="en-US"/>
          </a:p>
        </p:txBody>
      </p:sp>
    </p:spTree>
    <p:extLst>
      <p:ext uri="{BB962C8B-B14F-4D97-AF65-F5344CB8AC3E}">
        <p14:creationId xmlns:p14="http://schemas.microsoft.com/office/powerpoint/2010/main" val="1498626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we might have the attitude of “Don’t judge me” I can do whatever I want, but Paul also reminds us that to be Christlike, we should not only not judge others, but be gracious and not do things that we technically could do if it’s going to hurt others. These are important principles for us to consider as we think about judging </a:t>
            </a:r>
            <a:r>
              <a:rPr lang="en-US"/>
              <a:t>and fence laws.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6954C53-6157-4B12-BAA5-DA684A044D5B}" type="slidenum">
              <a:rPr lang="en-US" smtClean="0"/>
              <a:t>43</a:t>
            </a:fld>
            <a:endParaRPr lang="en-US"/>
          </a:p>
        </p:txBody>
      </p:sp>
    </p:spTree>
    <p:extLst>
      <p:ext uri="{BB962C8B-B14F-4D97-AF65-F5344CB8AC3E}">
        <p14:creationId xmlns:p14="http://schemas.microsoft.com/office/powerpoint/2010/main" val="2043987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50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54C53-6157-4B12-BAA5-DA684A044D5B}" type="slidenum">
              <a:rPr lang="en-US" smtClean="0"/>
              <a:t>4</a:t>
            </a:fld>
            <a:endParaRPr lang="en-US"/>
          </a:p>
        </p:txBody>
      </p:sp>
    </p:spTree>
    <p:extLst>
      <p:ext uri="{BB962C8B-B14F-4D97-AF65-F5344CB8AC3E}">
        <p14:creationId xmlns:p14="http://schemas.microsoft.com/office/powerpoint/2010/main" val="14143230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Image: https://www.churchofjesuschrist.org/study/manual/gospel-art-book/old-testament?lang=eng</a:t>
            </a:r>
          </a:p>
          <a:p>
            <a:endParaRPr lang="en-US" dirty="0"/>
          </a:p>
        </p:txBody>
      </p:sp>
      <p:sp>
        <p:nvSpPr>
          <p:cNvPr id="4" name="Slide Number Placeholder 3"/>
          <p:cNvSpPr>
            <a:spLocks noGrp="1"/>
          </p:cNvSpPr>
          <p:nvPr>
            <p:ph type="sldNum" sz="quarter" idx="10"/>
          </p:nvPr>
        </p:nvSpPr>
        <p:spPr/>
        <p:txBody>
          <a:bodyPr/>
          <a:lstStyle/>
          <a:p>
            <a:fld id="{B6954C53-6157-4B12-BAA5-DA684A044D5B}" type="slidenum">
              <a:rPr lang="en-US" smtClean="0"/>
              <a:t>47</a:t>
            </a:fld>
            <a:endParaRPr lang="en-US"/>
          </a:p>
        </p:txBody>
      </p:sp>
    </p:spTree>
    <p:extLst>
      <p:ext uri="{BB962C8B-B14F-4D97-AF65-F5344CB8AC3E}">
        <p14:creationId xmlns:p14="http://schemas.microsoft.com/office/powerpoint/2010/main" val="3711502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671D372-281C-4DA0-BFBE-C6A113C23646}"/>
              </a:ext>
            </a:extLst>
          </p:cNvPr>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5315407-5729-4D77-BB8B-419391DA9D6E}" type="slidenum">
              <a:rPr lang="en-US" altLang="en-US" smtClean="0">
                <a:solidFill>
                  <a:srgbClr val="FFFF00"/>
                </a:solidFill>
                <a:latin typeface="Amphion" pitchFamily="34" charset="0"/>
              </a:rPr>
              <a:pPr/>
              <a:t>48</a:t>
            </a:fld>
            <a:endParaRPr lang="en-US" altLang="en-US">
              <a:solidFill>
                <a:srgbClr val="FFFF00"/>
              </a:solidFill>
              <a:latin typeface="Amphion" pitchFamily="34" charset="0"/>
            </a:endParaRPr>
          </a:p>
        </p:txBody>
      </p:sp>
      <p:sp>
        <p:nvSpPr>
          <p:cNvPr id="77827" name="Rectangle 2">
            <a:extLst>
              <a:ext uri="{FF2B5EF4-FFF2-40B4-BE49-F238E27FC236}">
                <a16:creationId xmlns:a16="http://schemas.microsoft.com/office/drawing/2014/main" id="{F8D61ED8-F872-4035-B80C-344F62001E6F}"/>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5C2E74F8-E2D0-469A-9729-6D3BC811C3B9}"/>
              </a:ext>
            </a:extLst>
          </p:cNvPr>
          <p:cNvSpPr>
            <a:spLocks noGrp="1" noChangeArrowheads="1"/>
          </p:cNvSpPr>
          <p:nvPr>
            <p:ph type="body" idx="1"/>
          </p:nvPr>
        </p:nvSpPr>
        <p:spPr>
          <a:noFill/>
        </p:spPr>
        <p:txBody>
          <a:bodyPr/>
          <a:lstStyle/>
          <a:p>
            <a:pPr eaLnBrk="1" hangingPunct="1"/>
            <a:r>
              <a:rPr lang="en-US" altLang="en-US"/>
              <a:t>Point out that recording and responding to promptings will help us to obtain additional light.</a:t>
            </a:r>
          </a:p>
        </p:txBody>
      </p:sp>
    </p:spTree>
    <p:extLst>
      <p:ext uri="{BB962C8B-B14F-4D97-AF65-F5344CB8AC3E}">
        <p14:creationId xmlns:p14="http://schemas.microsoft.com/office/powerpoint/2010/main" val="1679385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347E43-8842-461E-98D0-AC971DF8CE64}" type="slidenum">
              <a:rPr kumimoji="0" lang="en-US" altLang="en-US" sz="1200" b="0" i="0" u="none" strike="noStrike" kern="1200" cap="none" spc="0" normalizeH="0" baseline="0" noProof="0" smtClean="0">
                <a:ln>
                  <a:noFill/>
                </a:ln>
                <a:solidFill>
                  <a:prstClr val="black"/>
                </a:solidFill>
                <a:effectLst/>
                <a:uLnTx/>
                <a:uFillTx/>
                <a:latin typeface="Amphion"/>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Amphion"/>
              <a:ea typeface="+mn-ea"/>
              <a:cs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mphion"/>
              <a:cs typeface="Arial" panose="020B0604020202020204" pitchFamily="34" charset="0"/>
            </a:endParaRPr>
          </a:p>
        </p:txBody>
      </p:sp>
    </p:spTree>
    <p:extLst>
      <p:ext uri="{BB962C8B-B14F-4D97-AF65-F5344CB8AC3E}">
        <p14:creationId xmlns:p14="http://schemas.microsoft.com/office/powerpoint/2010/main" val="1263503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6159B-C0E2-4D50-9B8B-31D87165A9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438483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https://pixabay.com/vectors/last-supper-jesus-leonardo-da-vinci-4997322/</a:t>
            </a:r>
          </a:p>
          <a:p>
            <a:endParaRPr lang="en-US" dirty="0"/>
          </a:p>
          <a:p>
            <a:r>
              <a:rPr lang="en-US" dirty="0"/>
              <a:t>In a meeting like this we sometimes think, “I wish my sister were here,” (or brother, or neighbor,</a:t>
            </a:r>
            <a:r>
              <a:rPr lang="en-US" baseline="0" dirty="0"/>
              <a:t> etc.).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2047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55</a:t>
            </a:fld>
            <a:endParaRPr lang="en-US" dirty="0"/>
          </a:p>
        </p:txBody>
      </p:sp>
    </p:spTree>
    <p:extLst>
      <p:ext uri="{BB962C8B-B14F-4D97-AF65-F5344CB8AC3E}">
        <p14:creationId xmlns:p14="http://schemas.microsoft.com/office/powerpoint/2010/main" val="296216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concept of “fence laws” is drawn from the Mishnah, a written collection of the Jewish oral traditions. In one section of the Mishnah, readers are told that in addition to the written laws given to Moses, Moses received “The [oral] Law from Sinai and committed it to Joshua, and Joshua to the elders, and the elders to the Prophets, and the Prophets committed it to the men of the Great Synagogue. They said make three things: Be deliberate in judgment, raise up many disciples, and </a:t>
            </a:r>
            <a:r>
              <a:rPr lang="en-US" sz="1200" i="1" kern="1200" dirty="0">
                <a:solidFill>
                  <a:schemeClr val="tx1"/>
                </a:solidFill>
                <a:effectLst/>
                <a:latin typeface="+mn-lt"/>
                <a:ea typeface="+mn-ea"/>
                <a:cs typeface="+mn-cs"/>
              </a:rPr>
              <a:t>make a fence around the Law</a:t>
            </a:r>
            <a:r>
              <a:rPr lang="en-US" sz="1200" kern="1200" dirty="0">
                <a:solidFill>
                  <a:schemeClr val="tx1"/>
                </a:solidFill>
                <a:effectLst/>
                <a:latin typeface="+mn-lt"/>
                <a:ea typeface="+mn-ea"/>
                <a:cs typeface="+mn-cs"/>
              </a:rPr>
              <a:t>.” The idea that was promulgated by these leaders what that a protective fence was needed to keep people from breaking the law of Moses. </a:t>
            </a:r>
          </a:p>
          <a:p>
            <a:r>
              <a:rPr lang="en-US" sz="1200" i="1" kern="1200" dirty="0">
                <a:solidFill>
                  <a:schemeClr val="tx1"/>
                </a:solidFill>
                <a:effectLst/>
                <a:latin typeface="+mn-lt"/>
                <a:ea typeface="+mn-ea"/>
                <a:cs typeface="+mn-cs"/>
              </a:rPr>
              <a:t>Mishnah, </a:t>
            </a:r>
            <a:r>
              <a:rPr lang="en-US" sz="1200" kern="1200" dirty="0" err="1">
                <a:solidFill>
                  <a:schemeClr val="tx1"/>
                </a:solidFill>
                <a:effectLst/>
                <a:latin typeface="+mn-lt"/>
                <a:ea typeface="+mn-ea"/>
                <a:cs typeface="+mn-cs"/>
              </a:rPr>
              <a:t>Pirke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Avoth</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1:1:5. Throughout this book I will make references to the Mishnah, and at times use it as support for ideas that seem to be have been held by the Pharisees. It is important to note that this is not iron-clad support given that the Mishnah is not composed until the beginning of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century (~200 A.D.). While the Mishnah is compiled after the time of Christ, it appears that in some cases the Pharisees operated under similar principles with respect to fence laws.</a:t>
            </a:r>
          </a:p>
          <a:p>
            <a:endParaRPr lang="en-US" dirty="0"/>
          </a:p>
        </p:txBody>
      </p:sp>
      <p:sp>
        <p:nvSpPr>
          <p:cNvPr id="4" name="Slide Number Placeholder 3"/>
          <p:cNvSpPr>
            <a:spLocks noGrp="1"/>
          </p:cNvSpPr>
          <p:nvPr>
            <p:ph type="sldNum" sz="quarter" idx="10"/>
          </p:nvPr>
        </p:nvSpPr>
        <p:spPr/>
        <p:txBody>
          <a:bodyPr/>
          <a:lstStyle/>
          <a:p>
            <a:fld id="{B6954C53-6157-4B12-BAA5-DA684A044D5B}" type="slidenum">
              <a:rPr lang="en-US" smtClean="0"/>
              <a:t>5</a:t>
            </a:fld>
            <a:endParaRPr lang="en-US"/>
          </a:p>
        </p:txBody>
      </p:sp>
    </p:spTree>
    <p:extLst>
      <p:ext uri="{BB962C8B-B14F-4D97-AF65-F5344CB8AC3E}">
        <p14:creationId xmlns:p14="http://schemas.microsoft.com/office/powerpoint/2010/main" val="281751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FA06811-0CD3-471A-8C53-D1EBE3D8C20A}" type="slidenum">
              <a:rPr lang="en-US" altLang="en-US" sz="1200"/>
              <a:pPr eaLnBrk="1" hangingPunct="1"/>
              <a:t>6</a:t>
            </a:fld>
            <a:endParaRPr lang="en-US" altLang="en-US" sz="1200"/>
          </a:p>
        </p:txBody>
      </p:sp>
      <p:sp>
        <p:nvSpPr>
          <p:cNvPr id="82947" name="Rectangle 2"/>
          <p:cNvSpPr>
            <a:spLocks noGrp="1" noRot="1" noChangeAspect="1" noChangeArrowheads="1" noTextEdit="1"/>
          </p:cNvSpPr>
          <p:nvPr>
            <p:ph type="sldImg"/>
          </p:nvPr>
        </p:nvSpPr>
        <p:spPr>
          <a:xfrm>
            <a:off x="381000" y="685800"/>
            <a:ext cx="6096000" cy="3429000"/>
          </a:xfrm>
          <a:ln/>
        </p:spPr>
      </p:sp>
      <p:sp>
        <p:nvSpPr>
          <p:cNvPr id="82948" name="Rectangle 3"/>
          <p:cNvSpPr>
            <a:spLocks noGrp="1" noChangeArrowheads="1"/>
          </p:cNvSpPr>
          <p:nvPr>
            <p:ph type="body" idx="1"/>
          </p:nvPr>
        </p:nvSpPr>
        <p:spPr>
          <a:noFill/>
        </p:spPr>
        <p:txBody>
          <a:bodyPr/>
          <a:lstStyle/>
          <a:p>
            <a:pPr eaLnBrk="1" hangingPunct="1"/>
            <a:r>
              <a:rPr lang="en-US" altLang="en-US" dirty="0"/>
              <a:t>Image: https://en.wikipedia.org/wiki/Josephus</a:t>
            </a:r>
          </a:p>
        </p:txBody>
      </p:sp>
    </p:spTree>
    <p:extLst>
      <p:ext uri="{BB962C8B-B14F-4D97-AF65-F5344CB8AC3E}">
        <p14:creationId xmlns:p14="http://schemas.microsoft.com/office/powerpoint/2010/main" val="87942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54C53-6157-4B12-BAA5-DA684A044D5B}" type="slidenum">
              <a:rPr lang="en-US" smtClean="0"/>
              <a:t>8</a:t>
            </a:fld>
            <a:endParaRPr lang="en-US"/>
          </a:p>
        </p:txBody>
      </p:sp>
    </p:spTree>
    <p:extLst>
      <p:ext uri="{BB962C8B-B14F-4D97-AF65-F5344CB8AC3E}">
        <p14:creationId xmlns:p14="http://schemas.microsoft.com/office/powerpoint/2010/main" val="885150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54C53-6157-4B12-BAA5-DA684A044D5B}" type="slidenum">
              <a:rPr lang="en-US" smtClean="0"/>
              <a:t>9</a:t>
            </a:fld>
            <a:endParaRPr lang="en-US"/>
          </a:p>
        </p:txBody>
      </p:sp>
    </p:spTree>
    <p:extLst>
      <p:ext uri="{BB962C8B-B14F-4D97-AF65-F5344CB8AC3E}">
        <p14:creationId xmlns:p14="http://schemas.microsoft.com/office/powerpoint/2010/main" val="3188066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Georgia" panose="02040502050405020303" pitchFamily="18" charset="0"/>
              </a:rPr>
              <a:t>In these six aspects, we’ll explore some Pros and Cons of Fence Laws</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10</a:t>
            </a:fld>
            <a:endParaRPr lang="en-US"/>
          </a:p>
        </p:txBody>
      </p:sp>
    </p:spTree>
    <p:extLst>
      <p:ext uri="{BB962C8B-B14F-4D97-AF65-F5344CB8AC3E}">
        <p14:creationId xmlns:p14="http://schemas.microsoft.com/office/powerpoint/2010/main" val="339638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4/20/2022</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DFBC82-B7F3-384E-886E-A32646246ED5}"/>
              </a:ext>
            </a:extLst>
          </p:cNvPr>
          <p:cNvSpPr>
            <a:spLocks noGrp="1"/>
          </p:cNvSpPr>
          <p:nvPr>
            <p:ph type="dt" sz="half" idx="10"/>
          </p:nvPr>
        </p:nvSpPr>
        <p:spPr/>
        <p:txBody>
          <a:bodyPr/>
          <a:lstStyle/>
          <a:p>
            <a:fld id="{913B5468-EAFA-4AB9-8DCA-761755EEF829}" type="datetimeFigureOut">
              <a:rPr lang="en-US" smtClean="0"/>
              <a:t>4/20/2022</a:t>
            </a:fld>
            <a:endParaRPr lang="en-US"/>
          </a:p>
        </p:txBody>
      </p:sp>
      <p:sp>
        <p:nvSpPr>
          <p:cNvPr id="3" name="Footer Placeholder 2">
            <a:extLst>
              <a:ext uri="{FF2B5EF4-FFF2-40B4-BE49-F238E27FC236}">
                <a16:creationId xmlns:a16="http://schemas.microsoft.com/office/drawing/2014/main" id="{9A6FE2D8-1938-9446-9BEE-A06A62A8A1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E87059-F719-2B4C-9A50-F388CA790037}"/>
              </a:ext>
            </a:extLst>
          </p:cNvPr>
          <p:cNvSpPr>
            <a:spLocks noGrp="1"/>
          </p:cNvSpPr>
          <p:nvPr>
            <p:ph type="sldNum" sz="quarter" idx="12"/>
          </p:nvPr>
        </p:nvSpPr>
        <p:spPr/>
        <p:txBody>
          <a:bodyPr/>
          <a:lstStyle/>
          <a:p>
            <a:fld id="{5D3086A0-BBDE-4E42-A27B-E8CCDF05B6A7}" type="slidenum">
              <a:rPr lang="en-US" smtClean="0"/>
              <a:t>‹#›</a:t>
            </a:fld>
            <a:endParaRPr lang="en-US"/>
          </a:p>
        </p:txBody>
      </p:sp>
    </p:spTree>
    <p:extLst>
      <p:ext uri="{BB962C8B-B14F-4D97-AF65-F5344CB8AC3E}">
        <p14:creationId xmlns:p14="http://schemas.microsoft.com/office/powerpoint/2010/main" val="347599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7E1B-7310-DA4C-88DB-7F667F06C3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D279C2-1250-8645-A97C-FFC7985BECDC}"/>
              </a:ext>
            </a:extLst>
          </p:cNvPr>
          <p:cNvSpPr>
            <a:spLocks noGrp="1"/>
          </p:cNvSpPr>
          <p:nvPr>
            <p:ph type="dt" sz="half" idx="10"/>
          </p:nvPr>
        </p:nvSpPr>
        <p:spPr/>
        <p:txBody>
          <a:bodyPr/>
          <a:lstStyle/>
          <a:p>
            <a:fld id="{913B5468-EAFA-4AB9-8DCA-761755EEF829}" type="datetimeFigureOut">
              <a:rPr lang="en-US" smtClean="0"/>
              <a:t>4/20/2022</a:t>
            </a:fld>
            <a:endParaRPr lang="en-US"/>
          </a:p>
        </p:txBody>
      </p:sp>
      <p:sp>
        <p:nvSpPr>
          <p:cNvPr id="4" name="Footer Placeholder 3">
            <a:extLst>
              <a:ext uri="{FF2B5EF4-FFF2-40B4-BE49-F238E27FC236}">
                <a16:creationId xmlns:a16="http://schemas.microsoft.com/office/drawing/2014/main" id="{8C9B9045-96DD-9245-9CCE-FA45F760F8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8B59C2-6048-B049-8A6B-25FB50A4EB84}"/>
              </a:ext>
            </a:extLst>
          </p:cNvPr>
          <p:cNvSpPr>
            <a:spLocks noGrp="1"/>
          </p:cNvSpPr>
          <p:nvPr>
            <p:ph type="sldNum" sz="quarter" idx="12"/>
          </p:nvPr>
        </p:nvSpPr>
        <p:spPr/>
        <p:txBody>
          <a:bodyPr/>
          <a:lstStyle/>
          <a:p>
            <a:fld id="{5D3086A0-BBDE-4E42-A27B-E8CCDF05B6A7}" type="slidenum">
              <a:rPr lang="en-US" smtClean="0"/>
              <a:t>‹#›</a:t>
            </a:fld>
            <a:endParaRPr lang="en-US"/>
          </a:p>
        </p:txBody>
      </p:sp>
    </p:spTree>
    <p:extLst>
      <p:ext uri="{BB962C8B-B14F-4D97-AF65-F5344CB8AC3E}">
        <p14:creationId xmlns:p14="http://schemas.microsoft.com/office/powerpoint/2010/main" val="95538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02268F2-64F4-4D2B-A998-9C9F1A5542B5}" type="slidenum">
              <a:rPr lang="en-US" altLang="en-US"/>
              <a:pPr>
                <a:defRPr/>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83521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solidFill>
                  <a:srgbClr val="FFFF00"/>
                </a:solidFill>
              </a:defRPr>
            </a:lvl1pPr>
          </a:lstStyle>
          <a:p>
            <a:r>
              <a:rPr lang="en-US" dirty="0"/>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78996B3-617D-4107-9535-77A397059B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064658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3" r:id="rId2"/>
    <p:sldLayoutId id="2147483714" r:id="rId3"/>
    <p:sldLayoutId id="2147483715" r:id="rId4"/>
    <p:sldLayoutId id="2147483716" r:id="rId5"/>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C:\AUDIO%20CLIPS\Scott%20Set%20a%20standard.mp3" TargetMode="External"/><Relationship Id="rId1" Type="http://schemas.microsoft.com/office/2007/relationships/media" Target="file:///C:\AUDIO%20CLIPS\Scott%20Set%20a%20standard.mp3" TargetMode="Externa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4CDDAC2-CB86-48AD-AC4B-43BA0FE6DAB6}"/>
              </a:ext>
            </a:extLst>
          </p:cNvPr>
          <p:cNvSpPr/>
          <p:nvPr/>
        </p:nvSpPr>
        <p:spPr>
          <a:xfrm>
            <a:off x="4010025" y="2090804"/>
            <a:ext cx="4171950" cy="2691632"/>
          </a:xfrm>
          <a:prstGeom prst="ellipse">
            <a:avLst/>
          </a:prstGeom>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Georgia" panose="02040502050405020303" pitchFamily="18" charset="0"/>
              </a:rPr>
              <a:t>A Hole</a:t>
            </a:r>
          </a:p>
          <a:p>
            <a:pPr algn="ctr"/>
            <a:r>
              <a:rPr lang="en-US" sz="3000" dirty="0">
                <a:latin typeface="Georgia" panose="02040502050405020303" pitchFamily="18" charset="0"/>
              </a:rPr>
              <a:t>(Dangerous!)</a:t>
            </a:r>
          </a:p>
        </p:txBody>
      </p:sp>
    </p:spTree>
    <p:extLst>
      <p:ext uri="{BB962C8B-B14F-4D97-AF65-F5344CB8AC3E}">
        <p14:creationId xmlns:p14="http://schemas.microsoft.com/office/powerpoint/2010/main" val="3558066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609600"/>
            <a:ext cx="10353762" cy="970450"/>
          </a:xfrm>
        </p:spPr>
        <p:txBody>
          <a:bodyPr/>
          <a:lstStyle/>
          <a:p>
            <a:r>
              <a:rPr lang="en-US" b="1" dirty="0">
                <a:latin typeface="Georgia" panose="02040502050405020303" pitchFamily="18" charset="0"/>
              </a:rPr>
              <a:t>Six Aspects of Fence Laws</a:t>
            </a:r>
            <a:endParaRPr lang="en-US" dirty="0">
              <a:latin typeface="Georgia" panose="02040502050405020303" pitchFamily="18" charset="0"/>
            </a:endParaRP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sz="3600" b="1" dirty="0">
                <a:latin typeface="Georgia" panose="02040502050405020303" pitchFamily="18" charset="0"/>
              </a:rPr>
              <a:t>Have Spirit-driven fence laws</a:t>
            </a:r>
          </a:p>
          <a:p>
            <a:pPr marL="514350" indent="-514350">
              <a:buFont typeface="+mj-lt"/>
              <a:buAutoNum type="arabicPeriod"/>
            </a:pPr>
            <a:r>
              <a:rPr lang="en-US" sz="3600" dirty="0">
                <a:latin typeface="Georgia" panose="02040502050405020303" pitchFamily="18" charset="0"/>
              </a:rPr>
              <a:t>Lighten your heavy yoke.</a:t>
            </a:r>
          </a:p>
          <a:p>
            <a:pPr marL="514350" indent="-514350">
              <a:buFont typeface="+mj-lt"/>
              <a:buAutoNum type="arabicPeriod"/>
            </a:pPr>
            <a:r>
              <a:rPr lang="en-US" sz="3600" dirty="0">
                <a:latin typeface="Georgia" panose="02040502050405020303" pitchFamily="18" charset="0"/>
              </a:rPr>
              <a:t>Focus on the mark, not the fence</a:t>
            </a:r>
          </a:p>
          <a:p>
            <a:pPr marL="514350" indent="-514350">
              <a:buFont typeface="+mj-lt"/>
              <a:buAutoNum type="arabicPeriod"/>
            </a:pPr>
            <a:r>
              <a:rPr lang="en-US" sz="3600" dirty="0">
                <a:latin typeface="Georgia" panose="02040502050405020303" pitchFamily="18" charset="0"/>
              </a:rPr>
              <a:t>Focus on the core, not the fence when teaching others</a:t>
            </a:r>
          </a:p>
          <a:p>
            <a:pPr marL="514350" indent="-514350">
              <a:buFont typeface="+mj-lt"/>
              <a:buAutoNum type="arabicPeriod"/>
            </a:pPr>
            <a:r>
              <a:rPr lang="en-US" sz="3600" dirty="0">
                <a:latin typeface="Georgia" panose="02040502050405020303" pitchFamily="18" charset="0"/>
              </a:rPr>
              <a:t>Don’t judge others on fence laws</a:t>
            </a:r>
          </a:p>
          <a:p>
            <a:pPr marL="514350" indent="-514350">
              <a:buFont typeface="+mj-lt"/>
              <a:buAutoNum type="arabicPeriod"/>
            </a:pPr>
            <a:r>
              <a:rPr lang="en-US" sz="3600" dirty="0">
                <a:latin typeface="Georgia" panose="02040502050405020303" pitchFamily="18" charset="0"/>
              </a:rPr>
              <a:t>Follow the prophet</a:t>
            </a:r>
          </a:p>
          <a:p>
            <a:pPr marL="514350" indent="-514350">
              <a:buFont typeface="+mj-lt"/>
              <a:buAutoNum type="arabicPeriod"/>
            </a:pPr>
            <a:endParaRPr lang="en-US" sz="3600" dirty="0">
              <a:latin typeface="Georgia" panose="02040502050405020303" pitchFamily="18" charset="0"/>
            </a:endParaRPr>
          </a:p>
        </p:txBody>
      </p:sp>
    </p:spTree>
    <p:extLst>
      <p:ext uri="{BB962C8B-B14F-4D97-AF65-F5344CB8AC3E}">
        <p14:creationId xmlns:p14="http://schemas.microsoft.com/office/powerpoint/2010/main" val="1426116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350608" y="762000"/>
            <a:ext cx="6019800" cy="6291590"/>
          </a:xfrm>
        </p:spPr>
        <p:txBody>
          <a:bodyPr>
            <a:normAutofit/>
          </a:bodyPr>
          <a:lstStyle/>
          <a:p>
            <a:pPr marL="0" indent="0">
              <a:buNone/>
            </a:pPr>
            <a:r>
              <a:rPr lang="en-US" sz="4800" dirty="0">
                <a:latin typeface="Georgia" panose="02040502050405020303" pitchFamily="18" charset="0"/>
              </a:rPr>
              <a:t>Why call ye me, Lord, Lord, and </a:t>
            </a:r>
            <a:r>
              <a:rPr lang="en-US" sz="4800" b="1" dirty="0">
                <a:latin typeface="Georgia" panose="02040502050405020303" pitchFamily="18" charset="0"/>
              </a:rPr>
              <a:t>do</a:t>
            </a:r>
            <a:r>
              <a:rPr lang="en-US" sz="4800" dirty="0">
                <a:latin typeface="Georgia" panose="02040502050405020303" pitchFamily="18" charset="0"/>
              </a:rPr>
              <a:t> not the things which I say?</a:t>
            </a:r>
          </a:p>
        </p:txBody>
      </p:sp>
      <p:sp>
        <p:nvSpPr>
          <p:cNvPr id="5" name="Rectangle 4"/>
          <p:cNvSpPr/>
          <p:nvPr/>
        </p:nvSpPr>
        <p:spPr>
          <a:xfrm>
            <a:off x="1866589" y="6007089"/>
            <a:ext cx="1553630" cy="461665"/>
          </a:xfrm>
          <a:prstGeom prst="rect">
            <a:avLst/>
          </a:prstGeom>
        </p:spPr>
        <p:txBody>
          <a:bodyPr wrap="none">
            <a:spAutoFit/>
          </a:bodyPr>
          <a:lstStyle/>
          <a:p>
            <a:r>
              <a:rPr lang="en-US" sz="2400" dirty="0">
                <a:latin typeface="Georgia" panose="02040502050405020303" pitchFamily="18" charset="0"/>
              </a:rPr>
              <a:t>Luke 6:46</a:t>
            </a:r>
          </a:p>
        </p:txBody>
      </p:sp>
      <p:pic>
        <p:nvPicPr>
          <p:cNvPr id="101380" name="Picture 4" descr="Image result for jesus christ"/>
          <p:cNvPicPr>
            <a:picLocks noChangeAspect="1" noChangeArrowheads="1"/>
          </p:cNvPicPr>
          <p:nvPr/>
        </p:nvPicPr>
        <p:blipFill rotWithShape="1">
          <a:blip r:embed="rId3">
            <a:extLst>
              <a:ext uri="{28A0092B-C50C-407E-A947-70E740481C1C}">
                <a14:useLocalDpi xmlns:a14="http://schemas.microsoft.com/office/drawing/2010/main" val="0"/>
              </a:ext>
            </a:extLst>
          </a:blip>
          <a:srcRect l="16250" r="18072"/>
          <a:stretch/>
        </p:blipFill>
        <p:spPr bwMode="auto">
          <a:xfrm flipH="1">
            <a:off x="721990" y="311916"/>
            <a:ext cx="3842828" cy="5456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E05756-1665-4CFA-BA7D-4A134DC5608E}"/>
              </a:ext>
            </a:extLst>
          </p:cNvPr>
          <p:cNvSpPr txBox="1"/>
          <p:nvPr/>
        </p:nvSpPr>
        <p:spPr>
          <a:xfrm>
            <a:off x="2994232" y="5399400"/>
            <a:ext cx="1963481" cy="369332"/>
          </a:xfrm>
          <a:prstGeom prst="rect">
            <a:avLst/>
          </a:prstGeom>
          <a:noFill/>
        </p:spPr>
        <p:txBody>
          <a:bodyPr wrap="square" rtlCol="0">
            <a:spAutoFit/>
          </a:bodyPr>
          <a:lstStyle/>
          <a:p>
            <a:r>
              <a:rPr lang="en-US" dirty="0"/>
              <a:t>Del Parson</a:t>
            </a:r>
          </a:p>
        </p:txBody>
      </p:sp>
    </p:spTree>
    <p:extLst>
      <p:ext uri="{BB962C8B-B14F-4D97-AF65-F5344CB8AC3E}">
        <p14:creationId xmlns:p14="http://schemas.microsoft.com/office/powerpoint/2010/main" val="174035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609600"/>
            <a:ext cx="6248400" cy="628650"/>
          </a:xfrm>
        </p:spPr>
        <p:txBody>
          <a:bodyPr>
            <a:normAutofit fontScale="90000"/>
          </a:bodyPr>
          <a:lstStyle/>
          <a:p>
            <a:pPr algn="ctr"/>
            <a:r>
              <a:rPr lang="en-US" sz="3600" b="1" dirty="0">
                <a:latin typeface="Georgia" panose="02040502050405020303" pitchFamily="18" charset="0"/>
              </a:rPr>
              <a:t>A Fence Around the Law</a:t>
            </a:r>
          </a:p>
        </p:txBody>
      </p:sp>
      <p:sp>
        <p:nvSpPr>
          <p:cNvPr id="3" name="Curved Left Arrow 2"/>
          <p:cNvSpPr/>
          <p:nvPr/>
        </p:nvSpPr>
        <p:spPr>
          <a:xfrm>
            <a:off x="10324664" y="457200"/>
            <a:ext cx="857250" cy="1714500"/>
          </a:xfrm>
          <a:prstGeom prst="curved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 name="Rectangle 4"/>
          <p:cNvSpPr/>
          <p:nvPr/>
        </p:nvSpPr>
        <p:spPr>
          <a:xfrm>
            <a:off x="0" y="5288340"/>
            <a:ext cx="12192000" cy="1200329"/>
          </a:xfrm>
          <a:prstGeom prst="rect">
            <a:avLst/>
          </a:prstGeom>
        </p:spPr>
        <p:txBody>
          <a:bodyPr wrap="square">
            <a:spAutoFit/>
          </a:bodyPr>
          <a:lstStyle/>
          <a:p>
            <a:pPr algn="ctr"/>
            <a:r>
              <a:rPr lang="en-US" sz="3600" dirty="0">
                <a:latin typeface="Georgia" panose="02040502050405020303" pitchFamily="18" charset="0"/>
              </a:rPr>
              <a:t>Inspired fence laws can come from the Holy Ghost, prophets and from our observations of others.</a:t>
            </a:r>
          </a:p>
        </p:txBody>
      </p:sp>
      <p:sp>
        <p:nvSpPr>
          <p:cNvPr id="4" name="Oval 3"/>
          <p:cNvSpPr/>
          <p:nvPr/>
        </p:nvSpPr>
        <p:spPr>
          <a:xfrm>
            <a:off x="4657725" y="1886999"/>
            <a:ext cx="4171950" cy="2691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Georgia" panose="02040502050405020303" pitchFamily="18" charset="0"/>
              </a:rPr>
              <a:t>Sin</a:t>
            </a:r>
          </a:p>
        </p:txBody>
      </p:sp>
      <p:cxnSp>
        <p:nvCxnSpPr>
          <p:cNvPr id="21" name="Straight Connector 20">
            <a:extLst>
              <a:ext uri="{FF2B5EF4-FFF2-40B4-BE49-F238E27FC236}">
                <a16:creationId xmlns:a16="http://schemas.microsoft.com/office/drawing/2014/main" id="{12680F9B-191F-AD4A-B5D9-BDE92B2D5051}"/>
              </a:ext>
            </a:extLst>
          </p:cNvPr>
          <p:cNvCxnSpPr/>
          <p:nvPr/>
        </p:nvCxnSpPr>
        <p:spPr>
          <a:xfrm>
            <a:off x="3352800" y="1624995"/>
            <a:ext cx="67818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7CFD5C-1142-6D4C-BCB8-BD7384574505}"/>
              </a:ext>
            </a:extLst>
          </p:cNvPr>
          <p:cNvCxnSpPr/>
          <p:nvPr/>
        </p:nvCxnSpPr>
        <p:spPr>
          <a:xfrm>
            <a:off x="3352800" y="4901595"/>
            <a:ext cx="67818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6A92710-FCE1-CB4B-9295-01C755F25246}"/>
              </a:ext>
            </a:extLst>
          </p:cNvPr>
          <p:cNvCxnSpPr/>
          <p:nvPr/>
        </p:nvCxnSpPr>
        <p:spPr>
          <a:xfrm>
            <a:off x="3352800" y="1624995"/>
            <a:ext cx="0" cy="3276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016426-8529-894A-BC5B-9546AD82B56E}"/>
              </a:ext>
            </a:extLst>
          </p:cNvPr>
          <p:cNvCxnSpPr/>
          <p:nvPr/>
        </p:nvCxnSpPr>
        <p:spPr>
          <a:xfrm>
            <a:off x="10134600" y="1624995"/>
            <a:ext cx="0" cy="3276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4908" y="1632482"/>
            <a:ext cx="2706892" cy="2308324"/>
          </a:xfrm>
          <a:prstGeom prst="rect">
            <a:avLst/>
          </a:prstGeom>
        </p:spPr>
        <p:txBody>
          <a:bodyPr wrap="square">
            <a:spAutoFit/>
          </a:bodyPr>
          <a:lstStyle/>
          <a:p>
            <a:pPr algn="ctr"/>
            <a:r>
              <a:rPr lang="en-US" sz="3600" b="1" dirty="0">
                <a:latin typeface="Georgia" panose="02040502050405020303" pitchFamily="18" charset="0"/>
              </a:rPr>
              <a:t>What fence laws do you have?</a:t>
            </a:r>
          </a:p>
        </p:txBody>
      </p:sp>
    </p:spTree>
    <p:extLst>
      <p:ext uri="{BB962C8B-B14F-4D97-AF65-F5344CB8AC3E}">
        <p14:creationId xmlns:p14="http://schemas.microsoft.com/office/powerpoint/2010/main" val="203076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rrowheads="1"/>
          </p:cNvSpPr>
          <p:nvPr>
            <p:ph type="title"/>
          </p:nvPr>
        </p:nvSpPr>
        <p:spPr>
          <a:xfrm>
            <a:off x="7844590" y="5472394"/>
            <a:ext cx="4347410" cy="922406"/>
          </a:xfrm>
        </p:spPr>
        <p:txBody>
          <a:bodyPr>
            <a:noAutofit/>
          </a:bodyPr>
          <a:lstStyle/>
          <a:p>
            <a:pPr algn="ctr" eaLnBrk="1" fontAlgn="auto" hangingPunct="1">
              <a:spcAft>
                <a:spcPts val="0"/>
              </a:spcAft>
              <a:defRPr/>
            </a:pPr>
            <a:r>
              <a:rPr lang="en-US" sz="2400" dirty="0">
                <a:solidFill>
                  <a:schemeClr val="tx1"/>
                </a:solidFill>
                <a:latin typeface="Georgia" panose="02040502050405020303" pitchFamily="18" charset="0"/>
              </a:rPr>
              <a:t>Elder Richard G. Scott</a:t>
            </a:r>
            <a:br>
              <a:rPr lang="en-US" sz="2400" dirty="0">
                <a:solidFill>
                  <a:schemeClr val="tx1"/>
                </a:solidFill>
                <a:latin typeface="Georgia" panose="02040502050405020303" pitchFamily="18" charset="0"/>
              </a:rPr>
            </a:br>
            <a:r>
              <a:rPr lang="en-US" sz="2400" dirty="0">
                <a:solidFill>
                  <a:schemeClr val="tx1"/>
                </a:solidFill>
                <a:latin typeface="Georgia" panose="02040502050405020303" pitchFamily="18" charset="0"/>
              </a:rPr>
              <a:t>“Do What is Right”</a:t>
            </a:r>
            <a:br>
              <a:rPr lang="en-US" sz="2400" dirty="0">
                <a:solidFill>
                  <a:schemeClr val="accent1"/>
                </a:solidFill>
                <a:latin typeface="Georgia" panose="02040502050405020303" pitchFamily="18" charset="0"/>
              </a:rPr>
            </a:br>
            <a:r>
              <a:rPr lang="en-US" sz="2400" u="sng" dirty="0">
                <a:solidFill>
                  <a:schemeClr val="accent1"/>
                </a:solidFill>
                <a:latin typeface="Georgia" panose="02040502050405020303" pitchFamily="18" charset="0"/>
              </a:rPr>
              <a:t>http://speeches.byu.edu</a:t>
            </a:r>
            <a:r>
              <a:rPr lang="en-US" sz="2400" dirty="0">
                <a:solidFill>
                  <a:schemeClr val="accent1"/>
                </a:solidFill>
                <a:latin typeface="Georgia" panose="02040502050405020303" pitchFamily="18" charset="0"/>
              </a:rPr>
              <a:t> </a:t>
            </a:r>
          </a:p>
        </p:txBody>
      </p:sp>
      <p:sp>
        <p:nvSpPr>
          <p:cNvPr id="132099" name="Rectangle 3"/>
          <p:cNvSpPr>
            <a:spLocks noGrp="1" noChangeArrowheads="1"/>
          </p:cNvSpPr>
          <p:nvPr>
            <p:ph type="body" sz="half" idx="1"/>
          </p:nvPr>
        </p:nvSpPr>
        <p:spPr>
          <a:xfrm>
            <a:off x="129006" y="152400"/>
            <a:ext cx="7715584" cy="6585284"/>
          </a:xfrm>
        </p:spPr>
        <p:txBody>
          <a:bodyPr>
            <a:noAutofit/>
          </a:bodyPr>
          <a:lstStyle/>
          <a:p>
            <a:pPr marL="0" indent="0" eaLnBrk="1" fontAlgn="auto" hangingPunct="1">
              <a:spcAft>
                <a:spcPts val="0"/>
              </a:spcAft>
              <a:buClr>
                <a:schemeClr val="tx1">
                  <a:shade val="95000"/>
                </a:schemeClr>
              </a:buClr>
              <a:buNone/>
              <a:defRPr/>
            </a:pPr>
            <a:r>
              <a:rPr lang="en-US" sz="3200" dirty="0">
                <a:latin typeface="Georgia" panose="02040502050405020303" pitchFamily="18" charset="0"/>
              </a:rPr>
              <a:t>“Firmly establish personal standards. Choose a time of deep spiritual reflection, when there is no pressure on you, and you can confirm your decisions by sacred impressions. Decide then what you will do and what you will not do to express feelings. The Spirit will guide you. Then do not vary from those decisions no matter how right it may seem when the temptation comes…The realization of your dreams depends upon your determination to never betray your standards.” </a:t>
            </a:r>
          </a:p>
        </p:txBody>
      </p:sp>
      <p:pic>
        <p:nvPicPr>
          <p:cNvPr id="132101" name="Scott Set a standard.mp3">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6210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B9712AE-0B71-4B49-85C3-8AE57E755C64}"/>
              </a:ext>
            </a:extLst>
          </p:cNvPr>
          <p:cNvPicPr>
            <a:picLocks noChangeAspect="1"/>
          </p:cNvPicPr>
          <p:nvPr/>
        </p:nvPicPr>
        <p:blipFill rotWithShape="1">
          <a:blip r:embed="rId6"/>
          <a:srcRect l="8260" r="7018"/>
          <a:stretch/>
        </p:blipFill>
        <p:spPr>
          <a:xfrm>
            <a:off x="8460249" y="352926"/>
            <a:ext cx="3218403" cy="4748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35675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4434" fill="hold"/>
                                        <p:tgtEl>
                                          <p:spTgt spid="1321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3210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Georgia" panose="02040502050405020303" pitchFamily="18" charset="0"/>
              </a:rPr>
              <a:t>Six Aspects of Fence Laws</a:t>
            </a:r>
            <a:endParaRPr lang="en-US" dirty="0">
              <a:latin typeface="Georgia" panose="02040502050405020303" pitchFamily="18" charset="0"/>
            </a:endParaRP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sz="3600" dirty="0">
                <a:latin typeface="Georgia" panose="02040502050405020303" pitchFamily="18" charset="0"/>
              </a:rPr>
              <a:t>Have Spirit-driven fence laws</a:t>
            </a:r>
          </a:p>
          <a:p>
            <a:pPr marL="514350" indent="-514350">
              <a:buFont typeface="+mj-lt"/>
              <a:buAutoNum type="arabicPeriod"/>
            </a:pPr>
            <a:r>
              <a:rPr lang="en-US" sz="3600" b="1" dirty="0">
                <a:latin typeface="Georgia" panose="02040502050405020303" pitchFamily="18" charset="0"/>
              </a:rPr>
              <a:t>Lighten your heavy yoke.</a:t>
            </a:r>
          </a:p>
          <a:p>
            <a:pPr marL="514350" indent="-514350">
              <a:buFont typeface="+mj-lt"/>
              <a:buAutoNum type="arabicPeriod"/>
            </a:pPr>
            <a:r>
              <a:rPr lang="en-US" sz="3600" dirty="0">
                <a:latin typeface="Georgia" panose="02040502050405020303" pitchFamily="18" charset="0"/>
              </a:rPr>
              <a:t>Focus on the mark, not the fence</a:t>
            </a:r>
          </a:p>
          <a:p>
            <a:pPr marL="514350" indent="-514350">
              <a:buFont typeface="+mj-lt"/>
              <a:buAutoNum type="arabicPeriod"/>
            </a:pPr>
            <a:r>
              <a:rPr lang="en-US" sz="3600" dirty="0">
                <a:latin typeface="Georgia" panose="02040502050405020303" pitchFamily="18" charset="0"/>
              </a:rPr>
              <a:t>Focus on the core, not the fence when teaching others</a:t>
            </a:r>
          </a:p>
          <a:p>
            <a:pPr marL="514350" indent="-514350">
              <a:buFont typeface="+mj-lt"/>
              <a:buAutoNum type="arabicPeriod"/>
            </a:pPr>
            <a:r>
              <a:rPr lang="en-US" sz="3600" dirty="0">
                <a:latin typeface="Georgia" panose="02040502050405020303" pitchFamily="18" charset="0"/>
              </a:rPr>
              <a:t>Don’t judge others on fence laws</a:t>
            </a:r>
          </a:p>
          <a:p>
            <a:pPr marL="514350" indent="-514350">
              <a:buFont typeface="+mj-lt"/>
              <a:buAutoNum type="arabicPeriod"/>
            </a:pPr>
            <a:r>
              <a:rPr lang="en-US" sz="3600" dirty="0">
                <a:latin typeface="Georgia" panose="02040502050405020303" pitchFamily="18" charset="0"/>
              </a:rPr>
              <a:t>Follow the prophet</a:t>
            </a:r>
          </a:p>
          <a:p>
            <a:pPr marL="514350" indent="-514350">
              <a:buFont typeface="+mj-lt"/>
              <a:buAutoNum type="arabicPeriod"/>
            </a:pPr>
            <a:endParaRPr lang="en-US" sz="3600" dirty="0">
              <a:latin typeface="Georgia" panose="02040502050405020303" pitchFamily="18" charset="0"/>
            </a:endParaRPr>
          </a:p>
        </p:txBody>
      </p:sp>
    </p:spTree>
    <p:extLst>
      <p:ext uri="{BB962C8B-B14F-4D97-AF65-F5344CB8AC3E}">
        <p14:creationId xmlns:p14="http://schemas.microsoft.com/office/powerpoint/2010/main" val="1779095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3104" t="25000" r="10176" b="12500"/>
          <a:stretch/>
        </p:blipFill>
        <p:spPr>
          <a:xfrm>
            <a:off x="290762" y="772551"/>
            <a:ext cx="11599827" cy="53128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2503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Rot="1" noChangeArrowheads="1"/>
          </p:cNvSpPr>
          <p:nvPr>
            <p:ph type="title"/>
          </p:nvPr>
        </p:nvSpPr>
        <p:spPr>
          <a:xfrm>
            <a:off x="141891" y="3892769"/>
            <a:ext cx="2811514" cy="1305764"/>
          </a:xfrm>
        </p:spPr>
        <p:txBody>
          <a:bodyPr/>
          <a:lstStyle/>
          <a:p>
            <a:pPr>
              <a:defRPr/>
            </a:pPr>
            <a:r>
              <a:rPr lang="en-US" altLang="en-US" sz="1600" dirty="0"/>
              <a:t>President Dieter F. </a:t>
            </a:r>
            <a:r>
              <a:rPr lang="en-US" altLang="en-US" sz="1600" dirty="0" err="1"/>
              <a:t>Uchtdorf</a:t>
            </a:r>
            <a:br>
              <a:rPr lang="en-US" altLang="en-US" sz="1600" dirty="0"/>
            </a:br>
            <a:r>
              <a:rPr lang="en-US" altLang="en-US" sz="1600" i="1" dirty="0"/>
              <a:t>Ensign, </a:t>
            </a:r>
            <a:r>
              <a:rPr lang="en-US" altLang="en-US" sz="1600" dirty="0"/>
              <a:t>November 2009.</a:t>
            </a:r>
          </a:p>
        </p:txBody>
      </p:sp>
      <p:sp>
        <p:nvSpPr>
          <p:cNvPr id="455683" name="Rectangle 3"/>
          <p:cNvSpPr>
            <a:spLocks noGrp="1" noChangeArrowheads="1"/>
          </p:cNvSpPr>
          <p:nvPr>
            <p:ph type="body" sz="half" idx="1"/>
          </p:nvPr>
        </p:nvSpPr>
        <p:spPr>
          <a:xfrm>
            <a:off x="3124201" y="0"/>
            <a:ext cx="8915400" cy="6693842"/>
          </a:xfrm>
        </p:spPr>
        <p:txBody>
          <a:bodyPr>
            <a:noAutofit/>
          </a:bodyPr>
          <a:lstStyle/>
          <a:p>
            <a:pPr marL="0" indent="0">
              <a:buNone/>
              <a:defRPr/>
            </a:pPr>
            <a:r>
              <a:rPr lang="en-US" sz="3600" dirty="0"/>
              <a:t>“[Keeping the commandments] may present a problem for some because there are so many ‘</a:t>
            </a:r>
            <a:r>
              <a:rPr lang="en-US" sz="3600" dirty="0" err="1"/>
              <a:t>shoulds</a:t>
            </a:r>
            <a:r>
              <a:rPr lang="en-US" sz="3600" dirty="0"/>
              <a:t>’ and ‘should nots’ that merely keeping track of them can be a challenge. Sometimes, well-meaning amplifications of divine principles—many coming from uninspired sources—complicate matters further, diluting the purity of divine truth with man-made addenda. One person’s good idea—something that may work for him or her—takes root and becomes an expectation.”</a:t>
            </a:r>
            <a:endParaRPr lang="en-US" sz="3600" i="1" dirty="0"/>
          </a:p>
        </p:txBody>
      </p:sp>
      <p:pic>
        <p:nvPicPr>
          <p:cNvPr id="2052" name="Picture 4" descr="Image result for dieter f. uchtdo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87" y="281184"/>
            <a:ext cx="2810318" cy="3505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55211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www.lds.org/bc/content/ldsorg/church/news/11/1/580-christ.jpg">
            <a:extLst>
              <a:ext uri="{FF2B5EF4-FFF2-40B4-BE49-F238E27FC236}">
                <a16:creationId xmlns:a16="http://schemas.microsoft.com/office/drawing/2014/main" id="{6A6F30B4-750A-1944-90FA-AE47E576A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88" r="25286"/>
          <a:stretch/>
        </p:blipFill>
        <p:spPr bwMode="auto">
          <a:xfrm>
            <a:off x="139135" y="152400"/>
            <a:ext cx="3747065" cy="409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38601" y="3095383"/>
            <a:ext cx="7924800" cy="2619618"/>
          </a:xfrm>
        </p:spPr>
        <p:txBody>
          <a:bodyPr>
            <a:noAutofit/>
          </a:bodyPr>
          <a:lstStyle/>
          <a:p>
            <a:pPr marL="0" indent="0">
              <a:buNone/>
            </a:pPr>
            <a:r>
              <a:rPr lang="en-US" sz="3200" dirty="0"/>
              <a:t>“Come unto me, all ye that </a:t>
            </a:r>
            <a:r>
              <a:rPr lang="en-US" sz="3200" b="1" dirty="0" err="1">
                <a:solidFill>
                  <a:srgbClr val="FFFF00"/>
                </a:solidFill>
              </a:rPr>
              <a:t>labour</a:t>
            </a:r>
            <a:r>
              <a:rPr lang="en-US" sz="3200" b="1" dirty="0">
                <a:solidFill>
                  <a:srgbClr val="FFFF00"/>
                </a:solidFill>
              </a:rPr>
              <a:t> and are heavy laden</a:t>
            </a:r>
            <a:r>
              <a:rPr lang="en-US" sz="3200" dirty="0"/>
              <a:t>, and I will give you rest. Take my yoke upon you, and learn of me; for I am meek and lowly in heart: and ye shall find rest unto your souls. For </a:t>
            </a:r>
            <a:r>
              <a:rPr lang="en-US" sz="3200" b="1" dirty="0">
                <a:solidFill>
                  <a:srgbClr val="FFFF00"/>
                </a:solidFill>
              </a:rPr>
              <a:t>my yoke is easy, and my burden is light</a:t>
            </a:r>
            <a:r>
              <a:rPr lang="en-US" sz="3200" dirty="0"/>
              <a:t>” (Matthew 11:28-30)</a:t>
            </a:r>
          </a:p>
        </p:txBody>
      </p:sp>
      <p:sp>
        <p:nvSpPr>
          <p:cNvPr id="6" name="Content Placeholder 2"/>
          <p:cNvSpPr txBox="1">
            <a:spLocks/>
          </p:cNvSpPr>
          <p:nvPr/>
        </p:nvSpPr>
        <p:spPr>
          <a:xfrm>
            <a:off x="4038600" y="2514600"/>
            <a:ext cx="7924800" cy="4413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a:ln>
                  <a:noFill/>
                </a:ln>
                <a:effectLst/>
                <a:uLnTx/>
                <a:uFillTx/>
                <a:latin typeface="Calibri"/>
                <a:ea typeface="+mn-ea"/>
                <a:cs typeface="+mn-cs"/>
              </a:rPr>
              <a:t>**</a:t>
            </a:r>
          </a:p>
        </p:txBody>
      </p:sp>
      <p:sp>
        <p:nvSpPr>
          <p:cNvPr id="8" name="TextBox 7">
            <a:extLst>
              <a:ext uri="{FF2B5EF4-FFF2-40B4-BE49-F238E27FC236}">
                <a16:creationId xmlns:a16="http://schemas.microsoft.com/office/drawing/2014/main" id="{DF6736E1-DB9B-BF4A-AB1D-D72200D170C2}"/>
              </a:ext>
            </a:extLst>
          </p:cNvPr>
          <p:cNvSpPr txBox="1"/>
          <p:nvPr/>
        </p:nvSpPr>
        <p:spPr>
          <a:xfrm>
            <a:off x="434557" y="3912771"/>
            <a:ext cx="2069324" cy="338554"/>
          </a:xfrm>
          <a:prstGeom prst="rect">
            <a:avLst/>
          </a:prstGeom>
          <a:noFill/>
        </p:spPr>
        <p:txBody>
          <a:bodyPr wrap="square" rtlCol="0">
            <a:spAutoFit/>
          </a:bodyPr>
          <a:lstStyle/>
          <a:p>
            <a:r>
              <a:rPr lang="en-US" sz="1600" dirty="0">
                <a:solidFill>
                  <a:schemeClr val="bg1"/>
                </a:solidFill>
                <a:latin typeface="Georgia" panose="02040502050405020303" pitchFamily="18" charset="0"/>
              </a:rPr>
              <a:t>Heinrich Hofmann</a:t>
            </a:r>
          </a:p>
        </p:txBody>
      </p:sp>
    </p:spTree>
    <p:extLst>
      <p:ext uri="{BB962C8B-B14F-4D97-AF65-F5344CB8AC3E}">
        <p14:creationId xmlns:p14="http://schemas.microsoft.com/office/powerpoint/2010/main" val="1344675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www.lds.org/bc/content/ldsorg/church/news/11/1/580-christ.jpg">
            <a:extLst>
              <a:ext uri="{FF2B5EF4-FFF2-40B4-BE49-F238E27FC236}">
                <a16:creationId xmlns:a16="http://schemas.microsoft.com/office/drawing/2014/main" id="{A6FB8225-A633-7A45-8C3B-7567219D38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88" r="25286"/>
          <a:stretch/>
        </p:blipFill>
        <p:spPr bwMode="auto">
          <a:xfrm>
            <a:off x="139135" y="152400"/>
            <a:ext cx="3747065" cy="409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38601" y="3095383"/>
            <a:ext cx="7924800" cy="2619618"/>
          </a:xfrm>
        </p:spPr>
        <p:txBody>
          <a:bodyPr>
            <a:noAutofit/>
          </a:bodyPr>
          <a:lstStyle/>
          <a:p>
            <a:pPr marL="0" indent="0">
              <a:buNone/>
            </a:pPr>
            <a:r>
              <a:rPr lang="en-US" sz="3200" dirty="0"/>
              <a:t>“Come unto me, all ye that </a:t>
            </a:r>
            <a:r>
              <a:rPr lang="en-US" sz="3200" b="1" dirty="0" err="1">
                <a:solidFill>
                  <a:srgbClr val="FFFF00"/>
                </a:solidFill>
              </a:rPr>
              <a:t>labour</a:t>
            </a:r>
            <a:r>
              <a:rPr lang="en-US" sz="3200" b="1" dirty="0">
                <a:solidFill>
                  <a:srgbClr val="FFFF00"/>
                </a:solidFill>
              </a:rPr>
              <a:t> and are heavy laden</a:t>
            </a:r>
            <a:r>
              <a:rPr lang="en-US" sz="3200" dirty="0"/>
              <a:t>, and I will give you rest. Take my yoke upon you, and learn of me; for I am meek and lowly in heart: and ye shall find rest unto your souls. For </a:t>
            </a:r>
            <a:r>
              <a:rPr lang="en-US" sz="3200" b="1" dirty="0">
                <a:solidFill>
                  <a:srgbClr val="FFFF00"/>
                </a:solidFill>
              </a:rPr>
              <a:t>my yoke is easy, and my burden is light</a:t>
            </a:r>
            <a:r>
              <a:rPr lang="en-US" sz="3200" dirty="0"/>
              <a:t>” (Matthew 11:28-30)</a:t>
            </a:r>
          </a:p>
        </p:txBody>
      </p:sp>
      <p:sp>
        <p:nvSpPr>
          <p:cNvPr id="4" name="Content Placeholder 2"/>
          <p:cNvSpPr txBox="1">
            <a:spLocks/>
          </p:cNvSpPr>
          <p:nvPr/>
        </p:nvSpPr>
        <p:spPr>
          <a:xfrm>
            <a:off x="4038600" y="165342"/>
            <a:ext cx="7924800" cy="2209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0" i="0" u="none" strike="noStrike" kern="1200" cap="none" spc="0" normalizeH="0" baseline="0" noProof="0" dirty="0">
                <a:ln>
                  <a:noFill/>
                </a:ln>
                <a:effectLst/>
                <a:uLnTx/>
                <a:uFillTx/>
                <a:latin typeface="Georgia" panose="02040502050405020303" pitchFamily="18" charset="0"/>
              </a:rPr>
              <a:t>“The scribes and the Pharisees sit in Moses’ seat…they </a:t>
            </a:r>
            <a:r>
              <a:rPr kumimoji="0" lang="en-US" b="1" i="0" u="none" strike="noStrike" kern="1200" cap="none" spc="0" normalizeH="0" baseline="0" noProof="0" dirty="0">
                <a:ln>
                  <a:noFill/>
                </a:ln>
                <a:solidFill>
                  <a:srgbClr val="FFFF00"/>
                </a:solidFill>
                <a:effectLst/>
                <a:uLnTx/>
                <a:uFillTx/>
                <a:latin typeface="Georgia" panose="02040502050405020303" pitchFamily="18" charset="0"/>
              </a:rPr>
              <a:t>bind heavy burdens and grievous to be borne</a:t>
            </a:r>
            <a:r>
              <a:rPr kumimoji="0" lang="en-US" b="0" i="0" u="none" strike="noStrike" kern="1200" cap="none" spc="0" normalizeH="0" baseline="0" noProof="0" dirty="0">
                <a:ln>
                  <a:noFill/>
                </a:ln>
                <a:effectLst/>
                <a:uLnTx/>
                <a:uFillTx/>
                <a:latin typeface="Georgia" panose="02040502050405020303" pitchFamily="18" charset="0"/>
              </a:rPr>
              <a:t>, and lay them on men’s shoulders” (Matthew 23:2,4)</a:t>
            </a:r>
          </a:p>
        </p:txBody>
      </p:sp>
      <p:sp>
        <p:nvSpPr>
          <p:cNvPr id="6" name="Content Placeholder 2"/>
          <p:cNvSpPr txBox="1">
            <a:spLocks/>
          </p:cNvSpPr>
          <p:nvPr/>
        </p:nvSpPr>
        <p:spPr>
          <a:xfrm>
            <a:off x="4038600" y="2514600"/>
            <a:ext cx="7924800" cy="4413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a:ln>
                  <a:noFill/>
                </a:ln>
                <a:effectLst/>
                <a:uLnTx/>
                <a:uFillTx/>
                <a:latin typeface="Calibri"/>
                <a:ea typeface="+mn-ea"/>
                <a:cs typeface="+mn-cs"/>
              </a:rPr>
              <a:t>**</a:t>
            </a:r>
          </a:p>
        </p:txBody>
      </p:sp>
      <p:sp>
        <p:nvSpPr>
          <p:cNvPr id="8" name="TextBox 7">
            <a:extLst>
              <a:ext uri="{FF2B5EF4-FFF2-40B4-BE49-F238E27FC236}">
                <a16:creationId xmlns:a16="http://schemas.microsoft.com/office/drawing/2014/main" id="{1C320449-329E-EA4C-B310-1F8021E325B0}"/>
              </a:ext>
            </a:extLst>
          </p:cNvPr>
          <p:cNvSpPr txBox="1"/>
          <p:nvPr/>
        </p:nvSpPr>
        <p:spPr>
          <a:xfrm>
            <a:off x="434557" y="3912771"/>
            <a:ext cx="2069324" cy="338554"/>
          </a:xfrm>
          <a:prstGeom prst="rect">
            <a:avLst/>
          </a:prstGeom>
          <a:noFill/>
        </p:spPr>
        <p:txBody>
          <a:bodyPr wrap="square" rtlCol="0">
            <a:spAutoFit/>
          </a:bodyPr>
          <a:lstStyle/>
          <a:p>
            <a:r>
              <a:rPr lang="en-US" sz="1600" dirty="0">
                <a:solidFill>
                  <a:schemeClr val="bg1"/>
                </a:solidFill>
                <a:latin typeface="Georgia" panose="02040502050405020303" pitchFamily="18" charset="0"/>
              </a:rPr>
              <a:t>Heinrich Hofmann</a:t>
            </a:r>
          </a:p>
        </p:txBody>
      </p:sp>
    </p:spTree>
    <p:extLst>
      <p:ext uri="{BB962C8B-B14F-4D97-AF65-F5344CB8AC3E}">
        <p14:creationId xmlns:p14="http://schemas.microsoft.com/office/powerpoint/2010/main" val="3624605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1" y="3095383"/>
            <a:ext cx="7924800" cy="2619618"/>
          </a:xfrm>
        </p:spPr>
        <p:txBody>
          <a:bodyPr>
            <a:noAutofit/>
          </a:bodyPr>
          <a:lstStyle/>
          <a:p>
            <a:pPr marL="0" indent="0">
              <a:buNone/>
            </a:pPr>
            <a:r>
              <a:rPr lang="en-US" sz="3200" dirty="0"/>
              <a:t>“Come unto me, all ye that </a:t>
            </a:r>
            <a:r>
              <a:rPr lang="en-US" sz="3200" b="1" dirty="0" err="1">
                <a:solidFill>
                  <a:srgbClr val="FFFF00"/>
                </a:solidFill>
              </a:rPr>
              <a:t>labour</a:t>
            </a:r>
            <a:r>
              <a:rPr lang="en-US" sz="3200" b="1" dirty="0">
                <a:solidFill>
                  <a:srgbClr val="FFFF00"/>
                </a:solidFill>
              </a:rPr>
              <a:t> and are heavy laden</a:t>
            </a:r>
            <a:r>
              <a:rPr lang="en-US" sz="3200" dirty="0"/>
              <a:t>, and I will give you rest. Take my yoke upon you, and learn of me; for I am meek and lowly in heart: and ye shall find rest unto your souls. For </a:t>
            </a:r>
            <a:r>
              <a:rPr lang="en-US" sz="3200" b="1" dirty="0">
                <a:solidFill>
                  <a:srgbClr val="FFFF00"/>
                </a:solidFill>
              </a:rPr>
              <a:t>my yoke is easy, and my burden is light</a:t>
            </a:r>
            <a:r>
              <a:rPr lang="en-US" sz="3200" dirty="0"/>
              <a:t>” (Matthew 11:28-30)</a:t>
            </a:r>
          </a:p>
        </p:txBody>
      </p:sp>
      <p:sp>
        <p:nvSpPr>
          <p:cNvPr id="4" name="Content Placeholder 2"/>
          <p:cNvSpPr txBox="1">
            <a:spLocks/>
          </p:cNvSpPr>
          <p:nvPr/>
        </p:nvSpPr>
        <p:spPr>
          <a:xfrm>
            <a:off x="4038600" y="165342"/>
            <a:ext cx="7924800" cy="2209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0" i="0" u="none" strike="noStrike" kern="1200" cap="none" spc="0" normalizeH="0" baseline="0" noProof="0" dirty="0">
                <a:ln>
                  <a:noFill/>
                </a:ln>
                <a:effectLst/>
                <a:uLnTx/>
                <a:uFillTx/>
                <a:latin typeface="Georgia" panose="02040502050405020303" pitchFamily="18" charset="0"/>
              </a:rPr>
              <a:t>“The scribes and the Pharisees sit in Moses’ seat…they </a:t>
            </a:r>
            <a:r>
              <a:rPr kumimoji="0" lang="en-US" b="1" i="0" u="none" strike="noStrike" kern="1200" cap="none" spc="0" normalizeH="0" baseline="0" noProof="0" dirty="0">
                <a:ln>
                  <a:noFill/>
                </a:ln>
                <a:solidFill>
                  <a:srgbClr val="FFFF00"/>
                </a:solidFill>
                <a:effectLst/>
                <a:uLnTx/>
                <a:uFillTx/>
                <a:latin typeface="Georgia" panose="02040502050405020303" pitchFamily="18" charset="0"/>
              </a:rPr>
              <a:t>bind heavy burdens and grievous to be borne</a:t>
            </a:r>
            <a:r>
              <a:rPr kumimoji="0" lang="en-US" b="0" i="0" u="none" strike="noStrike" kern="1200" cap="none" spc="0" normalizeH="0" baseline="0" noProof="0" dirty="0">
                <a:ln>
                  <a:noFill/>
                </a:ln>
                <a:effectLst/>
                <a:uLnTx/>
                <a:uFillTx/>
                <a:latin typeface="Georgia" panose="02040502050405020303" pitchFamily="18" charset="0"/>
              </a:rPr>
              <a:t>, and lay them on men’s shoulders” (Matthew 23:2,4)</a:t>
            </a:r>
          </a:p>
        </p:txBody>
      </p:sp>
      <p:pic>
        <p:nvPicPr>
          <p:cNvPr id="5" name="Picture 4" descr="https://www.lds.org/bc/content/ldsorg/church/news/11/1/580-chr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27588" r="25286"/>
          <a:stretch/>
        </p:blipFill>
        <p:spPr bwMode="auto">
          <a:xfrm>
            <a:off x="139135" y="152400"/>
            <a:ext cx="3747065" cy="409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038600" y="2514600"/>
            <a:ext cx="7924800" cy="4413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a:ln>
                  <a:noFill/>
                </a:ln>
                <a:effectLst/>
                <a:uLnTx/>
                <a:uFillTx/>
                <a:latin typeface="Calibri"/>
                <a:ea typeface="+mn-ea"/>
                <a:cs typeface="+mn-cs"/>
              </a:rPr>
              <a:t>**</a:t>
            </a:r>
          </a:p>
        </p:txBody>
      </p:sp>
      <p:sp>
        <p:nvSpPr>
          <p:cNvPr id="2" name="Rectangle 1"/>
          <p:cNvSpPr/>
          <p:nvPr/>
        </p:nvSpPr>
        <p:spPr>
          <a:xfrm>
            <a:off x="0" y="4379655"/>
            <a:ext cx="3886200"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Georgia" panose="02040502050405020303" pitchFamily="18" charset="0"/>
                <a:ea typeface="Calibri" panose="020F0502020204030204" pitchFamily="34" charset="0"/>
                <a:cs typeface="Times New Roman" panose="02020603050405020304" pitchFamily="18" charset="0"/>
              </a:rPr>
              <a:t>Collectively, the Pharisees’ fence laws were anciently known as the “yoke of the law.”</a:t>
            </a:r>
            <a:endParaRPr kumimoji="0" lang="en-US" sz="2000" b="0" i="0" u="none" strike="noStrike" kern="1200" cap="none" spc="0" normalizeH="0" baseline="0" noProof="0" dirty="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FB5A8C1-9909-4CEC-98E1-3B169F565855}"/>
              </a:ext>
            </a:extLst>
          </p:cNvPr>
          <p:cNvSpPr txBox="1"/>
          <p:nvPr/>
        </p:nvSpPr>
        <p:spPr>
          <a:xfrm>
            <a:off x="434557" y="3912771"/>
            <a:ext cx="2069324" cy="338554"/>
          </a:xfrm>
          <a:prstGeom prst="rect">
            <a:avLst/>
          </a:prstGeom>
          <a:noFill/>
        </p:spPr>
        <p:txBody>
          <a:bodyPr wrap="square" rtlCol="0">
            <a:spAutoFit/>
          </a:bodyPr>
          <a:lstStyle/>
          <a:p>
            <a:r>
              <a:rPr lang="en-US" sz="1600" dirty="0">
                <a:solidFill>
                  <a:schemeClr val="bg1"/>
                </a:solidFill>
                <a:latin typeface="Georgia" panose="02040502050405020303" pitchFamily="18" charset="0"/>
              </a:rPr>
              <a:t>Heinrich Hofmann</a:t>
            </a:r>
          </a:p>
        </p:txBody>
      </p:sp>
    </p:spTree>
    <p:extLst>
      <p:ext uri="{BB962C8B-B14F-4D97-AF65-F5344CB8AC3E}">
        <p14:creationId xmlns:p14="http://schemas.microsoft.com/office/powerpoint/2010/main" val="745065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0071"/>
            <a:ext cx="12192000" cy="628650"/>
          </a:xfrm>
        </p:spPr>
        <p:txBody>
          <a:bodyPr>
            <a:normAutofit fontScale="90000"/>
          </a:bodyPr>
          <a:lstStyle/>
          <a:p>
            <a:pPr algn="ctr"/>
            <a:r>
              <a:rPr lang="en-US" sz="3600" b="1" dirty="0">
                <a:latin typeface="Georgia" panose="02040502050405020303" pitchFamily="18" charset="0"/>
              </a:rPr>
              <a:t>A Fence (To Protect From the Hole)</a:t>
            </a:r>
          </a:p>
        </p:txBody>
      </p:sp>
      <p:sp>
        <p:nvSpPr>
          <p:cNvPr id="3" name="Curved Left Arrow 2"/>
          <p:cNvSpPr/>
          <p:nvPr/>
        </p:nvSpPr>
        <p:spPr>
          <a:xfrm>
            <a:off x="10791824" y="834578"/>
            <a:ext cx="857250" cy="1714500"/>
          </a:xfrm>
          <a:prstGeom prst="curved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Oval 3"/>
          <p:cNvSpPr/>
          <p:nvPr/>
        </p:nvSpPr>
        <p:spPr>
          <a:xfrm>
            <a:off x="4010025" y="2090804"/>
            <a:ext cx="4171950" cy="2691632"/>
          </a:xfrm>
          <a:prstGeom prst="ellipse">
            <a:avLst/>
          </a:prstGeom>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Georgia" panose="02040502050405020303" pitchFamily="18" charset="0"/>
              </a:rPr>
              <a:t>A Hole</a:t>
            </a:r>
          </a:p>
          <a:p>
            <a:pPr algn="ctr"/>
            <a:r>
              <a:rPr lang="en-US" sz="3000" dirty="0">
                <a:latin typeface="Georgia" panose="02040502050405020303" pitchFamily="18" charset="0"/>
              </a:rPr>
              <a:t>(Dangerous!)</a:t>
            </a:r>
          </a:p>
        </p:txBody>
      </p:sp>
      <p:cxnSp>
        <p:nvCxnSpPr>
          <p:cNvPr id="21" name="Straight Connector 20">
            <a:extLst>
              <a:ext uri="{FF2B5EF4-FFF2-40B4-BE49-F238E27FC236}">
                <a16:creationId xmlns:a16="http://schemas.microsoft.com/office/drawing/2014/main" id="{12680F9B-191F-AD4A-B5D9-BDE92B2D5051}"/>
              </a:ext>
            </a:extLst>
          </p:cNvPr>
          <p:cNvCxnSpPr/>
          <p:nvPr/>
        </p:nvCxnSpPr>
        <p:spPr>
          <a:xfrm>
            <a:off x="2705100" y="1828800"/>
            <a:ext cx="6781800"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7CFD5C-1142-6D4C-BCB8-BD7384574505}"/>
              </a:ext>
            </a:extLst>
          </p:cNvPr>
          <p:cNvCxnSpPr/>
          <p:nvPr/>
        </p:nvCxnSpPr>
        <p:spPr>
          <a:xfrm>
            <a:off x="2705100" y="5105400"/>
            <a:ext cx="6781800"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6A92710-FCE1-CB4B-9295-01C755F25246}"/>
              </a:ext>
            </a:extLst>
          </p:cNvPr>
          <p:cNvCxnSpPr/>
          <p:nvPr/>
        </p:nvCxnSpPr>
        <p:spPr>
          <a:xfrm>
            <a:off x="2705100" y="1828800"/>
            <a:ext cx="0" cy="327660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016426-8529-894A-BC5B-9546AD82B56E}"/>
              </a:ext>
            </a:extLst>
          </p:cNvPr>
          <p:cNvCxnSpPr/>
          <p:nvPr/>
        </p:nvCxnSpPr>
        <p:spPr>
          <a:xfrm>
            <a:off x="9486900" y="1828800"/>
            <a:ext cx="0" cy="327660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706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2052"/>
            <a:ext cx="7010400" cy="6324600"/>
          </a:xfrm>
        </p:spPr>
        <p:txBody>
          <a:bodyPr>
            <a:noAutofit/>
          </a:bodyPr>
          <a:lstStyle/>
          <a:p>
            <a:pPr marL="0" indent="0">
              <a:buNone/>
            </a:pPr>
            <a:r>
              <a:rPr lang="en-US" sz="4400" dirty="0"/>
              <a:t>“When there had been much disputing, Peter rose up, and said unto them…Why tempt ye God, to </a:t>
            </a:r>
            <a:r>
              <a:rPr lang="en-US" sz="4400" i="1" dirty="0">
                <a:solidFill>
                  <a:srgbClr val="FFFF00"/>
                </a:solidFill>
              </a:rPr>
              <a:t>put a yoke </a:t>
            </a:r>
            <a:r>
              <a:rPr lang="en-US" sz="4400" i="1" dirty="0"/>
              <a:t>upon the neck of the disciples</a:t>
            </a:r>
            <a:r>
              <a:rPr lang="en-US" sz="4400" dirty="0"/>
              <a:t>, which neither our fathers nor we were able to bear?”</a:t>
            </a:r>
          </a:p>
        </p:txBody>
      </p:sp>
      <p:sp>
        <p:nvSpPr>
          <p:cNvPr id="4" name="Rectangle 3"/>
          <p:cNvSpPr/>
          <p:nvPr/>
        </p:nvSpPr>
        <p:spPr>
          <a:xfrm>
            <a:off x="717234" y="5011479"/>
            <a:ext cx="3526928" cy="707886"/>
          </a:xfrm>
          <a:prstGeom prst="rect">
            <a:avLst/>
          </a:prstGeom>
        </p:spPr>
        <p:txBody>
          <a:bodyPr wrap="none">
            <a:spAutoFit/>
          </a:bodyPr>
          <a:lstStyle/>
          <a:p>
            <a:r>
              <a:rPr lang="en-US" sz="4000" dirty="0"/>
              <a:t>Acts 15:6-7, 10 </a:t>
            </a:r>
          </a:p>
        </p:txBody>
      </p:sp>
      <p:pic>
        <p:nvPicPr>
          <p:cNvPr id="2" name="Picture 1">
            <a:extLst>
              <a:ext uri="{FF2B5EF4-FFF2-40B4-BE49-F238E27FC236}">
                <a16:creationId xmlns:a16="http://schemas.microsoft.com/office/drawing/2014/main" id="{12EE966B-54C6-464B-B03A-BEF718255879}"/>
              </a:ext>
            </a:extLst>
          </p:cNvPr>
          <p:cNvPicPr>
            <a:picLocks noChangeAspect="1"/>
          </p:cNvPicPr>
          <p:nvPr/>
        </p:nvPicPr>
        <p:blipFill>
          <a:blip r:embed="rId3"/>
          <a:stretch>
            <a:fillRect/>
          </a:stretch>
        </p:blipFill>
        <p:spPr>
          <a:xfrm>
            <a:off x="123498" y="1138635"/>
            <a:ext cx="4887981" cy="3274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99EF512C-6745-465D-8BB5-6E3D61EBCB18}"/>
              </a:ext>
            </a:extLst>
          </p:cNvPr>
          <p:cNvSpPr txBox="1"/>
          <p:nvPr/>
        </p:nvSpPr>
        <p:spPr>
          <a:xfrm>
            <a:off x="3478618" y="4074909"/>
            <a:ext cx="1531088" cy="338554"/>
          </a:xfrm>
          <a:prstGeom prst="rect">
            <a:avLst/>
          </a:prstGeom>
          <a:noFill/>
        </p:spPr>
        <p:txBody>
          <a:bodyPr wrap="square" rtlCol="0">
            <a:spAutoFit/>
          </a:bodyPr>
          <a:lstStyle/>
          <a:p>
            <a:r>
              <a:rPr lang="en-US" sz="1600" dirty="0">
                <a:latin typeface="Georgia" panose="02040502050405020303" pitchFamily="18" charset="0"/>
              </a:rPr>
              <a:t>Bible Videos</a:t>
            </a:r>
          </a:p>
        </p:txBody>
      </p:sp>
    </p:spTree>
    <p:extLst>
      <p:ext uri="{BB962C8B-B14F-4D97-AF65-F5344CB8AC3E}">
        <p14:creationId xmlns:p14="http://schemas.microsoft.com/office/powerpoint/2010/main" val="3642698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Rot="1" noChangeArrowheads="1"/>
          </p:cNvSpPr>
          <p:nvPr>
            <p:ph type="title"/>
          </p:nvPr>
        </p:nvSpPr>
        <p:spPr>
          <a:xfrm>
            <a:off x="141891" y="3892769"/>
            <a:ext cx="2811514" cy="1305764"/>
          </a:xfrm>
        </p:spPr>
        <p:txBody>
          <a:bodyPr/>
          <a:lstStyle/>
          <a:p>
            <a:pPr>
              <a:defRPr/>
            </a:pPr>
            <a:r>
              <a:rPr lang="en-US" altLang="en-US" sz="1600" dirty="0"/>
              <a:t>President Dieter F. </a:t>
            </a:r>
            <a:r>
              <a:rPr lang="en-US" altLang="en-US" sz="1600" dirty="0" err="1"/>
              <a:t>Uchtdorf</a:t>
            </a:r>
            <a:br>
              <a:rPr lang="en-US" altLang="en-US" sz="1600" dirty="0"/>
            </a:br>
            <a:r>
              <a:rPr lang="en-US" altLang="en-US" sz="1600" i="1" dirty="0"/>
              <a:t>Ensign, </a:t>
            </a:r>
            <a:r>
              <a:rPr lang="en-US" altLang="en-US" sz="1600" dirty="0"/>
              <a:t>November 2009.</a:t>
            </a:r>
          </a:p>
        </p:txBody>
      </p:sp>
      <p:sp>
        <p:nvSpPr>
          <p:cNvPr id="455683" name="Rectangle 3"/>
          <p:cNvSpPr>
            <a:spLocks noGrp="1" noChangeArrowheads="1"/>
          </p:cNvSpPr>
          <p:nvPr>
            <p:ph type="body" sz="half" idx="1"/>
          </p:nvPr>
        </p:nvSpPr>
        <p:spPr>
          <a:xfrm>
            <a:off x="3124201" y="0"/>
            <a:ext cx="8915400" cy="6693842"/>
          </a:xfrm>
        </p:spPr>
        <p:txBody>
          <a:bodyPr>
            <a:noAutofit/>
          </a:bodyPr>
          <a:lstStyle/>
          <a:p>
            <a:pPr marL="0" indent="0" algn="ctr">
              <a:buNone/>
              <a:defRPr/>
            </a:pPr>
            <a:r>
              <a:rPr lang="en-US" sz="5400" dirty="0"/>
              <a:t>“One person’s good idea—something that may work for him or her—takes root and becomes an expectation.”</a:t>
            </a:r>
            <a:endParaRPr lang="en-US" sz="5400" i="1" dirty="0"/>
          </a:p>
        </p:txBody>
      </p:sp>
      <p:pic>
        <p:nvPicPr>
          <p:cNvPr id="2052" name="Picture 4" descr="Image result for dieter f. uchtdo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87" y="281184"/>
            <a:ext cx="2810318" cy="3505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20607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Georgia" panose="02040502050405020303" pitchFamily="18" charset="0"/>
              </a:rPr>
              <a:t>Six Aspects of Fence Laws</a:t>
            </a:r>
            <a:endParaRPr lang="en-US" dirty="0">
              <a:latin typeface="Georgia" panose="02040502050405020303" pitchFamily="18" charset="0"/>
            </a:endParaRP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sz="3600" dirty="0">
                <a:latin typeface="Georgia" panose="02040502050405020303" pitchFamily="18" charset="0"/>
              </a:rPr>
              <a:t>Have Spirit-driven fence laws</a:t>
            </a:r>
          </a:p>
          <a:p>
            <a:pPr marL="514350" indent="-514350">
              <a:buFont typeface="+mj-lt"/>
              <a:buAutoNum type="arabicPeriod"/>
            </a:pPr>
            <a:r>
              <a:rPr lang="en-US" sz="3600" dirty="0">
                <a:latin typeface="Georgia" panose="02040502050405020303" pitchFamily="18" charset="0"/>
              </a:rPr>
              <a:t>Lighten your heavy yoke.</a:t>
            </a:r>
          </a:p>
          <a:p>
            <a:pPr marL="514350" indent="-514350">
              <a:buFont typeface="+mj-lt"/>
              <a:buAutoNum type="arabicPeriod"/>
            </a:pPr>
            <a:r>
              <a:rPr lang="en-US" sz="3600" b="1" dirty="0">
                <a:latin typeface="Georgia" panose="02040502050405020303" pitchFamily="18" charset="0"/>
              </a:rPr>
              <a:t>Focus on the mark, not the fence</a:t>
            </a:r>
          </a:p>
          <a:p>
            <a:pPr marL="514350" indent="-514350">
              <a:buFont typeface="+mj-lt"/>
              <a:buAutoNum type="arabicPeriod"/>
            </a:pPr>
            <a:r>
              <a:rPr lang="en-US" sz="3600" dirty="0">
                <a:latin typeface="Georgia" panose="02040502050405020303" pitchFamily="18" charset="0"/>
              </a:rPr>
              <a:t>Focus on the core, not the fence when teaching others</a:t>
            </a:r>
          </a:p>
          <a:p>
            <a:pPr marL="514350" indent="-514350">
              <a:buFont typeface="+mj-lt"/>
              <a:buAutoNum type="arabicPeriod"/>
            </a:pPr>
            <a:r>
              <a:rPr lang="en-US" sz="3600" dirty="0">
                <a:latin typeface="Georgia" panose="02040502050405020303" pitchFamily="18" charset="0"/>
              </a:rPr>
              <a:t>Don’t judge others on fence laws</a:t>
            </a:r>
          </a:p>
          <a:p>
            <a:pPr marL="514350" indent="-514350">
              <a:buFont typeface="+mj-lt"/>
              <a:buAutoNum type="arabicPeriod"/>
            </a:pPr>
            <a:r>
              <a:rPr lang="en-US" sz="3600" dirty="0">
                <a:latin typeface="Georgia" panose="02040502050405020303" pitchFamily="18" charset="0"/>
              </a:rPr>
              <a:t>Follow the prophet</a:t>
            </a:r>
          </a:p>
          <a:p>
            <a:pPr marL="514350" indent="-514350">
              <a:buFont typeface="+mj-lt"/>
              <a:buAutoNum type="arabicPeriod"/>
            </a:pPr>
            <a:endParaRPr lang="en-US" sz="3600" dirty="0">
              <a:latin typeface="Georgia" panose="02040502050405020303" pitchFamily="18" charset="0"/>
            </a:endParaRPr>
          </a:p>
        </p:txBody>
      </p:sp>
    </p:spTree>
    <p:extLst>
      <p:ext uri="{BB962C8B-B14F-4D97-AF65-F5344CB8AC3E}">
        <p14:creationId xmlns:p14="http://schemas.microsoft.com/office/powerpoint/2010/main" val="1762043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13695" y="-76200"/>
            <a:ext cx="8754505" cy="533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rgbClr val="FFFF00"/>
                </a:solidFill>
                <a:effectLst/>
                <a:uLnTx/>
                <a:uFillTx/>
                <a:latin typeface="Georgia" panose="02040502050405020303" pitchFamily="18" charset="0"/>
              </a:rPr>
              <a:t>Pharisees</a:t>
            </a:r>
            <a:r>
              <a:rPr kumimoji="0" lang="en-US" b="0" i="0" u="none" strike="noStrike" kern="1200" cap="none" spc="0" normalizeH="0" baseline="0" noProof="0" dirty="0">
                <a:ln>
                  <a:noFill/>
                </a:ln>
                <a:effectLst/>
                <a:uLnTx/>
                <a:uFillTx/>
                <a:latin typeface="Georgia" panose="02040502050405020303" pitchFamily="18" charset="0"/>
              </a:rPr>
              <a:t>: “Why do your disciples break the tradition of the elders? For they do not wash their hands before they eat.”  </a:t>
            </a:r>
          </a:p>
        </p:txBody>
      </p:sp>
      <p:pic>
        <p:nvPicPr>
          <p:cNvPr id="5" name="Picture 4" descr="https://www.lds.org/bc/content/ldsorg/church/news/11/1/580-chr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27588" r="25286"/>
          <a:stretch/>
        </p:blipFill>
        <p:spPr bwMode="auto">
          <a:xfrm>
            <a:off x="150618" y="213071"/>
            <a:ext cx="3312871" cy="36239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038600"/>
            <a:ext cx="341328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eorgia" panose="02040502050405020303" pitchFamily="18" charset="0"/>
                <a:ea typeface="Calibri" panose="020F0502020204030204" pitchFamily="34" charset="0"/>
                <a:cs typeface="Times New Roman" panose="02020603050405020304" pitchFamily="18" charset="0"/>
              </a:rPr>
              <a:t>Matthew 15:1-20,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Georgia" panose="02040502050405020303" pitchFamily="18" charset="0"/>
                <a:ea typeface="Times New Roman" panose="02020603050405020304" pitchFamily="18" charset="0"/>
                <a:cs typeface="Times New Roman" panose="02020603050405020304" pitchFamily="18" charset="0"/>
              </a:rPr>
              <a:t>New Revised Standard Version</a:t>
            </a:r>
            <a:endParaRPr kumimoji="0" lang="en-US" sz="1600"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92D18E6-2C7F-4119-A587-17DD684A9237}"/>
              </a:ext>
            </a:extLst>
          </p:cNvPr>
          <p:cNvPicPr>
            <a:picLocks noChangeAspect="1"/>
          </p:cNvPicPr>
          <p:nvPr/>
        </p:nvPicPr>
        <p:blipFill>
          <a:blip r:embed="rId4"/>
          <a:stretch>
            <a:fillRect/>
          </a:stretch>
        </p:blipFill>
        <p:spPr>
          <a:xfrm>
            <a:off x="350740" y="3504961"/>
            <a:ext cx="2103302" cy="432854"/>
          </a:xfrm>
          <a:prstGeom prst="rect">
            <a:avLst/>
          </a:prstGeom>
        </p:spPr>
      </p:pic>
    </p:spTree>
    <p:extLst>
      <p:ext uri="{BB962C8B-B14F-4D97-AF65-F5344CB8AC3E}">
        <p14:creationId xmlns:p14="http://schemas.microsoft.com/office/powerpoint/2010/main" val="2000782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13695" y="-76200"/>
            <a:ext cx="8754505" cy="533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rgbClr val="FFFF00"/>
                </a:solidFill>
                <a:effectLst/>
                <a:uLnTx/>
                <a:uFillTx/>
                <a:latin typeface="Georgia" panose="02040502050405020303" pitchFamily="18" charset="0"/>
              </a:rPr>
              <a:t>Pharisees</a:t>
            </a:r>
            <a:r>
              <a:rPr kumimoji="0" lang="en-US" b="0" i="0" u="none" strike="noStrike" kern="1200" cap="none" spc="0" normalizeH="0" baseline="0" noProof="0" dirty="0">
                <a:ln>
                  <a:noFill/>
                </a:ln>
                <a:effectLst/>
                <a:uLnTx/>
                <a:uFillTx/>
                <a:latin typeface="Georgia" panose="02040502050405020303" pitchFamily="18" charset="0"/>
              </a:rPr>
              <a:t>: “Why do your disciples break the tradition of the elders? For they do not wash their hands before they eat.”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rgbClr val="FFFF00"/>
                </a:solidFill>
                <a:effectLst/>
                <a:uLnTx/>
                <a:uFillTx/>
                <a:latin typeface="Georgia" panose="02040502050405020303" pitchFamily="18" charset="0"/>
              </a:rPr>
              <a:t>Christ</a:t>
            </a:r>
            <a:r>
              <a:rPr kumimoji="0" lang="en-US" b="0" i="0" u="none" strike="noStrike" kern="1200" cap="none" spc="0" normalizeH="0" baseline="0" noProof="0" dirty="0">
                <a:ln>
                  <a:noFill/>
                </a:ln>
                <a:effectLst/>
                <a:uLnTx/>
                <a:uFillTx/>
                <a:latin typeface="Georgia" panose="02040502050405020303" pitchFamily="18" charset="0"/>
              </a:rPr>
              <a:t>: “Why do you break the commandment of God for the sake of your tradition? For God said, ‘Honor your father and your mother,’ and, ‘Whoever speaks evil of father or mother must surely die.’ But you say that whoever tells father or mother, ‘Whatever support you might have had from me is given to God,’ then that person need not honor the father or the mother. </a:t>
            </a:r>
          </a:p>
        </p:txBody>
      </p:sp>
      <p:pic>
        <p:nvPicPr>
          <p:cNvPr id="5" name="Picture 4" descr="https://www.lds.org/bc/content/ldsorg/church/news/11/1/580-chr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27588" r="25286"/>
          <a:stretch/>
        </p:blipFill>
        <p:spPr bwMode="auto">
          <a:xfrm>
            <a:off x="150618" y="213071"/>
            <a:ext cx="3312871" cy="36239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038600"/>
            <a:ext cx="341328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eorgia" panose="02040502050405020303" pitchFamily="18" charset="0"/>
                <a:ea typeface="Calibri" panose="020F0502020204030204" pitchFamily="34" charset="0"/>
                <a:cs typeface="Times New Roman" panose="02020603050405020304" pitchFamily="18" charset="0"/>
              </a:rPr>
              <a:t>Matthew 15:1-20,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Georgia" panose="02040502050405020303" pitchFamily="18" charset="0"/>
                <a:ea typeface="Times New Roman" panose="02020603050405020304" pitchFamily="18" charset="0"/>
                <a:cs typeface="Times New Roman" panose="02020603050405020304" pitchFamily="18" charset="0"/>
              </a:rPr>
              <a:t>New Revised Standard Version</a:t>
            </a:r>
            <a:endParaRPr kumimoji="0" lang="en-US" sz="1600"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92D18E6-2C7F-4119-A587-17DD684A9237}"/>
              </a:ext>
            </a:extLst>
          </p:cNvPr>
          <p:cNvPicPr>
            <a:picLocks noChangeAspect="1"/>
          </p:cNvPicPr>
          <p:nvPr/>
        </p:nvPicPr>
        <p:blipFill>
          <a:blip r:embed="rId4"/>
          <a:stretch>
            <a:fillRect/>
          </a:stretch>
        </p:blipFill>
        <p:spPr>
          <a:xfrm>
            <a:off x="350740" y="3504961"/>
            <a:ext cx="2103302" cy="432854"/>
          </a:xfrm>
          <a:prstGeom prst="rect">
            <a:avLst/>
          </a:prstGeom>
        </p:spPr>
      </p:pic>
    </p:spTree>
    <p:extLst>
      <p:ext uri="{BB962C8B-B14F-4D97-AF65-F5344CB8AC3E}">
        <p14:creationId xmlns:p14="http://schemas.microsoft.com/office/powerpoint/2010/main" val="355226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13695" y="-76200"/>
            <a:ext cx="8754505" cy="533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rgbClr val="FFFF00"/>
                </a:solidFill>
                <a:effectLst/>
                <a:uLnTx/>
                <a:uFillTx/>
                <a:latin typeface="Georgia" panose="02040502050405020303" pitchFamily="18" charset="0"/>
              </a:rPr>
              <a:t>Pharisees</a:t>
            </a:r>
            <a:r>
              <a:rPr kumimoji="0" lang="en-US" b="0" i="0" u="none" strike="noStrike" kern="1200" cap="none" spc="0" normalizeH="0" baseline="0" noProof="0" dirty="0">
                <a:ln>
                  <a:noFill/>
                </a:ln>
                <a:effectLst/>
                <a:uLnTx/>
                <a:uFillTx/>
                <a:latin typeface="Georgia" panose="02040502050405020303" pitchFamily="18" charset="0"/>
              </a:rPr>
              <a:t>: “Why do your disciples break the tradition of the elders? For they do not wash their hands before they eat.”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rgbClr val="FFFF00"/>
                </a:solidFill>
                <a:effectLst/>
                <a:uLnTx/>
                <a:uFillTx/>
                <a:latin typeface="Georgia" panose="02040502050405020303" pitchFamily="18" charset="0"/>
              </a:rPr>
              <a:t>Christ</a:t>
            </a:r>
            <a:r>
              <a:rPr kumimoji="0" lang="en-US" b="0" i="0" u="none" strike="noStrike" kern="1200" cap="none" spc="0" normalizeH="0" baseline="0" noProof="0" dirty="0">
                <a:ln>
                  <a:noFill/>
                </a:ln>
                <a:effectLst/>
                <a:uLnTx/>
                <a:uFillTx/>
                <a:latin typeface="Georgia" panose="02040502050405020303" pitchFamily="18" charset="0"/>
              </a:rPr>
              <a:t>: “Why do you break the commandment of God for the sake of your tradition? For God said, ‘Honor your father and your mother,’ and, ‘Whoever speaks evil of father or mother must surely die.’ But you say that whoever tells father or mother, ‘Whatever support you might have had from me is given to God,’ then that person need not honor the father or the mother. </a:t>
            </a:r>
            <a:r>
              <a:rPr kumimoji="0" lang="en-US" b="0" i="0" u="none" strike="noStrike" kern="1200" cap="none" spc="0" normalizeH="0" baseline="0" noProof="0" dirty="0">
                <a:ln>
                  <a:noFill/>
                </a:ln>
                <a:solidFill>
                  <a:srgbClr val="FFFF00"/>
                </a:solidFill>
                <a:effectLst/>
                <a:uLnTx/>
                <a:uFillTx/>
                <a:latin typeface="Georgia" panose="02040502050405020303" pitchFamily="18" charset="0"/>
              </a:rPr>
              <a:t>So, for the sake of your tradition, you make void the word of God. You hypocrites!”</a:t>
            </a:r>
          </a:p>
        </p:txBody>
      </p:sp>
      <p:pic>
        <p:nvPicPr>
          <p:cNvPr id="5" name="Picture 4" descr="https://www.lds.org/bc/content/ldsorg/church/news/11/1/580-chr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27588" r="25286"/>
          <a:stretch/>
        </p:blipFill>
        <p:spPr bwMode="auto">
          <a:xfrm>
            <a:off x="150618" y="213071"/>
            <a:ext cx="3312871" cy="36239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038600"/>
            <a:ext cx="341328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eorgia" panose="02040502050405020303" pitchFamily="18" charset="0"/>
                <a:ea typeface="Calibri" panose="020F0502020204030204" pitchFamily="34" charset="0"/>
                <a:cs typeface="Times New Roman" panose="02020603050405020304" pitchFamily="18" charset="0"/>
              </a:rPr>
              <a:t>Matthew 15:1-20,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Georgia" panose="02040502050405020303" pitchFamily="18" charset="0"/>
                <a:ea typeface="Times New Roman" panose="02020603050405020304" pitchFamily="18" charset="0"/>
                <a:cs typeface="Times New Roman" panose="02020603050405020304" pitchFamily="18" charset="0"/>
              </a:rPr>
              <a:t>New Revised Standard Version</a:t>
            </a:r>
            <a:endParaRPr kumimoji="0" lang="en-US" sz="1600"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92D18E6-2C7F-4119-A587-17DD684A9237}"/>
              </a:ext>
            </a:extLst>
          </p:cNvPr>
          <p:cNvPicPr>
            <a:picLocks noChangeAspect="1"/>
          </p:cNvPicPr>
          <p:nvPr/>
        </p:nvPicPr>
        <p:blipFill>
          <a:blip r:embed="rId4"/>
          <a:stretch>
            <a:fillRect/>
          </a:stretch>
        </p:blipFill>
        <p:spPr>
          <a:xfrm>
            <a:off x="350740" y="3504961"/>
            <a:ext cx="2103302" cy="432854"/>
          </a:xfrm>
          <a:prstGeom prst="rect">
            <a:avLst/>
          </a:prstGeom>
        </p:spPr>
      </p:pic>
    </p:spTree>
    <p:extLst>
      <p:ext uri="{BB962C8B-B14F-4D97-AF65-F5344CB8AC3E}">
        <p14:creationId xmlns:p14="http://schemas.microsoft.com/office/powerpoint/2010/main" val="2848046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55899" y="144452"/>
            <a:ext cx="8754505" cy="533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800" b="1" i="0" u="none" strike="noStrike" kern="1200" cap="none" spc="0" normalizeH="0" baseline="0" noProof="0" dirty="0">
                <a:ln>
                  <a:noFill/>
                </a:ln>
                <a:solidFill>
                  <a:srgbClr val="FFFF00"/>
                </a:solidFill>
                <a:effectLst/>
                <a:uLnTx/>
                <a:uFillTx/>
                <a:latin typeface="Georgia" panose="02040502050405020303" pitchFamily="18" charset="0"/>
              </a:rPr>
              <a:t>Christ</a:t>
            </a:r>
            <a:r>
              <a:rPr kumimoji="0" lang="en-US" sz="3800" b="0" i="0" u="none" strike="noStrike" kern="1200" cap="none" spc="0" normalizeH="0" baseline="0" noProof="0" dirty="0">
                <a:ln>
                  <a:noFill/>
                </a:ln>
                <a:effectLst/>
                <a:uLnTx/>
                <a:uFillTx/>
                <a:latin typeface="Georgia" panose="02040502050405020303" pitchFamily="18" charset="0"/>
              </a:rPr>
              <a:t>: “Do you not see that whatever goes into the mouth enters the stomach, and goes out into the sewer? But what comes out of the mouth proceeds from the heart, and this is what defiles. For out of the heart come evil intentions, murder, adultery, fornication, theft, false witness, slander. These are what defile a person, but to eat with unwashed hands does not defile.”</a:t>
            </a:r>
          </a:p>
        </p:txBody>
      </p:sp>
      <p:sp>
        <p:nvSpPr>
          <p:cNvPr id="6" name="Rectangle 5">
            <a:extLst>
              <a:ext uri="{FF2B5EF4-FFF2-40B4-BE49-F238E27FC236}">
                <a16:creationId xmlns:a16="http://schemas.microsoft.com/office/drawing/2014/main" id="{85FDCB4A-0A1F-476B-97EC-F73CAF644519}"/>
              </a:ext>
            </a:extLst>
          </p:cNvPr>
          <p:cNvSpPr/>
          <p:nvPr/>
        </p:nvSpPr>
        <p:spPr>
          <a:xfrm>
            <a:off x="0" y="4038600"/>
            <a:ext cx="341328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eorgia" panose="02040502050405020303" pitchFamily="18" charset="0"/>
                <a:ea typeface="Calibri" panose="020F0502020204030204" pitchFamily="34" charset="0"/>
                <a:cs typeface="Times New Roman" panose="02020603050405020304" pitchFamily="18" charset="0"/>
              </a:rPr>
              <a:t>Matthew 15:1-20,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Georgia" panose="02040502050405020303" pitchFamily="18" charset="0"/>
                <a:ea typeface="Times New Roman" panose="02020603050405020304" pitchFamily="18" charset="0"/>
                <a:cs typeface="Times New Roman" panose="02020603050405020304" pitchFamily="18" charset="0"/>
              </a:rPr>
              <a:t>New Revised Standard Version</a:t>
            </a:r>
            <a:endParaRPr kumimoji="0" lang="en-US" sz="1600"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Picture 7" descr="https://www.lds.org/bc/content/ldsorg/church/news/11/1/580-christ.jpg">
            <a:extLst>
              <a:ext uri="{FF2B5EF4-FFF2-40B4-BE49-F238E27FC236}">
                <a16:creationId xmlns:a16="http://schemas.microsoft.com/office/drawing/2014/main" id="{E47780B3-84C6-5849-B61D-91A7FB579F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88" r="25286"/>
          <a:stretch/>
        </p:blipFill>
        <p:spPr bwMode="auto">
          <a:xfrm>
            <a:off x="150618" y="213071"/>
            <a:ext cx="3312871" cy="36239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2A01244-F3A8-3A4A-A955-662062D113BE}"/>
              </a:ext>
            </a:extLst>
          </p:cNvPr>
          <p:cNvPicPr>
            <a:picLocks noChangeAspect="1"/>
          </p:cNvPicPr>
          <p:nvPr/>
        </p:nvPicPr>
        <p:blipFill>
          <a:blip r:embed="rId4"/>
          <a:stretch>
            <a:fillRect/>
          </a:stretch>
        </p:blipFill>
        <p:spPr>
          <a:xfrm>
            <a:off x="350740" y="3504961"/>
            <a:ext cx="2103302" cy="432854"/>
          </a:xfrm>
          <a:prstGeom prst="rect">
            <a:avLst/>
          </a:prstGeom>
        </p:spPr>
      </p:pic>
    </p:spTree>
    <p:extLst>
      <p:ext uri="{BB962C8B-B14F-4D97-AF65-F5344CB8AC3E}">
        <p14:creationId xmlns:p14="http://schemas.microsoft.com/office/powerpoint/2010/main" val="2372997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5" name="Rectangle 5"/>
          <p:cNvSpPr>
            <a:spLocks noChangeArrowheads="1"/>
          </p:cNvSpPr>
          <p:nvPr/>
        </p:nvSpPr>
        <p:spPr bwMode="auto">
          <a:xfrm>
            <a:off x="3516313" y="28686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9206" name="Rectangle 6"/>
          <p:cNvSpPr>
            <a:spLocks noChangeArrowheads="1"/>
          </p:cNvSpPr>
          <p:nvPr/>
        </p:nvSpPr>
        <p:spPr bwMode="auto">
          <a:xfrm>
            <a:off x="3016250" y="2286000"/>
            <a:ext cx="61610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9216" name="WordArt 16"/>
          <p:cNvSpPr>
            <a:spLocks noChangeArrowheads="1" noChangeShapeType="1" noTextEdit="1"/>
          </p:cNvSpPr>
          <p:nvPr/>
        </p:nvSpPr>
        <p:spPr bwMode="auto">
          <a:xfrm>
            <a:off x="7221787" y="846505"/>
            <a:ext cx="3990164" cy="4214336"/>
          </a:xfrm>
          <a:prstGeom prst="rect">
            <a:avLst/>
          </a:prstGeom>
        </p:spPr>
        <p:txBody>
          <a:bodyPr wrap="none" fromWordArt="1">
            <a:prstTxWarp prst="textSlantUp">
              <a:avLst>
                <a:gd name="adj" fmla="val 32056"/>
              </a:avLst>
            </a:prstTxWarp>
          </a:bodyPr>
          <a:lstStyle/>
          <a:p>
            <a:r>
              <a:rPr lang="en-US" sz="3600" kern="10" dirty="0">
                <a:ln w="9525">
                  <a:solidFill>
                    <a:srgbClr val="000066"/>
                  </a:solidFill>
                  <a:round/>
                  <a:headEnd/>
                  <a:tailEnd/>
                </a:ln>
                <a:solidFill>
                  <a:srgbClr val="99CCFF"/>
                </a:solidFill>
                <a:effectLst>
                  <a:outerShdw dist="53882" dir="2700000" algn="ctr" rotWithShape="0">
                    <a:srgbClr val="9999FF">
                      <a:alpha val="80000"/>
                    </a:srgbClr>
                  </a:outerShdw>
                </a:effectLst>
                <a:latin typeface="Impact"/>
              </a:rPr>
              <a:t>Strain a Gnat</a:t>
            </a:r>
          </a:p>
          <a:p>
            <a:r>
              <a:rPr lang="en-US" sz="3600" kern="10" dirty="0">
                <a:ln w="9525">
                  <a:solidFill>
                    <a:srgbClr val="000066"/>
                  </a:solidFill>
                  <a:round/>
                  <a:headEnd/>
                  <a:tailEnd/>
                </a:ln>
                <a:solidFill>
                  <a:srgbClr val="99CCFF"/>
                </a:solidFill>
                <a:effectLst>
                  <a:outerShdw dist="53882" dir="2700000" algn="ctr" rotWithShape="0">
                    <a:srgbClr val="9999FF">
                      <a:alpha val="80000"/>
                    </a:srgbClr>
                  </a:outerShdw>
                </a:effectLst>
                <a:latin typeface="Impact"/>
              </a:rPr>
              <a:t>Swallow a Camel</a:t>
            </a:r>
          </a:p>
        </p:txBody>
      </p:sp>
      <p:sp>
        <p:nvSpPr>
          <p:cNvPr id="2" name="TextBox 1"/>
          <p:cNvSpPr txBox="1"/>
          <p:nvPr/>
        </p:nvSpPr>
        <p:spPr>
          <a:xfrm>
            <a:off x="2347017" y="266076"/>
            <a:ext cx="7239000" cy="769441"/>
          </a:xfrm>
          <a:prstGeom prst="rect">
            <a:avLst/>
          </a:prstGeom>
          <a:noFill/>
        </p:spPr>
        <p:txBody>
          <a:bodyPr wrap="square" rtlCol="0">
            <a:spAutoFit/>
          </a:bodyPr>
          <a:lstStyle/>
          <a:p>
            <a:pPr algn="ctr"/>
            <a:r>
              <a:rPr lang="en-US" sz="4400" b="1" dirty="0"/>
              <a:t>Matthew 23:23-24</a:t>
            </a:r>
          </a:p>
        </p:txBody>
      </p:sp>
      <p:sp>
        <p:nvSpPr>
          <p:cNvPr id="3" name="Rectangle 2"/>
          <p:cNvSpPr/>
          <p:nvPr/>
        </p:nvSpPr>
        <p:spPr>
          <a:xfrm>
            <a:off x="338682" y="1218515"/>
            <a:ext cx="5452518" cy="2123658"/>
          </a:xfrm>
          <a:prstGeom prst="rect">
            <a:avLst/>
          </a:prstGeom>
        </p:spPr>
        <p:txBody>
          <a:bodyPr wrap="square">
            <a:spAutoFit/>
          </a:bodyPr>
          <a:lstStyle/>
          <a:p>
            <a:r>
              <a:rPr lang="en-US" sz="4400" dirty="0"/>
              <a:t>“You blind guides! You strain out a gnat but swallow a camel!”</a:t>
            </a:r>
          </a:p>
        </p:txBody>
      </p:sp>
      <p:pic>
        <p:nvPicPr>
          <p:cNvPr id="4" name="Picture 3">
            <a:extLst>
              <a:ext uri="{FF2B5EF4-FFF2-40B4-BE49-F238E27FC236}">
                <a16:creationId xmlns:a16="http://schemas.microsoft.com/office/drawing/2014/main" id="{6D0CEB21-B2B1-451C-AF6A-1CDDE7184270}"/>
              </a:ext>
            </a:extLst>
          </p:cNvPr>
          <p:cNvPicPr>
            <a:picLocks noChangeAspect="1"/>
          </p:cNvPicPr>
          <p:nvPr/>
        </p:nvPicPr>
        <p:blipFill>
          <a:blip r:embed="rId3"/>
          <a:stretch>
            <a:fillRect/>
          </a:stretch>
        </p:blipFill>
        <p:spPr>
          <a:xfrm>
            <a:off x="3648192" y="3525171"/>
            <a:ext cx="2777259" cy="2786610"/>
          </a:xfrm>
          <a:prstGeom prst="rect">
            <a:avLst/>
          </a:prstGeom>
        </p:spPr>
      </p:pic>
      <p:pic>
        <p:nvPicPr>
          <p:cNvPr id="5" name="Picture 4">
            <a:extLst>
              <a:ext uri="{FF2B5EF4-FFF2-40B4-BE49-F238E27FC236}">
                <a16:creationId xmlns:a16="http://schemas.microsoft.com/office/drawing/2014/main" id="{D94FE7CD-18E8-438A-A7BE-3B646FAC279D}"/>
              </a:ext>
            </a:extLst>
          </p:cNvPr>
          <p:cNvPicPr>
            <a:picLocks noChangeAspect="1"/>
          </p:cNvPicPr>
          <p:nvPr/>
        </p:nvPicPr>
        <p:blipFill>
          <a:blip r:embed="rId4"/>
          <a:stretch>
            <a:fillRect/>
          </a:stretch>
        </p:blipFill>
        <p:spPr>
          <a:xfrm>
            <a:off x="10164512" y="4664689"/>
            <a:ext cx="1185862" cy="1743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84717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0758" y="298704"/>
            <a:ext cx="7051842" cy="6406896"/>
          </a:xfrm>
        </p:spPr>
        <p:txBody>
          <a:bodyPr>
            <a:noAutofit/>
          </a:bodyPr>
          <a:lstStyle/>
          <a:p>
            <a:pPr marL="36900" indent="0">
              <a:buNone/>
            </a:pPr>
            <a:r>
              <a:rPr lang="en-US" dirty="0"/>
              <a:t>A lawyer asked, “Master, which is the great commandment in the law?”</a:t>
            </a:r>
          </a:p>
          <a:p>
            <a:pPr marL="36900" indent="0">
              <a:buNone/>
            </a:pPr>
            <a:r>
              <a:rPr lang="en-US" dirty="0"/>
              <a:t>Jesus said unto him, “Thou shalt love the Lord thy God with all thy heart…And the second is like unto it, Thou shalt love thy </a:t>
            </a:r>
            <a:r>
              <a:rPr lang="en-US" dirty="0" err="1"/>
              <a:t>neighbour</a:t>
            </a:r>
            <a:r>
              <a:rPr lang="en-US" dirty="0"/>
              <a:t> as thyself.” </a:t>
            </a:r>
          </a:p>
          <a:p>
            <a:pPr marL="36900" indent="0">
              <a:buNone/>
            </a:pPr>
            <a:r>
              <a:rPr lang="en-US" sz="2400" dirty="0"/>
              <a:t>(Matthew 22:35–39)</a:t>
            </a:r>
          </a:p>
        </p:txBody>
      </p:sp>
      <p:pic>
        <p:nvPicPr>
          <p:cNvPr id="2050" name="Picture 2" descr="Image result for jesus and scribe"/>
          <p:cNvPicPr>
            <a:picLocks noChangeAspect="1" noChangeArrowheads="1"/>
          </p:cNvPicPr>
          <p:nvPr/>
        </p:nvPicPr>
        <p:blipFill rotWithShape="1">
          <a:blip r:embed="rId3">
            <a:extLst>
              <a:ext uri="{28A0092B-C50C-407E-A947-70E740481C1C}">
                <a14:useLocalDpi xmlns:a14="http://schemas.microsoft.com/office/drawing/2010/main" val="0"/>
              </a:ext>
            </a:extLst>
          </a:blip>
          <a:srcRect l="16762" t="10282" r="17714" b="15683"/>
          <a:stretch/>
        </p:blipFill>
        <p:spPr bwMode="auto">
          <a:xfrm>
            <a:off x="279400" y="2819400"/>
            <a:ext cx="4368800"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279400" y="298704"/>
            <a:ext cx="3657600" cy="1981200"/>
          </a:xfrm>
        </p:spPr>
        <p:txBody>
          <a:bodyPr>
            <a:noAutofit/>
          </a:bodyPr>
          <a:lstStyle/>
          <a:p>
            <a:r>
              <a:rPr lang="en-US" sz="4000" b="1" dirty="0">
                <a:solidFill>
                  <a:srgbClr val="FFFF00"/>
                </a:solidFill>
              </a:rPr>
              <a:t>What’s the mark?</a:t>
            </a:r>
          </a:p>
        </p:txBody>
      </p:sp>
      <p:sp>
        <p:nvSpPr>
          <p:cNvPr id="2" name="TextBox 1">
            <a:extLst>
              <a:ext uri="{FF2B5EF4-FFF2-40B4-BE49-F238E27FC236}">
                <a16:creationId xmlns:a16="http://schemas.microsoft.com/office/drawing/2014/main" id="{9C69EB63-C14B-4963-A169-9613B2F396F9}"/>
              </a:ext>
            </a:extLst>
          </p:cNvPr>
          <p:cNvSpPr txBox="1"/>
          <p:nvPr/>
        </p:nvSpPr>
        <p:spPr>
          <a:xfrm>
            <a:off x="2968256" y="6138446"/>
            <a:ext cx="1679944" cy="338554"/>
          </a:xfrm>
          <a:prstGeom prst="rect">
            <a:avLst/>
          </a:prstGeom>
          <a:noFill/>
        </p:spPr>
        <p:txBody>
          <a:bodyPr wrap="square" rtlCol="0">
            <a:spAutoFit/>
          </a:bodyPr>
          <a:lstStyle/>
          <a:p>
            <a:r>
              <a:rPr lang="en-US" sz="1600" dirty="0">
                <a:latin typeface="Georgia" panose="02040502050405020303" pitchFamily="18" charset="0"/>
              </a:rPr>
              <a:t>James Tissot</a:t>
            </a:r>
          </a:p>
        </p:txBody>
      </p:sp>
    </p:spTree>
    <p:extLst>
      <p:ext uri="{BB962C8B-B14F-4D97-AF65-F5344CB8AC3E}">
        <p14:creationId xmlns:p14="http://schemas.microsoft.com/office/powerpoint/2010/main" val="59181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Georgia" panose="02040502050405020303" pitchFamily="18" charset="0"/>
              </a:rPr>
              <a:t>Six Aspects of Fence Laws</a:t>
            </a:r>
            <a:endParaRPr lang="en-US" dirty="0">
              <a:latin typeface="Georgia" panose="02040502050405020303" pitchFamily="18" charset="0"/>
            </a:endParaRP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sz="3600" dirty="0">
                <a:latin typeface="Georgia" panose="02040502050405020303" pitchFamily="18" charset="0"/>
              </a:rPr>
              <a:t>Have Spirit-driven fence laws</a:t>
            </a:r>
          </a:p>
          <a:p>
            <a:pPr marL="514350" indent="-514350">
              <a:buFont typeface="+mj-lt"/>
              <a:buAutoNum type="arabicPeriod"/>
            </a:pPr>
            <a:r>
              <a:rPr lang="en-US" sz="3600" dirty="0">
                <a:latin typeface="Georgia" panose="02040502050405020303" pitchFamily="18" charset="0"/>
              </a:rPr>
              <a:t>Lighten your heavy yoke.</a:t>
            </a:r>
          </a:p>
          <a:p>
            <a:pPr marL="514350" indent="-514350">
              <a:buFont typeface="+mj-lt"/>
              <a:buAutoNum type="arabicPeriod"/>
            </a:pPr>
            <a:r>
              <a:rPr lang="en-US" sz="3600" dirty="0">
                <a:latin typeface="Georgia" panose="02040502050405020303" pitchFamily="18" charset="0"/>
              </a:rPr>
              <a:t>Focus on the mark, not the fence</a:t>
            </a:r>
          </a:p>
          <a:p>
            <a:pPr marL="514350" indent="-514350">
              <a:buFont typeface="+mj-lt"/>
              <a:buAutoNum type="arabicPeriod"/>
            </a:pPr>
            <a:r>
              <a:rPr lang="en-US" sz="3600" b="1" dirty="0">
                <a:latin typeface="Georgia" panose="02040502050405020303" pitchFamily="18" charset="0"/>
              </a:rPr>
              <a:t>Focus on the core, not the fence when teaching others</a:t>
            </a:r>
          </a:p>
          <a:p>
            <a:pPr marL="514350" indent="-514350">
              <a:buFont typeface="+mj-lt"/>
              <a:buAutoNum type="arabicPeriod"/>
            </a:pPr>
            <a:r>
              <a:rPr lang="en-US" sz="3600" dirty="0">
                <a:latin typeface="Georgia" panose="02040502050405020303" pitchFamily="18" charset="0"/>
              </a:rPr>
              <a:t>Don’t judge others on fence laws</a:t>
            </a:r>
          </a:p>
          <a:p>
            <a:pPr marL="514350" indent="-514350">
              <a:buFont typeface="+mj-lt"/>
              <a:buAutoNum type="arabicPeriod"/>
            </a:pPr>
            <a:r>
              <a:rPr lang="en-US" sz="3600" dirty="0">
                <a:latin typeface="Georgia" panose="02040502050405020303" pitchFamily="18" charset="0"/>
              </a:rPr>
              <a:t>Follow the prophet</a:t>
            </a:r>
          </a:p>
          <a:p>
            <a:pPr marL="514350" indent="-514350">
              <a:buFont typeface="+mj-lt"/>
              <a:buAutoNum type="arabicPeriod"/>
            </a:pPr>
            <a:endParaRPr lang="en-US" sz="3600" dirty="0">
              <a:latin typeface="Georgia" panose="02040502050405020303" pitchFamily="18" charset="0"/>
            </a:endParaRPr>
          </a:p>
        </p:txBody>
      </p:sp>
    </p:spTree>
    <p:extLst>
      <p:ext uri="{BB962C8B-B14F-4D97-AF65-F5344CB8AC3E}">
        <p14:creationId xmlns:p14="http://schemas.microsoft.com/office/powerpoint/2010/main" val="1641686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0071"/>
            <a:ext cx="12192000" cy="628650"/>
          </a:xfrm>
        </p:spPr>
        <p:txBody>
          <a:bodyPr>
            <a:normAutofit fontScale="90000"/>
          </a:bodyPr>
          <a:lstStyle/>
          <a:p>
            <a:pPr algn="ctr"/>
            <a:r>
              <a:rPr lang="en-US" sz="3600" b="1" dirty="0">
                <a:latin typeface="Georgia" panose="02040502050405020303" pitchFamily="18" charset="0"/>
              </a:rPr>
              <a:t>A Fence (To Protect From the Sin)</a:t>
            </a:r>
          </a:p>
        </p:txBody>
      </p:sp>
      <p:sp>
        <p:nvSpPr>
          <p:cNvPr id="3" name="Curved Left Arrow 2"/>
          <p:cNvSpPr/>
          <p:nvPr/>
        </p:nvSpPr>
        <p:spPr>
          <a:xfrm>
            <a:off x="10791824" y="834578"/>
            <a:ext cx="857250" cy="1714500"/>
          </a:xfrm>
          <a:prstGeom prst="curved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21" name="Straight Connector 20">
            <a:extLst>
              <a:ext uri="{FF2B5EF4-FFF2-40B4-BE49-F238E27FC236}">
                <a16:creationId xmlns:a16="http://schemas.microsoft.com/office/drawing/2014/main" id="{12680F9B-191F-AD4A-B5D9-BDE92B2D5051}"/>
              </a:ext>
            </a:extLst>
          </p:cNvPr>
          <p:cNvCxnSpPr/>
          <p:nvPr/>
        </p:nvCxnSpPr>
        <p:spPr>
          <a:xfrm>
            <a:off x="2705100" y="1828800"/>
            <a:ext cx="6781800"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7CFD5C-1142-6D4C-BCB8-BD7384574505}"/>
              </a:ext>
            </a:extLst>
          </p:cNvPr>
          <p:cNvCxnSpPr/>
          <p:nvPr/>
        </p:nvCxnSpPr>
        <p:spPr>
          <a:xfrm>
            <a:off x="2705100" y="5105400"/>
            <a:ext cx="6781800"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6A92710-FCE1-CB4B-9295-01C755F25246}"/>
              </a:ext>
            </a:extLst>
          </p:cNvPr>
          <p:cNvCxnSpPr/>
          <p:nvPr/>
        </p:nvCxnSpPr>
        <p:spPr>
          <a:xfrm>
            <a:off x="2705100" y="1828800"/>
            <a:ext cx="0" cy="327660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016426-8529-894A-BC5B-9546AD82B56E}"/>
              </a:ext>
            </a:extLst>
          </p:cNvPr>
          <p:cNvCxnSpPr/>
          <p:nvPr/>
        </p:nvCxnSpPr>
        <p:spPr>
          <a:xfrm>
            <a:off x="9486900" y="1828800"/>
            <a:ext cx="0" cy="327660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7D8BD6C-1222-4BBF-A3B0-20426C4D9A0B}"/>
              </a:ext>
            </a:extLst>
          </p:cNvPr>
          <p:cNvSpPr/>
          <p:nvPr/>
        </p:nvSpPr>
        <p:spPr>
          <a:xfrm>
            <a:off x="4010025" y="2090804"/>
            <a:ext cx="4171950" cy="2691632"/>
          </a:xfrm>
          <a:prstGeom prst="ellipse">
            <a:avLst/>
          </a:prstGeom>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Georgia" panose="02040502050405020303" pitchFamily="18" charset="0"/>
              </a:rPr>
              <a:t>Sin</a:t>
            </a:r>
          </a:p>
        </p:txBody>
      </p:sp>
    </p:spTree>
    <p:extLst>
      <p:ext uri="{BB962C8B-B14F-4D97-AF65-F5344CB8AC3E}">
        <p14:creationId xmlns:p14="http://schemas.microsoft.com/office/powerpoint/2010/main" val="3007469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a:srcRect l="16033" t="33201" r="7833" b="17709"/>
          <a:stretch/>
        </p:blipFill>
        <p:spPr>
          <a:xfrm>
            <a:off x="160743" y="792480"/>
            <a:ext cx="11859865" cy="5273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08723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838200"/>
          </a:xfrm>
        </p:spPr>
        <p:txBody>
          <a:bodyPr>
            <a:normAutofit/>
          </a:bodyPr>
          <a:lstStyle/>
          <a:p>
            <a:r>
              <a:rPr lang="en-US" sz="4800" dirty="0"/>
              <a:t>A Fence Around the Law</a:t>
            </a:r>
          </a:p>
        </p:txBody>
      </p:sp>
      <p:sp>
        <p:nvSpPr>
          <p:cNvPr id="4" name="Oval 3"/>
          <p:cNvSpPr/>
          <p:nvPr/>
        </p:nvSpPr>
        <p:spPr>
          <a:xfrm>
            <a:off x="3886200" y="2057400"/>
            <a:ext cx="41148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Receive the Holy Ghost</a:t>
            </a:r>
          </a:p>
        </p:txBody>
      </p:sp>
      <p:cxnSp>
        <p:nvCxnSpPr>
          <p:cNvPr id="6" name="Straight Connector 5"/>
          <p:cNvCxnSpPr/>
          <p:nvPr/>
        </p:nvCxnSpPr>
        <p:spPr>
          <a:xfrm>
            <a:off x="3276600" y="1447800"/>
            <a:ext cx="12954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05400" y="1447800"/>
            <a:ext cx="12954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934200" y="1435331"/>
            <a:ext cx="12954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763000" y="1435331"/>
            <a:ext cx="12954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1447800"/>
            <a:ext cx="1295400" cy="0"/>
          </a:xfrm>
          <a:prstGeom prst="line">
            <a:avLst/>
          </a:prstGeom>
          <a:ln w="952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058400" y="1828800"/>
            <a:ext cx="0" cy="1307869"/>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352800" y="5575069"/>
            <a:ext cx="1295400" cy="0"/>
          </a:xfrm>
          <a:prstGeom prst="line">
            <a:avLst/>
          </a:prstGeom>
          <a:ln w="952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181600" y="5575069"/>
            <a:ext cx="1295400" cy="0"/>
          </a:xfrm>
          <a:prstGeom prst="line">
            <a:avLst/>
          </a:prstGeom>
          <a:ln w="952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10400" y="5562600"/>
            <a:ext cx="1295400" cy="0"/>
          </a:xfrm>
          <a:prstGeom prst="line">
            <a:avLst/>
          </a:prstGeom>
          <a:ln w="952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839200" y="5562600"/>
            <a:ext cx="12954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00200" y="5575069"/>
            <a:ext cx="1295400" cy="0"/>
          </a:xfrm>
          <a:prstGeom prst="line">
            <a:avLst/>
          </a:prstGeom>
          <a:ln w="952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058400" y="3505200"/>
            <a:ext cx="0" cy="1307869"/>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00200" y="1828800"/>
            <a:ext cx="0" cy="1307869"/>
          </a:xfrm>
          <a:prstGeom prst="line">
            <a:avLst/>
          </a:prstGeom>
          <a:ln w="952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00200" y="3505200"/>
            <a:ext cx="0" cy="1307869"/>
          </a:xfrm>
          <a:prstGeom prst="line">
            <a:avLst/>
          </a:prstGeom>
          <a:ln w="95250"/>
        </p:spPr>
        <p:style>
          <a:lnRef idx="1">
            <a:schemeClr val="accent1"/>
          </a:lnRef>
          <a:fillRef idx="0">
            <a:schemeClr val="accent1"/>
          </a:fillRef>
          <a:effectRef idx="0">
            <a:schemeClr val="accent1"/>
          </a:effectRef>
          <a:fontRef idx="minor">
            <a:schemeClr val="tx1"/>
          </a:fontRef>
        </p:style>
      </p:cxnSp>
      <p:sp>
        <p:nvSpPr>
          <p:cNvPr id="3" name="Curved Left Arrow 2"/>
          <p:cNvSpPr/>
          <p:nvPr/>
        </p:nvSpPr>
        <p:spPr>
          <a:xfrm>
            <a:off x="10363200" y="381000"/>
            <a:ext cx="1143000" cy="2286000"/>
          </a:xfrm>
          <a:prstGeom prst="curved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p:cNvSpPr/>
          <p:nvPr/>
        </p:nvSpPr>
        <p:spPr>
          <a:xfrm>
            <a:off x="304800" y="5707559"/>
            <a:ext cx="118872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Calibri"/>
                <a:ea typeface="+mn-ea"/>
                <a:cs typeface="+mn-cs"/>
              </a:rPr>
              <a:t>No PG-13 Movies</a:t>
            </a:r>
          </a:p>
        </p:txBody>
      </p:sp>
      <p:cxnSp>
        <p:nvCxnSpPr>
          <p:cNvPr id="21" name="Straight Connector 20">
            <a:extLst>
              <a:ext uri="{FF2B5EF4-FFF2-40B4-BE49-F238E27FC236}">
                <a16:creationId xmlns:a16="http://schemas.microsoft.com/office/drawing/2014/main" id="{3C80ED64-42FE-49B5-825E-A12E2478E0D2}"/>
              </a:ext>
            </a:extLst>
          </p:cNvPr>
          <p:cNvCxnSpPr/>
          <p:nvPr/>
        </p:nvCxnSpPr>
        <p:spPr>
          <a:xfrm>
            <a:off x="1560095" y="1447800"/>
            <a:ext cx="12954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80F7BC-44EA-4DE4-91AE-4E5DDC1C3B57}"/>
              </a:ext>
            </a:extLst>
          </p:cNvPr>
          <p:cNvCxnSpPr/>
          <p:nvPr/>
        </p:nvCxnSpPr>
        <p:spPr>
          <a:xfrm>
            <a:off x="3388895" y="5575069"/>
            <a:ext cx="12954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7B0DC02-61F0-4662-910A-3CAB7E2AC0DB}"/>
              </a:ext>
            </a:extLst>
          </p:cNvPr>
          <p:cNvCxnSpPr/>
          <p:nvPr/>
        </p:nvCxnSpPr>
        <p:spPr>
          <a:xfrm>
            <a:off x="5217695" y="5575069"/>
            <a:ext cx="12954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691E2A7-93E6-44F9-A23B-D75DB0D40C59}"/>
              </a:ext>
            </a:extLst>
          </p:cNvPr>
          <p:cNvCxnSpPr/>
          <p:nvPr/>
        </p:nvCxnSpPr>
        <p:spPr>
          <a:xfrm>
            <a:off x="7046495" y="5562600"/>
            <a:ext cx="12954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54A7946-0B6F-41B3-9679-96BD719596F0}"/>
              </a:ext>
            </a:extLst>
          </p:cNvPr>
          <p:cNvCxnSpPr/>
          <p:nvPr/>
        </p:nvCxnSpPr>
        <p:spPr>
          <a:xfrm>
            <a:off x="1636295" y="5575069"/>
            <a:ext cx="12954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8EB948-F50C-4CFB-927F-A084C47B41A1}"/>
              </a:ext>
            </a:extLst>
          </p:cNvPr>
          <p:cNvCxnSpPr/>
          <p:nvPr/>
        </p:nvCxnSpPr>
        <p:spPr>
          <a:xfrm>
            <a:off x="1636295" y="1828800"/>
            <a:ext cx="0" cy="1307869"/>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A8AE7C-827A-4969-8C72-F24F72E6069E}"/>
              </a:ext>
            </a:extLst>
          </p:cNvPr>
          <p:cNvCxnSpPr/>
          <p:nvPr/>
        </p:nvCxnSpPr>
        <p:spPr>
          <a:xfrm>
            <a:off x="1636295" y="3505200"/>
            <a:ext cx="0" cy="1307869"/>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49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t="12477"/>
          <a:stretch/>
        </p:blipFill>
        <p:spPr>
          <a:xfrm>
            <a:off x="-762000" y="0"/>
            <a:ext cx="13817660" cy="7772145"/>
          </a:xfrm>
          <a:prstGeom prst="rect">
            <a:avLst/>
          </a:prstGeom>
        </p:spPr>
      </p:pic>
    </p:spTree>
    <p:extLst>
      <p:ext uri="{BB962C8B-B14F-4D97-AF65-F5344CB8AC3E}">
        <p14:creationId xmlns:p14="http://schemas.microsoft.com/office/powerpoint/2010/main" val="3972333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391526" y="409073"/>
            <a:ext cx="7086600" cy="56307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defRPr/>
            </a:pPr>
            <a:r>
              <a:rPr lang="en-US" sz="4400" dirty="0">
                <a:latin typeface="Georgia" panose="02040502050405020303" pitchFamily="18" charset="0"/>
              </a:rPr>
              <a:t>“Of tenets [beliefs or opinions] thou shalt not talk, but thou shalt declare repentance and faith on the Savior, and remission of sins by baptism, and by fire, yea, even the Holy Ghost.”</a:t>
            </a:r>
          </a:p>
        </p:txBody>
      </p:sp>
      <p:pic>
        <p:nvPicPr>
          <p:cNvPr id="5" name="Picture 4" descr="https://www.lds.org/bc/content/ldsorg/church/news/11/1/580-chr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27588" r="25286"/>
          <a:stretch/>
        </p:blipFill>
        <p:spPr bwMode="auto">
          <a:xfrm>
            <a:off x="601580" y="433138"/>
            <a:ext cx="3413283" cy="3733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4179849" y="6039852"/>
            <a:ext cx="7086600" cy="523220"/>
          </a:xfrm>
          <a:prstGeom prst="rect">
            <a:avLst/>
          </a:prstGeom>
        </p:spPr>
        <p:txBody>
          <a:bodyPr wrap="square">
            <a:spAutoFit/>
          </a:bodyPr>
          <a:lstStyle/>
          <a:p>
            <a:pPr lvl="0" algn="ctr" defTabSz="914400">
              <a:defRPr/>
            </a:pPr>
            <a:r>
              <a:rPr lang="en-US" sz="2800" dirty="0">
                <a:latin typeface="Georgia" panose="02040502050405020303" pitchFamily="18" charset="0"/>
                <a:ea typeface="Calibri" panose="020F0502020204030204" pitchFamily="34" charset="0"/>
                <a:cs typeface="Times New Roman" panose="02020603050405020304" pitchFamily="18" charset="0"/>
              </a:rPr>
              <a:t>Doctrine and Covenants 19:31</a:t>
            </a:r>
          </a:p>
        </p:txBody>
      </p:sp>
      <p:pic>
        <p:nvPicPr>
          <p:cNvPr id="7" name="Picture 6">
            <a:extLst>
              <a:ext uri="{FF2B5EF4-FFF2-40B4-BE49-F238E27FC236}">
                <a16:creationId xmlns:a16="http://schemas.microsoft.com/office/drawing/2014/main" id="{07056CB3-6D1E-495C-A073-3A02F789AC2E}"/>
              </a:ext>
            </a:extLst>
          </p:cNvPr>
          <p:cNvPicPr>
            <a:picLocks noChangeAspect="1"/>
          </p:cNvPicPr>
          <p:nvPr/>
        </p:nvPicPr>
        <p:blipFill>
          <a:blip r:embed="rId4"/>
          <a:stretch>
            <a:fillRect/>
          </a:stretch>
        </p:blipFill>
        <p:spPr>
          <a:xfrm>
            <a:off x="925137" y="3858348"/>
            <a:ext cx="2103302" cy="432854"/>
          </a:xfrm>
          <a:prstGeom prst="rect">
            <a:avLst/>
          </a:prstGeom>
        </p:spPr>
      </p:pic>
    </p:spTree>
    <p:extLst>
      <p:ext uri="{BB962C8B-B14F-4D97-AF65-F5344CB8AC3E}">
        <p14:creationId xmlns:p14="http://schemas.microsoft.com/office/powerpoint/2010/main" val="536901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Rot="1" noChangeArrowheads="1"/>
          </p:cNvSpPr>
          <p:nvPr>
            <p:ph type="title"/>
          </p:nvPr>
        </p:nvSpPr>
        <p:spPr>
          <a:xfrm>
            <a:off x="141891" y="3892769"/>
            <a:ext cx="2811514" cy="1305764"/>
          </a:xfrm>
        </p:spPr>
        <p:txBody>
          <a:bodyPr/>
          <a:lstStyle/>
          <a:p>
            <a:pPr>
              <a:defRPr/>
            </a:pPr>
            <a:r>
              <a:rPr lang="en-US" altLang="en-US" sz="1600" dirty="0"/>
              <a:t>Elder David A. Bednar</a:t>
            </a:r>
            <a:br>
              <a:rPr lang="en-US" altLang="en-US" sz="1600" dirty="0"/>
            </a:br>
            <a:r>
              <a:rPr lang="en-US" altLang="en-US" sz="1600" i="1" dirty="0"/>
              <a:t>Increase in Learning</a:t>
            </a:r>
          </a:p>
        </p:txBody>
      </p:sp>
      <p:sp>
        <p:nvSpPr>
          <p:cNvPr id="455683" name="Rectangle 3"/>
          <p:cNvSpPr>
            <a:spLocks noGrp="1" noChangeArrowheads="1"/>
          </p:cNvSpPr>
          <p:nvPr>
            <p:ph type="body" sz="half" idx="1"/>
          </p:nvPr>
        </p:nvSpPr>
        <p:spPr>
          <a:xfrm>
            <a:off x="3124201" y="0"/>
            <a:ext cx="8915400" cy="6693842"/>
          </a:xfrm>
        </p:spPr>
        <p:txBody>
          <a:bodyPr>
            <a:noAutofit/>
          </a:bodyPr>
          <a:lstStyle/>
          <a:p>
            <a:pPr marL="0" indent="0">
              <a:buNone/>
              <a:defRPr/>
            </a:pPr>
            <a:r>
              <a:rPr lang="en-US" dirty="0"/>
              <a:t>“Applications, such as…items on the lengthy "to do" lists of many members, tend to receive disproportionate and excessive attention. I…am not suggesting that applications should never be studied, learned, or taught. Appropriate applications are necessary but can never stand alone. What is needed is a balance among doctrines, principles, and applications. </a:t>
            </a:r>
            <a:r>
              <a:rPr lang="en-US" i="1" dirty="0"/>
              <a:t>And for many conscientious and diligent members, a serious imbalance exists</a:t>
            </a:r>
            <a:r>
              <a:rPr lang="en-US" dirty="0"/>
              <a:t>.”</a:t>
            </a:r>
            <a:endParaRPr lang="en-US" i="1" dirty="0"/>
          </a:p>
        </p:txBody>
      </p:sp>
      <p:pic>
        <p:nvPicPr>
          <p:cNvPr id="4098" name="Picture 2" descr="Image result for david bedn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91" y="313007"/>
            <a:ext cx="273908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54158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Georgia" panose="02040502050405020303" pitchFamily="18" charset="0"/>
              </a:rPr>
              <a:t>Six Aspects of Fence Laws</a:t>
            </a:r>
            <a:endParaRPr lang="en-US" dirty="0">
              <a:latin typeface="Georgia" panose="02040502050405020303" pitchFamily="18" charset="0"/>
            </a:endParaRP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sz="3600" dirty="0">
                <a:latin typeface="Georgia" panose="02040502050405020303" pitchFamily="18" charset="0"/>
              </a:rPr>
              <a:t>Have Spirit-driven fence laws</a:t>
            </a:r>
          </a:p>
          <a:p>
            <a:pPr marL="514350" indent="-514350">
              <a:buFont typeface="+mj-lt"/>
              <a:buAutoNum type="arabicPeriod"/>
            </a:pPr>
            <a:r>
              <a:rPr lang="en-US" sz="3600" dirty="0">
                <a:latin typeface="Georgia" panose="02040502050405020303" pitchFamily="18" charset="0"/>
              </a:rPr>
              <a:t>Lighten your heavy yoke.</a:t>
            </a:r>
          </a:p>
          <a:p>
            <a:pPr marL="514350" indent="-514350">
              <a:buFont typeface="+mj-lt"/>
              <a:buAutoNum type="arabicPeriod"/>
            </a:pPr>
            <a:r>
              <a:rPr lang="en-US" sz="3600" dirty="0">
                <a:latin typeface="Georgia" panose="02040502050405020303" pitchFamily="18" charset="0"/>
              </a:rPr>
              <a:t>Focus on the mark, not the fence</a:t>
            </a:r>
          </a:p>
          <a:p>
            <a:pPr marL="514350" indent="-514350">
              <a:buFont typeface="+mj-lt"/>
              <a:buAutoNum type="arabicPeriod"/>
            </a:pPr>
            <a:r>
              <a:rPr lang="en-US" sz="3600" dirty="0">
                <a:latin typeface="Georgia" panose="02040502050405020303" pitchFamily="18" charset="0"/>
              </a:rPr>
              <a:t>Focus on the core, not the fence when teaching others</a:t>
            </a:r>
          </a:p>
          <a:p>
            <a:pPr marL="514350" indent="-514350">
              <a:buFont typeface="+mj-lt"/>
              <a:buAutoNum type="arabicPeriod"/>
            </a:pPr>
            <a:r>
              <a:rPr lang="en-US" sz="3600" b="1" dirty="0">
                <a:latin typeface="Georgia" panose="02040502050405020303" pitchFamily="18" charset="0"/>
              </a:rPr>
              <a:t>Don’t judge others on fence laws</a:t>
            </a:r>
          </a:p>
          <a:p>
            <a:pPr marL="514350" indent="-514350">
              <a:buFont typeface="+mj-lt"/>
              <a:buAutoNum type="arabicPeriod"/>
            </a:pPr>
            <a:r>
              <a:rPr lang="en-US" sz="3600" dirty="0">
                <a:latin typeface="Georgia" panose="02040502050405020303" pitchFamily="18" charset="0"/>
              </a:rPr>
              <a:t>Follow the prophet</a:t>
            </a:r>
          </a:p>
          <a:p>
            <a:pPr marL="514350" indent="-514350">
              <a:buFont typeface="+mj-lt"/>
              <a:buAutoNum type="arabicPeriod"/>
            </a:pPr>
            <a:endParaRPr lang="en-US" sz="3600" dirty="0">
              <a:latin typeface="Georgia" panose="02040502050405020303" pitchFamily="18" charset="0"/>
            </a:endParaRPr>
          </a:p>
        </p:txBody>
      </p:sp>
    </p:spTree>
    <p:extLst>
      <p:ext uri="{BB962C8B-B14F-4D97-AF65-F5344CB8AC3E}">
        <p14:creationId xmlns:p14="http://schemas.microsoft.com/office/powerpoint/2010/main" val="3521934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475" t="29166" r="14861" b="36458"/>
          <a:stretch/>
        </p:blipFill>
        <p:spPr>
          <a:xfrm>
            <a:off x="314676" y="1645975"/>
            <a:ext cx="11562647" cy="356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8672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442" y="192506"/>
            <a:ext cx="11827042" cy="6448926"/>
          </a:xfrm>
        </p:spPr>
        <p:txBody>
          <a:bodyPr>
            <a:noAutofit/>
          </a:bodyPr>
          <a:lstStyle/>
          <a:p>
            <a:pPr marL="0" indent="0" algn="ctr">
              <a:buNone/>
            </a:pPr>
            <a:r>
              <a:rPr lang="en-US" sz="4000" dirty="0">
                <a:latin typeface="Georgia" panose="02040502050405020303" pitchFamily="18" charset="0"/>
              </a:rPr>
              <a:t>Denise’s daughter Jennifer was asked to prom – the problem was that Jennifer turned sixteen four days </a:t>
            </a:r>
            <a:r>
              <a:rPr lang="en-US" sz="4000" i="1" dirty="0">
                <a:latin typeface="Georgia" panose="02040502050405020303" pitchFamily="18" charset="0"/>
              </a:rPr>
              <a:t>after</a:t>
            </a:r>
            <a:r>
              <a:rPr lang="en-US" sz="4000" dirty="0">
                <a:latin typeface="Georgia" panose="02040502050405020303" pitchFamily="18" charset="0"/>
              </a:rPr>
              <a:t> Prom. Denise told Jennifer that she could decide for herself if she went. After some deliberation, Jennifer decided to go to Prom. A few days later, the boy who had invited Jennifer to Prom asked her, “How old are you?” Jennifer explained that she was fifteen but that she would be turning sixteen four days after prom. The young man promptly uninvited her from the dance.</a:t>
            </a:r>
          </a:p>
        </p:txBody>
      </p:sp>
    </p:spTree>
    <p:extLst>
      <p:ext uri="{BB962C8B-B14F-4D97-AF65-F5344CB8AC3E}">
        <p14:creationId xmlns:p14="http://schemas.microsoft.com/office/powerpoint/2010/main" val="1862175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96" y="4533900"/>
            <a:ext cx="3505200" cy="2296668"/>
          </a:xfrm>
        </p:spPr>
        <p:txBody>
          <a:bodyPr>
            <a:normAutofit/>
          </a:bodyPr>
          <a:lstStyle/>
          <a:p>
            <a:r>
              <a:rPr lang="en-US" sz="3200" dirty="0"/>
              <a:t>Matthew 7:3-5</a:t>
            </a:r>
            <a:br>
              <a:rPr lang="en-US" sz="3200" dirty="0"/>
            </a:br>
            <a:r>
              <a:rPr lang="en-US" sz="3200" i="1" dirty="0"/>
              <a:t>New Living Translation</a:t>
            </a:r>
            <a:endParaRPr lang="en-US" sz="3200" dirty="0"/>
          </a:p>
        </p:txBody>
      </p:sp>
      <p:sp>
        <p:nvSpPr>
          <p:cNvPr id="3" name="Rectangle 2"/>
          <p:cNvSpPr/>
          <p:nvPr/>
        </p:nvSpPr>
        <p:spPr>
          <a:xfrm>
            <a:off x="3962400" y="274638"/>
            <a:ext cx="8077200" cy="6186309"/>
          </a:xfrm>
          <a:prstGeom prst="rect">
            <a:avLst/>
          </a:prstGeom>
        </p:spPr>
        <p:txBody>
          <a:bodyPr wrap="square">
            <a:spAutoFit/>
          </a:bodyPr>
          <a:lstStyle/>
          <a:p>
            <a:r>
              <a:rPr lang="en-US" sz="3600" b="1" dirty="0">
                <a:solidFill>
                  <a:srgbClr val="FFFF00"/>
                </a:solidFill>
                <a:latin typeface="Georgia" panose="02040502050405020303" pitchFamily="18" charset="0"/>
              </a:rPr>
              <a:t>Why worry about a speck in your friend’s eye when you have a log in your own? How can you think of saying to your friend, ‘Let me help you get rid of that speck in your eye,’ when you can’t see past the log in your own eye? Hypocrite! First get rid of the log in your own eye; then you will see well enough to deal with the speck in your friend’s eye.</a:t>
            </a:r>
          </a:p>
        </p:txBody>
      </p:sp>
      <p:pic>
        <p:nvPicPr>
          <p:cNvPr id="4" name="Picture 3" descr="https://www.lds.org/bc/content/ldsorg/church/news/11/1/580-chr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27588" r="25286"/>
          <a:stretch/>
        </p:blipFill>
        <p:spPr bwMode="auto">
          <a:xfrm>
            <a:off x="152400" y="434975"/>
            <a:ext cx="3747065" cy="409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5078865-7CF1-4F4C-A1CB-1C651227DB0E}"/>
              </a:ext>
            </a:extLst>
          </p:cNvPr>
          <p:cNvPicPr>
            <a:picLocks noChangeAspect="1"/>
          </p:cNvPicPr>
          <p:nvPr/>
        </p:nvPicPr>
        <p:blipFill>
          <a:blip r:embed="rId4"/>
          <a:stretch>
            <a:fillRect/>
          </a:stretch>
        </p:blipFill>
        <p:spPr>
          <a:xfrm>
            <a:off x="437786" y="4211512"/>
            <a:ext cx="2103302" cy="432854"/>
          </a:xfrm>
          <a:prstGeom prst="rect">
            <a:avLst/>
          </a:prstGeom>
        </p:spPr>
      </p:pic>
    </p:spTree>
    <p:extLst>
      <p:ext uri="{BB962C8B-B14F-4D97-AF65-F5344CB8AC3E}">
        <p14:creationId xmlns:p14="http://schemas.microsoft.com/office/powerpoint/2010/main" val="3140544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18547" y="46035"/>
            <a:ext cx="8097253" cy="5973765"/>
          </a:xfrm>
        </p:spPr>
        <p:txBody>
          <a:bodyPr>
            <a:noAutofit/>
          </a:bodyPr>
          <a:lstStyle/>
          <a:p>
            <a:pPr marL="0" indent="0">
              <a:buNone/>
            </a:pPr>
            <a:r>
              <a:rPr lang="en-US" dirty="0"/>
              <a:t>“Welcome those who are weak in faith, but not for the purpose of quarrelling over opinions. Some believe in eating anything, while the weak eat only vegetables. </a:t>
            </a:r>
            <a:r>
              <a:rPr lang="en-US" dirty="0">
                <a:solidFill>
                  <a:schemeClr val="bg2"/>
                </a:solidFill>
              </a:rPr>
              <a:t>Those who eat must not despise those who abstain, and those who abstain must not pass judgement on those who eat; for God has welcomed them. Who are you to pass judgment on servants of another?”</a:t>
            </a:r>
          </a:p>
          <a:p>
            <a:endParaRPr lang="en-US" dirty="0"/>
          </a:p>
        </p:txBody>
      </p:sp>
      <p:sp>
        <p:nvSpPr>
          <p:cNvPr id="5" name="Rectangle 4"/>
          <p:cNvSpPr/>
          <p:nvPr/>
        </p:nvSpPr>
        <p:spPr>
          <a:xfrm>
            <a:off x="675166" y="4853763"/>
            <a:ext cx="2875547" cy="1077218"/>
          </a:xfrm>
          <a:prstGeom prst="rect">
            <a:avLst/>
          </a:prstGeom>
        </p:spPr>
        <p:txBody>
          <a:bodyPr wrap="square">
            <a:spAutoFit/>
          </a:bodyPr>
          <a:lstStyle/>
          <a:p>
            <a:pPr algn="ctr"/>
            <a:r>
              <a:rPr lang="en-US" sz="3200" dirty="0"/>
              <a:t>Romans 14:2-4 NRSV</a:t>
            </a:r>
          </a:p>
        </p:txBody>
      </p:sp>
      <p:pic>
        <p:nvPicPr>
          <p:cNvPr id="2" name="Picture 1">
            <a:extLst>
              <a:ext uri="{FF2B5EF4-FFF2-40B4-BE49-F238E27FC236}">
                <a16:creationId xmlns:a16="http://schemas.microsoft.com/office/drawing/2014/main" id="{A79C471E-7CB3-43F4-A394-7A84D77BBDBB}"/>
              </a:ext>
            </a:extLst>
          </p:cNvPr>
          <p:cNvPicPr>
            <a:picLocks noChangeAspect="1"/>
          </p:cNvPicPr>
          <p:nvPr/>
        </p:nvPicPr>
        <p:blipFill>
          <a:blip r:embed="rId3"/>
          <a:stretch>
            <a:fillRect/>
          </a:stretch>
        </p:blipFill>
        <p:spPr>
          <a:xfrm>
            <a:off x="541314" y="212651"/>
            <a:ext cx="3143250"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118F2CBE-86A0-40CC-BF0D-F41174F9EBA9}"/>
              </a:ext>
            </a:extLst>
          </p:cNvPr>
          <p:cNvSpPr txBox="1"/>
          <p:nvPr/>
        </p:nvSpPr>
        <p:spPr>
          <a:xfrm>
            <a:off x="675166" y="4169872"/>
            <a:ext cx="1345401" cy="338554"/>
          </a:xfrm>
          <a:prstGeom prst="rect">
            <a:avLst/>
          </a:prstGeom>
          <a:noFill/>
        </p:spPr>
        <p:txBody>
          <a:bodyPr wrap="square" rtlCol="0">
            <a:spAutoFit/>
          </a:bodyPr>
          <a:lstStyle/>
          <a:p>
            <a:r>
              <a:rPr lang="en-US" sz="1600" dirty="0" err="1">
                <a:latin typeface="Georgia" panose="02040502050405020303" pitchFamily="18" charset="0"/>
              </a:rPr>
              <a:t>Guercino</a:t>
            </a:r>
            <a:endParaRPr lang="en-US" sz="1600" dirty="0">
              <a:latin typeface="Georgia" panose="02040502050405020303" pitchFamily="18" charset="0"/>
            </a:endParaRPr>
          </a:p>
        </p:txBody>
      </p:sp>
    </p:spTree>
    <p:extLst>
      <p:ext uri="{BB962C8B-B14F-4D97-AF65-F5344CB8AC3E}">
        <p14:creationId xmlns:p14="http://schemas.microsoft.com/office/powerpoint/2010/main" val="1813901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0071"/>
            <a:ext cx="12192000" cy="628650"/>
          </a:xfrm>
        </p:spPr>
        <p:txBody>
          <a:bodyPr>
            <a:normAutofit fontScale="90000"/>
          </a:bodyPr>
          <a:lstStyle/>
          <a:p>
            <a:r>
              <a:rPr lang="en-US" sz="3600" dirty="0"/>
              <a:t>A Fence Around the Law</a:t>
            </a:r>
            <a:endParaRPr lang="en-US" sz="3600" b="1" dirty="0">
              <a:latin typeface="Georgia" panose="02040502050405020303" pitchFamily="18" charset="0"/>
            </a:endParaRPr>
          </a:p>
        </p:txBody>
      </p:sp>
      <p:sp>
        <p:nvSpPr>
          <p:cNvPr id="3" name="Curved Left Arrow 2"/>
          <p:cNvSpPr/>
          <p:nvPr/>
        </p:nvSpPr>
        <p:spPr>
          <a:xfrm>
            <a:off x="10791824" y="834578"/>
            <a:ext cx="857250" cy="1714500"/>
          </a:xfrm>
          <a:prstGeom prst="curved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Oval 3"/>
          <p:cNvSpPr/>
          <p:nvPr/>
        </p:nvSpPr>
        <p:spPr>
          <a:xfrm>
            <a:off x="4010025" y="2090804"/>
            <a:ext cx="4171950" cy="2691632"/>
          </a:xfrm>
          <a:prstGeom prst="ellipse">
            <a:avLst/>
          </a:prstGeom>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Georgia" panose="02040502050405020303" pitchFamily="18" charset="0"/>
              </a:rPr>
              <a:t>Break the Word of Wisdom</a:t>
            </a:r>
          </a:p>
        </p:txBody>
      </p:sp>
      <p:cxnSp>
        <p:nvCxnSpPr>
          <p:cNvPr id="21" name="Straight Connector 20">
            <a:extLst>
              <a:ext uri="{FF2B5EF4-FFF2-40B4-BE49-F238E27FC236}">
                <a16:creationId xmlns:a16="http://schemas.microsoft.com/office/drawing/2014/main" id="{12680F9B-191F-AD4A-B5D9-BDE92B2D5051}"/>
              </a:ext>
            </a:extLst>
          </p:cNvPr>
          <p:cNvCxnSpPr/>
          <p:nvPr/>
        </p:nvCxnSpPr>
        <p:spPr>
          <a:xfrm>
            <a:off x="2705100" y="1828800"/>
            <a:ext cx="6781800"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7CFD5C-1142-6D4C-BCB8-BD7384574505}"/>
              </a:ext>
            </a:extLst>
          </p:cNvPr>
          <p:cNvCxnSpPr/>
          <p:nvPr/>
        </p:nvCxnSpPr>
        <p:spPr>
          <a:xfrm>
            <a:off x="2705100" y="5105400"/>
            <a:ext cx="6781800"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6A92710-FCE1-CB4B-9295-01C755F25246}"/>
              </a:ext>
            </a:extLst>
          </p:cNvPr>
          <p:cNvCxnSpPr/>
          <p:nvPr/>
        </p:nvCxnSpPr>
        <p:spPr>
          <a:xfrm>
            <a:off x="2705100" y="1828800"/>
            <a:ext cx="0" cy="327660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016426-8529-894A-BC5B-9546AD82B56E}"/>
              </a:ext>
            </a:extLst>
          </p:cNvPr>
          <p:cNvCxnSpPr/>
          <p:nvPr/>
        </p:nvCxnSpPr>
        <p:spPr>
          <a:xfrm>
            <a:off x="9486900" y="1828800"/>
            <a:ext cx="0" cy="327660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4B5821D-47A9-48EE-938A-073B4042140D}"/>
              </a:ext>
            </a:extLst>
          </p:cNvPr>
          <p:cNvSpPr/>
          <p:nvPr/>
        </p:nvSpPr>
        <p:spPr>
          <a:xfrm>
            <a:off x="352937" y="5249778"/>
            <a:ext cx="11678638" cy="523220"/>
          </a:xfrm>
          <a:prstGeom prst="rect">
            <a:avLst/>
          </a:prstGeom>
        </p:spPr>
        <p:txBody>
          <a:bodyPr wrap="square">
            <a:spAutoFit/>
          </a:bodyPr>
          <a:lstStyle/>
          <a:p>
            <a:pPr algn="ctr"/>
            <a:r>
              <a:rPr lang="en-US" sz="2800" dirty="0">
                <a:latin typeface="Georgia" panose="02040502050405020303" pitchFamily="18" charset="0"/>
              </a:rPr>
              <a:t>Fence Law: Don’t spend time in bars</a:t>
            </a:r>
          </a:p>
        </p:txBody>
      </p:sp>
    </p:spTree>
    <p:extLst>
      <p:ext uri="{BB962C8B-B14F-4D97-AF65-F5344CB8AC3E}">
        <p14:creationId xmlns:p14="http://schemas.microsoft.com/office/powerpoint/2010/main" val="1210255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18547" y="46035"/>
            <a:ext cx="8097253" cy="5973765"/>
          </a:xfrm>
        </p:spPr>
        <p:txBody>
          <a:bodyPr>
            <a:noAutofit/>
          </a:bodyPr>
          <a:lstStyle/>
          <a:p>
            <a:pPr marL="0" indent="0">
              <a:buNone/>
            </a:pPr>
            <a:r>
              <a:rPr lang="en-US" dirty="0"/>
              <a:t>“Welcome those who are weak in faith, but not for the purpose of quarrelling over opinions. Some believe in eating anything, while the weak eat only vegetables. Those who eat must not despise those who abstain, and those who abstain must not pass judgement on those who eat; for God has welcomed them. Who are you to pass judgment on servants of another?”</a:t>
            </a:r>
          </a:p>
          <a:p>
            <a:endParaRPr lang="en-US" dirty="0"/>
          </a:p>
        </p:txBody>
      </p:sp>
      <p:sp>
        <p:nvSpPr>
          <p:cNvPr id="5" name="Rectangle 4"/>
          <p:cNvSpPr/>
          <p:nvPr/>
        </p:nvSpPr>
        <p:spPr>
          <a:xfrm>
            <a:off x="675166" y="4853763"/>
            <a:ext cx="2875547" cy="1077218"/>
          </a:xfrm>
          <a:prstGeom prst="rect">
            <a:avLst/>
          </a:prstGeom>
        </p:spPr>
        <p:txBody>
          <a:bodyPr wrap="square">
            <a:spAutoFit/>
          </a:bodyPr>
          <a:lstStyle/>
          <a:p>
            <a:pPr algn="ctr"/>
            <a:r>
              <a:rPr lang="en-US" sz="3200" dirty="0"/>
              <a:t>Romans 14:2-4 NRSV</a:t>
            </a:r>
          </a:p>
        </p:txBody>
      </p:sp>
      <p:pic>
        <p:nvPicPr>
          <p:cNvPr id="2" name="Picture 1">
            <a:extLst>
              <a:ext uri="{FF2B5EF4-FFF2-40B4-BE49-F238E27FC236}">
                <a16:creationId xmlns:a16="http://schemas.microsoft.com/office/drawing/2014/main" id="{A79C471E-7CB3-43F4-A394-7A84D77BBDBB}"/>
              </a:ext>
            </a:extLst>
          </p:cNvPr>
          <p:cNvPicPr>
            <a:picLocks noChangeAspect="1"/>
          </p:cNvPicPr>
          <p:nvPr/>
        </p:nvPicPr>
        <p:blipFill>
          <a:blip r:embed="rId3"/>
          <a:stretch>
            <a:fillRect/>
          </a:stretch>
        </p:blipFill>
        <p:spPr>
          <a:xfrm>
            <a:off x="541314" y="212651"/>
            <a:ext cx="3143250"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118F2CBE-86A0-40CC-BF0D-F41174F9EBA9}"/>
              </a:ext>
            </a:extLst>
          </p:cNvPr>
          <p:cNvSpPr txBox="1"/>
          <p:nvPr/>
        </p:nvSpPr>
        <p:spPr>
          <a:xfrm>
            <a:off x="675166" y="4169872"/>
            <a:ext cx="1345401" cy="338554"/>
          </a:xfrm>
          <a:prstGeom prst="rect">
            <a:avLst/>
          </a:prstGeom>
          <a:noFill/>
        </p:spPr>
        <p:txBody>
          <a:bodyPr wrap="square" rtlCol="0">
            <a:spAutoFit/>
          </a:bodyPr>
          <a:lstStyle/>
          <a:p>
            <a:r>
              <a:rPr lang="en-US" sz="1600" dirty="0" err="1">
                <a:latin typeface="Georgia" panose="02040502050405020303" pitchFamily="18" charset="0"/>
              </a:rPr>
              <a:t>Guercino</a:t>
            </a:r>
            <a:endParaRPr lang="en-US" sz="1600" dirty="0">
              <a:latin typeface="Georgia" panose="02040502050405020303" pitchFamily="18" charset="0"/>
            </a:endParaRPr>
          </a:p>
        </p:txBody>
      </p:sp>
    </p:spTree>
    <p:extLst>
      <p:ext uri="{BB962C8B-B14F-4D97-AF65-F5344CB8AC3E}">
        <p14:creationId xmlns:p14="http://schemas.microsoft.com/office/powerpoint/2010/main" val="1693873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30579" y="46035"/>
            <a:ext cx="8085221" cy="5973765"/>
          </a:xfrm>
        </p:spPr>
        <p:txBody>
          <a:bodyPr>
            <a:noAutofit/>
          </a:bodyPr>
          <a:lstStyle/>
          <a:p>
            <a:pPr marL="0" indent="0">
              <a:buNone/>
            </a:pPr>
            <a:r>
              <a:rPr lang="en-US" sz="3200" dirty="0"/>
              <a:t>“Let us therefore no longer pass judgment on one another, but resolve instead never to put a stumbling block or hindrance in the way of another...</a:t>
            </a:r>
          </a:p>
          <a:p>
            <a:pPr marL="0" indent="0">
              <a:buNone/>
            </a:pPr>
            <a:endParaRPr lang="en-US" sz="3200" dirty="0"/>
          </a:p>
        </p:txBody>
      </p:sp>
      <p:sp>
        <p:nvSpPr>
          <p:cNvPr id="5" name="Rectangle 4"/>
          <p:cNvSpPr/>
          <p:nvPr/>
        </p:nvSpPr>
        <p:spPr>
          <a:xfrm>
            <a:off x="675166" y="4853763"/>
            <a:ext cx="2875547" cy="1569660"/>
          </a:xfrm>
          <a:prstGeom prst="rect">
            <a:avLst/>
          </a:prstGeom>
        </p:spPr>
        <p:txBody>
          <a:bodyPr wrap="square">
            <a:spAutoFit/>
          </a:bodyPr>
          <a:lstStyle/>
          <a:p>
            <a:pPr algn="ctr"/>
            <a:r>
              <a:rPr lang="en-US" sz="3200" dirty="0"/>
              <a:t>Romans 14:13-15, 20-21 NRSV</a:t>
            </a:r>
          </a:p>
        </p:txBody>
      </p:sp>
      <p:pic>
        <p:nvPicPr>
          <p:cNvPr id="2" name="Picture 1">
            <a:extLst>
              <a:ext uri="{FF2B5EF4-FFF2-40B4-BE49-F238E27FC236}">
                <a16:creationId xmlns:a16="http://schemas.microsoft.com/office/drawing/2014/main" id="{A79C471E-7CB3-43F4-A394-7A84D77BBDBB}"/>
              </a:ext>
            </a:extLst>
          </p:cNvPr>
          <p:cNvPicPr>
            <a:picLocks noChangeAspect="1"/>
          </p:cNvPicPr>
          <p:nvPr/>
        </p:nvPicPr>
        <p:blipFill>
          <a:blip r:embed="rId3"/>
          <a:stretch>
            <a:fillRect/>
          </a:stretch>
        </p:blipFill>
        <p:spPr>
          <a:xfrm>
            <a:off x="541314" y="212651"/>
            <a:ext cx="3143250"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6F48A556-93CF-4E4C-AA5C-916C10638422}"/>
              </a:ext>
            </a:extLst>
          </p:cNvPr>
          <p:cNvSpPr txBox="1"/>
          <p:nvPr/>
        </p:nvSpPr>
        <p:spPr>
          <a:xfrm>
            <a:off x="675166" y="4169872"/>
            <a:ext cx="1345401" cy="338554"/>
          </a:xfrm>
          <a:prstGeom prst="rect">
            <a:avLst/>
          </a:prstGeom>
          <a:noFill/>
        </p:spPr>
        <p:txBody>
          <a:bodyPr wrap="square" rtlCol="0">
            <a:spAutoFit/>
          </a:bodyPr>
          <a:lstStyle/>
          <a:p>
            <a:r>
              <a:rPr lang="en-US" sz="1600" dirty="0" err="1">
                <a:latin typeface="Georgia" panose="02040502050405020303" pitchFamily="18" charset="0"/>
              </a:rPr>
              <a:t>Guercino</a:t>
            </a:r>
            <a:endParaRPr lang="en-US" sz="1600" dirty="0">
              <a:latin typeface="Georgia" panose="02040502050405020303" pitchFamily="18" charset="0"/>
            </a:endParaRPr>
          </a:p>
        </p:txBody>
      </p:sp>
    </p:spTree>
    <p:extLst>
      <p:ext uri="{BB962C8B-B14F-4D97-AF65-F5344CB8AC3E}">
        <p14:creationId xmlns:p14="http://schemas.microsoft.com/office/powerpoint/2010/main" val="3693522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30579" y="46035"/>
            <a:ext cx="8085221" cy="5973765"/>
          </a:xfrm>
        </p:spPr>
        <p:txBody>
          <a:bodyPr>
            <a:noAutofit/>
          </a:bodyPr>
          <a:lstStyle/>
          <a:p>
            <a:pPr marL="0" indent="0">
              <a:buNone/>
            </a:pPr>
            <a:r>
              <a:rPr lang="en-US" sz="3200" dirty="0"/>
              <a:t>“Let us therefore no longer pass judgment on one another, but resolve instead never to put a stumbling block or hindrance in the way of another...If your brother or sister is being injured by what you eat, you are no longer walking in love. </a:t>
            </a:r>
            <a:endParaRPr lang="en-US" sz="3200" dirty="0">
              <a:solidFill>
                <a:srgbClr val="FFFF00"/>
              </a:solidFill>
            </a:endParaRPr>
          </a:p>
        </p:txBody>
      </p:sp>
      <p:sp>
        <p:nvSpPr>
          <p:cNvPr id="5" name="Rectangle 4"/>
          <p:cNvSpPr/>
          <p:nvPr/>
        </p:nvSpPr>
        <p:spPr>
          <a:xfrm>
            <a:off x="675166" y="4853763"/>
            <a:ext cx="2875547" cy="1569660"/>
          </a:xfrm>
          <a:prstGeom prst="rect">
            <a:avLst/>
          </a:prstGeom>
        </p:spPr>
        <p:txBody>
          <a:bodyPr wrap="square">
            <a:spAutoFit/>
          </a:bodyPr>
          <a:lstStyle/>
          <a:p>
            <a:pPr algn="ctr"/>
            <a:r>
              <a:rPr lang="en-US" sz="3200" dirty="0"/>
              <a:t>Romans 14:13-15, 20-21 NRSV</a:t>
            </a:r>
          </a:p>
        </p:txBody>
      </p:sp>
      <p:pic>
        <p:nvPicPr>
          <p:cNvPr id="2" name="Picture 1">
            <a:extLst>
              <a:ext uri="{FF2B5EF4-FFF2-40B4-BE49-F238E27FC236}">
                <a16:creationId xmlns:a16="http://schemas.microsoft.com/office/drawing/2014/main" id="{A79C471E-7CB3-43F4-A394-7A84D77BBDBB}"/>
              </a:ext>
            </a:extLst>
          </p:cNvPr>
          <p:cNvPicPr>
            <a:picLocks noChangeAspect="1"/>
          </p:cNvPicPr>
          <p:nvPr/>
        </p:nvPicPr>
        <p:blipFill>
          <a:blip r:embed="rId3"/>
          <a:stretch>
            <a:fillRect/>
          </a:stretch>
        </p:blipFill>
        <p:spPr>
          <a:xfrm>
            <a:off x="541314" y="212651"/>
            <a:ext cx="3143250"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D733F5A6-E4CC-244A-9D3F-C717AFBA858D}"/>
              </a:ext>
            </a:extLst>
          </p:cNvPr>
          <p:cNvSpPr txBox="1"/>
          <p:nvPr/>
        </p:nvSpPr>
        <p:spPr>
          <a:xfrm>
            <a:off x="675166" y="4169872"/>
            <a:ext cx="1345401" cy="338554"/>
          </a:xfrm>
          <a:prstGeom prst="rect">
            <a:avLst/>
          </a:prstGeom>
          <a:noFill/>
        </p:spPr>
        <p:txBody>
          <a:bodyPr wrap="square" rtlCol="0">
            <a:spAutoFit/>
          </a:bodyPr>
          <a:lstStyle/>
          <a:p>
            <a:r>
              <a:rPr lang="en-US" sz="1600" dirty="0" err="1">
                <a:latin typeface="Georgia" panose="02040502050405020303" pitchFamily="18" charset="0"/>
              </a:rPr>
              <a:t>Guercino</a:t>
            </a:r>
            <a:endParaRPr lang="en-US" sz="1600" dirty="0">
              <a:latin typeface="Georgia" panose="02040502050405020303" pitchFamily="18" charset="0"/>
            </a:endParaRPr>
          </a:p>
        </p:txBody>
      </p:sp>
    </p:spTree>
    <p:extLst>
      <p:ext uri="{BB962C8B-B14F-4D97-AF65-F5344CB8AC3E}">
        <p14:creationId xmlns:p14="http://schemas.microsoft.com/office/powerpoint/2010/main" val="2486780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30579" y="46035"/>
            <a:ext cx="8085221" cy="5973765"/>
          </a:xfrm>
        </p:spPr>
        <p:txBody>
          <a:bodyPr>
            <a:noAutofit/>
          </a:bodyPr>
          <a:lstStyle/>
          <a:p>
            <a:pPr marL="0" indent="0">
              <a:buNone/>
            </a:pPr>
            <a:r>
              <a:rPr lang="en-US" sz="3200" dirty="0"/>
              <a:t>“Let us therefore no longer pass judgment on one another, but resolve instead never to put a stumbling block or hindrance in the way of another...If your brother or sister is being injured by what you eat, you are no longer walking in love. Do not let what you eat cause the ruin of one for whom Christ died….Do not, for the sake of food, destroy the work of God. Everything is indeed clean, but it is wrong for you to make others fall by what you eat; it is good not to eat meat…or do anything that makes your brother or sister stumble.” </a:t>
            </a:r>
          </a:p>
        </p:txBody>
      </p:sp>
      <p:sp>
        <p:nvSpPr>
          <p:cNvPr id="5" name="Rectangle 4"/>
          <p:cNvSpPr/>
          <p:nvPr/>
        </p:nvSpPr>
        <p:spPr>
          <a:xfrm>
            <a:off x="675166" y="4853763"/>
            <a:ext cx="2875547" cy="1569660"/>
          </a:xfrm>
          <a:prstGeom prst="rect">
            <a:avLst/>
          </a:prstGeom>
        </p:spPr>
        <p:txBody>
          <a:bodyPr wrap="square">
            <a:spAutoFit/>
          </a:bodyPr>
          <a:lstStyle/>
          <a:p>
            <a:pPr algn="ctr"/>
            <a:r>
              <a:rPr lang="en-US" sz="3200" dirty="0"/>
              <a:t>Romans 14:13-15, 20-21 NRSV</a:t>
            </a:r>
          </a:p>
        </p:txBody>
      </p:sp>
      <p:pic>
        <p:nvPicPr>
          <p:cNvPr id="2" name="Picture 1">
            <a:extLst>
              <a:ext uri="{FF2B5EF4-FFF2-40B4-BE49-F238E27FC236}">
                <a16:creationId xmlns:a16="http://schemas.microsoft.com/office/drawing/2014/main" id="{A79C471E-7CB3-43F4-A394-7A84D77BBDBB}"/>
              </a:ext>
            </a:extLst>
          </p:cNvPr>
          <p:cNvPicPr>
            <a:picLocks noChangeAspect="1"/>
          </p:cNvPicPr>
          <p:nvPr/>
        </p:nvPicPr>
        <p:blipFill>
          <a:blip r:embed="rId3"/>
          <a:stretch>
            <a:fillRect/>
          </a:stretch>
        </p:blipFill>
        <p:spPr>
          <a:xfrm>
            <a:off x="541314" y="212651"/>
            <a:ext cx="3143250"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548CA7CD-8165-784E-B44F-4DDC2030CDD2}"/>
              </a:ext>
            </a:extLst>
          </p:cNvPr>
          <p:cNvSpPr txBox="1"/>
          <p:nvPr/>
        </p:nvSpPr>
        <p:spPr>
          <a:xfrm>
            <a:off x="675166" y="4169872"/>
            <a:ext cx="1345401" cy="338554"/>
          </a:xfrm>
          <a:prstGeom prst="rect">
            <a:avLst/>
          </a:prstGeom>
          <a:noFill/>
        </p:spPr>
        <p:txBody>
          <a:bodyPr wrap="square" rtlCol="0">
            <a:spAutoFit/>
          </a:bodyPr>
          <a:lstStyle/>
          <a:p>
            <a:r>
              <a:rPr lang="en-US" sz="1600" dirty="0" err="1">
                <a:latin typeface="Georgia" panose="02040502050405020303" pitchFamily="18" charset="0"/>
              </a:rPr>
              <a:t>Guercino</a:t>
            </a:r>
            <a:endParaRPr lang="en-US" sz="1600" dirty="0">
              <a:latin typeface="Georgia" panose="02040502050405020303" pitchFamily="18" charset="0"/>
            </a:endParaRPr>
          </a:p>
        </p:txBody>
      </p:sp>
    </p:spTree>
    <p:extLst>
      <p:ext uri="{BB962C8B-B14F-4D97-AF65-F5344CB8AC3E}">
        <p14:creationId xmlns:p14="http://schemas.microsoft.com/office/powerpoint/2010/main" val="245369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Georgia" panose="02040502050405020303" pitchFamily="18" charset="0"/>
              </a:rPr>
              <a:t>Six Aspects of Fence Laws</a:t>
            </a:r>
            <a:endParaRPr lang="en-US" dirty="0">
              <a:latin typeface="Georgia" panose="02040502050405020303" pitchFamily="18" charset="0"/>
            </a:endParaRP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sz="3600" dirty="0">
                <a:latin typeface="Georgia" panose="02040502050405020303" pitchFamily="18" charset="0"/>
              </a:rPr>
              <a:t>Have Spirit-driven fence laws</a:t>
            </a:r>
          </a:p>
          <a:p>
            <a:pPr marL="514350" indent="-514350">
              <a:buFont typeface="+mj-lt"/>
              <a:buAutoNum type="arabicPeriod"/>
            </a:pPr>
            <a:r>
              <a:rPr lang="en-US" sz="3600" dirty="0">
                <a:latin typeface="Georgia" panose="02040502050405020303" pitchFamily="18" charset="0"/>
              </a:rPr>
              <a:t>Lighten your heavy yoke.</a:t>
            </a:r>
          </a:p>
          <a:p>
            <a:pPr marL="514350" indent="-514350">
              <a:buFont typeface="+mj-lt"/>
              <a:buAutoNum type="arabicPeriod"/>
            </a:pPr>
            <a:r>
              <a:rPr lang="en-US" sz="3600" dirty="0">
                <a:latin typeface="Georgia" panose="02040502050405020303" pitchFamily="18" charset="0"/>
              </a:rPr>
              <a:t>Focus on the mark, not the fence</a:t>
            </a:r>
          </a:p>
          <a:p>
            <a:pPr marL="514350" indent="-514350">
              <a:buFont typeface="+mj-lt"/>
              <a:buAutoNum type="arabicPeriod"/>
            </a:pPr>
            <a:r>
              <a:rPr lang="en-US" sz="3600" dirty="0">
                <a:latin typeface="Georgia" panose="02040502050405020303" pitchFamily="18" charset="0"/>
              </a:rPr>
              <a:t>Focus on the core, not the fence when teaching others</a:t>
            </a:r>
          </a:p>
          <a:p>
            <a:pPr marL="514350" indent="-514350">
              <a:buFont typeface="+mj-lt"/>
              <a:buAutoNum type="arabicPeriod"/>
            </a:pPr>
            <a:r>
              <a:rPr lang="en-US" sz="3600" dirty="0">
                <a:latin typeface="Georgia" panose="02040502050405020303" pitchFamily="18" charset="0"/>
              </a:rPr>
              <a:t>Don’t judge others on fence laws</a:t>
            </a:r>
          </a:p>
          <a:p>
            <a:pPr marL="514350" indent="-514350">
              <a:buFont typeface="+mj-lt"/>
              <a:buAutoNum type="arabicPeriod"/>
            </a:pPr>
            <a:r>
              <a:rPr lang="en-US" sz="3600" b="1" dirty="0">
                <a:latin typeface="Georgia" panose="02040502050405020303" pitchFamily="18" charset="0"/>
              </a:rPr>
              <a:t>Follow the prophet</a:t>
            </a:r>
          </a:p>
          <a:p>
            <a:pPr marL="514350" indent="-514350">
              <a:buFont typeface="+mj-lt"/>
              <a:buAutoNum type="arabicPeriod"/>
            </a:pPr>
            <a:endParaRPr lang="en-US" sz="3600" dirty="0">
              <a:latin typeface="Georgia" panose="02040502050405020303" pitchFamily="18" charset="0"/>
            </a:endParaRPr>
          </a:p>
        </p:txBody>
      </p:sp>
    </p:spTree>
    <p:extLst>
      <p:ext uri="{BB962C8B-B14F-4D97-AF65-F5344CB8AC3E}">
        <p14:creationId xmlns:p14="http://schemas.microsoft.com/office/powerpoint/2010/main" val="121216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0819" t="43750" r="24817" b="23958"/>
          <a:stretch/>
        </p:blipFill>
        <p:spPr>
          <a:xfrm>
            <a:off x="323501" y="1068949"/>
            <a:ext cx="11534350" cy="4720102"/>
          </a:xfrm>
          <a:prstGeom prst="rect">
            <a:avLst/>
          </a:prstGeom>
        </p:spPr>
      </p:pic>
    </p:spTree>
    <p:extLst>
      <p:ext uri="{BB962C8B-B14F-4D97-AF65-F5344CB8AC3E}">
        <p14:creationId xmlns:p14="http://schemas.microsoft.com/office/powerpoint/2010/main" val="3377416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68D7-B73D-48B5-B7F7-22DA92075EE0}"/>
              </a:ext>
            </a:extLst>
          </p:cNvPr>
          <p:cNvSpPr>
            <a:spLocks noGrp="1"/>
          </p:cNvSpPr>
          <p:nvPr>
            <p:ph type="title"/>
          </p:nvPr>
        </p:nvSpPr>
        <p:spPr>
          <a:xfrm>
            <a:off x="601249" y="609599"/>
            <a:ext cx="10997852" cy="1645086"/>
          </a:xfrm>
        </p:spPr>
        <p:txBody>
          <a:bodyPr>
            <a:noAutofit/>
          </a:bodyPr>
          <a:lstStyle/>
          <a:p>
            <a:r>
              <a:rPr lang="en-US" sz="3600" dirty="0"/>
              <a:t>“Do you sustain the members of the First Presidency and the Quorum of the Twelve Apostles as prophets, seers, and revelators?” </a:t>
            </a:r>
          </a:p>
        </p:txBody>
      </p:sp>
      <p:pic>
        <p:nvPicPr>
          <p:cNvPr id="2050" name="Picture 2" descr="Can a Stake President sign a temple recommend without actually asking the  questions?">
            <a:extLst>
              <a:ext uri="{FF2B5EF4-FFF2-40B4-BE49-F238E27FC236}">
                <a16:creationId xmlns:a16="http://schemas.microsoft.com/office/drawing/2014/main" id="{9F8D7E49-AC68-4194-9A58-9B2D62FAC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201" y="2746223"/>
            <a:ext cx="6198950" cy="3366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417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96" y="4533900"/>
            <a:ext cx="3505200" cy="2296668"/>
          </a:xfrm>
        </p:spPr>
        <p:txBody>
          <a:bodyPr>
            <a:normAutofit/>
          </a:bodyPr>
          <a:lstStyle/>
          <a:p>
            <a:r>
              <a:rPr lang="en-US" sz="3200" dirty="0"/>
              <a:t>Doctrine and Covenants </a:t>
            </a:r>
            <a:br>
              <a:rPr lang="en-US" sz="3200" dirty="0"/>
            </a:br>
            <a:r>
              <a:rPr lang="en-US" sz="3200" dirty="0"/>
              <a:t>21:4-5</a:t>
            </a:r>
          </a:p>
        </p:txBody>
      </p:sp>
      <p:sp>
        <p:nvSpPr>
          <p:cNvPr id="3" name="Rectangle 2"/>
          <p:cNvSpPr/>
          <p:nvPr/>
        </p:nvSpPr>
        <p:spPr>
          <a:xfrm>
            <a:off x="3962400" y="274638"/>
            <a:ext cx="8077200" cy="5632311"/>
          </a:xfrm>
          <a:prstGeom prst="rect">
            <a:avLst/>
          </a:prstGeom>
        </p:spPr>
        <p:txBody>
          <a:bodyPr wrap="square">
            <a:spAutoFit/>
          </a:bodyPr>
          <a:lstStyle/>
          <a:p>
            <a:r>
              <a:rPr lang="en-US" sz="4000" b="1" dirty="0">
                <a:solidFill>
                  <a:srgbClr val="FFFF00"/>
                </a:solidFill>
                <a:latin typeface="Georgia" panose="02040502050405020303" pitchFamily="18" charset="0"/>
              </a:rPr>
              <a:t>“Thou shalt give heed unto all his [the prophet’s] words and commandments which he shall give unto you as he </a:t>
            </a:r>
            <a:r>
              <a:rPr lang="en-US" sz="4000" b="1" dirty="0" err="1">
                <a:solidFill>
                  <a:srgbClr val="FFFF00"/>
                </a:solidFill>
                <a:latin typeface="Georgia" panose="02040502050405020303" pitchFamily="18" charset="0"/>
              </a:rPr>
              <a:t>receiveth</a:t>
            </a:r>
            <a:r>
              <a:rPr lang="en-US" sz="4000" b="1" dirty="0">
                <a:solidFill>
                  <a:srgbClr val="FFFF00"/>
                </a:solidFill>
                <a:latin typeface="Georgia" panose="02040502050405020303" pitchFamily="18" charset="0"/>
              </a:rPr>
              <a:t> them, walking in all holiness before me;  For his word ye shall receive, as if from mine own mouth, in all patience and faith.”</a:t>
            </a:r>
          </a:p>
        </p:txBody>
      </p:sp>
      <p:pic>
        <p:nvPicPr>
          <p:cNvPr id="4" name="Picture 3" descr="https://www.lds.org/bc/content/ldsorg/church/news/11/1/580-chr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27588" r="25286"/>
          <a:stretch/>
        </p:blipFill>
        <p:spPr bwMode="auto">
          <a:xfrm>
            <a:off x="163096" y="434975"/>
            <a:ext cx="3747065" cy="409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BB48C1A-7DFD-4F41-90FA-9FD7B6323F99}"/>
              </a:ext>
            </a:extLst>
          </p:cNvPr>
          <p:cNvPicPr>
            <a:picLocks noChangeAspect="1"/>
          </p:cNvPicPr>
          <p:nvPr/>
        </p:nvPicPr>
        <p:blipFill>
          <a:blip r:embed="rId4"/>
          <a:stretch>
            <a:fillRect/>
          </a:stretch>
        </p:blipFill>
        <p:spPr>
          <a:xfrm>
            <a:off x="436098" y="4199520"/>
            <a:ext cx="2103302" cy="432854"/>
          </a:xfrm>
          <a:prstGeom prst="rect">
            <a:avLst/>
          </a:prstGeom>
        </p:spPr>
      </p:pic>
    </p:spTree>
    <p:extLst>
      <p:ext uri="{BB962C8B-B14F-4D97-AF65-F5344CB8AC3E}">
        <p14:creationId xmlns:p14="http://schemas.microsoft.com/office/powerpoint/2010/main" val="2343317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9A43758E-F1CC-4C09-867D-A023A084363F}"/>
              </a:ext>
            </a:extLst>
          </p:cNvPr>
          <p:cNvSpPr>
            <a:spLocks noGrp="1" noRot="1" noChangeArrowheads="1"/>
          </p:cNvSpPr>
          <p:nvPr>
            <p:ph type="title"/>
          </p:nvPr>
        </p:nvSpPr>
        <p:spPr>
          <a:xfrm>
            <a:off x="381000" y="3886200"/>
            <a:ext cx="2927350" cy="963637"/>
          </a:xfrm>
        </p:spPr>
        <p:txBody>
          <a:bodyPr/>
          <a:lstStyle/>
          <a:p>
            <a:pPr algn="ctr" eaLnBrk="1" hangingPunct="1">
              <a:defRPr/>
            </a:pPr>
            <a:r>
              <a:rPr lang="en-US" sz="1800" dirty="0">
                <a:latin typeface="Georgia" panose="02040502050405020303" pitchFamily="18" charset="0"/>
              </a:rPr>
              <a:t>President </a:t>
            </a:r>
            <a:br>
              <a:rPr lang="en-US" sz="1800" dirty="0">
                <a:latin typeface="Georgia" panose="02040502050405020303" pitchFamily="18" charset="0"/>
              </a:rPr>
            </a:br>
            <a:r>
              <a:rPr lang="en-US" sz="1800" dirty="0">
                <a:latin typeface="Georgia" panose="02040502050405020303" pitchFamily="18" charset="0"/>
              </a:rPr>
              <a:t>Russell M. Nelson</a:t>
            </a:r>
            <a:endParaRPr lang="en-US" sz="1800" dirty="0">
              <a:latin typeface="Georgia" panose="02040502050405020303" pitchFamily="18" charset="0"/>
              <a:cs typeface="Times New Roman" pitchFamily="18" charset="0"/>
            </a:endParaRPr>
          </a:p>
        </p:txBody>
      </p:sp>
      <p:pic>
        <p:nvPicPr>
          <p:cNvPr id="76804" name="Picture 6" descr="Image result for russell nelson">
            <a:extLst>
              <a:ext uri="{FF2B5EF4-FFF2-40B4-BE49-F238E27FC236}">
                <a16:creationId xmlns:a16="http://schemas.microsoft.com/office/drawing/2014/main" id="{58356835-1CE6-4D89-94DE-EA86052CEF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2927350"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2CB26AE-B452-4801-BAD7-B455185A3ACE}"/>
              </a:ext>
            </a:extLst>
          </p:cNvPr>
          <p:cNvSpPr/>
          <p:nvPr/>
        </p:nvSpPr>
        <p:spPr>
          <a:xfrm>
            <a:off x="3505200" y="536201"/>
            <a:ext cx="7755699" cy="2554545"/>
          </a:xfrm>
          <a:prstGeom prst="rect">
            <a:avLst/>
          </a:prstGeom>
        </p:spPr>
        <p:txBody>
          <a:bodyPr wrap="square">
            <a:spAutoFit/>
          </a:bodyPr>
          <a:lstStyle/>
          <a:p>
            <a:r>
              <a:rPr lang="en-US" sz="4000" dirty="0">
                <a:latin typeface="Georgia" panose="02040502050405020303" pitchFamily="18" charset="0"/>
              </a:rPr>
              <a:t>“For the Strength of Youth should be your standard. It is the standard that the Lord expects all of His youth to uphold.” </a:t>
            </a:r>
            <a:endParaRPr lang="en-US" sz="7200" dirty="0">
              <a:latin typeface="Georgia" panose="02040502050405020303" pitchFamily="18" charset="0"/>
            </a:endParaRPr>
          </a:p>
        </p:txBody>
      </p:sp>
    </p:spTree>
    <p:extLst>
      <p:ext uri="{BB962C8B-B14F-4D97-AF65-F5344CB8AC3E}">
        <p14:creationId xmlns:p14="http://schemas.microsoft.com/office/powerpoint/2010/main" val="2700092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Rot="1" noChangeArrowheads="1"/>
          </p:cNvSpPr>
          <p:nvPr>
            <p:ph type="title"/>
          </p:nvPr>
        </p:nvSpPr>
        <p:spPr>
          <a:xfrm>
            <a:off x="152399" y="3786188"/>
            <a:ext cx="2811514" cy="1104835"/>
          </a:xfrm>
        </p:spPr>
        <p:txBody>
          <a:bodyPr/>
          <a:lstStyle/>
          <a:p>
            <a:pPr>
              <a:defRPr/>
            </a:pPr>
            <a:r>
              <a:rPr lang="en-US" altLang="en-US" sz="1600" dirty="0"/>
              <a:t>President </a:t>
            </a:r>
            <a:br>
              <a:rPr lang="en-US" altLang="en-US" sz="1600" dirty="0"/>
            </a:br>
            <a:r>
              <a:rPr lang="en-US" altLang="en-US" sz="1600" dirty="0"/>
              <a:t>Dieter F. Uchtdorf</a:t>
            </a:r>
            <a:br>
              <a:rPr lang="en-US" altLang="en-US" sz="1600" dirty="0"/>
            </a:br>
            <a:r>
              <a:rPr lang="en-US" altLang="en-US" sz="1600" i="1" dirty="0"/>
              <a:t>Ensign, </a:t>
            </a:r>
            <a:r>
              <a:rPr lang="en-US" altLang="en-US" sz="1600" dirty="0"/>
              <a:t>May 2006.</a:t>
            </a:r>
          </a:p>
        </p:txBody>
      </p:sp>
      <p:sp>
        <p:nvSpPr>
          <p:cNvPr id="455683" name="Rectangle 3"/>
          <p:cNvSpPr>
            <a:spLocks noGrp="1" noChangeArrowheads="1"/>
          </p:cNvSpPr>
          <p:nvPr>
            <p:ph type="body" sz="half" idx="1"/>
          </p:nvPr>
        </p:nvSpPr>
        <p:spPr>
          <a:xfrm>
            <a:off x="3707704" y="281184"/>
            <a:ext cx="7653404" cy="5580997"/>
          </a:xfrm>
        </p:spPr>
        <p:txBody>
          <a:bodyPr>
            <a:noAutofit/>
          </a:bodyPr>
          <a:lstStyle/>
          <a:p>
            <a:pPr marL="0" indent="0" algn="ctr">
              <a:buNone/>
              <a:defRPr/>
            </a:pPr>
            <a:r>
              <a:rPr lang="en-US" sz="4400" dirty="0"/>
              <a:t>“You…who are already 18 or older, if you don’t have [the For the Strength of Youth] booklet anymore, make sure to get one, keep it, and use it.”</a:t>
            </a:r>
            <a:endParaRPr lang="en-US" sz="4400" i="1" dirty="0"/>
          </a:p>
        </p:txBody>
      </p:sp>
      <p:pic>
        <p:nvPicPr>
          <p:cNvPr id="2052" name="Picture 4" descr="Image result for dieter f. uchtdo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83" y="281184"/>
            <a:ext cx="2810318" cy="3505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3413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901" y="1034296"/>
            <a:ext cx="4342699" cy="4909304"/>
          </a:xfrm>
        </p:spPr>
        <p:txBody>
          <a:bodyPr>
            <a:noAutofit/>
          </a:bodyPr>
          <a:lstStyle/>
          <a:p>
            <a:pPr marL="0" indent="0" algn="ctr">
              <a:buNone/>
            </a:pPr>
            <a:r>
              <a:rPr lang="en-US" sz="4400" dirty="0">
                <a:latin typeface="Georgia" panose="02040502050405020303" pitchFamily="18" charset="0"/>
              </a:rPr>
              <a:t>“…</a:t>
            </a:r>
            <a:r>
              <a:rPr lang="en-US" sz="4400" b="1" i="1" dirty="0">
                <a:latin typeface="Georgia" panose="02040502050405020303" pitchFamily="18" charset="0"/>
              </a:rPr>
              <a:t>make a fence around the Law</a:t>
            </a:r>
            <a:r>
              <a:rPr lang="en-US" sz="4400" dirty="0">
                <a:latin typeface="Georgia" panose="02040502050405020303" pitchFamily="18" charset="0"/>
              </a:rPr>
              <a:t>.”</a:t>
            </a:r>
          </a:p>
        </p:txBody>
      </p:sp>
      <p:sp>
        <p:nvSpPr>
          <p:cNvPr id="5" name="Content Placeholder 2"/>
          <p:cNvSpPr txBox="1">
            <a:spLocks/>
          </p:cNvSpPr>
          <p:nvPr/>
        </p:nvSpPr>
        <p:spPr>
          <a:xfrm flipH="1">
            <a:off x="1616570" y="4038600"/>
            <a:ext cx="3457094" cy="1885950"/>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latin typeface="Georgia" panose="02040502050405020303" pitchFamily="18" charset="0"/>
              </a:rPr>
              <a:t>From the </a:t>
            </a:r>
            <a:r>
              <a:rPr lang="en-US" sz="2400" i="1" dirty="0">
                <a:latin typeface="Georgia" panose="02040502050405020303" pitchFamily="18" charset="0"/>
              </a:rPr>
              <a:t>Mishnah</a:t>
            </a:r>
          </a:p>
          <a:p>
            <a:pPr marL="0" indent="0" algn="ctr">
              <a:buNone/>
            </a:pPr>
            <a:r>
              <a:rPr lang="en-US" sz="2400" dirty="0">
                <a:latin typeface="Georgia" panose="02040502050405020303" pitchFamily="18" charset="0"/>
              </a:rPr>
              <a:t>(collection of Jewish writings, circa 200 AD)</a:t>
            </a:r>
          </a:p>
        </p:txBody>
      </p:sp>
      <p:sp>
        <p:nvSpPr>
          <p:cNvPr id="13" name="Oval 12">
            <a:extLst>
              <a:ext uri="{FF2B5EF4-FFF2-40B4-BE49-F238E27FC236}">
                <a16:creationId xmlns:a16="http://schemas.microsoft.com/office/drawing/2014/main" id="{0989A401-6DFC-964D-B615-83D07DC61542}"/>
              </a:ext>
            </a:extLst>
          </p:cNvPr>
          <p:cNvSpPr/>
          <p:nvPr/>
        </p:nvSpPr>
        <p:spPr>
          <a:xfrm>
            <a:off x="7231076" y="1725073"/>
            <a:ext cx="2742237" cy="2065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Georgia" panose="02040502050405020303" pitchFamily="18" charset="0"/>
              </a:rPr>
              <a:t>The Law</a:t>
            </a:r>
          </a:p>
        </p:txBody>
      </p:sp>
      <p:cxnSp>
        <p:nvCxnSpPr>
          <p:cNvPr id="14" name="Straight Connector 13">
            <a:extLst>
              <a:ext uri="{FF2B5EF4-FFF2-40B4-BE49-F238E27FC236}">
                <a16:creationId xmlns:a16="http://schemas.microsoft.com/office/drawing/2014/main" id="{90B68306-F223-F847-A3C8-F39F5F13DB7B}"/>
              </a:ext>
            </a:extLst>
          </p:cNvPr>
          <p:cNvCxnSpPr/>
          <p:nvPr/>
        </p:nvCxnSpPr>
        <p:spPr>
          <a:xfrm>
            <a:off x="6373344" y="1524000"/>
            <a:ext cx="44577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4B1491-8652-2548-AFC7-505EF26A0224}"/>
              </a:ext>
            </a:extLst>
          </p:cNvPr>
          <p:cNvCxnSpPr/>
          <p:nvPr/>
        </p:nvCxnSpPr>
        <p:spPr>
          <a:xfrm>
            <a:off x="6373344" y="4038600"/>
            <a:ext cx="44577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F37AF53-6325-1E4E-ACA3-72A3FECBC51B}"/>
              </a:ext>
            </a:extLst>
          </p:cNvPr>
          <p:cNvCxnSpPr/>
          <p:nvPr/>
        </p:nvCxnSpPr>
        <p:spPr>
          <a:xfrm>
            <a:off x="6373344" y="1524000"/>
            <a:ext cx="0" cy="2514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6EADC1-2A13-BD44-B10B-2A8985D6F703}"/>
              </a:ext>
            </a:extLst>
          </p:cNvPr>
          <p:cNvCxnSpPr/>
          <p:nvPr/>
        </p:nvCxnSpPr>
        <p:spPr>
          <a:xfrm>
            <a:off x="10831044" y="1524000"/>
            <a:ext cx="0" cy="2514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E39748D-631C-B34B-8CEF-6D1BF2C446AC}"/>
              </a:ext>
            </a:extLst>
          </p:cNvPr>
          <p:cNvSpPr txBox="1"/>
          <p:nvPr/>
        </p:nvSpPr>
        <p:spPr>
          <a:xfrm>
            <a:off x="6838730" y="948058"/>
            <a:ext cx="3526928" cy="461665"/>
          </a:xfrm>
          <a:prstGeom prst="rect">
            <a:avLst/>
          </a:prstGeom>
          <a:noFill/>
        </p:spPr>
        <p:txBody>
          <a:bodyPr wrap="none" rtlCol="0">
            <a:spAutoFit/>
          </a:bodyPr>
          <a:lstStyle/>
          <a:p>
            <a:r>
              <a:rPr lang="en-US" sz="2400" dirty="0">
                <a:latin typeface="Georgia" panose="02040502050405020303" pitchFamily="18" charset="0"/>
              </a:rPr>
              <a:t>A Fence Around the Law</a:t>
            </a:r>
          </a:p>
        </p:txBody>
      </p:sp>
    </p:spTree>
    <p:extLst>
      <p:ext uri="{BB962C8B-B14F-4D97-AF65-F5344CB8AC3E}">
        <p14:creationId xmlns:p14="http://schemas.microsoft.com/office/powerpoint/2010/main" val="3228935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292608" y="5008140"/>
            <a:ext cx="3517392" cy="1173162"/>
          </a:xfrm>
        </p:spPr>
        <p:txBody>
          <a:bodyPr>
            <a:noAutofit/>
          </a:bodyPr>
          <a:lstStyle/>
          <a:p>
            <a:pPr>
              <a:defRPr/>
            </a:pPr>
            <a:r>
              <a:rPr lang="en-US" sz="3200" dirty="0">
                <a:solidFill>
                  <a:schemeClr val="tx1"/>
                </a:solidFill>
              </a:rPr>
              <a:t>President </a:t>
            </a:r>
            <a:r>
              <a:rPr lang="en-US" sz="3200" dirty="0" err="1">
                <a:solidFill>
                  <a:schemeClr val="tx1"/>
                </a:solidFill>
              </a:rPr>
              <a:t>Eyring</a:t>
            </a:r>
            <a:r>
              <a:rPr lang="en-US" sz="3200" dirty="0">
                <a:solidFill>
                  <a:schemeClr val="tx1"/>
                </a:solidFill>
              </a:rPr>
              <a:t>,</a:t>
            </a:r>
            <a:br>
              <a:rPr lang="en-US" sz="3200" dirty="0">
                <a:solidFill>
                  <a:schemeClr val="tx1"/>
                </a:solidFill>
              </a:rPr>
            </a:br>
            <a:r>
              <a:rPr lang="en-US" sz="3200" i="1" dirty="0">
                <a:solidFill>
                  <a:schemeClr val="tx1"/>
                </a:solidFill>
              </a:rPr>
              <a:t>Ensign</a:t>
            </a:r>
            <a:r>
              <a:rPr lang="en-US" sz="3200" dirty="0">
                <a:solidFill>
                  <a:schemeClr val="tx1"/>
                </a:solidFill>
              </a:rPr>
              <a:t>, May 1997.</a:t>
            </a:r>
            <a:endParaRPr lang="en-US" sz="3200" dirty="0">
              <a:solidFill>
                <a:schemeClr val="tx1"/>
              </a:solidFill>
              <a:cs typeface="Times New Roman" pitchFamily="18" charset="0"/>
            </a:endParaRPr>
          </a:p>
        </p:txBody>
      </p:sp>
      <p:sp>
        <p:nvSpPr>
          <p:cNvPr id="22531" name="Rectangle 3"/>
          <p:cNvSpPr>
            <a:spLocks noGrp="1" noChangeArrowheads="1"/>
          </p:cNvSpPr>
          <p:nvPr>
            <p:ph type="body" sz="half" idx="1"/>
          </p:nvPr>
        </p:nvSpPr>
        <p:spPr>
          <a:xfrm>
            <a:off x="4038600" y="112776"/>
            <a:ext cx="7924800" cy="6592824"/>
          </a:xfrm>
        </p:spPr>
        <p:txBody>
          <a:bodyPr>
            <a:noAutofit/>
          </a:bodyPr>
          <a:lstStyle/>
          <a:p>
            <a:pPr marL="0" indent="0">
              <a:buNone/>
            </a:pPr>
            <a:r>
              <a:rPr lang="en-US" sz="4000" dirty="0"/>
              <a:t>“Every time in my life when I have chosen to delay following inspired counsel or decided that I was an exception, I came to know that I had put myself in harm’s way. Every time that I have listened to the counsel of prophets, felt it confirmed in prayer, and then followed it, I have found that I moved toward safety.”</a:t>
            </a:r>
          </a:p>
        </p:txBody>
      </p:sp>
      <p:pic>
        <p:nvPicPr>
          <p:cNvPr id="6" name="Content Placeholder 5"/>
          <p:cNvPicPr>
            <a:picLocks noGrp="1"/>
          </p:cNvPicPr>
          <p:nvPr>
            <p:ph sz="half" idx="2"/>
          </p:nvPr>
        </p:nvPicPr>
        <p:blipFill>
          <a:blip r:embed="rId3" cstate="print"/>
          <a:srcRect/>
          <a:stretch>
            <a:fillRect/>
          </a:stretch>
        </p:blipFill>
        <p:spPr bwMode="auto">
          <a:xfrm>
            <a:off x="222504" y="225317"/>
            <a:ext cx="3657600" cy="4306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66802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863" y="122238"/>
            <a:ext cx="9207137" cy="1706562"/>
          </a:xfrm>
        </p:spPr>
        <p:txBody>
          <a:bodyPr>
            <a:noAutofit/>
          </a:bodyPr>
          <a:lstStyle/>
          <a:p>
            <a:r>
              <a:rPr lang="en-US" sz="4800"/>
              <a:t>Lord, is it I?</a:t>
            </a:r>
            <a:br>
              <a:rPr lang="en-US" sz="4800"/>
            </a:br>
            <a:r>
              <a:rPr lang="en-US" sz="4800"/>
              <a:t>(Matthew 26:22)</a:t>
            </a:r>
            <a:endParaRPr lang="en-US" sz="4800" dirty="0"/>
          </a:p>
        </p:txBody>
      </p:sp>
      <p:pic>
        <p:nvPicPr>
          <p:cNvPr id="3" name="Picture 2">
            <a:extLst>
              <a:ext uri="{FF2B5EF4-FFF2-40B4-BE49-F238E27FC236}">
                <a16:creationId xmlns:a16="http://schemas.microsoft.com/office/drawing/2014/main" id="{29D367DF-F789-4D8C-A2C8-6D407038FD44}"/>
              </a:ext>
            </a:extLst>
          </p:cNvPr>
          <p:cNvPicPr>
            <a:picLocks noChangeAspect="1"/>
          </p:cNvPicPr>
          <p:nvPr/>
        </p:nvPicPr>
        <p:blipFill>
          <a:blip r:embed="rId3"/>
          <a:stretch>
            <a:fillRect/>
          </a:stretch>
        </p:blipFill>
        <p:spPr>
          <a:xfrm>
            <a:off x="1249654" y="1828800"/>
            <a:ext cx="9629554" cy="4529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A7D4B6F1-BD87-4113-BB6F-38BA3B6A62A7}"/>
              </a:ext>
            </a:extLst>
          </p:cNvPr>
          <p:cNvSpPr txBox="1"/>
          <p:nvPr/>
        </p:nvSpPr>
        <p:spPr>
          <a:xfrm>
            <a:off x="1777908" y="6019716"/>
            <a:ext cx="1967024" cy="338554"/>
          </a:xfrm>
          <a:prstGeom prst="rect">
            <a:avLst/>
          </a:prstGeom>
          <a:noFill/>
        </p:spPr>
        <p:txBody>
          <a:bodyPr wrap="square" rtlCol="0">
            <a:spAutoFit/>
          </a:bodyPr>
          <a:lstStyle/>
          <a:p>
            <a:r>
              <a:rPr lang="en-US" sz="1600" dirty="0">
                <a:latin typeface="Georgia" panose="02040502050405020303" pitchFamily="18" charset="0"/>
              </a:rPr>
              <a:t>Leonardo Da Vinci</a:t>
            </a:r>
          </a:p>
        </p:txBody>
      </p:sp>
    </p:spTree>
    <p:extLst>
      <p:ext uri="{BB962C8B-B14F-4D97-AF65-F5344CB8AC3E}">
        <p14:creationId xmlns:p14="http://schemas.microsoft.com/office/powerpoint/2010/main" val="36891749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8059FB-BD88-41DA-BF41-0C013255E410}"/>
              </a:ext>
            </a:extLst>
          </p:cNvPr>
          <p:cNvSpPr/>
          <p:nvPr/>
        </p:nvSpPr>
        <p:spPr>
          <a:xfrm>
            <a:off x="318864" y="390505"/>
            <a:ext cx="11502190" cy="3600986"/>
          </a:xfrm>
          <a:prstGeom prst="rect">
            <a:avLst/>
          </a:prstGeom>
        </p:spPr>
        <p:txBody>
          <a:bodyPr wrap="square">
            <a:spAutoFit/>
          </a:bodyPr>
          <a:lstStyle/>
          <a:p>
            <a:pPr algn="ctr"/>
            <a:r>
              <a:rPr lang="en-US" sz="6000" dirty="0">
                <a:latin typeface="Georgia" panose="02040502050405020303" pitchFamily="18" charset="0"/>
              </a:rPr>
              <a:t>“As servants of God, live as free people, yet do not use your freedom as a pretext for evil.” </a:t>
            </a:r>
          </a:p>
          <a:p>
            <a:pPr algn="ctr"/>
            <a:r>
              <a:rPr lang="en-US" sz="4800" dirty="0">
                <a:latin typeface="Georgia" panose="02040502050405020303" pitchFamily="18" charset="0"/>
              </a:rPr>
              <a:t>(1 Peter 2:16, NRSV)</a:t>
            </a:r>
          </a:p>
        </p:txBody>
      </p:sp>
    </p:spTree>
    <p:extLst>
      <p:ext uri="{BB962C8B-B14F-4D97-AF65-F5344CB8AC3E}">
        <p14:creationId xmlns:p14="http://schemas.microsoft.com/office/powerpoint/2010/main" val="2229190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8059FB-BD88-41DA-BF41-0C013255E410}"/>
              </a:ext>
            </a:extLst>
          </p:cNvPr>
          <p:cNvSpPr/>
          <p:nvPr/>
        </p:nvSpPr>
        <p:spPr>
          <a:xfrm>
            <a:off x="344905" y="666078"/>
            <a:ext cx="11502190" cy="2677656"/>
          </a:xfrm>
          <a:prstGeom prst="rect">
            <a:avLst/>
          </a:prstGeom>
        </p:spPr>
        <p:txBody>
          <a:bodyPr wrap="square">
            <a:spAutoFit/>
          </a:bodyPr>
          <a:lstStyle/>
          <a:p>
            <a:pPr algn="ctr"/>
            <a:r>
              <a:rPr lang="en-US" sz="6000" dirty="0">
                <a:latin typeface="Georgia" panose="02040502050405020303" pitchFamily="18" charset="0"/>
              </a:rPr>
              <a:t>“Live by the Spirit . . .and do not gratify the desires of the flesh.” </a:t>
            </a:r>
          </a:p>
          <a:p>
            <a:pPr algn="ctr"/>
            <a:r>
              <a:rPr lang="en-US" sz="4800" dirty="0">
                <a:latin typeface="Georgia" panose="02040502050405020303" pitchFamily="18" charset="0"/>
              </a:rPr>
              <a:t>(Galatians 5:16, NRSV) </a:t>
            </a:r>
          </a:p>
        </p:txBody>
      </p:sp>
    </p:spTree>
    <p:extLst>
      <p:ext uri="{BB962C8B-B14F-4D97-AF65-F5344CB8AC3E}">
        <p14:creationId xmlns:p14="http://schemas.microsoft.com/office/powerpoint/2010/main" val="1969011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8059FB-BD88-41DA-BF41-0C013255E410}"/>
              </a:ext>
            </a:extLst>
          </p:cNvPr>
          <p:cNvSpPr/>
          <p:nvPr/>
        </p:nvSpPr>
        <p:spPr>
          <a:xfrm>
            <a:off x="368968" y="375324"/>
            <a:ext cx="11502190" cy="4479520"/>
          </a:xfrm>
          <a:prstGeom prst="rect">
            <a:avLst/>
          </a:prstGeom>
        </p:spPr>
        <p:txBody>
          <a:bodyPr wrap="square">
            <a:spAutoFit/>
          </a:bodyPr>
          <a:lstStyle/>
          <a:p>
            <a:pPr algn="ctr"/>
            <a:r>
              <a:rPr lang="en-US" sz="4800" dirty="0">
                <a:latin typeface="Georgia" panose="02040502050405020303" pitchFamily="18" charset="0"/>
              </a:rPr>
              <a:t>As we “search diligently in the light of Christ” to know how to correctly apply or reject specific fence laws, we will find “peace, and joy in the Holy Ghost.”</a:t>
            </a:r>
          </a:p>
          <a:p>
            <a:pPr algn="ctr"/>
            <a:endParaRPr lang="en-US" sz="4800" dirty="0">
              <a:latin typeface="Georgia" panose="02040502050405020303" pitchFamily="18" charset="0"/>
            </a:endParaRPr>
          </a:p>
          <a:p>
            <a:pPr algn="ctr"/>
            <a:r>
              <a:rPr lang="en-US" sz="4000" dirty="0">
                <a:latin typeface="Georgia" panose="02040502050405020303" pitchFamily="18" charset="0"/>
              </a:rPr>
              <a:t>(Moroni 7:19; Romans 14:17)</a:t>
            </a:r>
          </a:p>
        </p:txBody>
      </p:sp>
    </p:spTree>
    <p:extLst>
      <p:ext uri="{BB962C8B-B14F-4D97-AF65-F5344CB8AC3E}">
        <p14:creationId xmlns:p14="http://schemas.microsoft.com/office/powerpoint/2010/main" val="19984887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93822-612D-44AB-9498-FBC105B6AB9A}"/>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767602DF-4FB7-49CD-9D28-6C764DF9C869}"/>
              </a:ext>
            </a:extLst>
          </p:cNvPr>
          <p:cNvSpPr>
            <a:spLocks noGrp="1"/>
          </p:cNvSpPr>
          <p:nvPr>
            <p:ph idx="1"/>
          </p:nvPr>
        </p:nvSpPr>
        <p:spPr/>
        <p:txBody>
          <a:bodyPr>
            <a:normAutofit/>
          </a:bodyPr>
          <a:lstStyle/>
          <a:p>
            <a:pPr marL="36900" indent="0">
              <a:buNone/>
            </a:pPr>
            <a:r>
              <a:rPr lang="en-US" dirty="0"/>
              <a:t>Insights from, discussions with, and resources authored by Dr. Matthew Grey, Dr. Frank Judd, and Dr. Anthony Sweat </a:t>
            </a:r>
            <a:r>
              <a:rPr lang="en-US" b="0" i="0" dirty="0">
                <a:solidFill>
                  <a:schemeClr val="tx1"/>
                </a:solidFill>
                <a:effectLst/>
                <a:latin typeface="Georgia" panose="02040502050405020303" pitchFamily="18" charset="0"/>
              </a:rPr>
              <a:t>were used in the creation of this video. </a:t>
            </a:r>
            <a:endParaRPr lang="en-US" dirty="0"/>
          </a:p>
        </p:txBody>
      </p:sp>
    </p:spTree>
    <p:extLst>
      <p:ext uri="{BB962C8B-B14F-4D97-AF65-F5344CB8AC3E}">
        <p14:creationId xmlns:p14="http://schemas.microsoft.com/office/powerpoint/2010/main" val="1907566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82775" y="461466"/>
            <a:ext cx="8197345" cy="452431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800" dirty="0">
                <a:solidFill>
                  <a:srgbClr val="FFFF00"/>
                </a:solidFill>
                <a:latin typeface="Georgia" panose="02040502050405020303" pitchFamily="18" charset="0"/>
              </a:rPr>
              <a:t>“The Pharisees have delivered to the people a great many observances by succession from their fathers, which are not written in the law of Moses.”</a:t>
            </a:r>
          </a:p>
        </p:txBody>
      </p:sp>
      <p:sp>
        <p:nvSpPr>
          <p:cNvPr id="29700" name="Text Box 4"/>
          <p:cNvSpPr txBox="1">
            <a:spLocks noChangeArrowheads="1"/>
          </p:cNvSpPr>
          <p:nvPr/>
        </p:nvSpPr>
        <p:spPr bwMode="auto">
          <a:xfrm>
            <a:off x="9032676" y="4348370"/>
            <a:ext cx="28765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t>Josephus, </a:t>
            </a:r>
            <a:r>
              <a:rPr lang="en-US" altLang="en-US" i="1" dirty="0"/>
              <a:t>Antiquities</a:t>
            </a:r>
            <a:r>
              <a:rPr lang="en-US" altLang="en-US" dirty="0"/>
              <a:t> 13.10.6 (</a:t>
            </a:r>
            <a:r>
              <a:rPr lang="en-US" altLang="en-US" dirty="0">
                <a:cs typeface="Times New Roman" panose="02020603050405020304" pitchFamily="18" charset="0"/>
              </a:rPr>
              <a:t>§</a:t>
            </a:r>
            <a:r>
              <a:rPr lang="en-US" altLang="en-US" dirty="0"/>
              <a:t>297)</a:t>
            </a:r>
          </a:p>
        </p:txBody>
      </p:sp>
      <p:pic>
        <p:nvPicPr>
          <p:cNvPr id="2" name="Picture 1">
            <a:extLst>
              <a:ext uri="{FF2B5EF4-FFF2-40B4-BE49-F238E27FC236}">
                <a16:creationId xmlns:a16="http://schemas.microsoft.com/office/drawing/2014/main" id="{48289725-0A02-4399-8382-EB598B733F95}"/>
              </a:ext>
            </a:extLst>
          </p:cNvPr>
          <p:cNvPicPr>
            <a:picLocks noChangeAspect="1"/>
          </p:cNvPicPr>
          <p:nvPr/>
        </p:nvPicPr>
        <p:blipFill>
          <a:blip r:embed="rId3"/>
          <a:stretch>
            <a:fillRect/>
          </a:stretch>
        </p:blipFill>
        <p:spPr>
          <a:xfrm>
            <a:off x="8907889" y="308954"/>
            <a:ext cx="3001336" cy="38016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72866E0F-1ABC-4DC8-88C5-35B74767B5CA}"/>
              </a:ext>
            </a:extLst>
          </p:cNvPr>
          <p:cNvSpPr txBox="1"/>
          <p:nvPr/>
        </p:nvSpPr>
        <p:spPr>
          <a:xfrm>
            <a:off x="9255130" y="3772092"/>
            <a:ext cx="1628901" cy="338554"/>
          </a:xfrm>
          <a:prstGeom prst="rect">
            <a:avLst/>
          </a:prstGeom>
          <a:noFill/>
        </p:spPr>
        <p:txBody>
          <a:bodyPr wrap="square" rtlCol="0">
            <a:spAutoFit/>
          </a:bodyPr>
          <a:lstStyle/>
          <a:p>
            <a:r>
              <a:rPr lang="en-US" sz="1600" dirty="0">
                <a:latin typeface="Georgia" panose="02040502050405020303" pitchFamily="18" charset="0"/>
              </a:rPr>
              <a:t>John Winston</a:t>
            </a:r>
          </a:p>
        </p:txBody>
      </p:sp>
    </p:spTree>
    <p:extLst>
      <p:ext uri="{BB962C8B-B14F-4D97-AF65-F5344CB8AC3E}">
        <p14:creationId xmlns:p14="http://schemas.microsoft.com/office/powerpoint/2010/main" val="1365376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6F13-7B92-415F-805B-7786618B0B80}"/>
              </a:ext>
            </a:extLst>
          </p:cNvPr>
          <p:cNvSpPr>
            <a:spLocks noGrp="1"/>
          </p:cNvSpPr>
          <p:nvPr>
            <p:ph type="title"/>
          </p:nvPr>
        </p:nvSpPr>
        <p:spPr/>
        <p:txBody>
          <a:bodyPr/>
          <a:lstStyle/>
          <a:p>
            <a:r>
              <a:rPr lang="en-US" dirty="0"/>
              <a:t>Matthew 15:2</a:t>
            </a:r>
          </a:p>
        </p:txBody>
      </p:sp>
      <p:sp>
        <p:nvSpPr>
          <p:cNvPr id="3" name="Content Placeholder 2">
            <a:extLst>
              <a:ext uri="{FF2B5EF4-FFF2-40B4-BE49-F238E27FC236}">
                <a16:creationId xmlns:a16="http://schemas.microsoft.com/office/drawing/2014/main" id="{3C5DCCC6-2B45-4967-B09E-A2101D08BB37}"/>
              </a:ext>
            </a:extLst>
          </p:cNvPr>
          <p:cNvSpPr>
            <a:spLocks noGrp="1"/>
          </p:cNvSpPr>
          <p:nvPr>
            <p:ph idx="1"/>
          </p:nvPr>
        </p:nvSpPr>
        <p:spPr/>
        <p:txBody>
          <a:bodyPr>
            <a:normAutofit/>
          </a:bodyPr>
          <a:lstStyle/>
          <a:p>
            <a:pPr marL="36900" indent="0" algn="ctr">
              <a:buNone/>
            </a:pPr>
            <a:r>
              <a:rPr lang="en-US" sz="4400" dirty="0">
                <a:effectLst/>
                <a:ea typeface="Calibri" panose="020F0502020204030204" pitchFamily="34" charset="0"/>
              </a:rPr>
              <a:t>“Then came to Jesus…Pharisees…saying, Why do your disciples transgress </a:t>
            </a:r>
            <a:r>
              <a:rPr lang="en-US" sz="4400" dirty="0">
                <a:solidFill>
                  <a:srgbClr val="FFFF00"/>
                </a:solidFill>
                <a:effectLst/>
                <a:ea typeface="Calibri" panose="020F0502020204030204" pitchFamily="34" charset="0"/>
              </a:rPr>
              <a:t>the tradition of the elders</a:t>
            </a:r>
            <a:r>
              <a:rPr lang="en-US" sz="4400" dirty="0">
                <a:effectLst/>
                <a:ea typeface="Calibri" panose="020F0502020204030204" pitchFamily="34" charset="0"/>
              </a:rPr>
              <a:t>?” </a:t>
            </a:r>
            <a:endParaRPr lang="en-US" sz="4400" dirty="0"/>
          </a:p>
        </p:txBody>
      </p:sp>
    </p:spTree>
    <p:extLst>
      <p:ext uri="{BB962C8B-B14F-4D97-AF65-F5344CB8AC3E}">
        <p14:creationId xmlns:p14="http://schemas.microsoft.com/office/powerpoint/2010/main" val="3295272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0071"/>
            <a:ext cx="12192000" cy="628650"/>
          </a:xfrm>
        </p:spPr>
        <p:txBody>
          <a:bodyPr>
            <a:normAutofit fontScale="90000"/>
          </a:bodyPr>
          <a:lstStyle/>
          <a:p>
            <a:r>
              <a:rPr lang="en-US" sz="3600" dirty="0"/>
              <a:t>A Fence Around the Law</a:t>
            </a:r>
            <a:endParaRPr lang="en-US" sz="3600" b="1" dirty="0">
              <a:latin typeface="Georgia" panose="02040502050405020303" pitchFamily="18" charset="0"/>
            </a:endParaRPr>
          </a:p>
        </p:txBody>
      </p:sp>
      <p:sp>
        <p:nvSpPr>
          <p:cNvPr id="3" name="Curved Left Arrow 2"/>
          <p:cNvSpPr/>
          <p:nvPr/>
        </p:nvSpPr>
        <p:spPr>
          <a:xfrm>
            <a:off x="10791824" y="834578"/>
            <a:ext cx="857250" cy="1714500"/>
          </a:xfrm>
          <a:prstGeom prst="curved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Oval 3"/>
          <p:cNvSpPr/>
          <p:nvPr/>
        </p:nvSpPr>
        <p:spPr>
          <a:xfrm>
            <a:off x="4010025" y="2090804"/>
            <a:ext cx="4171950" cy="2691632"/>
          </a:xfrm>
          <a:prstGeom prst="ellipse">
            <a:avLst/>
          </a:prstGeom>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Georgia" panose="02040502050405020303" pitchFamily="18" charset="0"/>
              </a:rPr>
              <a:t>Honor the Sabbath Day</a:t>
            </a:r>
          </a:p>
        </p:txBody>
      </p:sp>
      <p:cxnSp>
        <p:nvCxnSpPr>
          <p:cNvPr id="21" name="Straight Connector 20">
            <a:extLst>
              <a:ext uri="{FF2B5EF4-FFF2-40B4-BE49-F238E27FC236}">
                <a16:creationId xmlns:a16="http://schemas.microsoft.com/office/drawing/2014/main" id="{12680F9B-191F-AD4A-B5D9-BDE92B2D5051}"/>
              </a:ext>
            </a:extLst>
          </p:cNvPr>
          <p:cNvCxnSpPr/>
          <p:nvPr/>
        </p:nvCxnSpPr>
        <p:spPr>
          <a:xfrm>
            <a:off x="2705100" y="1828800"/>
            <a:ext cx="6781800"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7CFD5C-1142-6D4C-BCB8-BD7384574505}"/>
              </a:ext>
            </a:extLst>
          </p:cNvPr>
          <p:cNvCxnSpPr/>
          <p:nvPr/>
        </p:nvCxnSpPr>
        <p:spPr>
          <a:xfrm>
            <a:off x="2705100" y="5105400"/>
            <a:ext cx="6781800"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6A92710-FCE1-CB4B-9295-01C755F25246}"/>
              </a:ext>
            </a:extLst>
          </p:cNvPr>
          <p:cNvCxnSpPr/>
          <p:nvPr/>
        </p:nvCxnSpPr>
        <p:spPr>
          <a:xfrm>
            <a:off x="2705100" y="1828800"/>
            <a:ext cx="0" cy="327660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016426-8529-894A-BC5B-9546AD82B56E}"/>
              </a:ext>
            </a:extLst>
          </p:cNvPr>
          <p:cNvCxnSpPr/>
          <p:nvPr/>
        </p:nvCxnSpPr>
        <p:spPr>
          <a:xfrm>
            <a:off x="9486900" y="1828800"/>
            <a:ext cx="0" cy="327660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4B5821D-47A9-48EE-938A-073B4042140D}"/>
              </a:ext>
            </a:extLst>
          </p:cNvPr>
          <p:cNvSpPr/>
          <p:nvPr/>
        </p:nvSpPr>
        <p:spPr>
          <a:xfrm>
            <a:off x="498237" y="5655479"/>
            <a:ext cx="11027378" cy="523220"/>
          </a:xfrm>
          <a:prstGeom prst="rect">
            <a:avLst/>
          </a:prstGeom>
        </p:spPr>
        <p:txBody>
          <a:bodyPr wrap="none">
            <a:spAutoFit/>
          </a:bodyPr>
          <a:lstStyle/>
          <a:p>
            <a:pPr algn="ctr"/>
            <a:r>
              <a:rPr lang="en-US" sz="2800" dirty="0">
                <a:latin typeface="Georgia" panose="02040502050405020303" pitchFamily="18" charset="0"/>
              </a:rPr>
              <a:t>Don’t walk too far, Don’t carry a mat, Don’t start or put out fires, etc.</a:t>
            </a:r>
          </a:p>
        </p:txBody>
      </p:sp>
    </p:spTree>
    <p:extLst>
      <p:ext uri="{BB962C8B-B14F-4D97-AF65-F5344CB8AC3E}">
        <p14:creationId xmlns:p14="http://schemas.microsoft.com/office/powerpoint/2010/main" val="171482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0071"/>
            <a:ext cx="12192000" cy="628650"/>
          </a:xfrm>
        </p:spPr>
        <p:txBody>
          <a:bodyPr>
            <a:normAutofit fontScale="90000"/>
          </a:bodyPr>
          <a:lstStyle/>
          <a:p>
            <a:r>
              <a:rPr lang="en-US" sz="3600" dirty="0"/>
              <a:t>A Fence Around the Law</a:t>
            </a:r>
            <a:endParaRPr lang="en-US" sz="3600" b="1" dirty="0">
              <a:latin typeface="Georgia" panose="02040502050405020303" pitchFamily="18" charset="0"/>
            </a:endParaRPr>
          </a:p>
        </p:txBody>
      </p:sp>
      <p:sp>
        <p:nvSpPr>
          <p:cNvPr id="3" name="Curved Left Arrow 2"/>
          <p:cNvSpPr/>
          <p:nvPr/>
        </p:nvSpPr>
        <p:spPr>
          <a:xfrm>
            <a:off x="10791824" y="834578"/>
            <a:ext cx="857250" cy="1714500"/>
          </a:xfrm>
          <a:prstGeom prst="curved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Oval 3"/>
          <p:cNvSpPr/>
          <p:nvPr/>
        </p:nvSpPr>
        <p:spPr>
          <a:xfrm>
            <a:off x="4010025" y="2090804"/>
            <a:ext cx="4171950" cy="2691632"/>
          </a:xfrm>
          <a:prstGeom prst="ellipse">
            <a:avLst/>
          </a:prstGeom>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Georgia" panose="02040502050405020303" pitchFamily="18" charset="0"/>
              </a:rPr>
              <a:t>Break the Law of Chastity</a:t>
            </a:r>
          </a:p>
        </p:txBody>
      </p:sp>
      <p:cxnSp>
        <p:nvCxnSpPr>
          <p:cNvPr id="21" name="Straight Connector 20">
            <a:extLst>
              <a:ext uri="{FF2B5EF4-FFF2-40B4-BE49-F238E27FC236}">
                <a16:creationId xmlns:a16="http://schemas.microsoft.com/office/drawing/2014/main" id="{12680F9B-191F-AD4A-B5D9-BDE92B2D5051}"/>
              </a:ext>
            </a:extLst>
          </p:cNvPr>
          <p:cNvCxnSpPr/>
          <p:nvPr/>
        </p:nvCxnSpPr>
        <p:spPr>
          <a:xfrm>
            <a:off x="2705100" y="1828800"/>
            <a:ext cx="6781800"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7CFD5C-1142-6D4C-BCB8-BD7384574505}"/>
              </a:ext>
            </a:extLst>
          </p:cNvPr>
          <p:cNvCxnSpPr/>
          <p:nvPr/>
        </p:nvCxnSpPr>
        <p:spPr>
          <a:xfrm>
            <a:off x="2705100" y="5105400"/>
            <a:ext cx="6781800"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6A92710-FCE1-CB4B-9295-01C755F25246}"/>
              </a:ext>
            </a:extLst>
          </p:cNvPr>
          <p:cNvCxnSpPr/>
          <p:nvPr/>
        </p:nvCxnSpPr>
        <p:spPr>
          <a:xfrm>
            <a:off x="2705100" y="1828800"/>
            <a:ext cx="0" cy="327660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016426-8529-894A-BC5B-9546AD82B56E}"/>
              </a:ext>
            </a:extLst>
          </p:cNvPr>
          <p:cNvCxnSpPr/>
          <p:nvPr/>
        </p:nvCxnSpPr>
        <p:spPr>
          <a:xfrm>
            <a:off x="9486900" y="1828800"/>
            <a:ext cx="0" cy="327660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4B5821D-47A9-48EE-938A-073B4042140D}"/>
              </a:ext>
            </a:extLst>
          </p:cNvPr>
          <p:cNvSpPr/>
          <p:nvPr/>
        </p:nvSpPr>
        <p:spPr>
          <a:xfrm>
            <a:off x="352937" y="5249778"/>
            <a:ext cx="11678638" cy="954107"/>
          </a:xfrm>
          <a:prstGeom prst="rect">
            <a:avLst/>
          </a:prstGeom>
        </p:spPr>
        <p:txBody>
          <a:bodyPr wrap="square">
            <a:spAutoFit/>
          </a:bodyPr>
          <a:lstStyle/>
          <a:p>
            <a:pPr algn="ctr"/>
            <a:r>
              <a:rPr lang="en-US" sz="2800" dirty="0">
                <a:latin typeface="Georgia" panose="02040502050405020303" pitchFamily="18" charset="0"/>
              </a:rPr>
              <a:t>Fence Laws: Don’t kiss for more than five seconds, don’t go into bedrooms, don’t be alone with person of the opposite sex</a:t>
            </a:r>
          </a:p>
        </p:txBody>
      </p:sp>
    </p:spTree>
    <p:extLst>
      <p:ext uri="{BB962C8B-B14F-4D97-AF65-F5344CB8AC3E}">
        <p14:creationId xmlns:p14="http://schemas.microsoft.com/office/powerpoint/2010/main" val="519531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3085</TotalTime>
  <Words>5337</Words>
  <Application>Microsoft Office PowerPoint</Application>
  <PresentationFormat>Widescreen</PresentationFormat>
  <Paragraphs>300</Paragraphs>
  <Slides>55</Slides>
  <Notes>45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Amphion</vt:lpstr>
      <vt:lpstr>Arial</vt:lpstr>
      <vt:lpstr>Calibri</vt:lpstr>
      <vt:lpstr>Calisto MT</vt:lpstr>
      <vt:lpstr>Georgia</vt:lpstr>
      <vt:lpstr>Impact</vt:lpstr>
      <vt:lpstr>Times New Roman</vt:lpstr>
      <vt:lpstr>Wingdings</vt:lpstr>
      <vt:lpstr>Wingdings 2</vt:lpstr>
      <vt:lpstr>Slate</vt:lpstr>
      <vt:lpstr>PowerPoint Presentation</vt:lpstr>
      <vt:lpstr>A Fence (To Protect From the Hole)</vt:lpstr>
      <vt:lpstr>A Fence (To Protect From the Sin)</vt:lpstr>
      <vt:lpstr>A Fence Around the Law</vt:lpstr>
      <vt:lpstr>PowerPoint Presentation</vt:lpstr>
      <vt:lpstr>PowerPoint Presentation</vt:lpstr>
      <vt:lpstr>Matthew 15:2</vt:lpstr>
      <vt:lpstr>A Fence Around the Law</vt:lpstr>
      <vt:lpstr>A Fence Around the Law</vt:lpstr>
      <vt:lpstr>Six Aspects of Fence Laws</vt:lpstr>
      <vt:lpstr>PowerPoint Presentation</vt:lpstr>
      <vt:lpstr>A Fence Around the Law</vt:lpstr>
      <vt:lpstr>Elder Richard G. Scott “Do What is Right” http://speeches.byu.edu </vt:lpstr>
      <vt:lpstr>Six Aspects of Fence Laws</vt:lpstr>
      <vt:lpstr>PowerPoint Presentation</vt:lpstr>
      <vt:lpstr>President Dieter F. Uchtdorf Ensign, November 2009.</vt:lpstr>
      <vt:lpstr>PowerPoint Presentation</vt:lpstr>
      <vt:lpstr>PowerPoint Presentation</vt:lpstr>
      <vt:lpstr>PowerPoint Presentation</vt:lpstr>
      <vt:lpstr>PowerPoint Presentation</vt:lpstr>
      <vt:lpstr>President Dieter F. Uchtdorf Ensign, November 2009.</vt:lpstr>
      <vt:lpstr>Six Aspects of Fence Laws</vt:lpstr>
      <vt:lpstr>PowerPoint Presentation</vt:lpstr>
      <vt:lpstr>PowerPoint Presentation</vt:lpstr>
      <vt:lpstr>PowerPoint Presentation</vt:lpstr>
      <vt:lpstr>PowerPoint Presentation</vt:lpstr>
      <vt:lpstr>PowerPoint Presentation</vt:lpstr>
      <vt:lpstr>What’s the mark?</vt:lpstr>
      <vt:lpstr>Six Aspects of Fence Laws</vt:lpstr>
      <vt:lpstr>PowerPoint Presentation</vt:lpstr>
      <vt:lpstr>A Fence Around the Law</vt:lpstr>
      <vt:lpstr>PowerPoint Presentation</vt:lpstr>
      <vt:lpstr>PowerPoint Presentation</vt:lpstr>
      <vt:lpstr>Elder David A. Bednar Increase in Learning</vt:lpstr>
      <vt:lpstr>Six Aspects of Fence Laws</vt:lpstr>
      <vt:lpstr>PowerPoint Presentation</vt:lpstr>
      <vt:lpstr>PowerPoint Presentation</vt:lpstr>
      <vt:lpstr>Matthew 7:3-5 New Living Translation</vt:lpstr>
      <vt:lpstr>PowerPoint Presentation</vt:lpstr>
      <vt:lpstr>PowerPoint Presentation</vt:lpstr>
      <vt:lpstr>PowerPoint Presentation</vt:lpstr>
      <vt:lpstr>PowerPoint Presentation</vt:lpstr>
      <vt:lpstr>PowerPoint Presentation</vt:lpstr>
      <vt:lpstr>Six Aspects of Fence Laws</vt:lpstr>
      <vt:lpstr>PowerPoint Presentation</vt:lpstr>
      <vt:lpstr>“Do you sustain the members of the First Presidency and the Quorum of the Twelve Apostles as prophets, seers, and revelators?” </vt:lpstr>
      <vt:lpstr>Doctrine and Covenants  21:4-5</vt:lpstr>
      <vt:lpstr>President  Russell M. Nelson</vt:lpstr>
      <vt:lpstr>President  Dieter F. Uchtdorf Ensign, May 2006.</vt:lpstr>
      <vt:lpstr>President Eyring, Ensign, May 1997.</vt:lpstr>
      <vt:lpstr>Lord, is it I? (Matthew 26:22)</vt:lpstr>
      <vt:lpstr>PowerPoint Presentation</vt:lpstr>
      <vt:lpstr>PowerPoint Presentation</vt:lpstr>
      <vt:lpstr>PowerPoint Presentation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and the Everlasting Gospel</dc:title>
  <dc:creator>John Hilton</dc:creator>
  <cp:lastModifiedBy>John Hilton</cp:lastModifiedBy>
  <cp:revision>109</cp:revision>
  <dcterms:created xsi:type="dcterms:W3CDTF">2020-10-14T02:03:33Z</dcterms:created>
  <dcterms:modified xsi:type="dcterms:W3CDTF">2022-04-20T21:57:31Z</dcterms:modified>
</cp:coreProperties>
</file>