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3"/>
  </p:notesMasterIdLst>
  <p:sldIdLst>
    <p:sldId id="377" r:id="rId2"/>
    <p:sldId id="1256" r:id="rId3"/>
    <p:sldId id="1058" r:id="rId4"/>
    <p:sldId id="1336" r:id="rId5"/>
    <p:sldId id="1337" r:id="rId6"/>
    <p:sldId id="1324" r:id="rId7"/>
    <p:sldId id="1325" r:id="rId8"/>
    <p:sldId id="1329" r:id="rId9"/>
    <p:sldId id="1338" r:id="rId10"/>
    <p:sldId id="1253" r:id="rId11"/>
    <p:sldId id="1254" r:id="rId12"/>
    <p:sldId id="1255" r:id="rId13"/>
    <p:sldId id="986" r:id="rId14"/>
    <p:sldId id="1231" r:id="rId15"/>
    <p:sldId id="1222" r:id="rId16"/>
    <p:sldId id="379" r:id="rId17"/>
    <p:sldId id="1339" r:id="rId18"/>
    <p:sldId id="1308" r:id="rId19"/>
    <p:sldId id="1350" r:id="rId20"/>
    <p:sldId id="1351" r:id="rId21"/>
    <p:sldId id="1352" r:id="rId22"/>
    <p:sldId id="1223" r:id="rId23"/>
    <p:sldId id="557" r:id="rId24"/>
    <p:sldId id="1245" r:id="rId25"/>
    <p:sldId id="1246" r:id="rId26"/>
    <p:sldId id="1247" r:id="rId27"/>
    <p:sldId id="407" r:id="rId28"/>
    <p:sldId id="1228" r:id="rId29"/>
    <p:sldId id="1239" r:id="rId30"/>
    <p:sldId id="1240" r:id="rId31"/>
    <p:sldId id="1251" r:id="rId32"/>
    <p:sldId id="1250" r:id="rId33"/>
    <p:sldId id="1252" r:id="rId34"/>
    <p:sldId id="1224" r:id="rId35"/>
    <p:sldId id="491" r:id="rId36"/>
    <p:sldId id="1229" r:id="rId37"/>
    <p:sldId id="1340" r:id="rId38"/>
    <p:sldId id="1349" r:id="rId39"/>
    <p:sldId id="1056" r:id="rId40"/>
    <p:sldId id="1322" r:id="rId41"/>
    <p:sldId id="527" r:id="rId42"/>
    <p:sldId id="316" r:id="rId43"/>
    <p:sldId id="319" r:id="rId44"/>
    <p:sldId id="304" r:id="rId45"/>
    <p:sldId id="305" r:id="rId46"/>
    <p:sldId id="306" r:id="rId47"/>
    <p:sldId id="309" r:id="rId48"/>
    <p:sldId id="1331" r:id="rId49"/>
    <p:sldId id="333" r:id="rId50"/>
    <p:sldId id="1232" r:id="rId51"/>
    <p:sldId id="1341" r:id="rId52"/>
    <p:sldId id="310" r:id="rId53"/>
    <p:sldId id="1342" r:id="rId54"/>
    <p:sldId id="498" r:id="rId55"/>
    <p:sldId id="1343" r:id="rId56"/>
    <p:sldId id="371" r:id="rId57"/>
    <p:sldId id="1345" r:id="rId58"/>
    <p:sldId id="1353" r:id="rId59"/>
    <p:sldId id="1347" r:id="rId60"/>
    <p:sldId id="1348" r:id="rId61"/>
    <p:sldId id="1326"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00412-5C96-4893-B967-18F2B81013A6}" v="73" dt="2021-10-01T18:54:50.452"/>
    <p1510:client id="{5F824B87-4036-46CB-9FC6-2C6D2E316DF2}" v="27" dt="2021-10-04T19:23:50.465"/>
    <p1510:client id="{6CB55C01-F29F-4449-A572-D1356CC56D78}" v="142" dt="2021-09-30T19:35:16.731"/>
    <p1510:client id="{9511CD6F-2A86-4170-96D7-405ADEE1D7A0}" v="68" dt="2021-09-30T19:50:46.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78251" autoAdjust="0"/>
  </p:normalViewPr>
  <p:slideViewPr>
    <p:cSldViewPr snapToGrid="0">
      <p:cViewPr varScale="1">
        <p:scale>
          <a:sx n="47" d="100"/>
          <a:sy n="47" d="100"/>
        </p:scale>
        <p:origin x="12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6/12/2022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dirty="0"/>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Second_Book_of_Kings_Chapter_5-10_(Bible_Illustrations_by_Sweet_Media).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077869B-35CC-4A10-BBC7-8B02A92827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mphion" pitchFamily="34" charset="0"/>
              </a:defRPr>
            </a:lvl1pPr>
            <a:lvl2pPr marL="742950" indent="-285750">
              <a:spcBef>
                <a:spcPct val="30000"/>
              </a:spcBef>
              <a:defRPr sz="1200">
                <a:solidFill>
                  <a:schemeClr val="tx1"/>
                </a:solidFill>
                <a:latin typeface="Amphion" pitchFamily="34" charset="0"/>
              </a:defRPr>
            </a:lvl2pPr>
            <a:lvl3pPr marL="1143000" indent="-228600">
              <a:spcBef>
                <a:spcPct val="30000"/>
              </a:spcBef>
              <a:defRPr sz="1200">
                <a:solidFill>
                  <a:schemeClr val="tx1"/>
                </a:solidFill>
                <a:latin typeface="Amphion" pitchFamily="34" charset="0"/>
              </a:defRPr>
            </a:lvl3pPr>
            <a:lvl4pPr marL="1600200" indent="-228600">
              <a:spcBef>
                <a:spcPct val="30000"/>
              </a:spcBef>
              <a:defRPr sz="1200">
                <a:solidFill>
                  <a:schemeClr val="tx1"/>
                </a:solidFill>
                <a:latin typeface="Amphion" pitchFamily="34" charset="0"/>
              </a:defRPr>
            </a:lvl4pPr>
            <a:lvl5pPr marL="2057400" indent="-228600">
              <a:spcBef>
                <a:spcPct val="30000"/>
              </a:spcBef>
              <a:defRPr sz="1200">
                <a:solidFill>
                  <a:schemeClr val="tx1"/>
                </a:solidFill>
                <a:latin typeface="Amphion" pitchFamily="34" charset="0"/>
              </a:defRPr>
            </a:lvl5pPr>
            <a:lvl6pPr marL="2514600" indent="-228600" eaLnBrk="0" fontAlgn="base" hangingPunct="0">
              <a:spcBef>
                <a:spcPct val="30000"/>
              </a:spcBef>
              <a:spcAft>
                <a:spcPct val="0"/>
              </a:spcAft>
              <a:defRPr sz="1200">
                <a:solidFill>
                  <a:schemeClr val="tx1"/>
                </a:solidFill>
                <a:latin typeface="Amphion" pitchFamily="34" charset="0"/>
              </a:defRPr>
            </a:lvl6pPr>
            <a:lvl7pPr marL="2971800" indent="-228600" eaLnBrk="0" fontAlgn="base" hangingPunct="0">
              <a:spcBef>
                <a:spcPct val="30000"/>
              </a:spcBef>
              <a:spcAft>
                <a:spcPct val="0"/>
              </a:spcAft>
              <a:defRPr sz="1200">
                <a:solidFill>
                  <a:schemeClr val="tx1"/>
                </a:solidFill>
                <a:latin typeface="Amphion" pitchFamily="34" charset="0"/>
              </a:defRPr>
            </a:lvl7pPr>
            <a:lvl8pPr marL="3429000" indent="-228600" eaLnBrk="0" fontAlgn="base" hangingPunct="0">
              <a:spcBef>
                <a:spcPct val="30000"/>
              </a:spcBef>
              <a:spcAft>
                <a:spcPct val="0"/>
              </a:spcAft>
              <a:defRPr sz="1200">
                <a:solidFill>
                  <a:schemeClr val="tx1"/>
                </a:solidFill>
                <a:latin typeface="Amphion" pitchFamily="34" charset="0"/>
              </a:defRPr>
            </a:lvl8pPr>
            <a:lvl9pPr marL="3886200" indent="-228600" eaLnBrk="0" fontAlgn="base" hangingPunct="0">
              <a:spcBef>
                <a:spcPct val="30000"/>
              </a:spcBef>
              <a:spcAft>
                <a:spcPct val="0"/>
              </a:spcAft>
              <a:defRPr sz="1200">
                <a:solidFill>
                  <a:schemeClr val="tx1"/>
                </a:solidFill>
                <a:latin typeface="Amphion" pitchFamily="34" charset="0"/>
              </a:defRPr>
            </a:lvl9pPr>
          </a:lstStyle>
          <a:p>
            <a:pPr>
              <a:spcBef>
                <a:spcPct val="0"/>
              </a:spcBef>
            </a:pPr>
            <a:fld id="{A161ECBE-0E54-44FA-824B-275B09F7222D}" type="slidenum">
              <a:rPr lang="en-US" altLang="en-US"/>
              <a:pPr>
                <a:spcBef>
                  <a:spcPct val="0"/>
                </a:spcBef>
              </a:pPr>
              <a:t>1</a:t>
            </a:fld>
            <a:endParaRPr lang="en-US" altLang="en-US"/>
          </a:p>
        </p:txBody>
      </p:sp>
      <p:sp>
        <p:nvSpPr>
          <p:cNvPr id="18435" name="Rectangle 2">
            <a:extLst>
              <a:ext uri="{FF2B5EF4-FFF2-40B4-BE49-F238E27FC236}">
                <a16:creationId xmlns:a16="http://schemas.microsoft.com/office/drawing/2014/main" id="{CFCFD232-2F16-4AC8-93B1-9D91A9E748A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8CF1BF4-626D-4485-BCE4-E9D17E2AB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144044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5E82EB3B-045D-4BC0-8F85-88F7030A8190}" type="slidenum">
              <a:rPr lang="en-US" altLang="en-US" b="0">
                <a:latin typeface="Arial" panose="020B0604020202020204" pitchFamily="34" charset="0"/>
              </a:rPr>
              <a:pPr/>
              <a:t>16</a:t>
            </a:fld>
            <a:endParaRPr lang="en-US" altLang="en-US" b="0">
              <a:latin typeface="Arial" panose="020B0604020202020204" pitchFamily="34" charset="0"/>
            </a:endParaRPr>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cs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18</a:t>
            </a:fld>
            <a:endParaRPr lang="en-US"/>
          </a:p>
        </p:txBody>
      </p:sp>
    </p:spTree>
    <p:extLst>
      <p:ext uri="{BB962C8B-B14F-4D97-AF65-F5344CB8AC3E}">
        <p14:creationId xmlns:p14="http://schemas.microsoft.com/office/powerpoint/2010/main" val="102804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19</a:t>
            </a:fld>
            <a:endParaRPr lang="en-US"/>
          </a:p>
        </p:txBody>
      </p:sp>
    </p:spTree>
    <p:extLst>
      <p:ext uri="{BB962C8B-B14F-4D97-AF65-F5344CB8AC3E}">
        <p14:creationId xmlns:p14="http://schemas.microsoft.com/office/powerpoint/2010/main" val="4373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20</a:t>
            </a:fld>
            <a:endParaRPr lang="en-US"/>
          </a:p>
        </p:txBody>
      </p:sp>
    </p:spTree>
    <p:extLst>
      <p:ext uri="{BB962C8B-B14F-4D97-AF65-F5344CB8AC3E}">
        <p14:creationId xmlns:p14="http://schemas.microsoft.com/office/powerpoint/2010/main" val="4633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21</a:t>
            </a:fld>
            <a:endParaRPr lang="en-US"/>
          </a:p>
        </p:txBody>
      </p:sp>
    </p:spTree>
    <p:extLst>
      <p:ext uri="{BB962C8B-B14F-4D97-AF65-F5344CB8AC3E}">
        <p14:creationId xmlns:p14="http://schemas.microsoft.com/office/powerpoint/2010/main" val="1941470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a:p>
        </p:txBody>
      </p:sp>
    </p:spTree>
    <p:extLst>
      <p:ext uri="{BB962C8B-B14F-4D97-AF65-F5344CB8AC3E}">
        <p14:creationId xmlns:p14="http://schemas.microsoft.com/office/powerpoint/2010/main" val="204561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DF9A246-E42E-4501-B2EF-1AE470A92B42}" type="slidenum">
              <a:rPr lang="en-US" altLang="en-US" b="0">
                <a:latin typeface="Arial" panose="020B0604020202020204" pitchFamily="34" charset="0"/>
              </a:rPr>
              <a:pPr/>
              <a:t>23</a:t>
            </a:fld>
            <a:endParaRPr lang="en-US" altLang="en-US" b="0">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https://commons.wikimedia.org/wiki/File:Women_high_jump_French_Athletics_Championships_2013_t150931.jpg</a:t>
            </a:r>
          </a:p>
        </p:txBody>
      </p:sp>
    </p:spTree>
    <p:extLst>
      <p:ext uri="{BB962C8B-B14F-4D97-AF65-F5344CB8AC3E}">
        <p14:creationId xmlns:p14="http://schemas.microsoft.com/office/powerpoint/2010/main" val="165083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24</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a:p>
            <a:r>
              <a:rPr lang="en-US" altLang="en-US" dirty="0">
                <a:latin typeface="Arial" panose="020B0604020202020204" pitchFamily="34" charset="0"/>
                <a:cs typeface="Arial"/>
              </a:rPr>
              <a:t>JST also changes “the judgment” to “his judgment” likely referring to God’s based on the previous verse.</a:t>
            </a:r>
          </a:p>
        </p:txBody>
      </p:sp>
    </p:spTree>
    <p:extLst>
      <p:ext uri="{BB962C8B-B14F-4D97-AF65-F5344CB8AC3E}">
        <p14:creationId xmlns:p14="http://schemas.microsoft.com/office/powerpoint/2010/main" val="64190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25</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a:p>
            <a:r>
              <a:rPr lang="en-US" altLang="en-US" dirty="0">
                <a:latin typeface="Arial" panose="020B0604020202020204" pitchFamily="34" charset="0"/>
                <a:cs typeface="Arial"/>
              </a:rPr>
              <a:t>JST also changes “the judgment” to “his judgment” likely referring to God’s based on the previous verse.</a:t>
            </a:r>
          </a:p>
        </p:txBody>
      </p:sp>
    </p:spTree>
    <p:extLst>
      <p:ext uri="{BB962C8B-B14F-4D97-AF65-F5344CB8AC3E}">
        <p14:creationId xmlns:p14="http://schemas.microsoft.com/office/powerpoint/2010/main" val="399104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077869B-35CC-4A10-BBC7-8B02A92827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mphion" pitchFamily="34" charset="0"/>
              </a:defRPr>
            </a:lvl1pPr>
            <a:lvl2pPr marL="742950" indent="-285750">
              <a:spcBef>
                <a:spcPct val="30000"/>
              </a:spcBef>
              <a:defRPr sz="1200">
                <a:solidFill>
                  <a:schemeClr val="tx1"/>
                </a:solidFill>
                <a:latin typeface="Amphion" pitchFamily="34" charset="0"/>
              </a:defRPr>
            </a:lvl2pPr>
            <a:lvl3pPr marL="1143000" indent="-228600">
              <a:spcBef>
                <a:spcPct val="30000"/>
              </a:spcBef>
              <a:defRPr sz="1200">
                <a:solidFill>
                  <a:schemeClr val="tx1"/>
                </a:solidFill>
                <a:latin typeface="Amphion" pitchFamily="34" charset="0"/>
              </a:defRPr>
            </a:lvl3pPr>
            <a:lvl4pPr marL="1600200" indent="-228600">
              <a:spcBef>
                <a:spcPct val="30000"/>
              </a:spcBef>
              <a:defRPr sz="1200">
                <a:solidFill>
                  <a:schemeClr val="tx1"/>
                </a:solidFill>
                <a:latin typeface="Amphion" pitchFamily="34" charset="0"/>
              </a:defRPr>
            </a:lvl4pPr>
            <a:lvl5pPr marL="2057400" indent="-228600">
              <a:spcBef>
                <a:spcPct val="30000"/>
              </a:spcBef>
              <a:defRPr sz="1200">
                <a:solidFill>
                  <a:schemeClr val="tx1"/>
                </a:solidFill>
                <a:latin typeface="Amphion" pitchFamily="34" charset="0"/>
              </a:defRPr>
            </a:lvl5pPr>
            <a:lvl6pPr marL="2514600" indent="-228600" eaLnBrk="0" fontAlgn="base" hangingPunct="0">
              <a:spcBef>
                <a:spcPct val="30000"/>
              </a:spcBef>
              <a:spcAft>
                <a:spcPct val="0"/>
              </a:spcAft>
              <a:defRPr sz="1200">
                <a:solidFill>
                  <a:schemeClr val="tx1"/>
                </a:solidFill>
                <a:latin typeface="Amphion" pitchFamily="34" charset="0"/>
              </a:defRPr>
            </a:lvl6pPr>
            <a:lvl7pPr marL="2971800" indent="-228600" eaLnBrk="0" fontAlgn="base" hangingPunct="0">
              <a:spcBef>
                <a:spcPct val="30000"/>
              </a:spcBef>
              <a:spcAft>
                <a:spcPct val="0"/>
              </a:spcAft>
              <a:defRPr sz="1200">
                <a:solidFill>
                  <a:schemeClr val="tx1"/>
                </a:solidFill>
                <a:latin typeface="Amphion" pitchFamily="34" charset="0"/>
              </a:defRPr>
            </a:lvl7pPr>
            <a:lvl8pPr marL="3429000" indent="-228600" eaLnBrk="0" fontAlgn="base" hangingPunct="0">
              <a:spcBef>
                <a:spcPct val="30000"/>
              </a:spcBef>
              <a:spcAft>
                <a:spcPct val="0"/>
              </a:spcAft>
              <a:defRPr sz="1200">
                <a:solidFill>
                  <a:schemeClr val="tx1"/>
                </a:solidFill>
                <a:latin typeface="Amphion" pitchFamily="34" charset="0"/>
              </a:defRPr>
            </a:lvl8pPr>
            <a:lvl9pPr marL="3886200" indent="-228600" eaLnBrk="0" fontAlgn="base" hangingPunct="0">
              <a:spcBef>
                <a:spcPct val="30000"/>
              </a:spcBef>
              <a:spcAft>
                <a:spcPct val="0"/>
              </a:spcAft>
              <a:defRPr sz="1200">
                <a:solidFill>
                  <a:schemeClr val="tx1"/>
                </a:solidFill>
                <a:latin typeface="Amphion" pitchFamily="34" charset="0"/>
              </a:defRPr>
            </a:lvl9pPr>
          </a:lstStyle>
          <a:p>
            <a:pPr>
              <a:spcBef>
                <a:spcPct val="0"/>
              </a:spcBef>
            </a:pPr>
            <a:fld id="{A161ECBE-0E54-44FA-824B-275B09F7222D}" type="slidenum">
              <a:rPr lang="en-US" altLang="en-US"/>
              <a:pPr>
                <a:spcBef>
                  <a:spcPct val="0"/>
                </a:spcBef>
              </a:pPr>
              <a:t>2</a:t>
            </a:fld>
            <a:endParaRPr lang="en-US" altLang="en-US"/>
          </a:p>
        </p:txBody>
      </p:sp>
      <p:sp>
        <p:nvSpPr>
          <p:cNvPr id="18435" name="Rectangle 2">
            <a:extLst>
              <a:ext uri="{FF2B5EF4-FFF2-40B4-BE49-F238E27FC236}">
                <a16:creationId xmlns:a16="http://schemas.microsoft.com/office/drawing/2014/main" id="{CFCFD232-2F16-4AC8-93B1-9D91A9E748A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8CF1BF4-626D-4485-BCE4-E9D17E2AB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10179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2C45BE8-BF30-45A0-BB39-86A868CD0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AD86167-717B-4EE1-A0DD-69453808B066}" type="slidenum">
              <a:rPr lang="en-US" altLang="en-US" b="0">
                <a:latin typeface="Arial" panose="020B0604020202020204" pitchFamily="34" charset="0"/>
              </a:rPr>
              <a:pPr/>
              <a:t>26</a:t>
            </a:fld>
            <a:endParaRPr lang="en-US" altLang="en-US" b="0">
              <a:latin typeface="Arial" panose="020B0604020202020204" pitchFamily="34" charset="0"/>
            </a:endParaRPr>
          </a:p>
        </p:txBody>
      </p:sp>
      <p:sp>
        <p:nvSpPr>
          <p:cNvPr id="67587" name="Rectangle 2">
            <a:extLst>
              <a:ext uri="{FF2B5EF4-FFF2-40B4-BE49-F238E27FC236}">
                <a16:creationId xmlns:a16="http://schemas.microsoft.com/office/drawing/2014/main" id="{B1EF36C7-02FF-4F3F-BFCA-15880B177F7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A7F3417-08AD-4615-98F3-62C8C5A33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https://www.churchofjesuschrist.org/media/image/jesus-nephites-8ddd1aa?lang=eng&amp;collectionId=3cbf78e787498a07417814a31656063f9227b4c6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27</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p:txBody>
      </p:sp>
    </p:spTree>
    <p:extLst>
      <p:ext uri="{BB962C8B-B14F-4D97-AF65-F5344CB8AC3E}">
        <p14:creationId xmlns:p14="http://schemas.microsoft.com/office/powerpoint/2010/main" val="414068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28</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p:txBody>
      </p:sp>
    </p:spTree>
    <p:extLst>
      <p:ext uri="{BB962C8B-B14F-4D97-AF65-F5344CB8AC3E}">
        <p14:creationId xmlns:p14="http://schemas.microsoft.com/office/powerpoint/2010/main" val="2648612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2C45BE8-BF30-45A0-BB39-86A868CD0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AD86167-717B-4EE1-A0DD-69453808B066}" type="slidenum">
              <a:rPr lang="en-US" altLang="en-US" b="0">
                <a:latin typeface="Arial" panose="020B0604020202020204" pitchFamily="34" charset="0"/>
              </a:rPr>
              <a:pPr/>
              <a:t>29</a:t>
            </a:fld>
            <a:endParaRPr lang="en-US" altLang="en-US" b="0">
              <a:latin typeface="Arial" panose="020B0604020202020204" pitchFamily="34" charset="0"/>
            </a:endParaRPr>
          </a:p>
        </p:txBody>
      </p:sp>
      <p:sp>
        <p:nvSpPr>
          <p:cNvPr id="67587" name="Rectangle 2">
            <a:extLst>
              <a:ext uri="{FF2B5EF4-FFF2-40B4-BE49-F238E27FC236}">
                <a16:creationId xmlns:a16="http://schemas.microsoft.com/office/drawing/2014/main" id="{B1EF36C7-02FF-4F3F-BFCA-15880B177F7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A7F3417-08AD-4615-98F3-62C8C5A33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https://www.churchofjesuschrist.org/media/image/jesus-nephites-8ddd1aa?lang=eng&amp;collectionId=3cbf78e787498a07417814a31656063f9227b4c6</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30</a:t>
            </a:fld>
            <a:endParaRPr lang="en-US" dirty="0"/>
          </a:p>
        </p:txBody>
      </p:sp>
    </p:spTree>
    <p:extLst>
      <p:ext uri="{BB962C8B-B14F-4D97-AF65-F5344CB8AC3E}">
        <p14:creationId xmlns:p14="http://schemas.microsoft.com/office/powerpoint/2010/main" val="2189466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https://www.flickr.com/photos/87249144@N08/33367945125/in/photostream/</a:t>
            </a:r>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dirty="0"/>
          </a:p>
        </p:txBody>
      </p:sp>
    </p:spTree>
    <p:extLst>
      <p:ext uri="{BB962C8B-B14F-4D97-AF65-F5344CB8AC3E}">
        <p14:creationId xmlns:p14="http://schemas.microsoft.com/office/powerpoint/2010/main" val="2558578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dirty="0"/>
          </a:p>
        </p:txBody>
      </p:sp>
    </p:spTree>
    <p:extLst>
      <p:ext uri="{BB962C8B-B14F-4D97-AF65-F5344CB8AC3E}">
        <p14:creationId xmlns:p14="http://schemas.microsoft.com/office/powerpoint/2010/main" val="1784127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just" rtl="0"/>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dirty="0"/>
          </a:p>
        </p:txBody>
      </p:sp>
    </p:spTree>
    <p:extLst>
      <p:ext uri="{BB962C8B-B14F-4D97-AF65-F5344CB8AC3E}">
        <p14:creationId xmlns:p14="http://schemas.microsoft.com/office/powerpoint/2010/main" val="3838028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4055789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651C13B4-E1E7-4113-A359-86ACB3676CC3}" type="slidenum">
              <a:rPr lang="en-US" altLang="en-US" b="0">
                <a:latin typeface="Arial" panose="020B0604020202020204" pitchFamily="34" charset="0"/>
              </a:rPr>
              <a:pPr/>
              <a:t>35</a:t>
            </a:fld>
            <a:endParaRPr lang="en-US" altLang="en-US" b="0">
              <a:latin typeface="Arial" panose="020B0604020202020204" pitchFamily="34" charset="0"/>
            </a:endParaRPr>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p:txBody>
      </p:sp>
    </p:spTree>
    <p:extLst>
      <p:ext uri="{BB962C8B-B14F-4D97-AF65-F5344CB8AC3E}">
        <p14:creationId xmlns:p14="http://schemas.microsoft.com/office/powerpoint/2010/main" val="360044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a:t>
            </a:fld>
            <a:endParaRPr lang="en-US" dirty="0"/>
          </a:p>
        </p:txBody>
      </p:sp>
    </p:spTree>
    <p:extLst>
      <p:ext uri="{BB962C8B-B14F-4D97-AF65-F5344CB8AC3E}">
        <p14:creationId xmlns:p14="http://schemas.microsoft.com/office/powerpoint/2010/main" val="287539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651C13B4-E1E7-4113-A359-86ACB3676CC3}" type="slidenum">
              <a:rPr lang="en-US" altLang="en-US" b="0">
                <a:latin typeface="Arial" panose="020B0604020202020204" pitchFamily="34" charset="0"/>
              </a:rPr>
              <a:pPr/>
              <a:t>36</a:t>
            </a:fld>
            <a:endParaRPr lang="en-US" altLang="en-US" b="0">
              <a:latin typeface="Arial" panose="020B0604020202020204" pitchFamily="34" charset="0"/>
            </a:endParaRPr>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p:txBody>
      </p:sp>
    </p:spTree>
    <p:extLst>
      <p:ext uri="{BB962C8B-B14F-4D97-AF65-F5344CB8AC3E}">
        <p14:creationId xmlns:p14="http://schemas.microsoft.com/office/powerpoint/2010/main" val="1633610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3359580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4238630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9FCEF32E-F020-4CD5-8136-13DF13C31761}" type="slidenum">
              <a:rPr lang="en-US" altLang="en-US" b="0">
                <a:latin typeface="Arial" panose="020B0604020202020204" pitchFamily="34" charset="0"/>
              </a:rPr>
              <a:pPr/>
              <a:t>41</a:t>
            </a:fld>
            <a:endParaRPr lang="en-US" altLang="en-US" b="0">
              <a:latin typeface="Arial" panose="020B0604020202020204" pitchFamily="34" charset="0"/>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t>https://www.churchofjesuschrist.org/study/ensign/1995/07/president-thomas-s-monson?lang=eng</a:t>
            </a:r>
          </a:p>
        </p:txBody>
      </p:sp>
    </p:spTree>
    <p:extLst>
      <p:ext uri="{BB962C8B-B14F-4D97-AF65-F5344CB8AC3E}">
        <p14:creationId xmlns:p14="http://schemas.microsoft.com/office/powerpoint/2010/main" val="102031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https://pixabay.com/photos/blood-vial-analysis-laboratory-20745/</a:t>
            </a:r>
          </a:p>
        </p:txBody>
      </p:sp>
      <p:sp>
        <p:nvSpPr>
          <p:cNvPr id="4" name="Slide Number Placeholder 3"/>
          <p:cNvSpPr>
            <a:spLocks noGrp="1"/>
          </p:cNvSpPr>
          <p:nvPr>
            <p:ph type="sldNum" sz="quarter" idx="5"/>
          </p:nvPr>
        </p:nvSpPr>
        <p:spPr/>
        <p:txBody>
          <a:bodyPr/>
          <a:lstStyle/>
          <a:p>
            <a:fld id="{8F992AFB-CCB7-41E6-BF6F-E17A0E5BBC67}" type="slidenum">
              <a:rPr lang="en-US" smtClean="0"/>
              <a:t>42</a:t>
            </a:fld>
            <a:endParaRPr lang="en-US" dirty="0"/>
          </a:p>
        </p:txBody>
      </p:sp>
    </p:spTree>
    <p:extLst>
      <p:ext uri="{BB962C8B-B14F-4D97-AF65-F5344CB8AC3E}">
        <p14:creationId xmlns:p14="http://schemas.microsoft.com/office/powerpoint/2010/main" val="3334360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of BYU dorms</a:t>
            </a:r>
          </a:p>
        </p:txBody>
      </p:sp>
      <p:sp>
        <p:nvSpPr>
          <p:cNvPr id="4" name="Slide Number Placeholder 3"/>
          <p:cNvSpPr>
            <a:spLocks noGrp="1"/>
          </p:cNvSpPr>
          <p:nvPr>
            <p:ph type="sldNum" sz="quarter" idx="5"/>
          </p:nvPr>
        </p:nvSpPr>
        <p:spPr/>
        <p:txBody>
          <a:bodyPr/>
          <a:lstStyle/>
          <a:p>
            <a:fld id="{8F992AFB-CCB7-41E6-BF6F-E17A0E5BBC67}" type="slidenum">
              <a:rPr lang="en-US" smtClean="0"/>
              <a:t>43</a:t>
            </a:fld>
            <a:endParaRPr lang="en-US" dirty="0"/>
          </a:p>
        </p:txBody>
      </p:sp>
    </p:spTree>
    <p:extLst>
      <p:ext uri="{BB962C8B-B14F-4D97-AF65-F5344CB8AC3E}">
        <p14:creationId xmlns:p14="http://schemas.microsoft.com/office/powerpoint/2010/main" val="1761157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AEB62BE1-CA97-4563-A5B2-410E40272A24}" type="slidenum">
              <a:rPr lang="en-US" altLang="en-US" b="0">
                <a:latin typeface="Arial" panose="020B0604020202020204" pitchFamily="34" charset="0"/>
              </a:rPr>
              <a:pPr/>
              <a:t>49</a:t>
            </a:fld>
            <a:endParaRPr lang="en-US" altLang="en-US" b="0">
              <a:latin typeface="Arial" panose="020B0604020202020204" pitchFamily="34" charset="0"/>
            </a:endParaRPr>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NEEDS REPLACING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 of the challenge with worry is that it can consume us, spinning us into negative feedback loops where we spiral downward into discouragement. One intervention for breaking this cycle is instead of focusing on our worries, focus on what we can do about the situation causing concern. A focus on our agency and power to act can lead us to hope. In other words, if there is something you are worried about, either take action to solve the problem or, if there is no action you can take, turn it over to the Lord. This advice may be particularly helpful when our worries concern the actions of others that we cannot control, such as a loved one who turns away from gospel paths. I love this counsel from Elder Richard G. Scott: </a:t>
            </a: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634865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https://www.churchofjesuschrist.org/media/image/jesus-christ-public-ministry-aac1245?lang=eng&amp;collectionId=d72eb60be594bcec1ad8a57671c4c0e949ae42f4</a:t>
            </a:r>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dirty="0"/>
          </a:p>
        </p:txBody>
      </p:sp>
    </p:spTree>
    <p:extLst>
      <p:ext uri="{BB962C8B-B14F-4D97-AF65-F5344CB8AC3E}">
        <p14:creationId xmlns:p14="http://schemas.microsoft.com/office/powerpoint/2010/main" val="1094850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https://www.churchofjesuschrist.org/media/image/jesus-christ-public-ministry-aac1245?lang=eng&amp;collectionId=d72eb60be594bcec1ad8a57671c4c0e949ae42f4</a:t>
            </a:r>
          </a:p>
        </p:txBody>
      </p:sp>
      <p:sp>
        <p:nvSpPr>
          <p:cNvPr id="4" name="Slide Number Placeholder 3"/>
          <p:cNvSpPr>
            <a:spLocks noGrp="1"/>
          </p:cNvSpPr>
          <p:nvPr>
            <p:ph type="sldNum" sz="quarter" idx="5"/>
          </p:nvPr>
        </p:nvSpPr>
        <p:spPr/>
        <p:txBody>
          <a:bodyPr/>
          <a:lstStyle/>
          <a:p>
            <a:fld id="{8F992AFB-CCB7-41E6-BF6F-E17A0E5BBC67}" type="slidenum">
              <a:rPr lang="en-US" smtClean="0"/>
              <a:t>52</a:t>
            </a:fld>
            <a:endParaRPr lang="en-US" dirty="0"/>
          </a:p>
        </p:txBody>
      </p:sp>
    </p:spTree>
    <p:extLst>
      <p:ext uri="{BB962C8B-B14F-4D97-AF65-F5344CB8AC3E}">
        <p14:creationId xmlns:p14="http://schemas.microsoft.com/office/powerpoint/2010/main" val="3170686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https://www.churchofjesuschrist.org/media/image/jesus-christ-public-ministry-aac1245?lang=eng&amp;collectionId=d72eb60be594bcec1ad8a57671c4c0e949ae42f4</a:t>
            </a:r>
          </a:p>
        </p:txBody>
      </p:sp>
      <p:sp>
        <p:nvSpPr>
          <p:cNvPr id="4" name="Slide Number Placeholder 3"/>
          <p:cNvSpPr>
            <a:spLocks noGrp="1"/>
          </p:cNvSpPr>
          <p:nvPr>
            <p:ph type="sldNum" sz="quarter" idx="5"/>
          </p:nvPr>
        </p:nvSpPr>
        <p:spPr/>
        <p:txBody>
          <a:bodyPr/>
          <a:lstStyle/>
          <a:p>
            <a:fld id="{8F992AFB-CCB7-41E6-BF6F-E17A0E5BBC67}" type="slidenum">
              <a:rPr lang="en-US" smtClean="0"/>
              <a:t>53</a:t>
            </a:fld>
            <a:endParaRPr lang="en-US" dirty="0"/>
          </a:p>
        </p:txBody>
      </p:sp>
    </p:spTree>
    <p:extLst>
      <p:ext uri="{BB962C8B-B14F-4D97-AF65-F5344CB8AC3E}">
        <p14:creationId xmlns:p14="http://schemas.microsoft.com/office/powerpoint/2010/main" val="265539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https://www.flickr.com/photos/80497449@N04/10011881004</a:t>
            </a:r>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dirty="0"/>
          </a:p>
        </p:txBody>
      </p:sp>
    </p:spTree>
    <p:extLst>
      <p:ext uri="{BB962C8B-B14F-4D97-AF65-F5344CB8AC3E}">
        <p14:creationId xmlns:p14="http://schemas.microsoft.com/office/powerpoint/2010/main" val="2844808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5D9621A-1BF8-42D8-826D-1448CF9AB5E9}" type="slidenum">
              <a:rPr lang="en-US"/>
              <a:pPr/>
              <a:t>54</a:t>
            </a:fld>
            <a:endParaRPr lang="en-US"/>
          </a:p>
        </p:txBody>
      </p:sp>
      <p:sp>
        <p:nvSpPr>
          <p:cNvPr id="250882" name="Rectangle 2"/>
          <p:cNvSpPr>
            <a:spLocks noGrp="1" noRot="1" noChangeAspect="1" noChangeArrowheads="1" noTextEdit="1"/>
          </p:cNvSpPr>
          <p:nvPr>
            <p:ph type="sldImg"/>
          </p:nvPr>
        </p:nvSpPr>
        <p:spPr>
          <a:xfrm>
            <a:off x="381000" y="685800"/>
            <a:ext cx="6096000" cy="3429000"/>
          </a:xfrm>
          <a:ln/>
        </p:spPr>
      </p:sp>
      <p:sp>
        <p:nvSpPr>
          <p:cNvPr id="250883" name="Rectangle 3"/>
          <p:cNvSpPr>
            <a:spLocks noGrp="1" noChangeArrowheads="1"/>
          </p:cNvSpPr>
          <p:nvPr>
            <p:ph type="body" idx="1"/>
          </p:nvPr>
        </p:nvSpPr>
        <p:spPr/>
        <p:txBody>
          <a:bodyPr/>
          <a:lstStyle/>
          <a:p>
            <a:r>
              <a:rPr lang="en-US" b="1" dirty="0"/>
              <a:t>Seriously. Think deeply about this. What does this mean? </a:t>
            </a:r>
          </a:p>
          <a:p>
            <a:r>
              <a:rPr lang="en-US" dirty="0"/>
              <a:t>https://www.churchofjesuschrist.org/media/image/jesus-speaking-crowd-9c29ff7?lang=eng</a:t>
            </a:r>
            <a:endParaRPr lang="en-US" dirty="0">
              <a:cs typeface="Calibri"/>
            </a:endParaRPr>
          </a:p>
        </p:txBody>
      </p:sp>
    </p:spTree>
    <p:extLst>
      <p:ext uri="{BB962C8B-B14F-4D97-AF65-F5344CB8AC3E}">
        <p14:creationId xmlns:p14="http://schemas.microsoft.com/office/powerpoint/2010/main" val="2332044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5D9621A-1BF8-42D8-826D-1448CF9AB5E9}" type="slidenum">
              <a:rPr lang="en-US"/>
              <a:pPr/>
              <a:t>55</a:t>
            </a:fld>
            <a:endParaRPr lang="en-US"/>
          </a:p>
        </p:txBody>
      </p:sp>
      <p:sp>
        <p:nvSpPr>
          <p:cNvPr id="250882" name="Rectangle 2"/>
          <p:cNvSpPr>
            <a:spLocks noGrp="1" noRot="1" noChangeAspect="1" noChangeArrowheads="1" noTextEdit="1"/>
          </p:cNvSpPr>
          <p:nvPr>
            <p:ph type="sldImg"/>
          </p:nvPr>
        </p:nvSpPr>
        <p:spPr>
          <a:xfrm>
            <a:off x="381000" y="685800"/>
            <a:ext cx="6096000" cy="3429000"/>
          </a:xfrm>
          <a:ln/>
        </p:spPr>
      </p:sp>
      <p:sp>
        <p:nvSpPr>
          <p:cNvPr id="250883" name="Rectangle 3"/>
          <p:cNvSpPr>
            <a:spLocks noGrp="1" noChangeArrowheads="1"/>
          </p:cNvSpPr>
          <p:nvPr>
            <p:ph type="body" idx="1"/>
          </p:nvPr>
        </p:nvSpPr>
        <p:spPr/>
        <p:txBody>
          <a:bodyPr/>
          <a:lstStyle/>
          <a:p>
            <a:r>
              <a:rPr lang="en-US" b="1" dirty="0"/>
              <a:t>Seriously. Think deeply about this. What does this mean? </a:t>
            </a:r>
          </a:p>
          <a:p>
            <a:r>
              <a:rPr lang="en-US" dirty="0"/>
              <a:t>https://www.churchofjesuschrist.org/media/image/jesus-speaking-crowd-9c29ff7?lang=eng</a:t>
            </a:r>
            <a:endParaRPr lang="en-US" dirty="0">
              <a:cs typeface="Calibri"/>
            </a:endParaRPr>
          </a:p>
        </p:txBody>
      </p:sp>
    </p:spTree>
    <p:extLst>
      <p:ext uri="{BB962C8B-B14F-4D97-AF65-F5344CB8AC3E}">
        <p14:creationId xmlns:p14="http://schemas.microsoft.com/office/powerpoint/2010/main" val="1804944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B5DC47-440C-4125-A8B2-11F3A7239496}" type="slidenum">
              <a:rPr lang="en-US"/>
              <a:pPr/>
              <a:t>56</a:t>
            </a:fld>
            <a:endParaRPr lang="en-US"/>
          </a:p>
        </p:txBody>
      </p:sp>
      <p:sp>
        <p:nvSpPr>
          <p:cNvPr id="259074" name="Rectangle 2"/>
          <p:cNvSpPr>
            <a:spLocks noGrp="1" noRot="1" noChangeAspect="1" noChangeArrowheads="1" noTextEdit="1"/>
          </p:cNvSpPr>
          <p:nvPr>
            <p:ph type="sldImg"/>
          </p:nvPr>
        </p:nvSpPr>
        <p:spPr>
          <a:xfrm>
            <a:off x="381000" y="685800"/>
            <a:ext cx="6096000" cy="3429000"/>
          </a:xfrm>
          <a:ln/>
        </p:spPr>
      </p:sp>
      <p:sp>
        <p:nvSpPr>
          <p:cNvPr id="259075" name="Rectangle 3"/>
          <p:cNvSpPr>
            <a:spLocks noGrp="1" noChangeArrowheads="1"/>
          </p:cNvSpPr>
          <p:nvPr>
            <p:ph type="body" idx="1"/>
          </p:nvPr>
        </p:nvSpPr>
        <p:spPr/>
        <p:txBody>
          <a:bodyPr/>
          <a:lstStyle/>
          <a:p>
            <a:endParaRPr lang="en-US" dirty="0">
              <a:cs typeface="Calibri"/>
            </a:endParaRPr>
          </a:p>
          <a:p>
            <a:r>
              <a:rPr lang="en-US" dirty="0"/>
              <a:t>https://commons.wikimedia.org/wiki/File:Gospel_of_John_Chapter_6-4_(Bible_Illustrations_by_Sweet_Media).jpg</a:t>
            </a:r>
            <a:endParaRPr lang="en-US" dirty="0">
              <a:cs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B5DC47-440C-4125-A8B2-11F3A7239496}" type="slidenum">
              <a:rPr lang="en-US"/>
              <a:pPr/>
              <a:t>57</a:t>
            </a:fld>
            <a:endParaRPr lang="en-US"/>
          </a:p>
        </p:txBody>
      </p:sp>
      <p:sp>
        <p:nvSpPr>
          <p:cNvPr id="259074" name="Rectangle 2"/>
          <p:cNvSpPr>
            <a:spLocks noGrp="1" noRot="1" noChangeAspect="1" noChangeArrowheads="1" noTextEdit="1"/>
          </p:cNvSpPr>
          <p:nvPr>
            <p:ph type="sldImg"/>
          </p:nvPr>
        </p:nvSpPr>
        <p:spPr>
          <a:xfrm>
            <a:off x="381000" y="685800"/>
            <a:ext cx="6096000" cy="3429000"/>
          </a:xfrm>
          <a:ln/>
        </p:spPr>
      </p:sp>
      <p:sp>
        <p:nvSpPr>
          <p:cNvPr id="259075" name="Rectangle 3"/>
          <p:cNvSpPr>
            <a:spLocks noGrp="1" noChangeArrowheads="1"/>
          </p:cNvSpPr>
          <p:nvPr>
            <p:ph type="body" idx="1"/>
          </p:nvPr>
        </p:nvSpPr>
        <p:spPr/>
        <p:txBody>
          <a:bodyPr/>
          <a:lstStyle/>
          <a:p>
            <a:endParaRPr lang="en-US" dirty="0">
              <a:cs typeface="Calibri"/>
            </a:endParaRPr>
          </a:p>
          <a:p>
            <a:r>
              <a:rPr lang="en-US" dirty="0"/>
              <a:t>https://commons.wikimedia.org/wiki/File:Gospel_of_John_Chapter_6-4_(Bible_Illustrations_by_Sweet_Media).jpg</a:t>
            </a:r>
            <a:endParaRPr lang="en-US" dirty="0">
              <a:cs typeface="Calibri"/>
            </a:endParaRPr>
          </a:p>
        </p:txBody>
      </p:sp>
    </p:spTree>
    <p:extLst>
      <p:ext uri="{BB962C8B-B14F-4D97-AF65-F5344CB8AC3E}">
        <p14:creationId xmlns:p14="http://schemas.microsoft.com/office/powerpoint/2010/main" val="2254518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B5DC47-440C-4125-A8B2-11F3A7239496}" type="slidenum">
              <a:rPr lang="en-US"/>
              <a:pPr/>
              <a:t>58</a:t>
            </a:fld>
            <a:endParaRPr lang="en-US"/>
          </a:p>
        </p:txBody>
      </p:sp>
      <p:sp>
        <p:nvSpPr>
          <p:cNvPr id="259074" name="Rectangle 2"/>
          <p:cNvSpPr>
            <a:spLocks noGrp="1" noRot="1" noChangeAspect="1" noChangeArrowheads="1" noTextEdit="1"/>
          </p:cNvSpPr>
          <p:nvPr>
            <p:ph type="sldImg"/>
          </p:nvPr>
        </p:nvSpPr>
        <p:spPr>
          <a:xfrm>
            <a:off x="381000" y="685800"/>
            <a:ext cx="6096000" cy="3429000"/>
          </a:xfrm>
          <a:ln/>
        </p:spPr>
      </p:sp>
      <p:sp>
        <p:nvSpPr>
          <p:cNvPr id="259075" name="Rectangle 3"/>
          <p:cNvSpPr>
            <a:spLocks noGrp="1" noChangeArrowheads="1"/>
          </p:cNvSpPr>
          <p:nvPr>
            <p:ph type="body" idx="1"/>
          </p:nvPr>
        </p:nvSpPr>
        <p:spPr/>
        <p:txBody>
          <a:bodyPr/>
          <a:lstStyle/>
          <a:p>
            <a:endParaRPr lang="en-US" dirty="0">
              <a:cs typeface="Calibri"/>
            </a:endParaRPr>
          </a:p>
          <a:p>
            <a:r>
              <a:rPr lang="en-US" dirty="0"/>
              <a:t>https://commons.wikimedia.org/wiki/File:Gospel_of_John_Chapter_6-4_(Bible_Illustrations_by_Sweet_Media).jpg</a:t>
            </a:r>
            <a:endParaRPr lang="en-US" dirty="0">
              <a:cs typeface="Calibri"/>
            </a:endParaRPr>
          </a:p>
        </p:txBody>
      </p:sp>
    </p:spTree>
    <p:extLst>
      <p:ext uri="{BB962C8B-B14F-4D97-AF65-F5344CB8AC3E}">
        <p14:creationId xmlns:p14="http://schemas.microsoft.com/office/powerpoint/2010/main" val="2104883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BCD1B3-83D8-4C2F-B39C-767D4CD28EBF}" type="slidenum">
              <a:rPr lang="en-US" smtClean="0"/>
              <a:pPr/>
              <a:t>60</a:t>
            </a:fld>
            <a:endParaRPr lang="en-US"/>
          </a:p>
        </p:txBody>
      </p:sp>
    </p:spTree>
    <p:extLst>
      <p:ext uri="{BB962C8B-B14F-4D97-AF65-F5344CB8AC3E}">
        <p14:creationId xmlns:p14="http://schemas.microsoft.com/office/powerpoint/2010/main" val="1309724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61</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https://pixy.org/4673359/</a:t>
            </a:r>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dirty="0"/>
          </a:p>
        </p:txBody>
      </p:sp>
    </p:spTree>
    <p:extLst>
      <p:ext uri="{BB962C8B-B14F-4D97-AF65-F5344CB8AC3E}">
        <p14:creationId xmlns:p14="http://schemas.microsoft.com/office/powerpoint/2010/main" val="482130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https://commons.wikimedia.org/wiki/File:Elia_en_de_weduwe_van_Sarefat,_RP-P-OB-45.886.jpg</a:t>
            </a: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dirty="0"/>
          </a:p>
        </p:txBody>
      </p:sp>
    </p:spTree>
    <p:extLst>
      <p:ext uri="{BB962C8B-B14F-4D97-AF65-F5344CB8AC3E}">
        <p14:creationId xmlns:p14="http://schemas.microsoft.com/office/powerpoint/2010/main" val="189039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https://commons.wikimedia.org/wiki/File:Second_Book_of_Kings_Chapter_5-10_(Bible_Illustrations_by_Sweet_Media).jpg</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dirty="0"/>
          </a:p>
        </p:txBody>
      </p:sp>
    </p:spTree>
    <p:extLst>
      <p:ext uri="{BB962C8B-B14F-4D97-AF65-F5344CB8AC3E}">
        <p14:creationId xmlns:p14="http://schemas.microsoft.com/office/powerpoint/2010/main" val="1289656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dirty="0"/>
          </a:p>
        </p:txBody>
      </p:sp>
    </p:spTree>
    <p:extLst>
      <p:ext uri="{BB962C8B-B14F-4D97-AF65-F5344CB8AC3E}">
        <p14:creationId xmlns:p14="http://schemas.microsoft.com/office/powerpoint/2010/main" val="371565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https://en.wikipedia.org/wiki/James_Martin_(priest,_born_1960)#/media/File:JamesMartin.jpg</a:t>
            </a:r>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350604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6/12/2022</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dirty="0"/>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2E22-8883-E640-8E34-4B284CF77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46908-8BBF-8542-96D0-07016AD6BA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7806C-D514-AC46-AE1D-4A93C090E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882EAE-F944-924F-8DAF-37FB31D9A80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06E478-6EC9-ED44-9EC8-54CF1BBF7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40543-5E22-BF49-803F-B397489377C8}"/>
              </a:ext>
            </a:extLst>
          </p:cNvPr>
          <p:cNvSpPr>
            <a:spLocks noGrp="1"/>
          </p:cNvSpPr>
          <p:nvPr>
            <p:ph type="sldNum" sz="quarter" idx="12"/>
          </p:nvPr>
        </p:nvSpPr>
        <p:spPr/>
        <p:txBody>
          <a:bodyPr/>
          <a:lstStyle/>
          <a:p>
            <a:fld id="{71A006B3-06E4-4D57-8D8E-53035DFC35DA}" type="slidenum">
              <a:rPr lang="en-US" smtClean="0"/>
              <a:pPr/>
              <a:t>‹#›</a:t>
            </a:fld>
            <a:endParaRPr lang="en-US"/>
          </a:p>
        </p:txBody>
      </p:sp>
    </p:spTree>
    <p:extLst>
      <p:ext uri="{BB962C8B-B14F-4D97-AF65-F5344CB8AC3E}">
        <p14:creationId xmlns:p14="http://schemas.microsoft.com/office/powerpoint/2010/main" val="395489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5C87D-2769-C04A-A34B-67F8E74306F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DF16336-9C47-D04D-91CC-C23F33795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DF743-A997-D047-88EC-54BC21611C75}"/>
              </a:ext>
            </a:extLst>
          </p:cNvPr>
          <p:cNvSpPr>
            <a:spLocks noGrp="1"/>
          </p:cNvSpPr>
          <p:nvPr>
            <p:ph type="sldNum" sz="quarter" idx="12"/>
          </p:nvPr>
        </p:nvSpPr>
        <p:spPr/>
        <p:txBody>
          <a:bodyPr/>
          <a:lstStyle/>
          <a:p>
            <a:fld id="{58BCAA89-D4C8-464E-990D-C5D2BBE31E0C}" type="slidenum">
              <a:rPr lang="en-US" smtClean="0"/>
              <a:pPr/>
              <a:t>‹#›</a:t>
            </a:fld>
            <a:endParaRPr lang="en-US"/>
          </a:p>
        </p:txBody>
      </p:sp>
    </p:spTree>
    <p:extLst>
      <p:ext uri="{BB962C8B-B14F-4D97-AF65-F5344CB8AC3E}">
        <p14:creationId xmlns:p14="http://schemas.microsoft.com/office/powerpoint/2010/main" val="89935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5811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C6F2E7D-4CBC-49E6-BCAF-D89F2E9858F8}"/>
              </a:ext>
            </a:extLst>
          </p:cNvPr>
          <p:cNvSpPr>
            <a:spLocks noGrp="1" noChangeArrowheads="1"/>
          </p:cNvSpPr>
          <p:nvPr>
            <p:ph type="title"/>
          </p:nvPr>
        </p:nvSpPr>
        <p:spPr>
          <a:xfrm>
            <a:off x="404949" y="5105400"/>
            <a:ext cx="3757749" cy="1752600"/>
          </a:xfrm>
        </p:spPr>
        <p:txBody>
          <a:bodyPr>
            <a:noAutofit/>
          </a:bodyPr>
          <a:lstStyle/>
          <a:p>
            <a:r>
              <a:rPr lang="en-US" altLang="en-US" sz="2800" b="1" dirty="0"/>
              <a:t>Elder Lynn G. Robbins</a:t>
            </a:r>
          </a:p>
        </p:txBody>
      </p:sp>
      <p:sp>
        <p:nvSpPr>
          <p:cNvPr id="17411" name="Rectangle 3">
            <a:extLst>
              <a:ext uri="{FF2B5EF4-FFF2-40B4-BE49-F238E27FC236}">
                <a16:creationId xmlns:a16="http://schemas.microsoft.com/office/drawing/2014/main" id="{865FC2B7-5EC3-4045-B016-B54DF46EF157}"/>
              </a:ext>
            </a:extLst>
          </p:cNvPr>
          <p:cNvSpPr>
            <a:spLocks noGrp="1" noChangeArrowheads="1"/>
          </p:cNvSpPr>
          <p:nvPr>
            <p:ph type="body" idx="1"/>
          </p:nvPr>
        </p:nvSpPr>
        <p:spPr>
          <a:xfrm>
            <a:off x="4741817" y="408215"/>
            <a:ext cx="6831874" cy="6070962"/>
          </a:xfrm>
        </p:spPr>
        <p:txBody>
          <a:bodyPr>
            <a:normAutofit/>
          </a:bodyPr>
          <a:lstStyle/>
          <a:p>
            <a:pPr marL="0" indent="0">
              <a:buNone/>
            </a:pPr>
            <a:r>
              <a:rPr lang="en-US" altLang="en-US" sz="4400" dirty="0">
                <a:cs typeface="Times New Roman" panose="02020603050405020304" pitchFamily="18" charset="0"/>
              </a:rPr>
              <a:t>“Any time you blame, point a finger or self justify it will hurt you.”  </a:t>
            </a:r>
          </a:p>
          <a:p>
            <a:pPr marL="0" indent="0">
              <a:buNone/>
            </a:pPr>
            <a:endParaRPr lang="en-US" altLang="en-US" sz="1800" dirty="0">
              <a:cs typeface="Times New Roman" panose="02020603050405020304" pitchFamily="18" charset="0"/>
            </a:endParaRPr>
          </a:p>
          <a:p>
            <a:pPr marL="0" indent="0">
              <a:buNone/>
            </a:pPr>
            <a:r>
              <a:rPr lang="en-US" altLang="en-US" sz="4400" dirty="0">
                <a:cs typeface="Times New Roman" panose="02020603050405020304" pitchFamily="18" charset="0"/>
              </a:rPr>
              <a:t>“Even if you’re right it will hurt you to blame, to make an excuse, to justify.”</a:t>
            </a:r>
            <a:r>
              <a:rPr lang="en-US" altLang="en-US" sz="4400" dirty="0"/>
              <a:t> </a:t>
            </a:r>
          </a:p>
        </p:txBody>
      </p:sp>
      <p:pic>
        <p:nvPicPr>
          <p:cNvPr id="5" name="Picture 2" descr="Pin on LDS QUOTES">
            <a:extLst>
              <a:ext uri="{FF2B5EF4-FFF2-40B4-BE49-F238E27FC236}">
                <a16:creationId xmlns:a16="http://schemas.microsoft.com/office/drawing/2014/main" id="{5CDA0560-5AB2-4DEA-8737-A28AE1D6F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49" y="408214"/>
            <a:ext cx="3757749" cy="4697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4CDEC-818B-4E51-A04E-57D1224B768D}"/>
              </a:ext>
            </a:extLst>
          </p:cNvPr>
          <p:cNvSpPr>
            <a:spLocks noGrp="1"/>
          </p:cNvSpPr>
          <p:nvPr>
            <p:ph sz="half" idx="1"/>
          </p:nvPr>
        </p:nvSpPr>
        <p:spPr>
          <a:xfrm>
            <a:off x="367242" y="1167421"/>
            <a:ext cx="5557308" cy="5403195"/>
          </a:xfrm>
        </p:spPr>
        <p:txBody>
          <a:bodyPr>
            <a:normAutofit fontScale="92500" lnSpcReduction="10000"/>
          </a:bodyPr>
          <a:lstStyle/>
          <a:p>
            <a:pPr marL="36900" indent="0">
              <a:buNone/>
            </a:pPr>
            <a:r>
              <a:rPr lang="en-US" dirty="0"/>
              <a:t>“The truth is, there were many widows in Israel in the time of Elijah, when the heaven was shut up three years and six months, and there was a severe famine over all the land; yet Elijah was sent to none of them except to a widow at Zarephath in Sidon.</a:t>
            </a:r>
          </a:p>
          <a:p>
            <a:pPr marL="36900" indent="0">
              <a:buNone/>
            </a:pPr>
            <a:r>
              <a:rPr lang="en-US" sz="3500" dirty="0"/>
              <a:t>(Luke 4:25–26, NRSV)</a:t>
            </a:r>
          </a:p>
          <a:p>
            <a:endParaRPr lang="en-US" dirty="0"/>
          </a:p>
        </p:txBody>
      </p:sp>
      <p:pic>
        <p:nvPicPr>
          <p:cNvPr id="7" name="Picture 7" descr="A picture containing text, book, posing&#10;&#10;Description automatically generated">
            <a:extLst>
              <a:ext uri="{FF2B5EF4-FFF2-40B4-BE49-F238E27FC236}">
                <a16:creationId xmlns:a16="http://schemas.microsoft.com/office/drawing/2014/main" id="{A598389A-C39C-4482-90D0-AA7725330AA1}"/>
              </a:ext>
            </a:extLst>
          </p:cNvPr>
          <p:cNvPicPr>
            <a:picLocks noGrp="1" noChangeAspect="1"/>
          </p:cNvPicPr>
          <p:nvPr>
            <p:ph sz="half" idx="2"/>
          </p:nvPr>
        </p:nvPicPr>
        <p:blipFill>
          <a:blip r:embed="rId3"/>
          <a:stretch>
            <a:fillRect/>
          </a:stretch>
        </p:blipFill>
        <p:spPr>
          <a:xfrm>
            <a:off x="6129866" y="1167422"/>
            <a:ext cx="5557308" cy="4307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F7439F6-59F8-48E6-B7D2-7A55FCFA30C1}"/>
              </a:ext>
            </a:extLst>
          </p:cNvPr>
          <p:cNvSpPr txBox="1"/>
          <p:nvPr/>
        </p:nvSpPr>
        <p:spPr>
          <a:xfrm>
            <a:off x="6023547" y="52115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ighlight>
                  <a:srgbClr val="000000"/>
                </a:highlight>
                <a:latin typeface="Georgia"/>
                <a:ea typeface="+mn-lt"/>
                <a:cs typeface="+mn-lt"/>
              </a:rPr>
              <a:t>Rijksmuseum</a:t>
            </a:r>
            <a:endParaRPr lang="en-US" dirty="0">
              <a:highlight>
                <a:srgbClr val="000000"/>
              </a:highlight>
              <a:latin typeface="Georgia"/>
            </a:endParaRPr>
          </a:p>
        </p:txBody>
      </p:sp>
    </p:spTree>
    <p:extLst>
      <p:ext uri="{BB962C8B-B14F-4D97-AF65-F5344CB8AC3E}">
        <p14:creationId xmlns:p14="http://schemas.microsoft.com/office/powerpoint/2010/main" val="324047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4CDEC-818B-4E51-A04E-57D1224B768D}"/>
              </a:ext>
            </a:extLst>
          </p:cNvPr>
          <p:cNvSpPr>
            <a:spLocks noGrp="1"/>
          </p:cNvSpPr>
          <p:nvPr>
            <p:ph sz="half" idx="1"/>
          </p:nvPr>
        </p:nvSpPr>
        <p:spPr>
          <a:xfrm>
            <a:off x="838200" y="1296458"/>
            <a:ext cx="5181600" cy="4351338"/>
          </a:xfrm>
        </p:spPr>
        <p:txBody>
          <a:bodyPr>
            <a:normAutofit lnSpcReduction="10000"/>
          </a:bodyPr>
          <a:lstStyle/>
          <a:p>
            <a:pPr marL="36900" indent="0">
              <a:buNone/>
            </a:pPr>
            <a:r>
              <a:rPr lang="en-US" dirty="0"/>
              <a:t>“There were also many lepers in Israel in the time of the prophet Elisha, and none of them was cleansed except Naaman the Syrian.”</a:t>
            </a:r>
          </a:p>
          <a:p>
            <a:pPr marL="36900" indent="0">
              <a:buNone/>
            </a:pPr>
            <a:r>
              <a:rPr lang="en-US" sz="3200" dirty="0"/>
              <a:t>(Luke 4:27, NRSV)</a:t>
            </a:r>
          </a:p>
        </p:txBody>
      </p:sp>
      <p:pic>
        <p:nvPicPr>
          <p:cNvPr id="7" name="Picture 7">
            <a:extLst>
              <a:ext uri="{FF2B5EF4-FFF2-40B4-BE49-F238E27FC236}">
                <a16:creationId xmlns:a16="http://schemas.microsoft.com/office/drawing/2014/main" id="{94B2B3F5-3E6E-449F-8EFD-48B21F35837D}"/>
              </a:ext>
            </a:extLst>
          </p:cNvPr>
          <p:cNvPicPr>
            <a:picLocks noGrp="1" noChangeAspect="1"/>
          </p:cNvPicPr>
          <p:nvPr>
            <p:ph sz="half" idx="2"/>
          </p:nvPr>
        </p:nvPicPr>
        <p:blipFill rotWithShape="1">
          <a:blip r:embed="rId3"/>
          <a:srcRect l="4132" t="4049" r="2892" b="2752"/>
          <a:stretch/>
        </p:blipFill>
        <p:spPr>
          <a:xfrm>
            <a:off x="6172203" y="1464465"/>
            <a:ext cx="5340244" cy="3929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7E9372F-1D8D-451F-96AB-D86005C9766F}"/>
              </a:ext>
            </a:extLst>
          </p:cNvPr>
          <p:cNvSpPr txBox="1"/>
          <p:nvPr/>
        </p:nvSpPr>
        <p:spPr>
          <a:xfrm>
            <a:off x="6518223" y="50242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Jim Padgett</a:t>
            </a:r>
            <a:endParaRPr lang="en-US" dirty="0">
              <a:latin typeface="Georgia"/>
            </a:endParaRPr>
          </a:p>
        </p:txBody>
      </p:sp>
    </p:spTree>
    <p:extLst>
      <p:ext uri="{BB962C8B-B14F-4D97-AF65-F5344CB8AC3E}">
        <p14:creationId xmlns:p14="http://schemas.microsoft.com/office/powerpoint/2010/main" val="272558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8AD92EF-96F2-4436-A3F9-D75CB8CE57BD}"/>
              </a:ext>
            </a:extLst>
          </p:cNvPr>
          <p:cNvSpPr>
            <a:spLocks noGrp="1"/>
          </p:cNvSpPr>
          <p:nvPr>
            <p:ph sz="half" idx="2"/>
          </p:nvPr>
        </p:nvSpPr>
        <p:spPr>
          <a:xfrm>
            <a:off x="5841242" y="409433"/>
            <a:ext cx="5923128" cy="6151302"/>
          </a:xfrm>
        </p:spPr>
        <p:txBody>
          <a:bodyPr>
            <a:normAutofit lnSpcReduction="10000"/>
          </a:bodyPr>
          <a:lstStyle/>
          <a:p>
            <a:pPr marL="36900" indent="0">
              <a:buNone/>
            </a:pPr>
            <a:r>
              <a:rPr lang="en-US" sz="3500" dirty="0"/>
              <a:t>“All they in the synagogue, when they heard these things, were filled with wrath, And rose up, and thrust him out of the city, and led him unto the brow of the hill whereon their city was built, that they might cast him down headlong. But he passing through the midst of them went his way.”</a:t>
            </a:r>
          </a:p>
          <a:p>
            <a:pPr marL="36900" indent="0">
              <a:buNone/>
            </a:pPr>
            <a:r>
              <a:rPr lang="en-US" sz="3200" dirty="0"/>
              <a:t>(Luke 4:28–30)</a:t>
            </a:r>
          </a:p>
        </p:txBody>
      </p:sp>
      <p:pic>
        <p:nvPicPr>
          <p:cNvPr id="1026" name="Picture 2">
            <a:extLst>
              <a:ext uri="{FF2B5EF4-FFF2-40B4-BE49-F238E27FC236}">
                <a16:creationId xmlns:a16="http://schemas.microsoft.com/office/drawing/2014/main" id="{2AC55964-583A-4BEA-A0B5-1C40E7B34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13" y="297264"/>
            <a:ext cx="5181599" cy="6263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E368A5A-D8DF-4C07-B956-206CCB731C77}"/>
              </a:ext>
            </a:extLst>
          </p:cNvPr>
          <p:cNvSpPr txBox="1"/>
          <p:nvPr/>
        </p:nvSpPr>
        <p:spPr>
          <a:xfrm>
            <a:off x="836668" y="61924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ighlight>
                  <a:srgbClr val="000000"/>
                </a:highlight>
                <a:latin typeface="Georgia"/>
                <a:ea typeface="+mn-lt"/>
                <a:cs typeface="+mn-lt"/>
              </a:rPr>
              <a:t>Jerome Nadal</a:t>
            </a:r>
            <a:endParaRPr lang="en-US" dirty="0">
              <a:highlight>
                <a:srgbClr val="000000"/>
              </a:highlight>
              <a:latin typeface="Georgia"/>
            </a:endParaRPr>
          </a:p>
        </p:txBody>
      </p:sp>
    </p:spTree>
    <p:extLst>
      <p:ext uri="{BB962C8B-B14F-4D97-AF65-F5344CB8AC3E}">
        <p14:creationId xmlns:p14="http://schemas.microsoft.com/office/powerpoint/2010/main" val="332242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28935-DC1F-46C7-BBD7-B07B6F9C8E5D}"/>
              </a:ext>
            </a:extLst>
          </p:cNvPr>
          <p:cNvSpPr txBox="1"/>
          <p:nvPr/>
        </p:nvSpPr>
        <p:spPr>
          <a:xfrm>
            <a:off x="3384645" y="460612"/>
            <a:ext cx="8652457" cy="6001643"/>
          </a:xfrm>
          <a:prstGeom prst="rect">
            <a:avLst/>
          </a:prstGeom>
          <a:noFill/>
        </p:spPr>
        <p:txBody>
          <a:bodyPr wrap="square">
            <a:spAutoFit/>
          </a:bodyPr>
          <a:lstStyle/>
          <a:p>
            <a:r>
              <a:rPr lang="en-US" sz="3200" dirty="0">
                <a:latin typeface="Georgia" panose="02040502050405020303" pitchFamily="18" charset="0"/>
              </a:rPr>
              <a:t>“Whenever I thought of saying or doing something that might have seemed controversial or unpopular I often wondered, </a:t>
            </a:r>
            <a:r>
              <a:rPr lang="en-US" sz="3200" dirty="0">
                <a:solidFill>
                  <a:srgbClr val="FFFF00"/>
                </a:solidFill>
                <a:latin typeface="Georgia" panose="02040502050405020303" pitchFamily="18" charset="0"/>
              </a:rPr>
              <a:t>What will people think</a:t>
            </a:r>
            <a:r>
              <a:rPr lang="en-US" sz="3200" dirty="0">
                <a:latin typeface="Georgia" panose="02040502050405020303" pitchFamily="18" charset="0"/>
              </a:rPr>
              <a:t>? It’s a dangerous snare—you can easily end up paralyzed with inactivity, bound by the chains of approval. </a:t>
            </a:r>
            <a:r>
              <a:rPr lang="en-US" sz="3200" dirty="0">
                <a:solidFill>
                  <a:srgbClr val="FFFF00"/>
                </a:solidFill>
                <a:latin typeface="Georgia" panose="02040502050405020303" pitchFamily="18" charset="0"/>
              </a:rPr>
              <a:t>Jesus was the opposite: entirely free</a:t>
            </a:r>
            <a:r>
              <a:rPr lang="en-US" sz="3200" dirty="0">
                <a:latin typeface="Georgia" panose="02040502050405020303" pitchFamily="18" charset="0"/>
              </a:rPr>
              <a:t>. Perhaps this came from his intimate relationship with the Father, with whom he was united in prayer. Jesus’s freedom sprang from an unwillingness to let other people’s opinions determine his actions.”</a:t>
            </a:r>
            <a:endParaRPr lang="en-US" sz="1400" dirty="0">
              <a:latin typeface="Georgia" panose="02040502050405020303" pitchFamily="18" charset="0"/>
            </a:endParaRPr>
          </a:p>
        </p:txBody>
      </p:sp>
      <p:pic>
        <p:nvPicPr>
          <p:cNvPr id="1026" name="Picture 2">
            <a:extLst>
              <a:ext uri="{FF2B5EF4-FFF2-40B4-BE49-F238E27FC236}">
                <a16:creationId xmlns:a16="http://schemas.microsoft.com/office/drawing/2014/main" id="{A184EA4F-BFD6-473D-8D24-7A11F7D4D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21" y="460612"/>
            <a:ext cx="2634272" cy="3811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1F933A-785E-4FF9-AA0B-FB21F46D30CB}"/>
              </a:ext>
            </a:extLst>
          </p:cNvPr>
          <p:cNvSpPr txBox="1"/>
          <p:nvPr/>
        </p:nvSpPr>
        <p:spPr>
          <a:xfrm>
            <a:off x="528850" y="3902417"/>
            <a:ext cx="6134668" cy="369332"/>
          </a:xfrm>
          <a:prstGeom prst="rect">
            <a:avLst/>
          </a:prstGeom>
          <a:noFill/>
        </p:spPr>
        <p:txBody>
          <a:bodyPr wrap="square">
            <a:spAutoFit/>
          </a:bodyPr>
          <a:lstStyle/>
          <a:p>
            <a:r>
              <a:rPr lang="en-US" dirty="0" err="1"/>
              <a:t>Editeurcoreen</a:t>
            </a:r>
            <a:endParaRPr lang="en-US" dirty="0"/>
          </a:p>
        </p:txBody>
      </p:sp>
      <p:sp>
        <p:nvSpPr>
          <p:cNvPr id="6" name="TextBox 5">
            <a:extLst>
              <a:ext uri="{FF2B5EF4-FFF2-40B4-BE49-F238E27FC236}">
                <a16:creationId xmlns:a16="http://schemas.microsoft.com/office/drawing/2014/main" id="{30F0B0D6-94F9-4DA6-A3E3-FB1F62332254}"/>
              </a:ext>
            </a:extLst>
          </p:cNvPr>
          <p:cNvSpPr txBox="1"/>
          <p:nvPr/>
        </p:nvSpPr>
        <p:spPr>
          <a:xfrm>
            <a:off x="641594" y="4411153"/>
            <a:ext cx="1978926" cy="923330"/>
          </a:xfrm>
          <a:prstGeom prst="rect">
            <a:avLst/>
          </a:prstGeom>
          <a:noFill/>
        </p:spPr>
        <p:txBody>
          <a:bodyPr wrap="square">
            <a:spAutoFit/>
          </a:bodyPr>
          <a:lstStyle/>
          <a:p>
            <a:pPr algn="ctr"/>
            <a:r>
              <a:rPr lang="en-US" sz="1800" dirty="0">
                <a:latin typeface="Georgia" panose="02040502050405020303" pitchFamily="18" charset="0"/>
              </a:rPr>
              <a:t>James Martin, </a:t>
            </a:r>
            <a:r>
              <a:rPr lang="en-US" sz="1800" i="1" dirty="0">
                <a:latin typeface="Georgia" panose="02040502050405020303" pitchFamily="18" charset="0"/>
              </a:rPr>
              <a:t>Jesus, A Pilgrimage</a:t>
            </a:r>
            <a:endParaRPr lang="en-US" dirty="0"/>
          </a:p>
        </p:txBody>
      </p:sp>
    </p:spTree>
    <p:extLst>
      <p:ext uri="{BB962C8B-B14F-4D97-AF65-F5344CB8AC3E}">
        <p14:creationId xmlns:p14="http://schemas.microsoft.com/office/powerpoint/2010/main" val="4292398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Three Sermons from the Savior</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t>Jesus’s first sermon in Luke</a:t>
            </a:r>
          </a:p>
          <a:p>
            <a:r>
              <a:rPr lang="en-US" dirty="0">
                <a:solidFill>
                  <a:srgbClr val="FFFF00"/>
                </a:solidFill>
              </a:rPr>
              <a:t>The Sermon on the Mount</a:t>
            </a:r>
          </a:p>
          <a:p>
            <a:r>
              <a:rPr lang="en-US" dirty="0"/>
              <a:t>The Bread of Life Discourse</a:t>
            </a:r>
          </a:p>
        </p:txBody>
      </p:sp>
    </p:spTree>
    <p:extLst>
      <p:ext uri="{BB962C8B-B14F-4D97-AF65-F5344CB8AC3E}">
        <p14:creationId xmlns:p14="http://schemas.microsoft.com/office/powerpoint/2010/main" val="426202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148C-D4A7-4CA4-A8F5-B9BF19601085}"/>
              </a:ext>
            </a:extLst>
          </p:cNvPr>
          <p:cNvSpPr>
            <a:spLocks noGrp="1"/>
          </p:cNvSpPr>
          <p:nvPr>
            <p:ph type="title"/>
          </p:nvPr>
        </p:nvSpPr>
        <p:spPr>
          <a:xfrm>
            <a:off x="913795" y="360218"/>
            <a:ext cx="10353762" cy="970450"/>
          </a:xfrm>
        </p:spPr>
        <p:txBody>
          <a:bodyPr>
            <a:normAutofit fontScale="90000"/>
          </a:bodyPr>
          <a:lstStyle/>
          <a:p>
            <a:r>
              <a:rPr lang="en-US" dirty="0"/>
              <a:t>The Sermon on the Mount: </a:t>
            </a:r>
            <a:br>
              <a:rPr lang="en-US" dirty="0"/>
            </a:br>
            <a:r>
              <a:rPr lang="en-US" dirty="0"/>
              <a:t>A Few Key Ideas</a:t>
            </a:r>
          </a:p>
        </p:txBody>
      </p:sp>
      <p:sp>
        <p:nvSpPr>
          <p:cNvPr id="3" name="Content Placeholder 2">
            <a:extLst>
              <a:ext uri="{FF2B5EF4-FFF2-40B4-BE49-F238E27FC236}">
                <a16:creationId xmlns:a16="http://schemas.microsoft.com/office/drawing/2014/main" id="{5E1CCAEC-24A6-4CE9-9962-90B6639AE5C9}"/>
              </a:ext>
            </a:extLst>
          </p:cNvPr>
          <p:cNvSpPr>
            <a:spLocks noGrp="1"/>
          </p:cNvSpPr>
          <p:nvPr>
            <p:ph idx="1"/>
          </p:nvPr>
        </p:nvSpPr>
        <p:spPr>
          <a:xfrm>
            <a:off x="913795" y="1843285"/>
            <a:ext cx="10353762" cy="4515951"/>
          </a:xfrm>
        </p:spPr>
        <p:txBody>
          <a:bodyPr>
            <a:normAutofit/>
          </a:bodyPr>
          <a:lstStyle/>
          <a:p>
            <a:r>
              <a:rPr lang="en-US" dirty="0">
                <a:solidFill>
                  <a:srgbClr val="FFFF00"/>
                </a:solidFill>
              </a:rPr>
              <a:t>Being the Beatitudes</a:t>
            </a:r>
          </a:p>
          <a:p>
            <a:r>
              <a:rPr lang="en-US" dirty="0"/>
              <a:t>Focusing on the heart</a:t>
            </a:r>
          </a:p>
          <a:p>
            <a:r>
              <a:rPr lang="en-US" dirty="0"/>
              <a:t>Perfecting love</a:t>
            </a:r>
          </a:p>
          <a:p>
            <a:r>
              <a:rPr lang="en-US" dirty="0"/>
              <a:t>Letting go of worry</a:t>
            </a:r>
          </a:p>
          <a:p>
            <a:endParaRPr lang="en-US" dirty="0"/>
          </a:p>
          <a:p>
            <a:endParaRPr lang="en-US" dirty="0"/>
          </a:p>
        </p:txBody>
      </p:sp>
    </p:spTree>
    <p:extLst>
      <p:ext uri="{BB962C8B-B14F-4D97-AF65-F5344CB8AC3E}">
        <p14:creationId xmlns:p14="http://schemas.microsoft.com/office/powerpoint/2010/main" val="51869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8AE80C-8AD1-EB47-8362-FACD6A78800B}"/>
              </a:ext>
            </a:extLst>
          </p:cNvPr>
          <p:cNvSpPr>
            <a:spLocks noGrp="1"/>
          </p:cNvSpPr>
          <p:nvPr>
            <p:ph type="title"/>
          </p:nvPr>
        </p:nvSpPr>
        <p:spPr>
          <a:xfrm>
            <a:off x="838200" y="623553"/>
            <a:ext cx="10515600" cy="1325563"/>
          </a:xfrm>
        </p:spPr>
        <p:txBody>
          <a:bodyPr anchor="b">
            <a:normAutofit fontScale="90000"/>
          </a:bodyPr>
          <a:lstStyle/>
          <a:p>
            <a:pPr algn="ctr"/>
            <a:r>
              <a:rPr lang="en-US" b="1" dirty="0">
                <a:latin typeface="Georgia" panose="02040502050405020303" pitchFamily="18" charset="0"/>
              </a:rPr>
              <a:t>The Beatitudes</a:t>
            </a:r>
            <a:br>
              <a:rPr lang="en-US" dirty="0"/>
            </a:br>
            <a:endParaRPr lang="en-US" dirty="0"/>
          </a:p>
        </p:txBody>
      </p:sp>
      <p:sp>
        <p:nvSpPr>
          <p:cNvPr id="6" name="Content Placeholder 5">
            <a:extLst>
              <a:ext uri="{FF2B5EF4-FFF2-40B4-BE49-F238E27FC236}">
                <a16:creationId xmlns:a16="http://schemas.microsoft.com/office/drawing/2014/main" id="{9F4BED54-2738-AC42-A916-FA796023A523}"/>
              </a:ext>
            </a:extLst>
          </p:cNvPr>
          <p:cNvSpPr>
            <a:spLocks noGrp="1"/>
          </p:cNvSpPr>
          <p:nvPr>
            <p:ph sz="half" idx="1"/>
          </p:nvPr>
        </p:nvSpPr>
        <p:spPr>
          <a:xfrm>
            <a:off x="6324600" y="2209800"/>
            <a:ext cx="5410200" cy="1904999"/>
          </a:xfrm>
        </p:spPr>
        <p:txBody>
          <a:bodyPr>
            <a:normAutofit fontScale="85000" lnSpcReduction="10000"/>
          </a:bodyPr>
          <a:lstStyle/>
          <a:p>
            <a:pPr marL="0" indent="0" algn="ctr">
              <a:buNone/>
            </a:pPr>
            <a:r>
              <a:rPr lang="en-US" sz="5400" dirty="0">
                <a:latin typeface="Georgia" panose="02040502050405020303" pitchFamily="18" charset="0"/>
              </a:rPr>
              <a:t>“Blessed are the…”</a:t>
            </a:r>
            <a:endParaRPr lang="en-US" sz="3200" dirty="0">
              <a:latin typeface="Georgia" panose="02040502050405020303" pitchFamily="18" charset="0"/>
            </a:endParaRPr>
          </a:p>
          <a:p>
            <a:pPr marL="0" indent="0" algn="ctr">
              <a:buNone/>
            </a:pPr>
            <a:r>
              <a:rPr lang="en-US" sz="3600" dirty="0">
                <a:effectLst>
                  <a:outerShdw blurRad="38100" dist="38100" dir="2700000" sx="1000" sy="1000" algn="tl">
                    <a:srgbClr val="000000"/>
                  </a:outerShdw>
                </a:effectLst>
                <a:latin typeface="Georgia" panose="02040502050405020303" pitchFamily="18" charset="0"/>
              </a:rPr>
              <a:t>Blessed, happy = </a:t>
            </a:r>
            <a:r>
              <a:rPr lang="en-US" sz="3600" i="1" dirty="0" err="1">
                <a:effectLst>
                  <a:outerShdw blurRad="38100" dist="38100" dir="2700000" sx="1000" sy="1000" algn="tl">
                    <a:srgbClr val="000000"/>
                  </a:outerShdw>
                </a:effectLst>
                <a:latin typeface="Georgia" panose="02040502050405020303" pitchFamily="18" charset="0"/>
              </a:rPr>
              <a:t>beatus</a:t>
            </a:r>
            <a:r>
              <a:rPr lang="en-US" sz="3600" dirty="0">
                <a:effectLst>
                  <a:outerShdw blurRad="38100" dist="38100" dir="2700000" sx="1000" sy="1000" algn="tl">
                    <a:srgbClr val="000000"/>
                  </a:outerShdw>
                </a:effectLst>
                <a:latin typeface="Georgia" panose="02040502050405020303" pitchFamily="18" charset="0"/>
              </a:rPr>
              <a:t> (Latin)</a:t>
            </a:r>
          </a:p>
          <a:p>
            <a:endParaRPr lang="en-US" sz="3600" dirty="0"/>
          </a:p>
        </p:txBody>
      </p:sp>
      <p:pic>
        <p:nvPicPr>
          <p:cNvPr id="4" name="Picture 8" descr="A picture containing text, outdoor, person, sculpture&#10;&#10;Description automatically generated">
            <a:extLst>
              <a:ext uri="{FF2B5EF4-FFF2-40B4-BE49-F238E27FC236}">
                <a16:creationId xmlns:a16="http://schemas.microsoft.com/office/drawing/2014/main" id="{C9F6B6B1-485D-4FDE-AB3C-2A97EF291482}"/>
              </a:ext>
            </a:extLst>
          </p:cNvPr>
          <p:cNvPicPr>
            <a:picLocks noGrp="1" noChangeAspect="1"/>
          </p:cNvPicPr>
          <p:nvPr>
            <p:ph sz="half" idx="2"/>
          </p:nvPr>
        </p:nvPicPr>
        <p:blipFill>
          <a:blip r:embed="rId3"/>
          <a:stretch>
            <a:fillRect/>
          </a:stretch>
        </p:blipFill>
        <p:spPr>
          <a:xfrm>
            <a:off x="788233" y="1798646"/>
            <a:ext cx="5181600" cy="4080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529A4CC8-A1BF-44BE-B0A2-976972EDB63E}"/>
              </a:ext>
            </a:extLst>
          </p:cNvPr>
          <p:cNvSpPr txBox="1"/>
          <p:nvPr/>
        </p:nvSpPr>
        <p:spPr>
          <a:xfrm>
            <a:off x="1145498" y="55098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James Tissot</a:t>
            </a:r>
            <a:endParaRPr lang="en-US" dirty="0">
              <a:latin typeface="Georgi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004FD-3D42-40A4-8FAC-11A60D4C3073}"/>
              </a:ext>
            </a:extLst>
          </p:cNvPr>
          <p:cNvSpPr>
            <a:spLocks noGrp="1"/>
          </p:cNvSpPr>
          <p:nvPr>
            <p:ph type="title"/>
          </p:nvPr>
        </p:nvSpPr>
        <p:spPr>
          <a:xfrm>
            <a:off x="919119" y="279779"/>
            <a:ext cx="10353762" cy="591403"/>
          </a:xfrm>
        </p:spPr>
        <p:txBody>
          <a:bodyPr>
            <a:normAutofit fontScale="90000"/>
          </a:bodyPr>
          <a:lstStyle/>
          <a:p>
            <a:r>
              <a:rPr lang="en-US" dirty="0"/>
              <a:t>Matthew 5:3–12</a:t>
            </a:r>
          </a:p>
        </p:txBody>
      </p:sp>
      <p:sp>
        <p:nvSpPr>
          <p:cNvPr id="6" name="Content Placeholder 5">
            <a:extLst>
              <a:ext uri="{FF2B5EF4-FFF2-40B4-BE49-F238E27FC236}">
                <a16:creationId xmlns:a16="http://schemas.microsoft.com/office/drawing/2014/main" id="{7D4B73DE-A674-4A7D-A117-1EF1E0919FCD}"/>
              </a:ext>
            </a:extLst>
          </p:cNvPr>
          <p:cNvSpPr>
            <a:spLocks noGrp="1"/>
          </p:cNvSpPr>
          <p:nvPr>
            <p:ph idx="1"/>
          </p:nvPr>
        </p:nvSpPr>
        <p:spPr>
          <a:xfrm>
            <a:off x="218366" y="968992"/>
            <a:ext cx="11723426" cy="5609229"/>
          </a:xfrm>
        </p:spPr>
        <p:txBody>
          <a:bodyPr>
            <a:noAutofit/>
          </a:bodyPr>
          <a:lstStyle/>
          <a:p>
            <a:pPr marL="36900" indent="0" algn="ctr">
              <a:buNone/>
            </a:pPr>
            <a:r>
              <a:rPr lang="en-US" sz="3000" dirty="0"/>
              <a:t>“Blessed are the poor in spirit: for theirs is the kingdom of heaven. Blessed are they that mourn: for they shall be comforted. Blessed are the meek: for they shall inherit the earth. Blessed are they which do hunger and thirst after righteousness: for they shall be filled. Blessed are the merciful: for they shall obtain mercy. Blessed are the pure in heart: for they shall see God. Blessed are the peacemakers: for they shall be called the children of God. Blessed are they which are persecuted for righteousness’ sake: for theirs is the kingdom of heaven. Blessed are ye, when men shall revile you, and persecute you, and shall say all manner of evil against you falsely, for my sake. Rejoice, and be exceeding glad: for great is your reward in heaven: for so persecuted they the prophets which were before you”</a:t>
            </a:r>
          </a:p>
        </p:txBody>
      </p:sp>
    </p:spTree>
    <p:extLst>
      <p:ext uri="{BB962C8B-B14F-4D97-AF65-F5344CB8AC3E}">
        <p14:creationId xmlns:p14="http://schemas.microsoft.com/office/powerpoint/2010/main" val="390075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lvl="0" indent="0">
              <a:buNone/>
            </a:pPr>
            <a:r>
              <a:rPr lang="en-US" dirty="0"/>
              <a:t>“You might look at those beatitudes, those descriptors and those rewards, and realize that they also describe Jesus himself. And when we think of that we see how what he did gives us what each beatitude promises. Why can you and I be as rich as kings? Because he became spiritually and utterly poor. Why can you and I be comforted? Only because he mourned; because he wept inconsolably and died in the dark.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0757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lvl="0" indent="0">
              <a:buNone/>
            </a:pPr>
            <a:r>
              <a:rPr lang="en-US" dirty="0"/>
              <a:t>“Why are you and I inheriting the earth? Because he became meek; because he was like a lamb before his shearers. Because he was stripped of everything—they even cast lots for his garment. Why can you and I be filled and satisfied? Because on the cross he said, “I thirst.” Why are you and I obtaining mercy? Because he got none: not from Pilate, not from the crowd, not even from his Father.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11891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C6F2E7D-4CBC-49E6-BCAF-D89F2E9858F8}"/>
              </a:ext>
            </a:extLst>
          </p:cNvPr>
          <p:cNvSpPr>
            <a:spLocks noGrp="1" noChangeArrowheads="1"/>
          </p:cNvSpPr>
          <p:nvPr>
            <p:ph type="title"/>
          </p:nvPr>
        </p:nvSpPr>
        <p:spPr>
          <a:xfrm>
            <a:off x="404949" y="5105400"/>
            <a:ext cx="3757749" cy="1752600"/>
          </a:xfrm>
        </p:spPr>
        <p:txBody>
          <a:bodyPr>
            <a:noAutofit/>
          </a:bodyPr>
          <a:lstStyle/>
          <a:p>
            <a:r>
              <a:rPr lang="en-US" altLang="en-US" sz="2800" b="1" dirty="0"/>
              <a:t>Elder Lynn G. Robbins</a:t>
            </a:r>
          </a:p>
        </p:txBody>
      </p:sp>
      <p:sp>
        <p:nvSpPr>
          <p:cNvPr id="17411" name="Rectangle 3">
            <a:extLst>
              <a:ext uri="{FF2B5EF4-FFF2-40B4-BE49-F238E27FC236}">
                <a16:creationId xmlns:a16="http://schemas.microsoft.com/office/drawing/2014/main" id="{865FC2B7-5EC3-4045-B016-B54DF46EF157}"/>
              </a:ext>
            </a:extLst>
          </p:cNvPr>
          <p:cNvSpPr>
            <a:spLocks noGrp="1" noChangeArrowheads="1"/>
          </p:cNvSpPr>
          <p:nvPr>
            <p:ph type="body" idx="1"/>
          </p:nvPr>
        </p:nvSpPr>
        <p:spPr>
          <a:xfrm>
            <a:off x="4741817" y="408215"/>
            <a:ext cx="6831874" cy="6070962"/>
          </a:xfrm>
        </p:spPr>
        <p:txBody>
          <a:bodyPr>
            <a:normAutofit/>
          </a:bodyPr>
          <a:lstStyle/>
          <a:p>
            <a:pPr marL="0" indent="0">
              <a:buNone/>
            </a:pPr>
            <a:r>
              <a:rPr lang="en-US" altLang="en-US" sz="4800" dirty="0">
                <a:cs typeface="Times New Roman" panose="02020603050405020304" pitchFamily="18" charset="0"/>
              </a:rPr>
              <a:t>“When people understand [responsibility] and make no more excuses is the day they’re on the top and achieve things they’ve never done.” </a:t>
            </a:r>
          </a:p>
          <a:p>
            <a:pPr marL="0" indent="0">
              <a:buNone/>
            </a:pPr>
            <a:endParaRPr lang="en-US" altLang="en-US" sz="4800" dirty="0">
              <a:cs typeface="Times New Roman" panose="02020603050405020304" pitchFamily="18" charset="0"/>
            </a:endParaRPr>
          </a:p>
        </p:txBody>
      </p:sp>
      <p:pic>
        <p:nvPicPr>
          <p:cNvPr id="5" name="Picture 2" descr="Pin on LDS QUOTES">
            <a:extLst>
              <a:ext uri="{FF2B5EF4-FFF2-40B4-BE49-F238E27FC236}">
                <a16:creationId xmlns:a16="http://schemas.microsoft.com/office/drawing/2014/main" id="{5CDA0560-5AB2-4DEA-8737-A28AE1D6F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49" y="408214"/>
            <a:ext cx="3757749" cy="4697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94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lvl="0" indent="0">
              <a:buNone/>
            </a:pPr>
            <a:r>
              <a:rPr lang="en-US" dirty="0"/>
              <a:t>“Why will you and I be able to someday see God? Because he was pure. Do you know what the word “pure” means? It means to be single-minded, absolutely undivided, laser focused. So why is it that someday we will see God? Because Jesus Christ set his face like a flint to go up to Jerusalem and die for us (Luke </a:t>
            </a:r>
            <a:r>
              <a:rPr lang="en-US"/>
              <a:t>9:51). </a:t>
            </a:r>
            <a:r>
              <a:rPr lang="en-US" dirty="0"/>
              <a:t>You and I can see God because, on the cross, Jesus could not.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73941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indent="0">
              <a:buNone/>
            </a:pPr>
            <a:r>
              <a:rPr lang="en-US" dirty="0"/>
              <a:t>“When you see Jesus Christ being poor in spirit for you, that helps you become poor in spirit before God and say, “I need your grace.” And once you get it and you are filled, then you are merciful, you become a peacemaker, you find God in prayer and wait someday for the beatific vision, to see God as he is (1 John 3:1–3). The beatitudes, like nearly everything else in Scripture, point us to Jesus far more than we think.”</a:t>
            </a:r>
            <a:endParaRPr lang="en-US" i="1" dirty="0">
              <a:latin typeface="Georgia" panose="02040502050405020303" pitchFamily="18" charset="0"/>
            </a:endParaRPr>
          </a:p>
          <a:p>
            <a:pPr marL="0" lvl="0" indent="0">
              <a:buNone/>
            </a:pP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6202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148C-D4A7-4CA4-A8F5-B9BF19601085}"/>
              </a:ext>
            </a:extLst>
          </p:cNvPr>
          <p:cNvSpPr>
            <a:spLocks noGrp="1"/>
          </p:cNvSpPr>
          <p:nvPr>
            <p:ph type="title"/>
          </p:nvPr>
        </p:nvSpPr>
        <p:spPr>
          <a:xfrm>
            <a:off x="913795" y="360218"/>
            <a:ext cx="10353762" cy="970450"/>
          </a:xfrm>
        </p:spPr>
        <p:txBody>
          <a:bodyPr>
            <a:normAutofit fontScale="90000"/>
          </a:bodyPr>
          <a:lstStyle/>
          <a:p>
            <a:r>
              <a:rPr lang="en-US" dirty="0"/>
              <a:t>The Sermon on the Mount: </a:t>
            </a:r>
            <a:br>
              <a:rPr lang="en-US" dirty="0"/>
            </a:br>
            <a:r>
              <a:rPr lang="en-US" dirty="0"/>
              <a:t>A Few Key Ideas</a:t>
            </a:r>
          </a:p>
        </p:txBody>
      </p:sp>
      <p:sp>
        <p:nvSpPr>
          <p:cNvPr id="3" name="Content Placeholder 2">
            <a:extLst>
              <a:ext uri="{FF2B5EF4-FFF2-40B4-BE49-F238E27FC236}">
                <a16:creationId xmlns:a16="http://schemas.microsoft.com/office/drawing/2014/main" id="{5E1CCAEC-24A6-4CE9-9962-90B6639AE5C9}"/>
              </a:ext>
            </a:extLst>
          </p:cNvPr>
          <p:cNvSpPr>
            <a:spLocks noGrp="1"/>
          </p:cNvSpPr>
          <p:nvPr>
            <p:ph idx="1"/>
          </p:nvPr>
        </p:nvSpPr>
        <p:spPr>
          <a:xfrm>
            <a:off x="913795" y="1843285"/>
            <a:ext cx="10353762" cy="4515951"/>
          </a:xfrm>
        </p:spPr>
        <p:txBody>
          <a:bodyPr>
            <a:normAutofit/>
          </a:bodyPr>
          <a:lstStyle/>
          <a:p>
            <a:r>
              <a:rPr lang="en-US" dirty="0">
                <a:solidFill>
                  <a:schemeClr val="tx1"/>
                </a:solidFill>
              </a:rPr>
              <a:t>Being the Beatitudes</a:t>
            </a:r>
          </a:p>
          <a:p>
            <a:r>
              <a:rPr lang="en-US" dirty="0">
                <a:solidFill>
                  <a:srgbClr val="FFFF00"/>
                </a:solidFill>
              </a:rPr>
              <a:t>Focusing on the heart</a:t>
            </a:r>
          </a:p>
          <a:p>
            <a:r>
              <a:rPr lang="en-US" dirty="0"/>
              <a:t>Perfecting love</a:t>
            </a:r>
          </a:p>
          <a:p>
            <a:r>
              <a:rPr lang="en-US" dirty="0"/>
              <a:t>Letting go of worry</a:t>
            </a:r>
          </a:p>
          <a:p>
            <a:endParaRPr lang="en-US" dirty="0"/>
          </a:p>
          <a:p>
            <a:endParaRPr lang="en-US" dirty="0"/>
          </a:p>
        </p:txBody>
      </p:sp>
    </p:spTree>
    <p:extLst>
      <p:ext uri="{BB962C8B-B14F-4D97-AF65-F5344CB8AC3E}">
        <p14:creationId xmlns:p14="http://schemas.microsoft.com/office/powerpoint/2010/main" val="229775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5715000" y="2662801"/>
            <a:ext cx="617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4800" b="0" dirty="0">
                <a:latin typeface="Georgia" panose="02040502050405020303" pitchFamily="18" charset="0"/>
              </a:rPr>
              <a:t>Christ Raises </a:t>
            </a:r>
          </a:p>
          <a:p>
            <a:pPr algn="ctr" eaLnBrk="1" hangingPunct="1">
              <a:spcBef>
                <a:spcPct val="0"/>
              </a:spcBef>
              <a:buClrTx/>
              <a:buSzTx/>
              <a:buFontTx/>
              <a:buNone/>
            </a:pPr>
            <a:r>
              <a:rPr lang="en-US" altLang="en-US" sz="4800" b="0" dirty="0">
                <a:latin typeface="Georgia" panose="02040502050405020303" pitchFamily="18" charset="0"/>
              </a:rPr>
              <a:t>The Standard</a:t>
            </a:r>
          </a:p>
        </p:txBody>
      </p:sp>
      <p:pic>
        <p:nvPicPr>
          <p:cNvPr id="7" name="Picture 3">
            <a:extLst>
              <a:ext uri="{FF2B5EF4-FFF2-40B4-BE49-F238E27FC236}">
                <a16:creationId xmlns:a16="http://schemas.microsoft.com/office/drawing/2014/main" id="{17BFB44A-E2E0-4F3A-ADC4-3FEBB9EE4E99}"/>
              </a:ext>
            </a:extLst>
          </p:cNvPr>
          <p:cNvPicPr>
            <a:picLocks noChangeAspect="1"/>
          </p:cNvPicPr>
          <p:nvPr/>
        </p:nvPicPr>
        <p:blipFill rotWithShape="1">
          <a:blip r:embed="rId3"/>
          <a:srcRect t="8040" r="-461" b="8729"/>
          <a:stretch/>
        </p:blipFill>
        <p:spPr>
          <a:xfrm>
            <a:off x="303921" y="206075"/>
            <a:ext cx="5259971" cy="6562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CE1FE51C-0696-473D-AAB9-12F3A6A741CB}"/>
              </a:ext>
            </a:extLst>
          </p:cNvPr>
          <p:cNvSpPr/>
          <p:nvPr/>
        </p:nvSpPr>
        <p:spPr>
          <a:xfrm>
            <a:off x="303921" y="1640641"/>
            <a:ext cx="2809448" cy="187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Gospel of Christ</a:t>
            </a:r>
          </a:p>
        </p:txBody>
      </p:sp>
      <p:sp>
        <p:nvSpPr>
          <p:cNvPr id="10" name="Rectangle 9">
            <a:extLst>
              <a:ext uri="{FF2B5EF4-FFF2-40B4-BE49-F238E27FC236}">
                <a16:creationId xmlns:a16="http://schemas.microsoft.com/office/drawing/2014/main" id="{9CB03EC2-BB00-4A19-97E4-D2D8877B22FA}"/>
              </a:ext>
            </a:extLst>
          </p:cNvPr>
          <p:cNvSpPr/>
          <p:nvPr/>
        </p:nvSpPr>
        <p:spPr>
          <a:xfrm>
            <a:off x="5091470" y="1593796"/>
            <a:ext cx="449705" cy="13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C6072F-2BE1-4974-A9D7-7C43FC17238A}"/>
              </a:ext>
            </a:extLst>
          </p:cNvPr>
          <p:cNvSpPr/>
          <p:nvPr/>
        </p:nvSpPr>
        <p:spPr>
          <a:xfrm>
            <a:off x="303921" y="2412009"/>
            <a:ext cx="3353679" cy="188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 of Moses</a:t>
            </a:r>
          </a:p>
        </p:txBody>
      </p:sp>
      <p:sp>
        <p:nvSpPr>
          <p:cNvPr id="14" name="Rectangle 13">
            <a:extLst>
              <a:ext uri="{FF2B5EF4-FFF2-40B4-BE49-F238E27FC236}">
                <a16:creationId xmlns:a16="http://schemas.microsoft.com/office/drawing/2014/main" id="{4A5DDB6E-439B-44CF-B09A-90E9E8243D6C}"/>
              </a:ext>
            </a:extLst>
          </p:cNvPr>
          <p:cNvSpPr/>
          <p:nvPr/>
        </p:nvSpPr>
        <p:spPr>
          <a:xfrm>
            <a:off x="4229567" y="2412009"/>
            <a:ext cx="487180" cy="18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D9DD01-9950-434F-B4CB-4989E7B17010}"/>
              </a:ext>
            </a:extLst>
          </p:cNvPr>
          <p:cNvSpPr/>
          <p:nvPr/>
        </p:nvSpPr>
        <p:spPr>
          <a:xfrm>
            <a:off x="5304616" y="2439399"/>
            <a:ext cx="299803" cy="18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BCBEE2-9F13-46D2-8E3D-3EF117F1C3F9}"/>
              </a:ext>
            </a:extLst>
          </p:cNvPr>
          <p:cNvSpPr txBox="1"/>
          <p:nvPr/>
        </p:nvSpPr>
        <p:spPr>
          <a:xfrm>
            <a:off x="752038" y="6467259"/>
            <a:ext cx="6165272" cy="369332"/>
          </a:xfrm>
          <a:prstGeom prst="rect">
            <a:avLst/>
          </a:prstGeom>
          <a:noFill/>
        </p:spPr>
        <p:txBody>
          <a:bodyPr wrap="square">
            <a:spAutoFit/>
          </a:bodyPr>
          <a:lstStyle/>
          <a:p>
            <a:r>
              <a:rPr lang="en-US" b="0" i="0" dirty="0">
                <a:effectLst/>
                <a:latin typeface="Georgia" panose="02040502050405020303" pitchFamily="18" charset="0"/>
              </a:rPr>
              <a:t>Marie-Lan Nguyen</a:t>
            </a:r>
            <a:endParaRPr lang="en-US" dirty="0">
              <a:latin typeface="Georgia" panose="02040502050405020303" pitchFamily="18" charset="0"/>
            </a:endParaRPr>
          </a:p>
        </p:txBody>
      </p:sp>
    </p:spTree>
    <p:extLst>
      <p:ext uri="{BB962C8B-B14F-4D97-AF65-F5344CB8AC3E}">
        <p14:creationId xmlns:p14="http://schemas.microsoft.com/office/powerpoint/2010/main" val="5961498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04799" y="3992427"/>
            <a:ext cx="6006059"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“It has been said by them of old time, Thou shalt not kill, and whosoever shall kill shall be in danger of the judgment of God.” </a:t>
            </a:r>
          </a:p>
          <a:p>
            <a:pPr algn="ctr">
              <a:spcBef>
                <a:spcPct val="50000"/>
              </a:spcBef>
              <a:buClrTx/>
              <a:buSzTx/>
              <a:buFontTx/>
              <a:buNone/>
            </a:pPr>
            <a:r>
              <a:rPr lang="en-US" altLang="en-US" sz="3200" b="0" dirty="0">
                <a:latin typeface="Georgia" panose="02040502050405020303" pitchFamily="18" charset="0"/>
              </a:rPr>
              <a:t>Matthew 5:21 </a:t>
            </a:r>
            <a:r>
              <a:rPr lang="en-US" altLang="en-US" sz="2000" b="0" dirty="0">
                <a:latin typeface="Georgia" panose="02040502050405020303" pitchFamily="18" charset="0"/>
              </a:rPr>
              <a:t>(alluding to Exodus 20:13)</a:t>
            </a:r>
          </a:p>
        </p:txBody>
      </p:sp>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A6A4E769-D43A-4AB4-BE82-ABE6C006D2E7}"/>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40957149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04799" y="3992427"/>
            <a:ext cx="6006059"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“It has been said by them of old time, Thou shalt not kill, and whosoever shall kill shall be in danger of the judgment of God.” </a:t>
            </a:r>
          </a:p>
          <a:p>
            <a:pPr algn="ctr">
              <a:spcBef>
                <a:spcPct val="50000"/>
              </a:spcBef>
              <a:buClrTx/>
              <a:buSzTx/>
              <a:buFontTx/>
              <a:buNone/>
            </a:pPr>
            <a:r>
              <a:rPr lang="en-US" altLang="en-US" sz="3200" b="0" dirty="0">
                <a:latin typeface="Georgia" panose="02040502050405020303" pitchFamily="18" charset="0"/>
              </a:rPr>
              <a:t>Matthew 5:21 </a:t>
            </a:r>
            <a:r>
              <a:rPr lang="en-US" altLang="en-US" sz="2000" b="0" dirty="0">
                <a:latin typeface="Georgia" panose="02040502050405020303" pitchFamily="18" charset="0"/>
              </a:rPr>
              <a:t>(alluding to Exodus 20:13)</a:t>
            </a:r>
          </a:p>
        </p:txBody>
      </p:sp>
      <p:sp>
        <p:nvSpPr>
          <p:cNvPr id="44036" name="Rectangle 4"/>
          <p:cNvSpPr>
            <a:spLocks noChangeArrowheads="1"/>
          </p:cNvSpPr>
          <p:nvPr/>
        </p:nvSpPr>
        <p:spPr bwMode="auto">
          <a:xfrm>
            <a:off x="6310859" y="3073398"/>
            <a:ext cx="5708688"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buNone/>
            </a:pPr>
            <a:r>
              <a:rPr lang="en-US" altLang="en-US" sz="3200" b="0" dirty="0">
                <a:latin typeface="Georgia" panose="02040502050405020303" pitchFamily="18" charset="0"/>
              </a:rPr>
              <a:t>“But I say </a:t>
            </a:r>
            <a:r>
              <a:rPr lang="en-US" altLang="en-US" sz="3200" dirty="0">
                <a:latin typeface="Georgia" panose="02040502050405020303" pitchFamily="18" charset="0"/>
              </a:rPr>
              <a:t>unto you, that w</a:t>
            </a:r>
            <a:r>
              <a:rPr lang="en-US" altLang="en-US" sz="3200" b="0" dirty="0">
                <a:latin typeface="Georgia" panose="02040502050405020303" pitchFamily="18" charset="0"/>
              </a:rPr>
              <a:t>hosoever is angry with his brother </a:t>
            </a:r>
            <a:r>
              <a:rPr lang="en-US" altLang="en-US" sz="3200" u="sng" dirty="0">
                <a:latin typeface="Georgia" panose="02040502050405020303" pitchFamily="18" charset="0"/>
              </a:rPr>
              <a:t>without a cause</a:t>
            </a:r>
            <a:r>
              <a:rPr lang="en-US" altLang="en-US" sz="3200" b="0" dirty="0">
                <a:latin typeface="Georgia" panose="02040502050405020303" pitchFamily="18" charset="0"/>
              </a:rPr>
              <a:t> shall be in danger of the judgment.” </a:t>
            </a:r>
          </a:p>
          <a:p>
            <a:pPr algn="ctr" eaLnBrk="1" hangingPunct="1"/>
            <a:endParaRPr lang="en-US" altLang="en-US" sz="1200" b="0" dirty="0">
              <a:latin typeface="Georgia" panose="02040502050405020303" pitchFamily="18" charset="0"/>
            </a:endParaRPr>
          </a:p>
          <a:p>
            <a:pPr algn="ctr" eaLnBrk="1" hangingPunct="1">
              <a:buNone/>
            </a:pPr>
            <a:r>
              <a:rPr lang="en-US" altLang="en-US" sz="2800" b="0" dirty="0">
                <a:latin typeface="Georgia" panose="02040502050405020303" pitchFamily="18" charset="0"/>
              </a:rPr>
              <a:t>KJV Matthew 5:22 </a:t>
            </a:r>
          </a:p>
        </p:txBody>
      </p:sp>
      <p:pic>
        <p:nvPicPr>
          <p:cNvPr id="6" name="Picture 5">
            <a:extLst>
              <a:ext uri="{FF2B5EF4-FFF2-40B4-BE49-F238E27FC236}">
                <a16:creationId xmlns:a16="http://schemas.microsoft.com/office/drawing/2014/main" id="{4ECE537C-2A46-4717-A3C5-111BCC5FCDB3}"/>
              </a:ext>
            </a:extLst>
          </p:cNvPr>
          <p:cNvPicPr>
            <a:picLocks noChangeAspect="1"/>
          </p:cNvPicPr>
          <p:nvPr/>
        </p:nvPicPr>
        <p:blipFill>
          <a:blip r:embed="rId3"/>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08EEB540-0F38-42A4-B930-83A7813A3136}"/>
              </a:ext>
            </a:extLst>
          </p:cNvPr>
          <p:cNvSpPr txBox="1"/>
          <p:nvPr/>
        </p:nvSpPr>
        <p:spPr>
          <a:xfrm>
            <a:off x="6623778" y="2440747"/>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highlight>
                <a:srgbClr val="000000"/>
              </a:highlight>
            </a:endParaRPr>
          </a:p>
        </p:txBody>
      </p:sp>
      <p:pic>
        <p:nvPicPr>
          <p:cNvPr id="8" name="Picture 3" descr="Text&#10;&#10;Description automatically generated">
            <a:extLst>
              <a:ext uri="{FF2B5EF4-FFF2-40B4-BE49-F238E27FC236}">
                <a16:creationId xmlns:a16="http://schemas.microsoft.com/office/drawing/2014/main" id="{8E9C45D6-C3E4-0A47-A14C-E0D3A56CDEAE}"/>
              </a:ext>
            </a:extLst>
          </p:cNvPr>
          <p:cNvPicPr>
            <a:picLocks noChangeAspect="1"/>
          </p:cNvPicPr>
          <p:nvPr/>
        </p:nvPicPr>
        <p:blipFill>
          <a:blip r:embed="rId4"/>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918240DB-7BE8-E647-8F8A-8647A589CB76}"/>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36223038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A617C5B1-9896-47F9-B7E6-7ECED641575A}"/>
              </a:ext>
            </a:extLst>
          </p:cNvPr>
          <p:cNvSpPr txBox="1">
            <a:spLocks noChangeArrowheads="1"/>
          </p:cNvSpPr>
          <p:nvPr/>
        </p:nvSpPr>
        <p:spPr bwMode="auto">
          <a:xfrm>
            <a:off x="8760843" y="0"/>
            <a:ext cx="3431157" cy="3025775"/>
          </a:xfrm>
          <a:prstGeom prst="rect">
            <a:avLst/>
          </a:prstGeom>
          <a:solidFill>
            <a:srgbClr val="800080"/>
          </a:solidFill>
          <a:ln w="9525">
            <a:solidFill>
              <a:schemeClr val="bg1"/>
            </a:solidFill>
            <a:miter lim="800000"/>
            <a:headEnd/>
            <a:tailEnd/>
          </a:ln>
        </p:spPr>
        <p:txBody>
          <a:bodyPr wrap="square">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eaLnBrk="1" hangingPunct="1"/>
            <a:r>
              <a:rPr lang="en-US" altLang="en-US" sz="3200" b="0" dirty="0">
                <a:solidFill>
                  <a:srgbClr val="FFFF00"/>
                </a:solidFill>
                <a:latin typeface="Times New Roman" panose="02020603050405020304" pitchFamily="18" charset="0"/>
              </a:rPr>
              <a:t>“Whosoever is angry with his brother shall be in danger of his judgment.” </a:t>
            </a:r>
          </a:p>
          <a:p>
            <a:pPr algn="ctr" eaLnBrk="1" hangingPunct="1"/>
            <a:r>
              <a:rPr lang="en-US" altLang="en-US" sz="3200" b="0" dirty="0">
                <a:solidFill>
                  <a:srgbClr val="FFFF00"/>
                </a:solidFill>
                <a:latin typeface="Times New Roman" panose="02020603050405020304" pitchFamily="18" charset="0"/>
              </a:rPr>
              <a:t>(3 Nephi 12:22)</a:t>
            </a:r>
          </a:p>
        </p:txBody>
      </p:sp>
      <p:pic>
        <p:nvPicPr>
          <p:cNvPr id="16388" name="Picture 4" descr="Christ">
            <a:extLst>
              <a:ext uri="{FF2B5EF4-FFF2-40B4-BE49-F238E27FC236}">
                <a16:creationId xmlns:a16="http://schemas.microsoft.com/office/drawing/2014/main" id="{4562264D-207B-4554-A675-468BF65ADFC8}"/>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29784" y="278335"/>
            <a:ext cx="8049718" cy="6301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1ADF8963-12DB-4EE7-B759-F50FABDC559A}"/>
              </a:ext>
            </a:extLst>
          </p:cNvPr>
          <p:cNvSpPr txBox="1">
            <a:spLocks noChangeArrowheads="1"/>
          </p:cNvSpPr>
          <p:nvPr/>
        </p:nvSpPr>
        <p:spPr bwMode="auto">
          <a:xfrm>
            <a:off x="8760842" y="4303455"/>
            <a:ext cx="3431158" cy="2554545"/>
          </a:xfrm>
          <a:prstGeom prst="rect">
            <a:avLst/>
          </a:prstGeom>
          <a:solidFill>
            <a:srgbClr val="800080"/>
          </a:solidFill>
          <a:ln w="9525">
            <a:solidFill>
              <a:schemeClr val="bg1"/>
            </a:solidFill>
            <a:miter lim="800000"/>
            <a:headEnd/>
            <a:tailEnd/>
          </a:ln>
        </p:spPr>
        <p:txBody>
          <a:bodyPr wrap="square">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eaLnBrk="1" hangingPunct="1"/>
            <a:r>
              <a:rPr lang="en-US" altLang="en-US" sz="3200" b="0" dirty="0">
                <a:solidFill>
                  <a:srgbClr val="FFFF00"/>
                </a:solidFill>
                <a:latin typeface="Times New Roman" panose="02020603050405020304" pitchFamily="18" charset="0"/>
              </a:rPr>
              <a:t>“He that hath the spirit of contention is not of me, but is of the devil.” </a:t>
            </a:r>
          </a:p>
          <a:p>
            <a:pPr algn="ctr" eaLnBrk="1" hangingPunct="1"/>
            <a:r>
              <a:rPr lang="en-US" altLang="en-US" sz="3200" b="0" dirty="0">
                <a:solidFill>
                  <a:srgbClr val="FFFF00"/>
                </a:solidFill>
                <a:latin typeface="Times New Roman" panose="02020603050405020304" pitchFamily="18" charset="0"/>
              </a:rPr>
              <a:t>(3 Nephi 11:29)</a:t>
            </a:r>
          </a:p>
        </p:txBody>
      </p:sp>
      <p:sp>
        <p:nvSpPr>
          <p:cNvPr id="3" name="Rectangle 2">
            <a:extLst>
              <a:ext uri="{FF2B5EF4-FFF2-40B4-BE49-F238E27FC236}">
                <a16:creationId xmlns:a16="http://schemas.microsoft.com/office/drawing/2014/main" id="{1CD0DD57-BB96-4843-A679-A3CF8CD03CBF}"/>
              </a:ext>
            </a:extLst>
          </p:cNvPr>
          <p:cNvSpPr/>
          <p:nvPr/>
        </p:nvSpPr>
        <p:spPr>
          <a:xfrm>
            <a:off x="9678259" y="3254645"/>
            <a:ext cx="1689316" cy="769441"/>
          </a:xfrm>
          <a:prstGeom prst="rect">
            <a:avLst/>
          </a:prstGeom>
        </p:spPr>
        <p:txBody>
          <a:bodyPr wrap="square">
            <a:spAutoFit/>
          </a:bodyPr>
          <a:lstStyle/>
          <a:p>
            <a:r>
              <a:rPr lang="en-US" sz="4400" dirty="0">
                <a:latin typeface="Georgia" panose="02040502050405020303" pitchFamily="18" charset="0"/>
              </a:rPr>
              <a:t>Anger</a:t>
            </a:r>
          </a:p>
        </p:txBody>
      </p:sp>
      <p:sp>
        <p:nvSpPr>
          <p:cNvPr id="2" name="TextBox 1">
            <a:extLst>
              <a:ext uri="{FF2B5EF4-FFF2-40B4-BE49-F238E27FC236}">
                <a16:creationId xmlns:a16="http://schemas.microsoft.com/office/drawing/2014/main" id="{991EA9D1-2002-4C9B-8D44-3AE29135B7BB}"/>
              </a:ext>
            </a:extLst>
          </p:cNvPr>
          <p:cNvSpPr txBox="1"/>
          <p:nvPr/>
        </p:nvSpPr>
        <p:spPr>
          <a:xfrm>
            <a:off x="928142" y="6210333"/>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John Scott</a:t>
            </a:r>
            <a:endParaRPr lang="en-US"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82882" y="3837646"/>
            <a:ext cx="5438043"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was said by them of old time, Thou shalt not commit adultery.”</a:t>
            </a:r>
          </a:p>
          <a:p>
            <a:pPr algn="ctr">
              <a:spcBef>
                <a:spcPct val="50000"/>
              </a:spcBef>
              <a:buClrTx/>
              <a:buSzTx/>
              <a:buFontTx/>
              <a:buNone/>
            </a:pPr>
            <a:r>
              <a:rPr lang="en-US" altLang="en-US" sz="3200" b="0" dirty="0">
                <a:latin typeface="Georgia" panose="02040502050405020303" pitchFamily="18" charset="0"/>
              </a:rPr>
              <a:t>Matthew 5:27 </a:t>
            </a:r>
            <a:r>
              <a:rPr lang="en-US" altLang="en-US" sz="2000" b="0" dirty="0">
                <a:latin typeface="Georgia" panose="02040502050405020303" pitchFamily="18" charset="0"/>
              </a:rPr>
              <a:t>(alluding to Ex. 20:14)</a:t>
            </a:r>
          </a:p>
        </p:txBody>
      </p:sp>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1821229-33C7-D04A-94FA-DA5FADE610AD}"/>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13036394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82882" y="3837646"/>
            <a:ext cx="5438043"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was said by them of old time, Thou shalt not commit adultery.”</a:t>
            </a:r>
          </a:p>
          <a:p>
            <a:pPr algn="ctr">
              <a:spcBef>
                <a:spcPct val="50000"/>
              </a:spcBef>
              <a:buClrTx/>
              <a:buSzTx/>
              <a:buFontTx/>
              <a:buNone/>
            </a:pPr>
            <a:r>
              <a:rPr lang="en-US" altLang="en-US" sz="3200" b="0" dirty="0">
                <a:latin typeface="Georgia" panose="02040502050405020303" pitchFamily="18" charset="0"/>
              </a:rPr>
              <a:t>Matthew 5:27 </a:t>
            </a:r>
            <a:r>
              <a:rPr lang="en-US" altLang="en-US" sz="2000" b="0" dirty="0">
                <a:latin typeface="Georgia" panose="02040502050405020303" pitchFamily="18" charset="0"/>
              </a:rPr>
              <a:t>(alluding to Ex. 20:14)</a:t>
            </a:r>
          </a:p>
        </p:txBody>
      </p:sp>
      <p:sp>
        <p:nvSpPr>
          <p:cNvPr id="44036" name="Rectangle 4"/>
          <p:cNvSpPr>
            <a:spLocks noChangeArrowheads="1"/>
          </p:cNvSpPr>
          <p:nvPr/>
        </p:nvSpPr>
        <p:spPr bwMode="auto">
          <a:xfrm>
            <a:off x="5542547" y="3073398"/>
            <a:ext cx="6477000"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“But I say unto you, that whosoever looks on a woman, to lust after her, has committed adultery already in his heart.”</a:t>
            </a:r>
          </a:p>
          <a:p>
            <a:pPr algn="ctr">
              <a:spcBef>
                <a:spcPct val="50000"/>
              </a:spcBef>
              <a:buClrTx/>
              <a:buSzTx/>
              <a:buFontTx/>
              <a:buNone/>
            </a:pPr>
            <a:r>
              <a:rPr lang="en-US" altLang="en-US" sz="3200" b="0" dirty="0">
                <a:latin typeface="Georgia" panose="02040502050405020303" pitchFamily="18" charset="0"/>
              </a:rPr>
              <a:t>Matthew 5:28</a:t>
            </a:r>
          </a:p>
        </p:txBody>
      </p:sp>
      <p:pic>
        <p:nvPicPr>
          <p:cNvPr id="6" name="Picture 5">
            <a:extLst>
              <a:ext uri="{FF2B5EF4-FFF2-40B4-BE49-F238E27FC236}">
                <a16:creationId xmlns:a16="http://schemas.microsoft.com/office/drawing/2014/main" id="{4ECE537C-2A46-4717-A3C5-111BCC5FCDB3}"/>
              </a:ext>
            </a:extLst>
          </p:cNvPr>
          <p:cNvPicPr>
            <a:picLocks noChangeAspect="1"/>
          </p:cNvPicPr>
          <p:nvPr/>
        </p:nvPicPr>
        <p:blipFill>
          <a:blip r:embed="rId3"/>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4"/>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08EEB540-0F38-42A4-B930-83A7813A3136}"/>
              </a:ext>
            </a:extLst>
          </p:cNvPr>
          <p:cNvSpPr txBox="1"/>
          <p:nvPr/>
        </p:nvSpPr>
        <p:spPr>
          <a:xfrm>
            <a:off x="6623778" y="2440747"/>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p>
        </p:txBody>
      </p:sp>
      <p:sp>
        <p:nvSpPr>
          <p:cNvPr id="8" name="TextBox 7">
            <a:extLst>
              <a:ext uri="{FF2B5EF4-FFF2-40B4-BE49-F238E27FC236}">
                <a16:creationId xmlns:a16="http://schemas.microsoft.com/office/drawing/2014/main" id="{6D6C1B1E-47A1-F142-827C-85463E00A670}"/>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4295273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2EAE8F3A-C5BD-4E82-8091-CEB396D61884}"/>
              </a:ext>
            </a:extLst>
          </p:cNvPr>
          <p:cNvSpPr txBox="1">
            <a:spLocks noChangeArrowheads="1"/>
          </p:cNvSpPr>
          <p:nvPr/>
        </p:nvSpPr>
        <p:spPr bwMode="auto">
          <a:xfrm>
            <a:off x="4532811" y="172278"/>
            <a:ext cx="7394145" cy="652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800" dirty="0">
                <a:latin typeface="Georgia" panose="02040502050405020303" pitchFamily="18" charset="0"/>
              </a:rPr>
              <a:t>“Whosoever </a:t>
            </a:r>
            <a:r>
              <a:rPr lang="en-US" sz="3800" dirty="0" err="1">
                <a:latin typeface="Georgia" panose="02040502050405020303" pitchFamily="18" charset="0"/>
              </a:rPr>
              <a:t>looketh</a:t>
            </a:r>
            <a:r>
              <a:rPr lang="en-US" sz="3800" dirty="0">
                <a:latin typeface="Georgia" panose="02040502050405020303" pitchFamily="18" charset="0"/>
              </a:rPr>
              <a:t> on a woman, to lust after her, hath committed adultery already in his heart. Behold, I give unto you a commandment, that ye suffer none of these things to enter into your heart; For it is better that ye should deny yourselves of these things, wherein ye will take up your cross, than that ye should be cast into hell.”</a:t>
            </a:r>
          </a:p>
        </p:txBody>
      </p:sp>
      <p:pic>
        <p:nvPicPr>
          <p:cNvPr id="4098" name="Picture 2" descr="Jesus Preaches to the Multitude">
            <a:extLst>
              <a:ext uri="{FF2B5EF4-FFF2-40B4-BE49-F238E27FC236}">
                <a16:creationId xmlns:a16="http://schemas.microsoft.com/office/drawing/2014/main" id="{ED0C56A0-5A7C-4DE5-AC37-72912CAFC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4" y="172278"/>
            <a:ext cx="4291807"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1EA9D1-2002-4C9B-8D44-3AE29135B7BB}"/>
              </a:ext>
            </a:extLst>
          </p:cNvPr>
          <p:cNvSpPr txBox="1"/>
          <p:nvPr/>
        </p:nvSpPr>
        <p:spPr>
          <a:xfrm>
            <a:off x="265044" y="3244334"/>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Jorge </a:t>
            </a:r>
            <a:r>
              <a:rPr lang="en-US" dirty="0" err="1">
                <a:highlight>
                  <a:srgbClr val="000000"/>
                </a:highlight>
                <a:latin typeface="Georgia"/>
                <a:ea typeface="+mn-lt"/>
                <a:cs typeface="+mn-lt"/>
              </a:rPr>
              <a:t>Cocco</a:t>
            </a:r>
            <a:endParaRPr lang="en-US" dirty="0"/>
          </a:p>
        </p:txBody>
      </p:sp>
      <p:sp>
        <p:nvSpPr>
          <p:cNvPr id="10" name="TextBox 9">
            <a:extLst>
              <a:ext uri="{FF2B5EF4-FFF2-40B4-BE49-F238E27FC236}">
                <a16:creationId xmlns:a16="http://schemas.microsoft.com/office/drawing/2014/main" id="{89409EF2-25D5-46F6-8BF5-A474C6DC8931}"/>
              </a:ext>
            </a:extLst>
          </p:cNvPr>
          <p:cNvSpPr txBox="1"/>
          <p:nvPr/>
        </p:nvSpPr>
        <p:spPr>
          <a:xfrm>
            <a:off x="265044" y="3897476"/>
            <a:ext cx="3902008" cy="584775"/>
          </a:xfrm>
          <a:prstGeom prst="rect">
            <a:avLst/>
          </a:prstGeom>
          <a:noFill/>
        </p:spPr>
        <p:txBody>
          <a:bodyPr wrap="square">
            <a:spAutoFit/>
          </a:bodyPr>
          <a:lstStyle/>
          <a:p>
            <a:pPr algn="ctr"/>
            <a:r>
              <a:rPr lang="en-US" sz="3200" dirty="0">
                <a:latin typeface="Georgia" panose="02040502050405020303" pitchFamily="18" charset="0"/>
              </a:rPr>
              <a:t>3 Nephi 12:28–30</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Three Sermons from the Savior</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solidFill>
                  <a:srgbClr val="FFFF00"/>
                </a:solidFill>
              </a:rPr>
              <a:t>Jesus’s first sermon in Luke</a:t>
            </a:r>
          </a:p>
          <a:p>
            <a:r>
              <a:rPr lang="en-US" dirty="0"/>
              <a:t>The Sermon on the Mount</a:t>
            </a:r>
          </a:p>
          <a:p>
            <a:r>
              <a:rPr lang="en-US" dirty="0"/>
              <a:t>The Bread of Life Discourse</a:t>
            </a:r>
          </a:p>
        </p:txBody>
      </p:sp>
    </p:spTree>
    <p:extLst>
      <p:ext uri="{BB962C8B-B14F-4D97-AF65-F5344CB8AC3E}">
        <p14:creationId xmlns:p14="http://schemas.microsoft.com/office/powerpoint/2010/main" val="165784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9E5E-E796-43B5-AB7B-46DE69846361}"/>
              </a:ext>
            </a:extLst>
          </p:cNvPr>
          <p:cNvSpPr>
            <a:spLocks noGrp="1"/>
          </p:cNvSpPr>
          <p:nvPr>
            <p:ph type="title"/>
          </p:nvPr>
        </p:nvSpPr>
        <p:spPr/>
        <p:txBody>
          <a:bodyPr>
            <a:normAutofit fontScale="90000"/>
          </a:bodyPr>
          <a:lstStyle/>
          <a:p>
            <a:r>
              <a:rPr lang="en-US" dirty="0">
                <a:latin typeface="Georgia"/>
              </a:rPr>
              <a:t>Don’t think about a </a:t>
            </a:r>
            <a:br>
              <a:rPr lang="en-US" dirty="0"/>
            </a:br>
            <a:r>
              <a:rPr lang="en-US" dirty="0">
                <a:latin typeface="Georgia"/>
              </a:rPr>
              <a:t>cat playing ukulele</a:t>
            </a:r>
            <a:endParaRPr lang="en-US" dirty="0"/>
          </a:p>
        </p:txBody>
      </p:sp>
    </p:spTree>
    <p:extLst>
      <p:ext uri="{BB962C8B-B14F-4D97-AF65-F5344CB8AC3E}">
        <p14:creationId xmlns:p14="http://schemas.microsoft.com/office/powerpoint/2010/main" val="2182748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9E5E-E796-43B5-AB7B-46DE69846361}"/>
              </a:ext>
            </a:extLst>
          </p:cNvPr>
          <p:cNvSpPr>
            <a:spLocks noGrp="1"/>
          </p:cNvSpPr>
          <p:nvPr>
            <p:ph type="title"/>
          </p:nvPr>
        </p:nvSpPr>
        <p:spPr/>
        <p:txBody>
          <a:bodyPr>
            <a:normAutofit fontScale="90000"/>
          </a:bodyPr>
          <a:lstStyle/>
          <a:p>
            <a:r>
              <a:rPr lang="en-US" dirty="0">
                <a:latin typeface="Georgia"/>
              </a:rPr>
              <a:t>Don’t think about a </a:t>
            </a:r>
            <a:br>
              <a:rPr lang="en-US" dirty="0"/>
            </a:br>
            <a:r>
              <a:rPr lang="en-US" dirty="0">
                <a:latin typeface="Georgia"/>
              </a:rPr>
              <a:t>cat playing ukulele</a:t>
            </a:r>
            <a:endParaRPr lang="en-US" dirty="0"/>
          </a:p>
        </p:txBody>
      </p:sp>
      <p:pic>
        <p:nvPicPr>
          <p:cNvPr id="5" name="Picture 5">
            <a:extLst>
              <a:ext uri="{FF2B5EF4-FFF2-40B4-BE49-F238E27FC236}">
                <a16:creationId xmlns:a16="http://schemas.microsoft.com/office/drawing/2014/main" id="{1A2FD232-1F50-4178-8768-4A1189C7B820}"/>
              </a:ext>
            </a:extLst>
          </p:cNvPr>
          <p:cNvPicPr>
            <a:picLocks noChangeAspect="1"/>
          </p:cNvPicPr>
          <p:nvPr/>
        </p:nvPicPr>
        <p:blipFill>
          <a:blip r:embed="rId3"/>
          <a:stretch>
            <a:fillRect/>
          </a:stretch>
        </p:blipFill>
        <p:spPr>
          <a:xfrm>
            <a:off x="4399613" y="1792698"/>
            <a:ext cx="3442740" cy="4922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CD0E27E9-CDA6-40D9-8752-9089C85E9A72}"/>
              </a:ext>
            </a:extLst>
          </p:cNvPr>
          <p:cNvSpPr txBox="1"/>
          <p:nvPr/>
        </p:nvSpPr>
        <p:spPr>
          <a:xfrm>
            <a:off x="4719076" y="63920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FolsomNatural</a:t>
            </a:r>
          </a:p>
          <a:p>
            <a:pPr algn="l"/>
            <a:endParaRPr lang="en-US" dirty="0"/>
          </a:p>
        </p:txBody>
      </p:sp>
    </p:spTree>
    <p:extLst>
      <p:ext uri="{BB962C8B-B14F-4D97-AF65-F5344CB8AC3E}">
        <p14:creationId xmlns:p14="http://schemas.microsoft.com/office/powerpoint/2010/main" val="82119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9E5E-E796-43B5-AB7B-46DE69846361}"/>
              </a:ext>
            </a:extLst>
          </p:cNvPr>
          <p:cNvSpPr>
            <a:spLocks noGrp="1"/>
          </p:cNvSpPr>
          <p:nvPr>
            <p:ph type="title"/>
          </p:nvPr>
        </p:nvSpPr>
        <p:spPr/>
        <p:txBody>
          <a:bodyPr>
            <a:normAutofit fontScale="90000"/>
          </a:bodyPr>
          <a:lstStyle/>
          <a:p>
            <a:r>
              <a:rPr lang="en-US" dirty="0">
                <a:latin typeface="Georgia"/>
              </a:rPr>
              <a:t>Don’t think about a </a:t>
            </a:r>
            <a:br>
              <a:rPr lang="en-US" dirty="0"/>
            </a:br>
            <a:r>
              <a:rPr lang="en-US" dirty="0">
                <a:latin typeface="Georgia"/>
              </a:rPr>
              <a:t>cat playing ukulele</a:t>
            </a:r>
            <a:endParaRPr lang="en-US" dirty="0"/>
          </a:p>
        </p:txBody>
      </p:sp>
      <p:sp>
        <p:nvSpPr>
          <p:cNvPr id="3" name="Content Placeholder 2">
            <a:extLst>
              <a:ext uri="{FF2B5EF4-FFF2-40B4-BE49-F238E27FC236}">
                <a16:creationId xmlns:a16="http://schemas.microsoft.com/office/drawing/2014/main" id="{51DC340D-DBEE-46D5-9F25-083B931D85F5}"/>
              </a:ext>
            </a:extLst>
          </p:cNvPr>
          <p:cNvSpPr>
            <a:spLocks noGrp="1"/>
          </p:cNvSpPr>
          <p:nvPr>
            <p:ph idx="1"/>
          </p:nvPr>
        </p:nvSpPr>
        <p:spPr>
          <a:xfrm>
            <a:off x="913795" y="2142309"/>
            <a:ext cx="10353762" cy="4106091"/>
          </a:xfrm>
        </p:spPr>
        <p:txBody>
          <a:bodyPr/>
          <a:lstStyle/>
          <a:p>
            <a:r>
              <a:rPr lang="en-US" dirty="0"/>
              <a:t>Sometimes when we try to stop thinking about something, it’s </a:t>
            </a:r>
            <a:r>
              <a:rPr lang="en-US" i="1" dirty="0"/>
              <a:t>hard</a:t>
            </a:r>
            <a:r>
              <a:rPr lang="en-US" dirty="0"/>
              <a:t>!</a:t>
            </a:r>
          </a:p>
          <a:p>
            <a:r>
              <a:rPr lang="en-US" dirty="0"/>
              <a:t>There are many approaches to reduce lustful thoughts, (filters, getting advice from trusted friends/family/counselors/church leaders, continual practicing, etc.). </a:t>
            </a:r>
          </a:p>
          <a:p>
            <a:pPr marL="36900" indent="0">
              <a:buNone/>
            </a:pPr>
            <a:endParaRPr lang="en-US" dirty="0"/>
          </a:p>
        </p:txBody>
      </p:sp>
    </p:spTree>
    <p:extLst>
      <p:ext uri="{BB962C8B-B14F-4D97-AF65-F5344CB8AC3E}">
        <p14:creationId xmlns:p14="http://schemas.microsoft.com/office/powerpoint/2010/main" val="3468830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sus&amp;#39; shoulder pads: the one time when the church was prophetic: exmormon">
            <a:extLst>
              <a:ext uri="{FF2B5EF4-FFF2-40B4-BE49-F238E27FC236}">
                <a16:creationId xmlns:a16="http://schemas.microsoft.com/office/drawing/2014/main" id="{773D6F0E-8C28-48D1-A584-18B6ECB5139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8402" r="20379" b="34919"/>
          <a:stretch/>
        </p:blipFill>
        <p:spPr bwMode="auto">
          <a:xfrm>
            <a:off x="679269" y="299520"/>
            <a:ext cx="4572000" cy="6271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3" name="Content Placeholder 3">
            <a:extLst>
              <a:ext uri="{FF2B5EF4-FFF2-40B4-BE49-F238E27FC236}">
                <a16:creationId xmlns:a16="http://schemas.microsoft.com/office/drawing/2014/main" id="{5C8F07DF-5CC4-4EB0-B373-17A24DDD4A87}"/>
              </a:ext>
            </a:extLst>
          </p:cNvPr>
          <p:cNvSpPr>
            <a:spLocks noGrp="1"/>
          </p:cNvSpPr>
          <p:nvPr>
            <p:ph sz="half" idx="2"/>
          </p:nvPr>
        </p:nvSpPr>
        <p:spPr>
          <a:xfrm>
            <a:off x="5617029" y="299520"/>
            <a:ext cx="6322422" cy="6271659"/>
          </a:xfrm>
        </p:spPr>
        <p:txBody>
          <a:bodyPr>
            <a:noAutofit/>
          </a:bodyPr>
          <a:lstStyle/>
          <a:p>
            <a:pPr marL="36900" indent="0">
              <a:buNone/>
            </a:pPr>
            <a:r>
              <a:rPr lang="en-US" dirty="0"/>
              <a:t>“The light of the body is the eye: if therefore thine eye be single </a:t>
            </a:r>
            <a:r>
              <a:rPr lang="en-US" i="1" dirty="0"/>
              <a:t>to the glory of God,</a:t>
            </a:r>
            <a:r>
              <a:rPr lang="en-US" dirty="0"/>
              <a:t> thy whole body shall be full of light.” </a:t>
            </a:r>
          </a:p>
          <a:p>
            <a:pPr marL="36900" indent="0">
              <a:buNone/>
            </a:pPr>
            <a:r>
              <a:rPr lang="en-US" sz="2800" dirty="0"/>
              <a:t>(Matthew 6:22, JST, see also Doctrine and Covenants 88:67)</a:t>
            </a:r>
          </a:p>
          <a:p>
            <a:pPr marL="36900" indent="0">
              <a:buNone/>
            </a:pPr>
            <a:r>
              <a:rPr lang="en-US" dirty="0"/>
              <a:t>“Look unto me in every thought.” </a:t>
            </a:r>
            <a:r>
              <a:rPr lang="en-US" sz="2800" dirty="0"/>
              <a:t>(Doctrine and Covenants 6:36)</a:t>
            </a:r>
          </a:p>
        </p:txBody>
      </p:sp>
      <p:sp>
        <p:nvSpPr>
          <p:cNvPr id="8" name="TextBox 7">
            <a:extLst>
              <a:ext uri="{FF2B5EF4-FFF2-40B4-BE49-F238E27FC236}">
                <a16:creationId xmlns:a16="http://schemas.microsoft.com/office/drawing/2014/main" id="{7C32CA71-DD7C-4419-BA4C-B719E434DA06}"/>
              </a:ext>
            </a:extLst>
          </p:cNvPr>
          <p:cNvSpPr txBox="1"/>
          <p:nvPr/>
        </p:nvSpPr>
        <p:spPr>
          <a:xfrm>
            <a:off x="1084003" y="6250703"/>
            <a:ext cx="20249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ea typeface="+mn-lt"/>
                <a:cs typeface="+mn-lt"/>
              </a:rPr>
              <a:t>Del Parson</a:t>
            </a:r>
            <a:endParaRPr lang="en-US" sz="1400" dirty="0"/>
          </a:p>
        </p:txBody>
      </p:sp>
    </p:spTree>
    <p:extLst>
      <p:ext uri="{BB962C8B-B14F-4D97-AF65-F5344CB8AC3E}">
        <p14:creationId xmlns:p14="http://schemas.microsoft.com/office/powerpoint/2010/main" val="1450955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148C-D4A7-4CA4-A8F5-B9BF19601085}"/>
              </a:ext>
            </a:extLst>
          </p:cNvPr>
          <p:cNvSpPr>
            <a:spLocks noGrp="1"/>
          </p:cNvSpPr>
          <p:nvPr>
            <p:ph type="title"/>
          </p:nvPr>
        </p:nvSpPr>
        <p:spPr>
          <a:xfrm>
            <a:off x="913795" y="360218"/>
            <a:ext cx="10353762" cy="970450"/>
          </a:xfrm>
        </p:spPr>
        <p:txBody>
          <a:bodyPr>
            <a:normAutofit fontScale="90000"/>
          </a:bodyPr>
          <a:lstStyle/>
          <a:p>
            <a:r>
              <a:rPr lang="en-US" dirty="0"/>
              <a:t>The Sermon on the Mount: </a:t>
            </a:r>
            <a:br>
              <a:rPr lang="en-US" dirty="0"/>
            </a:br>
            <a:r>
              <a:rPr lang="en-US" dirty="0"/>
              <a:t>A Few Key Ideas</a:t>
            </a:r>
          </a:p>
        </p:txBody>
      </p:sp>
      <p:sp>
        <p:nvSpPr>
          <p:cNvPr id="3" name="Content Placeholder 2">
            <a:extLst>
              <a:ext uri="{FF2B5EF4-FFF2-40B4-BE49-F238E27FC236}">
                <a16:creationId xmlns:a16="http://schemas.microsoft.com/office/drawing/2014/main" id="{5E1CCAEC-24A6-4CE9-9962-90B6639AE5C9}"/>
              </a:ext>
            </a:extLst>
          </p:cNvPr>
          <p:cNvSpPr>
            <a:spLocks noGrp="1"/>
          </p:cNvSpPr>
          <p:nvPr>
            <p:ph idx="1"/>
          </p:nvPr>
        </p:nvSpPr>
        <p:spPr>
          <a:xfrm>
            <a:off x="913795" y="1843285"/>
            <a:ext cx="10353762" cy="4515951"/>
          </a:xfrm>
        </p:spPr>
        <p:txBody>
          <a:bodyPr>
            <a:normAutofit/>
          </a:bodyPr>
          <a:lstStyle/>
          <a:p>
            <a:r>
              <a:rPr lang="en-US" dirty="0">
                <a:solidFill>
                  <a:schemeClr val="tx1"/>
                </a:solidFill>
              </a:rPr>
              <a:t>Being the Beatitudes</a:t>
            </a:r>
          </a:p>
          <a:p>
            <a:r>
              <a:rPr lang="en-US" dirty="0"/>
              <a:t>Focusing on the heart</a:t>
            </a:r>
          </a:p>
          <a:p>
            <a:r>
              <a:rPr lang="en-US" dirty="0">
                <a:solidFill>
                  <a:srgbClr val="FFFF00"/>
                </a:solidFill>
              </a:rPr>
              <a:t>Perfecting love</a:t>
            </a:r>
          </a:p>
          <a:p>
            <a:r>
              <a:rPr lang="en-US" dirty="0"/>
              <a:t>Letting go of worry</a:t>
            </a:r>
          </a:p>
          <a:p>
            <a:endParaRPr lang="en-US" dirty="0"/>
          </a:p>
          <a:p>
            <a:endParaRPr lang="en-US" dirty="0"/>
          </a:p>
        </p:txBody>
      </p:sp>
    </p:spTree>
    <p:extLst>
      <p:ext uri="{BB962C8B-B14F-4D97-AF65-F5344CB8AC3E}">
        <p14:creationId xmlns:p14="http://schemas.microsoft.com/office/powerpoint/2010/main" val="1740688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7"/>
          <p:cNvSpPr>
            <a:spLocks noChangeArrowheads="1"/>
          </p:cNvSpPr>
          <p:nvPr/>
        </p:nvSpPr>
        <p:spPr bwMode="auto">
          <a:xfrm>
            <a:off x="457200" y="3880269"/>
            <a:ext cx="4724400" cy="2800767"/>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has been said, Thou shalt love thy neighbor and hate thine enemy.”</a:t>
            </a:r>
          </a:p>
          <a:p>
            <a:pPr algn="ctr">
              <a:spcBef>
                <a:spcPct val="50000"/>
              </a:spcBef>
              <a:buClrTx/>
              <a:buSzTx/>
              <a:buFontTx/>
              <a:buNone/>
            </a:pPr>
            <a:r>
              <a:rPr lang="en-US" altLang="en-US" sz="3200" b="0" dirty="0">
                <a:latin typeface="Georgia" panose="02040502050405020303" pitchFamily="18" charset="0"/>
              </a:rPr>
              <a:t>Matthew 5:43</a:t>
            </a:r>
          </a:p>
        </p:txBody>
      </p:sp>
      <p:cxnSp>
        <p:nvCxnSpPr>
          <p:cNvPr id="5" name="Straight Connector 4">
            <a:extLst>
              <a:ext uri="{FF2B5EF4-FFF2-40B4-BE49-F238E27FC236}">
                <a16:creationId xmlns:a16="http://schemas.microsoft.com/office/drawing/2014/main" id="{BC20526E-782D-5A43-9BF1-6AF34C01E5A1}"/>
              </a:ext>
            </a:extLst>
          </p:cNvPr>
          <p:cNvCxnSpPr>
            <a:cxnSpLocks/>
          </p:cNvCxnSpPr>
          <p:nvPr/>
        </p:nvCxnSpPr>
        <p:spPr>
          <a:xfrm>
            <a:off x="894347" y="6019800"/>
            <a:ext cx="3657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3" descr="Text&#10;&#10;Description automatically generated">
            <a:extLst>
              <a:ext uri="{FF2B5EF4-FFF2-40B4-BE49-F238E27FC236}">
                <a16:creationId xmlns:a16="http://schemas.microsoft.com/office/drawing/2014/main" id="{10767A9B-167D-4157-A534-C296EA1197BA}"/>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2165AAC5-268B-D84E-8A4F-9F1B16BC2A48}"/>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144634321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4"/>
          <p:cNvSpPr>
            <a:spLocks noChangeArrowheads="1"/>
          </p:cNvSpPr>
          <p:nvPr/>
        </p:nvSpPr>
        <p:spPr bwMode="auto">
          <a:xfrm>
            <a:off x="5562600" y="2894848"/>
            <a:ext cx="6172200" cy="37861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“But behold I say unto you, Love your enemies, bless them that curse you, do good to them that hate you, and pray for them which despitefully use you and persecute you.”</a:t>
            </a:r>
          </a:p>
          <a:p>
            <a:pPr algn="ctr">
              <a:spcBef>
                <a:spcPct val="50000"/>
              </a:spcBef>
              <a:buClrTx/>
              <a:buSzTx/>
              <a:buFontTx/>
              <a:buNone/>
            </a:pPr>
            <a:r>
              <a:rPr lang="en-US" altLang="en-US" sz="3200" b="0" dirty="0">
                <a:latin typeface="Georgia" panose="02040502050405020303" pitchFamily="18" charset="0"/>
              </a:rPr>
              <a:t>Matthew 5:44</a:t>
            </a:r>
          </a:p>
        </p:txBody>
      </p:sp>
      <p:sp>
        <p:nvSpPr>
          <p:cNvPr id="68612" name="Rectangle 7"/>
          <p:cNvSpPr>
            <a:spLocks noChangeArrowheads="1"/>
          </p:cNvSpPr>
          <p:nvPr/>
        </p:nvSpPr>
        <p:spPr bwMode="auto">
          <a:xfrm>
            <a:off x="457200" y="3880269"/>
            <a:ext cx="4724400" cy="2800767"/>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has been said, Thou shalt love thy neighbor and hate thine enemy.”</a:t>
            </a:r>
          </a:p>
          <a:p>
            <a:pPr algn="ctr">
              <a:spcBef>
                <a:spcPct val="50000"/>
              </a:spcBef>
              <a:buClrTx/>
              <a:buSzTx/>
              <a:buFontTx/>
              <a:buNone/>
            </a:pPr>
            <a:r>
              <a:rPr lang="en-US" altLang="en-US" sz="3200" b="0" dirty="0">
                <a:latin typeface="Georgia" panose="02040502050405020303" pitchFamily="18" charset="0"/>
              </a:rPr>
              <a:t>Matthew 5:43</a:t>
            </a:r>
          </a:p>
        </p:txBody>
      </p:sp>
      <p:cxnSp>
        <p:nvCxnSpPr>
          <p:cNvPr id="3" name="Straight Connector 2">
            <a:extLst>
              <a:ext uri="{FF2B5EF4-FFF2-40B4-BE49-F238E27FC236}">
                <a16:creationId xmlns:a16="http://schemas.microsoft.com/office/drawing/2014/main" id="{4D3E3150-61E4-524E-9D31-B3AAA0C88C7D}"/>
              </a:ext>
            </a:extLst>
          </p:cNvPr>
          <p:cNvCxnSpPr/>
          <p:nvPr/>
        </p:nvCxnSpPr>
        <p:spPr>
          <a:xfrm>
            <a:off x="7010400" y="6019800"/>
            <a:ext cx="320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20526E-782D-5A43-9BF1-6AF34C01E5A1}"/>
              </a:ext>
            </a:extLst>
          </p:cNvPr>
          <p:cNvCxnSpPr>
            <a:cxnSpLocks/>
          </p:cNvCxnSpPr>
          <p:nvPr/>
        </p:nvCxnSpPr>
        <p:spPr>
          <a:xfrm>
            <a:off x="894347" y="6019800"/>
            <a:ext cx="3657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3" descr="Text&#10;&#10;Description automatically generated">
            <a:extLst>
              <a:ext uri="{FF2B5EF4-FFF2-40B4-BE49-F238E27FC236}">
                <a16:creationId xmlns:a16="http://schemas.microsoft.com/office/drawing/2014/main" id="{10767A9B-167D-4157-A534-C296EA1197BA}"/>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D8572E1F-26EA-4D2B-BDDD-C31FD8DF2790}"/>
              </a:ext>
            </a:extLst>
          </p:cNvPr>
          <p:cNvPicPr>
            <a:picLocks noChangeAspect="1"/>
          </p:cNvPicPr>
          <p:nvPr/>
        </p:nvPicPr>
        <p:blipFill>
          <a:blip r:embed="rId4"/>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08194448-B272-4033-9105-68A9A9E80B57}"/>
              </a:ext>
            </a:extLst>
          </p:cNvPr>
          <p:cNvSpPr txBox="1"/>
          <p:nvPr/>
        </p:nvSpPr>
        <p:spPr>
          <a:xfrm>
            <a:off x="6623778" y="2483132"/>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p>
        </p:txBody>
      </p:sp>
      <p:sp>
        <p:nvSpPr>
          <p:cNvPr id="10" name="TextBox 9">
            <a:extLst>
              <a:ext uri="{FF2B5EF4-FFF2-40B4-BE49-F238E27FC236}">
                <a16:creationId xmlns:a16="http://schemas.microsoft.com/office/drawing/2014/main" id="{094A78C1-4333-2041-81EE-15C3F1B9B6C1}"/>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391580386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78AA-8D77-48F8-B7B1-A00E69186011}"/>
              </a:ext>
            </a:extLst>
          </p:cNvPr>
          <p:cNvSpPr>
            <a:spLocks noGrp="1"/>
          </p:cNvSpPr>
          <p:nvPr>
            <p:ph type="title"/>
          </p:nvPr>
        </p:nvSpPr>
        <p:spPr/>
        <p:txBody>
          <a:bodyPr/>
          <a:lstStyle/>
          <a:p>
            <a:r>
              <a:rPr lang="en-US" dirty="0"/>
              <a:t>Matthew 5:45–48</a:t>
            </a:r>
          </a:p>
        </p:txBody>
      </p:sp>
      <p:sp>
        <p:nvSpPr>
          <p:cNvPr id="3" name="Content Placeholder 2">
            <a:extLst>
              <a:ext uri="{FF2B5EF4-FFF2-40B4-BE49-F238E27FC236}">
                <a16:creationId xmlns:a16="http://schemas.microsoft.com/office/drawing/2014/main" id="{0DBFE45E-D30E-4A31-B8C9-D04F9278F03E}"/>
              </a:ext>
            </a:extLst>
          </p:cNvPr>
          <p:cNvSpPr>
            <a:spLocks noGrp="1"/>
          </p:cNvSpPr>
          <p:nvPr>
            <p:ph idx="1"/>
          </p:nvPr>
        </p:nvSpPr>
        <p:spPr/>
        <p:txBody>
          <a:bodyPr>
            <a:normAutofit fontScale="92500" lnSpcReduction="10000"/>
          </a:bodyPr>
          <a:lstStyle/>
          <a:p>
            <a:pPr marL="36900" indent="0">
              <a:buNone/>
            </a:pPr>
            <a:r>
              <a:rPr lang="en-US" dirty="0"/>
              <a:t>“Love your enemies…That ye may be the children of your Father which is in heaven: for he </a:t>
            </a:r>
            <a:r>
              <a:rPr lang="en-US" dirty="0" err="1"/>
              <a:t>maketh</a:t>
            </a:r>
            <a:r>
              <a:rPr lang="en-US" dirty="0"/>
              <a:t> his sun to rise on the evil and on the good, and </a:t>
            </a:r>
            <a:r>
              <a:rPr lang="en-US" dirty="0" err="1"/>
              <a:t>sendeth</a:t>
            </a:r>
            <a:r>
              <a:rPr lang="en-US" dirty="0"/>
              <a:t> rain on the just and on the unjust. For if ye love them which love you, what reward have ye? do not even the publicans the same? And if ye salute your brethren only, what do ye more than others? do not even the publicans so? </a:t>
            </a:r>
            <a:r>
              <a:rPr lang="en-US" dirty="0">
                <a:solidFill>
                  <a:srgbClr val="FFFF00"/>
                </a:solidFill>
              </a:rPr>
              <a:t>Be ye therefore perfect, even as your Father which is in heaven is perfect</a:t>
            </a:r>
            <a:r>
              <a:rPr lang="en-US" dirty="0"/>
              <a:t>.”</a:t>
            </a:r>
          </a:p>
        </p:txBody>
      </p:sp>
    </p:spTree>
    <p:extLst>
      <p:ext uri="{BB962C8B-B14F-4D97-AF65-F5344CB8AC3E}">
        <p14:creationId xmlns:p14="http://schemas.microsoft.com/office/powerpoint/2010/main" val="1372178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78AA-8D77-48F8-B7B1-A00E69186011}"/>
              </a:ext>
            </a:extLst>
          </p:cNvPr>
          <p:cNvSpPr>
            <a:spLocks noGrp="1"/>
          </p:cNvSpPr>
          <p:nvPr>
            <p:ph type="title"/>
          </p:nvPr>
        </p:nvSpPr>
        <p:spPr/>
        <p:txBody>
          <a:bodyPr/>
          <a:lstStyle/>
          <a:p>
            <a:r>
              <a:rPr lang="en-US" dirty="0"/>
              <a:t>Matthew 5:45–48</a:t>
            </a:r>
          </a:p>
        </p:txBody>
      </p:sp>
      <p:sp>
        <p:nvSpPr>
          <p:cNvPr id="3" name="Content Placeholder 2">
            <a:extLst>
              <a:ext uri="{FF2B5EF4-FFF2-40B4-BE49-F238E27FC236}">
                <a16:creationId xmlns:a16="http://schemas.microsoft.com/office/drawing/2014/main" id="{0DBFE45E-D30E-4A31-B8C9-D04F9278F03E}"/>
              </a:ext>
            </a:extLst>
          </p:cNvPr>
          <p:cNvSpPr>
            <a:spLocks noGrp="1"/>
          </p:cNvSpPr>
          <p:nvPr>
            <p:ph idx="1"/>
          </p:nvPr>
        </p:nvSpPr>
        <p:spPr/>
        <p:txBody>
          <a:bodyPr>
            <a:normAutofit fontScale="92500" lnSpcReduction="10000"/>
          </a:bodyPr>
          <a:lstStyle/>
          <a:p>
            <a:pPr marL="36900" indent="0">
              <a:buNone/>
            </a:pPr>
            <a:r>
              <a:rPr lang="en-US" dirty="0"/>
              <a:t>“Love your enemies…That ye may be </a:t>
            </a:r>
            <a:r>
              <a:rPr lang="en-US" dirty="0">
                <a:solidFill>
                  <a:srgbClr val="FFFF00"/>
                </a:solidFill>
              </a:rPr>
              <a:t>the children of your Father </a:t>
            </a:r>
            <a:r>
              <a:rPr lang="en-US" dirty="0"/>
              <a:t>which is in heaven: for he </a:t>
            </a:r>
            <a:r>
              <a:rPr lang="en-US" dirty="0" err="1"/>
              <a:t>maketh</a:t>
            </a:r>
            <a:r>
              <a:rPr lang="en-US" dirty="0"/>
              <a:t> his sun </a:t>
            </a:r>
            <a:r>
              <a:rPr lang="en-US" dirty="0">
                <a:solidFill>
                  <a:schemeClr val="tx1"/>
                </a:solidFill>
              </a:rPr>
              <a:t>to rise on the evil and on the good, and </a:t>
            </a:r>
            <a:r>
              <a:rPr lang="en-US" dirty="0" err="1">
                <a:solidFill>
                  <a:schemeClr val="tx1"/>
                </a:solidFill>
              </a:rPr>
              <a:t>sendeth</a:t>
            </a:r>
            <a:r>
              <a:rPr lang="en-US" dirty="0">
                <a:solidFill>
                  <a:schemeClr val="tx1"/>
                </a:solidFill>
              </a:rPr>
              <a:t> rain on the just and on the unjust. For if ye love them which love you, what reward have ye? do not even the publicans the same? And if ye salute your brethren only, what do ye more than others? do not even the publicans so? Be ye </a:t>
            </a:r>
            <a:r>
              <a:rPr lang="en-US" dirty="0">
                <a:solidFill>
                  <a:srgbClr val="FFFF00"/>
                </a:solidFill>
              </a:rPr>
              <a:t>therefore</a:t>
            </a:r>
            <a:r>
              <a:rPr lang="en-US" dirty="0">
                <a:solidFill>
                  <a:schemeClr val="tx1"/>
                </a:solidFill>
              </a:rPr>
              <a:t> perfect, even as </a:t>
            </a:r>
            <a:r>
              <a:rPr lang="en-US" dirty="0">
                <a:solidFill>
                  <a:srgbClr val="FFFF00"/>
                </a:solidFill>
              </a:rPr>
              <a:t>your Father</a:t>
            </a:r>
            <a:r>
              <a:rPr lang="en-US" dirty="0">
                <a:solidFill>
                  <a:schemeClr val="tx1"/>
                </a:solidFill>
              </a:rPr>
              <a:t> which is in heaven is perfect.”</a:t>
            </a:r>
          </a:p>
        </p:txBody>
      </p:sp>
    </p:spTree>
    <p:extLst>
      <p:ext uri="{BB962C8B-B14F-4D97-AF65-F5344CB8AC3E}">
        <p14:creationId xmlns:p14="http://schemas.microsoft.com/office/powerpoint/2010/main" val="293701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148C-D4A7-4CA4-A8F5-B9BF19601085}"/>
              </a:ext>
            </a:extLst>
          </p:cNvPr>
          <p:cNvSpPr>
            <a:spLocks noGrp="1"/>
          </p:cNvSpPr>
          <p:nvPr>
            <p:ph type="title"/>
          </p:nvPr>
        </p:nvSpPr>
        <p:spPr>
          <a:xfrm>
            <a:off x="919119" y="415636"/>
            <a:ext cx="10353762" cy="970450"/>
          </a:xfrm>
        </p:spPr>
        <p:txBody>
          <a:bodyPr>
            <a:normAutofit/>
          </a:bodyPr>
          <a:lstStyle/>
          <a:p>
            <a:r>
              <a:rPr lang="en-US" dirty="0"/>
              <a:t>Do Not Worry</a:t>
            </a:r>
          </a:p>
        </p:txBody>
      </p:sp>
      <p:sp>
        <p:nvSpPr>
          <p:cNvPr id="3" name="Content Placeholder 2">
            <a:extLst>
              <a:ext uri="{FF2B5EF4-FFF2-40B4-BE49-F238E27FC236}">
                <a16:creationId xmlns:a16="http://schemas.microsoft.com/office/drawing/2014/main" id="{5E1CCAEC-24A6-4CE9-9962-90B6639AE5C9}"/>
              </a:ext>
            </a:extLst>
          </p:cNvPr>
          <p:cNvSpPr>
            <a:spLocks noGrp="1"/>
          </p:cNvSpPr>
          <p:nvPr>
            <p:ph idx="1"/>
          </p:nvPr>
        </p:nvSpPr>
        <p:spPr>
          <a:xfrm>
            <a:off x="5799909" y="1541417"/>
            <a:ext cx="5768636" cy="5067202"/>
          </a:xfrm>
        </p:spPr>
        <p:txBody>
          <a:bodyPr>
            <a:normAutofit/>
          </a:bodyPr>
          <a:lstStyle/>
          <a:p>
            <a:r>
              <a:rPr lang="en-US" sz="4000" dirty="0">
                <a:solidFill>
                  <a:srgbClr val="FFFF00"/>
                </a:solidFill>
              </a:rPr>
              <a:t>Do not worry about tomorrow</a:t>
            </a:r>
            <a:r>
              <a:rPr lang="en-US" sz="4000" dirty="0"/>
              <a:t>, for tomorrow will bring worries of its own. </a:t>
            </a:r>
            <a:r>
              <a:rPr lang="en-US" sz="4000" dirty="0">
                <a:solidFill>
                  <a:srgbClr val="FFFF00"/>
                </a:solidFill>
              </a:rPr>
              <a:t>Today’s trouble is enough for today.</a:t>
            </a:r>
            <a:r>
              <a:rPr lang="en-US" sz="4000" dirty="0"/>
              <a:t>” </a:t>
            </a:r>
          </a:p>
          <a:p>
            <a:r>
              <a:rPr lang="en-US" sz="3000" dirty="0"/>
              <a:t>(Matt. 6:34, NSRV)</a:t>
            </a:r>
            <a:endParaRPr lang="en-US" sz="4000" dirty="0"/>
          </a:p>
          <a:p>
            <a:pPr lvl="1"/>
            <a:endParaRPr lang="en-US" sz="3600" dirty="0"/>
          </a:p>
        </p:txBody>
      </p:sp>
      <p:pic>
        <p:nvPicPr>
          <p:cNvPr id="4" name="Picture 3">
            <a:extLst>
              <a:ext uri="{FF2B5EF4-FFF2-40B4-BE49-F238E27FC236}">
                <a16:creationId xmlns:a16="http://schemas.microsoft.com/office/drawing/2014/main" id="{69675280-5368-4878-BA9A-C1015322DB07}"/>
              </a:ext>
            </a:extLst>
          </p:cNvPr>
          <p:cNvPicPr>
            <a:picLocks noChangeAspect="1"/>
          </p:cNvPicPr>
          <p:nvPr/>
        </p:nvPicPr>
        <p:blipFill>
          <a:blip r:embed="rId3"/>
          <a:stretch>
            <a:fillRect/>
          </a:stretch>
        </p:blipFill>
        <p:spPr>
          <a:xfrm>
            <a:off x="216451" y="1773592"/>
            <a:ext cx="5583458" cy="3310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D4EC291-2C3C-4C5A-8A49-285557DB0467}"/>
              </a:ext>
            </a:extLst>
          </p:cNvPr>
          <p:cNvSpPr txBox="1"/>
          <p:nvPr/>
        </p:nvSpPr>
        <p:spPr>
          <a:xfrm>
            <a:off x="548505" y="4730066"/>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p>
        </p:txBody>
      </p:sp>
    </p:spTree>
    <p:extLst>
      <p:ext uri="{BB962C8B-B14F-4D97-AF65-F5344CB8AC3E}">
        <p14:creationId xmlns:p14="http://schemas.microsoft.com/office/powerpoint/2010/main" val="143298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004FD-3D42-40A4-8FAC-11A60D4C3073}"/>
              </a:ext>
            </a:extLst>
          </p:cNvPr>
          <p:cNvSpPr>
            <a:spLocks noGrp="1"/>
          </p:cNvSpPr>
          <p:nvPr>
            <p:ph type="title"/>
          </p:nvPr>
        </p:nvSpPr>
        <p:spPr/>
        <p:txBody>
          <a:bodyPr/>
          <a:lstStyle/>
          <a:p>
            <a:r>
              <a:rPr lang="en-US" dirty="0"/>
              <a:t>Luke 4:16–19</a:t>
            </a:r>
          </a:p>
        </p:txBody>
      </p:sp>
      <p:sp>
        <p:nvSpPr>
          <p:cNvPr id="6" name="Content Placeholder 5">
            <a:extLst>
              <a:ext uri="{FF2B5EF4-FFF2-40B4-BE49-F238E27FC236}">
                <a16:creationId xmlns:a16="http://schemas.microsoft.com/office/drawing/2014/main" id="{7D4B73DE-A674-4A7D-A117-1EF1E0919FCD}"/>
              </a:ext>
            </a:extLst>
          </p:cNvPr>
          <p:cNvSpPr>
            <a:spLocks noGrp="1"/>
          </p:cNvSpPr>
          <p:nvPr>
            <p:ph idx="1"/>
          </p:nvPr>
        </p:nvSpPr>
        <p:spPr>
          <a:xfrm>
            <a:off x="641445" y="1580050"/>
            <a:ext cx="10836322" cy="4998171"/>
          </a:xfrm>
        </p:spPr>
        <p:txBody>
          <a:bodyPr>
            <a:normAutofit fontScale="85000" lnSpcReduction="20000"/>
          </a:bodyPr>
          <a:lstStyle/>
          <a:p>
            <a:pPr marL="36900" indent="0">
              <a:buNone/>
            </a:pPr>
            <a:r>
              <a:rPr lang="en-US" sz="4000" dirty="0"/>
              <a:t>“And he came to Nazareth, where he had been brought up: and, as his custom was, he went into the synagogue on the sabbath day, and stood up for to read. And there was delivered unto him the book of the prophet Isaiah. And when he had opened the book, he found the place where it was written, ‘The Spirit of the Lord is upon me, because he hath anointed me to preach the gospel to the poor; he hath sent me to </a:t>
            </a:r>
            <a:r>
              <a:rPr lang="en-US" sz="4000" dirty="0">
                <a:solidFill>
                  <a:srgbClr val="FFFF00"/>
                </a:solidFill>
              </a:rPr>
              <a:t>heal the brokenhearted</a:t>
            </a:r>
            <a:r>
              <a:rPr lang="en-US" sz="4000" dirty="0"/>
              <a:t>, to </a:t>
            </a:r>
            <a:r>
              <a:rPr lang="en-US" sz="4000" dirty="0">
                <a:solidFill>
                  <a:srgbClr val="FFFF00"/>
                </a:solidFill>
              </a:rPr>
              <a:t>preach deliverance to the captives</a:t>
            </a:r>
            <a:r>
              <a:rPr lang="en-US" sz="4000" dirty="0"/>
              <a:t>, and recovering of sight to the blind, to set at liberty them that are bruised, To preach the acceptable year of the Lord.’” </a:t>
            </a:r>
          </a:p>
        </p:txBody>
      </p:sp>
    </p:spTree>
    <p:extLst>
      <p:ext uri="{BB962C8B-B14F-4D97-AF65-F5344CB8AC3E}">
        <p14:creationId xmlns:p14="http://schemas.microsoft.com/office/powerpoint/2010/main" val="3272434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148C-D4A7-4CA4-A8F5-B9BF19601085}"/>
              </a:ext>
            </a:extLst>
          </p:cNvPr>
          <p:cNvSpPr>
            <a:spLocks noGrp="1"/>
          </p:cNvSpPr>
          <p:nvPr>
            <p:ph type="title"/>
          </p:nvPr>
        </p:nvSpPr>
        <p:spPr>
          <a:xfrm>
            <a:off x="919119" y="415636"/>
            <a:ext cx="10353762" cy="970450"/>
          </a:xfrm>
        </p:spPr>
        <p:txBody>
          <a:bodyPr>
            <a:normAutofit/>
          </a:bodyPr>
          <a:lstStyle/>
          <a:p>
            <a:r>
              <a:rPr lang="en-US" dirty="0"/>
              <a:t>Do Not Worry</a:t>
            </a:r>
          </a:p>
        </p:txBody>
      </p:sp>
      <p:sp>
        <p:nvSpPr>
          <p:cNvPr id="3" name="Content Placeholder 2">
            <a:extLst>
              <a:ext uri="{FF2B5EF4-FFF2-40B4-BE49-F238E27FC236}">
                <a16:creationId xmlns:a16="http://schemas.microsoft.com/office/drawing/2014/main" id="{5E1CCAEC-24A6-4CE9-9962-90B6639AE5C9}"/>
              </a:ext>
            </a:extLst>
          </p:cNvPr>
          <p:cNvSpPr>
            <a:spLocks noGrp="1"/>
          </p:cNvSpPr>
          <p:nvPr>
            <p:ph idx="1"/>
          </p:nvPr>
        </p:nvSpPr>
        <p:spPr>
          <a:xfrm>
            <a:off x="5799908" y="1541416"/>
            <a:ext cx="6292007" cy="5200577"/>
          </a:xfrm>
        </p:spPr>
        <p:txBody>
          <a:bodyPr>
            <a:noAutofit/>
          </a:bodyPr>
          <a:lstStyle/>
          <a:p>
            <a:r>
              <a:rPr lang="en-US" dirty="0"/>
              <a:t>“</a:t>
            </a:r>
            <a:r>
              <a:rPr lang="en-US" dirty="0">
                <a:solidFill>
                  <a:srgbClr val="FFFF00"/>
                </a:solidFill>
              </a:rPr>
              <a:t>Do not worry </a:t>
            </a:r>
            <a:r>
              <a:rPr lang="en-US" dirty="0"/>
              <a:t>about your life...”</a:t>
            </a:r>
          </a:p>
          <a:p>
            <a:r>
              <a:rPr lang="en-US" dirty="0"/>
              <a:t>“Can any of you </a:t>
            </a:r>
            <a:r>
              <a:rPr lang="en-US" dirty="0">
                <a:solidFill>
                  <a:srgbClr val="FFFF00"/>
                </a:solidFill>
              </a:rPr>
              <a:t>by worrying </a:t>
            </a:r>
            <a:r>
              <a:rPr lang="en-US" dirty="0"/>
              <a:t>add a single hour to your span of life?” </a:t>
            </a:r>
          </a:p>
          <a:p>
            <a:r>
              <a:rPr lang="en-US" dirty="0"/>
              <a:t>“</a:t>
            </a:r>
            <a:r>
              <a:rPr lang="en-US" dirty="0">
                <a:solidFill>
                  <a:srgbClr val="FFFF00"/>
                </a:solidFill>
              </a:rPr>
              <a:t>Why do you worry…</a:t>
            </a:r>
            <a:r>
              <a:rPr lang="en-US" dirty="0">
                <a:solidFill>
                  <a:schemeClr val="tx1"/>
                </a:solidFill>
              </a:rPr>
              <a:t>?</a:t>
            </a:r>
          </a:p>
          <a:p>
            <a:r>
              <a:rPr lang="en-US" dirty="0"/>
              <a:t>“</a:t>
            </a:r>
            <a:r>
              <a:rPr lang="en-US" dirty="0">
                <a:solidFill>
                  <a:srgbClr val="FFFF00"/>
                </a:solidFill>
              </a:rPr>
              <a:t>Do not worry</a:t>
            </a:r>
            <a:r>
              <a:rPr lang="en-US" dirty="0"/>
              <a:t>.”</a:t>
            </a:r>
          </a:p>
        </p:txBody>
      </p:sp>
      <p:pic>
        <p:nvPicPr>
          <p:cNvPr id="4" name="Picture 3">
            <a:extLst>
              <a:ext uri="{FF2B5EF4-FFF2-40B4-BE49-F238E27FC236}">
                <a16:creationId xmlns:a16="http://schemas.microsoft.com/office/drawing/2014/main" id="{69675280-5368-4878-BA9A-C1015322DB07}"/>
              </a:ext>
            </a:extLst>
          </p:cNvPr>
          <p:cNvPicPr>
            <a:picLocks noChangeAspect="1"/>
          </p:cNvPicPr>
          <p:nvPr/>
        </p:nvPicPr>
        <p:blipFill>
          <a:blip r:embed="rId3"/>
          <a:stretch>
            <a:fillRect/>
          </a:stretch>
        </p:blipFill>
        <p:spPr>
          <a:xfrm>
            <a:off x="216451" y="1773592"/>
            <a:ext cx="5583458" cy="3310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D4EC291-2C3C-4C5A-8A49-285557DB0467}"/>
              </a:ext>
            </a:extLst>
          </p:cNvPr>
          <p:cNvSpPr txBox="1"/>
          <p:nvPr/>
        </p:nvSpPr>
        <p:spPr>
          <a:xfrm>
            <a:off x="548505" y="4730066"/>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p>
        </p:txBody>
      </p:sp>
      <p:sp>
        <p:nvSpPr>
          <p:cNvPr id="6" name="Title 1">
            <a:extLst>
              <a:ext uri="{FF2B5EF4-FFF2-40B4-BE49-F238E27FC236}">
                <a16:creationId xmlns:a16="http://schemas.microsoft.com/office/drawing/2014/main" id="{565337BA-F380-4787-9333-55212441B6BC}"/>
              </a:ext>
            </a:extLst>
          </p:cNvPr>
          <p:cNvSpPr txBox="1">
            <a:spLocks/>
          </p:cNvSpPr>
          <p:nvPr/>
        </p:nvSpPr>
        <p:spPr>
          <a:xfrm>
            <a:off x="668740" y="5316584"/>
            <a:ext cx="4763069" cy="112578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Matthew 6:25, 27, 28–31</a:t>
            </a:r>
            <a:br>
              <a:rPr lang="en-US" sz="2400" dirty="0"/>
            </a:br>
            <a:r>
              <a:rPr lang="en-US" sz="2400" dirty="0"/>
              <a:t>(NRSV)</a:t>
            </a:r>
          </a:p>
        </p:txBody>
      </p:sp>
    </p:spTree>
    <p:extLst>
      <p:ext uri="{BB962C8B-B14F-4D97-AF65-F5344CB8AC3E}">
        <p14:creationId xmlns:p14="http://schemas.microsoft.com/office/powerpoint/2010/main" val="3642865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rrowheads="1"/>
          </p:cNvSpPr>
          <p:nvPr>
            <p:ph type="title"/>
          </p:nvPr>
        </p:nvSpPr>
        <p:spPr>
          <a:xfrm>
            <a:off x="352697" y="5460274"/>
            <a:ext cx="4099765" cy="751115"/>
          </a:xfrm>
        </p:spPr>
        <p:txBody>
          <a:bodyPr>
            <a:noAutofit/>
          </a:bodyPr>
          <a:lstStyle/>
          <a:p>
            <a:pPr algn="ctr">
              <a:defRPr/>
            </a:pPr>
            <a:r>
              <a:rPr lang="en-US" sz="2400" dirty="0">
                <a:latin typeface="Georgia" panose="02040502050405020303" pitchFamily="18" charset="0"/>
              </a:rPr>
              <a:t>President Thomas S. Monson, </a:t>
            </a:r>
            <a:r>
              <a:rPr lang="en-US" sz="2400" i="1" dirty="0"/>
              <a:t>Ensign</a:t>
            </a:r>
            <a:r>
              <a:rPr lang="en-US" sz="2400" dirty="0"/>
              <a:t>, </a:t>
            </a:r>
            <a:br>
              <a:rPr lang="en-US" sz="2400" dirty="0"/>
            </a:br>
            <a:r>
              <a:rPr lang="en-US" sz="2400" dirty="0"/>
              <a:t>May 2012</a:t>
            </a:r>
            <a:br>
              <a:rPr lang="en-US" sz="2400" dirty="0">
                <a:latin typeface="Georgia" panose="02040502050405020303" pitchFamily="18" charset="0"/>
              </a:rPr>
            </a:br>
            <a:endParaRPr lang="en-US" sz="2400" dirty="0">
              <a:latin typeface="Georgia" panose="02040502050405020303" pitchFamily="18" charset="0"/>
            </a:endParaRPr>
          </a:p>
        </p:txBody>
      </p:sp>
      <p:sp>
        <p:nvSpPr>
          <p:cNvPr id="30723" name="Rectangle 3"/>
          <p:cNvSpPr>
            <a:spLocks noGrp="1" noChangeArrowheads="1"/>
          </p:cNvSpPr>
          <p:nvPr>
            <p:ph idx="1"/>
          </p:nvPr>
        </p:nvSpPr>
        <p:spPr>
          <a:xfrm>
            <a:off x="4800599" y="646610"/>
            <a:ext cx="7038703" cy="5982790"/>
          </a:xfrm>
        </p:spPr>
        <p:txBody>
          <a:bodyPr>
            <a:normAutofit/>
          </a:bodyPr>
          <a:lstStyle/>
          <a:p>
            <a:pPr marL="36900" indent="0">
              <a:buNone/>
            </a:pPr>
            <a:r>
              <a:rPr lang="en-US" sz="4000" dirty="0"/>
              <a:t>“</a:t>
            </a:r>
            <a:r>
              <a:rPr lang="en-US" sz="4000" dirty="0">
                <a:solidFill>
                  <a:srgbClr val="FFFF00"/>
                </a:solidFill>
              </a:rPr>
              <a:t>Life by the yard is hard; by the inch it’s a cinch</a:t>
            </a:r>
            <a:r>
              <a:rPr lang="en-US" sz="4000" dirty="0"/>
              <a:t>. Each of us can be true for just one day—and then one more and then one more after that.”  </a:t>
            </a:r>
          </a:p>
        </p:txBody>
      </p:sp>
      <p:pic>
        <p:nvPicPr>
          <p:cNvPr id="35844" name="Picture 2" descr="http://www.newsroom.lds.org/Static%20Images/Newsroom/photo/Background%20Information/Leader/First%20Presidency/MONSON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46610"/>
            <a:ext cx="3919062" cy="4324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629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lood, Vial, Analysis, Laboratory, Test, Medical">
            <a:extLst>
              <a:ext uri="{FF2B5EF4-FFF2-40B4-BE49-F238E27FC236}">
                <a16:creationId xmlns:a16="http://schemas.microsoft.com/office/drawing/2014/main" id="{630D1BF7-4002-4D42-9C40-9B2BE90CB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42900"/>
            <a:ext cx="8229599" cy="61721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942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housing.byu.edu/rha/heritage/images/26h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31" r="-2105"/>
          <a:stretch/>
        </p:blipFill>
        <p:spPr bwMode="auto">
          <a:xfrm>
            <a:off x="185011" y="195676"/>
            <a:ext cx="5773611" cy="404877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will quarantine work in Helaman Halls? - The Daily Universe">
            <a:extLst>
              <a:ext uri="{FF2B5EF4-FFF2-40B4-BE49-F238E27FC236}">
                <a16:creationId xmlns:a16="http://schemas.microsoft.com/office/drawing/2014/main" id="{601DAF11-1646-484A-814B-E969E1C79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622" y="2597792"/>
            <a:ext cx="5944125" cy="396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75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Oval 3"/>
          <p:cNvSpPr>
            <a:spLocks/>
          </p:cNvSpPr>
          <p:nvPr/>
        </p:nvSpPr>
        <p:spPr>
          <a:xfrm>
            <a:off x="5410200" y="2738755"/>
            <a:ext cx="1371600" cy="138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280621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Oval 3"/>
          <p:cNvSpPr>
            <a:spLocks noChangeArrowheads="1"/>
          </p:cNvSpPr>
          <p:nvPr/>
        </p:nvSpPr>
        <p:spPr bwMode="auto">
          <a:xfrm>
            <a:off x="4734560" y="2085657"/>
            <a:ext cx="2722880" cy="2686685"/>
          </a:xfrm>
          <a:prstGeom prst="ellipse">
            <a:avLst/>
          </a:prstGeom>
          <a:solidFill>
            <a:schemeClr val="accent6">
              <a:lumMod val="100000"/>
              <a:lumOff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a:p>
        </p:txBody>
      </p:sp>
      <p:sp>
        <p:nvSpPr>
          <p:cNvPr id="6" name="TextBox 4"/>
          <p:cNvSpPr txBox="1"/>
          <p:nvPr/>
        </p:nvSpPr>
        <p:spPr>
          <a:xfrm>
            <a:off x="2974428" y="4949321"/>
            <a:ext cx="6789682" cy="1569660"/>
          </a:xfrm>
          <a:prstGeom prst="rect">
            <a:avLst/>
          </a:prstGeom>
          <a:noFill/>
        </p:spPr>
        <p:txBody>
          <a:bodyPr wrap="square" rtlCol="0">
            <a:spAutoFit/>
          </a:bodyPr>
          <a:lstStyle/>
          <a:p>
            <a:pPr marL="0" marR="0" algn="ctr" fontAlgn="base">
              <a:spcBef>
                <a:spcPts val="0"/>
              </a:spcBef>
              <a:spcAft>
                <a:spcPts val="0"/>
              </a:spcAft>
            </a:pPr>
            <a:r>
              <a:rPr lang="en-US" sz="3200" b="1" kern="120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We think what we will worry about is likelier to happen than it really is</a:t>
            </a:r>
            <a:r>
              <a:rPr lang="en-US" sz="3200" b="1"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a:t>
            </a:r>
            <a:endParaRPr lang="en-US" sz="3600" b="1"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85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13" name="Oval 12">
            <a:extLst>
              <a:ext uri="{FF2B5EF4-FFF2-40B4-BE49-F238E27FC236}">
                <a16:creationId xmlns:a16="http://schemas.microsoft.com/office/drawing/2014/main" id="{1CBEF0E7-E66D-2147-A871-CDA2B3F9D9B5}"/>
              </a:ext>
            </a:extLst>
          </p:cNvPr>
          <p:cNvSpPr/>
          <p:nvPr/>
        </p:nvSpPr>
        <p:spPr>
          <a:xfrm>
            <a:off x="4041140" y="634365"/>
            <a:ext cx="4109720" cy="40576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p:cNvSpPr txBox="1"/>
          <p:nvPr/>
        </p:nvSpPr>
        <p:spPr>
          <a:xfrm>
            <a:off x="2974428" y="4844216"/>
            <a:ext cx="6789682" cy="1569660"/>
          </a:xfrm>
          <a:prstGeom prst="rect">
            <a:avLst/>
          </a:prstGeom>
          <a:noFill/>
        </p:spPr>
        <p:txBody>
          <a:bodyPr wrap="square" rtlCol="0">
            <a:spAutoFit/>
          </a:bodyPr>
          <a:lstStyle/>
          <a:p>
            <a:pPr marL="0" marR="0" algn="ctr" fontAlgn="base">
              <a:spcBef>
                <a:spcPts val="0"/>
              </a:spcBef>
              <a:spcAft>
                <a:spcPts val="0"/>
              </a:spcAft>
            </a:pPr>
            <a:r>
              <a:rPr lang="en-US" sz="3200" b="1" kern="120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We think what we will worry about will hurt more than it really will</a:t>
            </a:r>
            <a:r>
              <a:rPr lang="en-US" sz="3200" b="1"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a:t>
            </a:r>
            <a:endParaRPr lang="en-US" sz="3600" b="1"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2652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Oval 3">
            <a:extLst>
              <a:ext uri="{FF2B5EF4-FFF2-40B4-BE49-F238E27FC236}">
                <a16:creationId xmlns:a16="http://schemas.microsoft.com/office/drawing/2014/main" id="{F395BFE6-7B7A-754C-9CCE-C0E233C2D1A8}"/>
              </a:ext>
            </a:extLst>
          </p:cNvPr>
          <p:cNvSpPr/>
          <p:nvPr/>
        </p:nvSpPr>
        <p:spPr>
          <a:xfrm>
            <a:off x="3314700" y="115883"/>
            <a:ext cx="5562600" cy="5562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p:cNvSpPr txBox="1"/>
          <p:nvPr/>
        </p:nvSpPr>
        <p:spPr>
          <a:xfrm>
            <a:off x="2980734" y="5738631"/>
            <a:ext cx="6789682" cy="1077218"/>
          </a:xfrm>
          <a:prstGeom prst="rect">
            <a:avLst/>
          </a:prstGeom>
          <a:noFill/>
        </p:spPr>
        <p:txBody>
          <a:bodyPr wrap="square" rtlCol="0">
            <a:spAutoFit/>
          </a:bodyPr>
          <a:lstStyle/>
          <a:p>
            <a:pPr marL="0" marR="0" algn="ctr" fontAlgn="base">
              <a:spcBef>
                <a:spcPts val="0"/>
              </a:spcBef>
              <a:spcAft>
                <a:spcPts val="0"/>
              </a:spcAft>
            </a:pPr>
            <a:r>
              <a:rPr lang="en-US" sz="3200" b="1" kern="1200" dirty="0">
                <a:solidFill>
                  <a:srgbClr val="FFFF00"/>
                </a:solidFill>
                <a:effectLst/>
                <a:latin typeface="Georgia" panose="02040502050405020303" pitchFamily="18" charset="0"/>
                <a:ea typeface="Times New Roman" panose="02020603050405020304" pitchFamily="18" charset="0"/>
                <a:cs typeface="Times New Roman" panose="02020603050405020304" pitchFamily="18" charset="0"/>
              </a:rPr>
              <a:t>We think we will be less able to cope than we actually will be</a:t>
            </a:r>
            <a:r>
              <a:rPr lang="en-US" sz="3200" b="1" dirty="0">
                <a:solidFill>
                  <a:srgbClr val="FFFF00"/>
                </a:solidFill>
                <a:latin typeface="Georgia" panose="02040502050405020303" pitchFamily="18" charset="0"/>
                <a:ea typeface="Times New Roman" panose="02020603050405020304" pitchFamily="18" charset="0"/>
                <a:cs typeface="Times New Roman" panose="02020603050405020304" pitchFamily="18" charset="0"/>
              </a:rPr>
              <a:t>. </a:t>
            </a:r>
            <a:endParaRPr lang="en-US" sz="3600" b="1"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6885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p:cNvSpPr>
          <p:nvPr/>
        </p:nvSpPr>
        <p:spPr>
          <a:xfrm>
            <a:off x="997332" y="1800797"/>
            <a:ext cx="1371600" cy="13804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Oval 4">
            <a:extLst>
              <a:ext uri="{FF2B5EF4-FFF2-40B4-BE49-F238E27FC236}">
                <a16:creationId xmlns:a16="http://schemas.microsoft.com/office/drawing/2014/main" id="{F395BFE6-7B7A-754C-9CCE-C0E233C2D1A8}"/>
              </a:ext>
            </a:extLst>
          </p:cNvPr>
          <p:cNvSpPr/>
          <p:nvPr/>
        </p:nvSpPr>
        <p:spPr>
          <a:xfrm>
            <a:off x="6657513" y="1166917"/>
            <a:ext cx="5562600" cy="5562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Box 6">
            <a:extLst>
              <a:ext uri="{FF2B5EF4-FFF2-40B4-BE49-F238E27FC236}">
                <a16:creationId xmlns:a16="http://schemas.microsoft.com/office/drawing/2014/main" id="{A3C1456A-CBCE-1846-8312-8DA4D4DEBAC4}"/>
              </a:ext>
            </a:extLst>
          </p:cNvPr>
          <p:cNvSpPr txBox="1"/>
          <p:nvPr/>
        </p:nvSpPr>
        <p:spPr>
          <a:xfrm>
            <a:off x="630679" y="446005"/>
            <a:ext cx="3799695" cy="1354217"/>
          </a:xfrm>
          <a:prstGeom prst="rect">
            <a:avLst/>
          </a:prstGeom>
          <a:noFill/>
        </p:spPr>
        <p:txBody>
          <a:bodyPr wrap="square" rtlCol="0">
            <a:spAutoFit/>
          </a:bodyPr>
          <a:lstStyle/>
          <a:p>
            <a:r>
              <a:rPr lang="en-US" sz="3200" dirty="0">
                <a:latin typeface="Georgia" panose="02040502050405020303" pitchFamily="18" charset="0"/>
              </a:rPr>
              <a:t>A worry that is actually this:</a:t>
            </a:r>
          </a:p>
          <a:p>
            <a:endParaRPr lang="en-US" dirty="0"/>
          </a:p>
        </p:txBody>
      </p:sp>
      <p:sp>
        <p:nvSpPr>
          <p:cNvPr id="8" name="Rectangle 7">
            <a:extLst>
              <a:ext uri="{FF2B5EF4-FFF2-40B4-BE49-F238E27FC236}">
                <a16:creationId xmlns:a16="http://schemas.microsoft.com/office/drawing/2014/main" id="{D3BA176E-2555-5F49-A0FB-996C06A5948F}"/>
              </a:ext>
            </a:extLst>
          </p:cNvPr>
          <p:cNvSpPr/>
          <p:nvPr/>
        </p:nvSpPr>
        <p:spPr>
          <a:xfrm>
            <a:off x="2057400" y="4100910"/>
            <a:ext cx="5940042" cy="584775"/>
          </a:xfrm>
          <a:prstGeom prst="rect">
            <a:avLst/>
          </a:prstGeom>
        </p:spPr>
        <p:txBody>
          <a:bodyPr wrap="square">
            <a:spAutoFit/>
          </a:bodyPr>
          <a:lstStyle/>
          <a:p>
            <a:r>
              <a:rPr lang="en-US" sz="3200" dirty="0">
                <a:latin typeface="Georgia" panose="02040502050405020303" pitchFamily="18" charset="0"/>
                <a:ea typeface="Calibri" panose="020F0502020204030204" pitchFamily="34" charset="0"/>
                <a:cs typeface="Times New Roman" panose="02020603050405020304" pitchFamily="18" charset="0"/>
              </a:rPr>
              <a:t>Ends up feeling like this:</a:t>
            </a:r>
            <a:r>
              <a:rPr lang="en-US" sz="3200" dirty="0">
                <a:latin typeface="Georgia" panose="02040502050405020303" pitchFamily="18" charset="0"/>
              </a:rPr>
              <a:t> </a:t>
            </a:r>
          </a:p>
        </p:txBody>
      </p:sp>
    </p:spTree>
    <p:extLst>
      <p:ext uri="{BB962C8B-B14F-4D97-AF65-F5344CB8AC3E}">
        <p14:creationId xmlns:p14="http://schemas.microsoft.com/office/powerpoint/2010/main" val="344482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43" name="Rectangle 3"/>
          <p:cNvSpPr>
            <a:spLocks noGrp="1" noChangeArrowheads="1"/>
          </p:cNvSpPr>
          <p:nvPr>
            <p:ph idx="1"/>
          </p:nvPr>
        </p:nvSpPr>
        <p:spPr>
          <a:xfrm>
            <a:off x="975360" y="111125"/>
            <a:ext cx="10515600" cy="4351338"/>
          </a:xfrm>
        </p:spPr>
        <p:txBody>
          <a:bodyPr/>
          <a:lstStyle/>
          <a:p>
            <a:pPr algn="ctr" eaLnBrk="1" hangingPunct="1">
              <a:buFont typeface="Wingdings" panose="05000000000000000000" pitchFamily="2" charset="2"/>
              <a:buNone/>
              <a:defRPr/>
            </a:pPr>
            <a:r>
              <a:rPr lang="en-US" sz="4400" i="1" dirty="0">
                <a:latin typeface="Georgia" panose="02040502050405020303" pitchFamily="18" charset="0"/>
              </a:rPr>
              <a:t>For every worry under the sun</a:t>
            </a:r>
          </a:p>
          <a:p>
            <a:pPr algn="ctr" eaLnBrk="1" hangingPunct="1">
              <a:buFont typeface="Wingdings" panose="05000000000000000000" pitchFamily="2" charset="2"/>
              <a:buNone/>
              <a:defRPr/>
            </a:pPr>
            <a:r>
              <a:rPr lang="en-US" sz="4400" i="1" dirty="0">
                <a:latin typeface="Georgia" panose="02040502050405020303" pitchFamily="18" charset="0"/>
              </a:rPr>
              <a:t>There is a remedy or there is none</a:t>
            </a:r>
          </a:p>
          <a:p>
            <a:pPr algn="ctr" eaLnBrk="1" hangingPunct="1">
              <a:buFont typeface="Wingdings" panose="05000000000000000000" pitchFamily="2" charset="2"/>
              <a:buNone/>
              <a:defRPr/>
            </a:pPr>
            <a:r>
              <a:rPr lang="en-US" sz="4400" i="1" dirty="0">
                <a:latin typeface="Georgia" panose="02040502050405020303" pitchFamily="18" charset="0"/>
              </a:rPr>
              <a:t>If there is one, hurry and find it</a:t>
            </a:r>
          </a:p>
          <a:p>
            <a:pPr algn="ctr" eaLnBrk="1" hangingPunct="1">
              <a:buFont typeface="Wingdings" panose="05000000000000000000" pitchFamily="2" charset="2"/>
              <a:buNone/>
              <a:defRPr/>
            </a:pPr>
            <a:r>
              <a:rPr lang="en-US" sz="4400" i="1" dirty="0">
                <a:latin typeface="Georgia" panose="02040502050405020303" pitchFamily="18" charset="0"/>
              </a:rPr>
              <a:t>If there is not, never mind it</a:t>
            </a:r>
          </a:p>
        </p:txBody>
      </p:sp>
    </p:spTree>
    <p:extLst>
      <p:ext uri="{BB962C8B-B14F-4D97-AF65-F5344CB8AC3E}">
        <p14:creationId xmlns:p14="http://schemas.microsoft.com/office/powerpoint/2010/main" val="410678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004FD-3D42-40A4-8FAC-11A60D4C3073}"/>
              </a:ext>
            </a:extLst>
          </p:cNvPr>
          <p:cNvSpPr>
            <a:spLocks noGrp="1"/>
          </p:cNvSpPr>
          <p:nvPr>
            <p:ph type="title"/>
          </p:nvPr>
        </p:nvSpPr>
        <p:spPr/>
        <p:txBody>
          <a:bodyPr/>
          <a:lstStyle/>
          <a:p>
            <a:r>
              <a:rPr lang="en-US" dirty="0"/>
              <a:t>Luke 4:20–21</a:t>
            </a:r>
          </a:p>
        </p:txBody>
      </p:sp>
      <p:sp>
        <p:nvSpPr>
          <p:cNvPr id="6" name="Content Placeholder 5">
            <a:extLst>
              <a:ext uri="{FF2B5EF4-FFF2-40B4-BE49-F238E27FC236}">
                <a16:creationId xmlns:a16="http://schemas.microsoft.com/office/drawing/2014/main" id="{7D4B73DE-A674-4A7D-A117-1EF1E0919FCD}"/>
              </a:ext>
            </a:extLst>
          </p:cNvPr>
          <p:cNvSpPr>
            <a:spLocks noGrp="1"/>
          </p:cNvSpPr>
          <p:nvPr>
            <p:ph idx="1"/>
          </p:nvPr>
        </p:nvSpPr>
        <p:spPr>
          <a:xfrm>
            <a:off x="6090675" y="1580050"/>
            <a:ext cx="5387091" cy="4998171"/>
          </a:xfrm>
        </p:spPr>
        <p:txBody>
          <a:bodyPr>
            <a:normAutofit fontScale="92500" lnSpcReduction="20000"/>
          </a:bodyPr>
          <a:lstStyle/>
          <a:p>
            <a:pPr marL="36900" indent="0">
              <a:buNone/>
            </a:pPr>
            <a:r>
              <a:rPr lang="en-US" sz="4000" dirty="0"/>
              <a:t>“He closed the book, and he gave it again to the minister, and sat down. And the eyes of all them that were in the synagogue were fastened on him. And he began to say unto them, This day is this scripture fulfilled in your ears.”</a:t>
            </a:r>
          </a:p>
        </p:txBody>
      </p:sp>
      <p:pic>
        <p:nvPicPr>
          <p:cNvPr id="4" name="Picture 7" descr="A picture containing person&#10;&#10;Description automatically generated">
            <a:extLst>
              <a:ext uri="{FF2B5EF4-FFF2-40B4-BE49-F238E27FC236}">
                <a16:creationId xmlns:a16="http://schemas.microsoft.com/office/drawing/2014/main" id="{EB3EE302-C3CC-4D94-892D-FB39AF44B8C0}"/>
              </a:ext>
            </a:extLst>
          </p:cNvPr>
          <p:cNvPicPr>
            <a:picLocks noChangeAspect="1"/>
          </p:cNvPicPr>
          <p:nvPr/>
        </p:nvPicPr>
        <p:blipFill>
          <a:blip r:embed="rId2"/>
          <a:stretch>
            <a:fillRect/>
          </a:stretch>
        </p:blipFill>
        <p:spPr>
          <a:xfrm>
            <a:off x="351063" y="1710853"/>
            <a:ext cx="4942441" cy="3190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E87394C6-A656-4B58-B46C-BF6C207B9FFA}"/>
              </a:ext>
            </a:extLst>
          </p:cNvPr>
          <p:cNvSpPr txBox="1"/>
          <p:nvPr/>
        </p:nvSpPr>
        <p:spPr>
          <a:xfrm>
            <a:off x="503141" y="45321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Simon Dewey</a:t>
            </a:r>
          </a:p>
        </p:txBody>
      </p:sp>
    </p:spTree>
    <p:extLst>
      <p:ext uri="{BB962C8B-B14F-4D97-AF65-F5344CB8AC3E}">
        <p14:creationId xmlns:p14="http://schemas.microsoft.com/office/powerpoint/2010/main" val="86013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Three Sermons from the Savior</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t>Jesus’s first sermon in Luke</a:t>
            </a:r>
          </a:p>
          <a:p>
            <a:r>
              <a:rPr lang="en-US" dirty="0"/>
              <a:t>The Sermon on the Mount</a:t>
            </a:r>
          </a:p>
          <a:p>
            <a:r>
              <a:rPr lang="en-US" dirty="0">
                <a:solidFill>
                  <a:srgbClr val="FFFF00"/>
                </a:solidFill>
              </a:rPr>
              <a:t>The Bread of Life Discourse</a:t>
            </a:r>
          </a:p>
        </p:txBody>
      </p:sp>
    </p:spTree>
    <p:extLst>
      <p:ext uri="{BB962C8B-B14F-4D97-AF65-F5344CB8AC3E}">
        <p14:creationId xmlns:p14="http://schemas.microsoft.com/office/powerpoint/2010/main" val="2695282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3D2C8-048F-A24A-927D-0636B1E3D8F9}"/>
              </a:ext>
            </a:extLst>
          </p:cNvPr>
          <p:cNvPicPr>
            <a:picLocks noChangeAspect="1"/>
          </p:cNvPicPr>
          <p:nvPr/>
        </p:nvPicPr>
        <p:blipFill rotWithShape="1">
          <a:blip r:embed="rId3"/>
          <a:srcRect l="22963" r="3704"/>
          <a:stretch/>
        </p:blipFill>
        <p:spPr>
          <a:xfrm>
            <a:off x="5873519" y="606972"/>
            <a:ext cx="6202680"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7">
            <a:extLst>
              <a:ext uri="{FF2B5EF4-FFF2-40B4-BE49-F238E27FC236}">
                <a16:creationId xmlns:a16="http://schemas.microsoft.com/office/drawing/2014/main" id="{7CAB3512-F74C-43E4-9834-AC3079AEE376}"/>
              </a:ext>
            </a:extLst>
          </p:cNvPr>
          <p:cNvSpPr>
            <a:spLocks noChangeArrowheads="1"/>
          </p:cNvSpPr>
          <p:nvPr/>
        </p:nvSpPr>
        <p:spPr bwMode="auto">
          <a:xfrm>
            <a:off x="432624" y="798042"/>
            <a:ext cx="5108368" cy="4985980"/>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4000" b="0" dirty="0">
                <a:latin typeface="Georgia" panose="02040502050405020303" pitchFamily="18" charset="0"/>
              </a:rPr>
              <a:t>“Our ancestors ate the manna in the wilderness; as it is written, ‘He gave them </a:t>
            </a:r>
            <a:r>
              <a:rPr lang="en-US" altLang="en-US" sz="4000" b="0" dirty="0">
                <a:solidFill>
                  <a:srgbClr val="FFFF00"/>
                </a:solidFill>
                <a:latin typeface="Georgia" panose="02040502050405020303" pitchFamily="18" charset="0"/>
              </a:rPr>
              <a:t>bread from heaven</a:t>
            </a:r>
            <a:r>
              <a:rPr lang="en-US" altLang="en-US" sz="4000" b="0" dirty="0">
                <a:latin typeface="Georgia" panose="02040502050405020303" pitchFamily="18" charset="0"/>
              </a:rPr>
              <a:t> to eat.’”</a:t>
            </a:r>
          </a:p>
          <a:p>
            <a:pPr algn="ctr">
              <a:spcBef>
                <a:spcPct val="50000"/>
              </a:spcBef>
              <a:buClrTx/>
              <a:buSzTx/>
              <a:buFontTx/>
              <a:buNone/>
            </a:pPr>
            <a:r>
              <a:rPr lang="en-US" altLang="en-US" sz="2800" dirty="0">
                <a:latin typeface="Georgia" panose="02040502050405020303" pitchFamily="18" charset="0"/>
              </a:rPr>
              <a:t>(John 6:31, NRSV)</a:t>
            </a:r>
          </a:p>
          <a:p>
            <a:pPr algn="ctr">
              <a:spcBef>
                <a:spcPct val="50000"/>
              </a:spcBef>
              <a:buClrTx/>
              <a:buSzTx/>
              <a:buFontTx/>
              <a:buNone/>
            </a:pPr>
            <a:r>
              <a:rPr lang="en-US" altLang="en-US" sz="2400" b="0" dirty="0">
                <a:latin typeface="Georgia" panose="02040502050405020303" pitchFamily="18" charset="0"/>
              </a:rPr>
              <a:t>Compare Psalm 78:24, Exodus 16:14</a:t>
            </a:r>
            <a:endParaRPr lang="en-US" altLang="en-US" b="0" dirty="0">
              <a:latin typeface="Georgia" panose="02040502050405020303" pitchFamily="18" charset="0"/>
            </a:endParaRPr>
          </a:p>
        </p:txBody>
      </p:sp>
    </p:spTree>
    <p:extLst>
      <p:ext uri="{BB962C8B-B14F-4D97-AF65-F5344CB8AC3E}">
        <p14:creationId xmlns:p14="http://schemas.microsoft.com/office/powerpoint/2010/main" val="2396339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3D2C8-048F-A24A-927D-0636B1E3D8F9}"/>
              </a:ext>
            </a:extLst>
          </p:cNvPr>
          <p:cNvPicPr>
            <a:picLocks noChangeAspect="1"/>
          </p:cNvPicPr>
          <p:nvPr/>
        </p:nvPicPr>
        <p:blipFill rotWithShape="1">
          <a:blip r:embed="rId3"/>
          <a:srcRect l="22963" r="3704"/>
          <a:stretch/>
        </p:blipFill>
        <p:spPr>
          <a:xfrm>
            <a:off x="5873519" y="606972"/>
            <a:ext cx="6202680"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7">
            <a:extLst>
              <a:ext uri="{FF2B5EF4-FFF2-40B4-BE49-F238E27FC236}">
                <a16:creationId xmlns:a16="http://schemas.microsoft.com/office/drawing/2014/main" id="{7CAB3512-F74C-43E4-9834-AC3079AEE376}"/>
              </a:ext>
            </a:extLst>
          </p:cNvPr>
          <p:cNvSpPr>
            <a:spLocks noChangeArrowheads="1"/>
          </p:cNvSpPr>
          <p:nvPr/>
        </p:nvSpPr>
        <p:spPr bwMode="auto">
          <a:xfrm>
            <a:off x="432624" y="470490"/>
            <a:ext cx="5108368" cy="6278642"/>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b="0" dirty="0">
                <a:latin typeface="Georgia" panose="02040502050405020303" pitchFamily="18" charset="0"/>
              </a:rPr>
              <a:t>“It was not Moses who gave you the </a:t>
            </a:r>
            <a:r>
              <a:rPr lang="en-US" altLang="en-US" b="0" dirty="0">
                <a:solidFill>
                  <a:srgbClr val="FFFF00"/>
                </a:solidFill>
                <a:latin typeface="Georgia" panose="02040502050405020303" pitchFamily="18" charset="0"/>
              </a:rPr>
              <a:t>bread from heaven</a:t>
            </a:r>
            <a:r>
              <a:rPr lang="en-US" altLang="en-US" b="0" dirty="0">
                <a:latin typeface="Georgia" panose="02040502050405020303" pitchFamily="18" charset="0"/>
              </a:rPr>
              <a:t>, but it is my Father who gives you the </a:t>
            </a:r>
            <a:r>
              <a:rPr lang="en-US" altLang="en-US" b="0" dirty="0">
                <a:solidFill>
                  <a:srgbClr val="FFFF00"/>
                </a:solidFill>
                <a:latin typeface="Georgia" panose="02040502050405020303" pitchFamily="18" charset="0"/>
              </a:rPr>
              <a:t>true bread from heaven</a:t>
            </a:r>
            <a:r>
              <a:rPr lang="en-US" altLang="en-US" b="0" dirty="0">
                <a:latin typeface="Georgia" panose="02040502050405020303" pitchFamily="18" charset="0"/>
              </a:rPr>
              <a:t>. For the bread of God is that which comes down from heaven and gives life to the world…</a:t>
            </a:r>
            <a:r>
              <a:rPr lang="en-US" altLang="en-US" b="0" dirty="0">
                <a:solidFill>
                  <a:srgbClr val="FFFF00"/>
                </a:solidFill>
                <a:latin typeface="Georgia" panose="02040502050405020303" pitchFamily="18" charset="0"/>
              </a:rPr>
              <a:t>I am the bread of life</a:t>
            </a:r>
            <a:r>
              <a:rPr lang="en-US" altLang="en-US" b="0" dirty="0">
                <a:latin typeface="Georgia" panose="02040502050405020303" pitchFamily="18" charset="0"/>
              </a:rPr>
              <a:t>.”</a:t>
            </a:r>
          </a:p>
          <a:p>
            <a:pPr algn="ctr">
              <a:spcBef>
                <a:spcPct val="50000"/>
              </a:spcBef>
              <a:buClrTx/>
              <a:buSzTx/>
              <a:buFontTx/>
              <a:buNone/>
            </a:pPr>
            <a:r>
              <a:rPr lang="en-US" altLang="en-US" sz="2400" dirty="0">
                <a:latin typeface="Georgia" panose="02040502050405020303" pitchFamily="18" charset="0"/>
              </a:rPr>
              <a:t>(John 6:32–33, 35, NRSV)</a:t>
            </a:r>
            <a:endParaRPr lang="en-US" altLang="en-US" sz="3200" b="0" dirty="0">
              <a:latin typeface="Georgia" panose="02040502050405020303" pitchFamily="18" charset="0"/>
            </a:endParaRPr>
          </a:p>
        </p:txBody>
      </p:sp>
    </p:spTree>
    <p:extLst>
      <p:ext uri="{BB962C8B-B14F-4D97-AF65-F5344CB8AC3E}">
        <p14:creationId xmlns:p14="http://schemas.microsoft.com/office/powerpoint/2010/main" val="3388232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3D2C8-048F-A24A-927D-0636B1E3D8F9}"/>
              </a:ext>
            </a:extLst>
          </p:cNvPr>
          <p:cNvPicPr>
            <a:picLocks noChangeAspect="1"/>
          </p:cNvPicPr>
          <p:nvPr/>
        </p:nvPicPr>
        <p:blipFill rotWithShape="1">
          <a:blip r:embed="rId3"/>
          <a:srcRect l="22963" r="3704"/>
          <a:stretch/>
        </p:blipFill>
        <p:spPr>
          <a:xfrm>
            <a:off x="5873519" y="606972"/>
            <a:ext cx="6202680"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7">
            <a:extLst>
              <a:ext uri="{FF2B5EF4-FFF2-40B4-BE49-F238E27FC236}">
                <a16:creationId xmlns:a16="http://schemas.microsoft.com/office/drawing/2014/main" id="{7CAB3512-F74C-43E4-9834-AC3079AEE376}"/>
              </a:ext>
            </a:extLst>
          </p:cNvPr>
          <p:cNvSpPr>
            <a:spLocks noChangeArrowheads="1"/>
          </p:cNvSpPr>
          <p:nvPr/>
        </p:nvSpPr>
        <p:spPr bwMode="auto">
          <a:xfrm>
            <a:off x="259307" y="470490"/>
            <a:ext cx="5486400" cy="5878532"/>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400" b="0" dirty="0">
                <a:latin typeface="Georgia" panose="02040502050405020303" pitchFamily="18" charset="0"/>
              </a:rPr>
              <a:t>“Then the Jews began to complain about him because he said, ‘I am the bread that came down from heaven.’ They were saying, ‘Is not this Jesus, the son of Joseph, whose father and mother we know? How can he now say, ‘I have come down from heaven?’’” </a:t>
            </a:r>
          </a:p>
          <a:p>
            <a:pPr algn="ctr">
              <a:spcBef>
                <a:spcPct val="50000"/>
              </a:spcBef>
              <a:buClrTx/>
              <a:buSzTx/>
              <a:buFontTx/>
              <a:buNone/>
            </a:pPr>
            <a:r>
              <a:rPr lang="en-US" altLang="en-US" sz="2400" dirty="0">
                <a:latin typeface="Georgia" panose="02040502050405020303" pitchFamily="18" charset="0"/>
              </a:rPr>
              <a:t>(John 6:41–42, NRSV)</a:t>
            </a:r>
            <a:endParaRPr lang="en-US" altLang="en-US" sz="3200" b="0" dirty="0">
              <a:latin typeface="Georgia" panose="02040502050405020303" pitchFamily="18" charset="0"/>
            </a:endParaRPr>
          </a:p>
        </p:txBody>
      </p:sp>
    </p:spTree>
    <p:extLst>
      <p:ext uri="{BB962C8B-B14F-4D97-AF65-F5344CB8AC3E}">
        <p14:creationId xmlns:p14="http://schemas.microsoft.com/office/powerpoint/2010/main" val="2645657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3564834" y="172278"/>
            <a:ext cx="8362121"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dirty="0">
                <a:latin typeface="Georgia" panose="02040502050405020303" pitchFamily="18" charset="0"/>
              </a:rPr>
              <a:t>“I am the </a:t>
            </a:r>
            <a:r>
              <a:rPr lang="en-US" sz="4000" dirty="0">
                <a:solidFill>
                  <a:srgbClr val="FFFF00"/>
                </a:solidFill>
                <a:latin typeface="Georgia" panose="02040502050405020303" pitchFamily="18" charset="0"/>
              </a:rPr>
              <a:t>bread of life</a:t>
            </a:r>
            <a:r>
              <a:rPr lang="en-US" sz="4000" dirty="0">
                <a:latin typeface="Georgia" panose="02040502050405020303" pitchFamily="18" charset="0"/>
              </a:rPr>
              <a:t>. Your ancestors ate the manna in the wilderness, and they died. This is the bread that comes down from heaven, so that one may eat of it and not die. I am </a:t>
            </a:r>
            <a:r>
              <a:rPr lang="en-US" sz="4000" dirty="0">
                <a:solidFill>
                  <a:srgbClr val="FFFF00"/>
                </a:solidFill>
                <a:latin typeface="Georgia" panose="02040502050405020303" pitchFamily="18" charset="0"/>
              </a:rPr>
              <a:t>the living bread that came down from heaven</a:t>
            </a:r>
            <a:r>
              <a:rPr lang="en-US" sz="4000" dirty="0">
                <a:latin typeface="Georgia" panose="02040502050405020303" pitchFamily="18" charset="0"/>
              </a:rPr>
              <a:t>. Whoever eats of this bread will live forever; and the bread that I will give for the life of the world is my flesh.”</a:t>
            </a:r>
          </a:p>
        </p:txBody>
      </p:sp>
      <p:sp>
        <p:nvSpPr>
          <p:cNvPr id="4" name="Title 1">
            <a:extLst>
              <a:ext uri="{FF2B5EF4-FFF2-40B4-BE49-F238E27FC236}">
                <a16:creationId xmlns:a16="http://schemas.microsoft.com/office/drawing/2014/main" id="{7417B6CB-15D9-43D6-ACC9-4AC26CA2275B}"/>
              </a:ext>
            </a:extLst>
          </p:cNvPr>
          <p:cNvSpPr txBox="1">
            <a:spLocks/>
          </p:cNvSpPr>
          <p:nvPr/>
        </p:nvSpPr>
        <p:spPr>
          <a:xfrm>
            <a:off x="397566" y="5904101"/>
            <a:ext cx="3034748" cy="635311"/>
          </a:xfrm>
          <a:prstGeom prst="rect">
            <a:avLst/>
          </a:prstGeom>
        </p:spPr>
        <p:txBody>
          <a:bodyP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0" dirty="0"/>
              <a:t>John 6:48–51, NRSV</a:t>
            </a:r>
            <a:endParaRPr lang="en-US" sz="2400" b="0" dirty="0">
              <a:solidFill>
                <a:srgbClr val="FFFF00"/>
              </a:solidFill>
            </a:endParaRPr>
          </a:p>
        </p:txBody>
      </p:sp>
      <p:pic>
        <p:nvPicPr>
          <p:cNvPr id="6" name="Picture 5">
            <a:extLst>
              <a:ext uri="{FF2B5EF4-FFF2-40B4-BE49-F238E27FC236}">
                <a16:creationId xmlns:a16="http://schemas.microsoft.com/office/drawing/2014/main" id="{BB2E6853-F5ED-4ADA-A5E8-A6E419B0DFD6}"/>
              </a:ext>
            </a:extLst>
          </p:cNvPr>
          <p:cNvPicPr>
            <a:picLocks noChangeAspect="1"/>
          </p:cNvPicPr>
          <p:nvPr/>
        </p:nvPicPr>
        <p:blipFill rotWithShape="1">
          <a:blip r:embed="rId3"/>
          <a:srcRect l="48452" r="12001"/>
          <a:stretch/>
        </p:blipFill>
        <p:spPr>
          <a:xfrm>
            <a:off x="265045" y="318588"/>
            <a:ext cx="3299791"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11030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3564834" y="172278"/>
            <a:ext cx="8362121"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latin typeface="Georgia" panose="02040502050405020303" pitchFamily="18" charset="0"/>
              </a:rPr>
              <a:t>“Unless you eat the flesh of the Son of Man and drink his blood, you have no life in you. Those who eat my flesh and drink my blood have eternal life, and I will raise them up on the last day; for my flesh is true food and my blood is true drink. Those who eat my flesh and drink my blood abide in me, and I in them. Just as the living Father sent me, and I live because of the Father, so whoever eats me will live because of me. </a:t>
            </a:r>
            <a:r>
              <a:rPr lang="en-US" sz="3200" dirty="0">
                <a:solidFill>
                  <a:srgbClr val="FFFF00"/>
                </a:solidFill>
                <a:latin typeface="Georgia" panose="02040502050405020303" pitchFamily="18" charset="0"/>
              </a:rPr>
              <a:t>This is the bread that came down from heaven</a:t>
            </a:r>
            <a:r>
              <a:rPr lang="en-US" sz="3200" dirty="0">
                <a:latin typeface="Georgia" panose="02040502050405020303" pitchFamily="18" charset="0"/>
              </a:rPr>
              <a:t>, not like that which your ancestors ate, and they died. But the one who eats this bread will live forever.”</a:t>
            </a:r>
          </a:p>
        </p:txBody>
      </p:sp>
      <p:sp>
        <p:nvSpPr>
          <p:cNvPr id="4" name="Title 1">
            <a:extLst>
              <a:ext uri="{FF2B5EF4-FFF2-40B4-BE49-F238E27FC236}">
                <a16:creationId xmlns:a16="http://schemas.microsoft.com/office/drawing/2014/main" id="{7417B6CB-15D9-43D6-ACC9-4AC26CA2275B}"/>
              </a:ext>
            </a:extLst>
          </p:cNvPr>
          <p:cNvSpPr txBox="1">
            <a:spLocks/>
          </p:cNvSpPr>
          <p:nvPr/>
        </p:nvSpPr>
        <p:spPr>
          <a:xfrm>
            <a:off x="397566" y="5904101"/>
            <a:ext cx="3034748" cy="635311"/>
          </a:xfrm>
          <a:prstGeom prst="rect">
            <a:avLst/>
          </a:prstGeom>
        </p:spPr>
        <p:txBody>
          <a:bodyP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0" dirty="0"/>
              <a:t>John 6:53–58, NRSV</a:t>
            </a:r>
            <a:endParaRPr lang="en-US" sz="2400" b="0" dirty="0">
              <a:solidFill>
                <a:srgbClr val="FFFF00"/>
              </a:solidFill>
            </a:endParaRPr>
          </a:p>
        </p:txBody>
      </p:sp>
      <p:pic>
        <p:nvPicPr>
          <p:cNvPr id="6" name="Picture 5">
            <a:extLst>
              <a:ext uri="{FF2B5EF4-FFF2-40B4-BE49-F238E27FC236}">
                <a16:creationId xmlns:a16="http://schemas.microsoft.com/office/drawing/2014/main" id="{BB2E6853-F5ED-4ADA-A5E8-A6E419B0DFD6}"/>
              </a:ext>
            </a:extLst>
          </p:cNvPr>
          <p:cNvPicPr>
            <a:picLocks noChangeAspect="1"/>
          </p:cNvPicPr>
          <p:nvPr/>
        </p:nvPicPr>
        <p:blipFill rotWithShape="1">
          <a:blip r:embed="rId3"/>
          <a:srcRect l="48452" r="12001"/>
          <a:stretch/>
        </p:blipFill>
        <p:spPr>
          <a:xfrm>
            <a:off x="265045" y="318588"/>
            <a:ext cx="3299791"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9956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B8E22-26DB-4BAB-B9CD-CF3D8D67ED61}"/>
              </a:ext>
            </a:extLst>
          </p:cNvPr>
          <p:cNvSpPr>
            <a:spLocks noGrp="1"/>
          </p:cNvSpPr>
          <p:nvPr>
            <p:ph idx="1"/>
          </p:nvPr>
        </p:nvSpPr>
        <p:spPr>
          <a:xfrm>
            <a:off x="6332564" y="409433"/>
            <a:ext cx="5630835" cy="6032311"/>
          </a:xfrm>
        </p:spPr>
        <p:txBody>
          <a:bodyPr/>
          <a:lstStyle/>
          <a:p>
            <a:pPr marL="36900" indent="0">
              <a:buNone/>
            </a:pPr>
            <a:r>
              <a:rPr lang="en-US" sz="4400" dirty="0"/>
              <a:t>“Many therefore of his disciples, when they had heard this, said, This is an hard saying; who can hear it?” </a:t>
            </a:r>
          </a:p>
          <a:p>
            <a:pPr marL="36900" indent="0">
              <a:buNone/>
            </a:pPr>
            <a:r>
              <a:rPr lang="en-US" sz="3200" dirty="0"/>
              <a:t>(John 6:60)</a:t>
            </a:r>
            <a:endParaRPr lang="en-US" dirty="0"/>
          </a:p>
        </p:txBody>
      </p:sp>
      <p:pic>
        <p:nvPicPr>
          <p:cNvPr id="10" name="Picture 10">
            <a:extLst>
              <a:ext uri="{FF2B5EF4-FFF2-40B4-BE49-F238E27FC236}">
                <a16:creationId xmlns:a16="http://schemas.microsoft.com/office/drawing/2014/main" id="{79305221-25FB-421F-9699-6B0832699BF6}"/>
              </a:ext>
            </a:extLst>
          </p:cNvPr>
          <p:cNvPicPr>
            <a:picLocks noChangeAspect="1"/>
          </p:cNvPicPr>
          <p:nvPr/>
        </p:nvPicPr>
        <p:blipFill rotWithShape="1">
          <a:blip r:embed="rId3"/>
          <a:srcRect l="2506" t="3375" r="2608" b="4073"/>
          <a:stretch/>
        </p:blipFill>
        <p:spPr>
          <a:xfrm>
            <a:off x="433317" y="300473"/>
            <a:ext cx="5426121" cy="3879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0741043B-B9D4-44D4-BBE0-B3B4E0F40980}"/>
              </a:ext>
            </a:extLst>
          </p:cNvPr>
          <p:cNvSpPr txBox="1"/>
          <p:nvPr/>
        </p:nvSpPr>
        <p:spPr>
          <a:xfrm>
            <a:off x="719341" y="38107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cs typeface="Arial"/>
              </a:rPr>
              <a:t>Jim Padgett</a:t>
            </a:r>
            <a:endParaRPr lang="en-US" dirty="0">
              <a:latin typeface="Georgia"/>
            </a:endParaRPr>
          </a:p>
        </p:txBody>
      </p:sp>
    </p:spTree>
    <p:extLst>
      <p:ext uri="{BB962C8B-B14F-4D97-AF65-F5344CB8AC3E}">
        <p14:creationId xmlns:p14="http://schemas.microsoft.com/office/powerpoint/2010/main" val="3825480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B8E22-26DB-4BAB-B9CD-CF3D8D67ED61}"/>
              </a:ext>
            </a:extLst>
          </p:cNvPr>
          <p:cNvSpPr>
            <a:spLocks noGrp="1"/>
          </p:cNvSpPr>
          <p:nvPr>
            <p:ph idx="1"/>
          </p:nvPr>
        </p:nvSpPr>
        <p:spPr>
          <a:xfrm>
            <a:off x="6332564" y="464024"/>
            <a:ext cx="5630835" cy="5977720"/>
          </a:xfrm>
        </p:spPr>
        <p:txBody>
          <a:bodyPr>
            <a:normAutofit fontScale="92500" lnSpcReduction="10000"/>
          </a:bodyPr>
          <a:lstStyle/>
          <a:p>
            <a:pPr marL="36900" indent="0">
              <a:buNone/>
            </a:pPr>
            <a:r>
              <a:rPr lang="en-US" sz="4800" dirty="0"/>
              <a:t>Jesus said, “Doth this offend you?” </a:t>
            </a:r>
          </a:p>
          <a:p>
            <a:pPr marL="36900" indent="0">
              <a:buNone/>
            </a:pPr>
            <a:r>
              <a:rPr lang="en-US" sz="4800" dirty="0">
                <a:solidFill>
                  <a:schemeClr val="bg2"/>
                </a:solidFill>
              </a:rPr>
              <a:t>…From that time, many of his disciples went back, and walked no more with him. </a:t>
            </a:r>
          </a:p>
          <a:p>
            <a:pPr marL="36900" indent="0">
              <a:buNone/>
            </a:pPr>
            <a:endParaRPr lang="en-US" sz="3200" dirty="0"/>
          </a:p>
          <a:p>
            <a:pPr marL="36900" indent="0">
              <a:buNone/>
            </a:pPr>
            <a:r>
              <a:rPr lang="en-US" sz="3200" dirty="0"/>
              <a:t>(John 6:61)</a:t>
            </a:r>
            <a:endParaRPr lang="en-US" dirty="0"/>
          </a:p>
        </p:txBody>
      </p:sp>
      <p:pic>
        <p:nvPicPr>
          <p:cNvPr id="10" name="Picture 10">
            <a:extLst>
              <a:ext uri="{FF2B5EF4-FFF2-40B4-BE49-F238E27FC236}">
                <a16:creationId xmlns:a16="http://schemas.microsoft.com/office/drawing/2014/main" id="{79305221-25FB-421F-9699-6B0832699BF6}"/>
              </a:ext>
            </a:extLst>
          </p:cNvPr>
          <p:cNvPicPr>
            <a:picLocks noChangeAspect="1"/>
          </p:cNvPicPr>
          <p:nvPr/>
        </p:nvPicPr>
        <p:blipFill rotWithShape="1">
          <a:blip r:embed="rId3"/>
          <a:srcRect l="2506" t="3375" r="2608" b="4073"/>
          <a:stretch/>
        </p:blipFill>
        <p:spPr>
          <a:xfrm>
            <a:off x="433317" y="300473"/>
            <a:ext cx="5426121" cy="3879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0741043B-B9D4-44D4-BBE0-B3B4E0F40980}"/>
              </a:ext>
            </a:extLst>
          </p:cNvPr>
          <p:cNvSpPr txBox="1"/>
          <p:nvPr/>
        </p:nvSpPr>
        <p:spPr>
          <a:xfrm>
            <a:off x="719341" y="38107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cs typeface="Arial"/>
              </a:rPr>
              <a:t>Jim Padgett</a:t>
            </a:r>
            <a:endParaRPr lang="en-US" dirty="0">
              <a:latin typeface="Georgia"/>
            </a:endParaRPr>
          </a:p>
        </p:txBody>
      </p:sp>
    </p:spTree>
    <p:extLst>
      <p:ext uri="{BB962C8B-B14F-4D97-AF65-F5344CB8AC3E}">
        <p14:creationId xmlns:p14="http://schemas.microsoft.com/office/powerpoint/2010/main" val="3602547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B8E22-26DB-4BAB-B9CD-CF3D8D67ED61}"/>
              </a:ext>
            </a:extLst>
          </p:cNvPr>
          <p:cNvSpPr>
            <a:spLocks noGrp="1"/>
          </p:cNvSpPr>
          <p:nvPr>
            <p:ph idx="1"/>
          </p:nvPr>
        </p:nvSpPr>
        <p:spPr>
          <a:xfrm>
            <a:off x="6332564" y="464024"/>
            <a:ext cx="5630835" cy="5977720"/>
          </a:xfrm>
        </p:spPr>
        <p:txBody>
          <a:bodyPr>
            <a:normAutofit fontScale="92500" lnSpcReduction="10000"/>
          </a:bodyPr>
          <a:lstStyle/>
          <a:p>
            <a:pPr marL="36900" indent="0">
              <a:buNone/>
            </a:pPr>
            <a:r>
              <a:rPr lang="en-US" sz="4800" dirty="0"/>
              <a:t>Jesus said, “Doth this offend you?” </a:t>
            </a:r>
          </a:p>
          <a:p>
            <a:pPr marL="36900" indent="0">
              <a:buNone/>
            </a:pPr>
            <a:r>
              <a:rPr lang="en-US" sz="4800" dirty="0">
                <a:solidFill>
                  <a:schemeClr val="tx1"/>
                </a:solidFill>
              </a:rPr>
              <a:t>…From that time, many of his disciples went back, and walked no more with him. </a:t>
            </a:r>
          </a:p>
          <a:p>
            <a:pPr marL="36900" indent="0">
              <a:buNone/>
            </a:pPr>
            <a:endParaRPr lang="en-US" sz="3200" dirty="0">
              <a:solidFill>
                <a:schemeClr val="tx1"/>
              </a:solidFill>
            </a:endParaRPr>
          </a:p>
          <a:p>
            <a:pPr marL="36900" indent="0">
              <a:buNone/>
            </a:pPr>
            <a:r>
              <a:rPr lang="en-US" sz="3200" dirty="0">
                <a:solidFill>
                  <a:schemeClr val="tx1"/>
                </a:solidFill>
              </a:rPr>
              <a:t>(John 6:61, 66)</a:t>
            </a:r>
            <a:endParaRPr lang="en-US" dirty="0">
              <a:solidFill>
                <a:schemeClr val="tx1"/>
              </a:solidFill>
            </a:endParaRPr>
          </a:p>
        </p:txBody>
      </p:sp>
      <p:pic>
        <p:nvPicPr>
          <p:cNvPr id="10" name="Picture 10">
            <a:extLst>
              <a:ext uri="{FF2B5EF4-FFF2-40B4-BE49-F238E27FC236}">
                <a16:creationId xmlns:a16="http://schemas.microsoft.com/office/drawing/2014/main" id="{79305221-25FB-421F-9699-6B0832699BF6}"/>
              </a:ext>
            </a:extLst>
          </p:cNvPr>
          <p:cNvPicPr>
            <a:picLocks noChangeAspect="1"/>
          </p:cNvPicPr>
          <p:nvPr/>
        </p:nvPicPr>
        <p:blipFill rotWithShape="1">
          <a:blip r:embed="rId3"/>
          <a:srcRect l="2506" t="3375" r="2608" b="4073"/>
          <a:stretch/>
        </p:blipFill>
        <p:spPr>
          <a:xfrm>
            <a:off x="433317" y="300473"/>
            <a:ext cx="5426121" cy="3879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0741043B-B9D4-44D4-BBE0-B3B4E0F40980}"/>
              </a:ext>
            </a:extLst>
          </p:cNvPr>
          <p:cNvSpPr txBox="1"/>
          <p:nvPr/>
        </p:nvSpPr>
        <p:spPr>
          <a:xfrm>
            <a:off x="719341" y="38107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cs typeface="Arial"/>
              </a:rPr>
              <a:t>Jim Padgett</a:t>
            </a:r>
            <a:endParaRPr lang="en-US" dirty="0">
              <a:latin typeface="Georgia"/>
            </a:endParaRPr>
          </a:p>
        </p:txBody>
      </p:sp>
    </p:spTree>
    <p:extLst>
      <p:ext uri="{BB962C8B-B14F-4D97-AF65-F5344CB8AC3E}">
        <p14:creationId xmlns:p14="http://schemas.microsoft.com/office/powerpoint/2010/main" val="3059180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598335-27F3-47C6-A4F4-830CA69191CE}"/>
              </a:ext>
            </a:extLst>
          </p:cNvPr>
          <p:cNvSpPr>
            <a:spLocks noGrp="1"/>
          </p:cNvSpPr>
          <p:nvPr>
            <p:ph type="title"/>
          </p:nvPr>
        </p:nvSpPr>
        <p:spPr/>
        <p:txBody>
          <a:bodyPr/>
          <a:lstStyle/>
          <a:p>
            <a:r>
              <a:rPr lang="en-US" dirty="0"/>
              <a:t>John 6:67-69</a:t>
            </a:r>
          </a:p>
        </p:txBody>
      </p:sp>
      <p:sp>
        <p:nvSpPr>
          <p:cNvPr id="6" name="Content Placeholder 5">
            <a:extLst>
              <a:ext uri="{FF2B5EF4-FFF2-40B4-BE49-F238E27FC236}">
                <a16:creationId xmlns:a16="http://schemas.microsoft.com/office/drawing/2014/main" id="{9F607294-A656-4502-A21E-8FB0DCCE1ED9}"/>
              </a:ext>
            </a:extLst>
          </p:cNvPr>
          <p:cNvSpPr>
            <a:spLocks noGrp="1"/>
          </p:cNvSpPr>
          <p:nvPr>
            <p:ph idx="1"/>
          </p:nvPr>
        </p:nvSpPr>
        <p:spPr/>
        <p:txBody>
          <a:bodyPr>
            <a:normAutofit/>
          </a:bodyPr>
          <a:lstStyle/>
          <a:p>
            <a:pPr marL="36900" indent="0" algn="ctr">
              <a:buNone/>
            </a:pPr>
            <a:r>
              <a:rPr lang="en-US" sz="4800" dirty="0"/>
              <a:t>“Then Jesus turned to the twelve and said, “Will ye also go away? Simon Peter answered him, Lord, to whom shall we go? ...We believe and are sure that thou art that Christ, the Son of the living God.” </a:t>
            </a:r>
          </a:p>
        </p:txBody>
      </p:sp>
    </p:spTree>
    <p:extLst>
      <p:ext uri="{BB962C8B-B14F-4D97-AF65-F5344CB8AC3E}">
        <p14:creationId xmlns:p14="http://schemas.microsoft.com/office/powerpoint/2010/main" val="2167438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9076-F0EF-4EA4-A52D-9F7817B595CB}"/>
              </a:ext>
            </a:extLst>
          </p:cNvPr>
          <p:cNvSpPr>
            <a:spLocks noGrp="1"/>
          </p:cNvSpPr>
          <p:nvPr>
            <p:ph type="title"/>
          </p:nvPr>
        </p:nvSpPr>
        <p:spPr>
          <a:xfrm>
            <a:off x="913795" y="286603"/>
            <a:ext cx="10353762" cy="1293447"/>
          </a:xfrm>
        </p:spPr>
        <p:txBody>
          <a:bodyPr anchor="ctr">
            <a:normAutofit/>
          </a:bodyPr>
          <a:lstStyle/>
          <a:p>
            <a:pPr>
              <a:lnSpc>
                <a:spcPct val="90000"/>
              </a:lnSpc>
            </a:pPr>
            <a:r>
              <a:rPr lang="en-US" sz="3400" dirty="0"/>
              <a:t>“He hath sent me to heal the brokenhearted.” </a:t>
            </a:r>
          </a:p>
        </p:txBody>
      </p:sp>
      <p:pic>
        <p:nvPicPr>
          <p:cNvPr id="6" name="Picture 5" descr="A picture containing logo&#10;&#10;Description automatically generated">
            <a:extLst>
              <a:ext uri="{FF2B5EF4-FFF2-40B4-BE49-F238E27FC236}">
                <a16:creationId xmlns:a16="http://schemas.microsoft.com/office/drawing/2014/main" id="{082F5C9F-1ED4-4CF5-A8C9-569279FFA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700" y="1732449"/>
            <a:ext cx="4515951" cy="4515951"/>
          </a:xfrm>
          <a:prstGeom prst="rect">
            <a:avLst/>
          </a:prstGeom>
          <a:noFill/>
        </p:spPr>
      </p:pic>
      <p:sp>
        <p:nvSpPr>
          <p:cNvPr id="8" name="TextBox 7">
            <a:extLst>
              <a:ext uri="{FF2B5EF4-FFF2-40B4-BE49-F238E27FC236}">
                <a16:creationId xmlns:a16="http://schemas.microsoft.com/office/drawing/2014/main" id="{271208D7-B25D-47E7-900B-6F775E764C5A}"/>
              </a:ext>
            </a:extLst>
          </p:cNvPr>
          <p:cNvSpPr txBox="1"/>
          <p:nvPr/>
        </p:nvSpPr>
        <p:spPr>
          <a:xfrm>
            <a:off x="3832700" y="5879068"/>
            <a:ext cx="6093724" cy="369332"/>
          </a:xfrm>
          <a:prstGeom prst="rect">
            <a:avLst/>
          </a:prstGeom>
          <a:noFill/>
        </p:spPr>
        <p:txBody>
          <a:bodyPr wrap="square">
            <a:spAutoFit/>
          </a:bodyPr>
          <a:lstStyle/>
          <a:p>
            <a:r>
              <a:rPr lang="en-US" dirty="0">
                <a:solidFill>
                  <a:schemeClr val="accent1">
                    <a:lumMod val="60000"/>
                    <a:lumOff val="40000"/>
                  </a:schemeClr>
                </a:solidFill>
              </a:rPr>
              <a:t>Nicolas Raymond</a:t>
            </a:r>
          </a:p>
        </p:txBody>
      </p:sp>
    </p:spTree>
    <p:extLst>
      <p:ext uri="{BB962C8B-B14F-4D97-AF65-F5344CB8AC3E}">
        <p14:creationId xmlns:p14="http://schemas.microsoft.com/office/powerpoint/2010/main" val="3109392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5837"/>
            <a:ext cx="11582400" cy="1524000"/>
          </a:xfrm>
        </p:spPr>
        <p:txBody>
          <a:bodyPr>
            <a:noAutofit/>
          </a:bodyPr>
          <a:lstStyle/>
          <a:p>
            <a:pPr algn="ctr"/>
            <a:r>
              <a:rPr lang="en-US" b="1" dirty="0">
                <a:latin typeface="Georgia" panose="02040502050405020303" pitchFamily="18" charset="0"/>
              </a:rPr>
              <a:t>How Will We React to </a:t>
            </a:r>
            <a:br>
              <a:rPr lang="en-US" b="1" dirty="0">
                <a:latin typeface="Georgia" panose="02040502050405020303" pitchFamily="18" charset="0"/>
              </a:rPr>
            </a:br>
            <a:r>
              <a:rPr lang="en-US" b="1" dirty="0">
                <a:latin typeface="Georgia" panose="02040502050405020303" pitchFamily="18" charset="0"/>
              </a:rPr>
              <a:t>Hard Sayings?</a:t>
            </a:r>
            <a:endParaRPr lang="en-US" dirty="0">
              <a:solidFill>
                <a:srgbClr val="FFFF00"/>
              </a:solidFill>
              <a:latin typeface="Georgia" panose="02040502050405020303" pitchFamily="18" charset="0"/>
            </a:endParaRPr>
          </a:p>
        </p:txBody>
      </p:sp>
      <p:sp>
        <p:nvSpPr>
          <p:cNvPr id="4" name="Text Box 5">
            <a:extLst>
              <a:ext uri="{FF2B5EF4-FFF2-40B4-BE49-F238E27FC236}">
                <a16:creationId xmlns:a16="http://schemas.microsoft.com/office/drawing/2014/main" id="{AFCF5E58-6DEF-412D-B449-CC932ECAE0B6}"/>
              </a:ext>
            </a:extLst>
          </p:cNvPr>
          <p:cNvSpPr txBox="1">
            <a:spLocks noChangeArrowheads="1"/>
          </p:cNvSpPr>
          <p:nvPr/>
        </p:nvSpPr>
        <p:spPr bwMode="auto">
          <a:xfrm>
            <a:off x="409429" y="2384940"/>
            <a:ext cx="412617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400" dirty="0">
                <a:solidFill>
                  <a:srgbClr val="FFFF00"/>
                </a:solidFill>
                <a:latin typeface="Georgia" panose="02040502050405020303" pitchFamily="18" charset="0"/>
              </a:rPr>
              <a:t>“This is an hard saying, who can hear it?”</a:t>
            </a:r>
          </a:p>
        </p:txBody>
      </p:sp>
      <p:sp>
        <p:nvSpPr>
          <p:cNvPr id="5" name="Text Box 5">
            <a:extLst>
              <a:ext uri="{FF2B5EF4-FFF2-40B4-BE49-F238E27FC236}">
                <a16:creationId xmlns:a16="http://schemas.microsoft.com/office/drawing/2014/main" id="{25720D2C-D0C6-418C-ADD7-E27E321AD84D}"/>
              </a:ext>
            </a:extLst>
          </p:cNvPr>
          <p:cNvSpPr txBox="1">
            <a:spLocks noChangeArrowheads="1"/>
          </p:cNvSpPr>
          <p:nvPr/>
        </p:nvSpPr>
        <p:spPr bwMode="auto">
          <a:xfrm>
            <a:off x="6983001" y="2371292"/>
            <a:ext cx="489055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400" dirty="0">
                <a:solidFill>
                  <a:srgbClr val="FFFF00"/>
                </a:solidFill>
              </a:rPr>
              <a:t>“We believe and are sure that thou art that Christ!”</a:t>
            </a:r>
          </a:p>
        </p:txBody>
      </p:sp>
      <p:sp>
        <p:nvSpPr>
          <p:cNvPr id="7" name="Left-Right Arrow 5">
            <a:extLst>
              <a:ext uri="{FF2B5EF4-FFF2-40B4-BE49-F238E27FC236}">
                <a16:creationId xmlns:a16="http://schemas.microsoft.com/office/drawing/2014/main" id="{1C0FA43F-5B33-46F1-B5D2-8FC6FD4617B3}"/>
              </a:ext>
            </a:extLst>
          </p:cNvPr>
          <p:cNvSpPr/>
          <p:nvPr/>
        </p:nvSpPr>
        <p:spPr>
          <a:xfrm>
            <a:off x="4631138" y="3238678"/>
            <a:ext cx="2521938" cy="416181"/>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414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a:xfrm>
            <a:off x="740228" y="1580051"/>
            <a:ext cx="10755085" cy="4668349"/>
          </a:xfrm>
        </p:spPr>
        <p:txBody>
          <a:bodyPr>
            <a:normAutofit/>
          </a:bodyPr>
          <a:lstStyle/>
          <a:p>
            <a:pPr marL="36900" indent="0">
              <a:buNone/>
            </a:pPr>
            <a:r>
              <a:rPr lang="en-US" dirty="0"/>
              <a:t>Insights from, discussions with, and resources authored by Dr. Frank Judd, Dr. Mark Ellison, Dr. Gaye Strathearn, Dr. Matthew Grey, Dr. Anthony Sweat, Dr. Robert Kegan, James Martin, SJ, Dr. Timothy Keller, Dr. Daniel Becerra, and Dr. Terry Ball </a:t>
            </a:r>
            <a:r>
              <a:rPr lang="en-US" b="0" i="0" dirty="0">
                <a:solidFill>
                  <a:schemeClr val="tx1"/>
                </a:solidFill>
                <a:effectLst/>
                <a:latin typeface="Georgia" panose="02040502050405020303" pitchFamily="18" charset="0"/>
              </a:rPr>
              <a:t>were used in the creation of this video. </a:t>
            </a:r>
            <a:endParaRPr lang="en-US" dirty="0"/>
          </a:p>
        </p:txBody>
      </p:sp>
    </p:spTree>
    <p:extLst>
      <p:ext uri="{BB962C8B-B14F-4D97-AF65-F5344CB8AC3E}">
        <p14:creationId xmlns:p14="http://schemas.microsoft.com/office/powerpoint/2010/main" val="1907566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A97FC2E-8A04-49A3-9540-E60B3390965D}"/>
              </a:ext>
            </a:extLst>
          </p:cNvPr>
          <p:cNvSpPr>
            <a:spLocks noGrp="1"/>
          </p:cNvSpPr>
          <p:nvPr>
            <p:ph sz="half" idx="1"/>
          </p:nvPr>
        </p:nvSpPr>
        <p:spPr>
          <a:xfrm>
            <a:off x="191069" y="579049"/>
            <a:ext cx="6837527" cy="5985524"/>
          </a:xfrm>
        </p:spPr>
        <p:txBody>
          <a:bodyPr anchor="t">
            <a:normAutofit/>
          </a:bodyPr>
          <a:lstStyle/>
          <a:p>
            <a:pPr marL="36900" indent="0">
              <a:lnSpc>
                <a:spcPct val="90000"/>
              </a:lnSpc>
              <a:buNone/>
            </a:pPr>
            <a:r>
              <a:rPr lang="en-US" sz="4000" dirty="0"/>
              <a:t>“God’s love was revealed among us in this way: God sent his only Son into the world so that we might live through him. In this is love, not that we loved God but that he loved us and sent his Son to be the atoning sacrifice for our sins.” </a:t>
            </a:r>
          </a:p>
          <a:p>
            <a:pPr marL="36900" indent="0">
              <a:lnSpc>
                <a:spcPct val="90000"/>
              </a:lnSpc>
              <a:buNone/>
            </a:pPr>
            <a:r>
              <a:rPr lang="en-US" sz="3200" dirty="0"/>
              <a:t>(1 John 4:9–10, NRSV)</a:t>
            </a:r>
          </a:p>
        </p:txBody>
      </p:sp>
      <p:pic>
        <p:nvPicPr>
          <p:cNvPr id="1028" name="Picture 4" descr="Amazon.com: Peace- 11&amp;quot;x14&amp;quot; Wall Art Print Jesus Christ Hugging Child by  David Bowman Religious Spiritual Christian Fine Art: Posters &amp;amp; Prints">
            <a:extLst>
              <a:ext uri="{FF2B5EF4-FFF2-40B4-BE49-F238E27FC236}">
                <a16:creationId xmlns:a16="http://schemas.microsoft.com/office/drawing/2014/main" id="{9F539EEB-FB9A-40C8-9F85-499BEA06B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596" y="655599"/>
            <a:ext cx="4843012" cy="5849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2834F1-8995-4BF7-BC14-2E1F84CFF667}"/>
              </a:ext>
            </a:extLst>
          </p:cNvPr>
          <p:cNvSpPr txBox="1"/>
          <p:nvPr/>
        </p:nvSpPr>
        <p:spPr>
          <a:xfrm>
            <a:off x="7028596" y="6202401"/>
            <a:ext cx="6093724" cy="369332"/>
          </a:xfrm>
          <a:prstGeom prst="rect">
            <a:avLst/>
          </a:prstGeom>
          <a:noFill/>
        </p:spPr>
        <p:txBody>
          <a:bodyPr wrap="square">
            <a:spAutoFit/>
          </a:bodyPr>
          <a:lstStyle/>
          <a:p>
            <a:r>
              <a:rPr lang="en-US" dirty="0"/>
              <a:t>David Bowman</a:t>
            </a:r>
          </a:p>
        </p:txBody>
      </p:sp>
    </p:spTree>
    <p:extLst>
      <p:ext uri="{BB962C8B-B14F-4D97-AF65-F5344CB8AC3E}">
        <p14:creationId xmlns:p14="http://schemas.microsoft.com/office/powerpoint/2010/main" val="181880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ysan Albatross in flight">
            <a:extLst>
              <a:ext uri="{FF2B5EF4-FFF2-40B4-BE49-F238E27FC236}">
                <a16:creationId xmlns:a16="http://schemas.microsoft.com/office/drawing/2014/main" id="{00F375CE-142B-4C0B-9868-73D64A9AB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 r="1" b="15182"/>
          <a:stretch/>
        </p:blipFill>
        <p:spPr bwMode="auto">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4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004FD-3D42-40A4-8FAC-11A60D4C3073}"/>
              </a:ext>
            </a:extLst>
          </p:cNvPr>
          <p:cNvSpPr>
            <a:spLocks noGrp="1"/>
          </p:cNvSpPr>
          <p:nvPr>
            <p:ph type="title"/>
          </p:nvPr>
        </p:nvSpPr>
        <p:spPr/>
        <p:txBody>
          <a:bodyPr/>
          <a:lstStyle/>
          <a:p>
            <a:r>
              <a:rPr lang="en-US" dirty="0"/>
              <a:t>Luke 4:22</a:t>
            </a:r>
          </a:p>
        </p:txBody>
      </p:sp>
      <p:sp>
        <p:nvSpPr>
          <p:cNvPr id="6" name="Content Placeholder 5">
            <a:extLst>
              <a:ext uri="{FF2B5EF4-FFF2-40B4-BE49-F238E27FC236}">
                <a16:creationId xmlns:a16="http://schemas.microsoft.com/office/drawing/2014/main" id="{7D4B73DE-A674-4A7D-A117-1EF1E0919FCD}"/>
              </a:ext>
            </a:extLst>
          </p:cNvPr>
          <p:cNvSpPr>
            <a:spLocks noGrp="1"/>
          </p:cNvSpPr>
          <p:nvPr>
            <p:ph idx="1"/>
          </p:nvPr>
        </p:nvSpPr>
        <p:spPr>
          <a:xfrm>
            <a:off x="641445" y="1580050"/>
            <a:ext cx="10836322" cy="4998171"/>
          </a:xfrm>
        </p:spPr>
        <p:txBody>
          <a:bodyPr>
            <a:normAutofit/>
          </a:bodyPr>
          <a:lstStyle/>
          <a:p>
            <a:pPr marL="36900" indent="0" algn="ctr">
              <a:buNone/>
            </a:pPr>
            <a:r>
              <a:rPr lang="en-US" sz="4800" dirty="0"/>
              <a:t>“All bare him witness, and wondered at the gracious words which proceeded out of his mouth. And they said, Is not this Joseph’s son?” </a:t>
            </a:r>
          </a:p>
        </p:txBody>
      </p:sp>
    </p:spTree>
    <p:extLst>
      <p:ext uri="{BB962C8B-B14F-4D97-AF65-F5344CB8AC3E}">
        <p14:creationId xmlns:p14="http://schemas.microsoft.com/office/powerpoint/2010/main" val="42321720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7857</TotalTime>
  <Words>3995</Words>
  <Application>Microsoft Office PowerPoint</Application>
  <PresentationFormat>Widescreen</PresentationFormat>
  <Paragraphs>283</Paragraphs>
  <Slides>61</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Amphion</vt:lpstr>
      <vt:lpstr>Arial</vt:lpstr>
      <vt:lpstr>Calibri</vt:lpstr>
      <vt:lpstr>Calisto MT</vt:lpstr>
      <vt:lpstr>Georgia</vt:lpstr>
      <vt:lpstr>Times New Roman</vt:lpstr>
      <vt:lpstr>Wingdings</vt:lpstr>
      <vt:lpstr>Wingdings 2</vt:lpstr>
      <vt:lpstr>Slate</vt:lpstr>
      <vt:lpstr>Elder Lynn G. Robbins</vt:lpstr>
      <vt:lpstr>Elder Lynn G. Robbins</vt:lpstr>
      <vt:lpstr>Three Sermons from the Savior</vt:lpstr>
      <vt:lpstr>Luke 4:16–19</vt:lpstr>
      <vt:lpstr>Luke 4:20–21</vt:lpstr>
      <vt:lpstr>“He hath sent me to heal the brokenhearted.” </vt:lpstr>
      <vt:lpstr>PowerPoint Presentation</vt:lpstr>
      <vt:lpstr>PowerPoint Presentation</vt:lpstr>
      <vt:lpstr>Luke 4:22</vt:lpstr>
      <vt:lpstr>PowerPoint Presentation</vt:lpstr>
      <vt:lpstr>PowerPoint Presentation</vt:lpstr>
      <vt:lpstr>PowerPoint Presentation</vt:lpstr>
      <vt:lpstr>PowerPoint Presentation</vt:lpstr>
      <vt:lpstr>Three Sermons from the Savior</vt:lpstr>
      <vt:lpstr>The Sermon on the Mount:  A Few Key Ideas</vt:lpstr>
      <vt:lpstr>The Beatitudes </vt:lpstr>
      <vt:lpstr>Matthew 5:3–12</vt:lpstr>
      <vt:lpstr>PowerPoint Presentation</vt:lpstr>
      <vt:lpstr>PowerPoint Presentation</vt:lpstr>
      <vt:lpstr>PowerPoint Presentation</vt:lpstr>
      <vt:lpstr>PowerPoint Presentation</vt:lpstr>
      <vt:lpstr>The Sermon on the Mount:  A Few 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think about a  cat playing ukulele</vt:lpstr>
      <vt:lpstr>Don’t think about a  cat playing ukulele</vt:lpstr>
      <vt:lpstr>Don’t think about a  cat playing ukulele</vt:lpstr>
      <vt:lpstr>PowerPoint Presentation</vt:lpstr>
      <vt:lpstr>The Sermon on the Mount:  A Few Key Ideas</vt:lpstr>
      <vt:lpstr>PowerPoint Presentation</vt:lpstr>
      <vt:lpstr>PowerPoint Presentation</vt:lpstr>
      <vt:lpstr>Matthew 5:45–48</vt:lpstr>
      <vt:lpstr>Matthew 5:45–48</vt:lpstr>
      <vt:lpstr>Do Not Worry</vt:lpstr>
      <vt:lpstr>Do Not Worry</vt:lpstr>
      <vt:lpstr>President Thomas S. Monson, Ensign,  May 2012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Sermons from the Savior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6:67-69</vt:lpstr>
      <vt:lpstr>How Will We React to  Hard Sayings?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275</cp:revision>
  <dcterms:created xsi:type="dcterms:W3CDTF">2020-09-21T18:46:30Z</dcterms:created>
  <dcterms:modified xsi:type="dcterms:W3CDTF">2022-06-12T10:28:54Z</dcterms:modified>
</cp:coreProperties>
</file>