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4"/>
  </p:notesMasterIdLst>
  <p:sldIdLst>
    <p:sldId id="1100" r:id="rId2"/>
    <p:sldId id="1073" r:id="rId3"/>
    <p:sldId id="1058" r:id="rId4"/>
    <p:sldId id="421" r:id="rId5"/>
    <p:sldId id="1105" r:id="rId6"/>
    <p:sldId id="422" r:id="rId7"/>
    <p:sldId id="1083" r:id="rId8"/>
    <p:sldId id="1328" r:id="rId9"/>
    <p:sldId id="1253" r:id="rId10"/>
    <p:sldId id="1327" r:id="rId11"/>
    <p:sldId id="1084" r:id="rId12"/>
    <p:sldId id="1106" r:id="rId13"/>
    <p:sldId id="1107" r:id="rId14"/>
    <p:sldId id="1085" r:id="rId15"/>
    <p:sldId id="1086" r:id="rId16"/>
    <p:sldId id="1059" r:id="rId17"/>
    <p:sldId id="1087" r:id="rId18"/>
    <p:sldId id="1108" r:id="rId19"/>
    <p:sldId id="1089" r:id="rId20"/>
    <p:sldId id="1088" r:id="rId21"/>
    <p:sldId id="1109" r:id="rId22"/>
    <p:sldId id="1111" r:id="rId23"/>
    <p:sldId id="1254" r:id="rId24"/>
    <p:sldId id="442" r:id="rId25"/>
    <p:sldId id="1061" r:id="rId26"/>
    <p:sldId id="1329" r:id="rId27"/>
    <p:sldId id="1330" r:id="rId28"/>
    <p:sldId id="1102" r:id="rId29"/>
    <p:sldId id="1103" r:id="rId30"/>
    <p:sldId id="1104" r:id="rId31"/>
    <p:sldId id="1095" r:id="rId32"/>
    <p:sldId id="1096" r:id="rId33"/>
    <p:sldId id="1097" r:id="rId34"/>
    <p:sldId id="1060" r:id="rId35"/>
    <p:sldId id="1064" r:id="rId36"/>
    <p:sldId id="1074" r:id="rId37"/>
    <p:sldId id="1075" r:id="rId38"/>
    <p:sldId id="1080" r:id="rId39"/>
    <p:sldId id="1078" r:id="rId40"/>
    <p:sldId id="1081" r:id="rId41"/>
    <p:sldId id="1071" r:id="rId42"/>
    <p:sldId id="490" r:id="rId43"/>
    <p:sldId id="1062" r:id="rId44"/>
    <p:sldId id="1065" r:id="rId45"/>
    <p:sldId id="1066" r:id="rId46"/>
    <p:sldId id="604" r:id="rId47"/>
    <p:sldId id="605" r:id="rId48"/>
    <p:sldId id="1331" r:id="rId49"/>
    <p:sldId id="1079" r:id="rId50"/>
    <p:sldId id="1070" r:id="rId51"/>
    <p:sldId id="626" r:id="rId52"/>
    <p:sldId id="625" r:id="rId53"/>
    <p:sldId id="624" r:id="rId54"/>
    <p:sldId id="622" r:id="rId55"/>
    <p:sldId id="627" r:id="rId56"/>
    <p:sldId id="628" r:id="rId57"/>
    <p:sldId id="621" r:id="rId58"/>
    <p:sldId id="629" r:id="rId59"/>
    <p:sldId id="623" r:id="rId60"/>
    <p:sldId id="1252" r:id="rId61"/>
    <p:sldId id="1112" r:id="rId62"/>
    <p:sldId id="1332"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7F324-3F13-46D1-B730-8A9F1960BB64}" v="49" dt="2021-10-11T23:59:47.127"/>
    <p1510:client id="{79B5C7D9-3E36-4390-969A-6F39F64A0730}" v="186" dt="2021-10-15T19:10:03.906"/>
    <p1510:client id="{A643F785-BCA8-4E69-9B04-56F74EF7EECC}" v="53" dt="2021-10-12T00:17:39.841"/>
    <p1510:client id="{C1DBCF83-B89D-4368-8ECC-966C6EF56CEA}" v="360" dt="2021-10-14T18:50:05.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0" autoAdjust="0"/>
    <p:restoredTop sz="84034" autoAdjust="0"/>
  </p:normalViewPr>
  <p:slideViewPr>
    <p:cSldViewPr snapToGrid="0">
      <p:cViewPr varScale="1">
        <p:scale>
          <a:sx n="51" d="100"/>
          <a:sy n="51" d="100"/>
        </p:scale>
        <p:origin x="9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5/25/2022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dirty="0"/>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3010C6-8477-4CB0-801D-4C302C3471A7}" type="slidenum">
              <a:rPr lang="en-US"/>
              <a:pPr/>
              <a:t>4</a:t>
            </a:fld>
            <a:endParaRPr lang="en-US"/>
          </a:p>
        </p:txBody>
      </p:sp>
      <p:sp>
        <p:nvSpPr>
          <p:cNvPr id="221186" name="Rectangle 2"/>
          <p:cNvSpPr>
            <a:spLocks noGrp="1" noRot="1" noChangeAspect="1" noChangeArrowheads="1" noTextEdit="1"/>
          </p:cNvSpPr>
          <p:nvPr>
            <p:ph type="sldImg"/>
          </p:nvPr>
        </p:nvSpPr>
        <p:spPr>
          <a:xfrm>
            <a:off x="381000" y="685800"/>
            <a:ext cx="6096000" cy="3429000"/>
          </a:xfrm>
          <a:ln/>
        </p:spPr>
      </p:sp>
      <p:sp>
        <p:nvSpPr>
          <p:cNvPr id="221187" name="Rectangle 3"/>
          <p:cNvSpPr>
            <a:spLocks noGrp="1" noChangeArrowheads="1"/>
          </p:cNvSpPr>
          <p:nvPr>
            <p:ph type="body" idx="1"/>
          </p:nvPr>
        </p:nvSpPr>
        <p:spPr/>
        <p:txBody>
          <a:bodyPr/>
          <a:lstStyle/>
          <a:p>
            <a:r>
              <a:rPr lang="en-US" dirty="0"/>
              <a:t>https://commons.wikimedia.org/wiki/File:Jesus_and_Nicodemus.jpg</a:t>
            </a:r>
          </a:p>
        </p:txBody>
      </p:sp>
    </p:spTree>
    <p:extLst>
      <p:ext uri="{BB962C8B-B14F-4D97-AF65-F5344CB8AC3E}">
        <p14:creationId xmlns:p14="http://schemas.microsoft.com/office/powerpoint/2010/main" val="235240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3010C6-8477-4CB0-801D-4C302C3471A7}" type="slidenum">
              <a:rPr lang="en-US"/>
              <a:pPr/>
              <a:t>15</a:t>
            </a:fld>
            <a:endParaRPr lang="en-US"/>
          </a:p>
        </p:txBody>
      </p:sp>
      <p:sp>
        <p:nvSpPr>
          <p:cNvPr id="221186" name="Rectangle 2"/>
          <p:cNvSpPr>
            <a:spLocks noGrp="1" noRot="1" noChangeAspect="1" noChangeArrowheads="1" noTextEdit="1"/>
          </p:cNvSpPr>
          <p:nvPr>
            <p:ph type="sldImg"/>
          </p:nvPr>
        </p:nvSpPr>
        <p:spPr>
          <a:xfrm>
            <a:off x="381000" y="685800"/>
            <a:ext cx="6096000" cy="3429000"/>
          </a:xfrm>
          <a:ln/>
        </p:spPr>
      </p:sp>
      <p:sp>
        <p:nvSpPr>
          <p:cNvPr id="221187" name="Rectangle 3"/>
          <p:cNvSpPr>
            <a:spLocks noGrp="1" noChangeArrowheads="1"/>
          </p:cNvSpPr>
          <p:nvPr>
            <p:ph type="body" idx="1"/>
          </p:nvPr>
        </p:nvSpPr>
        <p:spPr/>
        <p:txBody>
          <a:bodyPr/>
          <a:lstStyle/>
          <a:p>
            <a:r>
              <a:rPr lang="en-US" dirty="0"/>
              <a:t>Public domain: https://en.wikipedia.org/wiki/Nicodemus#/media/File:Pietro_Perugino_cat39.jpg</a:t>
            </a:r>
          </a:p>
        </p:txBody>
      </p:sp>
    </p:spTree>
    <p:extLst>
      <p:ext uri="{BB962C8B-B14F-4D97-AF65-F5344CB8AC3E}">
        <p14:creationId xmlns:p14="http://schemas.microsoft.com/office/powerpoint/2010/main" val="3591855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E3E82-6346-4709-AEF1-076BAB6EF098}" type="slidenum">
              <a:rPr lang="en-US"/>
              <a:pPr/>
              <a:t>17</a:t>
            </a:fld>
            <a:endParaRPr lang="en-US"/>
          </a:p>
        </p:txBody>
      </p:sp>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p:txBody>
          <a:bodyPr/>
          <a:lstStyle/>
          <a:p>
            <a:r>
              <a:rPr lang="en-US" dirty="0"/>
              <a:t>https://commons.wikimedia.org/wiki/File:Carl_Heinrich_Bloch_-_Woman_at_the_Well.jpg</a:t>
            </a:r>
          </a:p>
          <a:p>
            <a:endParaRPr lang="en-US" dirty="0">
              <a:cs typeface="Calibri"/>
            </a:endParaRPr>
          </a:p>
        </p:txBody>
      </p:sp>
    </p:spTree>
    <p:extLst>
      <p:ext uri="{BB962C8B-B14F-4D97-AF65-F5344CB8AC3E}">
        <p14:creationId xmlns:p14="http://schemas.microsoft.com/office/powerpoint/2010/main" val="324034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E3E82-6346-4709-AEF1-076BAB6EF098}" type="slidenum">
              <a:rPr lang="en-US"/>
              <a:pPr/>
              <a:t>18</a:t>
            </a:fld>
            <a:endParaRPr lang="en-US"/>
          </a:p>
        </p:txBody>
      </p:sp>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p:txBody>
          <a:bodyPr/>
          <a:lstStyle/>
          <a:p>
            <a:r>
              <a:rPr lang="en-US" dirty="0"/>
              <a:t>https://commons.wikimedia.org/wiki/File:Carl_Heinrich_Bloch_-_Woman_at_the_Well.jpg</a:t>
            </a:r>
          </a:p>
          <a:p>
            <a:endParaRPr lang="en-US" dirty="0">
              <a:cs typeface="Calibri"/>
            </a:endParaRPr>
          </a:p>
        </p:txBody>
      </p:sp>
    </p:spTree>
    <p:extLst>
      <p:ext uri="{BB962C8B-B14F-4D97-AF65-F5344CB8AC3E}">
        <p14:creationId xmlns:p14="http://schemas.microsoft.com/office/powerpoint/2010/main" val="153001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E3E82-6346-4709-AEF1-076BAB6EF098}" type="slidenum">
              <a:rPr lang="en-US"/>
              <a:pPr/>
              <a:t>19</a:t>
            </a:fld>
            <a:endParaRPr lang="en-US"/>
          </a:p>
        </p:txBody>
      </p:sp>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p:txBody>
          <a:bodyPr/>
          <a:lstStyle/>
          <a:p>
            <a:r>
              <a:rPr lang="en-US" dirty="0"/>
              <a:t>https://commons.wikimedia.org/wiki/File:Carl_Heinrich_Bloch_-_Woman_at_the_Well.jpg</a:t>
            </a:r>
          </a:p>
          <a:p>
            <a:endParaRPr lang="en-US" dirty="0">
              <a:cs typeface="Calibri"/>
            </a:endParaRPr>
          </a:p>
        </p:txBody>
      </p:sp>
    </p:spTree>
    <p:extLst>
      <p:ext uri="{BB962C8B-B14F-4D97-AF65-F5344CB8AC3E}">
        <p14:creationId xmlns:p14="http://schemas.microsoft.com/office/powerpoint/2010/main" val="1505278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E3E82-6346-4709-AEF1-076BAB6EF098}" type="slidenum">
              <a:rPr lang="en-US"/>
              <a:pPr/>
              <a:t>20</a:t>
            </a:fld>
            <a:endParaRPr lang="en-US"/>
          </a:p>
        </p:txBody>
      </p:sp>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p:txBody>
          <a:bodyPr/>
          <a:lstStyle/>
          <a:p>
            <a:r>
              <a:rPr lang="en-US" dirty="0"/>
              <a:t>https://commons.wikimedia.org/wiki/File:Carl_Heinrich_Bloch_-_Woman_at_the_Well.jpg</a:t>
            </a:r>
            <a:endParaRPr lang="en-US" dirty="0">
              <a:cs typeface="Calibri"/>
            </a:endParaRPr>
          </a:p>
          <a:p>
            <a:endParaRPr lang="en-US" dirty="0">
              <a:cs typeface="Calibri"/>
            </a:endParaRPr>
          </a:p>
          <a:p>
            <a:endParaRPr lang="en-US" dirty="0"/>
          </a:p>
        </p:txBody>
      </p:sp>
    </p:spTree>
    <p:extLst>
      <p:ext uri="{BB962C8B-B14F-4D97-AF65-F5344CB8AC3E}">
        <p14:creationId xmlns:p14="http://schemas.microsoft.com/office/powerpoint/2010/main" val="388677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E3E82-6346-4709-AEF1-076BAB6EF098}" type="slidenum">
              <a:rPr lang="en-US"/>
              <a:pPr/>
              <a:t>21</a:t>
            </a:fld>
            <a:endParaRPr lang="en-US"/>
          </a:p>
        </p:txBody>
      </p:sp>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p:txBody>
          <a:bodyPr/>
          <a:lstStyle/>
          <a:p>
            <a:r>
              <a:rPr lang="en-US" dirty="0"/>
              <a:t>https://commons.wikimedia.org/wiki/File:Carl_Heinrich_Bloch_-_Woman_at_the_Well.jpg</a:t>
            </a:r>
            <a:endParaRPr lang="en-US" dirty="0">
              <a:cs typeface="Calibri"/>
            </a:endParaRPr>
          </a:p>
          <a:p>
            <a:endParaRPr lang="en-US" dirty="0">
              <a:cs typeface="Calibri"/>
            </a:endParaRPr>
          </a:p>
          <a:p>
            <a:endParaRPr lang="en-US" dirty="0"/>
          </a:p>
        </p:txBody>
      </p:sp>
    </p:spTree>
    <p:extLst>
      <p:ext uri="{BB962C8B-B14F-4D97-AF65-F5344CB8AC3E}">
        <p14:creationId xmlns:p14="http://schemas.microsoft.com/office/powerpoint/2010/main" val="1756756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E3E82-6346-4709-AEF1-076BAB6EF098}" type="slidenum">
              <a:rPr lang="en-US"/>
              <a:pPr/>
              <a:t>22</a:t>
            </a:fld>
            <a:endParaRPr lang="en-US"/>
          </a:p>
        </p:txBody>
      </p:sp>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p:txBody>
          <a:bodyPr/>
          <a:lstStyle/>
          <a:p>
            <a:r>
              <a:rPr lang="en-US" dirty="0"/>
              <a:t>https://commons.wikimedia.org/wiki/File:Carl_Heinrich_Bloch_-_Woman_at_the_Well.jpg</a:t>
            </a:r>
            <a:endParaRPr lang="en-US" dirty="0">
              <a:cs typeface="Calibri"/>
            </a:endParaRPr>
          </a:p>
          <a:p>
            <a:endParaRPr lang="en-US" dirty="0">
              <a:cs typeface="Calibri"/>
            </a:endParaRPr>
          </a:p>
          <a:p>
            <a:endParaRPr lang="en-US" dirty="0"/>
          </a:p>
        </p:txBody>
      </p:sp>
    </p:spTree>
    <p:extLst>
      <p:ext uri="{BB962C8B-B14F-4D97-AF65-F5344CB8AC3E}">
        <p14:creationId xmlns:p14="http://schemas.microsoft.com/office/powerpoint/2010/main" val="958316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E3E82-6346-4709-AEF1-076BAB6EF098}" type="slidenum">
              <a:rPr lang="en-US"/>
              <a:pPr/>
              <a:t>23</a:t>
            </a:fld>
            <a:endParaRPr lang="en-US"/>
          </a:p>
        </p:txBody>
      </p:sp>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p:txBody>
          <a:bodyPr/>
          <a:lstStyle/>
          <a:p>
            <a:r>
              <a:rPr lang="en-US" dirty="0"/>
              <a:t>https://commons.wikimedia.org/wiki/File:Carl_Heinrich_Bloch_-_Woman_at_the_Well.jpg</a:t>
            </a:r>
            <a:endParaRPr lang="en-US" dirty="0">
              <a:cs typeface="Calibri"/>
            </a:endParaRPr>
          </a:p>
          <a:p>
            <a:endParaRPr lang="en-US" dirty="0">
              <a:cs typeface="Calibri"/>
            </a:endParaRPr>
          </a:p>
          <a:p>
            <a:endParaRPr lang="en-US" dirty="0"/>
          </a:p>
        </p:txBody>
      </p:sp>
    </p:spTree>
    <p:extLst>
      <p:ext uri="{BB962C8B-B14F-4D97-AF65-F5344CB8AC3E}">
        <p14:creationId xmlns:p14="http://schemas.microsoft.com/office/powerpoint/2010/main" val="1586602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24</a:t>
            </a:fld>
            <a:endParaRPr lang="en-US"/>
          </a:p>
        </p:txBody>
      </p:sp>
    </p:spTree>
    <p:extLst>
      <p:ext uri="{BB962C8B-B14F-4D97-AF65-F5344CB8AC3E}">
        <p14:creationId xmlns:p14="http://schemas.microsoft.com/office/powerpoint/2010/main" val="762786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https://www.churchofjesuschrist.org/media/image/woman-wiping-feet-2a6d375?lang=eng</a:t>
            </a:r>
          </a:p>
        </p:txBody>
      </p:sp>
      <p:sp>
        <p:nvSpPr>
          <p:cNvPr id="4" name="Slide Number Placeholder 3"/>
          <p:cNvSpPr>
            <a:spLocks noGrp="1"/>
          </p:cNvSpPr>
          <p:nvPr>
            <p:ph type="sldNum" sz="quarter" idx="5"/>
          </p:nvPr>
        </p:nvSpPr>
        <p:spPr/>
        <p:txBody>
          <a:bodyPr/>
          <a:lstStyle/>
          <a:p>
            <a:pPr>
              <a:defRPr/>
            </a:pPr>
            <a:fld id="{90C052A4-155E-48C1-8818-853A38F79D4E}" type="slidenum">
              <a:rPr lang="en-US" smtClean="0"/>
              <a:pPr>
                <a:defRPr/>
              </a:pPr>
              <a:t>28</a:t>
            </a:fld>
            <a:endParaRPr lang="en-US"/>
          </a:p>
        </p:txBody>
      </p:sp>
    </p:spTree>
    <p:extLst>
      <p:ext uri="{BB962C8B-B14F-4D97-AF65-F5344CB8AC3E}">
        <p14:creationId xmlns:p14="http://schemas.microsoft.com/office/powerpoint/2010/main" val="107861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3010C6-8477-4CB0-801D-4C302C3471A7}" type="slidenum">
              <a:rPr lang="en-US"/>
              <a:pPr/>
              <a:t>5</a:t>
            </a:fld>
            <a:endParaRPr lang="en-US"/>
          </a:p>
        </p:txBody>
      </p:sp>
      <p:sp>
        <p:nvSpPr>
          <p:cNvPr id="221186" name="Rectangle 2"/>
          <p:cNvSpPr>
            <a:spLocks noGrp="1" noRot="1" noChangeAspect="1" noChangeArrowheads="1" noTextEdit="1"/>
          </p:cNvSpPr>
          <p:nvPr>
            <p:ph type="sldImg"/>
          </p:nvPr>
        </p:nvSpPr>
        <p:spPr>
          <a:xfrm>
            <a:off x="381000" y="685800"/>
            <a:ext cx="6096000" cy="3429000"/>
          </a:xfrm>
          <a:ln/>
        </p:spPr>
      </p:sp>
      <p:sp>
        <p:nvSpPr>
          <p:cNvPr id="221187" name="Rectangle 3"/>
          <p:cNvSpPr>
            <a:spLocks noGrp="1" noChangeArrowheads="1"/>
          </p:cNvSpPr>
          <p:nvPr>
            <p:ph type="body" idx="1"/>
          </p:nvPr>
        </p:nvSpPr>
        <p:spPr/>
        <p:txBody>
          <a:bodyPr/>
          <a:lstStyle/>
          <a:p>
            <a:r>
              <a:rPr lang="en-US" dirty="0"/>
              <a:t>https://commons.wikimedia.org/wiki/File:Jesus_and_Nicodemus.jpg</a:t>
            </a:r>
          </a:p>
        </p:txBody>
      </p:sp>
    </p:spTree>
    <p:extLst>
      <p:ext uri="{BB962C8B-B14F-4D97-AF65-F5344CB8AC3E}">
        <p14:creationId xmlns:p14="http://schemas.microsoft.com/office/powerpoint/2010/main" val="3636545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https://en.wikipedia.org/wiki/Jesus_and_the_rich_young_man#/media/File:Hoffman-ChristAndTheRichYoungRuler.jpg</a:t>
            </a:r>
          </a:p>
        </p:txBody>
      </p:sp>
      <p:sp>
        <p:nvSpPr>
          <p:cNvPr id="4" name="Slide Number Placeholder 3"/>
          <p:cNvSpPr>
            <a:spLocks noGrp="1"/>
          </p:cNvSpPr>
          <p:nvPr>
            <p:ph type="sldNum" sz="quarter" idx="5"/>
          </p:nvPr>
        </p:nvSpPr>
        <p:spPr/>
        <p:txBody>
          <a:bodyPr/>
          <a:lstStyle/>
          <a:p>
            <a:pPr>
              <a:defRPr/>
            </a:pPr>
            <a:fld id="{90C052A4-155E-48C1-8818-853A38F79D4E}" type="slidenum">
              <a:rPr lang="en-US" smtClean="0"/>
              <a:pPr>
                <a:defRPr/>
              </a:pPr>
              <a:t>29</a:t>
            </a:fld>
            <a:endParaRPr lang="en-US"/>
          </a:p>
        </p:txBody>
      </p:sp>
    </p:spTree>
    <p:extLst>
      <p:ext uri="{BB962C8B-B14F-4D97-AF65-F5344CB8AC3E}">
        <p14:creationId xmlns:p14="http://schemas.microsoft.com/office/powerpoint/2010/main" val="986500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https://en.wikipedia.org/wiki/Jesus_and_the_rich_young_man#/media/File:Hoffman-ChristAndTheRichYoungRuler.jpg</a:t>
            </a:r>
          </a:p>
        </p:txBody>
      </p:sp>
      <p:sp>
        <p:nvSpPr>
          <p:cNvPr id="4" name="Slide Number Placeholder 3"/>
          <p:cNvSpPr>
            <a:spLocks noGrp="1"/>
          </p:cNvSpPr>
          <p:nvPr>
            <p:ph type="sldNum" sz="quarter" idx="5"/>
          </p:nvPr>
        </p:nvSpPr>
        <p:spPr/>
        <p:txBody>
          <a:bodyPr/>
          <a:lstStyle/>
          <a:p>
            <a:pPr>
              <a:defRPr/>
            </a:pPr>
            <a:fld id="{90C052A4-155E-48C1-8818-853A38F79D4E}" type="slidenum">
              <a:rPr lang="en-US" smtClean="0"/>
              <a:pPr>
                <a:defRPr/>
              </a:pPr>
              <a:t>30</a:t>
            </a:fld>
            <a:endParaRPr lang="en-US"/>
          </a:p>
        </p:txBody>
      </p:sp>
    </p:spTree>
    <p:extLst>
      <p:ext uri="{BB962C8B-B14F-4D97-AF65-F5344CB8AC3E}">
        <p14:creationId xmlns:p14="http://schemas.microsoft.com/office/powerpoint/2010/main" val="3648052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ABE621-7DE9-4646-9ACD-76526AE8DAF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6339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ABE621-7DE9-4646-9ACD-76526AE8DAF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9591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ABE621-7DE9-4646-9ACD-76526AE8DAF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2772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https://www.churchofjesuschrist.org/media/image/john-baptizes-christ-568a680?lang=eng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36</a:t>
            </a:fld>
            <a:endParaRPr lang="en-US" dirty="0"/>
          </a:p>
        </p:txBody>
      </p:sp>
    </p:spTree>
    <p:extLst>
      <p:ext uri="{BB962C8B-B14F-4D97-AF65-F5344CB8AC3E}">
        <p14:creationId xmlns:p14="http://schemas.microsoft.com/office/powerpoint/2010/main" val="4072279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https://www.churchofjesuschrist.org/media/image/john-baptizes-christ-568a680?lang=eng</a:t>
            </a: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37</a:t>
            </a:fld>
            <a:endParaRPr lang="en-US" dirty="0"/>
          </a:p>
        </p:txBody>
      </p:sp>
    </p:spTree>
    <p:extLst>
      <p:ext uri="{BB962C8B-B14F-4D97-AF65-F5344CB8AC3E}">
        <p14:creationId xmlns:p14="http://schemas.microsoft.com/office/powerpoint/2010/main" val="1213673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Greek these are the English phrases in yellow are distinctive and show a connection.</a:t>
            </a:r>
          </a:p>
          <a:p>
            <a:r>
              <a:rPr lang="en-US" dirty="0"/>
              <a:t>Possibly John is just trying to connect his disciple with Jesus.</a:t>
            </a:r>
          </a:p>
          <a:p>
            <a:r>
              <a:rPr lang="en-US" dirty="0"/>
              <a:t>Maybe he’s losing faith/hope.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https://commons.wikimedia.org/wiki/File:John_the_baptist_in_prison_print_by_Chrispijn_van_den_Broeck,_S.I_1074,_Prints_Department,_Royal_Library_of_Belgium.jpg</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38</a:t>
            </a:fld>
            <a:endParaRPr lang="en-US" dirty="0"/>
          </a:p>
        </p:txBody>
      </p:sp>
    </p:spTree>
    <p:extLst>
      <p:ext uri="{BB962C8B-B14F-4D97-AF65-F5344CB8AC3E}">
        <p14:creationId xmlns:p14="http://schemas.microsoft.com/office/powerpoint/2010/main" val="3395294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https://www.churchofjesuschrist.org/media-library/images/jesus-miracle-healing-1617366?lang=eng&amp;clang=ase</a:t>
            </a:r>
          </a:p>
        </p:txBody>
      </p:sp>
      <p:sp>
        <p:nvSpPr>
          <p:cNvPr id="4" name="Slide Number Placeholder 3"/>
          <p:cNvSpPr>
            <a:spLocks noGrp="1"/>
          </p:cNvSpPr>
          <p:nvPr>
            <p:ph type="sldNum" sz="quarter" idx="5"/>
          </p:nvPr>
        </p:nvSpPr>
        <p:spPr/>
        <p:txBody>
          <a:bodyPr/>
          <a:lstStyle/>
          <a:p>
            <a:fld id="{8F992AFB-CCB7-41E6-BF6F-E17A0E5BBC67}" type="slidenum">
              <a:rPr lang="en-US" smtClean="0"/>
              <a:t>39</a:t>
            </a:fld>
            <a:endParaRPr lang="en-US" dirty="0"/>
          </a:p>
        </p:txBody>
      </p:sp>
    </p:spTree>
    <p:extLst>
      <p:ext uri="{BB962C8B-B14F-4D97-AF65-F5344CB8AC3E}">
        <p14:creationId xmlns:p14="http://schemas.microsoft.com/office/powerpoint/2010/main" val="3977695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40</a:t>
            </a:fld>
            <a:endParaRPr lang="en-US" dirty="0"/>
          </a:p>
        </p:txBody>
      </p:sp>
    </p:spTree>
    <p:extLst>
      <p:ext uri="{BB962C8B-B14F-4D97-AF65-F5344CB8AC3E}">
        <p14:creationId xmlns:p14="http://schemas.microsoft.com/office/powerpoint/2010/main" val="1909489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E6BF1-EBDA-4FE8-8CB7-2C37F304D449}" type="slidenum">
              <a:rPr lang="en-US"/>
              <a:pPr/>
              <a:t>6</a:t>
            </a:fld>
            <a:endParaRPr lang="en-US"/>
          </a:p>
        </p:txBody>
      </p:sp>
      <p:sp>
        <p:nvSpPr>
          <p:cNvPr id="222210" name="Rectangle 2"/>
          <p:cNvSpPr>
            <a:spLocks noGrp="1" noRot="1" noChangeAspect="1" noChangeArrowheads="1" noTextEdit="1"/>
          </p:cNvSpPr>
          <p:nvPr>
            <p:ph type="sldImg"/>
          </p:nvPr>
        </p:nvSpPr>
        <p:spPr>
          <a:xfrm>
            <a:off x="381000" y="685800"/>
            <a:ext cx="6096000" cy="3429000"/>
          </a:xfrm>
          <a:ln/>
        </p:spPr>
      </p:sp>
      <p:sp>
        <p:nvSpPr>
          <p:cNvPr id="222211" name="Rectangle 3"/>
          <p:cNvSpPr>
            <a:spLocks noGrp="1" noChangeArrowheads="1"/>
          </p:cNvSpPr>
          <p:nvPr>
            <p:ph type="body" idx="1"/>
          </p:nvPr>
        </p:nvSpPr>
        <p:spPr/>
        <p:txBody>
          <a:bodyPr/>
          <a:lstStyle/>
          <a:p>
            <a:r>
              <a:rPr lang="en-US" dirty="0"/>
              <a:t>https://commons.wikimedia.org/wiki/File:Jesus_and_Nicodemus.jpg</a:t>
            </a:r>
          </a:p>
          <a:p>
            <a:endParaRPr lang="en-US" dirty="0">
              <a:cs typeface="Calibri"/>
            </a:endParaRPr>
          </a:p>
        </p:txBody>
      </p:sp>
    </p:spTree>
    <p:extLst>
      <p:ext uri="{BB962C8B-B14F-4D97-AF65-F5344CB8AC3E}">
        <p14:creationId xmlns:p14="http://schemas.microsoft.com/office/powerpoint/2010/main" val="1703946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https://commons.wikimedia.org/wiki/File:Brooklyn_Museum_-_Jesus_Goes_Up_Alone_onto_a_Mountain_to_Pray_(J%C3%A9sus_monte_seul_sur_une_montagne_pour_prier)_-_James_Tissot_-_overall.jpg</a:t>
            </a:r>
            <a:endParaRPr lang="en-US" dirty="0">
              <a:cs typeface="Calibri"/>
            </a:endParaRPr>
          </a:p>
        </p:txBody>
      </p:sp>
      <p:sp>
        <p:nvSpPr>
          <p:cNvPr id="4" name="Slide Number Placeholder 3"/>
          <p:cNvSpPr>
            <a:spLocks noGrp="1"/>
          </p:cNvSpPr>
          <p:nvPr>
            <p:ph type="sldNum" sz="quarter" idx="10"/>
          </p:nvPr>
        </p:nvSpPr>
        <p:spPr/>
        <p:txBody>
          <a:bodyPr/>
          <a:lstStyle/>
          <a:p>
            <a:fld id="{B6954C53-6157-4B12-BAA5-DA684A044D5B}" type="slidenum">
              <a:rPr lang="en-US" smtClean="0"/>
              <a:t>42</a:t>
            </a:fld>
            <a:endParaRPr lang="en-US"/>
          </a:p>
        </p:txBody>
      </p:sp>
    </p:spTree>
    <p:extLst>
      <p:ext uri="{BB962C8B-B14F-4D97-AF65-F5344CB8AC3E}">
        <p14:creationId xmlns:p14="http://schemas.microsoft.com/office/powerpoint/2010/main" val="1174949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https://commons.wikimedia.org/wiki/File:Brooklyn_Museum_-_The_Miraculous_Draught_of_Fishes_(La_p%C3%AAche_miraculeuse)_-_James_Tissot_-_overall.jpg</a:t>
            </a:r>
            <a:endParaRPr lang="en-US" dirty="0">
              <a:cs typeface="Calibri"/>
            </a:endParaRPr>
          </a:p>
        </p:txBody>
      </p:sp>
      <p:sp>
        <p:nvSpPr>
          <p:cNvPr id="4" name="Slide Number Placeholder 3"/>
          <p:cNvSpPr>
            <a:spLocks noGrp="1"/>
          </p:cNvSpPr>
          <p:nvPr>
            <p:ph type="sldNum" sz="quarter" idx="5"/>
          </p:nvPr>
        </p:nvSpPr>
        <p:spPr/>
        <p:txBody>
          <a:bodyPr/>
          <a:lstStyle/>
          <a:p>
            <a:pPr>
              <a:defRPr/>
            </a:pPr>
            <a:fld id="{90C052A4-155E-48C1-8818-853A38F79D4E}" type="slidenum">
              <a:rPr lang="en-US" smtClean="0"/>
              <a:pPr>
                <a:defRPr/>
              </a:pPr>
              <a:t>44</a:t>
            </a:fld>
            <a:endParaRPr lang="en-US"/>
          </a:p>
        </p:txBody>
      </p:sp>
    </p:spTree>
    <p:extLst>
      <p:ext uri="{BB962C8B-B14F-4D97-AF65-F5344CB8AC3E}">
        <p14:creationId xmlns:p14="http://schemas.microsoft.com/office/powerpoint/2010/main" val="2103808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1D2B54-CF5C-4A0C-A680-21C9923056D9}" type="slidenum">
              <a:rPr lang="en-US" altLang="en-US"/>
              <a:pPr/>
              <a:t>45</a:t>
            </a:fld>
            <a:endParaRPr lang="en-US" altLang="en-US"/>
          </a:p>
        </p:txBody>
      </p:sp>
      <p:sp>
        <p:nvSpPr>
          <p:cNvPr id="360450" name="Rectangle 2"/>
          <p:cNvSpPr>
            <a:spLocks noGrp="1" noRot="1" noChangeAspect="1" noChangeArrowheads="1" noTextEdit="1"/>
          </p:cNvSpPr>
          <p:nvPr>
            <p:ph type="sldImg"/>
          </p:nvPr>
        </p:nvSpPr>
        <p:spPr>
          <a:xfrm>
            <a:off x="381000" y="685800"/>
            <a:ext cx="6096000" cy="3429000"/>
          </a:xfrm>
          <a:ln/>
        </p:spPr>
      </p:sp>
      <p:sp>
        <p:nvSpPr>
          <p:cNvPr id="3604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01732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205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ABE621-7DE9-4646-9ACD-76526AE8DAF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9988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ABE621-7DE9-4646-9ACD-76526AE8DAF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6981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https://commons.wikimedia.org/wiki/File:Brooklyn_Museum_-_Jesus_Goes_Up_Alone_onto_a_Mountain_to_Pray_(J%C3%A9sus_monte_seul_sur_une_montagne_pour_prier)_-_James_Tissot_-_overall.jpg</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B6954C53-6157-4B12-BAA5-DA684A044D5B}" type="slidenum">
              <a:rPr lang="en-US" smtClean="0"/>
              <a:t>49</a:t>
            </a:fld>
            <a:endParaRPr lang="en-US"/>
          </a:p>
        </p:txBody>
      </p:sp>
    </p:spTree>
    <p:extLst>
      <p:ext uri="{BB962C8B-B14F-4D97-AF65-F5344CB8AC3E}">
        <p14:creationId xmlns:p14="http://schemas.microsoft.com/office/powerpoint/2010/main" val="359373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https://commons.wikimedia.org/wiki/File:Jesus_walks_on_the_sea.jpg</a:t>
            </a:r>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50</a:t>
            </a:fld>
            <a:endParaRPr lang="en-US"/>
          </a:p>
        </p:txBody>
      </p:sp>
    </p:spTree>
    <p:extLst>
      <p:ext uri="{BB962C8B-B14F-4D97-AF65-F5344CB8AC3E}">
        <p14:creationId xmlns:p14="http://schemas.microsoft.com/office/powerpoint/2010/main" val="715101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https://www.churchofjesuschrist.org/media-library/images/bible-video-jesus-walking-water-1432836?lang=eng&amp;clang=ase</a:t>
            </a:r>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51</a:t>
            </a:fld>
            <a:endParaRPr lang="en-US"/>
          </a:p>
        </p:txBody>
      </p:sp>
    </p:spTree>
    <p:extLst>
      <p:ext uri="{BB962C8B-B14F-4D97-AF65-F5344CB8AC3E}">
        <p14:creationId xmlns:p14="http://schemas.microsoft.com/office/powerpoint/2010/main" val="1039125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https://paintingandframe.com/prints/clive_uptton_the_miracles_of_jesus_walking_on_water-8333.html</a:t>
            </a:r>
          </a:p>
        </p:txBody>
      </p:sp>
      <p:sp>
        <p:nvSpPr>
          <p:cNvPr id="4" name="Slide Number Placeholder 3"/>
          <p:cNvSpPr>
            <a:spLocks noGrp="1"/>
          </p:cNvSpPr>
          <p:nvPr>
            <p:ph type="sldNum" sz="quarter" idx="5"/>
          </p:nvPr>
        </p:nvSpPr>
        <p:spPr/>
        <p:txBody>
          <a:bodyPr/>
          <a:lstStyle/>
          <a:p>
            <a:fld id="{8F992AFB-CCB7-41E6-BF6F-E17A0E5BBC67}" type="slidenum">
              <a:rPr lang="en-US" smtClean="0"/>
              <a:t>52</a:t>
            </a:fld>
            <a:endParaRPr lang="en-US" dirty="0"/>
          </a:p>
        </p:txBody>
      </p:sp>
    </p:spTree>
    <p:extLst>
      <p:ext uri="{BB962C8B-B14F-4D97-AF65-F5344CB8AC3E}">
        <p14:creationId xmlns:p14="http://schemas.microsoft.com/office/powerpoint/2010/main" val="1938522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3010C6-8477-4CB0-801D-4C302C3471A7}" type="slidenum">
              <a:rPr lang="en-US"/>
              <a:pPr/>
              <a:t>7</a:t>
            </a:fld>
            <a:endParaRPr lang="en-US"/>
          </a:p>
        </p:txBody>
      </p:sp>
      <p:sp>
        <p:nvSpPr>
          <p:cNvPr id="221186" name="Rectangle 2"/>
          <p:cNvSpPr>
            <a:spLocks noGrp="1" noRot="1" noChangeAspect="1" noChangeArrowheads="1" noTextEdit="1"/>
          </p:cNvSpPr>
          <p:nvPr>
            <p:ph type="sldImg"/>
          </p:nvPr>
        </p:nvSpPr>
        <p:spPr>
          <a:xfrm>
            <a:off x="381000" y="685800"/>
            <a:ext cx="6096000" cy="3429000"/>
          </a:xfrm>
          <a:ln/>
        </p:spPr>
      </p:sp>
      <p:sp>
        <p:nvSpPr>
          <p:cNvPr id="221187" name="Rectangle 3"/>
          <p:cNvSpPr>
            <a:spLocks noGrp="1" noChangeArrowheads="1"/>
          </p:cNvSpPr>
          <p:nvPr>
            <p:ph type="body" idx="1"/>
          </p:nvPr>
        </p:nvSpPr>
        <p:spPr/>
        <p:txBody>
          <a:bodyPr/>
          <a:lstStyle/>
          <a:p>
            <a:r>
              <a:rPr lang="en-US" dirty="0"/>
              <a:t>https://commons.wikimedia.org/wiki/File:Jesus_and_Nicodemus.jpg</a:t>
            </a:r>
            <a:endParaRPr lang="en-US"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1511151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https://www.churchofjesuschrist.org/media/image/jesus-walking-on-water-7beb022?lang=eng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53</a:t>
            </a:fld>
            <a:endParaRPr lang="en-US" dirty="0"/>
          </a:p>
        </p:txBody>
      </p:sp>
    </p:spTree>
    <p:extLst>
      <p:ext uri="{BB962C8B-B14F-4D97-AF65-F5344CB8AC3E}">
        <p14:creationId xmlns:p14="http://schemas.microsoft.com/office/powerpoint/2010/main" val="3139546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https://www.amazon.com/Planejunkie-Refuge-Strength-Morgan-Weistling/dp/B07CQRSG49</a:t>
            </a:r>
          </a:p>
        </p:txBody>
      </p:sp>
      <p:sp>
        <p:nvSpPr>
          <p:cNvPr id="4" name="Slide Number Placeholder 3"/>
          <p:cNvSpPr>
            <a:spLocks noGrp="1"/>
          </p:cNvSpPr>
          <p:nvPr>
            <p:ph type="sldNum" sz="quarter" idx="5"/>
          </p:nvPr>
        </p:nvSpPr>
        <p:spPr/>
        <p:txBody>
          <a:bodyPr/>
          <a:lstStyle/>
          <a:p>
            <a:fld id="{8F992AFB-CCB7-41E6-BF6F-E17A0E5BBC67}" type="slidenum">
              <a:rPr lang="en-US" smtClean="0"/>
              <a:t>54</a:t>
            </a:fld>
            <a:endParaRPr lang="en-US" dirty="0"/>
          </a:p>
        </p:txBody>
      </p:sp>
    </p:spTree>
    <p:extLst>
      <p:ext uri="{BB962C8B-B14F-4D97-AF65-F5344CB8AC3E}">
        <p14:creationId xmlns:p14="http://schemas.microsoft.com/office/powerpoint/2010/main" val="2250542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https://www.goodsalt.com/search/Pacific_Press.html</a:t>
            </a:r>
          </a:p>
        </p:txBody>
      </p:sp>
      <p:sp>
        <p:nvSpPr>
          <p:cNvPr id="4" name="Slide Number Placeholder 3"/>
          <p:cNvSpPr>
            <a:spLocks noGrp="1"/>
          </p:cNvSpPr>
          <p:nvPr>
            <p:ph type="sldNum" sz="quarter" idx="5"/>
          </p:nvPr>
        </p:nvSpPr>
        <p:spPr/>
        <p:txBody>
          <a:bodyPr/>
          <a:lstStyle/>
          <a:p>
            <a:fld id="{8F992AFB-CCB7-41E6-BF6F-E17A0E5BBC67}" type="slidenum">
              <a:rPr lang="en-US" smtClean="0"/>
              <a:t>55</a:t>
            </a:fld>
            <a:endParaRPr lang="en-US" dirty="0"/>
          </a:p>
        </p:txBody>
      </p:sp>
    </p:spTree>
    <p:extLst>
      <p:ext uri="{BB962C8B-B14F-4D97-AF65-F5344CB8AC3E}">
        <p14:creationId xmlns:p14="http://schemas.microsoft.com/office/powerpoint/2010/main" val="395936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https://www.facebook.com/sightsoundtheatreslancaster/photos/over-3-million-people-tuned-in-easter-weekend-to-watch-the-worldwide-debut-of-je/10159765082163327/</a:t>
            </a:r>
          </a:p>
        </p:txBody>
      </p:sp>
      <p:sp>
        <p:nvSpPr>
          <p:cNvPr id="4" name="Slide Number Placeholder 3"/>
          <p:cNvSpPr>
            <a:spLocks noGrp="1"/>
          </p:cNvSpPr>
          <p:nvPr>
            <p:ph type="sldNum" sz="quarter" idx="5"/>
          </p:nvPr>
        </p:nvSpPr>
        <p:spPr/>
        <p:txBody>
          <a:bodyPr/>
          <a:lstStyle/>
          <a:p>
            <a:fld id="{8F992AFB-CCB7-41E6-BF6F-E17A0E5BBC67}" type="slidenum">
              <a:rPr lang="en-US" smtClean="0"/>
              <a:t>56</a:t>
            </a:fld>
            <a:endParaRPr lang="en-US" dirty="0"/>
          </a:p>
        </p:txBody>
      </p:sp>
    </p:spTree>
    <p:extLst>
      <p:ext uri="{BB962C8B-B14F-4D97-AF65-F5344CB8AC3E}">
        <p14:creationId xmlns:p14="http://schemas.microsoft.com/office/powerpoint/2010/main" val="3844179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https://havenlight.com/products/the-hand-of-god-by-yongsung-kim?variant=36720650191012</a:t>
            </a:r>
          </a:p>
        </p:txBody>
      </p:sp>
      <p:sp>
        <p:nvSpPr>
          <p:cNvPr id="4" name="Slide Number Placeholder 3"/>
          <p:cNvSpPr>
            <a:spLocks noGrp="1"/>
          </p:cNvSpPr>
          <p:nvPr>
            <p:ph type="sldNum" sz="quarter" idx="5"/>
          </p:nvPr>
        </p:nvSpPr>
        <p:spPr/>
        <p:txBody>
          <a:bodyPr/>
          <a:lstStyle/>
          <a:p>
            <a:fld id="{8F992AFB-CCB7-41E6-BF6F-E17A0E5BBC67}" type="slidenum">
              <a:rPr lang="en-US" smtClean="0"/>
              <a:t>57</a:t>
            </a:fld>
            <a:endParaRPr lang="en-US" dirty="0"/>
          </a:p>
        </p:txBody>
      </p:sp>
    </p:spTree>
    <p:extLst>
      <p:ext uri="{BB962C8B-B14F-4D97-AF65-F5344CB8AC3E}">
        <p14:creationId xmlns:p14="http://schemas.microsoft.com/office/powerpoint/2010/main" val="1430363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https://arts.byu.edu/rend-heavens/</a:t>
            </a:r>
          </a:p>
        </p:txBody>
      </p:sp>
      <p:sp>
        <p:nvSpPr>
          <p:cNvPr id="4" name="Slide Number Placeholder 3"/>
          <p:cNvSpPr>
            <a:spLocks noGrp="1"/>
          </p:cNvSpPr>
          <p:nvPr>
            <p:ph type="sldNum" sz="quarter" idx="5"/>
          </p:nvPr>
        </p:nvSpPr>
        <p:spPr/>
        <p:txBody>
          <a:bodyPr/>
          <a:lstStyle/>
          <a:p>
            <a:fld id="{8F992AFB-CCB7-41E6-BF6F-E17A0E5BBC67}" type="slidenum">
              <a:rPr lang="en-US" smtClean="0"/>
              <a:t>58</a:t>
            </a:fld>
            <a:endParaRPr lang="en-US" dirty="0"/>
          </a:p>
        </p:txBody>
      </p:sp>
    </p:spTree>
    <p:extLst>
      <p:ext uri="{BB962C8B-B14F-4D97-AF65-F5344CB8AC3E}">
        <p14:creationId xmlns:p14="http://schemas.microsoft.com/office/powerpoint/2010/main" val="2931019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https://www.churchofjesuschrist.org/media-library/images/bible-video-jesus-walking-water-1432836?lang=eng&amp;clang=ase</a:t>
            </a:r>
          </a:p>
        </p:txBody>
      </p:sp>
      <p:sp>
        <p:nvSpPr>
          <p:cNvPr id="4" name="Slide Number Placeholder 3"/>
          <p:cNvSpPr>
            <a:spLocks noGrp="1"/>
          </p:cNvSpPr>
          <p:nvPr>
            <p:ph type="sldNum" sz="quarter" idx="10"/>
          </p:nvPr>
        </p:nvSpPr>
        <p:spPr/>
        <p:txBody>
          <a:bodyPr/>
          <a:lstStyle/>
          <a:p>
            <a:fld id="{B6954C53-6157-4B12-BAA5-DA684A044D5B}" type="slidenum">
              <a:rPr lang="en-US" smtClean="0"/>
              <a:t>59</a:t>
            </a:fld>
            <a:endParaRPr lang="en-US"/>
          </a:p>
        </p:txBody>
      </p:sp>
    </p:spTree>
    <p:extLst>
      <p:ext uri="{BB962C8B-B14F-4D97-AF65-F5344CB8AC3E}">
        <p14:creationId xmlns:p14="http://schemas.microsoft.com/office/powerpoint/2010/main" val="2176199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CA4F710-7DAD-4754-BC07-61940B805C0E}" type="slidenum">
              <a:rPr lang="en-US" altLang="en-US" smtClean="0"/>
              <a:pPr>
                <a:defRPr/>
              </a:pPr>
              <a:t>60</a:t>
            </a:fld>
            <a:endParaRPr lang="en-US" altLang="en-US"/>
          </a:p>
        </p:txBody>
      </p:sp>
    </p:spTree>
    <p:extLst>
      <p:ext uri="{BB962C8B-B14F-4D97-AF65-F5344CB8AC3E}">
        <p14:creationId xmlns:p14="http://schemas.microsoft.com/office/powerpoint/2010/main" val="1803867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https://www.churchofjesuschrist.org/callings/relief-society/relief-society-presidents/bonnie-d-parkin?lang=eng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61</a:t>
            </a:fld>
            <a:endParaRPr lang="en-US"/>
          </a:p>
        </p:txBody>
      </p:sp>
    </p:spTree>
    <p:extLst>
      <p:ext uri="{BB962C8B-B14F-4D97-AF65-F5344CB8AC3E}">
        <p14:creationId xmlns:p14="http://schemas.microsoft.com/office/powerpoint/2010/main" val="1934690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62</a:t>
            </a:fld>
            <a:endParaRPr lang="en-US" dirty="0"/>
          </a:p>
        </p:txBody>
      </p:sp>
    </p:spTree>
    <p:extLst>
      <p:ext uri="{BB962C8B-B14F-4D97-AF65-F5344CB8AC3E}">
        <p14:creationId xmlns:p14="http://schemas.microsoft.com/office/powerpoint/2010/main" val="296216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8</a:t>
            </a:fld>
            <a:endParaRPr lang="en-US" dirty="0"/>
          </a:p>
        </p:txBody>
      </p:sp>
    </p:spTree>
    <p:extLst>
      <p:ext uri="{BB962C8B-B14F-4D97-AF65-F5344CB8AC3E}">
        <p14:creationId xmlns:p14="http://schemas.microsoft.com/office/powerpoint/2010/main" val="952695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3010C6-8477-4CB0-801D-4C302C3471A7}" type="slidenum">
              <a:rPr lang="en-US"/>
              <a:pPr/>
              <a:t>11</a:t>
            </a:fld>
            <a:endParaRPr lang="en-US"/>
          </a:p>
        </p:txBody>
      </p:sp>
      <p:sp>
        <p:nvSpPr>
          <p:cNvPr id="221186" name="Rectangle 2"/>
          <p:cNvSpPr>
            <a:spLocks noGrp="1" noRot="1" noChangeAspect="1" noChangeArrowheads="1" noTextEdit="1"/>
          </p:cNvSpPr>
          <p:nvPr>
            <p:ph type="sldImg"/>
          </p:nvPr>
        </p:nvSpPr>
        <p:spPr>
          <a:xfrm>
            <a:off x="381000" y="685800"/>
            <a:ext cx="6096000" cy="3429000"/>
          </a:xfrm>
          <a:ln/>
        </p:spPr>
      </p:sp>
      <p:sp>
        <p:nvSpPr>
          <p:cNvPr id="221187" name="Rectangle 3"/>
          <p:cNvSpPr>
            <a:spLocks noGrp="1" noChangeArrowheads="1"/>
          </p:cNvSpPr>
          <p:nvPr>
            <p:ph type="body" idx="1"/>
          </p:nvPr>
        </p:nvSpPr>
        <p:spPr/>
        <p:txBody>
          <a:bodyPr/>
          <a:lstStyle/>
          <a:p>
            <a:r>
              <a:rPr lang="en-US" dirty="0"/>
              <a:t>https://commons.wikimedia.org/wiki/File:Beeldengroep_op_de_binnenplaats_van_het_Sanhedrin_-_Heilig_Land-stichting_-_20531459_-_RCE.jpg</a:t>
            </a:r>
          </a:p>
        </p:txBody>
      </p:sp>
    </p:spTree>
    <p:extLst>
      <p:ext uri="{BB962C8B-B14F-4D97-AF65-F5344CB8AC3E}">
        <p14:creationId xmlns:p14="http://schemas.microsoft.com/office/powerpoint/2010/main" val="78837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3010C6-8477-4CB0-801D-4C302C3471A7}" type="slidenum">
              <a:rPr lang="en-US"/>
              <a:pPr/>
              <a:t>12</a:t>
            </a:fld>
            <a:endParaRPr lang="en-US"/>
          </a:p>
        </p:txBody>
      </p:sp>
      <p:sp>
        <p:nvSpPr>
          <p:cNvPr id="221186" name="Rectangle 2"/>
          <p:cNvSpPr>
            <a:spLocks noGrp="1" noRot="1" noChangeAspect="1" noChangeArrowheads="1" noTextEdit="1"/>
          </p:cNvSpPr>
          <p:nvPr>
            <p:ph type="sldImg"/>
          </p:nvPr>
        </p:nvSpPr>
        <p:spPr>
          <a:xfrm>
            <a:off x="381000" y="685800"/>
            <a:ext cx="6096000" cy="3429000"/>
          </a:xfrm>
          <a:ln/>
        </p:spPr>
      </p:sp>
      <p:sp>
        <p:nvSpPr>
          <p:cNvPr id="221187" name="Rectangle 3"/>
          <p:cNvSpPr>
            <a:spLocks noGrp="1" noChangeArrowheads="1"/>
          </p:cNvSpPr>
          <p:nvPr>
            <p:ph type="body" idx="1"/>
          </p:nvPr>
        </p:nvSpPr>
        <p:spPr/>
        <p:txBody>
          <a:bodyPr/>
          <a:lstStyle/>
          <a:p>
            <a:r>
              <a:rPr lang="en-US" dirty="0"/>
              <a:t>https://commons.wikimedia.org/wiki/File:Beeldengroep_op_de_binnenplaats_van_het_Sanhedrin_-_Heilig_Land-stichting_-_20531459_-_RCE.jpg</a:t>
            </a:r>
          </a:p>
        </p:txBody>
      </p:sp>
    </p:spTree>
    <p:extLst>
      <p:ext uri="{BB962C8B-B14F-4D97-AF65-F5344CB8AC3E}">
        <p14:creationId xmlns:p14="http://schemas.microsoft.com/office/powerpoint/2010/main" val="524893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3010C6-8477-4CB0-801D-4C302C3471A7}" type="slidenum">
              <a:rPr lang="en-US"/>
              <a:pPr/>
              <a:t>13</a:t>
            </a:fld>
            <a:endParaRPr lang="en-US"/>
          </a:p>
        </p:txBody>
      </p:sp>
      <p:sp>
        <p:nvSpPr>
          <p:cNvPr id="221186" name="Rectangle 2"/>
          <p:cNvSpPr>
            <a:spLocks noGrp="1" noRot="1" noChangeAspect="1" noChangeArrowheads="1" noTextEdit="1"/>
          </p:cNvSpPr>
          <p:nvPr>
            <p:ph type="sldImg"/>
          </p:nvPr>
        </p:nvSpPr>
        <p:spPr>
          <a:xfrm>
            <a:off x="381000" y="685800"/>
            <a:ext cx="6096000" cy="3429000"/>
          </a:xfrm>
          <a:ln/>
        </p:spPr>
      </p:sp>
      <p:sp>
        <p:nvSpPr>
          <p:cNvPr id="221187" name="Rectangle 3"/>
          <p:cNvSpPr>
            <a:spLocks noGrp="1" noChangeArrowheads="1"/>
          </p:cNvSpPr>
          <p:nvPr>
            <p:ph type="body" idx="1"/>
          </p:nvPr>
        </p:nvSpPr>
        <p:spPr/>
        <p:txBody>
          <a:bodyPr/>
          <a:lstStyle/>
          <a:p>
            <a:r>
              <a:rPr lang="en-US" dirty="0"/>
              <a:t>https://commons.wikimedia.org/wiki/File:Beeldengroep_op_de_binnenplaats_van_het_Sanhedrin_-_Heilig_Land-stichting_-_20531459_-_RCE.jpg</a:t>
            </a:r>
          </a:p>
        </p:txBody>
      </p:sp>
    </p:spTree>
    <p:extLst>
      <p:ext uri="{BB962C8B-B14F-4D97-AF65-F5344CB8AC3E}">
        <p14:creationId xmlns:p14="http://schemas.microsoft.com/office/powerpoint/2010/main" val="67857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3010C6-8477-4CB0-801D-4C302C3471A7}" type="slidenum">
              <a:rPr lang="en-US"/>
              <a:pPr/>
              <a:t>14</a:t>
            </a:fld>
            <a:endParaRPr lang="en-US"/>
          </a:p>
        </p:txBody>
      </p:sp>
      <p:sp>
        <p:nvSpPr>
          <p:cNvPr id="221186" name="Rectangle 2"/>
          <p:cNvSpPr>
            <a:spLocks noGrp="1" noRot="1" noChangeAspect="1" noChangeArrowheads="1" noTextEdit="1"/>
          </p:cNvSpPr>
          <p:nvPr>
            <p:ph type="sldImg"/>
          </p:nvPr>
        </p:nvSpPr>
        <p:spPr>
          <a:xfrm>
            <a:off x="381000" y="685800"/>
            <a:ext cx="6096000" cy="3429000"/>
          </a:xfrm>
          <a:ln/>
        </p:spPr>
      </p:sp>
      <p:sp>
        <p:nvSpPr>
          <p:cNvPr id="221187" name="Rectangle 3"/>
          <p:cNvSpPr>
            <a:spLocks noGrp="1" noChangeArrowheads="1"/>
          </p:cNvSpPr>
          <p:nvPr>
            <p:ph type="body" idx="1"/>
          </p:nvPr>
        </p:nvSpPr>
        <p:spPr/>
        <p:txBody>
          <a:bodyPr/>
          <a:lstStyle/>
          <a:p>
            <a:r>
              <a:rPr lang="en-US" dirty="0"/>
              <a:t>Public domain: https://en.wikipedia.org/wiki/Nicodemus#/media/File:Pietro_Perugino_cat39.jpg</a:t>
            </a:r>
          </a:p>
        </p:txBody>
      </p:sp>
    </p:spTree>
    <p:extLst>
      <p:ext uri="{BB962C8B-B14F-4D97-AF65-F5344CB8AC3E}">
        <p14:creationId xmlns:p14="http://schemas.microsoft.com/office/powerpoint/2010/main" val="2387143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5/25/2022</a:t>
            </a:fld>
            <a:endParaRPr lang="en-US" dirty="0"/>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dirty="0"/>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2E22-8883-E640-8E34-4B284CF77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46908-8BBF-8542-96D0-07016AD6BA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7806C-D514-AC46-AE1D-4A93C090E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882EAE-F944-924F-8DAF-37FB31D9A80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806E478-6EC9-ED44-9EC8-54CF1BBF7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840543-5E22-BF49-803F-B397489377C8}"/>
              </a:ext>
            </a:extLst>
          </p:cNvPr>
          <p:cNvSpPr>
            <a:spLocks noGrp="1"/>
          </p:cNvSpPr>
          <p:nvPr>
            <p:ph type="sldNum" sz="quarter" idx="12"/>
          </p:nvPr>
        </p:nvSpPr>
        <p:spPr/>
        <p:txBody>
          <a:bodyPr/>
          <a:lstStyle/>
          <a:p>
            <a:fld id="{71A006B3-06E4-4D57-8D8E-53035DFC35DA}" type="slidenum">
              <a:rPr lang="en-US" smtClean="0"/>
              <a:pPr/>
              <a:t>‹#›</a:t>
            </a:fld>
            <a:endParaRPr lang="en-US"/>
          </a:p>
        </p:txBody>
      </p:sp>
    </p:spTree>
    <p:extLst>
      <p:ext uri="{BB962C8B-B14F-4D97-AF65-F5344CB8AC3E}">
        <p14:creationId xmlns:p14="http://schemas.microsoft.com/office/powerpoint/2010/main" val="1120391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C5C87D-2769-C04A-A34B-67F8E74306F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DF16336-9C47-D04D-91CC-C23F337957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CDF743-A997-D047-88EC-54BC21611C75}"/>
              </a:ext>
            </a:extLst>
          </p:cNvPr>
          <p:cNvSpPr>
            <a:spLocks noGrp="1"/>
          </p:cNvSpPr>
          <p:nvPr>
            <p:ph type="sldNum" sz="quarter" idx="12"/>
          </p:nvPr>
        </p:nvSpPr>
        <p:spPr/>
        <p:txBody>
          <a:bodyPr/>
          <a:lstStyle/>
          <a:p>
            <a:fld id="{58BCAA89-D4C8-464E-990D-C5D2BBE31E0C}" type="slidenum">
              <a:rPr lang="en-US" smtClean="0"/>
              <a:pPr/>
              <a:t>‹#›</a:t>
            </a:fld>
            <a:endParaRPr lang="en-US"/>
          </a:p>
        </p:txBody>
      </p:sp>
    </p:spTree>
    <p:extLst>
      <p:ext uri="{BB962C8B-B14F-4D97-AF65-F5344CB8AC3E}">
        <p14:creationId xmlns:p14="http://schemas.microsoft.com/office/powerpoint/2010/main" val="3404348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51575"/>
            <a:ext cx="2844800" cy="476250"/>
          </a:xfrm>
        </p:spPr>
        <p:txBody>
          <a:bodyPr/>
          <a:lstStyle>
            <a:lvl1pPr>
              <a:defRPr/>
            </a:lvl1pPr>
          </a:lstStyle>
          <a:p>
            <a:endParaRPr lang="en-US" altLang="en-US"/>
          </a:p>
        </p:txBody>
      </p:sp>
      <p:sp>
        <p:nvSpPr>
          <p:cNvPr id="7" name="Slide Number Placeholder 6"/>
          <p:cNvSpPr>
            <a:spLocks noGrp="1"/>
          </p:cNvSpPr>
          <p:nvPr>
            <p:ph type="sldNum" sz="quarter" idx="11"/>
          </p:nvPr>
        </p:nvSpPr>
        <p:spPr>
          <a:xfrm>
            <a:off x="8737600" y="6248400"/>
            <a:ext cx="2844800" cy="476250"/>
          </a:xfrm>
        </p:spPr>
        <p:txBody>
          <a:bodyPr/>
          <a:lstStyle>
            <a:lvl1pPr>
              <a:defRPr/>
            </a:lvl1pPr>
          </a:lstStyle>
          <a:p>
            <a:fld id="{4A7EE18F-E2C8-4178-A7F9-04F2E5A75573}" type="slidenum">
              <a:rPr lang="en-US" altLang="en-US"/>
              <a:pPr/>
              <a:t>‹#›</a:t>
            </a:fld>
            <a:endParaRPr lang="en-US" altLang="en-US"/>
          </a:p>
        </p:txBody>
      </p:sp>
      <p:sp>
        <p:nvSpPr>
          <p:cNvPr id="8" name="Footer Placeholder 7"/>
          <p:cNvSpPr>
            <a:spLocks noGrp="1"/>
          </p:cNvSpPr>
          <p:nvPr>
            <p:ph type="ftr" sz="quarter" idx="12"/>
          </p:nvPr>
        </p:nvSpPr>
        <p:spPr>
          <a:xfrm>
            <a:off x="4165600" y="6248400"/>
            <a:ext cx="3860800" cy="476250"/>
          </a:xfrm>
        </p:spPr>
        <p:txBody>
          <a:bodyPr/>
          <a:lstStyle>
            <a:lvl1pPr>
              <a:defRPr/>
            </a:lvl1pPr>
          </a:lstStyle>
          <a:p>
            <a:endParaRPr lang="en-US" altLang="en-US"/>
          </a:p>
        </p:txBody>
      </p:sp>
    </p:spTree>
    <p:extLst>
      <p:ext uri="{BB962C8B-B14F-4D97-AF65-F5344CB8AC3E}">
        <p14:creationId xmlns:p14="http://schemas.microsoft.com/office/powerpoint/2010/main" val="19983678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news.byu.edu/news/meekness-vital-inspiring-learning-elder-bednar-tells-byu-employees"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9.jpeg"/></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news.byu.edu/news/meekness-vital-inspiring-learning-elder-bednar-tells-byu-employee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news.byu.edu/news/meekness-vital-inspiring-learning-elder-bednar-tells-byu-employees"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tthew O. Richardson">
            <a:extLst>
              <a:ext uri="{FF2B5EF4-FFF2-40B4-BE49-F238E27FC236}">
                <a16:creationId xmlns:a16="http://schemas.microsoft.com/office/drawing/2014/main" id="{A9460EC4-64A2-4785-97D2-3EAC9CB1E3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5262" y="68263"/>
            <a:ext cx="6721475" cy="672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42073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C02EA9E-F564-4640-8D05-7ABC704810DE}"/>
              </a:ext>
            </a:extLst>
          </p:cNvPr>
          <p:cNvSpPr>
            <a:spLocks noGrp="1"/>
          </p:cNvSpPr>
          <p:nvPr>
            <p:ph idx="1"/>
          </p:nvPr>
        </p:nvSpPr>
        <p:spPr>
          <a:xfrm>
            <a:off x="4394579" y="368489"/>
            <a:ext cx="7519916" cy="6073253"/>
          </a:xfrm>
        </p:spPr>
        <p:txBody>
          <a:bodyPr>
            <a:normAutofit/>
          </a:bodyPr>
          <a:lstStyle/>
          <a:p>
            <a:pPr marL="36900" indent="0">
              <a:buNone/>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“[President Eyring] then said to me something I have never forgotten,” Elder Bednar said. “‘President, if you have not been rebuked lately by the Holy Ghost as you are praying, then you need to improve your prayers.’”</a:t>
            </a:r>
            <a:endParaRPr lang="en-US" sz="7200" dirty="0"/>
          </a:p>
        </p:txBody>
      </p:sp>
      <p:sp>
        <p:nvSpPr>
          <p:cNvPr id="4" name="TextBox 3">
            <a:extLst>
              <a:ext uri="{FF2B5EF4-FFF2-40B4-BE49-F238E27FC236}">
                <a16:creationId xmlns:a16="http://schemas.microsoft.com/office/drawing/2014/main" id="{0928276F-988D-4E90-A42A-8F4CE5407F8D}"/>
              </a:ext>
            </a:extLst>
          </p:cNvPr>
          <p:cNvSpPr txBox="1"/>
          <p:nvPr/>
        </p:nvSpPr>
        <p:spPr>
          <a:xfrm>
            <a:off x="373041" y="4850095"/>
            <a:ext cx="3326641" cy="1754326"/>
          </a:xfrm>
          <a:prstGeom prst="rect">
            <a:avLst/>
          </a:prstGeom>
          <a:noFill/>
        </p:spPr>
        <p:txBody>
          <a:bodyPr wrap="square">
            <a:spAutoFit/>
          </a:bodyPr>
          <a:lstStyle/>
          <a:p>
            <a:pPr marL="36900" indent="0">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“Meekness vital to inspiring learning, Elder Bednar tells BYU employees,” </a:t>
            </a:r>
            <a:r>
              <a:rPr lang="en-US"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https://news.byu.edu/news/meekness-vital-inspiring-learning-elder-bednar-tells-byu-employees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Former official portrait of David A. Bednar.  Replaced August 2020.">
            <a:extLst>
              <a:ext uri="{FF2B5EF4-FFF2-40B4-BE49-F238E27FC236}">
                <a16:creationId xmlns:a16="http://schemas.microsoft.com/office/drawing/2014/main" id="{625CCF30-71C9-44D3-86CF-F1190AD49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05" y="280875"/>
            <a:ext cx="3563448" cy="4454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692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ABEA94-DE20-2542-8BBC-4E8AEBD283AE}"/>
              </a:ext>
            </a:extLst>
          </p:cNvPr>
          <p:cNvSpPr>
            <a:spLocks noGrp="1"/>
          </p:cNvSpPr>
          <p:nvPr>
            <p:ph type="title"/>
          </p:nvPr>
        </p:nvSpPr>
        <p:spPr>
          <a:xfrm>
            <a:off x="838200" y="203313"/>
            <a:ext cx="10644051" cy="1325563"/>
          </a:xfrm>
        </p:spPr>
        <p:txBody>
          <a:bodyPr vert="horz" lIns="91440" tIns="45720" rIns="91440" bIns="45720" rtlCol="0" anchor="ctr">
            <a:noAutofit/>
          </a:bodyPr>
          <a:lstStyle/>
          <a:p>
            <a:pPr algn="ctr"/>
            <a:r>
              <a:rPr lang="en-US" b="1" dirty="0">
                <a:latin typeface="Georgia" panose="02040502050405020303" pitchFamily="18" charset="0"/>
              </a:rPr>
              <a:t>What Happens to Nicodemus?</a:t>
            </a:r>
            <a:endParaRPr lang="en-US" sz="4000" dirty="0">
              <a:latin typeface="Georgia" panose="02040502050405020303" pitchFamily="18" charset="0"/>
            </a:endParaRPr>
          </a:p>
        </p:txBody>
      </p:sp>
      <p:sp>
        <p:nvSpPr>
          <p:cNvPr id="7" name="Content Placeholder 6">
            <a:extLst>
              <a:ext uri="{FF2B5EF4-FFF2-40B4-BE49-F238E27FC236}">
                <a16:creationId xmlns:a16="http://schemas.microsoft.com/office/drawing/2014/main" id="{04518D14-AD5A-4FA9-9353-A7E3A80CD4FE}"/>
              </a:ext>
            </a:extLst>
          </p:cNvPr>
          <p:cNvSpPr>
            <a:spLocks noGrp="1"/>
          </p:cNvSpPr>
          <p:nvPr>
            <p:ph sz="half" idx="1"/>
          </p:nvPr>
        </p:nvSpPr>
        <p:spPr>
          <a:xfrm>
            <a:off x="300251" y="1528876"/>
            <a:ext cx="5719549" cy="4648087"/>
          </a:xfrm>
        </p:spPr>
        <p:txBody>
          <a:bodyPr/>
          <a:lstStyle/>
          <a:p>
            <a:pPr marL="36900" indent="0">
              <a:buNone/>
            </a:pPr>
            <a:r>
              <a:rPr lang="en-US" dirty="0"/>
              <a:t>“Are ye also deceived? Have any of the rulers or of the Pharisees believed on him? But this people who </a:t>
            </a:r>
            <a:r>
              <a:rPr lang="en-US" dirty="0" err="1"/>
              <a:t>knoweth</a:t>
            </a:r>
            <a:r>
              <a:rPr lang="en-US" dirty="0"/>
              <a:t> not the law are cursed.” </a:t>
            </a:r>
            <a:r>
              <a:rPr lang="en-US" sz="3200" dirty="0"/>
              <a:t>(John 7:47–49) </a:t>
            </a:r>
          </a:p>
        </p:txBody>
      </p:sp>
      <p:pic>
        <p:nvPicPr>
          <p:cNvPr id="2" name="Picture 3">
            <a:extLst>
              <a:ext uri="{FF2B5EF4-FFF2-40B4-BE49-F238E27FC236}">
                <a16:creationId xmlns:a16="http://schemas.microsoft.com/office/drawing/2014/main" id="{0E7B6C01-5E90-4FE8-9590-79344F7D9EC0}"/>
              </a:ext>
            </a:extLst>
          </p:cNvPr>
          <p:cNvPicPr>
            <a:picLocks noChangeAspect="1"/>
          </p:cNvPicPr>
          <p:nvPr/>
        </p:nvPicPr>
        <p:blipFill rotWithShape="1">
          <a:blip r:embed="rId3"/>
          <a:srcRect r="143" b="16188"/>
          <a:stretch/>
        </p:blipFill>
        <p:spPr>
          <a:xfrm>
            <a:off x="6258985" y="1275447"/>
            <a:ext cx="4304248" cy="5421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31B85B8F-61F9-433B-ACE6-59B2281ECC52}"/>
              </a:ext>
            </a:extLst>
          </p:cNvPr>
          <p:cNvSpPr txBox="1"/>
          <p:nvPr/>
        </p:nvSpPr>
        <p:spPr>
          <a:xfrm>
            <a:off x="6558197" y="63274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Georgia"/>
                <a:ea typeface="+mn-lt"/>
                <a:cs typeface="+mn-lt"/>
              </a:rPr>
              <a:t>Booms, C.S. (Photo)</a:t>
            </a:r>
            <a:endParaRPr lang="en-US" dirty="0">
              <a:solidFill>
                <a:schemeClr val="bg1"/>
              </a:solidFill>
              <a:latin typeface="Georgia"/>
            </a:endParaRPr>
          </a:p>
        </p:txBody>
      </p:sp>
    </p:spTree>
    <p:extLst>
      <p:ext uri="{BB962C8B-B14F-4D97-AF65-F5344CB8AC3E}">
        <p14:creationId xmlns:p14="http://schemas.microsoft.com/office/powerpoint/2010/main" val="1900635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ABEA94-DE20-2542-8BBC-4E8AEBD283AE}"/>
              </a:ext>
            </a:extLst>
          </p:cNvPr>
          <p:cNvSpPr>
            <a:spLocks noGrp="1"/>
          </p:cNvSpPr>
          <p:nvPr>
            <p:ph type="title"/>
          </p:nvPr>
        </p:nvSpPr>
        <p:spPr>
          <a:xfrm>
            <a:off x="838200" y="203313"/>
            <a:ext cx="10644051" cy="1325563"/>
          </a:xfrm>
        </p:spPr>
        <p:txBody>
          <a:bodyPr vert="horz" lIns="91440" tIns="45720" rIns="91440" bIns="45720" rtlCol="0" anchor="ctr">
            <a:noAutofit/>
          </a:bodyPr>
          <a:lstStyle/>
          <a:p>
            <a:pPr algn="ctr"/>
            <a:r>
              <a:rPr lang="en-US" b="1" dirty="0">
                <a:latin typeface="Georgia" panose="02040502050405020303" pitchFamily="18" charset="0"/>
              </a:rPr>
              <a:t>What Happens to Nicodemus?</a:t>
            </a:r>
            <a:endParaRPr lang="en-US" sz="4000" dirty="0">
              <a:latin typeface="Georgia" panose="02040502050405020303" pitchFamily="18" charset="0"/>
            </a:endParaRPr>
          </a:p>
        </p:txBody>
      </p:sp>
      <p:sp>
        <p:nvSpPr>
          <p:cNvPr id="7" name="Content Placeholder 6">
            <a:extLst>
              <a:ext uri="{FF2B5EF4-FFF2-40B4-BE49-F238E27FC236}">
                <a16:creationId xmlns:a16="http://schemas.microsoft.com/office/drawing/2014/main" id="{04518D14-AD5A-4FA9-9353-A7E3A80CD4FE}"/>
              </a:ext>
            </a:extLst>
          </p:cNvPr>
          <p:cNvSpPr>
            <a:spLocks noGrp="1"/>
          </p:cNvSpPr>
          <p:nvPr>
            <p:ph sz="half" idx="1"/>
          </p:nvPr>
        </p:nvSpPr>
        <p:spPr>
          <a:xfrm>
            <a:off x="300251" y="1528876"/>
            <a:ext cx="5719549" cy="4648087"/>
          </a:xfrm>
        </p:spPr>
        <p:txBody>
          <a:bodyPr/>
          <a:lstStyle/>
          <a:p>
            <a:pPr marL="36900" indent="0">
              <a:buNone/>
            </a:pPr>
            <a:r>
              <a:rPr lang="en-US" dirty="0"/>
              <a:t>“Nicodemus saith unto them…Doth our law judge any man, before it hear him, and know what he doeth?” </a:t>
            </a:r>
            <a:r>
              <a:rPr lang="en-US" sz="3200" dirty="0"/>
              <a:t>(John 7:50–51) </a:t>
            </a:r>
          </a:p>
        </p:txBody>
      </p:sp>
      <p:pic>
        <p:nvPicPr>
          <p:cNvPr id="2" name="Picture 3">
            <a:extLst>
              <a:ext uri="{FF2B5EF4-FFF2-40B4-BE49-F238E27FC236}">
                <a16:creationId xmlns:a16="http://schemas.microsoft.com/office/drawing/2014/main" id="{0E7B6C01-5E90-4FE8-9590-79344F7D9EC0}"/>
              </a:ext>
            </a:extLst>
          </p:cNvPr>
          <p:cNvPicPr>
            <a:picLocks noChangeAspect="1"/>
          </p:cNvPicPr>
          <p:nvPr/>
        </p:nvPicPr>
        <p:blipFill rotWithShape="1">
          <a:blip r:embed="rId3"/>
          <a:srcRect r="143" b="16188"/>
          <a:stretch/>
        </p:blipFill>
        <p:spPr>
          <a:xfrm>
            <a:off x="6258985" y="1275447"/>
            <a:ext cx="4304248" cy="5421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31B85B8F-61F9-433B-ACE6-59B2281ECC52}"/>
              </a:ext>
            </a:extLst>
          </p:cNvPr>
          <p:cNvSpPr txBox="1"/>
          <p:nvPr/>
        </p:nvSpPr>
        <p:spPr>
          <a:xfrm>
            <a:off x="6558197" y="63274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Georgia"/>
                <a:ea typeface="+mn-lt"/>
                <a:cs typeface="+mn-lt"/>
              </a:rPr>
              <a:t>Booms, C.S. (Photo)</a:t>
            </a:r>
            <a:endParaRPr lang="en-US" dirty="0">
              <a:solidFill>
                <a:schemeClr val="bg1"/>
              </a:solidFill>
              <a:latin typeface="Georgia"/>
            </a:endParaRPr>
          </a:p>
        </p:txBody>
      </p:sp>
    </p:spTree>
    <p:extLst>
      <p:ext uri="{BB962C8B-B14F-4D97-AF65-F5344CB8AC3E}">
        <p14:creationId xmlns:p14="http://schemas.microsoft.com/office/powerpoint/2010/main" val="3354120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ABEA94-DE20-2542-8BBC-4E8AEBD283AE}"/>
              </a:ext>
            </a:extLst>
          </p:cNvPr>
          <p:cNvSpPr>
            <a:spLocks noGrp="1"/>
          </p:cNvSpPr>
          <p:nvPr>
            <p:ph type="title"/>
          </p:nvPr>
        </p:nvSpPr>
        <p:spPr>
          <a:xfrm>
            <a:off x="838200" y="203313"/>
            <a:ext cx="10644051" cy="1325563"/>
          </a:xfrm>
        </p:spPr>
        <p:txBody>
          <a:bodyPr vert="horz" lIns="91440" tIns="45720" rIns="91440" bIns="45720" rtlCol="0" anchor="ctr">
            <a:noAutofit/>
          </a:bodyPr>
          <a:lstStyle/>
          <a:p>
            <a:pPr algn="ctr"/>
            <a:r>
              <a:rPr lang="en-US" b="1" dirty="0">
                <a:latin typeface="Georgia" panose="02040502050405020303" pitchFamily="18" charset="0"/>
              </a:rPr>
              <a:t>What Happens to Nicodemus?</a:t>
            </a:r>
            <a:endParaRPr lang="en-US" sz="4000" dirty="0">
              <a:latin typeface="Georgia" panose="02040502050405020303" pitchFamily="18" charset="0"/>
            </a:endParaRPr>
          </a:p>
        </p:txBody>
      </p:sp>
      <p:sp>
        <p:nvSpPr>
          <p:cNvPr id="7" name="Content Placeholder 6">
            <a:extLst>
              <a:ext uri="{FF2B5EF4-FFF2-40B4-BE49-F238E27FC236}">
                <a16:creationId xmlns:a16="http://schemas.microsoft.com/office/drawing/2014/main" id="{04518D14-AD5A-4FA9-9353-A7E3A80CD4FE}"/>
              </a:ext>
            </a:extLst>
          </p:cNvPr>
          <p:cNvSpPr>
            <a:spLocks noGrp="1"/>
          </p:cNvSpPr>
          <p:nvPr>
            <p:ph sz="half" idx="1"/>
          </p:nvPr>
        </p:nvSpPr>
        <p:spPr>
          <a:xfrm>
            <a:off x="300251" y="1528876"/>
            <a:ext cx="5719549" cy="4648087"/>
          </a:xfrm>
        </p:spPr>
        <p:txBody>
          <a:bodyPr/>
          <a:lstStyle/>
          <a:p>
            <a:pPr marL="36900" indent="0">
              <a:buNone/>
            </a:pPr>
            <a:r>
              <a:rPr lang="en-US" dirty="0"/>
              <a:t>The other Pharisees “answered and said unto him, ‘Art thou also of Galilee? Search, and look: for out of Galilee </a:t>
            </a:r>
            <a:r>
              <a:rPr lang="en-US" dirty="0" err="1"/>
              <a:t>ariseth</a:t>
            </a:r>
            <a:r>
              <a:rPr lang="en-US" dirty="0"/>
              <a:t> no prophet.’” </a:t>
            </a:r>
          </a:p>
          <a:p>
            <a:pPr marL="36900" indent="0">
              <a:buNone/>
            </a:pPr>
            <a:r>
              <a:rPr lang="en-US" sz="3200" dirty="0"/>
              <a:t>(John 7:52–53) </a:t>
            </a:r>
          </a:p>
        </p:txBody>
      </p:sp>
      <p:pic>
        <p:nvPicPr>
          <p:cNvPr id="2" name="Picture 3">
            <a:extLst>
              <a:ext uri="{FF2B5EF4-FFF2-40B4-BE49-F238E27FC236}">
                <a16:creationId xmlns:a16="http://schemas.microsoft.com/office/drawing/2014/main" id="{0E7B6C01-5E90-4FE8-9590-79344F7D9EC0}"/>
              </a:ext>
            </a:extLst>
          </p:cNvPr>
          <p:cNvPicPr>
            <a:picLocks noChangeAspect="1"/>
          </p:cNvPicPr>
          <p:nvPr/>
        </p:nvPicPr>
        <p:blipFill rotWithShape="1">
          <a:blip r:embed="rId3"/>
          <a:srcRect r="143" b="16188"/>
          <a:stretch/>
        </p:blipFill>
        <p:spPr>
          <a:xfrm>
            <a:off x="6258985" y="1275447"/>
            <a:ext cx="4304248" cy="5421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31B85B8F-61F9-433B-ACE6-59B2281ECC52}"/>
              </a:ext>
            </a:extLst>
          </p:cNvPr>
          <p:cNvSpPr txBox="1"/>
          <p:nvPr/>
        </p:nvSpPr>
        <p:spPr>
          <a:xfrm>
            <a:off x="6558197" y="63274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Georgia"/>
                <a:ea typeface="+mn-lt"/>
                <a:cs typeface="+mn-lt"/>
              </a:rPr>
              <a:t>Booms, C.S. (Photo)</a:t>
            </a:r>
            <a:endParaRPr lang="en-US" dirty="0">
              <a:solidFill>
                <a:schemeClr val="bg1"/>
              </a:solidFill>
              <a:latin typeface="Georgia"/>
            </a:endParaRPr>
          </a:p>
        </p:txBody>
      </p:sp>
    </p:spTree>
    <p:extLst>
      <p:ext uri="{BB962C8B-B14F-4D97-AF65-F5344CB8AC3E}">
        <p14:creationId xmlns:p14="http://schemas.microsoft.com/office/powerpoint/2010/main" val="1642296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ABEA94-DE20-2542-8BBC-4E8AEBD283AE}"/>
              </a:ext>
            </a:extLst>
          </p:cNvPr>
          <p:cNvSpPr>
            <a:spLocks noGrp="1"/>
          </p:cNvSpPr>
          <p:nvPr>
            <p:ph type="title"/>
          </p:nvPr>
        </p:nvSpPr>
        <p:spPr>
          <a:xfrm>
            <a:off x="838200" y="203313"/>
            <a:ext cx="10644051" cy="1325563"/>
          </a:xfrm>
        </p:spPr>
        <p:txBody>
          <a:bodyPr vert="horz" lIns="91440" tIns="45720" rIns="91440" bIns="45720" rtlCol="0" anchor="ctr">
            <a:noAutofit/>
          </a:bodyPr>
          <a:lstStyle/>
          <a:p>
            <a:pPr algn="ctr"/>
            <a:r>
              <a:rPr lang="en-US" sz="4800" b="1" dirty="0">
                <a:latin typeface="Georgia" panose="02040502050405020303" pitchFamily="18" charset="0"/>
              </a:rPr>
              <a:t>What Happens to Nicodemus?</a:t>
            </a:r>
            <a:endParaRPr lang="en-US" sz="4000" dirty="0">
              <a:latin typeface="Georgia" panose="02040502050405020303" pitchFamily="18" charset="0"/>
            </a:endParaRPr>
          </a:p>
        </p:txBody>
      </p:sp>
      <p:pic>
        <p:nvPicPr>
          <p:cNvPr id="2050" name="Picture 2">
            <a:extLst>
              <a:ext uri="{FF2B5EF4-FFF2-40B4-BE49-F238E27FC236}">
                <a16:creationId xmlns:a16="http://schemas.microsoft.com/office/drawing/2014/main" id="{83DD4D46-286D-4203-B153-92CC154A0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695" y="1485106"/>
            <a:ext cx="3904750" cy="5032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Content Placeholder 6">
            <a:extLst>
              <a:ext uri="{FF2B5EF4-FFF2-40B4-BE49-F238E27FC236}">
                <a16:creationId xmlns:a16="http://schemas.microsoft.com/office/drawing/2014/main" id="{9607E02F-D255-4EAB-9DF5-9D1481852DD2}"/>
              </a:ext>
            </a:extLst>
          </p:cNvPr>
          <p:cNvSpPr>
            <a:spLocks noGrp="1"/>
          </p:cNvSpPr>
          <p:nvPr>
            <p:ph sz="half" idx="1"/>
          </p:nvPr>
        </p:nvSpPr>
        <p:spPr>
          <a:xfrm>
            <a:off x="433552" y="1666082"/>
            <a:ext cx="6410588" cy="4988605"/>
          </a:xfrm>
        </p:spPr>
        <p:txBody>
          <a:bodyPr>
            <a:normAutofit fontScale="85000" lnSpcReduction="20000"/>
          </a:bodyPr>
          <a:lstStyle/>
          <a:p>
            <a:pPr marL="36900" indent="0">
              <a:buNone/>
            </a:pPr>
            <a:r>
              <a:rPr lang="en-US" dirty="0">
                <a:solidFill>
                  <a:schemeClr val="tx1"/>
                </a:solidFill>
              </a:rPr>
              <a:t>“Nicodemus, who had at first come to Jesus by night, also came, bringing a mixture of myrrh and aloes, weighing about a hundred pounds…</a:t>
            </a:r>
          </a:p>
          <a:p>
            <a:pPr marL="36900" indent="0">
              <a:buNone/>
            </a:pPr>
            <a:r>
              <a:rPr lang="en-US" dirty="0">
                <a:solidFill>
                  <a:schemeClr val="tx1"/>
                </a:solidFill>
              </a:rPr>
              <a:t>[Nicodemus and Joseph of Arimathea] “took the body of Jesus and wrapped it with the spices in linen cloths, according to the burial custom of the Jews.” </a:t>
            </a:r>
          </a:p>
          <a:p>
            <a:pPr marL="36900" indent="0">
              <a:buNone/>
            </a:pPr>
            <a:r>
              <a:rPr lang="en-US" sz="3400" dirty="0">
                <a:solidFill>
                  <a:schemeClr val="tx1"/>
                </a:solidFill>
              </a:rPr>
              <a:t>(John 19:39–40, NRSV). </a:t>
            </a:r>
          </a:p>
        </p:txBody>
      </p:sp>
      <p:sp>
        <p:nvSpPr>
          <p:cNvPr id="2" name="TextBox 1">
            <a:extLst>
              <a:ext uri="{FF2B5EF4-FFF2-40B4-BE49-F238E27FC236}">
                <a16:creationId xmlns:a16="http://schemas.microsoft.com/office/drawing/2014/main" id="{291C6D3B-BE67-4964-8E1F-B75D7E833EE6}"/>
              </a:ext>
            </a:extLst>
          </p:cNvPr>
          <p:cNvSpPr txBox="1"/>
          <p:nvPr/>
        </p:nvSpPr>
        <p:spPr>
          <a:xfrm>
            <a:off x="8162144" y="617797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Pietro Perugino</a:t>
            </a:r>
            <a:endParaRPr lang="en-US" dirty="0">
              <a:latin typeface="Georgia"/>
            </a:endParaRPr>
          </a:p>
        </p:txBody>
      </p:sp>
    </p:spTree>
    <p:extLst>
      <p:ext uri="{BB962C8B-B14F-4D97-AF65-F5344CB8AC3E}">
        <p14:creationId xmlns:p14="http://schemas.microsoft.com/office/powerpoint/2010/main" val="3008568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ABEA94-DE20-2542-8BBC-4E8AEBD283AE}"/>
              </a:ext>
            </a:extLst>
          </p:cNvPr>
          <p:cNvSpPr>
            <a:spLocks noGrp="1"/>
          </p:cNvSpPr>
          <p:nvPr>
            <p:ph type="title"/>
          </p:nvPr>
        </p:nvSpPr>
        <p:spPr>
          <a:xfrm>
            <a:off x="838200" y="203313"/>
            <a:ext cx="10644051" cy="1325563"/>
          </a:xfrm>
        </p:spPr>
        <p:txBody>
          <a:bodyPr vert="horz" lIns="91440" tIns="45720" rIns="91440" bIns="45720" rtlCol="0" anchor="ctr">
            <a:noAutofit/>
          </a:bodyPr>
          <a:lstStyle/>
          <a:p>
            <a:pPr algn="ctr"/>
            <a:r>
              <a:rPr lang="en-US" sz="4800" b="1" dirty="0">
                <a:latin typeface="Georgia" panose="02040502050405020303" pitchFamily="18" charset="0"/>
              </a:rPr>
              <a:t>What Happens to Nicodemus?</a:t>
            </a:r>
            <a:endParaRPr lang="en-US" sz="4000" dirty="0">
              <a:latin typeface="Georgia" panose="02040502050405020303" pitchFamily="18" charset="0"/>
            </a:endParaRPr>
          </a:p>
        </p:txBody>
      </p:sp>
      <p:sp>
        <p:nvSpPr>
          <p:cNvPr id="7" name="Content Placeholder 6">
            <a:extLst>
              <a:ext uri="{FF2B5EF4-FFF2-40B4-BE49-F238E27FC236}">
                <a16:creationId xmlns:a16="http://schemas.microsoft.com/office/drawing/2014/main" id="{04518D14-AD5A-4FA9-9353-A7E3A80CD4FE}"/>
              </a:ext>
            </a:extLst>
          </p:cNvPr>
          <p:cNvSpPr>
            <a:spLocks noGrp="1"/>
          </p:cNvSpPr>
          <p:nvPr>
            <p:ph sz="half" idx="1"/>
          </p:nvPr>
        </p:nvSpPr>
        <p:spPr>
          <a:xfrm>
            <a:off x="838199" y="1825625"/>
            <a:ext cx="6313228" cy="4691856"/>
          </a:xfrm>
        </p:spPr>
        <p:txBody>
          <a:bodyPr>
            <a:normAutofit/>
          </a:bodyPr>
          <a:lstStyle/>
          <a:p>
            <a:pPr marL="36900" indent="0">
              <a:buNone/>
            </a:pPr>
            <a:r>
              <a:rPr lang="en-US" sz="4000" dirty="0">
                <a:ln>
                  <a:solidFill>
                    <a:prstClr val="black">
                      <a:lumMod val="75000"/>
                      <a:lumOff val="25000"/>
                      <a:alpha val="10000"/>
                    </a:prstClr>
                  </a:solidFill>
                </a:ln>
                <a:latin typeface="Georgia"/>
              </a:rPr>
              <a:t>“I, when I am lifted up from the earth, will draw all people to myself.” Nicodemus seems to be one fulfillment of  this promise. </a:t>
            </a:r>
            <a:endParaRPr lang="en-US" sz="4000" dirty="0"/>
          </a:p>
        </p:txBody>
      </p:sp>
      <p:pic>
        <p:nvPicPr>
          <p:cNvPr id="2050" name="Picture 2">
            <a:extLst>
              <a:ext uri="{FF2B5EF4-FFF2-40B4-BE49-F238E27FC236}">
                <a16:creationId xmlns:a16="http://schemas.microsoft.com/office/drawing/2014/main" id="{83DD4D46-286D-4203-B153-92CC154A0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695" y="1485106"/>
            <a:ext cx="3904750" cy="5032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D24674-CB1F-334B-91E3-CD21DD0650EE}"/>
              </a:ext>
            </a:extLst>
          </p:cNvPr>
          <p:cNvSpPr txBox="1"/>
          <p:nvPr/>
        </p:nvSpPr>
        <p:spPr>
          <a:xfrm>
            <a:off x="8162144" y="617797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Pietro Perugino</a:t>
            </a:r>
            <a:endParaRPr lang="en-US" dirty="0">
              <a:latin typeface="Georgia"/>
            </a:endParaRPr>
          </a:p>
        </p:txBody>
      </p:sp>
    </p:spTree>
    <p:extLst>
      <p:ext uri="{BB962C8B-B14F-4D97-AF65-F5344CB8AC3E}">
        <p14:creationId xmlns:p14="http://schemas.microsoft.com/office/powerpoint/2010/main" val="2615832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E366-D476-4273-B81A-AB3034650878}"/>
              </a:ext>
            </a:extLst>
          </p:cNvPr>
          <p:cNvSpPr>
            <a:spLocks noGrp="1"/>
          </p:cNvSpPr>
          <p:nvPr>
            <p:ph type="title"/>
          </p:nvPr>
        </p:nvSpPr>
        <p:spPr/>
        <p:txBody>
          <a:bodyPr/>
          <a:lstStyle/>
          <a:p>
            <a:r>
              <a:rPr lang="en-US" dirty="0"/>
              <a:t>Jesus and Individuals</a:t>
            </a:r>
          </a:p>
        </p:txBody>
      </p:sp>
      <p:sp>
        <p:nvSpPr>
          <p:cNvPr id="3" name="Content Placeholder 2">
            <a:extLst>
              <a:ext uri="{FF2B5EF4-FFF2-40B4-BE49-F238E27FC236}">
                <a16:creationId xmlns:a16="http://schemas.microsoft.com/office/drawing/2014/main" id="{99A41464-D204-4338-B825-800CFB68FEAC}"/>
              </a:ext>
            </a:extLst>
          </p:cNvPr>
          <p:cNvSpPr>
            <a:spLocks noGrp="1"/>
          </p:cNvSpPr>
          <p:nvPr>
            <p:ph idx="1"/>
          </p:nvPr>
        </p:nvSpPr>
        <p:spPr/>
        <p:txBody>
          <a:bodyPr>
            <a:normAutofit/>
          </a:bodyPr>
          <a:lstStyle/>
          <a:p>
            <a:r>
              <a:rPr lang="en-US" dirty="0"/>
              <a:t>Nicodemus</a:t>
            </a:r>
          </a:p>
          <a:p>
            <a:r>
              <a:rPr lang="en-US" dirty="0">
                <a:solidFill>
                  <a:srgbClr val="FFFF00"/>
                </a:solidFill>
              </a:rPr>
              <a:t>The woman at the well</a:t>
            </a:r>
          </a:p>
          <a:p>
            <a:r>
              <a:rPr lang="en-US" dirty="0"/>
              <a:t>The anointing woman in Luke</a:t>
            </a:r>
          </a:p>
          <a:p>
            <a:r>
              <a:rPr lang="en-US" dirty="0"/>
              <a:t>John the Baptist </a:t>
            </a:r>
          </a:p>
          <a:p>
            <a:r>
              <a:rPr lang="en-US" dirty="0"/>
              <a:t>Peter</a:t>
            </a:r>
          </a:p>
          <a:p>
            <a:pPr marL="36900" indent="0">
              <a:buNone/>
            </a:pPr>
            <a:endParaRPr lang="en-US" dirty="0"/>
          </a:p>
        </p:txBody>
      </p:sp>
    </p:spTree>
    <p:extLst>
      <p:ext uri="{BB962C8B-B14F-4D97-AF65-F5344CB8AC3E}">
        <p14:creationId xmlns:p14="http://schemas.microsoft.com/office/powerpoint/2010/main" val="2259524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738C-7622-1348-B851-DF4C7B22B1C0}"/>
              </a:ext>
            </a:extLst>
          </p:cNvPr>
          <p:cNvSpPr>
            <a:spLocks noGrp="1"/>
          </p:cNvSpPr>
          <p:nvPr>
            <p:ph type="title"/>
          </p:nvPr>
        </p:nvSpPr>
        <p:spPr>
          <a:xfrm>
            <a:off x="0" y="67562"/>
            <a:ext cx="7556408" cy="1676603"/>
          </a:xfrm>
        </p:spPr>
        <p:txBody>
          <a:bodyPr vert="horz" lIns="91440" tIns="45720" rIns="91440" bIns="45720" rtlCol="0" anchor="ctr">
            <a:normAutofit fontScale="90000"/>
          </a:bodyPr>
          <a:lstStyle/>
          <a:p>
            <a:pPr algn="ctr"/>
            <a:r>
              <a:rPr lang="en-US" sz="4800" b="1" dirty="0">
                <a:latin typeface="Georgia" panose="02040502050405020303" pitchFamily="18" charset="0"/>
              </a:rPr>
              <a:t>Jesus and the Samaritan woman at the well</a:t>
            </a:r>
            <a:endParaRPr lang="en-US" sz="4000" dirty="0">
              <a:latin typeface="Georgia" panose="02040502050405020303" pitchFamily="18" charset="0"/>
            </a:endParaRPr>
          </a:p>
        </p:txBody>
      </p:sp>
      <p:sp>
        <p:nvSpPr>
          <p:cNvPr id="3" name="Content Placeholder 2">
            <a:extLst>
              <a:ext uri="{FF2B5EF4-FFF2-40B4-BE49-F238E27FC236}">
                <a16:creationId xmlns:a16="http://schemas.microsoft.com/office/drawing/2014/main" id="{5C31FE4A-0599-D94D-B4FF-41FD0DBFA36F}"/>
              </a:ext>
            </a:extLst>
          </p:cNvPr>
          <p:cNvSpPr>
            <a:spLocks noGrp="1"/>
          </p:cNvSpPr>
          <p:nvPr>
            <p:ph sz="half" idx="1"/>
          </p:nvPr>
        </p:nvSpPr>
        <p:spPr>
          <a:xfrm>
            <a:off x="182880" y="1798654"/>
            <a:ext cx="7249886" cy="4355495"/>
          </a:xfrm>
        </p:spPr>
        <p:txBody>
          <a:bodyPr vert="horz" lIns="91440" tIns="45720" rIns="91440" bIns="45720" rtlCol="0">
            <a:noAutofit/>
          </a:bodyPr>
          <a:lstStyle/>
          <a:p>
            <a:pPr marL="0" indent="0">
              <a:buNone/>
              <a:tabLst>
                <a:tab pos="287338" algn="l"/>
              </a:tabLst>
            </a:pPr>
            <a:r>
              <a:rPr lang="en-US" sz="3200" dirty="0">
                <a:latin typeface="Georgia" panose="02040502050405020303" pitchFamily="18" charset="0"/>
              </a:rPr>
              <a:t>“A Samaritan woman came to draw water, and Jesus said to her, “Give me a drink.” …The Samaritan woman said to him, “How is it that you, a Jew, ask a drink of me, a woman of Samaria?” (Jews do not share things in common with Samaritans.)</a:t>
            </a:r>
            <a:endParaRPr lang="en-US" sz="3200" dirty="0">
              <a:solidFill>
                <a:schemeClr val="bg2"/>
              </a:solidFill>
              <a:latin typeface="Georgia" panose="02040502050405020303" pitchFamily="18" charset="0"/>
            </a:endParaRPr>
          </a:p>
        </p:txBody>
      </p:sp>
      <p:pic>
        <p:nvPicPr>
          <p:cNvPr id="9" name="Picture 1030" descr="Woman at well">
            <a:extLst>
              <a:ext uri="{FF2B5EF4-FFF2-40B4-BE49-F238E27FC236}">
                <a16:creationId xmlns:a16="http://schemas.microsoft.com/office/drawing/2014/main" id="{F2FC34AA-C123-574D-BD28-A752B9CA2506}"/>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5399" r="6816"/>
          <a:stretch/>
        </p:blipFill>
        <p:spPr bwMode="auto">
          <a:xfrm>
            <a:off x="7556408" y="206168"/>
            <a:ext cx="4356883" cy="6445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41F32F-1001-4917-BEFC-6665931E019D}"/>
              </a:ext>
            </a:extLst>
          </p:cNvPr>
          <p:cNvSpPr txBox="1"/>
          <p:nvPr/>
        </p:nvSpPr>
        <p:spPr>
          <a:xfrm>
            <a:off x="8027233" y="62825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Carl Bloch</a:t>
            </a:r>
            <a:endParaRPr lang="en-US" dirty="0">
              <a:latin typeface="Georgia"/>
            </a:endParaRPr>
          </a:p>
        </p:txBody>
      </p:sp>
    </p:spTree>
    <p:extLst>
      <p:ext uri="{BB962C8B-B14F-4D97-AF65-F5344CB8AC3E}">
        <p14:creationId xmlns:p14="http://schemas.microsoft.com/office/powerpoint/2010/main" val="3564638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738C-7622-1348-B851-DF4C7B22B1C0}"/>
              </a:ext>
            </a:extLst>
          </p:cNvPr>
          <p:cNvSpPr>
            <a:spLocks noGrp="1"/>
          </p:cNvSpPr>
          <p:nvPr>
            <p:ph type="title"/>
          </p:nvPr>
        </p:nvSpPr>
        <p:spPr>
          <a:xfrm>
            <a:off x="0" y="67562"/>
            <a:ext cx="7556408" cy="1676603"/>
          </a:xfrm>
        </p:spPr>
        <p:txBody>
          <a:bodyPr vert="horz" lIns="91440" tIns="45720" rIns="91440" bIns="45720" rtlCol="0" anchor="ctr">
            <a:normAutofit fontScale="90000"/>
          </a:bodyPr>
          <a:lstStyle/>
          <a:p>
            <a:pPr algn="ctr"/>
            <a:r>
              <a:rPr lang="en-US" sz="4800" b="1" dirty="0">
                <a:latin typeface="Georgia" panose="02040502050405020303" pitchFamily="18" charset="0"/>
              </a:rPr>
              <a:t>Jesus and the Samaritan woman at the well</a:t>
            </a:r>
            <a:endParaRPr lang="en-US" sz="4000" dirty="0">
              <a:latin typeface="Georgia" panose="02040502050405020303" pitchFamily="18" charset="0"/>
            </a:endParaRPr>
          </a:p>
        </p:txBody>
      </p:sp>
      <p:sp>
        <p:nvSpPr>
          <p:cNvPr id="3" name="Content Placeholder 2">
            <a:extLst>
              <a:ext uri="{FF2B5EF4-FFF2-40B4-BE49-F238E27FC236}">
                <a16:creationId xmlns:a16="http://schemas.microsoft.com/office/drawing/2014/main" id="{5C31FE4A-0599-D94D-B4FF-41FD0DBFA36F}"/>
              </a:ext>
            </a:extLst>
          </p:cNvPr>
          <p:cNvSpPr>
            <a:spLocks noGrp="1"/>
          </p:cNvSpPr>
          <p:nvPr>
            <p:ph sz="half" idx="1"/>
          </p:nvPr>
        </p:nvSpPr>
        <p:spPr>
          <a:xfrm>
            <a:off x="182880" y="1798654"/>
            <a:ext cx="7249886" cy="4355495"/>
          </a:xfrm>
        </p:spPr>
        <p:txBody>
          <a:bodyPr vert="horz" lIns="91440" tIns="45720" rIns="91440" bIns="45720" rtlCol="0">
            <a:noAutofit/>
          </a:bodyPr>
          <a:lstStyle/>
          <a:p>
            <a:pPr marL="0" indent="0">
              <a:buNone/>
              <a:tabLst>
                <a:tab pos="287338" algn="l"/>
              </a:tabLst>
            </a:pPr>
            <a:r>
              <a:rPr lang="en-US" sz="3200" dirty="0">
                <a:latin typeface="Georgia" panose="02040502050405020303" pitchFamily="18" charset="0"/>
              </a:rPr>
              <a:t>“Jesus answered her, “If you knew the gift of God, and who it is that is saying to you, ‘Give me a drink,’ you would have asked him, and he would have given you living water.” The woman said to him, “Sir, you have no bucket, and the well is deep. Where do you get that living water? Are you greater than our ancestor Jacob, who gave us the well?” </a:t>
            </a:r>
            <a:r>
              <a:rPr lang="en-US" sz="2400" dirty="0">
                <a:solidFill>
                  <a:schemeClr val="tx1"/>
                </a:solidFill>
                <a:latin typeface="Georgia" panose="02040502050405020303" pitchFamily="18" charset="0"/>
              </a:rPr>
              <a:t>(John 4:7–12, NRSV)</a:t>
            </a:r>
            <a:endParaRPr lang="en-US" sz="3200" dirty="0">
              <a:solidFill>
                <a:schemeClr val="tx1"/>
              </a:solidFill>
              <a:latin typeface="Georgia" panose="02040502050405020303" pitchFamily="18" charset="0"/>
            </a:endParaRPr>
          </a:p>
        </p:txBody>
      </p:sp>
      <p:pic>
        <p:nvPicPr>
          <p:cNvPr id="9" name="Picture 1030" descr="Woman at well">
            <a:extLst>
              <a:ext uri="{FF2B5EF4-FFF2-40B4-BE49-F238E27FC236}">
                <a16:creationId xmlns:a16="http://schemas.microsoft.com/office/drawing/2014/main" id="{F2FC34AA-C123-574D-BD28-A752B9CA2506}"/>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5399" r="6816"/>
          <a:stretch/>
        </p:blipFill>
        <p:spPr bwMode="auto">
          <a:xfrm>
            <a:off x="7556408" y="206168"/>
            <a:ext cx="4356883" cy="6445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41F32F-1001-4917-BEFC-6665931E019D}"/>
              </a:ext>
            </a:extLst>
          </p:cNvPr>
          <p:cNvSpPr txBox="1"/>
          <p:nvPr/>
        </p:nvSpPr>
        <p:spPr>
          <a:xfrm>
            <a:off x="8027233" y="62825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Carl Bloch</a:t>
            </a:r>
            <a:endParaRPr lang="en-US" dirty="0">
              <a:latin typeface="Georgia"/>
            </a:endParaRPr>
          </a:p>
        </p:txBody>
      </p:sp>
    </p:spTree>
    <p:extLst>
      <p:ext uri="{BB962C8B-B14F-4D97-AF65-F5344CB8AC3E}">
        <p14:creationId xmlns:p14="http://schemas.microsoft.com/office/powerpoint/2010/main" val="318313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738C-7622-1348-B851-DF4C7B22B1C0}"/>
              </a:ext>
            </a:extLst>
          </p:cNvPr>
          <p:cNvSpPr>
            <a:spLocks noGrp="1"/>
          </p:cNvSpPr>
          <p:nvPr>
            <p:ph type="title"/>
          </p:nvPr>
        </p:nvSpPr>
        <p:spPr>
          <a:xfrm>
            <a:off x="0" y="67562"/>
            <a:ext cx="7556408" cy="1676603"/>
          </a:xfrm>
        </p:spPr>
        <p:txBody>
          <a:bodyPr vert="horz" lIns="91440" tIns="45720" rIns="91440" bIns="45720" rtlCol="0" anchor="ctr">
            <a:normAutofit fontScale="90000"/>
          </a:bodyPr>
          <a:lstStyle/>
          <a:p>
            <a:pPr algn="ctr"/>
            <a:r>
              <a:rPr lang="en-US" sz="4800" b="1" dirty="0">
                <a:latin typeface="Georgia" panose="02040502050405020303" pitchFamily="18" charset="0"/>
              </a:rPr>
              <a:t>Jesus and the Samaritan woman at the well</a:t>
            </a:r>
            <a:endParaRPr lang="en-US" sz="4000" dirty="0">
              <a:latin typeface="Georgia" panose="02040502050405020303" pitchFamily="18" charset="0"/>
            </a:endParaRPr>
          </a:p>
        </p:txBody>
      </p:sp>
      <p:sp>
        <p:nvSpPr>
          <p:cNvPr id="3" name="Content Placeholder 2">
            <a:extLst>
              <a:ext uri="{FF2B5EF4-FFF2-40B4-BE49-F238E27FC236}">
                <a16:creationId xmlns:a16="http://schemas.microsoft.com/office/drawing/2014/main" id="{5C31FE4A-0599-D94D-B4FF-41FD0DBFA36F}"/>
              </a:ext>
            </a:extLst>
          </p:cNvPr>
          <p:cNvSpPr>
            <a:spLocks noGrp="1"/>
          </p:cNvSpPr>
          <p:nvPr>
            <p:ph sz="half" idx="1"/>
          </p:nvPr>
        </p:nvSpPr>
        <p:spPr>
          <a:xfrm>
            <a:off x="182880" y="1798654"/>
            <a:ext cx="7249886" cy="4355495"/>
          </a:xfrm>
        </p:spPr>
        <p:txBody>
          <a:bodyPr vert="horz" lIns="91440" tIns="45720" rIns="91440" bIns="45720" rtlCol="0">
            <a:noAutofit/>
          </a:bodyPr>
          <a:lstStyle/>
          <a:p>
            <a:pPr marL="404813" indent="-404813">
              <a:tabLst>
                <a:tab pos="287338" algn="l"/>
              </a:tabLst>
            </a:pPr>
            <a:r>
              <a:rPr lang="en-US" sz="3000" u="sng" dirty="0">
                <a:latin typeface="Georgia" panose="02040502050405020303" pitchFamily="18" charset="0"/>
              </a:rPr>
              <a:t>Like “born again/born from above,” “Living water” can have multiple meanings</a:t>
            </a:r>
          </a:p>
          <a:p>
            <a:pPr marL="627063" lvl="1" indent="0">
              <a:buNone/>
            </a:pPr>
            <a:r>
              <a:rPr lang="en-US" sz="3000" b="1" dirty="0">
                <a:latin typeface="Georgia" panose="02040502050405020303" pitchFamily="18" charset="0"/>
              </a:rPr>
              <a:t>1) “running water” </a:t>
            </a:r>
            <a:r>
              <a:rPr lang="en-US" sz="3000" dirty="0">
                <a:latin typeface="Georgia" panose="02040502050405020303" pitchFamily="18" charset="0"/>
              </a:rPr>
              <a:t>(a spring, stream, or river as opposed to </a:t>
            </a:r>
            <a:r>
              <a:rPr lang="en-US" sz="3000" i="1" dirty="0">
                <a:latin typeface="Georgia" panose="02040502050405020303" pitchFamily="18" charset="0"/>
              </a:rPr>
              <a:t>“dead water” = well or pond. </a:t>
            </a:r>
          </a:p>
          <a:p>
            <a:pPr marL="627063" lvl="1" indent="0">
              <a:buNone/>
            </a:pPr>
            <a:r>
              <a:rPr lang="en-US" sz="3000" b="1" dirty="0">
                <a:latin typeface="Georgia" panose="02040502050405020303" pitchFamily="18" charset="0"/>
              </a:rPr>
              <a:t>2) “water that gives life”  </a:t>
            </a:r>
            <a:r>
              <a:rPr lang="en-US" sz="3000" dirty="0">
                <a:latin typeface="Georgia" panose="02040502050405020303" pitchFamily="18" charset="0"/>
              </a:rPr>
              <a:t>(physical or spiritual)</a:t>
            </a:r>
          </a:p>
          <a:p>
            <a:pPr marL="249963" indent="0">
              <a:buNone/>
            </a:pPr>
            <a:endParaRPr lang="en-US" sz="3400" dirty="0">
              <a:latin typeface="Georgia" panose="02040502050405020303" pitchFamily="18" charset="0"/>
            </a:endParaRPr>
          </a:p>
        </p:txBody>
      </p:sp>
      <p:pic>
        <p:nvPicPr>
          <p:cNvPr id="7" name="Picture 1030" descr="Woman at well">
            <a:extLst>
              <a:ext uri="{FF2B5EF4-FFF2-40B4-BE49-F238E27FC236}">
                <a16:creationId xmlns:a16="http://schemas.microsoft.com/office/drawing/2014/main" id="{7565499A-BB3E-A74F-AEDE-D23B2A25395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99" r="6816"/>
          <a:stretch/>
        </p:blipFill>
        <p:spPr bwMode="auto">
          <a:xfrm>
            <a:off x="7556408" y="206168"/>
            <a:ext cx="4356883" cy="6445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5E8892A-64F5-8E45-A03C-7F361D2C342C}"/>
              </a:ext>
            </a:extLst>
          </p:cNvPr>
          <p:cNvSpPr txBox="1"/>
          <p:nvPr/>
        </p:nvSpPr>
        <p:spPr>
          <a:xfrm>
            <a:off x="8027233" y="62825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Carl Bloch</a:t>
            </a:r>
            <a:endParaRPr lang="en-US" dirty="0">
              <a:latin typeface="Georgia"/>
            </a:endParaRPr>
          </a:p>
        </p:txBody>
      </p:sp>
    </p:spTree>
    <p:extLst>
      <p:ext uri="{BB962C8B-B14F-4D97-AF65-F5344CB8AC3E}">
        <p14:creationId xmlns:p14="http://schemas.microsoft.com/office/powerpoint/2010/main" val="1449332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DFD8-DAE2-4A96-83C8-55FFA38D945E}"/>
              </a:ext>
            </a:extLst>
          </p:cNvPr>
          <p:cNvSpPr>
            <a:spLocks noGrp="1"/>
          </p:cNvSpPr>
          <p:nvPr>
            <p:ph type="title"/>
          </p:nvPr>
        </p:nvSpPr>
        <p:spPr/>
        <p:txBody>
          <a:bodyPr/>
          <a:lstStyle/>
          <a:p>
            <a:r>
              <a:rPr lang="en-US" dirty="0"/>
              <a:t>A Pattern in Jesus’s Ministry</a:t>
            </a:r>
          </a:p>
        </p:txBody>
      </p:sp>
      <p:sp>
        <p:nvSpPr>
          <p:cNvPr id="3" name="Content Placeholder 2">
            <a:extLst>
              <a:ext uri="{FF2B5EF4-FFF2-40B4-BE49-F238E27FC236}">
                <a16:creationId xmlns:a16="http://schemas.microsoft.com/office/drawing/2014/main" id="{5F7BE1F5-D4F6-4FE2-AB92-86F7BCB7CFAD}"/>
              </a:ext>
            </a:extLst>
          </p:cNvPr>
          <p:cNvSpPr>
            <a:spLocks noGrp="1"/>
          </p:cNvSpPr>
          <p:nvPr>
            <p:ph sz="half" idx="1"/>
          </p:nvPr>
        </p:nvSpPr>
        <p:spPr>
          <a:xfrm>
            <a:off x="561704" y="1721120"/>
            <a:ext cx="11220994" cy="4640489"/>
          </a:xfrm>
        </p:spPr>
        <p:txBody>
          <a:bodyPr>
            <a:normAutofit lnSpcReduction="10000"/>
          </a:bodyPr>
          <a:lstStyle/>
          <a:p>
            <a:r>
              <a:rPr lang="en-US" dirty="0"/>
              <a:t>“The multitude went forth, and thrust their hands into his side…going forth </a:t>
            </a:r>
            <a:r>
              <a:rPr lang="en-US" dirty="0">
                <a:solidFill>
                  <a:srgbClr val="FFFF00"/>
                </a:solidFill>
              </a:rPr>
              <a:t>one by one</a:t>
            </a:r>
            <a:r>
              <a:rPr lang="en-US" dirty="0"/>
              <a:t>” </a:t>
            </a:r>
            <a:r>
              <a:rPr lang="en-US" sz="2800" dirty="0"/>
              <a:t>(3 Nephi 11:15).</a:t>
            </a:r>
            <a:endParaRPr lang="en-US" dirty="0"/>
          </a:p>
          <a:p>
            <a:r>
              <a:rPr lang="en-US" dirty="0"/>
              <a:t>“[Jesus] took their little children, </a:t>
            </a:r>
            <a:r>
              <a:rPr lang="en-US" dirty="0">
                <a:solidFill>
                  <a:srgbClr val="FFFF00"/>
                </a:solidFill>
              </a:rPr>
              <a:t>one by one</a:t>
            </a:r>
            <a:r>
              <a:rPr lang="en-US" dirty="0"/>
              <a:t>, and blessed them” </a:t>
            </a:r>
            <a:r>
              <a:rPr lang="en-US" sz="2800" dirty="0"/>
              <a:t>(3 Nephi 17:21).</a:t>
            </a:r>
            <a:endParaRPr lang="en-US" dirty="0"/>
          </a:p>
          <a:p>
            <a:r>
              <a:rPr lang="en-US" dirty="0"/>
              <a:t>“[Jesus] touched with his hand the disciples whom he had chosen, </a:t>
            </a:r>
            <a:r>
              <a:rPr lang="en-US" dirty="0">
                <a:solidFill>
                  <a:srgbClr val="FFFF00"/>
                </a:solidFill>
              </a:rPr>
              <a:t>one by one</a:t>
            </a:r>
            <a:r>
              <a:rPr lang="en-US" dirty="0"/>
              <a:t>” </a:t>
            </a:r>
            <a:r>
              <a:rPr lang="en-US" sz="2800" dirty="0"/>
              <a:t>(3 Nephi 18:36).</a:t>
            </a:r>
            <a:endParaRPr lang="en-US" dirty="0"/>
          </a:p>
          <a:p>
            <a:r>
              <a:rPr lang="en-US" dirty="0"/>
              <a:t>“[Jesus] </a:t>
            </a:r>
            <a:r>
              <a:rPr lang="en-US" dirty="0" err="1"/>
              <a:t>spake</a:t>
            </a:r>
            <a:r>
              <a:rPr lang="en-US" dirty="0"/>
              <a:t> unto his disciples, </a:t>
            </a:r>
            <a:r>
              <a:rPr lang="en-US" dirty="0">
                <a:solidFill>
                  <a:srgbClr val="FFFF00"/>
                </a:solidFill>
              </a:rPr>
              <a:t>one by one</a:t>
            </a:r>
            <a:r>
              <a:rPr lang="en-US" dirty="0"/>
              <a:t>” </a:t>
            </a:r>
            <a:r>
              <a:rPr lang="en-US" sz="2800" dirty="0"/>
              <a:t>(3 Nephi 28:1).</a:t>
            </a:r>
            <a:endParaRPr lang="en-US" sz="3300" dirty="0"/>
          </a:p>
        </p:txBody>
      </p:sp>
    </p:spTree>
    <p:extLst>
      <p:ext uri="{BB962C8B-B14F-4D97-AF65-F5344CB8AC3E}">
        <p14:creationId xmlns:p14="http://schemas.microsoft.com/office/powerpoint/2010/main" val="2622019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31FE4A-0599-D94D-B4FF-41FD0DBFA36F}"/>
              </a:ext>
            </a:extLst>
          </p:cNvPr>
          <p:cNvSpPr>
            <a:spLocks noGrp="1"/>
          </p:cNvSpPr>
          <p:nvPr>
            <p:ph sz="half" idx="1"/>
          </p:nvPr>
        </p:nvSpPr>
        <p:spPr>
          <a:xfrm>
            <a:off x="182880" y="423082"/>
            <a:ext cx="7249886" cy="6445664"/>
          </a:xfrm>
        </p:spPr>
        <p:txBody>
          <a:bodyPr vert="horz" lIns="91440" tIns="45720" rIns="91440" bIns="45720" rtlCol="0">
            <a:noAutofit/>
          </a:bodyPr>
          <a:lstStyle/>
          <a:p>
            <a:pPr marL="0" indent="0">
              <a:buNone/>
              <a:tabLst>
                <a:tab pos="169863" algn="l"/>
              </a:tabLst>
            </a:pPr>
            <a:r>
              <a:rPr lang="en-US" sz="3200" dirty="0">
                <a:latin typeface="Georgia" panose="02040502050405020303" pitchFamily="18" charset="0"/>
              </a:rPr>
              <a:t>“Jesus said to her, “Everyone who drinks of this water will be thirsty again, but those who drink of the water that I will give them will never be thirsty. The water that I will give will become in them a spring of water gushing up to eternal life.” The woman said to him, “Sir, give me this water, so that I may never be thirsty or have to keep coming here to draw water.” (John 4:13-15, NRSV).</a:t>
            </a:r>
            <a:endParaRPr lang="en-US" sz="3200" dirty="0"/>
          </a:p>
        </p:txBody>
      </p:sp>
      <p:pic>
        <p:nvPicPr>
          <p:cNvPr id="7" name="Picture 1030" descr="Woman at well">
            <a:extLst>
              <a:ext uri="{FF2B5EF4-FFF2-40B4-BE49-F238E27FC236}">
                <a16:creationId xmlns:a16="http://schemas.microsoft.com/office/drawing/2014/main" id="{BE1C283B-C7C5-774E-9A58-759260B2A4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99" r="6816"/>
          <a:stretch/>
        </p:blipFill>
        <p:spPr bwMode="auto">
          <a:xfrm>
            <a:off x="7556408" y="206168"/>
            <a:ext cx="4356883" cy="6445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180CF9-C26A-AD45-92C6-585AE36A8318}"/>
              </a:ext>
            </a:extLst>
          </p:cNvPr>
          <p:cNvSpPr txBox="1"/>
          <p:nvPr/>
        </p:nvSpPr>
        <p:spPr>
          <a:xfrm>
            <a:off x="8027233" y="62825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Carl Bloch</a:t>
            </a:r>
            <a:endParaRPr lang="en-US" dirty="0">
              <a:latin typeface="Georgia"/>
            </a:endParaRPr>
          </a:p>
        </p:txBody>
      </p:sp>
    </p:spTree>
    <p:extLst>
      <p:ext uri="{BB962C8B-B14F-4D97-AF65-F5344CB8AC3E}">
        <p14:creationId xmlns:p14="http://schemas.microsoft.com/office/powerpoint/2010/main" val="2847658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31FE4A-0599-D94D-B4FF-41FD0DBFA36F}"/>
              </a:ext>
            </a:extLst>
          </p:cNvPr>
          <p:cNvSpPr>
            <a:spLocks noGrp="1"/>
          </p:cNvSpPr>
          <p:nvPr>
            <p:ph sz="half" idx="1"/>
          </p:nvPr>
        </p:nvSpPr>
        <p:spPr>
          <a:xfrm>
            <a:off x="182880" y="341194"/>
            <a:ext cx="7249886" cy="5812955"/>
          </a:xfrm>
        </p:spPr>
        <p:txBody>
          <a:bodyPr vert="horz" lIns="91440" tIns="45720" rIns="91440" bIns="45720" rtlCol="0">
            <a:noAutofit/>
          </a:bodyPr>
          <a:lstStyle/>
          <a:p>
            <a:pPr marL="0" indent="0">
              <a:buNone/>
              <a:tabLst>
                <a:tab pos="169863" algn="l"/>
              </a:tabLst>
            </a:pPr>
            <a:r>
              <a:rPr lang="en-US" sz="3200" dirty="0">
                <a:latin typeface="Georgia" panose="02040502050405020303" pitchFamily="18" charset="0"/>
              </a:rPr>
              <a:t>“Jesus said to her, ‘Go, call your husband, and come back.’ The woman answered him, ‘I have no husband.’ Jesus said to her, ‘You are right in saying, “I have no husband”; for you have had five husbands, and the one you have now is not your husband. What you have said is true!’ The woman said to him, ‘Sir, I see that you are a prophet.’” </a:t>
            </a:r>
          </a:p>
          <a:p>
            <a:pPr marL="0" indent="0">
              <a:buNone/>
              <a:tabLst>
                <a:tab pos="169863" algn="l"/>
              </a:tabLst>
            </a:pPr>
            <a:r>
              <a:rPr lang="en-US" sz="3200" dirty="0">
                <a:latin typeface="Georgia" panose="02040502050405020303" pitchFamily="18" charset="0"/>
              </a:rPr>
              <a:t>(John 4:16-19, NRSV) </a:t>
            </a:r>
            <a:endParaRPr lang="en-US" sz="3200" dirty="0"/>
          </a:p>
        </p:txBody>
      </p:sp>
      <p:pic>
        <p:nvPicPr>
          <p:cNvPr id="7" name="Picture 1030" descr="Woman at well">
            <a:extLst>
              <a:ext uri="{FF2B5EF4-FFF2-40B4-BE49-F238E27FC236}">
                <a16:creationId xmlns:a16="http://schemas.microsoft.com/office/drawing/2014/main" id="{BE1C283B-C7C5-774E-9A58-759260B2A4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99" r="6816"/>
          <a:stretch/>
        </p:blipFill>
        <p:spPr bwMode="auto">
          <a:xfrm>
            <a:off x="7556408" y="206168"/>
            <a:ext cx="4356883" cy="6445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180CF9-C26A-AD45-92C6-585AE36A8318}"/>
              </a:ext>
            </a:extLst>
          </p:cNvPr>
          <p:cNvSpPr txBox="1"/>
          <p:nvPr/>
        </p:nvSpPr>
        <p:spPr>
          <a:xfrm>
            <a:off x="8027233" y="62825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Carl Bloch</a:t>
            </a:r>
            <a:endParaRPr lang="en-US" dirty="0">
              <a:latin typeface="Georgia"/>
            </a:endParaRPr>
          </a:p>
        </p:txBody>
      </p:sp>
    </p:spTree>
    <p:extLst>
      <p:ext uri="{BB962C8B-B14F-4D97-AF65-F5344CB8AC3E}">
        <p14:creationId xmlns:p14="http://schemas.microsoft.com/office/powerpoint/2010/main" val="3066131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31FE4A-0599-D94D-B4FF-41FD0DBFA36F}"/>
              </a:ext>
            </a:extLst>
          </p:cNvPr>
          <p:cNvSpPr>
            <a:spLocks noGrp="1"/>
          </p:cNvSpPr>
          <p:nvPr>
            <p:ph sz="half" idx="1"/>
          </p:nvPr>
        </p:nvSpPr>
        <p:spPr>
          <a:xfrm>
            <a:off x="182880" y="341194"/>
            <a:ext cx="7249886" cy="5812955"/>
          </a:xfrm>
        </p:spPr>
        <p:txBody>
          <a:bodyPr vert="horz" lIns="91440" tIns="45720" rIns="91440" bIns="45720" rtlCol="0">
            <a:noAutofit/>
          </a:bodyPr>
          <a:lstStyle/>
          <a:p>
            <a:pPr marL="0" indent="0">
              <a:buNone/>
              <a:tabLst>
                <a:tab pos="169863" algn="l"/>
              </a:tabLst>
            </a:pPr>
            <a:r>
              <a:rPr lang="en-US" dirty="0">
                <a:latin typeface="Georgia" panose="02040502050405020303" pitchFamily="18" charset="0"/>
              </a:rPr>
              <a:t>“The woman said to him, ‘I know that [the] Messiah is coming…When he comes, he will proclaim all things to us.’ Jesus said to her, ‘I am he, the one who is speaking to you….’</a:t>
            </a:r>
          </a:p>
          <a:p>
            <a:pPr marL="0" indent="0">
              <a:buNone/>
              <a:tabLst>
                <a:tab pos="169863" algn="l"/>
              </a:tabLst>
            </a:pPr>
            <a:r>
              <a:rPr lang="en-US" dirty="0">
                <a:latin typeface="Georgia" panose="02040502050405020303" pitchFamily="18" charset="0"/>
              </a:rPr>
              <a:t>Then the woman left her water jar and went back to the city.” </a:t>
            </a:r>
          </a:p>
          <a:p>
            <a:pPr marL="0" indent="0">
              <a:buNone/>
              <a:tabLst>
                <a:tab pos="169863" algn="l"/>
              </a:tabLst>
            </a:pPr>
            <a:r>
              <a:rPr lang="en-US" dirty="0">
                <a:latin typeface="Georgia" panose="02040502050405020303" pitchFamily="18" charset="0"/>
              </a:rPr>
              <a:t>(John 4:25–26, 28, NRSV) </a:t>
            </a:r>
            <a:endParaRPr lang="en-US" dirty="0"/>
          </a:p>
        </p:txBody>
      </p:sp>
      <p:pic>
        <p:nvPicPr>
          <p:cNvPr id="7" name="Picture 1030" descr="Woman at well">
            <a:extLst>
              <a:ext uri="{FF2B5EF4-FFF2-40B4-BE49-F238E27FC236}">
                <a16:creationId xmlns:a16="http://schemas.microsoft.com/office/drawing/2014/main" id="{BE1C283B-C7C5-774E-9A58-759260B2A4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99" r="6816"/>
          <a:stretch/>
        </p:blipFill>
        <p:spPr bwMode="auto">
          <a:xfrm>
            <a:off x="7556408" y="206168"/>
            <a:ext cx="4356883" cy="6445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180CF9-C26A-AD45-92C6-585AE36A8318}"/>
              </a:ext>
            </a:extLst>
          </p:cNvPr>
          <p:cNvSpPr txBox="1"/>
          <p:nvPr/>
        </p:nvSpPr>
        <p:spPr>
          <a:xfrm>
            <a:off x="8027233" y="62825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Carl Bloch</a:t>
            </a:r>
            <a:endParaRPr lang="en-US" dirty="0">
              <a:latin typeface="Georgia"/>
            </a:endParaRPr>
          </a:p>
        </p:txBody>
      </p:sp>
    </p:spTree>
    <p:extLst>
      <p:ext uri="{BB962C8B-B14F-4D97-AF65-F5344CB8AC3E}">
        <p14:creationId xmlns:p14="http://schemas.microsoft.com/office/powerpoint/2010/main" val="3627445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31FE4A-0599-D94D-B4FF-41FD0DBFA36F}"/>
              </a:ext>
            </a:extLst>
          </p:cNvPr>
          <p:cNvSpPr>
            <a:spLocks noGrp="1"/>
          </p:cNvSpPr>
          <p:nvPr>
            <p:ph sz="half" idx="1"/>
          </p:nvPr>
        </p:nvSpPr>
        <p:spPr>
          <a:xfrm>
            <a:off x="182880" y="341194"/>
            <a:ext cx="7249886" cy="5812955"/>
          </a:xfrm>
        </p:spPr>
        <p:txBody>
          <a:bodyPr vert="horz" lIns="91440" tIns="45720" rIns="91440" bIns="45720" rtlCol="0">
            <a:noAutofit/>
          </a:bodyPr>
          <a:lstStyle/>
          <a:p>
            <a:pPr marL="0" indent="0">
              <a:buNone/>
              <a:tabLst>
                <a:tab pos="169863" algn="l"/>
              </a:tabLst>
            </a:pPr>
            <a:r>
              <a:rPr lang="en-US" dirty="0">
                <a:latin typeface="Georgia" panose="02040502050405020303" pitchFamily="18" charset="0"/>
              </a:rPr>
              <a:t>“Many Samaritans from that city believed in him because of the woman’s testimony…So when the Samaritans came to him, they asked him to stay with them; and he stayed there two days. And many more believed because of his word.” </a:t>
            </a:r>
          </a:p>
          <a:p>
            <a:pPr marL="0" indent="0">
              <a:buNone/>
              <a:tabLst>
                <a:tab pos="169863" algn="l"/>
              </a:tabLst>
            </a:pPr>
            <a:r>
              <a:rPr lang="en-US" dirty="0">
                <a:latin typeface="Georgia" panose="02040502050405020303" pitchFamily="18" charset="0"/>
              </a:rPr>
              <a:t>(John 4:39–41, NRSV) </a:t>
            </a:r>
            <a:endParaRPr lang="en-US" dirty="0"/>
          </a:p>
        </p:txBody>
      </p:sp>
      <p:pic>
        <p:nvPicPr>
          <p:cNvPr id="7" name="Picture 1030" descr="Woman at well">
            <a:extLst>
              <a:ext uri="{FF2B5EF4-FFF2-40B4-BE49-F238E27FC236}">
                <a16:creationId xmlns:a16="http://schemas.microsoft.com/office/drawing/2014/main" id="{BE1C283B-C7C5-774E-9A58-759260B2A4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99" r="6816"/>
          <a:stretch/>
        </p:blipFill>
        <p:spPr bwMode="auto">
          <a:xfrm>
            <a:off x="7556408" y="206168"/>
            <a:ext cx="4356883" cy="6445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180CF9-C26A-AD45-92C6-585AE36A8318}"/>
              </a:ext>
            </a:extLst>
          </p:cNvPr>
          <p:cNvSpPr txBox="1"/>
          <p:nvPr/>
        </p:nvSpPr>
        <p:spPr>
          <a:xfrm>
            <a:off x="8027233" y="62825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Carl Bloch</a:t>
            </a:r>
            <a:endParaRPr lang="en-US" dirty="0">
              <a:latin typeface="Georgia"/>
            </a:endParaRPr>
          </a:p>
        </p:txBody>
      </p:sp>
    </p:spTree>
    <p:extLst>
      <p:ext uri="{BB962C8B-B14F-4D97-AF65-F5344CB8AC3E}">
        <p14:creationId xmlns:p14="http://schemas.microsoft.com/office/powerpoint/2010/main" val="948054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09006" y="2022336"/>
            <a:ext cx="5031048" cy="4114800"/>
          </a:xfrm>
        </p:spPr>
        <p:txBody>
          <a:bodyPr/>
          <a:lstStyle/>
          <a:p>
            <a:pPr marL="0" indent="0">
              <a:buNone/>
            </a:pPr>
            <a:r>
              <a:rPr lang="en-US" sz="3200" dirty="0">
                <a:latin typeface="Georgia" panose="02040502050405020303" pitchFamily="18" charset="0"/>
              </a:rPr>
              <a:t>Where: Jerusalem</a:t>
            </a:r>
          </a:p>
          <a:p>
            <a:pPr marL="0" indent="0">
              <a:buNone/>
            </a:pPr>
            <a:r>
              <a:rPr lang="en-US" sz="3200" dirty="0">
                <a:latin typeface="Georgia" panose="02040502050405020303" pitchFamily="18" charset="0"/>
              </a:rPr>
              <a:t>Who: Nicodemus</a:t>
            </a:r>
          </a:p>
          <a:p>
            <a:pPr marL="0" indent="0">
              <a:buNone/>
            </a:pPr>
            <a:r>
              <a:rPr lang="en-US" sz="3200" dirty="0">
                <a:latin typeface="Georgia" panose="02040502050405020303" pitchFamily="18" charset="0"/>
              </a:rPr>
              <a:t>Who initiates: Nicodemus</a:t>
            </a:r>
          </a:p>
          <a:p>
            <a:pPr marL="0" indent="0">
              <a:buNone/>
            </a:pPr>
            <a:r>
              <a:rPr lang="en-US" sz="3200" dirty="0">
                <a:latin typeface="Georgia" panose="02040502050405020303" pitchFamily="18" charset="0"/>
              </a:rPr>
              <a:t>When: Night </a:t>
            </a:r>
          </a:p>
          <a:p>
            <a:pPr marL="0" indent="0">
              <a:buNone/>
            </a:pPr>
            <a:r>
              <a:rPr lang="en-US" sz="3200" dirty="0">
                <a:latin typeface="Georgia" panose="02040502050405020303" pitchFamily="18" charset="0"/>
              </a:rPr>
              <a:t>Key phrase: Born Again</a:t>
            </a:r>
          </a:p>
        </p:txBody>
      </p:sp>
      <p:sp>
        <p:nvSpPr>
          <p:cNvPr id="6" name="Content Placeholder 5"/>
          <p:cNvSpPr>
            <a:spLocks noGrp="1"/>
          </p:cNvSpPr>
          <p:nvPr>
            <p:ph sz="half" idx="2"/>
          </p:nvPr>
        </p:nvSpPr>
        <p:spPr>
          <a:xfrm>
            <a:off x="5735356" y="2035006"/>
            <a:ext cx="6134098" cy="4114800"/>
          </a:xfrm>
        </p:spPr>
        <p:txBody>
          <a:bodyPr/>
          <a:lstStyle/>
          <a:p>
            <a:pPr marL="0" indent="0">
              <a:buNone/>
            </a:pPr>
            <a:r>
              <a:rPr lang="en-US" sz="3200" dirty="0">
                <a:solidFill>
                  <a:srgbClr val="FFFF00"/>
                </a:solidFill>
                <a:latin typeface="Georgia" panose="02040502050405020303" pitchFamily="18" charset="0"/>
              </a:rPr>
              <a:t>Where: Samaria</a:t>
            </a:r>
          </a:p>
          <a:p>
            <a:pPr marL="0" indent="0">
              <a:buNone/>
            </a:pPr>
            <a:r>
              <a:rPr lang="en-US" sz="3200" dirty="0">
                <a:solidFill>
                  <a:srgbClr val="FFFF00"/>
                </a:solidFill>
                <a:latin typeface="Georgia" panose="02040502050405020303" pitchFamily="18" charset="0"/>
              </a:rPr>
              <a:t>Who: Samaritan Woman at well</a:t>
            </a:r>
          </a:p>
          <a:p>
            <a:pPr marL="0" indent="0">
              <a:buNone/>
            </a:pPr>
            <a:r>
              <a:rPr lang="en-US" sz="3200" dirty="0">
                <a:solidFill>
                  <a:srgbClr val="FFFF00"/>
                </a:solidFill>
                <a:latin typeface="Georgia" panose="02040502050405020303" pitchFamily="18" charset="0"/>
              </a:rPr>
              <a:t>Who initiates: Jesus</a:t>
            </a:r>
          </a:p>
          <a:p>
            <a:pPr marL="0" indent="0">
              <a:buNone/>
            </a:pPr>
            <a:r>
              <a:rPr lang="en-US" sz="3200" dirty="0">
                <a:solidFill>
                  <a:srgbClr val="FFFF00"/>
                </a:solidFill>
                <a:latin typeface="Georgia" panose="02040502050405020303" pitchFamily="18" charset="0"/>
              </a:rPr>
              <a:t>When: Noon</a:t>
            </a:r>
          </a:p>
          <a:p>
            <a:pPr marL="0" indent="0">
              <a:buNone/>
            </a:pPr>
            <a:r>
              <a:rPr lang="en-US" sz="3200" dirty="0">
                <a:solidFill>
                  <a:srgbClr val="FFFF00"/>
                </a:solidFill>
                <a:latin typeface="Georgia" panose="02040502050405020303" pitchFamily="18" charset="0"/>
              </a:rPr>
              <a:t>Key phrase: Living Water</a:t>
            </a:r>
          </a:p>
          <a:p>
            <a:endParaRPr lang="en-US" sz="3200" dirty="0"/>
          </a:p>
        </p:txBody>
      </p:sp>
      <p:sp>
        <p:nvSpPr>
          <p:cNvPr id="7" name="Text Box 1033"/>
          <p:cNvSpPr txBox="1">
            <a:spLocks noChangeArrowheads="1"/>
          </p:cNvSpPr>
          <p:nvPr/>
        </p:nvSpPr>
        <p:spPr bwMode="auto">
          <a:xfrm>
            <a:off x="515654" y="5481631"/>
            <a:ext cx="11353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000" dirty="0">
                <a:latin typeface="Georgia" panose="02040502050405020303" pitchFamily="18" charset="0"/>
              </a:rPr>
              <a:t>The woman at the well gets it faster, but both she and Nicodemus come to Christ!</a:t>
            </a:r>
          </a:p>
        </p:txBody>
      </p:sp>
      <p:sp>
        <p:nvSpPr>
          <p:cNvPr id="9" name="Title 3">
            <a:extLst>
              <a:ext uri="{FF2B5EF4-FFF2-40B4-BE49-F238E27FC236}">
                <a16:creationId xmlns:a16="http://schemas.microsoft.com/office/drawing/2014/main" id="{9E75A514-E44D-4CB9-A6BD-39C08DEDCF39}"/>
              </a:ext>
            </a:extLst>
          </p:cNvPr>
          <p:cNvSpPr txBox="1">
            <a:spLocks/>
          </p:cNvSpPr>
          <p:nvPr/>
        </p:nvSpPr>
        <p:spPr>
          <a:xfrm>
            <a:off x="889348" y="171188"/>
            <a:ext cx="10383533" cy="1795397"/>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Interesting contrasts in the two longest New Testament conversations between Jesus and another individual.</a:t>
            </a:r>
          </a:p>
        </p:txBody>
      </p:sp>
    </p:spTree>
    <p:extLst>
      <p:ext uri="{BB962C8B-B14F-4D97-AF65-F5344CB8AC3E}">
        <p14:creationId xmlns:p14="http://schemas.microsoft.com/office/powerpoint/2010/main" val="4286640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E366-D476-4273-B81A-AB3034650878}"/>
              </a:ext>
            </a:extLst>
          </p:cNvPr>
          <p:cNvSpPr>
            <a:spLocks noGrp="1"/>
          </p:cNvSpPr>
          <p:nvPr>
            <p:ph type="title"/>
          </p:nvPr>
        </p:nvSpPr>
        <p:spPr/>
        <p:txBody>
          <a:bodyPr/>
          <a:lstStyle/>
          <a:p>
            <a:r>
              <a:rPr lang="en-US" dirty="0"/>
              <a:t>Jesus and Individuals</a:t>
            </a:r>
          </a:p>
        </p:txBody>
      </p:sp>
      <p:sp>
        <p:nvSpPr>
          <p:cNvPr id="3" name="Content Placeholder 2">
            <a:extLst>
              <a:ext uri="{FF2B5EF4-FFF2-40B4-BE49-F238E27FC236}">
                <a16:creationId xmlns:a16="http://schemas.microsoft.com/office/drawing/2014/main" id="{99A41464-D204-4338-B825-800CFB68FEAC}"/>
              </a:ext>
            </a:extLst>
          </p:cNvPr>
          <p:cNvSpPr>
            <a:spLocks noGrp="1"/>
          </p:cNvSpPr>
          <p:nvPr>
            <p:ph idx="1"/>
          </p:nvPr>
        </p:nvSpPr>
        <p:spPr/>
        <p:txBody>
          <a:bodyPr>
            <a:normAutofit/>
          </a:bodyPr>
          <a:lstStyle/>
          <a:p>
            <a:r>
              <a:rPr lang="en-US" dirty="0"/>
              <a:t>Nicodemus</a:t>
            </a:r>
          </a:p>
          <a:p>
            <a:r>
              <a:rPr lang="en-US" dirty="0"/>
              <a:t>The woman at the well</a:t>
            </a:r>
          </a:p>
          <a:p>
            <a:r>
              <a:rPr lang="en-US" dirty="0">
                <a:solidFill>
                  <a:srgbClr val="FFFF00"/>
                </a:solidFill>
              </a:rPr>
              <a:t>The anointing woman in Luke</a:t>
            </a:r>
          </a:p>
          <a:p>
            <a:r>
              <a:rPr lang="en-US" dirty="0"/>
              <a:t>John the Baptist </a:t>
            </a:r>
          </a:p>
          <a:p>
            <a:r>
              <a:rPr lang="en-US" dirty="0"/>
              <a:t>Peter</a:t>
            </a:r>
          </a:p>
          <a:p>
            <a:pPr marL="36900" indent="0">
              <a:buNone/>
            </a:pPr>
            <a:endParaRPr lang="en-US" dirty="0"/>
          </a:p>
        </p:txBody>
      </p:sp>
    </p:spTree>
    <p:extLst>
      <p:ext uri="{BB962C8B-B14F-4D97-AF65-F5344CB8AC3E}">
        <p14:creationId xmlns:p14="http://schemas.microsoft.com/office/powerpoint/2010/main" val="1114962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6AE341-092B-4B66-A566-5D926A04C343}"/>
              </a:ext>
            </a:extLst>
          </p:cNvPr>
          <p:cNvSpPr>
            <a:spLocks noGrp="1"/>
          </p:cNvSpPr>
          <p:nvPr>
            <p:ph type="title"/>
          </p:nvPr>
        </p:nvSpPr>
        <p:spPr>
          <a:xfrm>
            <a:off x="913795" y="350288"/>
            <a:ext cx="10353762" cy="970450"/>
          </a:xfrm>
        </p:spPr>
        <p:txBody>
          <a:bodyPr>
            <a:normAutofit/>
          </a:bodyPr>
          <a:lstStyle/>
          <a:p>
            <a:r>
              <a:rPr lang="en-US" sz="4400" dirty="0"/>
              <a:t>Luke 7:37–39, NRSV</a:t>
            </a:r>
          </a:p>
        </p:txBody>
      </p:sp>
      <p:sp>
        <p:nvSpPr>
          <p:cNvPr id="6" name="Content Placeholder 5">
            <a:extLst>
              <a:ext uri="{FF2B5EF4-FFF2-40B4-BE49-F238E27FC236}">
                <a16:creationId xmlns:a16="http://schemas.microsoft.com/office/drawing/2014/main" id="{DFBB3F10-DD67-4639-8357-71B071D4FFA8}"/>
              </a:ext>
            </a:extLst>
          </p:cNvPr>
          <p:cNvSpPr>
            <a:spLocks noGrp="1"/>
          </p:cNvSpPr>
          <p:nvPr>
            <p:ph idx="1"/>
          </p:nvPr>
        </p:nvSpPr>
        <p:spPr>
          <a:xfrm>
            <a:off x="641445" y="1487606"/>
            <a:ext cx="10863618" cy="5020105"/>
          </a:xfrm>
        </p:spPr>
        <p:txBody>
          <a:bodyPr>
            <a:normAutofit fontScale="92500" lnSpcReduction="10000"/>
          </a:bodyPr>
          <a:lstStyle/>
          <a:p>
            <a:pPr marL="36900" indent="0">
              <a:buNone/>
            </a:pPr>
            <a:r>
              <a:rPr lang="en-US" dirty="0"/>
              <a:t>During the meal, “a woman in the city, who was a sinner, having learned that he was eating in the Pharisee’s house, brought an alabaster jar of ointment. She stood behind him at his feet, weeping, and began to bathe his feet with her tears and to dry them with her hair. Then she continued kissing his feet and anointing them with the ointment. Now when the Pharisee who had invited him saw it, he said to himself, “If this man were a prophet, he would have known who and what kind of woman this is who is touching him—that she is a sinner.”</a:t>
            </a:r>
          </a:p>
        </p:txBody>
      </p:sp>
    </p:spTree>
    <p:extLst>
      <p:ext uri="{BB962C8B-B14F-4D97-AF65-F5344CB8AC3E}">
        <p14:creationId xmlns:p14="http://schemas.microsoft.com/office/powerpoint/2010/main" val="3244718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6AE341-092B-4B66-A566-5D926A04C343}"/>
              </a:ext>
            </a:extLst>
          </p:cNvPr>
          <p:cNvSpPr>
            <a:spLocks noGrp="1"/>
          </p:cNvSpPr>
          <p:nvPr>
            <p:ph type="title"/>
          </p:nvPr>
        </p:nvSpPr>
        <p:spPr>
          <a:xfrm>
            <a:off x="913795" y="350288"/>
            <a:ext cx="10353762" cy="970450"/>
          </a:xfrm>
        </p:spPr>
        <p:txBody>
          <a:bodyPr>
            <a:normAutofit/>
          </a:bodyPr>
          <a:lstStyle/>
          <a:p>
            <a:r>
              <a:rPr lang="en-US" sz="4400" dirty="0"/>
              <a:t>Luke 7:41–44</a:t>
            </a:r>
          </a:p>
        </p:txBody>
      </p:sp>
      <p:sp>
        <p:nvSpPr>
          <p:cNvPr id="6" name="Content Placeholder 5">
            <a:extLst>
              <a:ext uri="{FF2B5EF4-FFF2-40B4-BE49-F238E27FC236}">
                <a16:creationId xmlns:a16="http://schemas.microsoft.com/office/drawing/2014/main" id="{DFBB3F10-DD67-4639-8357-71B071D4FFA8}"/>
              </a:ext>
            </a:extLst>
          </p:cNvPr>
          <p:cNvSpPr>
            <a:spLocks noGrp="1"/>
          </p:cNvSpPr>
          <p:nvPr>
            <p:ph idx="1"/>
          </p:nvPr>
        </p:nvSpPr>
        <p:spPr>
          <a:xfrm>
            <a:off x="641445" y="1487606"/>
            <a:ext cx="10863618" cy="5020105"/>
          </a:xfrm>
        </p:spPr>
        <p:txBody>
          <a:bodyPr>
            <a:normAutofit lnSpcReduction="10000"/>
          </a:bodyPr>
          <a:lstStyle/>
          <a:p>
            <a:pPr marL="36900" indent="0">
              <a:buNone/>
            </a:pPr>
            <a:r>
              <a:rPr lang="en-US" dirty="0"/>
              <a:t>“There was a certain creditor which had two debtors: the one owed five hundred pence, and the other fifty. And when they had nothing to pay, he frankly forgave them both. Tell me therefore, which of them will love him most? Simon answered and said, I suppose that he, to whom he forgave most. [Jesus] said unto [Simon], Thou hast rightly judged. And he turned to the woman, and said unto Simon, </a:t>
            </a:r>
            <a:r>
              <a:rPr lang="en-US" dirty="0" err="1">
                <a:solidFill>
                  <a:srgbClr val="FFFF00"/>
                </a:solidFill>
              </a:rPr>
              <a:t>Seest</a:t>
            </a:r>
            <a:r>
              <a:rPr lang="en-US" dirty="0">
                <a:solidFill>
                  <a:srgbClr val="FFFF00"/>
                </a:solidFill>
              </a:rPr>
              <a:t> thou this woman</a:t>
            </a:r>
            <a:r>
              <a:rPr lang="en-US" dirty="0"/>
              <a:t>?”</a:t>
            </a:r>
          </a:p>
        </p:txBody>
      </p:sp>
    </p:spTree>
    <p:extLst>
      <p:ext uri="{BB962C8B-B14F-4D97-AF65-F5344CB8AC3E}">
        <p14:creationId xmlns:p14="http://schemas.microsoft.com/office/powerpoint/2010/main" val="3373635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92369" y="781014"/>
            <a:ext cx="4694831" cy="3790781"/>
          </a:xfrm>
          <a:prstGeom prst="rect">
            <a:avLst/>
          </a:prstGeom>
          <a:noFill/>
        </p:spPr>
        <p:txBody>
          <a:bodyPr wrap="square" rtlCol="0">
            <a:spAutoFit/>
          </a:bodyPr>
          <a:lstStyle/>
          <a:p>
            <a:pPr algn="ctr">
              <a:spcAft>
                <a:spcPts val="1000"/>
              </a:spcAft>
            </a:pPr>
            <a:r>
              <a:rPr lang="en-US" sz="4800" dirty="0">
                <a:latin typeface="Georgia" panose="02040502050405020303" pitchFamily="18" charset="0"/>
              </a:rPr>
              <a:t>“When the Lord saw her, he had compassion on her.” </a:t>
            </a:r>
          </a:p>
          <a:p>
            <a:pPr algn="ctr">
              <a:spcAft>
                <a:spcPts val="1000"/>
              </a:spcAft>
            </a:pPr>
            <a:r>
              <a:rPr lang="en-US" sz="4000" dirty="0">
                <a:latin typeface="Georgia" panose="02040502050405020303" pitchFamily="18" charset="0"/>
              </a:rPr>
              <a:t>(Luke 7:13)</a:t>
            </a:r>
            <a:endParaRPr lang="en-US" sz="4800" dirty="0">
              <a:latin typeface="Georgia" panose="02040502050405020303" pitchFamily="18" charset="0"/>
            </a:endParaRPr>
          </a:p>
        </p:txBody>
      </p:sp>
      <p:pic>
        <p:nvPicPr>
          <p:cNvPr id="1026" name="Picture 2" descr="The Widow of Nain - John Hilton III">
            <a:extLst>
              <a:ext uri="{FF2B5EF4-FFF2-40B4-BE49-F238E27FC236}">
                <a16:creationId xmlns:a16="http://schemas.microsoft.com/office/drawing/2014/main" id="{7D5F185A-C95C-4E6E-9AC7-8A03C2DE2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59558"/>
            <a:ext cx="6342702" cy="4233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4C15137-6448-5342-A861-A44E988B5B98}"/>
              </a:ext>
            </a:extLst>
          </p:cNvPr>
          <p:cNvSpPr txBox="1"/>
          <p:nvPr/>
        </p:nvSpPr>
        <p:spPr>
          <a:xfrm>
            <a:off x="536811" y="4423921"/>
            <a:ext cx="14830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ea typeface="+mn-lt"/>
                <a:cs typeface="+mn-lt"/>
              </a:rPr>
              <a:t>Bible Videos</a:t>
            </a:r>
            <a:endParaRPr lang="en-US" dirty="0">
              <a:latin typeface="Georgia"/>
            </a:endParaRPr>
          </a:p>
        </p:txBody>
      </p:sp>
    </p:spTree>
    <p:extLst>
      <p:ext uri="{BB962C8B-B14F-4D97-AF65-F5344CB8AC3E}">
        <p14:creationId xmlns:p14="http://schemas.microsoft.com/office/powerpoint/2010/main" val="89796219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70292" y="1287388"/>
            <a:ext cx="3971499" cy="4283224"/>
          </a:xfrm>
          <a:prstGeom prst="rect">
            <a:avLst/>
          </a:prstGeom>
          <a:noFill/>
        </p:spPr>
        <p:txBody>
          <a:bodyPr wrap="square" rtlCol="0">
            <a:spAutoFit/>
          </a:bodyPr>
          <a:lstStyle/>
          <a:p>
            <a:pPr algn="ctr">
              <a:spcAft>
                <a:spcPts val="1000"/>
              </a:spcAft>
            </a:pPr>
            <a:r>
              <a:rPr lang="en-US" sz="4800" dirty="0">
                <a:latin typeface="Georgia" panose="02040502050405020303" pitchFamily="18" charset="0"/>
              </a:rPr>
              <a:t>“Jesus, looking at him, loved him.” </a:t>
            </a:r>
          </a:p>
          <a:p>
            <a:pPr algn="ctr">
              <a:spcAft>
                <a:spcPts val="1000"/>
              </a:spcAft>
            </a:pPr>
            <a:r>
              <a:rPr lang="en-US" sz="3600" dirty="0">
                <a:latin typeface="Georgia" panose="02040502050405020303" pitchFamily="18" charset="0"/>
              </a:rPr>
              <a:t>(Mark 10:21, NRSV)</a:t>
            </a:r>
            <a:endParaRPr lang="en-US" sz="4400" dirty="0">
              <a:latin typeface="Georgia" panose="02040502050405020303" pitchFamily="18" charset="0"/>
            </a:endParaRPr>
          </a:p>
        </p:txBody>
      </p:sp>
      <p:pic>
        <p:nvPicPr>
          <p:cNvPr id="2050" name="Picture 2">
            <a:extLst>
              <a:ext uri="{FF2B5EF4-FFF2-40B4-BE49-F238E27FC236}">
                <a16:creationId xmlns:a16="http://schemas.microsoft.com/office/drawing/2014/main" id="{327A4BF2-6538-4093-9D73-A02AE62DF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31" y="689371"/>
            <a:ext cx="6944199" cy="54792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080565C-1372-42B1-8FF1-BCB2ED56B93B}"/>
              </a:ext>
            </a:extLst>
          </p:cNvPr>
          <p:cNvSpPr txBox="1"/>
          <p:nvPr/>
        </p:nvSpPr>
        <p:spPr>
          <a:xfrm>
            <a:off x="1096369" y="5799297"/>
            <a:ext cx="2342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ea typeface="+mn-lt"/>
                <a:cs typeface="+mn-lt"/>
              </a:rPr>
              <a:t>Heinrich Hoffman</a:t>
            </a:r>
            <a:endParaRPr lang="en-US" dirty="0">
              <a:latin typeface="Georgia"/>
            </a:endParaRPr>
          </a:p>
        </p:txBody>
      </p:sp>
    </p:spTree>
    <p:extLst>
      <p:ext uri="{BB962C8B-B14F-4D97-AF65-F5344CB8AC3E}">
        <p14:creationId xmlns:p14="http://schemas.microsoft.com/office/powerpoint/2010/main" val="259118189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E366-D476-4273-B81A-AB3034650878}"/>
              </a:ext>
            </a:extLst>
          </p:cNvPr>
          <p:cNvSpPr>
            <a:spLocks noGrp="1"/>
          </p:cNvSpPr>
          <p:nvPr>
            <p:ph type="title"/>
          </p:nvPr>
        </p:nvSpPr>
        <p:spPr/>
        <p:txBody>
          <a:bodyPr/>
          <a:lstStyle/>
          <a:p>
            <a:r>
              <a:rPr lang="en-US" dirty="0"/>
              <a:t>Jesus and Individuals</a:t>
            </a:r>
          </a:p>
        </p:txBody>
      </p:sp>
      <p:sp>
        <p:nvSpPr>
          <p:cNvPr id="3" name="Content Placeholder 2">
            <a:extLst>
              <a:ext uri="{FF2B5EF4-FFF2-40B4-BE49-F238E27FC236}">
                <a16:creationId xmlns:a16="http://schemas.microsoft.com/office/drawing/2014/main" id="{99A41464-D204-4338-B825-800CFB68FEAC}"/>
              </a:ext>
            </a:extLst>
          </p:cNvPr>
          <p:cNvSpPr>
            <a:spLocks noGrp="1"/>
          </p:cNvSpPr>
          <p:nvPr>
            <p:ph idx="1"/>
          </p:nvPr>
        </p:nvSpPr>
        <p:spPr/>
        <p:txBody>
          <a:bodyPr>
            <a:normAutofit/>
          </a:bodyPr>
          <a:lstStyle/>
          <a:p>
            <a:r>
              <a:rPr lang="en-US" dirty="0">
                <a:solidFill>
                  <a:srgbClr val="FFFF00"/>
                </a:solidFill>
              </a:rPr>
              <a:t>Nicodemus</a:t>
            </a:r>
          </a:p>
          <a:p>
            <a:r>
              <a:rPr lang="en-US" dirty="0"/>
              <a:t>The woman at the well</a:t>
            </a:r>
          </a:p>
          <a:p>
            <a:r>
              <a:rPr lang="en-US" dirty="0"/>
              <a:t>The anointing woman in Luke</a:t>
            </a:r>
          </a:p>
          <a:p>
            <a:r>
              <a:rPr lang="en-US" dirty="0"/>
              <a:t>John the Baptist </a:t>
            </a:r>
          </a:p>
          <a:p>
            <a:r>
              <a:rPr lang="en-US" dirty="0"/>
              <a:t>Peter</a:t>
            </a:r>
          </a:p>
        </p:txBody>
      </p:sp>
    </p:spTree>
    <p:extLst>
      <p:ext uri="{BB962C8B-B14F-4D97-AF65-F5344CB8AC3E}">
        <p14:creationId xmlns:p14="http://schemas.microsoft.com/office/powerpoint/2010/main" val="1657843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8030" y="963217"/>
            <a:ext cx="4503761" cy="4406334"/>
          </a:xfrm>
          <a:prstGeom prst="rect">
            <a:avLst/>
          </a:prstGeom>
          <a:noFill/>
        </p:spPr>
        <p:txBody>
          <a:bodyPr wrap="square" rtlCol="0">
            <a:spAutoFit/>
          </a:bodyPr>
          <a:lstStyle/>
          <a:p>
            <a:pPr algn="ctr">
              <a:spcAft>
                <a:spcPts val="1000"/>
              </a:spcAft>
            </a:pPr>
            <a:r>
              <a:rPr lang="en-US" sz="4000" dirty="0">
                <a:latin typeface="Georgia" panose="02040502050405020303" pitchFamily="18" charset="0"/>
              </a:rPr>
              <a:t>“He cast his eyes…on the multitude…and said…my bowels are filled with compassion.” </a:t>
            </a:r>
          </a:p>
          <a:p>
            <a:pPr algn="ctr">
              <a:spcAft>
                <a:spcPts val="1000"/>
              </a:spcAft>
            </a:pPr>
            <a:r>
              <a:rPr lang="en-US" sz="3200" dirty="0">
                <a:latin typeface="Georgia" panose="02040502050405020303" pitchFamily="18" charset="0"/>
              </a:rPr>
              <a:t>(3 Nephi 17:5–6)</a:t>
            </a:r>
            <a:endParaRPr lang="en-US" sz="4000" dirty="0">
              <a:latin typeface="Georgia" panose="02040502050405020303" pitchFamily="18" charset="0"/>
            </a:endParaRPr>
          </a:p>
        </p:txBody>
      </p:sp>
      <p:pic>
        <p:nvPicPr>
          <p:cNvPr id="3074" name="Picture 2" descr="That Ye May Know, by Gary L. Kapp">
            <a:extLst>
              <a:ext uri="{FF2B5EF4-FFF2-40B4-BE49-F238E27FC236}">
                <a16:creationId xmlns:a16="http://schemas.microsoft.com/office/drawing/2014/main" id="{2C4D3A2E-2296-4C57-BA4B-B01A3E2B0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15" y="668740"/>
            <a:ext cx="6345895" cy="50701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57E358-1F72-4F2B-89F5-A37B7C3216CB}"/>
              </a:ext>
            </a:extLst>
          </p:cNvPr>
          <p:cNvSpPr txBox="1"/>
          <p:nvPr/>
        </p:nvSpPr>
        <p:spPr>
          <a:xfrm>
            <a:off x="959892" y="5369551"/>
            <a:ext cx="16468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ea typeface="+mn-lt"/>
                <a:cs typeface="+mn-lt"/>
              </a:rPr>
              <a:t>Gary L. Kapp</a:t>
            </a:r>
            <a:endParaRPr lang="en-US" dirty="0">
              <a:latin typeface="Georgia"/>
            </a:endParaRPr>
          </a:p>
        </p:txBody>
      </p:sp>
    </p:spTree>
    <p:extLst>
      <p:ext uri="{BB962C8B-B14F-4D97-AF65-F5344CB8AC3E}">
        <p14:creationId xmlns:p14="http://schemas.microsoft.com/office/powerpoint/2010/main" val="174121712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8323217" y="4059299"/>
            <a:ext cx="3659776" cy="1371600"/>
          </a:xfrm>
        </p:spPr>
        <p:txBody>
          <a:bodyPr>
            <a:noAutofit/>
          </a:bodyPr>
          <a:lstStyle/>
          <a:p>
            <a:pPr algn="ctr"/>
            <a:r>
              <a:rPr lang="en-US" altLang="en-US" sz="2000" b="0" dirty="0">
                <a:latin typeface="Georgia" panose="02040502050405020303" pitchFamily="18" charset="0"/>
              </a:rPr>
              <a:t>Mark Ellison, </a:t>
            </a:r>
            <a:br>
              <a:rPr lang="en-US" altLang="en-US" sz="2000" b="0" dirty="0">
                <a:latin typeface="Georgia" panose="02040502050405020303" pitchFamily="18" charset="0"/>
              </a:rPr>
            </a:br>
            <a:r>
              <a:rPr lang="en-US" altLang="en-US" sz="2000" b="0" dirty="0">
                <a:latin typeface="Georgia" panose="02040502050405020303" pitchFamily="18" charset="0"/>
              </a:rPr>
              <a:t>Religion Professor,</a:t>
            </a:r>
            <a:br>
              <a:rPr lang="en-US" altLang="en-US" sz="2000" b="0" dirty="0">
                <a:latin typeface="Georgia" panose="02040502050405020303" pitchFamily="18" charset="0"/>
              </a:rPr>
            </a:br>
            <a:r>
              <a:rPr lang="en-US" altLang="en-US" sz="2000" b="0" dirty="0">
                <a:latin typeface="Georgia" panose="02040502050405020303" pitchFamily="18" charset="0"/>
              </a:rPr>
              <a:t>Brigham Young University</a:t>
            </a:r>
          </a:p>
        </p:txBody>
      </p:sp>
      <p:sp>
        <p:nvSpPr>
          <p:cNvPr id="359427" name="Rectangle 3"/>
          <p:cNvSpPr>
            <a:spLocks noGrp="1" noChangeArrowheads="1"/>
          </p:cNvSpPr>
          <p:nvPr>
            <p:ph type="body" sz="half" idx="1"/>
          </p:nvPr>
        </p:nvSpPr>
        <p:spPr>
          <a:xfrm>
            <a:off x="209007" y="204651"/>
            <a:ext cx="7576456" cy="6431279"/>
          </a:xfrm>
        </p:spPr>
        <p:txBody>
          <a:bodyPr>
            <a:noAutofit/>
          </a:bodyPr>
          <a:lstStyle/>
          <a:p>
            <a:pPr marL="0" indent="0">
              <a:buNone/>
            </a:pPr>
            <a:r>
              <a:rPr lang="en-US" altLang="en-US" sz="3200" dirty="0">
                <a:latin typeface="Georgia" panose="02040502050405020303" pitchFamily="18" charset="0"/>
              </a:rPr>
              <a:t>“The King James Version of Luke 7:47 says, ‘Her sins, which are many, are forgiven, for she loved much.’ That makes it sound like Jesus is forgiving the woman’s sins, right now, because of her outpouring of love. But that seems odd. Do we really obtain forgiveness by kind gestures? Isn't repentance required? And it doesn’t seem to fit the parable in Luke 7:41-43, which implies that love results from forgiveness, rather than forgiveness resulting from love.</a:t>
            </a:r>
          </a:p>
        </p:txBody>
      </p:sp>
      <p:pic>
        <p:nvPicPr>
          <p:cNvPr id="3074" name="Picture 2" descr="Mark Ellison">
            <a:extLst>
              <a:ext uri="{FF2B5EF4-FFF2-40B4-BE49-F238E27FC236}">
                <a16:creationId xmlns:a16="http://schemas.microsoft.com/office/drawing/2014/main" id="{5026A3EA-FDA3-4F69-A588-D6483871C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538" y="399523"/>
            <a:ext cx="3659776" cy="3659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210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3"/>
          <p:cNvSpPr>
            <a:spLocks noGrp="1" noChangeArrowheads="1"/>
          </p:cNvSpPr>
          <p:nvPr>
            <p:ph type="body" sz="half" idx="1"/>
          </p:nvPr>
        </p:nvSpPr>
        <p:spPr>
          <a:xfrm>
            <a:off x="209007" y="204651"/>
            <a:ext cx="7576456" cy="6431279"/>
          </a:xfrm>
        </p:spPr>
        <p:txBody>
          <a:bodyPr>
            <a:noAutofit/>
          </a:bodyPr>
          <a:lstStyle/>
          <a:p>
            <a:pPr marL="0" indent="0">
              <a:buNone/>
            </a:pPr>
            <a:r>
              <a:rPr lang="en-US" altLang="en-US" sz="3200" dirty="0">
                <a:latin typeface="Georgia" panose="02040502050405020303" pitchFamily="18" charset="0"/>
              </a:rPr>
              <a:t>“It might help to recognize that the verb translated ‘forgiven</a:t>
            </a:r>
            <a:r>
              <a:rPr lang="en-US" altLang="en-US" sz="3200" dirty="0"/>
              <a:t>’</a:t>
            </a:r>
            <a:r>
              <a:rPr lang="en-US" altLang="en-US" sz="3200" dirty="0">
                <a:latin typeface="Georgia" panose="02040502050405020303" pitchFamily="18" charset="0"/>
              </a:rPr>
              <a:t> in Luke 7:47-48 is not in the present tense (‘you are forgiven right now’), but in the perfect tense (‘you have been forgiven’). A perfect tense verb in Greek indicates a past event with continuing effects in the present. So Jesus isn't saying that he is forgiving the woman here and now, he’s saying that in the past her sins were forgiven. There’s more to the woman's story here than Luke has told us. </a:t>
            </a:r>
          </a:p>
        </p:txBody>
      </p:sp>
      <p:pic>
        <p:nvPicPr>
          <p:cNvPr id="5" name="Picture 2" descr="Mark Ellison">
            <a:extLst>
              <a:ext uri="{FF2B5EF4-FFF2-40B4-BE49-F238E27FC236}">
                <a16:creationId xmlns:a16="http://schemas.microsoft.com/office/drawing/2014/main" id="{BAC6BFFF-97E9-624F-B02C-55438666E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538" y="399523"/>
            <a:ext cx="3659776" cy="3659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1F08C21F-8E44-3B47-BACF-48A5FA504C38}"/>
              </a:ext>
            </a:extLst>
          </p:cNvPr>
          <p:cNvSpPr txBox="1">
            <a:spLocks noRot="1" noChangeArrowheads="1"/>
          </p:cNvSpPr>
          <p:nvPr/>
        </p:nvSpPr>
        <p:spPr>
          <a:xfrm>
            <a:off x="8323217" y="4059299"/>
            <a:ext cx="3659776" cy="13716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000" b="0"/>
              <a:t>Mark Ellison, </a:t>
            </a:r>
            <a:br>
              <a:rPr lang="en-US" altLang="en-US" sz="2000" b="0"/>
            </a:br>
            <a:r>
              <a:rPr lang="en-US" altLang="en-US" sz="2000" b="0"/>
              <a:t>Religion Professor,</a:t>
            </a:r>
            <a:br>
              <a:rPr lang="en-US" altLang="en-US" sz="2000" b="0"/>
            </a:br>
            <a:r>
              <a:rPr lang="en-US" altLang="en-US" sz="2000" b="0"/>
              <a:t>Brigham Young University</a:t>
            </a:r>
            <a:endParaRPr lang="en-US" altLang="en-US" sz="2000" b="0" dirty="0"/>
          </a:p>
        </p:txBody>
      </p:sp>
    </p:spTree>
    <p:extLst>
      <p:ext uri="{BB962C8B-B14F-4D97-AF65-F5344CB8AC3E}">
        <p14:creationId xmlns:p14="http://schemas.microsoft.com/office/powerpoint/2010/main" val="1960354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3"/>
          <p:cNvSpPr>
            <a:spLocks noGrp="1" noChangeArrowheads="1"/>
          </p:cNvSpPr>
          <p:nvPr>
            <p:ph type="body" sz="half" idx="1"/>
          </p:nvPr>
        </p:nvSpPr>
        <p:spPr>
          <a:xfrm>
            <a:off x="209007" y="204651"/>
            <a:ext cx="7576456" cy="6431279"/>
          </a:xfrm>
        </p:spPr>
        <p:txBody>
          <a:bodyPr>
            <a:noAutofit/>
          </a:bodyPr>
          <a:lstStyle/>
          <a:p>
            <a:pPr marL="0" indent="0">
              <a:buNone/>
            </a:pPr>
            <a:r>
              <a:rPr lang="en-US" altLang="en-US" sz="3200" dirty="0">
                <a:latin typeface="Georgia" panose="02040502050405020303" pitchFamily="18" charset="0"/>
              </a:rPr>
              <a:t>“At some point in the past this woman apparently listened to Jesus's teaching and either repented and received forgiveness, or had already repented and finally understood that she was forgiven. Now she's coming to Jesus with overflowing gratitude. That gratitude is the continuing effect, in the present, of her forgiveness in the past. Her act of love in washing Jesus's feet at the dinner was not what earned her forgiveness, it’s what resulted from her forgiveness.” </a:t>
            </a:r>
          </a:p>
        </p:txBody>
      </p:sp>
      <p:pic>
        <p:nvPicPr>
          <p:cNvPr id="5" name="Picture 2" descr="Mark Ellison">
            <a:extLst>
              <a:ext uri="{FF2B5EF4-FFF2-40B4-BE49-F238E27FC236}">
                <a16:creationId xmlns:a16="http://schemas.microsoft.com/office/drawing/2014/main" id="{1DDFE569-9762-984B-8973-C15E8C2A9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538" y="399523"/>
            <a:ext cx="3659776" cy="3659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7D974BB6-A988-0E4B-A159-2C4F26076092}"/>
              </a:ext>
            </a:extLst>
          </p:cNvPr>
          <p:cNvSpPr txBox="1">
            <a:spLocks noRot="1" noChangeArrowheads="1"/>
          </p:cNvSpPr>
          <p:nvPr/>
        </p:nvSpPr>
        <p:spPr>
          <a:xfrm>
            <a:off x="8323217" y="4059299"/>
            <a:ext cx="3659776" cy="13716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000" b="0"/>
              <a:t>Mark Ellison, </a:t>
            </a:r>
            <a:br>
              <a:rPr lang="en-US" altLang="en-US" sz="2000" b="0"/>
            </a:br>
            <a:r>
              <a:rPr lang="en-US" altLang="en-US" sz="2000" b="0"/>
              <a:t>Religion Professor,</a:t>
            </a:r>
            <a:br>
              <a:rPr lang="en-US" altLang="en-US" sz="2000" b="0"/>
            </a:br>
            <a:r>
              <a:rPr lang="en-US" altLang="en-US" sz="2000" b="0"/>
              <a:t>Brigham Young University</a:t>
            </a:r>
            <a:endParaRPr lang="en-US" altLang="en-US" sz="2000" b="0" dirty="0"/>
          </a:p>
        </p:txBody>
      </p:sp>
    </p:spTree>
    <p:extLst>
      <p:ext uri="{BB962C8B-B14F-4D97-AF65-F5344CB8AC3E}">
        <p14:creationId xmlns:p14="http://schemas.microsoft.com/office/powerpoint/2010/main" val="4020760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E366-D476-4273-B81A-AB3034650878}"/>
              </a:ext>
            </a:extLst>
          </p:cNvPr>
          <p:cNvSpPr>
            <a:spLocks noGrp="1"/>
          </p:cNvSpPr>
          <p:nvPr>
            <p:ph type="title"/>
          </p:nvPr>
        </p:nvSpPr>
        <p:spPr/>
        <p:txBody>
          <a:bodyPr/>
          <a:lstStyle/>
          <a:p>
            <a:r>
              <a:rPr lang="en-US" dirty="0"/>
              <a:t>Jesus and Individuals</a:t>
            </a:r>
          </a:p>
        </p:txBody>
      </p:sp>
      <p:sp>
        <p:nvSpPr>
          <p:cNvPr id="3" name="Content Placeholder 2">
            <a:extLst>
              <a:ext uri="{FF2B5EF4-FFF2-40B4-BE49-F238E27FC236}">
                <a16:creationId xmlns:a16="http://schemas.microsoft.com/office/drawing/2014/main" id="{99A41464-D204-4338-B825-800CFB68FEAC}"/>
              </a:ext>
            </a:extLst>
          </p:cNvPr>
          <p:cNvSpPr>
            <a:spLocks noGrp="1"/>
          </p:cNvSpPr>
          <p:nvPr>
            <p:ph idx="1"/>
          </p:nvPr>
        </p:nvSpPr>
        <p:spPr/>
        <p:txBody>
          <a:bodyPr>
            <a:normAutofit/>
          </a:bodyPr>
          <a:lstStyle/>
          <a:p>
            <a:r>
              <a:rPr lang="en-US" dirty="0"/>
              <a:t>Nicodemus</a:t>
            </a:r>
          </a:p>
          <a:p>
            <a:r>
              <a:rPr lang="en-US" dirty="0"/>
              <a:t>The woman at the well</a:t>
            </a:r>
          </a:p>
          <a:p>
            <a:r>
              <a:rPr lang="en-US" dirty="0"/>
              <a:t>The anointing woman in Luke</a:t>
            </a:r>
          </a:p>
          <a:p>
            <a:r>
              <a:rPr lang="en-US" dirty="0">
                <a:solidFill>
                  <a:srgbClr val="FFFF00"/>
                </a:solidFill>
              </a:rPr>
              <a:t>John the Baptist </a:t>
            </a:r>
          </a:p>
          <a:p>
            <a:r>
              <a:rPr lang="en-US" dirty="0"/>
              <a:t>Peter</a:t>
            </a:r>
          </a:p>
          <a:p>
            <a:pPr marL="36900" indent="0">
              <a:buNone/>
            </a:pPr>
            <a:endParaRPr lang="en-US" dirty="0"/>
          </a:p>
        </p:txBody>
      </p:sp>
    </p:spTree>
    <p:extLst>
      <p:ext uri="{BB962C8B-B14F-4D97-AF65-F5344CB8AC3E}">
        <p14:creationId xmlns:p14="http://schemas.microsoft.com/office/powerpoint/2010/main" val="700801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D244-A8CD-4C4E-9318-8CF35D230B2E}"/>
              </a:ext>
            </a:extLst>
          </p:cNvPr>
          <p:cNvSpPr>
            <a:spLocks noGrp="1"/>
          </p:cNvSpPr>
          <p:nvPr>
            <p:ph type="title"/>
          </p:nvPr>
        </p:nvSpPr>
        <p:spPr>
          <a:xfrm>
            <a:off x="913795" y="109928"/>
            <a:ext cx="10353762" cy="970450"/>
          </a:xfrm>
        </p:spPr>
        <p:txBody>
          <a:bodyPr/>
          <a:lstStyle/>
          <a:p>
            <a:r>
              <a:rPr lang="en-US" dirty="0"/>
              <a:t>Jesus and John the Baptist</a:t>
            </a:r>
          </a:p>
        </p:txBody>
      </p:sp>
      <p:sp>
        <p:nvSpPr>
          <p:cNvPr id="3" name="Content Placeholder 2">
            <a:extLst>
              <a:ext uri="{FF2B5EF4-FFF2-40B4-BE49-F238E27FC236}">
                <a16:creationId xmlns:a16="http://schemas.microsoft.com/office/drawing/2014/main" id="{276C2551-F538-4713-A1F3-6576A71EEDF8}"/>
              </a:ext>
            </a:extLst>
          </p:cNvPr>
          <p:cNvSpPr>
            <a:spLocks noGrp="1"/>
          </p:cNvSpPr>
          <p:nvPr>
            <p:ph sz="half" idx="1"/>
          </p:nvPr>
        </p:nvSpPr>
        <p:spPr>
          <a:xfrm>
            <a:off x="3454128" y="5539851"/>
            <a:ext cx="5517093" cy="1440886"/>
          </a:xfrm>
        </p:spPr>
        <p:txBody>
          <a:bodyPr/>
          <a:lstStyle/>
          <a:p>
            <a:pPr marL="36900" indent="0" algn="ctr">
              <a:buNone/>
            </a:pPr>
            <a:r>
              <a:rPr lang="en-US" dirty="0"/>
              <a:t>Connected at birth!</a:t>
            </a:r>
          </a:p>
        </p:txBody>
      </p:sp>
      <p:pic>
        <p:nvPicPr>
          <p:cNvPr id="5" name="Picture 2" descr="Mary and Elisabeth Rejoice Together | Latter–day Saints Channel">
            <a:extLst>
              <a:ext uri="{FF2B5EF4-FFF2-40B4-BE49-F238E27FC236}">
                <a16:creationId xmlns:a16="http://schemas.microsoft.com/office/drawing/2014/main" id="{263C5124-A0C2-428F-BB95-10F2DF3E61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91" r="-2" b="17567"/>
          <a:stretch/>
        </p:blipFill>
        <p:spPr bwMode="auto">
          <a:xfrm>
            <a:off x="1584174" y="1139493"/>
            <a:ext cx="9260388" cy="4056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37358E6D-1C8A-49A0-A9A5-AB9BB1C11ADF}"/>
              </a:ext>
            </a:extLst>
          </p:cNvPr>
          <p:cNvSpPr txBox="1"/>
          <p:nvPr/>
        </p:nvSpPr>
        <p:spPr>
          <a:xfrm>
            <a:off x="2043872" y="4885819"/>
            <a:ext cx="34643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Videos</a:t>
            </a:r>
          </a:p>
        </p:txBody>
      </p:sp>
    </p:spTree>
    <p:extLst>
      <p:ext uri="{BB962C8B-B14F-4D97-AF65-F5344CB8AC3E}">
        <p14:creationId xmlns:p14="http://schemas.microsoft.com/office/powerpoint/2010/main" val="3035928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D244-A8CD-4C4E-9318-8CF35D230B2E}"/>
              </a:ext>
            </a:extLst>
          </p:cNvPr>
          <p:cNvSpPr>
            <a:spLocks noGrp="1"/>
          </p:cNvSpPr>
          <p:nvPr>
            <p:ph type="title"/>
          </p:nvPr>
        </p:nvSpPr>
        <p:spPr>
          <a:xfrm>
            <a:off x="919119" y="256903"/>
            <a:ext cx="10353762" cy="970450"/>
          </a:xfrm>
        </p:spPr>
        <p:txBody>
          <a:bodyPr>
            <a:noAutofit/>
          </a:bodyPr>
          <a:lstStyle/>
          <a:p>
            <a:r>
              <a:rPr lang="en-US" sz="4000" dirty="0"/>
              <a:t>John the Baptist’s Testimony of Jesus</a:t>
            </a:r>
          </a:p>
        </p:txBody>
      </p:sp>
      <p:sp>
        <p:nvSpPr>
          <p:cNvPr id="3" name="Content Placeholder 2">
            <a:extLst>
              <a:ext uri="{FF2B5EF4-FFF2-40B4-BE49-F238E27FC236}">
                <a16:creationId xmlns:a16="http://schemas.microsoft.com/office/drawing/2014/main" id="{276C2551-F538-4713-A1F3-6576A71EEDF8}"/>
              </a:ext>
            </a:extLst>
          </p:cNvPr>
          <p:cNvSpPr>
            <a:spLocks noGrp="1"/>
          </p:cNvSpPr>
          <p:nvPr>
            <p:ph sz="half" idx="1"/>
          </p:nvPr>
        </p:nvSpPr>
        <p:spPr>
          <a:xfrm>
            <a:off x="326571" y="1210847"/>
            <a:ext cx="6936378" cy="5390250"/>
          </a:xfrm>
        </p:spPr>
        <p:txBody>
          <a:bodyPr>
            <a:normAutofit/>
          </a:bodyPr>
          <a:lstStyle/>
          <a:p>
            <a:r>
              <a:rPr lang="en-US" sz="4000" dirty="0"/>
              <a:t>“I have need to be baptized of thee, and </a:t>
            </a:r>
            <a:r>
              <a:rPr lang="en-US" sz="4000" dirty="0" err="1"/>
              <a:t>comest</a:t>
            </a:r>
            <a:r>
              <a:rPr lang="en-US" sz="4000" dirty="0"/>
              <a:t> thou to me?” </a:t>
            </a:r>
            <a:r>
              <a:rPr lang="en-US" sz="2800" dirty="0"/>
              <a:t>(Matthew 3:14)</a:t>
            </a:r>
          </a:p>
          <a:p>
            <a:r>
              <a:rPr lang="en-US" sz="4000" dirty="0"/>
              <a:t>“Behold the Lamb of God, which taketh away the sin of the world.” </a:t>
            </a:r>
            <a:r>
              <a:rPr lang="en-US" sz="2800" dirty="0"/>
              <a:t>(John 1:29)</a:t>
            </a:r>
          </a:p>
        </p:txBody>
      </p:sp>
      <p:pic>
        <p:nvPicPr>
          <p:cNvPr id="4" name="Picture 4">
            <a:extLst>
              <a:ext uri="{FF2B5EF4-FFF2-40B4-BE49-F238E27FC236}">
                <a16:creationId xmlns:a16="http://schemas.microsoft.com/office/drawing/2014/main" id="{F12A1AC6-C296-4CD2-B19B-C12A6A9041F0}"/>
              </a:ext>
            </a:extLst>
          </p:cNvPr>
          <p:cNvPicPr>
            <a:picLocks noChangeAspect="1"/>
          </p:cNvPicPr>
          <p:nvPr/>
        </p:nvPicPr>
        <p:blipFill>
          <a:blip r:embed="rId3"/>
          <a:stretch>
            <a:fillRect/>
          </a:stretch>
        </p:blipFill>
        <p:spPr>
          <a:xfrm>
            <a:off x="7612790" y="1109646"/>
            <a:ext cx="4328186" cy="5494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8D7C9B15-50C7-48F6-A413-B352DDCD0C8E}"/>
              </a:ext>
            </a:extLst>
          </p:cNvPr>
          <p:cNvSpPr txBox="1"/>
          <p:nvPr/>
        </p:nvSpPr>
        <p:spPr>
          <a:xfrm>
            <a:off x="8062495" y="6231765"/>
            <a:ext cx="26010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Harry Anderson</a:t>
            </a:r>
            <a:endParaRPr lang="en-US" dirty="0"/>
          </a:p>
        </p:txBody>
      </p:sp>
    </p:spTree>
    <p:extLst>
      <p:ext uri="{BB962C8B-B14F-4D97-AF65-F5344CB8AC3E}">
        <p14:creationId xmlns:p14="http://schemas.microsoft.com/office/powerpoint/2010/main" val="3098388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D244-A8CD-4C4E-9318-8CF35D230B2E}"/>
              </a:ext>
            </a:extLst>
          </p:cNvPr>
          <p:cNvSpPr>
            <a:spLocks noGrp="1"/>
          </p:cNvSpPr>
          <p:nvPr>
            <p:ph type="title"/>
          </p:nvPr>
        </p:nvSpPr>
        <p:spPr>
          <a:xfrm>
            <a:off x="919119" y="256903"/>
            <a:ext cx="10353762" cy="970450"/>
          </a:xfrm>
        </p:spPr>
        <p:txBody>
          <a:bodyPr>
            <a:noAutofit/>
          </a:bodyPr>
          <a:lstStyle/>
          <a:p>
            <a:r>
              <a:rPr lang="en-US" sz="4000" dirty="0"/>
              <a:t>John the Baptist’s Testimony of Jesus</a:t>
            </a:r>
          </a:p>
        </p:txBody>
      </p:sp>
      <p:sp>
        <p:nvSpPr>
          <p:cNvPr id="3" name="Content Placeholder 2">
            <a:extLst>
              <a:ext uri="{FF2B5EF4-FFF2-40B4-BE49-F238E27FC236}">
                <a16:creationId xmlns:a16="http://schemas.microsoft.com/office/drawing/2014/main" id="{276C2551-F538-4713-A1F3-6576A71EEDF8}"/>
              </a:ext>
            </a:extLst>
          </p:cNvPr>
          <p:cNvSpPr>
            <a:spLocks noGrp="1"/>
          </p:cNvSpPr>
          <p:nvPr>
            <p:ph sz="half" idx="1"/>
          </p:nvPr>
        </p:nvSpPr>
        <p:spPr>
          <a:xfrm>
            <a:off x="326571" y="1210846"/>
            <a:ext cx="6936378" cy="5566301"/>
          </a:xfrm>
        </p:spPr>
        <p:txBody>
          <a:bodyPr>
            <a:normAutofit fontScale="92500"/>
          </a:bodyPr>
          <a:lstStyle/>
          <a:p>
            <a:pPr marL="36900" indent="0">
              <a:buNone/>
            </a:pPr>
            <a:r>
              <a:rPr lang="en-US" dirty="0"/>
              <a:t>Some of John’s disciples “Came to John, and said to him, ‘Rabbi, [Jesus] … to whom you testified, here he is baptizing, and all are going to him.’ </a:t>
            </a:r>
          </a:p>
          <a:p>
            <a:pPr marL="36900" indent="0">
              <a:buNone/>
            </a:pPr>
            <a:r>
              <a:rPr lang="en-US" dirty="0"/>
              <a:t>John answered…‘You yourselves are my witnesses that I said, I am not the Messiah, but I have been sent ahead of him…He must increase, but I must decrease.’” </a:t>
            </a:r>
            <a:r>
              <a:rPr lang="en-US" sz="3000" dirty="0"/>
              <a:t>(John 3:25–30)</a:t>
            </a:r>
          </a:p>
        </p:txBody>
      </p:sp>
      <p:pic>
        <p:nvPicPr>
          <p:cNvPr id="6" name="Picture 4">
            <a:extLst>
              <a:ext uri="{FF2B5EF4-FFF2-40B4-BE49-F238E27FC236}">
                <a16:creationId xmlns:a16="http://schemas.microsoft.com/office/drawing/2014/main" id="{D2663B44-C12C-E44D-AA8B-1BA7B7FFDEE8}"/>
              </a:ext>
            </a:extLst>
          </p:cNvPr>
          <p:cNvPicPr>
            <a:picLocks noChangeAspect="1"/>
          </p:cNvPicPr>
          <p:nvPr/>
        </p:nvPicPr>
        <p:blipFill>
          <a:blip r:embed="rId3"/>
          <a:stretch>
            <a:fillRect/>
          </a:stretch>
        </p:blipFill>
        <p:spPr>
          <a:xfrm>
            <a:off x="7612790" y="1109646"/>
            <a:ext cx="4328186" cy="5494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F8546090-1EE2-D34C-B7E3-98489AA8198E}"/>
              </a:ext>
            </a:extLst>
          </p:cNvPr>
          <p:cNvSpPr txBox="1"/>
          <p:nvPr/>
        </p:nvSpPr>
        <p:spPr>
          <a:xfrm>
            <a:off x="8062495" y="6231765"/>
            <a:ext cx="26010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Harry Anderson</a:t>
            </a:r>
            <a:endParaRPr lang="en-US" dirty="0"/>
          </a:p>
        </p:txBody>
      </p:sp>
    </p:spTree>
    <p:extLst>
      <p:ext uri="{BB962C8B-B14F-4D97-AF65-F5344CB8AC3E}">
        <p14:creationId xmlns:p14="http://schemas.microsoft.com/office/powerpoint/2010/main" val="2439530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D244-A8CD-4C4E-9318-8CF35D230B2E}"/>
              </a:ext>
            </a:extLst>
          </p:cNvPr>
          <p:cNvSpPr>
            <a:spLocks noGrp="1"/>
          </p:cNvSpPr>
          <p:nvPr>
            <p:ph type="title"/>
          </p:nvPr>
        </p:nvSpPr>
        <p:spPr>
          <a:xfrm>
            <a:off x="919119" y="256903"/>
            <a:ext cx="10353762" cy="970450"/>
          </a:xfrm>
        </p:spPr>
        <p:txBody>
          <a:bodyPr>
            <a:noAutofit/>
          </a:bodyPr>
          <a:lstStyle/>
          <a:p>
            <a:r>
              <a:rPr lang="en-US" sz="4000" dirty="0"/>
              <a:t>John the Baptist’s Testimony of Jesus</a:t>
            </a:r>
          </a:p>
        </p:txBody>
      </p:sp>
      <p:sp>
        <p:nvSpPr>
          <p:cNvPr id="3" name="Content Placeholder 2">
            <a:extLst>
              <a:ext uri="{FF2B5EF4-FFF2-40B4-BE49-F238E27FC236}">
                <a16:creationId xmlns:a16="http://schemas.microsoft.com/office/drawing/2014/main" id="{276C2551-F538-4713-A1F3-6576A71EEDF8}"/>
              </a:ext>
            </a:extLst>
          </p:cNvPr>
          <p:cNvSpPr>
            <a:spLocks noGrp="1"/>
          </p:cNvSpPr>
          <p:nvPr>
            <p:ph sz="half" idx="1"/>
          </p:nvPr>
        </p:nvSpPr>
        <p:spPr>
          <a:xfrm>
            <a:off x="326571" y="1223338"/>
            <a:ext cx="6557555" cy="5377759"/>
          </a:xfrm>
        </p:spPr>
        <p:txBody>
          <a:bodyPr>
            <a:normAutofit fontScale="92500"/>
          </a:bodyPr>
          <a:lstStyle/>
          <a:p>
            <a:pPr marL="36900" indent="0">
              <a:buNone/>
            </a:pPr>
            <a:r>
              <a:rPr lang="en-US" dirty="0"/>
              <a:t>“When John had heard in the prison the works of Christ, he sent two of his disciples, And said unto him, </a:t>
            </a:r>
            <a:r>
              <a:rPr lang="en-US" dirty="0">
                <a:solidFill>
                  <a:srgbClr val="FFFF00"/>
                </a:solidFill>
              </a:rPr>
              <a:t>Art thou he that should come</a:t>
            </a:r>
            <a:r>
              <a:rPr lang="en-US" dirty="0"/>
              <a:t>, or do we look for another?” </a:t>
            </a:r>
            <a:r>
              <a:rPr lang="en-US" sz="2800" dirty="0"/>
              <a:t>(Matthew 11:2–3)</a:t>
            </a:r>
          </a:p>
          <a:p>
            <a:pPr marL="36900" indent="0">
              <a:buNone/>
            </a:pPr>
            <a:endParaRPr lang="en-US" dirty="0"/>
          </a:p>
          <a:p>
            <a:pPr marL="36900" indent="0">
              <a:buNone/>
            </a:pPr>
            <a:r>
              <a:rPr lang="en-US" dirty="0"/>
              <a:t>“</a:t>
            </a:r>
            <a:r>
              <a:rPr lang="en-US" dirty="0">
                <a:solidFill>
                  <a:srgbClr val="FFFF00"/>
                </a:solidFill>
              </a:rPr>
              <a:t>He that cometh </a:t>
            </a:r>
            <a:r>
              <a:rPr lang="en-US" dirty="0"/>
              <a:t>after me is mightier than I, whose shoes I am not worthy to bear.” </a:t>
            </a:r>
            <a:r>
              <a:rPr lang="en-US" sz="2600" dirty="0"/>
              <a:t>(Matthew 3:11)</a:t>
            </a:r>
          </a:p>
        </p:txBody>
      </p:sp>
      <p:pic>
        <p:nvPicPr>
          <p:cNvPr id="6" name="Picture 7" descr="A picture containing text, book&#10;&#10;Description automatically generated">
            <a:extLst>
              <a:ext uri="{FF2B5EF4-FFF2-40B4-BE49-F238E27FC236}">
                <a16:creationId xmlns:a16="http://schemas.microsoft.com/office/drawing/2014/main" id="{7055F98F-0E97-413E-A27A-AF9E65D3AE60}"/>
              </a:ext>
            </a:extLst>
          </p:cNvPr>
          <p:cNvPicPr>
            <a:picLocks noGrp="1" noChangeAspect="1"/>
          </p:cNvPicPr>
          <p:nvPr>
            <p:ph sz="half" idx="2"/>
          </p:nvPr>
        </p:nvPicPr>
        <p:blipFill>
          <a:blip r:embed="rId3"/>
          <a:stretch>
            <a:fillRect/>
          </a:stretch>
        </p:blipFill>
        <p:spPr>
          <a:xfrm>
            <a:off x="7057034" y="1042198"/>
            <a:ext cx="4808395" cy="5687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174F53DA-97B4-4C14-B7EB-F33B8F0CCE5B}"/>
              </a:ext>
            </a:extLst>
          </p:cNvPr>
          <p:cNvSpPr txBox="1"/>
          <p:nvPr/>
        </p:nvSpPr>
        <p:spPr>
          <a:xfrm>
            <a:off x="7565036" y="636082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solidFill>
                  <a:schemeClr val="bg1"/>
                </a:solidFill>
                <a:latin typeface="Georgia"/>
                <a:ea typeface="+mn-lt"/>
                <a:cs typeface="+mn-lt"/>
              </a:rPr>
              <a:t>Chrispijn</a:t>
            </a:r>
            <a:r>
              <a:rPr lang="en-US" dirty="0">
                <a:solidFill>
                  <a:schemeClr val="bg1"/>
                </a:solidFill>
                <a:latin typeface="Georgia"/>
                <a:ea typeface="+mn-lt"/>
                <a:cs typeface="+mn-lt"/>
              </a:rPr>
              <a:t> van den </a:t>
            </a:r>
            <a:r>
              <a:rPr lang="en-US" dirty="0" err="1">
                <a:solidFill>
                  <a:schemeClr val="bg1"/>
                </a:solidFill>
                <a:latin typeface="Georgia"/>
                <a:ea typeface="+mn-lt"/>
                <a:cs typeface="+mn-lt"/>
              </a:rPr>
              <a:t>Broeck</a:t>
            </a:r>
            <a:endParaRPr lang="en-US" dirty="0">
              <a:solidFill>
                <a:schemeClr val="bg1"/>
              </a:solidFill>
              <a:latin typeface="Georgia"/>
            </a:endParaRPr>
          </a:p>
        </p:txBody>
      </p:sp>
    </p:spTree>
    <p:extLst>
      <p:ext uri="{BB962C8B-B14F-4D97-AF65-F5344CB8AC3E}">
        <p14:creationId xmlns:p14="http://schemas.microsoft.com/office/powerpoint/2010/main" val="782632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D244-A8CD-4C4E-9318-8CF35D230B2E}"/>
              </a:ext>
            </a:extLst>
          </p:cNvPr>
          <p:cNvSpPr>
            <a:spLocks noGrp="1"/>
          </p:cNvSpPr>
          <p:nvPr>
            <p:ph type="title"/>
          </p:nvPr>
        </p:nvSpPr>
        <p:spPr>
          <a:xfrm>
            <a:off x="919119" y="256903"/>
            <a:ext cx="10353762" cy="970450"/>
          </a:xfrm>
        </p:spPr>
        <p:txBody>
          <a:bodyPr>
            <a:noAutofit/>
          </a:bodyPr>
          <a:lstStyle/>
          <a:p>
            <a:r>
              <a:rPr lang="en-US" sz="4000" dirty="0"/>
              <a:t>Jesus’s Response</a:t>
            </a:r>
          </a:p>
        </p:txBody>
      </p:sp>
      <p:sp>
        <p:nvSpPr>
          <p:cNvPr id="3" name="Content Placeholder 2">
            <a:extLst>
              <a:ext uri="{FF2B5EF4-FFF2-40B4-BE49-F238E27FC236}">
                <a16:creationId xmlns:a16="http://schemas.microsoft.com/office/drawing/2014/main" id="{276C2551-F538-4713-A1F3-6576A71EEDF8}"/>
              </a:ext>
            </a:extLst>
          </p:cNvPr>
          <p:cNvSpPr>
            <a:spLocks noGrp="1"/>
          </p:cNvSpPr>
          <p:nvPr>
            <p:ph sz="half" idx="1"/>
          </p:nvPr>
        </p:nvSpPr>
        <p:spPr>
          <a:xfrm>
            <a:off x="222069" y="1210847"/>
            <a:ext cx="7040880" cy="5390250"/>
          </a:xfrm>
        </p:spPr>
        <p:txBody>
          <a:bodyPr>
            <a:normAutofit/>
          </a:bodyPr>
          <a:lstStyle/>
          <a:p>
            <a:pPr marL="36900" indent="0">
              <a:buNone/>
            </a:pPr>
            <a:r>
              <a:rPr lang="en-US" dirty="0"/>
              <a:t>“Jesus answered and said unto them, Go and shew John again those things which ye do hear and see: The blind receive their sight, and the lame walk, the lepers are cleansed, and the deaf hear, the dead are raised up, and the poor have the gospel preached to them.” </a:t>
            </a:r>
            <a:r>
              <a:rPr lang="en-US" sz="2600" dirty="0"/>
              <a:t>(Matthew 11:4–5)</a:t>
            </a:r>
          </a:p>
        </p:txBody>
      </p:sp>
      <p:pic>
        <p:nvPicPr>
          <p:cNvPr id="7" name="Picture 7">
            <a:extLst>
              <a:ext uri="{FF2B5EF4-FFF2-40B4-BE49-F238E27FC236}">
                <a16:creationId xmlns:a16="http://schemas.microsoft.com/office/drawing/2014/main" id="{F25F3FAE-7CBC-44FA-9277-122E82CE140A}"/>
              </a:ext>
            </a:extLst>
          </p:cNvPr>
          <p:cNvPicPr>
            <a:picLocks noGrp="1" noChangeAspect="1"/>
          </p:cNvPicPr>
          <p:nvPr>
            <p:ph sz="half" idx="2"/>
          </p:nvPr>
        </p:nvPicPr>
        <p:blipFill rotWithShape="1">
          <a:blip r:embed="rId3"/>
          <a:srcRect l="13028" r="10253" b="180"/>
          <a:stretch/>
        </p:blipFill>
        <p:spPr>
          <a:xfrm>
            <a:off x="7260236" y="1836595"/>
            <a:ext cx="4724781" cy="4112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773324DB-5DA9-7F48-B404-78995715B252}"/>
              </a:ext>
            </a:extLst>
          </p:cNvPr>
          <p:cNvSpPr txBox="1"/>
          <p:nvPr/>
        </p:nvSpPr>
        <p:spPr>
          <a:xfrm>
            <a:off x="7436617" y="5580089"/>
            <a:ext cx="18312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Bible Videos</a:t>
            </a:r>
          </a:p>
        </p:txBody>
      </p:sp>
    </p:spTree>
    <p:extLst>
      <p:ext uri="{BB962C8B-B14F-4D97-AF65-F5344CB8AC3E}">
        <p14:creationId xmlns:p14="http://schemas.microsoft.com/office/powerpoint/2010/main" val="1524397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Nicodemus">
            <a:extLst>
              <a:ext uri="{FF2B5EF4-FFF2-40B4-BE49-F238E27FC236}">
                <a16:creationId xmlns:a16="http://schemas.microsoft.com/office/drawing/2014/main" id="{FA0CB899-CE9B-E444-A16A-88F296A47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688" y="1286822"/>
            <a:ext cx="4597483" cy="52392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3ABEA94-DE20-2542-8BBC-4E8AEBD283AE}"/>
              </a:ext>
            </a:extLst>
          </p:cNvPr>
          <p:cNvSpPr>
            <a:spLocks noGrp="1"/>
          </p:cNvSpPr>
          <p:nvPr>
            <p:ph type="title"/>
          </p:nvPr>
        </p:nvSpPr>
        <p:spPr>
          <a:xfrm>
            <a:off x="838200" y="203313"/>
            <a:ext cx="10644051" cy="1325563"/>
          </a:xfrm>
        </p:spPr>
        <p:txBody>
          <a:bodyPr vert="horz" lIns="91440" tIns="45720" rIns="91440" bIns="45720" rtlCol="0" anchor="ctr">
            <a:noAutofit/>
          </a:bodyPr>
          <a:lstStyle/>
          <a:p>
            <a:pPr algn="ctr"/>
            <a:r>
              <a:rPr lang="en-US" sz="4800" b="1" dirty="0">
                <a:latin typeface="Georgia" panose="02040502050405020303" pitchFamily="18" charset="0"/>
              </a:rPr>
              <a:t>Nicodemus and Jesus</a:t>
            </a:r>
            <a:endParaRPr lang="en-US" sz="4000" dirty="0">
              <a:latin typeface="Georgia" panose="02040502050405020303" pitchFamily="18" charset="0"/>
            </a:endParaRPr>
          </a:p>
        </p:txBody>
      </p:sp>
      <p:sp>
        <p:nvSpPr>
          <p:cNvPr id="7" name="Content Placeholder 6">
            <a:extLst>
              <a:ext uri="{FF2B5EF4-FFF2-40B4-BE49-F238E27FC236}">
                <a16:creationId xmlns:a16="http://schemas.microsoft.com/office/drawing/2014/main" id="{04518D14-AD5A-4FA9-9353-A7E3A80CD4FE}"/>
              </a:ext>
            </a:extLst>
          </p:cNvPr>
          <p:cNvSpPr>
            <a:spLocks noGrp="1"/>
          </p:cNvSpPr>
          <p:nvPr>
            <p:ph sz="half" idx="1"/>
          </p:nvPr>
        </p:nvSpPr>
        <p:spPr>
          <a:xfrm>
            <a:off x="436729" y="1392072"/>
            <a:ext cx="5854890" cy="5036024"/>
          </a:xfrm>
        </p:spPr>
        <p:txBody>
          <a:bodyPr>
            <a:normAutofit/>
          </a:bodyPr>
          <a:lstStyle/>
          <a:p>
            <a:pPr marL="36900" indent="0">
              <a:buNone/>
            </a:pPr>
            <a:r>
              <a:rPr lang="en-US" dirty="0"/>
              <a:t>Nicodemus, “A Pharisee... a leader of the Jews…came to Jesus by night and said to him, “Rabbi, we know that you are a teacher who has come from God; for no one can do these signs that you do apart from the presence of God.” </a:t>
            </a:r>
            <a:r>
              <a:rPr lang="en-US" sz="3000" dirty="0"/>
              <a:t>(John 3:1–2, NRSV)</a:t>
            </a:r>
            <a:endParaRPr lang="en-US" dirty="0"/>
          </a:p>
        </p:txBody>
      </p:sp>
      <p:sp>
        <p:nvSpPr>
          <p:cNvPr id="2" name="TextBox 1">
            <a:extLst>
              <a:ext uri="{FF2B5EF4-FFF2-40B4-BE49-F238E27FC236}">
                <a16:creationId xmlns:a16="http://schemas.microsoft.com/office/drawing/2014/main" id="{7E1045BE-F837-4349-9852-6D46571BC3A1}"/>
              </a:ext>
            </a:extLst>
          </p:cNvPr>
          <p:cNvSpPr txBox="1"/>
          <p:nvPr/>
        </p:nvSpPr>
        <p:spPr>
          <a:xfrm>
            <a:off x="7452396" y="6176963"/>
            <a:ext cx="40298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Providence Lithograph Company</a:t>
            </a:r>
            <a:endParaRPr lang="en-US" dirty="0">
              <a:latin typeface="Georgia"/>
            </a:endParaRPr>
          </a:p>
        </p:txBody>
      </p:sp>
    </p:spTree>
    <p:extLst>
      <p:ext uri="{BB962C8B-B14F-4D97-AF65-F5344CB8AC3E}">
        <p14:creationId xmlns:p14="http://schemas.microsoft.com/office/powerpoint/2010/main" val="3908431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D244-A8CD-4C4E-9318-8CF35D230B2E}"/>
              </a:ext>
            </a:extLst>
          </p:cNvPr>
          <p:cNvSpPr>
            <a:spLocks noGrp="1"/>
          </p:cNvSpPr>
          <p:nvPr>
            <p:ph type="title"/>
          </p:nvPr>
        </p:nvSpPr>
        <p:spPr>
          <a:xfrm>
            <a:off x="919119" y="256903"/>
            <a:ext cx="10353762" cy="970450"/>
          </a:xfrm>
        </p:spPr>
        <p:txBody>
          <a:bodyPr>
            <a:noAutofit/>
          </a:bodyPr>
          <a:lstStyle/>
          <a:p>
            <a:r>
              <a:rPr lang="en-US" sz="4000" dirty="0"/>
              <a:t>Jesus’s Response</a:t>
            </a:r>
          </a:p>
        </p:txBody>
      </p:sp>
      <p:sp>
        <p:nvSpPr>
          <p:cNvPr id="3" name="Content Placeholder 2">
            <a:extLst>
              <a:ext uri="{FF2B5EF4-FFF2-40B4-BE49-F238E27FC236}">
                <a16:creationId xmlns:a16="http://schemas.microsoft.com/office/drawing/2014/main" id="{276C2551-F538-4713-A1F3-6576A71EEDF8}"/>
              </a:ext>
            </a:extLst>
          </p:cNvPr>
          <p:cNvSpPr>
            <a:spLocks noGrp="1"/>
          </p:cNvSpPr>
          <p:nvPr>
            <p:ph sz="half" idx="1"/>
          </p:nvPr>
        </p:nvSpPr>
        <p:spPr>
          <a:xfrm>
            <a:off x="222069" y="1210847"/>
            <a:ext cx="6217920" cy="5390250"/>
          </a:xfrm>
        </p:spPr>
        <p:txBody>
          <a:bodyPr>
            <a:normAutofit/>
          </a:bodyPr>
          <a:lstStyle/>
          <a:p>
            <a:pPr marL="36900" indent="0">
              <a:buNone/>
            </a:pPr>
            <a:r>
              <a:rPr lang="en-US" dirty="0"/>
              <a:t>“The blind receive their sight,</a:t>
            </a:r>
          </a:p>
          <a:p>
            <a:pPr marL="36900" indent="0">
              <a:buNone/>
            </a:pPr>
            <a:r>
              <a:rPr lang="en-US" dirty="0"/>
              <a:t>and the lame walk, </a:t>
            </a:r>
          </a:p>
          <a:p>
            <a:pPr marL="36900" indent="0">
              <a:buNone/>
            </a:pPr>
            <a:r>
              <a:rPr lang="en-US" dirty="0"/>
              <a:t>the lepers are cleansed, </a:t>
            </a:r>
          </a:p>
          <a:p>
            <a:pPr marL="36900" indent="0">
              <a:buNone/>
            </a:pPr>
            <a:r>
              <a:rPr lang="en-US" dirty="0"/>
              <a:t>and the deaf hear, </a:t>
            </a:r>
          </a:p>
          <a:p>
            <a:pPr marL="36900" indent="0">
              <a:buNone/>
            </a:pPr>
            <a:r>
              <a:rPr lang="en-US" dirty="0"/>
              <a:t>the dead are raised up, </a:t>
            </a:r>
          </a:p>
          <a:p>
            <a:pPr marL="36900" indent="0">
              <a:buNone/>
            </a:pPr>
            <a:r>
              <a:rPr lang="en-US" dirty="0"/>
              <a:t>and the poor have the gospel preached to them.  </a:t>
            </a:r>
            <a:endParaRPr lang="en-US" sz="2600" dirty="0"/>
          </a:p>
        </p:txBody>
      </p:sp>
      <p:sp>
        <p:nvSpPr>
          <p:cNvPr id="6" name="Content Placeholder 3">
            <a:extLst>
              <a:ext uri="{FF2B5EF4-FFF2-40B4-BE49-F238E27FC236}">
                <a16:creationId xmlns:a16="http://schemas.microsoft.com/office/drawing/2014/main" id="{5F338CD3-66B0-42A0-A696-160D2A5D0FA3}"/>
              </a:ext>
            </a:extLst>
          </p:cNvPr>
          <p:cNvSpPr>
            <a:spLocks noGrp="1"/>
          </p:cNvSpPr>
          <p:nvPr>
            <p:ph sz="half" idx="2"/>
          </p:nvPr>
        </p:nvSpPr>
        <p:spPr>
          <a:xfrm>
            <a:off x="7850777" y="1210846"/>
            <a:ext cx="4014652" cy="5007073"/>
          </a:xfrm>
        </p:spPr>
        <p:txBody>
          <a:bodyPr>
            <a:normAutofit/>
          </a:bodyPr>
          <a:lstStyle/>
          <a:p>
            <a:pPr marL="36900" indent="0">
              <a:buNone/>
            </a:pPr>
            <a:r>
              <a:rPr lang="en-US" dirty="0">
                <a:solidFill>
                  <a:schemeClr val="tx1"/>
                </a:solidFill>
              </a:rPr>
              <a:t>Isaiah 35:5</a:t>
            </a:r>
          </a:p>
          <a:p>
            <a:pPr marL="36900" indent="0">
              <a:buNone/>
            </a:pPr>
            <a:endParaRPr lang="en-US" dirty="0">
              <a:solidFill>
                <a:schemeClr val="tx1"/>
              </a:solidFill>
            </a:endParaRPr>
          </a:p>
          <a:p>
            <a:pPr marL="36900" indent="0">
              <a:buNone/>
            </a:pPr>
            <a:endParaRPr lang="en-US" dirty="0">
              <a:solidFill>
                <a:schemeClr val="tx1"/>
              </a:solidFill>
            </a:endParaRPr>
          </a:p>
          <a:p>
            <a:pPr marL="36900" indent="0">
              <a:buNone/>
            </a:pPr>
            <a:r>
              <a:rPr lang="en-US" dirty="0">
                <a:solidFill>
                  <a:schemeClr val="tx1"/>
                </a:solidFill>
              </a:rPr>
              <a:t>Isaiah 35:5</a:t>
            </a:r>
          </a:p>
          <a:p>
            <a:pPr marL="36900" indent="0">
              <a:buNone/>
            </a:pPr>
            <a:r>
              <a:rPr lang="en-US" dirty="0">
                <a:solidFill>
                  <a:schemeClr val="tx1"/>
                </a:solidFill>
              </a:rPr>
              <a:t>Isaiah 25:8</a:t>
            </a:r>
          </a:p>
          <a:p>
            <a:pPr marL="36900" indent="0">
              <a:buNone/>
            </a:pPr>
            <a:r>
              <a:rPr lang="en-US" dirty="0">
                <a:solidFill>
                  <a:schemeClr val="tx1"/>
                </a:solidFill>
              </a:rPr>
              <a:t>Isaiah 61:1</a:t>
            </a:r>
          </a:p>
          <a:p>
            <a:pPr marL="36900" indent="0">
              <a:buNone/>
            </a:pPr>
            <a:endParaRPr lang="en-US" dirty="0">
              <a:solidFill>
                <a:schemeClr val="tx1"/>
              </a:solidFill>
            </a:endParaRPr>
          </a:p>
        </p:txBody>
      </p:sp>
      <p:sp>
        <p:nvSpPr>
          <p:cNvPr id="4" name="Arrow: Right 3">
            <a:extLst>
              <a:ext uri="{FF2B5EF4-FFF2-40B4-BE49-F238E27FC236}">
                <a16:creationId xmlns:a16="http://schemas.microsoft.com/office/drawing/2014/main" id="{38F8DDCC-8E98-421B-9967-501738C6F174}"/>
              </a:ext>
            </a:extLst>
          </p:cNvPr>
          <p:cNvSpPr/>
          <p:nvPr/>
        </p:nvSpPr>
        <p:spPr>
          <a:xfrm>
            <a:off x="6479665" y="1473954"/>
            <a:ext cx="1331435" cy="3045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E11C77C-D601-4D37-9552-143A2E613A0A}"/>
              </a:ext>
            </a:extLst>
          </p:cNvPr>
          <p:cNvSpPr/>
          <p:nvPr/>
        </p:nvSpPr>
        <p:spPr>
          <a:xfrm>
            <a:off x="6449183" y="3624976"/>
            <a:ext cx="1331435" cy="3045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579E6E4-6CD8-448F-AC92-6848AD39A8ED}"/>
              </a:ext>
            </a:extLst>
          </p:cNvPr>
          <p:cNvSpPr/>
          <p:nvPr/>
        </p:nvSpPr>
        <p:spPr>
          <a:xfrm>
            <a:off x="6470953" y="4404397"/>
            <a:ext cx="1331435" cy="3045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66229A8-CE96-4276-9CBF-141A0CDBEDB2}"/>
              </a:ext>
            </a:extLst>
          </p:cNvPr>
          <p:cNvSpPr/>
          <p:nvPr/>
        </p:nvSpPr>
        <p:spPr>
          <a:xfrm>
            <a:off x="6479660" y="5066248"/>
            <a:ext cx="1331435" cy="3045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042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BC91-5414-41C0-B366-6B096A0ABC21}"/>
              </a:ext>
            </a:extLst>
          </p:cNvPr>
          <p:cNvSpPr>
            <a:spLocks noGrp="1"/>
          </p:cNvSpPr>
          <p:nvPr>
            <p:ph type="title"/>
          </p:nvPr>
        </p:nvSpPr>
        <p:spPr/>
        <p:txBody>
          <a:bodyPr/>
          <a:lstStyle/>
          <a:p>
            <a:r>
              <a:rPr lang="en-US" dirty="0"/>
              <a:t>Jesus and John the Baptist</a:t>
            </a:r>
          </a:p>
        </p:txBody>
      </p:sp>
      <p:sp>
        <p:nvSpPr>
          <p:cNvPr id="4" name="Content Placeholder 3">
            <a:extLst>
              <a:ext uri="{FF2B5EF4-FFF2-40B4-BE49-F238E27FC236}">
                <a16:creationId xmlns:a16="http://schemas.microsoft.com/office/drawing/2014/main" id="{3CF88116-A651-49AA-AD6D-715E516FAC8F}"/>
              </a:ext>
            </a:extLst>
          </p:cNvPr>
          <p:cNvSpPr>
            <a:spLocks noGrp="1"/>
          </p:cNvSpPr>
          <p:nvPr>
            <p:ph sz="half" idx="2"/>
          </p:nvPr>
        </p:nvSpPr>
        <p:spPr/>
        <p:txBody>
          <a:bodyPr>
            <a:normAutofit/>
          </a:bodyPr>
          <a:lstStyle/>
          <a:p>
            <a:pPr marL="36900" indent="0">
              <a:buNone/>
            </a:pPr>
            <a:r>
              <a:rPr lang="en-US" sz="4000" dirty="0"/>
              <a:t>“Among them that are born of women there hath not risen a greater than John the Baptist” (</a:t>
            </a:r>
            <a:r>
              <a:rPr lang="en-US" sz="3200" dirty="0"/>
              <a:t>Matthew 11:11)</a:t>
            </a:r>
          </a:p>
          <a:p>
            <a:endParaRPr lang="en-US" sz="4000" dirty="0"/>
          </a:p>
        </p:txBody>
      </p:sp>
      <p:pic>
        <p:nvPicPr>
          <p:cNvPr id="3074" name="Picture 2">
            <a:extLst>
              <a:ext uri="{FF2B5EF4-FFF2-40B4-BE49-F238E27FC236}">
                <a16:creationId xmlns:a16="http://schemas.microsoft.com/office/drawing/2014/main" id="{80EE50BD-C4B2-48CD-B429-39BFF2E899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41425" b="249"/>
          <a:stretch/>
        </p:blipFill>
        <p:spPr bwMode="auto">
          <a:xfrm>
            <a:off x="559779" y="1825625"/>
            <a:ext cx="5206578" cy="4500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8FF027D-B5D9-4E7F-8880-E87F697E4B9E}"/>
              </a:ext>
            </a:extLst>
          </p:cNvPr>
          <p:cNvSpPr txBox="1"/>
          <p:nvPr/>
        </p:nvSpPr>
        <p:spPr>
          <a:xfrm>
            <a:off x="913795" y="595685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James Tissot</a:t>
            </a:r>
            <a:endParaRPr lang="en-US" dirty="0">
              <a:latin typeface="Georgia"/>
            </a:endParaRPr>
          </a:p>
        </p:txBody>
      </p:sp>
    </p:spTree>
    <p:extLst>
      <p:ext uri="{BB962C8B-B14F-4D97-AF65-F5344CB8AC3E}">
        <p14:creationId xmlns:p14="http://schemas.microsoft.com/office/powerpoint/2010/main" val="2408942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b="1" dirty="0">
                <a:latin typeface="Georgia" panose="02040502050405020303" pitchFamily="18" charset="0"/>
              </a:rPr>
              <a:t>Matthew 14:22–23</a:t>
            </a:r>
          </a:p>
        </p:txBody>
      </p:sp>
      <p:sp>
        <p:nvSpPr>
          <p:cNvPr id="3" name="Content Placeholder 2"/>
          <p:cNvSpPr>
            <a:spLocks noGrp="1"/>
          </p:cNvSpPr>
          <p:nvPr>
            <p:ph idx="1"/>
          </p:nvPr>
        </p:nvSpPr>
        <p:spPr>
          <a:xfrm>
            <a:off x="5342709" y="1226125"/>
            <a:ext cx="6544491" cy="5285511"/>
          </a:xfrm>
        </p:spPr>
        <p:txBody>
          <a:bodyPr>
            <a:noAutofit/>
          </a:bodyPr>
          <a:lstStyle/>
          <a:p>
            <a:pPr marL="0" indent="0">
              <a:buNone/>
            </a:pPr>
            <a:r>
              <a:rPr lang="en-US" sz="3900" dirty="0">
                <a:latin typeface="Georgia" panose="02040502050405020303" pitchFamily="18" charset="0"/>
              </a:rPr>
              <a:t>“Jesus constrained his disciples to get into a ship, and to go before him unto the other side, while he sent the multitudes away. And when he had sent the multitudes away, he went up into a mountain apart to pray.”</a:t>
            </a:r>
          </a:p>
        </p:txBody>
      </p:sp>
      <p:pic>
        <p:nvPicPr>
          <p:cNvPr id="1026" name="Picture 2" descr="POR JAMES TISSOT. | Life of christ, Jesus pictures, Jesus christ">
            <a:extLst>
              <a:ext uri="{FF2B5EF4-FFF2-40B4-BE49-F238E27FC236}">
                <a16:creationId xmlns:a16="http://schemas.microsoft.com/office/drawing/2014/main" id="{A87DC72F-E53E-4791-A479-7D8235417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82" y="1226125"/>
            <a:ext cx="4544439" cy="5347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81218A-FB94-C04F-BA98-BAE615FA14A7}"/>
              </a:ext>
            </a:extLst>
          </p:cNvPr>
          <p:cNvSpPr txBox="1"/>
          <p:nvPr/>
        </p:nvSpPr>
        <p:spPr>
          <a:xfrm>
            <a:off x="737017" y="62046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James Tissot</a:t>
            </a:r>
            <a:endParaRPr lang="en-US" dirty="0">
              <a:latin typeface="Georgia"/>
            </a:endParaRPr>
          </a:p>
        </p:txBody>
      </p:sp>
    </p:spTree>
    <p:extLst>
      <p:ext uri="{BB962C8B-B14F-4D97-AF65-F5344CB8AC3E}">
        <p14:creationId xmlns:p14="http://schemas.microsoft.com/office/powerpoint/2010/main" val="347125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E366-D476-4273-B81A-AB3034650878}"/>
              </a:ext>
            </a:extLst>
          </p:cNvPr>
          <p:cNvSpPr>
            <a:spLocks noGrp="1"/>
          </p:cNvSpPr>
          <p:nvPr>
            <p:ph type="title"/>
          </p:nvPr>
        </p:nvSpPr>
        <p:spPr/>
        <p:txBody>
          <a:bodyPr/>
          <a:lstStyle/>
          <a:p>
            <a:r>
              <a:rPr lang="en-US" dirty="0"/>
              <a:t>Jesus and Individuals</a:t>
            </a:r>
          </a:p>
        </p:txBody>
      </p:sp>
      <p:sp>
        <p:nvSpPr>
          <p:cNvPr id="3" name="Content Placeholder 2">
            <a:extLst>
              <a:ext uri="{FF2B5EF4-FFF2-40B4-BE49-F238E27FC236}">
                <a16:creationId xmlns:a16="http://schemas.microsoft.com/office/drawing/2014/main" id="{99A41464-D204-4338-B825-800CFB68FEAC}"/>
              </a:ext>
            </a:extLst>
          </p:cNvPr>
          <p:cNvSpPr>
            <a:spLocks noGrp="1"/>
          </p:cNvSpPr>
          <p:nvPr>
            <p:ph idx="1"/>
          </p:nvPr>
        </p:nvSpPr>
        <p:spPr/>
        <p:txBody>
          <a:bodyPr>
            <a:normAutofit/>
          </a:bodyPr>
          <a:lstStyle/>
          <a:p>
            <a:r>
              <a:rPr lang="en-US" dirty="0"/>
              <a:t>Nicodemus</a:t>
            </a:r>
          </a:p>
          <a:p>
            <a:r>
              <a:rPr lang="en-US" dirty="0"/>
              <a:t>The woman at the well</a:t>
            </a:r>
          </a:p>
          <a:p>
            <a:r>
              <a:rPr lang="en-US" dirty="0"/>
              <a:t>The anointing woman in Luke</a:t>
            </a:r>
          </a:p>
          <a:p>
            <a:r>
              <a:rPr lang="en-US" dirty="0"/>
              <a:t>John the Baptist </a:t>
            </a:r>
          </a:p>
          <a:p>
            <a:r>
              <a:rPr lang="en-US" dirty="0">
                <a:solidFill>
                  <a:srgbClr val="FFFF00"/>
                </a:solidFill>
              </a:rPr>
              <a:t>Peter</a:t>
            </a:r>
          </a:p>
        </p:txBody>
      </p:sp>
    </p:spTree>
    <p:extLst>
      <p:ext uri="{BB962C8B-B14F-4D97-AF65-F5344CB8AC3E}">
        <p14:creationId xmlns:p14="http://schemas.microsoft.com/office/powerpoint/2010/main" val="799124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1325563"/>
          </a:xfrm>
        </p:spPr>
        <p:txBody>
          <a:bodyPr>
            <a:normAutofit fontScale="90000"/>
          </a:bodyPr>
          <a:lstStyle/>
          <a:p>
            <a:pPr marL="0" indent="0">
              <a:buNone/>
            </a:pPr>
            <a:r>
              <a:rPr lang="en-US" sz="4800" dirty="0">
                <a:latin typeface="Georgia" panose="02040502050405020303" pitchFamily="18" charset="0"/>
              </a:rPr>
              <a:t>Christ asked Peter (and asks us) </a:t>
            </a:r>
            <a:br>
              <a:rPr lang="en-US" sz="4800" dirty="0">
                <a:latin typeface="Georgia" panose="02040502050405020303" pitchFamily="18" charset="0"/>
              </a:rPr>
            </a:br>
            <a:r>
              <a:rPr lang="en-US" sz="4800" dirty="0">
                <a:latin typeface="Georgia" panose="02040502050405020303" pitchFamily="18" charset="0"/>
              </a:rPr>
              <a:t>to leave when the nets are full.</a:t>
            </a:r>
          </a:p>
        </p:txBody>
      </p:sp>
      <p:pic>
        <p:nvPicPr>
          <p:cNvPr id="12292" name="Picture 4" descr="Image result for peter depart sinful man"/>
          <p:cNvPicPr>
            <a:picLocks noChangeAspect="1" noChangeArrowheads="1"/>
          </p:cNvPicPr>
          <p:nvPr/>
        </p:nvPicPr>
        <p:blipFill rotWithShape="1">
          <a:blip r:embed="rId3">
            <a:extLst>
              <a:ext uri="{28A0092B-C50C-407E-A947-70E740481C1C}">
                <a14:useLocalDpi xmlns:a14="http://schemas.microsoft.com/office/drawing/2010/main" val="0"/>
              </a:ext>
            </a:extLst>
          </a:blip>
          <a:srcRect l="2902" t="2482" r="1483" b="2019"/>
          <a:stretch/>
        </p:blipFill>
        <p:spPr bwMode="auto">
          <a:xfrm>
            <a:off x="2860195" y="1815949"/>
            <a:ext cx="6471609" cy="45585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8E91E4-ABB0-43F6-A4C3-763FFD70CA13}"/>
              </a:ext>
            </a:extLst>
          </p:cNvPr>
          <p:cNvSpPr txBox="1"/>
          <p:nvPr/>
        </p:nvSpPr>
        <p:spPr>
          <a:xfrm>
            <a:off x="3185939" y="60051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James Tissot</a:t>
            </a:r>
          </a:p>
        </p:txBody>
      </p:sp>
    </p:spTree>
    <p:extLst>
      <p:ext uri="{BB962C8B-B14F-4D97-AF65-F5344CB8AC3E}">
        <p14:creationId xmlns:p14="http://schemas.microsoft.com/office/powerpoint/2010/main" val="1077843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8397240" y="5105400"/>
            <a:ext cx="2590800" cy="1371600"/>
          </a:xfrm>
        </p:spPr>
        <p:txBody>
          <a:bodyPr>
            <a:noAutofit/>
          </a:bodyPr>
          <a:lstStyle/>
          <a:p>
            <a:pPr algn="ctr"/>
            <a:r>
              <a:rPr lang="en-US" altLang="en-US" sz="2400" dirty="0">
                <a:latin typeface="Georgia" panose="02040502050405020303" pitchFamily="18" charset="0"/>
              </a:rPr>
              <a:t>Elder </a:t>
            </a:r>
            <a:br>
              <a:rPr lang="en-US" altLang="en-US" sz="2400" dirty="0">
                <a:latin typeface="Georgia" panose="02040502050405020303" pitchFamily="18" charset="0"/>
              </a:rPr>
            </a:br>
            <a:r>
              <a:rPr lang="en-US" altLang="en-US" sz="2400" dirty="0">
                <a:latin typeface="Georgia" panose="02040502050405020303" pitchFamily="18" charset="0"/>
              </a:rPr>
              <a:t>Robert D. Hales</a:t>
            </a:r>
          </a:p>
        </p:txBody>
      </p:sp>
      <p:sp>
        <p:nvSpPr>
          <p:cNvPr id="359427" name="Rectangle 3"/>
          <p:cNvSpPr>
            <a:spLocks noGrp="1" noChangeArrowheads="1"/>
          </p:cNvSpPr>
          <p:nvPr>
            <p:ph type="body" sz="half" idx="1"/>
          </p:nvPr>
        </p:nvSpPr>
        <p:spPr>
          <a:xfrm>
            <a:off x="554603" y="1333500"/>
            <a:ext cx="6934200" cy="4152900"/>
          </a:xfrm>
        </p:spPr>
        <p:txBody>
          <a:bodyPr>
            <a:noAutofit/>
          </a:bodyPr>
          <a:lstStyle/>
          <a:p>
            <a:pPr marL="0" indent="0">
              <a:buNone/>
            </a:pPr>
            <a:r>
              <a:rPr lang="en-US" altLang="en-US" sz="3600" dirty="0">
                <a:latin typeface="Georgia" panose="02040502050405020303" pitchFamily="18" charset="0"/>
              </a:rPr>
              <a:t>I was at Harvard Business School. I was stretched to my capacity…At an important point in my schooling, a mission president asked me to be an Elders Quorum President. It is the only time in my life that I ever questioned an assignment…</a:t>
            </a:r>
          </a:p>
        </p:txBody>
      </p:sp>
      <p:pic>
        <p:nvPicPr>
          <p:cNvPr id="7" name="Picture 7" descr="https://www.lds.org/bc/content/shared/content/images/leaders/robert-d-hales-large.jpg">
            <a:extLst>
              <a:ext uri="{FF2B5EF4-FFF2-40B4-BE49-F238E27FC236}">
                <a16:creationId xmlns:a16="http://schemas.microsoft.com/office/drawing/2014/main" id="{1674B081-F113-A540-9BFE-79459CFB4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240" y="908153"/>
            <a:ext cx="3352800" cy="4197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377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8397240" y="5105400"/>
            <a:ext cx="2590800" cy="1371600"/>
          </a:xfrm>
        </p:spPr>
        <p:txBody>
          <a:bodyPr>
            <a:noAutofit/>
          </a:bodyPr>
          <a:lstStyle/>
          <a:p>
            <a:pPr algn="ctr"/>
            <a:r>
              <a:rPr lang="en-US" altLang="en-US" sz="2400" dirty="0">
                <a:latin typeface="Georgia" panose="02040502050405020303" pitchFamily="18" charset="0"/>
              </a:rPr>
              <a:t>Elder </a:t>
            </a:r>
            <a:br>
              <a:rPr lang="en-US" altLang="en-US" sz="2400" dirty="0">
                <a:latin typeface="Georgia" panose="02040502050405020303" pitchFamily="18" charset="0"/>
              </a:rPr>
            </a:br>
            <a:r>
              <a:rPr lang="en-US" altLang="en-US" sz="2400" dirty="0">
                <a:latin typeface="Georgia" panose="02040502050405020303" pitchFamily="18" charset="0"/>
              </a:rPr>
              <a:t>Robert D. Hales</a:t>
            </a:r>
          </a:p>
        </p:txBody>
      </p:sp>
      <p:sp>
        <p:nvSpPr>
          <p:cNvPr id="359427" name="Rectangle 3"/>
          <p:cNvSpPr>
            <a:spLocks noGrp="1" noChangeArrowheads="1"/>
          </p:cNvSpPr>
          <p:nvPr>
            <p:ph type="body" sz="half" idx="1"/>
          </p:nvPr>
        </p:nvSpPr>
        <p:spPr>
          <a:xfrm>
            <a:off x="228600" y="381000"/>
            <a:ext cx="7391400" cy="4686300"/>
          </a:xfrm>
        </p:spPr>
        <p:txBody>
          <a:bodyPr>
            <a:noAutofit/>
          </a:bodyPr>
          <a:lstStyle/>
          <a:p>
            <a:pPr marL="0" indent="0">
              <a:buNone/>
            </a:pPr>
            <a:r>
              <a:rPr lang="en-US" altLang="en-US" sz="3600" dirty="0">
                <a:latin typeface="Georgia" panose="02040502050405020303" pitchFamily="18" charset="0"/>
              </a:rPr>
              <a:t>So I went home and said to my wife, “There is a chance of failing in my schooling if I become an elders quorum president.” She said to me the words which have helped for many years: “Bob, I would rather have an active priesthood holder than a man who holds a master’s degree from Harvard.” But as she put her arms around me, she said, “We’ll do them both.”</a:t>
            </a:r>
          </a:p>
        </p:txBody>
      </p:sp>
      <p:pic>
        <p:nvPicPr>
          <p:cNvPr id="7" name="Picture 7" descr="https://www.lds.org/bc/content/shared/content/images/leaders/robert-d-hales-large.jpg">
            <a:extLst>
              <a:ext uri="{FF2B5EF4-FFF2-40B4-BE49-F238E27FC236}">
                <a16:creationId xmlns:a16="http://schemas.microsoft.com/office/drawing/2014/main" id="{3B968B9C-5118-384B-A066-1E97D0FCF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240" y="908153"/>
            <a:ext cx="3352800" cy="4197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767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8397240" y="5105400"/>
            <a:ext cx="2590800" cy="1371600"/>
          </a:xfrm>
        </p:spPr>
        <p:txBody>
          <a:bodyPr>
            <a:noAutofit/>
          </a:bodyPr>
          <a:lstStyle/>
          <a:p>
            <a:pPr algn="ctr"/>
            <a:r>
              <a:rPr lang="en-US" altLang="en-US" sz="2400" dirty="0">
                <a:latin typeface="Georgia" panose="02040502050405020303" pitchFamily="18" charset="0"/>
              </a:rPr>
              <a:t>Elder </a:t>
            </a:r>
            <a:br>
              <a:rPr lang="en-US" altLang="en-US" sz="2400" dirty="0">
                <a:latin typeface="Georgia" panose="02040502050405020303" pitchFamily="18" charset="0"/>
              </a:rPr>
            </a:br>
            <a:r>
              <a:rPr lang="en-US" altLang="en-US" sz="2400" dirty="0">
                <a:latin typeface="Georgia" panose="02040502050405020303" pitchFamily="18" charset="0"/>
              </a:rPr>
              <a:t>Robert D. Hales</a:t>
            </a:r>
          </a:p>
        </p:txBody>
      </p:sp>
      <p:sp>
        <p:nvSpPr>
          <p:cNvPr id="359427" name="Rectangle 3"/>
          <p:cNvSpPr>
            <a:spLocks noGrp="1" noChangeArrowheads="1"/>
          </p:cNvSpPr>
          <p:nvPr>
            <p:ph type="body" sz="half" idx="1"/>
          </p:nvPr>
        </p:nvSpPr>
        <p:spPr>
          <a:xfrm>
            <a:off x="533400" y="304800"/>
            <a:ext cx="7086600" cy="4152900"/>
          </a:xfrm>
        </p:spPr>
        <p:txBody>
          <a:bodyPr>
            <a:noAutofit/>
          </a:bodyPr>
          <a:lstStyle/>
          <a:p>
            <a:pPr marL="0" indent="0">
              <a:buNone/>
            </a:pPr>
            <a:r>
              <a:rPr lang="en-US" altLang="en-US" sz="3200" dirty="0">
                <a:latin typeface="Georgia" panose="02040502050405020303" pitchFamily="18" charset="0"/>
              </a:rPr>
              <a:t>“That decision was much harder to make then than when, years later, I accepted the call to serve as [a General Authority] and left my business career behind…. </a:t>
            </a:r>
            <a:r>
              <a:rPr lang="en-US" altLang="en-US" sz="3200" dirty="0">
                <a:solidFill>
                  <a:schemeClr val="bg2"/>
                </a:solidFill>
                <a:latin typeface="Georgia" panose="02040502050405020303" pitchFamily="18" charset="0"/>
              </a:rPr>
              <a:t>I believe you really show the Lord who you are and what you are willing to become when you make those hard decisions as a young person.” </a:t>
            </a:r>
          </a:p>
        </p:txBody>
      </p:sp>
      <p:sp>
        <p:nvSpPr>
          <p:cNvPr id="2" name="TextBox 1">
            <a:extLst>
              <a:ext uri="{FF2B5EF4-FFF2-40B4-BE49-F238E27FC236}">
                <a16:creationId xmlns:a16="http://schemas.microsoft.com/office/drawing/2014/main" id="{D99920BE-5D74-F842-B3AE-9972CBB76E4C}"/>
              </a:ext>
            </a:extLst>
          </p:cNvPr>
          <p:cNvSpPr txBox="1"/>
          <p:nvPr/>
        </p:nvSpPr>
        <p:spPr>
          <a:xfrm>
            <a:off x="2597769" y="5521040"/>
            <a:ext cx="2957861" cy="461665"/>
          </a:xfrm>
          <a:prstGeom prst="rect">
            <a:avLst/>
          </a:prstGeom>
          <a:noFill/>
        </p:spPr>
        <p:txBody>
          <a:bodyPr wrap="none" rtlCol="0">
            <a:spAutoFit/>
          </a:bodyPr>
          <a:lstStyle/>
          <a:p>
            <a:r>
              <a:rPr lang="en-US" altLang="en-US" sz="2400" i="1" dirty="0">
                <a:latin typeface="Georgia" panose="02040502050405020303" pitchFamily="18" charset="0"/>
              </a:rPr>
              <a:t>New Era</a:t>
            </a:r>
            <a:r>
              <a:rPr lang="en-US" altLang="en-US" sz="2400" dirty="0">
                <a:latin typeface="Georgia" panose="02040502050405020303" pitchFamily="18" charset="0"/>
              </a:rPr>
              <a:t>, Feb. 2006</a:t>
            </a:r>
            <a:endParaRPr lang="en-US" sz="2400" dirty="0">
              <a:latin typeface="Georgia" panose="02040502050405020303" pitchFamily="18" charset="0"/>
            </a:endParaRPr>
          </a:p>
        </p:txBody>
      </p:sp>
      <p:cxnSp>
        <p:nvCxnSpPr>
          <p:cNvPr id="4" name="Straight Connector 3">
            <a:extLst>
              <a:ext uri="{FF2B5EF4-FFF2-40B4-BE49-F238E27FC236}">
                <a16:creationId xmlns:a16="http://schemas.microsoft.com/office/drawing/2014/main" id="{AC12BEBD-9808-044B-9504-11DEE0B48499}"/>
              </a:ext>
            </a:extLst>
          </p:cNvPr>
          <p:cNvCxnSpPr>
            <a:cxnSpLocks/>
          </p:cNvCxnSpPr>
          <p:nvPr/>
        </p:nvCxnSpPr>
        <p:spPr>
          <a:xfrm>
            <a:off x="2438400" y="5368640"/>
            <a:ext cx="3276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61EDEBF-F146-D34B-B622-EB9D1781E5DF}"/>
              </a:ext>
            </a:extLst>
          </p:cNvPr>
          <p:cNvSpPr txBox="1"/>
          <p:nvPr/>
        </p:nvSpPr>
        <p:spPr>
          <a:xfrm>
            <a:off x="-54033" y="6014591"/>
            <a:ext cx="8616142" cy="523220"/>
          </a:xfrm>
          <a:prstGeom prst="rect">
            <a:avLst/>
          </a:prstGeom>
          <a:noFill/>
        </p:spPr>
        <p:txBody>
          <a:bodyPr wrap="square" rtlCol="0">
            <a:spAutoFit/>
          </a:bodyPr>
          <a:lstStyle/>
          <a:p>
            <a:pPr algn="ctr"/>
            <a:r>
              <a:rPr lang="en-US" altLang="en-US" sz="2800" b="1" dirty="0">
                <a:solidFill>
                  <a:srgbClr val="FFFF00"/>
                </a:solidFill>
                <a:latin typeface="Georgia" panose="02040502050405020303" pitchFamily="18" charset="0"/>
              </a:rPr>
              <a:t>Christ asks us to leave when the nets are full.</a:t>
            </a:r>
            <a:endParaRPr lang="en-US" sz="2800" b="1" dirty="0">
              <a:solidFill>
                <a:srgbClr val="FFFF00"/>
              </a:solidFill>
              <a:latin typeface="Georgia" panose="02040502050405020303" pitchFamily="18" charset="0"/>
            </a:endParaRPr>
          </a:p>
        </p:txBody>
      </p:sp>
      <p:pic>
        <p:nvPicPr>
          <p:cNvPr id="10" name="Picture 7" descr="https://www.lds.org/bc/content/shared/content/images/leaders/robert-d-hales-large.jpg">
            <a:extLst>
              <a:ext uri="{FF2B5EF4-FFF2-40B4-BE49-F238E27FC236}">
                <a16:creationId xmlns:a16="http://schemas.microsoft.com/office/drawing/2014/main" id="{F93EFC4A-A682-1E45-BF3B-EF79A0A3D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240" y="908153"/>
            <a:ext cx="3352800" cy="4197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205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8397240" y="5105400"/>
            <a:ext cx="2590800" cy="1371600"/>
          </a:xfrm>
        </p:spPr>
        <p:txBody>
          <a:bodyPr>
            <a:noAutofit/>
          </a:bodyPr>
          <a:lstStyle/>
          <a:p>
            <a:pPr algn="ctr"/>
            <a:r>
              <a:rPr lang="en-US" altLang="en-US" sz="2400" dirty="0">
                <a:latin typeface="Georgia" panose="02040502050405020303" pitchFamily="18" charset="0"/>
              </a:rPr>
              <a:t>Elder </a:t>
            </a:r>
            <a:br>
              <a:rPr lang="en-US" altLang="en-US" sz="2400" dirty="0">
                <a:latin typeface="Georgia" panose="02040502050405020303" pitchFamily="18" charset="0"/>
              </a:rPr>
            </a:br>
            <a:r>
              <a:rPr lang="en-US" altLang="en-US" sz="2400" dirty="0">
                <a:latin typeface="Georgia" panose="02040502050405020303" pitchFamily="18" charset="0"/>
              </a:rPr>
              <a:t>Robert D. Hales</a:t>
            </a:r>
          </a:p>
        </p:txBody>
      </p:sp>
      <p:sp>
        <p:nvSpPr>
          <p:cNvPr id="359427" name="Rectangle 3"/>
          <p:cNvSpPr>
            <a:spLocks noGrp="1" noChangeArrowheads="1"/>
          </p:cNvSpPr>
          <p:nvPr>
            <p:ph type="body" sz="half" idx="1"/>
          </p:nvPr>
        </p:nvSpPr>
        <p:spPr>
          <a:xfrm>
            <a:off x="533400" y="304800"/>
            <a:ext cx="7086600" cy="4152900"/>
          </a:xfrm>
        </p:spPr>
        <p:txBody>
          <a:bodyPr>
            <a:noAutofit/>
          </a:bodyPr>
          <a:lstStyle/>
          <a:p>
            <a:pPr marL="0" indent="0">
              <a:buNone/>
            </a:pPr>
            <a:r>
              <a:rPr lang="en-US" altLang="en-US" sz="3200" dirty="0">
                <a:latin typeface="Georgia" panose="02040502050405020303" pitchFamily="18" charset="0"/>
              </a:rPr>
              <a:t>“That decision was much harder to make then than when, years later, I accepted the call to serve as [a General Authority] and left my business career behind…. </a:t>
            </a:r>
            <a:r>
              <a:rPr lang="en-US" altLang="en-US" sz="3200" dirty="0">
                <a:solidFill>
                  <a:srgbClr val="FFFF00"/>
                </a:solidFill>
                <a:latin typeface="Georgia" panose="02040502050405020303" pitchFamily="18" charset="0"/>
              </a:rPr>
              <a:t>I believe you really show the Lord who you are and what you are willing to become when you make those hard decisions as a young person</a:t>
            </a:r>
            <a:r>
              <a:rPr lang="en-US" altLang="en-US" sz="3200" dirty="0">
                <a:latin typeface="Georgia" panose="02040502050405020303" pitchFamily="18" charset="0"/>
              </a:rPr>
              <a:t>.” </a:t>
            </a:r>
          </a:p>
        </p:txBody>
      </p:sp>
      <p:sp>
        <p:nvSpPr>
          <p:cNvPr id="2" name="TextBox 1">
            <a:extLst>
              <a:ext uri="{FF2B5EF4-FFF2-40B4-BE49-F238E27FC236}">
                <a16:creationId xmlns:a16="http://schemas.microsoft.com/office/drawing/2014/main" id="{D99920BE-5D74-F842-B3AE-9972CBB76E4C}"/>
              </a:ext>
            </a:extLst>
          </p:cNvPr>
          <p:cNvSpPr txBox="1"/>
          <p:nvPr/>
        </p:nvSpPr>
        <p:spPr>
          <a:xfrm>
            <a:off x="2597769" y="5521040"/>
            <a:ext cx="2957861" cy="461665"/>
          </a:xfrm>
          <a:prstGeom prst="rect">
            <a:avLst/>
          </a:prstGeom>
          <a:noFill/>
        </p:spPr>
        <p:txBody>
          <a:bodyPr wrap="none" rtlCol="0">
            <a:spAutoFit/>
          </a:bodyPr>
          <a:lstStyle/>
          <a:p>
            <a:r>
              <a:rPr lang="en-US" altLang="en-US" sz="2400" i="1" dirty="0">
                <a:latin typeface="Georgia" panose="02040502050405020303" pitchFamily="18" charset="0"/>
              </a:rPr>
              <a:t>New Era</a:t>
            </a:r>
            <a:r>
              <a:rPr lang="en-US" altLang="en-US" sz="2400" dirty="0">
                <a:latin typeface="Georgia" panose="02040502050405020303" pitchFamily="18" charset="0"/>
              </a:rPr>
              <a:t>, Feb. 2006</a:t>
            </a:r>
            <a:endParaRPr lang="en-US" sz="2400" dirty="0">
              <a:latin typeface="Georgia" panose="02040502050405020303" pitchFamily="18" charset="0"/>
            </a:endParaRPr>
          </a:p>
        </p:txBody>
      </p:sp>
      <p:cxnSp>
        <p:nvCxnSpPr>
          <p:cNvPr id="4" name="Straight Connector 3">
            <a:extLst>
              <a:ext uri="{FF2B5EF4-FFF2-40B4-BE49-F238E27FC236}">
                <a16:creationId xmlns:a16="http://schemas.microsoft.com/office/drawing/2014/main" id="{AC12BEBD-9808-044B-9504-11DEE0B48499}"/>
              </a:ext>
            </a:extLst>
          </p:cNvPr>
          <p:cNvCxnSpPr>
            <a:cxnSpLocks/>
          </p:cNvCxnSpPr>
          <p:nvPr/>
        </p:nvCxnSpPr>
        <p:spPr>
          <a:xfrm>
            <a:off x="2438400" y="5368640"/>
            <a:ext cx="3276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61EDEBF-F146-D34B-B622-EB9D1781E5DF}"/>
              </a:ext>
            </a:extLst>
          </p:cNvPr>
          <p:cNvSpPr txBox="1"/>
          <p:nvPr/>
        </p:nvSpPr>
        <p:spPr>
          <a:xfrm>
            <a:off x="-54033" y="6014591"/>
            <a:ext cx="8616142" cy="523220"/>
          </a:xfrm>
          <a:prstGeom prst="rect">
            <a:avLst/>
          </a:prstGeom>
          <a:noFill/>
        </p:spPr>
        <p:txBody>
          <a:bodyPr wrap="square" rtlCol="0">
            <a:spAutoFit/>
          </a:bodyPr>
          <a:lstStyle/>
          <a:p>
            <a:pPr algn="ctr"/>
            <a:r>
              <a:rPr lang="en-US" altLang="en-US" sz="2800" b="1" dirty="0">
                <a:solidFill>
                  <a:srgbClr val="FFFF00"/>
                </a:solidFill>
                <a:latin typeface="Georgia" panose="02040502050405020303" pitchFamily="18" charset="0"/>
              </a:rPr>
              <a:t>Christ asks us to leave when the nets are full.</a:t>
            </a:r>
            <a:endParaRPr lang="en-US" sz="2800" b="1" dirty="0">
              <a:solidFill>
                <a:srgbClr val="FFFF00"/>
              </a:solidFill>
              <a:latin typeface="Georgia" panose="02040502050405020303" pitchFamily="18" charset="0"/>
            </a:endParaRPr>
          </a:p>
        </p:txBody>
      </p:sp>
      <p:pic>
        <p:nvPicPr>
          <p:cNvPr id="10" name="Picture 7" descr="https://www.lds.org/bc/content/shared/content/images/leaders/robert-d-hales-large.jpg">
            <a:extLst>
              <a:ext uri="{FF2B5EF4-FFF2-40B4-BE49-F238E27FC236}">
                <a16:creationId xmlns:a16="http://schemas.microsoft.com/office/drawing/2014/main" id="{F93EFC4A-A682-1E45-BF3B-EF79A0A3D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240" y="908153"/>
            <a:ext cx="3352800" cy="4197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309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b="1" dirty="0">
                <a:latin typeface="Georgia" panose="02040502050405020303" pitchFamily="18" charset="0"/>
              </a:rPr>
              <a:t>Mark 6:46-48</a:t>
            </a:r>
          </a:p>
        </p:txBody>
      </p:sp>
      <p:sp>
        <p:nvSpPr>
          <p:cNvPr id="3" name="Content Placeholder 2"/>
          <p:cNvSpPr>
            <a:spLocks noGrp="1"/>
          </p:cNvSpPr>
          <p:nvPr>
            <p:ph idx="1"/>
          </p:nvPr>
        </p:nvSpPr>
        <p:spPr>
          <a:xfrm>
            <a:off x="5444836" y="1226126"/>
            <a:ext cx="6345382" cy="5285510"/>
          </a:xfrm>
        </p:spPr>
        <p:txBody>
          <a:bodyPr>
            <a:noAutofit/>
          </a:bodyPr>
          <a:lstStyle/>
          <a:p>
            <a:pPr marL="0" indent="0">
              <a:buNone/>
            </a:pPr>
            <a:r>
              <a:rPr lang="en-US" sz="4000" dirty="0">
                <a:latin typeface="Georgia" panose="02040502050405020303" pitchFamily="18" charset="0"/>
              </a:rPr>
              <a:t>“When even was come, the ship was in the midst of the sea, and he alone on the land. And </a:t>
            </a:r>
            <a:r>
              <a:rPr lang="en-US" sz="4000" b="1" i="1" dirty="0">
                <a:latin typeface="Georgia" panose="02040502050405020303" pitchFamily="18" charset="0"/>
              </a:rPr>
              <a:t>he saw them </a:t>
            </a:r>
            <a:r>
              <a:rPr lang="en-US" sz="4000" dirty="0">
                <a:latin typeface="Georgia" panose="02040502050405020303" pitchFamily="18" charset="0"/>
              </a:rPr>
              <a:t>toiling </a:t>
            </a:r>
            <a:r>
              <a:rPr lang="en-US" sz="4000">
                <a:latin typeface="Georgia" panose="02040502050405020303" pitchFamily="18" charset="0"/>
              </a:rPr>
              <a:t>in rowing.”</a:t>
            </a:r>
            <a:endParaRPr lang="en-US" sz="4000" dirty="0">
              <a:latin typeface="Georgia" panose="02040502050405020303" pitchFamily="18" charset="0"/>
            </a:endParaRPr>
          </a:p>
          <a:p>
            <a:endParaRPr lang="en-US" sz="4000" dirty="0"/>
          </a:p>
        </p:txBody>
      </p:sp>
      <p:pic>
        <p:nvPicPr>
          <p:cNvPr id="1026" name="Picture 2" descr="POR JAMES TISSOT. | Life of christ, Jesus pictures, Jesus christ">
            <a:extLst>
              <a:ext uri="{FF2B5EF4-FFF2-40B4-BE49-F238E27FC236}">
                <a16:creationId xmlns:a16="http://schemas.microsoft.com/office/drawing/2014/main" id="{A87DC72F-E53E-4791-A479-7D8235417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82" y="1226125"/>
            <a:ext cx="4544439" cy="5347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2ADB6E-701D-4B80-BA70-12DC97CD6E42}"/>
              </a:ext>
            </a:extLst>
          </p:cNvPr>
          <p:cNvSpPr txBox="1"/>
          <p:nvPr/>
        </p:nvSpPr>
        <p:spPr>
          <a:xfrm>
            <a:off x="737017" y="62046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James Tissot</a:t>
            </a:r>
            <a:endParaRPr lang="en-US" dirty="0">
              <a:latin typeface="Georgia"/>
            </a:endParaRPr>
          </a:p>
        </p:txBody>
      </p:sp>
    </p:spTree>
    <p:extLst>
      <p:ext uri="{BB962C8B-B14F-4D97-AF65-F5344CB8AC3E}">
        <p14:creationId xmlns:p14="http://schemas.microsoft.com/office/powerpoint/2010/main" val="4037292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Nicodemus">
            <a:extLst>
              <a:ext uri="{FF2B5EF4-FFF2-40B4-BE49-F238E27FC236}">
                <a16:creationId xmlns:a16="http://schemas.microsoft.com/office/drawing/2014/main" id="{FA0CB899-CE9B-E444-A16A-88F296A47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688" y="1286822"/>
            <a:ext cx="4597483" cy="52392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3ABEA94-DE20-2542-8BBC-4E8AEBD283AE}"/>
              </a:ext>
            </a:extLst>
          </p:cNvPr>
          <p:cNvSpPr>
            <a:spLocks noGrp="1"/>
          </p:cNvSpPr>
          <p:nvPr>
            <p:ph type="title"/>
          </p:nvPr>
        </p:nvSpPr>
        <p:spPr>
          <a:xfrm>
            <a:off x="838200" y="203313"/>
            <a:ext cx="10644051" cy="1325563"/>
          </a:xfrm>
        </p:spPr>
        <p:txBody>
          <a:bodyPr vert="horz" lIns="91440" tIns="45720" rIns="91440" bIns="45720" rtlCol="0" anchor="ctr">
            <a:noAutofit/>
          </a:bodyPr>
          <a:lstStyle/>
          <a:p>
            <a:pPr algn="ctr"/>
            <a:r>
              <a:rPr lang="en-US" sz="4800" b="1" dirty="0">
                <a:latin typeface="Georgia" panose="02040502050405020303" pitchFamily="18" charset="0"/>
              </a:rPr>
              <a:t>Nicodemus and Jesus</a:t>
            </a:r>
            <a:endParaRPr lang="en-US" sz="4000" dirty="0">
              <a:latin typeface="Georgia" panose="02040502050405020303" pitchFamily="18" charset="0"/>
            </a:endParaRPr>
          </a:p>
        </p:txBody>
      </p:sp>
      <p:sp>
        <p:nvSpPr>
          <p:cNvPr id="7" name="Content Placeholder 6">
            <a:extLst>
              <a:ext uri="{FF2B5EF4-FFF2-40B4-BE49-F238E27FC236}">
                <a16:creationId xmlns:a16="http://schemas.microsoft.com/office/drawing/2014/main" id="{04518D14-AD5A-4FA9-9353-A7E3A80CD4FE}"/>
              </a:ext>
            </a:extLst>
          </p:cNvPr>
          <p:cNvSpPr>
            <a:spLocks noGrp="1"/>
          </p:cNvSpPr>
          <p:nvPr>
            <p:ph sz="half" idx="1"/>
          </p:nvPr>
        </p:nvSpPr>
        <p:spPr>
          <a:xfrm>
            <a:off x="436728" y="1392071"/>
            <a:ext cx="6073253" cy="5239297"/>
          </a:xfrm>
        </p:spPr>
        <p:txBody>
          <a:bodyPr>
            <a:normAutofit fontScale="92500"/>
          </a:bodyPr>
          <a:lstStyle/>
          <a:p>
            <a:pPr marL="36900" indent="0">
              <a:buNone/>
            </a:pPr>
            <a:r>
              <a:rPr lang="en-US" dirty="0"/>
              <a:t>“Jesus answered and said unto him, ‘Verily, verily, I say unto thee, Except a man be born again, he cannot see the kingdom of God.’ Nicodemus saith unto him, ‘How can a man be born when he is old? can he enter the second time into his mother’s womb, and be born?’” </a:t>
            </a:r>
            <a:r>
              <a:rPr lang="en-US" sz="3000" dirty="0"/>
              <a:t>(John 3:3–4)</a:t>
            </a:r>
            <a:endParaRPr lang="en-US" dirty="0"/>
          </a:p>
        </p:txBody>
      </p:sp>
      <p:sp>
        <p:nvSpPr>
          <p:cNvPr id="2" name="TextBox 1">
            <a:extLst>
              <a:ext uri="{FF2B5EF4-FFF2-40B4-BE49-F238E27FC236}">
                <a16:creationId xmlns:a16="http://schemas.microsoft.com/office/drawing/2014/main" id="{7E1045BE-F837-4349-9852-6D46571BC3A1}"/>
              </a:ext>
            </a:extLst>
          </p:cNvPr>
          <p:cNvSpPr txBox="1"/>
          <p:nvPr/>
        </p:nvSpPr>
        <p:spPr>
          <a:xfrm>
            <a:off x="7452396" y="6176963"/>
            <a:ext cx="40298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Providence Lithograph Company</a:t>
            </a:r>
            <a:endParaRPr lang="en-US" dirty="0">
              <a:latin typeface="Georgia"/>
            </a:endParaRPr>
          </a:p>
        </p:txBody>
      </p:sp>
    </p:spTree>
    <p:extLst>
      <p:ext uri="{BB962C8B-B14F-4D97-AF65-F5344CB8AC3E}">
        <p14:creationId xmlns:p14="http://schemas.microsoft.com/office/powerpoint/2010/main" val="3038281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A0E70C-7DEB-434B-ADC3-CC552B3BD8AA}"/>
              </a:ext>
            </a:extLst>
          </p:cNvPr>
          <p:cNvSpPr txBox="1">
            <a:spLocks/>
          </p:cNvSpPr>
          <p:nvPr/>
        </p:nvSpPr>
        <p:spPr>
          <a:xfrm>
            <a:off x="274320" y="110836"/>
            <a:ext cx="11586754" cy="2619301"/>
          </a:xfrm>
          <a:prstGeom prst="rect">
            <a:avLst/>
          </a:prstGeom>
        </p:spPr>
        <p:txBody>
          <a:bodyPr>
            <a:norm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“The ship was now in the midst of the sea, tossed with waves: for the wind was contrary.</a:t>
            </a:r>
          </a:p>
          <a:p>
            <a:r>
              <a:rPr lang="en-US" sz="3600" dirty="0"/>
              <a:t>And in </a:t>
            </a:r>
            <a:r>
              <a:rPr lang="en-US" sz="3600" i="1" dirty="0"/>
              <a:t>the fourth watch</a:t>
            </a:r>
            <a:r>
              <a:rPr lang="en-US" sz="3600" dirty="0"/>
              <a:t> of the night Jesus went unto them” </a:t>
            </a:r>
            <a:r>
              <a:rPr lang="en-US" sz="2000" dirty="0"/>
              <a:t>(Matthew 14:24–25).</a:t>
            </a:r>
          </a:p>
        </p:txBody>
      </p:sp>
      <p:pic>
        <p:nvPicPr>
          <p:cNvPr id="2" name="Picture 4" descr="A picture containing text, water, outdoor, book&#10;&#10;Description automatically generated">
            <a:extLst>
              <a:ext uri="{FF2B5EF4-FFF2-40B4-BE49-F238E27FC236}">
                <a16:creationId xmlns:a16="http://schemas.microsoft.com/office/drawing/2014/main" id="{0E67EE1D-65C5-426F-B851-7EDD46A9803B}"/>
              </a:ext>
            </a:extLst>
          </p:cNvPr>
          <p:cNvPicPr>
            <a:picLocks noChangeAspect="1"/>
          </p:cNvPicPr>
          <p:nvPr/>
        </p:nvPicPr>
        <p:blipFill>
          <a:blip r:embed="rId3"/>
          <a:stretch>
            <a:fillRect/>
          </a:stretch>
        </p:blipFill>
        <p:spPr>
          <a:xfrm>
            <a:off x="3381755" y="2452347"/>
            <a:ext cx="5423494" cy="4294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15281201-CA67-47B0-991E-EB50056DA8D8}"/>
              </a:ext>
            </a:extLst>
          </p:cNvPr>
          <p:cNvSpPr txBox="1"/>
          <p:nvPr/>
        </p:nvSpPr>
        <p:spPr>
          <a:xfrm>
            <a:off x="3800007" y="63778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Gustave </a:t>
            </a:r>
            <a:r>
              <a:rPr lang="en-US" dirty="0" err="1">
                <a:latin typeface="Georgia"/>
                <a:ea typeface="+mn-lt"/>
                <a:cs typeface="+mn-lt"/>
              </a:rPr>
              <a:t>Doré</a:t>
            </a:r>
            <a:endParaRPr lang="en-US" dirty="0">
              <a:latin typeface="Georgia"/>
            </a:endParaRPr>
          </a:p>
        </p:txBody>
      </p:sp>
    </p:spTree>
    <p:extLst>
      <p:ext uri="{BB962C8B-B14F-4D97-AF65-F5344CB8AC3E}">
        <p14:creationId xmlns:p14="http://schemas.microsoft.com/office/powerpoint/2010/main" val="3655540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A0E70C-7DEB-434B-ADC3-CC552B3BD8AA}"/>
              </a:ext>
            </a:extLst>
          </p:cNvPr>
          <p:cNvSpPr txBox="1">
            <a:spLocks/>
          </p:cNvSpPr>
          <p:nvPr/>
        </p:nvSpPr>
        <p:spPr>
          <a:xfrm>
            <a:off x="274320" y="110836"/>
            <a:ext cx="11586754" cy="2619301"/>
          </a:xfrm>
          <a:prstGeom prst="rect">
            <a:avLst/>
          </a:prstGeom>
        </p:spPr>
        <p:txBody>
          <a:bodyPr>
            <a:norm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“Jesus </a:t>
            </a:r>
            <a:r>
              <a:rPr lang="en-US" sz="3600" dirty="0" err="1"/>
              <a:t>spake</a:t>
            </a:r>
            <a:r>
              <a:rPr lang="en-US" sz="3600" dirty="0"/>
              <a:t> unto them, saying, ‘Be of good cheer; it is I; be not afraid.’ And Peter answered him and said, ‘Lord, if it be thou, bid me come unto thee on the water’” </a:t>
            </a:r>
            <a:r>
              <a:rPr lang="en-US" sz="2000" dirty="0"/>
              <a:t>(Matthew 14:27–28).</a:t>
            </a:r>
          </a:p>
        </p:txBody>
      </p:sp>
      <p:pic>
        <p:nvPicPr>
          <p:cNvPr id="4" name="Picture 4">
            <a:extLst>
              <a:ext uri="{FF2B5EF4-FFF2-40B4-BE49-F238E27FC236}">
                <a16:creationId xmlns:a16="http://schemas.microsoft.com/office/drawing/2014/main" id="{08B242EE-23AB-456D-94A7-3F21E38FAE84}"/>
              </a:ext>
            </a:extLst>
          </p:cNvPr>
          <p:cNvPicPr>
            <a:picLocks noChangeAspect="1"/>
          </p:cNvPicPr>
          <p:nvPr/>
        </p:nvPicPr>
        <p:blipFill>
          <a:blip r:embed="rId3"/>
          <a:stretch>
            <a:fillRect/>
          </a:stretch>
        </p:blipFill>
        <p:spPr>
          <a:xfrm>
            <a:off x="2049905" y="2529379"/>
            <a:ext cx="8092190" cy="4190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049A36E-E16B-4C35-9D96-E9D0F1D5C463}"/>
              </a:ext>
            </a:extLst>
          </p:cNvPr>
          <p:cNvSpPr txBox="1"/>
          <p:nvPr/>
        </p:nvSpPr>
        <p:spPr>
          <a:xfrm>
            <a:off x="2440899" y="6351045"/>
            <a:ext cx="4754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Videos</a:t>
            </a:r>
          </a:p>
        </p:txBody>
      </p:sp>
    </p:spTree>
    <p:extLst>
      <p:ext uri="{BB962C8B-B14F-4D97-AF65-F5344CB8AC3E}">
        <p14:creationId xmlns:p14="http://schemas.microsoft.com/office/powerpoint/2010/main" val="40852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water, person, outdoor&#10;&#10;Description automatically generated">
            <a:extLst>
              <a:ext uri="{FF2B5EF4-FFF2-40B4-BE49-F238E27FC236}">
                <a16:creationId xmlns:a16="http://schemas.microsoft.com/office/drawing/2014/main" id="{134334C9-25C8-4E5E-A71E-E4007B7F7647}"/>
              </a:ext>
            </a:extLst>
          </p:cNvPr>
          <p:cNvPicPr>
            <a:picLocks noChangeAspect="1"/>
          </p:cNvPicPr>
          <p:nvPr/>
        </p:nvPicPr>
        <p:blipFill>
          <a:blip r:embed="rId3"/>
          <a:stretch>
            <a:fillRect/>
          </a:stretch>
        </p:blipFill>
        <p:spPr>
          <a:xfrm>
            <a:off x="3079798" y="309247"/>
            <a:ext cx="6607255" cy="62514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B6AEF9E8-E417-4A90-AD43-5B1E3F5AE1CC}"/>
              </a:ext>
            </a:extLst>
          </p:cNvPr>
          <p:cNvSpPr txBox="1"/>
          <p:nvPr/>
        </p:nvSpPr>
        <p:spPr>
          <a:xfrm>
            <a:off x="3640225" y="61774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Clive </a:t>
            </a:r>
            <a:r>
              <a:rPr lang="en-US" dirty="0" err="1">
                <a:latin typeface="Georgia"/>
              </a:rPr>
              <a:t>Uptton</a:t>
            </a:r>
            <a:endParaRPr lang="en-US" dirty="0">
              <a:latin typeface="Georgia"/>
            </a:endParaRPr>
          </a:p>
        </p:txBody>
      </p:sp>
    </p:spTree>
    <p:extLst>
      <p:ext uri="{BB962C8B-B14F-4D97-AF65-F5344CB8AC3E}">
        <p14:creationId xmlns:p14="http://schemas.microsoft.com/office/powerpoint/2010/main" val="687216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at We Can Learn from Peter's Witness of Christ - Church News and Events">
            <a:extLst>
              <a:ext uri="{FF2B5EF4-FFF2-40B4-BE49-F238E27FC236}">
                <a16:creationId xmlns:a16="http://schemas.microsoft.com/office/drawing/2014/main" id="{85E7C510-C5B0-4BBA-89F5-D4401E4F2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570" y="386678"/>
            <a:ext cx="8112859" cy="6084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AF8F4F-074B-4343-94BE-43B82751E673}"/>
              </a:ext>
            </a:extLst>
          </p:cNvPr>
          <p:cNvSpPr txBox="1"/>
          <p:nvPr/>
        </p:nvSpPr>
        <p:spPr>
          <a:xfrm>
            <a:off x="2753194" y="610199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Robert T. Barrett</a:t>
            </a:r>
            <a:endParaRPr lang="en-US" dirty="0">
              <a:latin typeface="Georgia"/>
            </a:endParaRPr>
          </a:p>
        </p:txBody>
      </p:sp>
    </p:spTree>
    <p:extLst>
      <p:ext uri="{BB962C8B-B14F-4D97-AF65-F5344CB8AC3E}">
        <p14:creationId xmlns:p14="http://schemas.microsoft.com/office/powerpoint/2010/main" val="3651245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mountain, drawing&#10;&#10;Description automatically generated">
            <a:extLst>
              <a:ext uri="{FF2B5EF4-FFF2-40B4-BE49-F238E27FC236}">
                <a16:creationId xmlns:a16="http://schemas.microsoft.com/office/drawing/2014/main" id="{51A17537-E1B1-406D-98AC-6C7EDACB06B4}"/>
              </a:ext>
            </a:extLst>
          </p:cNvPr>
          <p:cNvPicPr>
            <a:picLocks noChangeAspect="1"/>
          </p:cNvPicPr>
          <p:nvPr/>
        </p:nvPicPr>
        <p:blipFill>
          <a:blip r:embed="rId3"/>
          <a:stretch>
            <a:fillRect/>
          </a:stretch>
        </p:blipFill>
        <p:spPr>
          <a:xfrm>
            <a:off x="3171629" y="255272"/>
            <a:ext cx="6142259" cy="63474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2A72FBFA-3B4D-4CD7-8567-A1B0DC45E5C9}"/>
              </a:ext>
            </a:extLst>
          </p:cNvPr>
          <p:cNvSpPr txBox="1"/>
          <p:nvPr/>
        </p:nvSpPr>
        <p:spPr>
          <a:xfrm>
            <a:off x="3842478" y="62333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Morgan </a:t>
            </a:r>
            <a:r>
              <a:rPr lang="en-US" dirty="0" err="1">
                <a:latin typeface="Georgia"/>
              </a:rPr>
              <a:t>Weistling</a:t>
            </a:r>
            <a:endParaRPr lang="en-US" dirty="0">
              <a:latin typeface="Georgia"/>
            </a:endParaRPr>
          </a:p>
        </p:txBody>
      </p:sp>
    </p:spTree>
    <p:extLst>
      <p:ext uri="{BB962C8B-B14F-4D97-AF65-F5344CB8AC3E}">
        <p14:creationId xmlns:p14="http://schemas.microsoft.com/office/powerpoint/2010/main" val="3243794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rayer: Litany of Trust - YOUTH AND YOUNG ADULT MINISTRY">
            <a:extLst>
              <a:ext uri="{FF2B5EF4-FFF2-40B4-BE49-F238E27FC236}">
                <a16:creationId xmlns:a16="http://schemas.microsoft.com/office/drawing/2014/main" id="{110A1162-7627-4CE7-A2F7-73DCE6150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902" y="385212"/>
            <a:ext cx="9262195" cy="6132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AC8C0B-4950-4F0F-BE22-CFD8E5BD5CB8}"/>
              </a:ext>
            </a:extLst>
          </p:cNvPr>
          <p:cNvSpPr txBox="1"/>
          <p:nvPr/>
        </p:nvSpPr>
        <p:spPr>
          <a:xfrm>
            <a:off x="2097374" y="61484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Pacific Press</a:t>
            </a:r>
            <a:endParaRPr lang="en-US" dirty="0">
              <a:latin typeface="Georgia"/>
            </a:endParaRPr>
          </a:p>
        </p:txBody>
      </p:sp>
    </p:spTree>
    <p:extLst>
      <p:ext uri="{BB962C8B-B14F-4D97-AF65-F5344CB8AC3E}">
        <p14:creationId xmlns:p14="http://schemas.microsoft.com/office/powerpoint/2010/main" val="1563945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B493B4D4-5164-417B-8E6B-A963F1E8C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302" y="382036"/>
            <a:ext cx="5030699" cy="6288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A61BA1-074F-4F07-944B-79EFFB2FABB0}"/>
              </a:ext>
            </a:extLst>
          </p:cNvPr>
          <p:cNvSpPr txBox="1"/>
          <p:nvPr/>
        </p:nvSpPr>
        <p:spPr>
          <a:xfrm>
            <a:off x="3814997" y="627131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Sight and Sound Theater</a:t>
            </a:r>
          </a:p>
        </p:txBody>
      </p:sp>
    </p:spTree>
    <p:extLst>
      <p:ext uri="{BB962C8B-B14F-4D97-AF65-F5344CB8AC3E}">
        <p14:creationId xmlns:p14="http://schemas.microsoft.com/office/powerpoint/2010/main" val="2481371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LightHaven. the hand of god by yongsung kim jesus reaching into the water  reaching through water painting veiw fron under water by peter">
            <a:extLst>
              <a:ext uri="{FF2B5EF4-FFF2-40B4-BE49-F238E27FC236}">
                <a16:creationId xmlns:a16="http://schemas.microsoft.com/office/drawing/2014/main" id="{DE407D86-0BE3-4789-90F3-F38794D62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702" y="190500"/>
            <a:ext cx="5181600" cy="647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E416D7-4FD3-47BD-B2C6-69042F58FCDA}"/>
              </a:ext>
            </a:extLst>
          </p:cNvPr>
          <p:cNvSpPr txBox="1"/>
          <p:nvPr/>
        </p:nvSpPr>
        <p:spPr>
          <a:xfrm>
            <a:off x="3949909" y="62981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ea typeface="+mn-lt"/>
                <a:cs typeface="+mn-lt"/>
              </a:rPr>
              <a:t>Yongsung Kim</a:t>
            </a:r>
            <a:endParaRPr lang="en-US">
              <a:latin typeface="Georgia"/>
            </a:endParaRPr>
          </a:p>
        </p:txBody>
      </p:sp>
    </p:spTree>
    <p:extLst>
      <p:ext uri="{BB962C8B-B14F-4D97-AF65-F5344CB8AC3E}">
        <p14:creationId xmlns:p14="http://schemas.microsoft.com/office/powerpoint/2010/main" val="2523661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ustave Brion, JESUS AND PETER ON THE WATER (JESUS ET PIERRE SUR LES EAUX  ), 1863 | Gallery 19C">
            <a:extLst>
              <a:ext uri="{FF2B5EF4-FFF2-40B4-BE49-F238E27FC236}">
                <a16:creationId xmlns:a16="http://schemas.microsoft.com/office/drawing/2014/main" id="{D25C75E6-3BD9-428E-BA49-94D157169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0"/>
            <a:ext cx="7105650"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B753739-C7F4-4A95-8DEC-18771DBCFD35}"/>
              </a:ext>
            </a:extLst>
          </p:cNvPr>
          <p:cNvSpPr/>
          <p:nvPr/>
        </p:nvSpPr>
        <p:spPr>
          <a:xfrm>
            <a:off x="540328" y="1260764"/>
            <a:ext cx="3948546" cy="3970318"/>
          </a:xfrm>
          <a:prstGeom prst="rect">
            <a:avLst/>
          </a:prstGeom>
        </p:spPr>
        <p:txBody>
          <a:bodyPr wrap="square">
            <a:spAutoFit/>
          </a:bodyPr>
          <a:lstStyle/>
          <a:p>
            <a:pPr algn="ctr"/>
            <a:r>
              <a:rPr lang="en-US" sz="3600" b="1" dirty="0">
                <a:latin typeface="Georgia" panose="02040502050405020303" pitchFamily="18" charset="0"/>
              </a:rPr>
              <a:t>“Jesus </a:t>
            </a:r>
            <a:r>
              <a:rPr lang="en-US" sz="3600" b="1" dirty="0">
                <a:solidFill>
                  <a:srgbClr val="FFFF00"/>
                </a:solidFill>
                <a:latin typeface="Georgia" panose="02040502050405020303" pitchFamily="18" charset="0"/>
              </a:rPr>
              <a:t>immediately</a:t>
            </a:r>
            <a:r>
              <a:rPr lang="en-US" sz="3600" b="1" dirty="0">
                <a:latin typeface="Georgia" panose="02040502050405020303" pitchFamily="18" charset="0"/>
              </a:rPr>
              <a:t> reached out his hand”</a:t>
            </a:r>
          </a:p>
          <a:p>
            <a:pPr algn="ctr"/>
            <a:endParaRPr lang="en-US" sz="3600" b="1" dirty="0">
              <a:latin typeface="Georgia" panose="02040502050405020303" pitchFamily="18" charset="0"/>
            </a:endParaRPr>
          </a:p>
          <a:p>
            <a:pPr algn="ctr"/>
            <a:r>
              <a:rPr lang="en-US" sz="3600" b="1" dirty="0">
                <a:latin typeface="Georgia" panose="02040502050405020303" pitchFamily="18" charset="0"/>
              </a:rPr>
              <a:t>(Matthew 14:31)</a:t>
            </a:r>
          </a:p>
        </p:txBody>
      </p:sp>
      <p:sp>
        <p:nvSpPr>
          <p:cNvPr id="2" name="TextBox 1">
            <a:extLst>
              <a:ext uri="{FF2B5EF4-FFF2-40B4-BE49-F238E27FC236}">
                <a16:creationId xmlns:a16="http://schemas.microsoft.com/office/drawing/2014/main" id="{4C5E20EF-45CC-4894-AB02-54C7064CA1D6}"/>
              </a:ext>
            </a:extLst>
          </p:cNvPr>
          <p:cNvSpPr txBox="1"/>
          <p:nvPr/>
        </p:nvSpPr>
        <p:spPr>
          <a:xfrm>
            <a:off x="5086662" y="64857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Gustave Brion</a:t>
            </a:r>
          </a:p>
        </p:txBody>
      </p:sp>
    </p:spTree>
    <p:extLst>
      <p:ext uri="{BB962C8B-B14F-4D97-AF65-F5344CB8AC3E}">
        <p14:creationId xmlns:p14="http://schemas.microsoft.com/office/powerpoint/2010/main" val="2933055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691" y="4129859"/>
            <a:ext cx="6289964" cy="2298643"/>
          </a:xfrm>
        </p:spPr>
        <p:txBody>
          <a:bodyPr>
            <a:noAutofit/>
          </a:bodyPr>
          <a:lstStyle/>
          <a:p>
            <a:pPr marL="290513" lvl="1" indent="-290513"/>
            <a:r>
              <a:rPr lang="en-US" dirty="0">
                <a:latin typeface="Georgia" panose="02040502050405020303" pitchFamily="18" charset="0"/>
              </a:rPr>
              <a:t>“He saw them” </a:t>
            </a:r>
            <a:r>
              <a:rPr lang="en-US" sz="2400" dirty="0">
                <a:latin typeface="Georgia" panose="02040502050405020303" pitchFamily="18" charset="0"/>
              </a:rPr>
              <a:t>(Mark 6:48)</a:t>
            </a:r>
            <a:r>
              <a:rPr lang="en-US" dirty="0">
                <a:latin typeface="Georgia" panose="02040502050405020303" pitchFamily="18" charset="0"/>
              </a:rPr>
              <a:t> </a:t>
            </a:r>
          </a:p>
          <a:p>
            <a:pPr marL="290513" lvl="1" indent="-290513"/>
            <a:r>
              <a:rPr lang="en-US" dirty="0">
                <a:latin typeface="Georgia" panose="02040502050405020303" pitchFamily="18" charset="0"/>
              </a:rPr>
              <a:t>“The fourth watch” </a:t>
            </a:r>
            <a:r>
              <a:rPr lang="en-US" sz="2400" dirty="0">
                <a:latin typeface="Georgia" panose="02040502050405020303" pitchFamily="18" charset="0"/>
              </a:rPr>
              <a:t>(Matt. 14:25)</a:t>
            </a:r>
            <a:endParaRPr lang="en-US" dirty="0">
              <a:latin typeface="Georgia" panose="02040502050405020303" pitchFamily="18" charset="0"/>
            </a:endParaRPr>
          </a:p>
          <a:p>
            <a:pPr marL="290513" lvl="1" indent="-290513"/>
            <a:r>
              <a:rPr lang="en-US" dirty="0">
                <a:latin typeface="Georgia" panose="02040502050405020303" pitchFamily="18" charset="0"/>
              </a:rPr>
              <a:t>“Immediately” </a:t>
            </a:r>
            <a:r>
              <a:rPr lang="en-US" sz="2400" dirty="0">
                <a:latin typeface="Georgia" panose="02040502050405020303" pitchFamily="18" charset="0"/>
              </a:rPr>
              <a:t>(Matt. 14:31)</a:t>
            </a:r>
          </a:p>
          <a:p>
            <a:pPr marL="290513" lvl="1" indent="-290513"/>
            <a:r>
              <a:rPr lang="en-US" dirty="0">
                <a:latin typeface="Georgia" panose="02040502050405020303" pitchFamily="18" charset="0"/>
              </a:rPr>
              <a:t>“Come” </a:t>
            </a:r>
            <a:r>
              <a:rPr lang="en-US" sz="2400" dirty="0">
                <a:latin typeface="Georgia" panose="02040502050405020303" pitchFamily="18" charset="0"/>
              </a:rPr>
              <a:t>(Matt. 14:29)</a:t>
            </a:r>
          </a:p>
          <a:p>
            <a:pPr marL="0" lvl="1" indent="0">
              <a:buNone/>
            </a:pPr>
            <a:endParaRPr lang="en-US" dirty="0">
              <a:latin typeface="Georgia" panose="02040502050405020303" pitchFamily="18" charset="0"/>
            </a:endParaRPr>
          </a:p>
        </p:txBody>
      </p:sp>
      <p:sp>
        <p:nvSpPr>
          <p:cNvPr id="5" name="Title 4">
            <a:extLst>
              <a:ext uri="{FF2B5EF4-FFF2-40B4-BE49-F238E27FC236}">
                <a16:creationId xmlns:a16="http://schemas.microsoft.com/office/drawing/2014/main" id="{1B041CF9-80A9-4848-8638-C078B380CA29}"/>
              </a:ext>
            </a:extLst>
          </p:cNvPr>
          <p:cNvSpPr>
            <a:spLocks noGrp="1"/>
          </p:cNvSpPr>
          <p:nvPr>
            <p:ph type="title"/>
          </p:nvPr>
        </p:nvSpPr>
        <p:spPr>
          <a:xfrm>
            <a:off x="124692" y="-69278"/>
            <a:ext cx="11644942" cy="970450"/>
          </a:xfrm>
        </p:spPr>
        <p:txBody>
          <a:bodyPr>
            <a:normAutofit/>
          </a:bodyPr>
          <a:lstStyle/>
          <a:p>
            <a:r>
              <a:rPr lang="en-US" sz="4000" dirty="0"/>
              <a:t>Lessons from Peter and Christ in The Storm</a:t>
            </a:r>
          </a:p>
        </p:txBody>
      </p:sp>
      <p:sp>
        <p:nvSpPr>
          <p:cNvPr id="6" name="Rectangle 5">
            <a:extLst>
              <a:ext uri="{FF2B5EF4-FFF2-40B4-BE49-F238E27FC236}">
                <a16:creationId xmlns:a16="http://schemas.microsoft.com/office/drawing/2014/main" id="{028DCB8C-2C70-4432-9DB5-34C4DC19629B}"/>
              </a:ext>
            </a:extLst>
          </p:cNvPr>
          <p:cNvSpPr/>
          <p:nvPr/>
        </p:nvSpPr>
        <p:spPr>
          <a:xfrm>
            <a:off x="6317672" y="4336467"/>
            <a:ext cx="5555673" cy="2062103"/>
          </a:xfrm>
          <a:prstGeom prst="rect">
            <a:avLst/>
          </a:prstGeom>
        </p:spPr>
        <p:txBody>
          <a:bodyPr wrap="square">
            <a:spAutoFit/>
          </a:bodyPr>
          <a:lstStyle/>
          <a:p>
            <a:pPr algn="ctr"/>
            <a:r>
              <a:rPr lang="en-US" sz="3200" b="1" dirty="0">
                <a:latin typeface="Georgia" panose="02040502050405020303" pitchFamily="18" charset="0"/>
              </a:rPr>
              <a:t>What examples have you seen in your life that illustrate these principles?</a:t>
            </a:r>
          </a:p>
        </p:txBody>
      </p:sp>
      <p:pic>
        <p:nvPicPr>
          <p:cNvPr id="2" name="Picture 4">
            <a:extLst>
              <a:ext uri="{FF2B5EF4-FFF2-40B4-BE49-F238E27FC236}">
                <a16:creationId xmlns:a16="http://schemas.microsoft.com/office/drawing/2014/main" id="{C09FD27B-1F15-47BC-9872-D067623101B1}"/>
              </a:ext>
            </a:extLst>
          </p:cNvPr>
          <p:cNvPicPr>
            <a:picLocks noChangeAspect="1"/>
          </p:cNvPicPr>
          <p:nvPr/>
        </p:nvPicPr>
        <p:blipFill rotWithShape="1">
          <a:blip r:embed="rId3"/>
          <a:srcRect r="-95" b="3125"/>
          <a:stretch/>
        </p:blipFill>
        <p:spPr>
          <a:xfrm>
            <a:off x="2755065" y="809153"/>
            <a:ext cx="6681869" cy="33356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1714A815-ACD5-4270-AC3C-0CE24ACDB652}"/>
              </a:ext>
            </a:extLst>
          </p:cNvPr>
          <p:cNvSpPr txBox="1"/>
          <p:nvPr/>
        </p:nvSpPr>
        <p:spPr>
          <a:xfrm>
            <a:off x="2909341" y="3775493"/>
            <a:ext cx="4754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Videos</a:t>
            </a:r>
          </a:p>
        </p:txBody>
      </p:sp>
    </p:spTree>
    <p:extLst>
      <p:ext uri="{BB962C8B-B14F-4D97-AF65-F5344CB8AC3E}">
        <p14:creationId xmlns:p14="http://schemas.microsoft.com/office/powerpoint/2010/main" val="3306372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Nicodemus">
            <a:extLst>
              <a:ext uri="{FF2B5EF4-FFF2-40B4-BE49-F238E27FC236}">
                <a16:creationId xmlns:a16="http://schemas.microsoft.com/office/drawing/2014/main" id="{BBAFCA53-F0B5-374B-9B81-F8EF9A676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688" y="1286822"/>
            <a:ext cx="4597483" cy="52392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C05DB49-4485-9E49-B939-016A29C519FF}"/>
              </a:ext>
            </a:extLst>
          </p:cNvPr>
          <p:cNvSpPr>
            <a:spLocks noGrp="1"/>
          </p:cNvSpPr>
          <p:nvPr>
            <p:ph type="title"/>
          </p:nvPr>
        </p:nvSpPr>
        <p:spPr>
          <a:xfrm>
            <a:off x="191727" y="484632"/>
            <a:ext cx="6422849" cy="1676603"/>
          </a:xfrm>
        </p:spPr>
        <p:txBody>
          <a:bodyPr vert="horz" lIns="91440" tIns="45720" rIns="91440" bIns="45720" rtlCol="0" anchor="ctr">
            <a:normAutofit/>
          </a:bodyPr>
          <a:lstStyle/>
          <a:p>
            <a:pPr algn="ctr"/>
            <a:r>
              <a:rPr lang="en-US" sz="4800" b="1" kern="1200" dirty="0">
                <a:solidFill>
                  <a:schemeClr val="tx1"/>
                </a:solidFill>
                <a:latin typeface="Georgia" panose="02040502050405020303" pitchFamily="18" charset="0"/>
              </a:rPr>
              <a:t>Born Again</a:t>
            </a:r>
            <a:br>
              <a:rPr lang="en-US" sz="4800" b="1" kern="1200" dirty="0">
                <a:solidFill>
                  <a:schemeClr val="tx1"/>
                </a:solidFill>
                <a:latin typeface="Georgia" panose="02040502050405020303" pitchFamily="18" charset="0"/>
              </a:rPr>
            </a:br>
            <a:r>
              <a:rPr lang="en-US" sz="4000" kern="1200" dirty="0">
                <a:solidFill>
                  <a:schemeClr val="tx1"/>
                </a:solidFill>
                <a:latin typeface="Georgia" panose="02040502050405020303" pitchFamily="18" charset="0"/>
              </a:rPr>
              <a:t>John 3:3</a:t>
            </a:r>
            <a:endParaRPr lang="en-US" sz="4000"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6F250AB4-118A-704B-BCA0-711D6674F925}"/>
              </a:ext>
            </a:extLst>
          </p:cNvPr>
          <p:cNvSpPr>
            <a:spLocks noGrp="1"/>
          </p:cNvSpPr>
          <p:nvPr>
            <p:ph sz="half" idx="1"/>
          </p:nvPr>
        </p:nvSpPr>
        <p:spPr>
          <a:xfrm>
            <a:off x="191727" y="2161236"/>
            <a:ext cx="6809961" cy="4214984"/>
          </a:xfrm>
        </p:spPr>
        <p:txBody>
          <a:bodyPr vert="horz" lIns="91440" tIns="45720" rIns="91440" bIns="45720" rtlCol="0">
            <a:normAutofit lnSpcReduction="10000"/>
          </a:bodyPr>
          <a:lstStyle/>
          <a:p>
            <a:pPr marL="0" indent="0" algn="ctr">
              <a:buNone/>
            </a:pPr>
            <a:r>
              <a:rPr lang="en-US" sz="3200" dirty="0">
                <a:latin typeface="Georgia" panose="02040502050405020303" pitchFamily="18" charset="0"/>
              </a:rPr>
              <a:t>“again” = </a:t>
            </a:r>
            <a:r>
              <a:rPr lang="en-US" sz="3200" i="1" dirty="0" err="1">
                <a:latin typeface="Georgia" panose="02040502050405020303" pitchFamily="18" charset="0"/>
              </a:rPr>
              <a:t>anōthen</a:t>
            </a:r>
            <a:r>
              <a:rPr lang="en-US" sz="3200" dirty="0">
                <a:latin typeface="Georgia" panose="02040502050405020303" pitchFamily="18" charset="0"/>
              </a:rPr>
              <a:t> (Greek)</a:t>
            </a:r>
          </a:p>
          <a:p>
            <a:pPr marL="0" indent="0" algn="ctr">
              <a:buNone/>
            </a:pPr>
            <a:endParaRPr lang="en-US" sz="800" dirty="0">
              <a:latin typeface="Georgia" panose="02040502050405020303" pitchFamily="18" charset="0"/>
            </a:endParaRPr>
          </a:p>
          <a:p>
            <a:pPr marL="0" indent="0" algn="ctr">
              <a:buNone/>
            </a:pPr>
            <a:r>
              <a:rPr lang="en-US" sz="3200" dirty="0"/>
              <a:t>Can mean </a:t>
            </a:r>
            <a:r>
              <a:rPr lang="en-US" sz="3200" dirty="0">
                <a:latin typeface="Georgia" panose="02040502050405020303" pitchFamily="18" charset="0"/>
              </a:rPr>
              <a:t>“a second time” </a:t>
            </a:r>
          </a:p>
          <a:p>
            <a:pPr marL="0" indent="0" algn="ctr">
              <a:buNone/>
            </a:pPr>
            <a:r>
              <a:rPr lang="en-US" sz="3200" dirty="0">
                <a:latin typeface="Georgia" panose="02040502050405020303" pitchFamily="18" charset="0"/>
              </a:rPr>
              <a:t>or “from above.”</a:t>
            </a:r>
          </a:p>
          <a:p>
            <a:pPr marL="0" indent="0" algn="ctr">
              <a:buNone/>
            </a:pPr>
            <a:endParaRPr lang="en-US" sz="3200" dirty="0"/>
          </a:p>
          <a:p>
            <a:pPr marL="0" indent="0" algn="ctr">
              <a:buNone/>
            </a:pPr>
            <a:r>
              <a:rPr lang="en-US" sz="3200" dirty="0"/>
              <a:t>In context, Jesus is talking about spiritual rebirth, but Nicodemus doesn’t get it. </a:t>
            </a:r>
            <a:endParaRPr lang="en-US" sz="3200" dirty="0">
              <a:latin typeface="Georgia" panose="02040502050405020303" pitchFamily="18" charset="0"/>
            </a:endParaRPr>
          </a:p>
          <a:p>
            <a:pPr marL="0" indent="0" algn="ctr">
              <a:buNone/>
            </a:pPr>
            <a:endParaRPr lang="en-US" sz="3200" dirty="0">
              <a:latin typeface="Georgia" panose="02040502050405020303" pitchFamily="18" charset="0"/>
            </a:endParaRPr>
          </a:p>
          <a:p>
            <a:endParaRPr lang="en-US" sz="2000" dirty="0"/>
          </a:p>
          <a:p>
            <a:pPr marL="36900" indent="0">
              <a:buNone/>
            </a:pPr>
            <a:endParaRPr lang="en-US" sz="2000" dirty="0"/>
          </a:p>
        </p:txBody>
      </p:sp>
      <p:sp>
        <p:nvSpPr>
          <p:cNvPr id="8" name="TextBox 7">
            <a:extLst>
              <a:ext uri="{FF2B5EF4-FFF2-40B4-BE49-F238E27FC236}">
                <a16:creationId xmlns:a16="http://schemas.microsoft.com/office/drawing/2014/main" id="{E5780472-A103-8F49-B4F6-499982EC9FEB}"/>
              </a:ext>
            </a:extLst>
          </p:cNvPr>
          <p:cNvSpPr txBox="1"/>
          <p:nvPr/>
        </p:nvSpPr>
        <p:spPr>
          <a:xfrm>
            <a:off x="7452396" y="6176963"/>
            <a:ext cx="40298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Providence Lithograph Company</a:t>
            </a:r>
            <a:endParaRPr lang="en-US" dirty="0">
              <a:latin typeface="Georgia"/>
            </a:endParaRPr>
          </a:p>
        </p:txBody>
      </p:sp>
    </p:spTree>
    <p:extLst>
      <p:ext uri="{BB962C8B-B14F-4D97-AF65-F5344CB8AC3E}">
        <p14:creationId xmlns:p14="http://schemas.microsoft.com/office/powerpoint/2010/main" val="9757884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72F72-11B6-4E7B-A72B-946218403F8E}"/>
              </a:ext>
            </a:extLst>
          </p:cNvPr>
          <p:cNvSpPr>
            <a:spLocks noGrp="1"/>
          </p:cNvSpPr>
          <p:nvPr>
            <p:ph idx="1"/>
          </p:nvPr>
        </p:nvSpPr>
        <p:spPr>
          <a:xfrm>
            <a:off x="4419600" y="304800"/>
            <a:ext cx="7467600" cy="6188075"/>
          </a:xfrm>
        </p:spPr>
        <p:txBody>
          <a:bodyPr>
            <a:noAutofit/>
          </a:bodyPr>
          <a:lstStyle/>
          <a:p>
            <a:pPr marL="0" indent="0">
              <a:buNone/>
            </a:pPr>
            <a:r>
              <a:rPr lang="en-US" dirty="0">
                <a:latin typeface="Georgia" panose="02040502050405020303" pitchFamily="18" charset="0"/>
              </a:rPr>
              <a:t>“To me, when my ministry is all over, it will not be any talk that I gave that will be very important in the sight of the Lord; but what will be important to him will be my hearing his voice and responding to his promptings. I constantly pray that the Spirit might direct me to be an instrument in the hands of the Lord to do his will and his bidding.”</a:t>
            </a:r>
            <a:endParaRPr lang="en-US" i="1" dirty="0">
              <a:latin typeface="Georgia" panose="02040502050405020303" pitchFamily="18" charset="0"/>
            </a:endParaRPr>
          </a:p>
        </p:txBody>
      </p:sp>
      <p:sp>
        <p:nvSpPr>
          <p:cNvPr id="2" name="Rectangle 1">
            <a:extLst>
              <a:ext uri="{FF2B5EF4-FFF2-40B4-BE49-F238E27FC236}">
                <a16:creationId xmlns:a16="http://schemas.microsoft.com/office/drawing/2014/main" id="{4B58A04B-2F64-4457-9632-BAC1970F9855}"/>
              </a:ext>
            </a:extLst>
          </p:cNvPr>
          <p:cNvSpPr/>
          <p:nvPr/>
        </p:nvSpPr>
        <p:spPr>
          <a:xfrm>
            <a:off x="304800" y="3986463"/>
            <a:ext cx="4114800" cy="1200329"/>
          </a:xfrm>
          <a:prstGeom prst="rect">
            <a:avLst/>
          </a:prstGeom>
        </p:spPr>
        <p:txBody>
          <a:bodyPr wrap="square">
            <a:spAutoFit/>
          </a:bodyPr>
          <a:lstStyle/>
          <a:p>
            <a:pPr algn="ctr"/>
            <a:r>
              <a:rPr lang="en-US" dirty="0">
                <a:ea typeface="Calibri" panose="020F0502020204030204" pitchFamily="34" charset="0"/>
              </a:rPr>
              <a:t>President M. Russell Ballard, </a:t>
            </a:r>
          </a:p>
          <a:p>
            <a:pPr algn="ctr"/>
            <a:r>
              <a:rPr lang="en-US" dirty="0"/>
              <a:t>“Respond to the Prompting </a:t>
            </a:r>
          </a:p>
          <a:p>
            <a:pPr algn="ctr"/>
            <a:r>
              <a:rPr lang="en-US" dirty="0"/>
              <a:t>of the Spirit”</a:t>
            </a:r>
          </a:p>
          <a:p>
            <a:pPr algn="ctr"/>
            <a:r>
              <a:rPr lang="en-US" dirty="0"/>
              <a:t>8 January 1988</a:t>
            </a:r>
          </a:p>
        </p:txBody>
      </p:sp>
      <p:pic>
        <p:nvPicPr>
          <p:cNvPr id="1026" name="Picture 2" descr="Image result for m. russell ballard">
            <a:extLst>
              <a:ext uri="{FF2B5EF4-FFF2-40B4-BE49-F238E27FC236}">
                <a16:creationId xmlns:a16="http://schemas.microsoft.com/office/drawing/2014/main" id="{8AFA80C8-DB94-40D2-8745-36317A668E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76" r="21228"/>
          <a:stretch/>
        </p:blipFill>
        <p:spPr bwMode="auto">
          <a:xfrm>
            <a:off x="465221" y="431215"/>
            <a:ext cx="3546801" cy="34047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3628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3933902"/>
            <a:ext cx="2521132" cy="692332"/>
          </a:xfrm>
        </p:spPr>
        <p:txBody>
          <a:bodyPr>
            <a:normAutofit fontScale="90000"/>
          </a:bodyPr>
          <a:lstStyle/>
          <a:p>
            <a:r>
              <a:rPr lang="en-US" sz="2000" dirty="0"/>
              <a:t>President Bonnie D. Parkin, Former Relief Society General President</a:t>
            </a:r>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Autofit/>
          </a:bodyPr>
          <a:lstStyle/>
          <a:p>
            <a:pPr marL="36900" indent="0">
              <a:buNone/>
            </a:pPr>
            <a:r>
              <a:rPr lang="en-US" sz="3800" dirty="0"/>
              <a:t>“Our personal ministry is sacred and precious. It allows us to become an extension of the Lord’s love. It embraces all who cross our path. What are those things you can do for another person that only you can do? I invite you to find out.…Today, you will have immediate opportunities to practice your </a:t>
            </a:r>
            <a:r>
              <a:rPr lang="en-US" sz="3800"/>
              <a:t>personal ministry.” </a:t>
            </a:r>
            <a:endParaRPr lang="en-US" sz="3800" dirty="0"/>
          </a:p>
        </p:txBody>
      </p:sp>
      <p:pic>
        <p:nvPicPr>
          <p:cNvPr id="1026" name="Picture 2" descr="Relief Society General President">
            <a:extLst>
              <a:ext uri="{FF2B5EF4-FFF2-40B4-BE49-F238E27FC236}">
                <a16:creationId xmlns:a16="http://schemas.microsoft.com/office/drawing/2014/main" id="{C6B541BA-CE06-4C69-AC25-714C48FF1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57" y="456806"/>
            <a:ext cx="2533650" cy="3171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533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93822-612D-44AB-9498-FBC105B6AB9A}"/>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767602DF-4FB7-49CD-9D28-6C764DF9C869}"/>
              </a:ext>
            </a:extLst>
          </p:cNvPr>
          <p:cNvSpPr>
            <a:spLocks noGrp="1"/>
          </p:cNvSpPr>
          <p:nvPr>
            <p:ph idx="1"/>
          </p:nvPr>
        </p:nvSpPr>
        <p:spPr>
          <a:xfrm>
            <a:off x="740228" y="1580051"/>
            <a:ext cx="10755085" cy="4668349"/>
          </a:xfrm>
        </p:spPr>
        <p:txBody>
          <a:bodyPr>
            <a:normAutofit/>
          </a:bodyPr>
          <a:lstStyle/>
          <a:p>
            <a:pPr marL="36900" indent="0">
              <a:buNone/>
            </a:pPr>
            <a:r>
              <a:rPr lang="en-US" dirty="0"/>
              <a:t>Insights from, discussions with, and resources authored by Dr. Frank Judd, Dr. Mark Ellison, Dr. Gaye Strathearn, Dr. Matthew Grey, and Dr. S. Michael Wilcox </a:t>
            </a:r>
            <a:r>
              <a:rPr lang="en-US" b="0" i="0" dirty="0">
                <a:solidFill>
                  <a:schemeClr val="tx1"/>
                </a:solidFill>
                <a:effectLst/>
                <a:latin typeface="Georgia" panose="02040502050405020303" pitchFamily="18" charset="0"/>
              </a:rPr>
              <a:t>were used in the creation of this video. </a:t>
            </a:r>
          </a:p>
          <a:p>
            <a:pPr marL="36900" indent="0">
              <a:buNone/>
            </a:pPr>
            <a:endParaRPr lang="en-US" dirty="0"/>
          </a:p>
        </p:txBody>
      </p:sp>
    </p:spTree>
    <p:extLst>
      <p:ext uri="{BB962C8B-B14F-4D97-AF65-F5344CB8AC3E}">
        <p14:creationId xmlns:p14="http://schemas.microsoft.com/office/powerpoint/2010/main" val="2419149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Nicodemus">
            <a:extLst>
              <a:ext uri="{FF2B5EF4-FFF2-40B4-BE49-F238E27FC236}">
                <a16:creationId xmlns:a16="http://schemas.microsoft.com/office/drawing/2014/main" id="{58B7845E-F8C6-7B49-AB44-45BB4F1C0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688" y="621161"/>
            <a:ext cx="5181600" cy="59049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04518D14-AD5A-4FA9-9353-A7E3A80CD4FE}"/>
              </a:ext>
            </a:extLst>
          </p:cNvPr>
          <p:cNvSpPr>
            <a:spLocks noGrp="1"/>
          </p:cNvSpPr>
          <p:nvPr>
            <p:ph sz="half" idx="1"/>
          </p:nvPr>
        </p:nvSpPr>
        <p:spPr>
          <a:xfrm>
            <a:off x="300251" y="477672"/>
            <a:ext cx="6451107" cy="6048448"/>
          </a:xfrm>
        </p:spPr>
        <p:txBody>
          <a:bodyPr>
            <a:normAutofit/>
          </a:bodyPr>
          <a:lstStyle/>
          <a:p>
            <a:pPr marL="36900" indent="0">
              <a:buNone/>
            </a:pPr>
            <a:r>
              <a:rPr lang="en-US" sz="3200" dirty="0"/>
              <a:t>“‘Marvel not that I said unto thee, Ye must be born again…’ Nicodemus answered and said unto him, ‘How can these things be?’ Jesus answered and said unto him, ‘Art thou a master of Israel, and </a:t>
            </a:r>
            <a:r>
              <a:rPr lang="en-US" sz="3200" dirty="0" err="1"/>
              <a:t>knowest</a:t>
            </a:r>
            <a:r>
              <a:rPr lang="en-US" sz="3200" dirty="0"/>
              <a:t> not these things? …If I have told you earthly things, and ye believe not, how shall ye believe, if I tell you of heavenly things?’” </a:t>
            </a:r>
          </a:p>
          <a:p>
            <a:pPr marL="36900" indent="0">
              <a:buNone/>
            </a:pPr>
            <a:r>
              <a:rPr lang="en-US" sz="2200" dirty="0"/>
              <a:t>(John 3:7, 9–12)</a:t>
            </a:r>
            <a:endParaRPr lang="en-US" sz="3500" dirty="0"/>
          </a:p>
        </p:txBody>
      </p:sp>
      <p:sp>
        <p:nvSpPr>
          <p:cNvPr id="8" name="TextBox 7">
            <a:extLst>
              <a:ext uri="{FF2B5EF4-FFF2-40B4-BE49-F238E27FC236}">
                <a16:creationId xmlns:a16="http://schemas.microsoft.com/office/drawing/2014/main" id="{DB50F120-9C0D-E44C-B7E5-CFEC45BE3A70}"/>
              </a:ext>
            </a:extLst>
          </p:cNvPr>
          <p:cNvSpPr txBox="1"/>
          <p:nvPr/>
        </p:nvSpPr>
        <p:spPr>
          <a:xfrm>
            <a:off x="7452396" y="6176963"/>
            <a:ext cx="40298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Providence Lithograph Company</a:t>
            </a:r>
            <a:endParaRPr lang="en-US" dirty="0">
              <a:latin typeface="Georgia"/>
            </a:endParaRPr>
          </a:p>
        </p:txBody>
      </p:sp>
    </p:spTree>
    <p:extLst>
      <p:ext uri="{BB962C8B-B14F-4D97-AF65-F5344CB8AC3E}">
        <p14:creationId xmlns:p14="http://schemas.microsoft.com/office/powerpoint/2010/main" val="393789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C02EA9E-F564-4640-8D05-7ABC704810DE}"/>
              </a:ext>
            </a:extLst>
          </p:cNvPr>
          <p:cNvSpPr>
            <a:spLocks noGrp="1"/>
          </p:cNvSpPr>
          <p:nvPr>
            <p:ph idx="1"/>
          </p:nvPr>
        </p:nvSpPr>
        <p:spPr>
          <a:xfrm>
            <a:off x="4394579" y="368489"/>
            <a:ext cx="7519916" cy="6073253"/>
          </a:xfrm>
        </p:spPr>
        <p:txBody>
          <a:bodyPr>
            <a:normAutofit fontScale="92500"/>
          </a:bodyPr>
          <a:lstStyle/>
          <a:p>
            <a:pPr marL="36900" indent="0">
              <a:buNone/>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“As the president of BYU-Idaho, Elder Bednar and President Henry B. Eyring, who was Commissioner of Church Education and a member of the Quorum of the Twelve at the time, had differing opinions about how the university was to transition from Ricks College to BYU-Idaho. </a:t>
            </a:r>
            <a:endParaRPr lang="en-US" sz="7200" dirty="0"/>
          </a:p>
        </p:txBody>
      </p:sp>
      <p:sp>
        <p:nvSpPr>
          <p:cNvPr id="4" name="TextBox 3">
            <a:extLst>
              <a:ext uri="{FF2B5EF4-FFF2-40B4-BE49-F238E27FC236}">
                <a16:creationId xmlns:a16="http://schemas.microsoft.com/office/drawing/2014/main" id="{0928276F-988D-4E90-A42A-8F4CE5407F8D}"/>
              </a:ext>
            </a:extLst>
          </p:cNvPr>
          <p:cNvSpPr txBox="1"/>
          <p:nvPr/>
        </p:nvSpPr>
        <p:spPr>
          <a:xfrm>
            <a:off x="373041" y="4850095"/>
            <a:ext cx="3326641" cy="1754326"/>
          </a:xfrm>
          <a:prstGeom prst="rect">
            <a:avLst/>
          </a:prstGeom>
          <a:noFill/>
        </p:spPr>
        <p:txBody>
          <a:bodyPr wrap="square">
            <a:spAutoFit/>
          </a:bodyPr>
          <a:lstStyle/>
          <a:p>
            <a:pPr marL="36900" indent="0">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“Meekness vital to inspiring learning, Elder Bednar tells BYU employees,” </a:t>
            </a:r>
            <a:r>
              <a:rPr lang="en-US"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https://news.byu.edu/news/meekness-vital-inspiring-learning-elder-bednar-tells-byu-employees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Former official portrait of David A. Bednar.  Replaced August 2020.">
            <a:extLst>
              <a:ext uri="{FF2B5EF4-FFF2-40B4-BE49-F238E27FC236}">
                <a16:creationId xmlns:a16="http://schemas.microsoft.com/office/drawing/2014/main" id="{625CCF30-71C9-44D3-86CF-F1190AD49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505" y="280875"/>
            <a:ext cx="3563448" cy="4454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240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C02EA9E-F564-4640-8D05-7ABC704810DE}"/>
              </a:ext>
            </a:extLst>
          </p:cNvPr>
          <p:cNvSpPr>
            <a:spLocks noGrp="1"/>
          </p:cNvSpPr>
          <p:nvPr>
            <p:ph idx="1"/>
          </p:nvPr>
        </p:nvSpPr>
        <p:spPr>
          <a:xfrm>
            <a:off x="4394579" y="368489"/>
            <a:ext cx="7519916" cy="6073253"/>
          </a:xfrm>
        </p:spPr>
        <p:txBody>
          <a:bodyPr>
            <a:normAutofit lnSpcReduction="10000"/>
          </a:bodyPr>
          <a:lstStyle/>
          <a:p>
            <a:pPr marL="36900" indent="0">
              <a:buNone/>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“The two worked throughout the day to find a resolution but were unsuccessful. The next morning, President Eyring told Elder Bednar that he had been rebuked by the Holy Ghost and indicated that Elder Bednar’s plan for the transition should continue forward.</a:t>
            </a:r>
            <a:endParaRPr lang="en-US" sz="7200" dirty="0"/>
          </a:p>
        </p:txBody>
      </p:sp>
      <p:sp>
        <p:nvSpPr>
          <p:cNvPr id="4" name="TextBox 3">
            <a:extLst>
              <a:ext uri="{FF2B5EF4-FFF2-40B4-BE49-F238E27FC236}">
                <a16:creationId xmlns:a16="http://schemas.microsoft.com/office/drawing/2014/main" id="{0928276F-988D-4E90-A42A-8F4CE5407F8D}"/>
              </a:ext>
            </a:extLst>
          </p:cNvPr>
          <p:cNvSpPr txBox="1"/>
          <p:nvPr/>
        </p:nvSpPr>
        <p:spPr>
          <a:xfrm>
            <a:off x="373041" y="4850095"/>
            <a:ext cx="3326641" cy="1754326"/>
          </a:xfrm>
          <a:prstGeom prst="rect">
            <a:avLst/>
          </a:prstGeom>
          <a:noFill/>
        </p:spPr>
        <p:txBody>
          <a:bodyPr wrap="square">
            <a:spAutoFit/>
          </a:bodyPr>
          <a:lstStyle/>
          <a:p>
            <a:pPr marL="36900" indent="0">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“Meekness vital to inspiring learning, Elder Bednar tells BYU employees,” </a:t>
            </a:r>
            <a:r>
              <a:rPr lang="en-US"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https://news.byu.edu/news/meekness-vital-inspiring-learning-elder-bednar-tells-byu-employees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Former official portrait of David A. Bednar.  Replaced August 2020.">
            <a:extLst>
              <a:ext uri="{FF2B5EF4-FFF2-40B4-BE49-F238E27FC236}">
                <a16:creationId xmlns:a16="http://schemas.microsoft.com/office/drawing/2014/main" id="{625CCF30-71C9-44D3-86CF-F1190AD49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05" y="280875"/>
            <a:ext cx="3563448" cy="4454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6380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10182</TotalTime>
  <Words>4369</Words>
  <Application>Microsoft Office PowerPoint</Application>
  <PresentationFormat>Widescreen</PresentationFormat>
  <Paragraphs>300</Paragraphs>
  <Slides>62</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Calibri</vt:lpstr>
      <vt:lpstr>Calisto MT</vt:lpstr>
      <vt:lpstr>Georgia</vt:lpstr>
      <vt:lpstr>Times New Roman</vt:lpstr>
      <vt:lpstr>Wingdings 2</vt:lpstr>
      <vt:lpstr>Slate</vt:lpstr>
      <vt:lpstr>PowerPoint Presentation</vt:lpstr>
      <vt:lpstr>A Pattern in Jesus’s Ministry</vt:lpstr>
      <vt:lpstr>Jesus and Individuals</vt:lpstr>
      <vt:lpstr>Nicodemus and Jesus</vt:lpstr>
      <vt:lpstr>Nicodemus and Jesus</vt:lpstr>
      <vt:lpstr>Born Again John 3:3</vt:lpstr>
      <vt:lpstr>PowerPoint Presentation</vt:lpstr>
      <vt:lpstr>PowerPoint Presentation</vt:lpstr>
      <vt:lpstr>PowerPoint Presentation</vt:lpstr>
      <vt:lpstr>PowerPoint Presentation</vt:lpstr>
      <vt:lpstr>What Happens to Nicodemus?</vt:lpstr>
      <vt:lpstr>What Happens to Nicodemus?</vt:lpstr>
      <vt:lpstr>What Happens to Nicodemus?</vt:lpstr>
      <vt:lpstr>What Happens to Nicodemus?</vt:lpstr>
      <vt:lpstr>What Happens to Nicodemus?</vt:lpstr>
      <vt:lpstr>Jesus and Individuals</vt:lpstr>
      <vt:lpstr>Jesus and the Samaritan woman at the well</vt:lpstr>
      <vt:lpstr>Jesus and the Samaritan woman at the well</vt:lpstr>
      <vt:lpstr>Jesus and the Samaritan woman at the well</vt:lpstr>
      <vt:lpstr>PowerPoint Presentation</vt:lpstr>
      <vt:lpstr>PowerPoint Presentation</vt:lpstr>
      <vt:lpstr>PowerPoint Presentation</vt:lpstr>
      <vt:lpstr>PowerPoint Presentation</vt:lpstr>
      <vt:lpstr>PowerPoint Presentation</vt:lpstr>
      <vt:lpstr>Jesus and Individuals</vt:lpstr>
      <vt:lpstr>Luke 7:37–39, NRSV</vt:lpstr>
      <vt:lpstr>Luke 7:41–44</vt:lpstr>
      <vt:lpstr>PowerPoint Presentation</vt:lpstr>
      <vt:lpstr>PowerPoint Presentation</vt:lpstr>
      <vt:lpstr>PowerPoint Presentation</vt:lpstr>
      <vt:lpstr>Mark Ellison,  Religion Professor, Brigham Young University</vt:lpstr>
      <vt:lpstr>PowerPoint Presentation</vt:lpstr>
      <vt:lpstr>PowerPoint Presentation</vt:lpstr>
      <vt:lpstr>Jesus and Individuals</vt:lpstr>
      <vt:lpstr>Jesus and John the Baptist</vt:lpstr>
      <vt:lpstr>John the Baptist’s Testimony of Jesus</vt:lpstr>
      <vt:lpstr>John the Baptist’s Testimony of Jesus</vt:lpstr>
      <vt:lpstr>John the Baptist’s Testimony of Jesus</vt:lpstr>
      <vt:lpstr>Jesus’s Response</vt:lpstr>
      <vt:lpstr>Jesus’s Response</vt:lpstr>
      <vt:lpstr>Jesus and John the Baptist</vt:lpstr>
      <vt:lpstr>Matthew 14:22–23</vt:lpstr>
      <vt:lpstr>Jesus and Individuals</vt:lpstr>
      <vt:lpstr>Christ asked Peter (and asks us)  to leave when the nets are full.</vt:lpstr>
      <vt:lpstr>Elder  Robert D. Hales</vt:lpstr>
      <vt:lpstr>Elder  Robert D. Hales</vt:lpstr>
      <vt:lpstr>Elder  Robert D. Hales</vt:lpstr>
      <vt:lpstr>Elder  Robert D. Hales</vt:lpstr>
      <vt:lpstr>Mark 6:46-48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from Peter and Christ in The Storm</vt:lpstr>
      <vt:lpstr>PowerPoint Presentation</vt:lpstr>
      <vt:lpstr>President Bonnie D. Parkin, Former Relief Society General President</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and the Everlasting Gospel</dc:title>
  <dc:creator>John Hilton</dc:creator>
  <cp:lastModifiedBy>John Hilton</cp:lastModifiedBy>
  <cp:revision>516</cp:revision>
  <dcterms:created xsi:type="dcterms:W3CDTF">2020-09-21T18:46:30Z</dcterms:created>
  <dcterms:modified xsi:type="dcterms:W3CDTF">2022-05-25T22:02:12Z</dcterms:modified>
</cp:coreProperties>
</file>