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7"/>
  </p:notesMasterIdLst>
  <p:sldIdLst>
    <p:sldId id="708" r:id="rId2"/>
    <p:sldId id="711" r:id="rId3"/>
    <p:sldId id="709" r:id="rId4"/>
    <p:sldId id="705" r:id="rId5"/>
    <p:sldId id="706" r:id="rId6"/>
    <p:sldId id="707" r:id="rId7"/>
    <p:sldId id="454" r:id="rId8"/>
    <p:sldId id="515" r:id="rId9"/>
    <p:sldId id="1341" r:id="rId10"/>
    <p:sldId id="1044" r:id="rId11"/>
    <p:sldId id="1082" r:id="rId12"/>
    <p:sldId id="1073" r:id="rId13"/>
    <p:sldId id="1074" r:id="rId14"/>
    <p:sldId id="1075" r:id="rId15"/>
    <p:sldId id="1076" r:id="rId16"/>
    <p:sldId id="1066" r:id="rId17"/>
    <p:sldId id="1342" r:id="rId18"/>
    <p:sldId id="389" r:id="rId19"/>
    <p:sldId id="1343" r:id="rId20"/>
    <p:sldId id="1344" r:id="rId21"/>
    <p:sldId id="1062" r:id="rId22"/>
    <p:sldId id="1080" r:id="rId23"/>
    <p:sldId id="1084" r:id="rId24"/>
    <p:sldId id="719" r:id="rId25"/>
    <p:sldId id="1067" r:id="rId26"/>
    <p:sldId id="728" r:id="rId27"/>
    <p:sldId id="727" r:id="rId28"/>
    <p:sldId id="957" r:id="rId29"/>
    <p:sldId id="958" r:id="rId30"/>
    <p:sldId id="1068" r:id="rId31"/>
    <p:sldId id="959" r:id="rId32"/>
    <p:sldId id="966" r:id="rId33"/>
    <p:sldId id="967" r:id="rId34"/>
    <p:sldId id="962" r:id="rId35"/>
    <p:sldId id="970" r:id="rId36"/>
    <p:sldId id="961" r:id="rId37"/>
    <p:sldId id="960" r:id="rId38"/>
    <p:sldId id="721" r:id="rId39"/>
    <p:sldId id="972" r:id="rId40"/>
    <p:sldId id="1055" r:id="rId41"/>
    <p:sldId id="1057" r:id="rId42"/>
    <p:sldId id="1056" r:id="rId43"/>
    <p:sldId id="973" r:id="rId44"/>
    <p:sldId id="1069" r:id="rId45"/>
    <p:sldId id="399" r:id="rId46"/>
    <p:sldId id="1070" r:id="rId47"/>
    <p:sldId id="510" r:id="rId48"/>
    <p:sldId id="1049" r:id="rId49"/>
    <p:sldId id="1050" r:id="rId50"/>
    <p:sldId id="1051" r:id="rId51"/>
    <p:sldId id="1071" r:id="rId52"/>
    <p:sldId id="257" r:id="rId53"/>
    <p:sldId id="1338" r:id="rId54"/>
    <p:sldId id="1345" r:id="rId55"/>
    <p:sldId id="1340"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03C0C5-E858-450F-A41C-83308F997F53}" v="662" dt="2021-10-21T19:31:02.168"/>
    <p1510:client id="{FF5FE69C-4BAE-49A7-B7B6-243402461CBF}" v="30" dt="2021-10-22T15:59:00.4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77322" autoAdjust="0"/>
  </p:normalViewPr>
  <p:slideViewPr>
    <p:cSldViewPr snapToGrid="0">
      <p:cViewPr varScale="1">
        <p:scale>
          <a:sx n="46" d="100"/>
          <a:sy n="46" d="100"/>
        </p:scale>
        <p:origin x="12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5/25/2022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photos/3rM8htZWC8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Francisco_de_Zurbar%C3%A1n_006.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 John Hilton III</a:t>
            </a:r>
          </a:p>
        </p:txBody>
      </p:sp>
      <p:sp>
        <p:nvSpPr>
          <p:cNvPr id="4" name="Slide Number Placeholder 3"/>
          <p:cNvSpPr>
            <a:spLocks noGrp="1"/>
          </p:cNvSpPr>
          <p:nvPr>
            <p:ph type="sldNum" sz="quarter" idx="5"/>
          </p:nvPr>
        </p:nvSpPr>
        <p:spPr/>
        <p:txBody>
          <a:bodyPr/>
          <a:lstStyle/>
          <a:p>
            <a:fld id="{9FBC68F0-71EF-43FF-A10E-ABCF0EB276CB}" type="slidenum">
              <a:rPr lang="en-US" smtClean="0"/>
              <a:pPr/>
              <a:t>4</a:t>
            </a:fld>
            <a:endParaRPr lang="en-US"/>
          </a:p>
        </p:txBody>
      </p:sp>
    </p:spTree>
    <p:extLst>
      <p:ext uri="{BB962C8B-B14F-4D97-AF65-F5344CB8AC3E}">
        <p14:creationId xmlns:p14="http://schemas.microsoft.com/office/powerpoint/2010/main" val="3410506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CEB3E-7B76-4C3A-8A46-178318F278DF}" type="slidenum">
              <a:rPr lang="en-US"/>
              <a:pPr/>
              <a:t>14</a:t>
            </a:fld>
            <a:endParaRPr lang="en-US"/>
          </a:p>
        </p:txBody>
      </p:sp>
      <p:sp>
        <p:nvSpPr>
          <p:cNvPr id="192514" name="Rectangle 2"/>
          <p:cNvSpPr>
            <a:spLocks noGrp="1" noRot="1" noChangeAspect="1" noChangeArrowheads="1" noTextEdit="1"/>
          </p:cNvSpPr>
          <p:nvPr>
            <p:ph type="sldImg"/>
          </p:nvPr>
        </p:nvSpPr>
        <p:spPr>
          <a:xfrm>
            <a:off x="381000" y="685800"/>
            <a:ext cx="6096000" cy="3429000"/>
          </a:xfrm>
          <a:ln/>
        </p:spPr>
      </p:sp>
      <p:sp>
        <p:nvSpPr>
          <p:cNvPr id="192515" name="Rectangle 3"/>
          <p:cNvSpPr>
            <a:spLocks noGrp="1" noChangeArrowheads="1"/>
          </p:cNvSpPr>
          <p:nvPr>
            <p:ph type="body" idx="1"/>
          </p:nvPr>
        </p:nvSpPr>
        <p:spPr/>
        <p:txBody>
          <a:bodyPr/>
          <a:lstStyle/>
          <a:p>
            <a:pPr marR="0" algn="l" rtl="0"/>
            <a:r>
              <a:rPr lang="en-US" sz="1800" b="0" i="0" u="none" strike="noStrike" baseline="0" dirty="0">
                <a:solidFill>
                  <a:srgbClr val="0080FF"/>
                </a:solidFill>
                <a:latin typeface="Palatino Linotype" panose="02040502050505030304" pitchFamily="18" charset="0"/>
              </a:rPr>
              <a:t>Quote from: https://connectusfund.org/the-rocks-will-cry-out-meaning-in-scripture-luke-19-40-kjv</a:t>
            </a:r>
            <a:endParaRPr lang="en-US" dirty="0"/>
          </a:p>
        </p:txBody>
      </p:sp>
    </p:spTree>
    <p:extLst>
      <p:ext uri="{BB962C8B-B14F-4D97-AF65-F5344CB8AC3E}">
        <p14:creationId xmlns:p14="http://schemas.microsoft.com/office/powerpoint/2010/main" val="256057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CEB3E-7B76-4C3A-8A46-178318F278DF}" type="slidenum">
              <a:rPr lang="en-US"/>
              <a:pPr/>
              <a:t>15</a:t>
            </a:fld>
            <a:endParaRPr lang="en-US"/>
          </a:p>
        </p:txBody>
      </p:sp>
      <p:sp>
        <p:nvSpPr>
          <p:cNvPr id="192514" name="Rectangle 2"/>
          <p:cNvSpPr>
            <a:spLocks noGrp="1" noRot="1" noChangeAspect="1" noChangeArrowheads="1" noTextEdit="1"/>
          </p:cNvSpPr>
          <p:nvPr>
            <p:ph type="sldImg"/>
          </p:nvPr>
        </p:nvSpPr>
        <p:spPr>
          <a:xfrm>
            <a:off x="381000" y="685800"/>
            <a:ext cx="6096000" cy="3429000"/>
          </a:xfrm>
          <a:ln/>
        </p:spPr>
      </p:sp>
      <p:sp>
        <p:nvSpPr>
          <p:cNvPr id="192515" name="Rectangle 3"/>
          <p:cNvSpPr>
            <a:spLocks noGrp="1" noChangeArrowheads="1"/>
          </p:cNvSpPr>
          <p:nvPr>
            <p:ph type="body" idx="1"/>
          </p:nvPr>
        </p:nvSpPr>
        <p:spPr/>
        <p:txBody>
          <a:bodyPr/>
          <a:lstStyle/>
          <a:p>
            <a:pPr marR="0" algn="l" rtl="0"/>
            <a:r>
              <a:rPr lang="en-US" sz="1800" b="0" i="0" u="none" strike="noStrike" baseline="0" dirty="0">
                <a:solidFill>
                  <a:srgbClr val="0080FF"/>
                </a:solidFill>
                <a:latin typeface="Palatino Linotype" panose="02040502050505030304" pitchFamily="18" charset="0"/>
              </a:rPr>
              <a:t>Quote from: https://connectusfund.org/the-rocks-will-cry-out-meaning-in-scripture-luke-19-40-kjv</a:t>
            </a:r>
            <a:endParaRPr lang="en-US" dirty="0"/>
          </a:p>
        </p:txBody>
      </p:sp>
    </p:spTree>
    <p:extLst>
      <p:ext uri="{BB962C8B-B14F-4D97-AF65-F5344CB8AC3E}">
        <p14:creationId xmlns:p14="http://schemas.microsoft.com/office/powerpoint/2010/main" val="4135719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73D3E7-009A-4384-9782-1AAD8DD4C585}" type="slidenum">
              <a:rPr lang="en-US"/>
              <a:pPr/>
              <a:t>18</a:t>
            </a:fld>
            <a:endParaRPr lang="en-US"/>
          </a:p>
        </p:txBody>
      </p:sp>
      <p:sp>
        <p:nvSpPr>
          <p:cNvPr id="208898" name="Rectangle 2"/>
          <p:cNvSpPr>
            <a:spLocks noGrp="1" noRot="1" noChangeAspect="1" noChangeArrowheads="1" noTextEdit="1"/>
          </p:cNvSpPr>
          <p:nvPr>
            <p:ph type="sldImg"/>
          </p:nvPr>
        </p:nvSpPr>
        <p:spPr>
          <a:xfrm>
            <a:off x="381000" y="685800"/>
            <a:ext cx="6096000" cy="3429000"/>
          </a:xfrm>
          <a:ln/>
        </p:spPr>
      </p:sp>
      <p:sp>
        <p:nvSpPr>
          <p:cNvPr id="208899" name="Rectangle 3"/>
          <p:cNvSpPr>
            <a:spLocks noGrp="1" noChangeArrowheads="1"/>
          </p:cNvSpPr>
          <p:nvPr>
            <p:ph type="body" idx="1"/>
          </p:nvPr>
        </p:nvSpPr>
        <p:spPr/>
        <p:txBody>
          <a:bodyPr/>
          <a:lstStyle/>
          <a:p>
            <a:r>
              <a:rPr lang="en-US" dirty="0"/>
              <a:t>https://commons.wikimedia.org/wiki/File:Fig_Tree_(5967272441).jpg</a:t>
            </a:r>
          </a:p>
        </p:txBody>
      </p:sp>
    </p:spTree>
    <p:extLst>
      <p:ext uri="{BB962C8B-B14F-4D97-AF65-F5344CB8AC3E}">
        <p14:creationId xmlns:p14="http://schemas.microsoft.com/office/powerpoint/2010/main" val="333819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https://en.wikipedia.org/wiki/Second_Temple#/media/File:Jerusalem_Modell_BW_2.JPG</a:t>
            </a:r>
          </a:p>
        </p:txBody>
      </p:sp>
      <p:sp>
        <p:nvSpPr>
          <p:cNvPr id="4" name="Slide Number Placeholder 3"/>
          <p:cNvSpPr>
            <a:spLocks noGrp="1"/>
          </p:cNvSpPr>
          <p:nvPr>
            <p:ph type="sldNum" sz="quarter" idx="5"/>
          </p:nvPr>
        </p:nvSpPr>
        <p:spPr/>
        <p:txBody>
          <a:bodyPr/>
          <a:lstStyle/>
          <a:p>
            <a:fld id="{8F992AFB-CCB7-41E6-BF6F-E17A0E5BBC67}" type="slidenum">
              <a:rPr lang="en-US" smtClean="0"/>
              <a:t>21</a:t>
            </a:fld>
            <a:endParaRPr lang="en-US"/>
          </a:p>
        </p:txBody>
      </p:sp>
    </p:spTree>
    <p:extLst>
      <p:ext uri="{BB962C8B-B14F-4D97-AF65-F5344CB8AC3E}">
        <p14:creationId xmlns:p14="http://schemas.microsoft.com/office/powerpoint/2010/main" val="188377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en-US" b="1" dirty="0"/>
              <a:t>NOTE: THE verses</a:t>
            </a:r>
            <a:r>
              <a:rPr lang="en-US" altLang="en-US" b="1" baseline="0" dirty="0"/>
              <a:t> that follow in Jeremiah 7 discuss Shiloh, where the ark earlier rested “I set my name at the first.” The ark was lost, Shiloh was destroyed. In other words, Jeremiah is saying, just like that holy site (Shiloh) was destroyed, so too will this holy site (Jerusalem) be destroyed. Christ’s words are an extension of Jeremiah’s word to the same place.</a:t>
            </a:r>
            <a:endParaRPr lang="en-US" altLang="en-US" b="1" dirty="0"/>
          </a:p>
          <a:p>
            <a:pPr rtl="0"/>
            <a:endParaRPr lang="en-US" sz="1200" b="1" i="0" u="none" strike="noStrike" kern="1200" baseline="0" dirty="0">
              <a:solidFill>
                <a:schemeClr val="tx1"/>
              </a:solidFill>
              <a:latin typeface="Arial" charset="0"/>
              <a:ea typeface="+mn-ea"/>
              <a:cs typeface="+mn-cs"/>
            </a:endParaRPr>
          </a:p>
          <a:p>
            <a:pPr rtl="0"/>
            <a:r>
              <a:rPr lang="en-US" sz="1200" b="1" i="0" u="none" strike="noStrike" kern="1200" baseline="0" dirty="0">
                <a:solidFill>
                  <a:schemeClr val="tx1"/>
                </a:solidFill>
                <a:latin typeface="Arial" charset="0"/>
                <a:ea typeface="+mn-ea"/>
                <a:cs typeface="+mn-cs"/>
              </a:rPr>
              <a:t>12 But go ye now unto my place which </a:t>
            </a:r>
            <a:r>
              <a:rPr lang="en-US" sz="1200" b="1" i="1" u="none" strike="noStrike" kern="1200" baseline="0" dirty="0">
                <a:solidFill>
                  <a:schemeClr val="tx1"/>
                </a:solidFill>
                <a:latin typeface="Arial" charset="0"/>
                <a:ea typeface="+mn-ea"/>
                <a:cs typeface="+mn-cs"/>
              </a:rPr>
              <a:t>was</a:t>
            </a:r>
            <a:r>
              <a:rPr lang="en-US" sz="1200" b="1" i="0" u="none" strike="noStrike" kern="1200" baseline="0" dirty="0">
                <a:solidFill>
                  <a:schemeClr val="tx1"/>
                </a:solidFill>
                <a:latin typeface="Arial" charset="0"/>
                <a:ea typeface="+mn-ea"/>
                <a:cs typeface="+mn-cs"/>
              </a:rPr>
              <a:t> in Shiloh, where I set my name at the first, and see what I did to it for the wickedness of my people Israel.</a:t>
            </a:r>
          </a:p>
          <a:p>
            <a:pPr rtl="0"/>
            <a:r>
              <a:rPr lang="en-US" sz="1200" b="1" i="0" u="none" strike="noStrike" kern="1200" baseline="0" dirty="0">
                <a:solidFill>
                  <a:schemeClr val="tx1"/>
                </a:solidFill>
                <a:latin typeface="Arial" charset="0"/>
                <a:ea typeface="+mn-ea"/>
                <a:cs typeface="+mn-cs"/>
              </a:rPr>
              <a:t>13 And now, because ye have done all these works, saith the Lord, and I </a:t>
            </a:r>
            <a:r>
              <a:rPr lang="en-US" sz="1200" b="1" i="0" u="none" strike="noStrike" kern="1200" baseline="0" dirty="0" err="1">
                <a:solidFill>
                  <a:schemeClr val="tx1"/>
                </a:solidFill>
                <a:latin typeface="Arial" charset="0"/>
                <a:ea typeface="+mn-ea"/>
                <a:cs typeface="+mn-cs"/>
              </a:rPr>
              <a:t>spake</a:t>
            </a:r>
            <a:r>
              <a:rPr lang="en-US" sz="1200" b="1" i="0" u="none" strike="noStrike" kern="1200" baseline="0" dirty="0">
                <a:solidFill>
                  <a:schemeClr val="tx1"/>
                </a:solidFill>
                <a:latin typeface="Arial" charset="0"/>
                <a:ea typeface="+mn-ea"/>
                <a:cs typeface="+mn-cs"/>
              </a:rPr>
              <a:t> unto you, rising up early and speaking, but ye heard not; and I called you, but ye answered not;</a:t>
            </a:r>
          </a:p>
          <a:p>
            <a:pPr rtl="0"/>
            <a:r>
              <a:rPr lang="en-US" sz="1200" b="1" i="0" u="none" strike="noStrike" kern="1200" baseline="0" dirty="0">
                <a:solidFill>
                  <a:schemeClr val="tx1"/>
                </a:solidFill>
                <a:latin typeface="Arial" charset="0"/>
                <a:ea typeface="+mn-ea"/>
                <a:cs typeface="+mn-cs"/>
              </a:rPr>
              <a:t>14 Therefore will I do unto </a:t>
            </a:r>
            <a:r>
              <a:rPr lang="en-US" sz="1200" b="1" i="1" u="none" strike="noStrike" kern="1200" baseline="0" dirty="0">
                <a:solidFill>
                  <a:schemeClr val="tx1"/>
                </a:solidFill>
                <a:latin typeface="Arial" charset="0"/>
                <a:ea typeface="+mn-ea"/>
                <a:cs typeface="+mn-cs"/>
              </a:rPr>
              <a:t>this</a:t>
            </a:r>
            <a:r>
              <a:rPr lang="en-US" sz="1200" b="1" i="0" u="none" strike="noStrike" kern="1200" baseline="0" dirty="0">
                <a:solidFill>
                  <a:schemeClr val="tx1"/>
                </a:solidFill>
                <a:latin typeface="Arial" charset="0"/>
                <a:ea typeface="+mn-ea"/>
                <a:cs typeface="+mn-cs"/>
              </a:rPr>
              <a:t> house, which is called by my name, wherein ye trust, and unto the place which I gave to you and to your fathers, as I have done to Shiloh.</a:t>
            </a:r>
          </a:p>
          <a:p>
            <a:r>
              <a:rPr lang="en-US" sz="1200" b="1" i="0" u="none" strike="noStrike" kern="1200" baseline="0" dirty="0">
                <a:solidFill>
                  <a:schemeClr val="tx1"/>
                </a:solidFill>
                <a:latin typeface="Arial" charset="0"/>
                <a:ea typeface="+mn-ea"/>
                <a:cs typeface="+mn-cs"/>
              </a:rPr>
              <a:t>(Jeremiah 7:12–14)</a:t>
            </a:r>
          </a:p>
          <a:p>
            <a:endParaRPr lang="en-US" b="1" dirty="0">
              <a:latin typeface="Arial"/>
              <a:cs typeface="Arial"/>
            </a:endParaRPr>
          </a:p>
          <a:p>
            <a:r>
              <a:rPr lang="en-US" dirty="0"/>
              <a:t>https://commons.wikimedia.org/wiki/File:Brooklyn_Museum_-_The_Merchants_Chased_from_the_Temple_(Les_vendeurs_chass%C3%A9s_du_Temple)_-_James_Tissot.jpg</a:t>
            </a:r>
            <a:endParaRPr lang="en-US" dirty="0">
              <a:cs typeface="Calibri"/>
            </a:endParaRPr>
          </a:p>
          <a:p>
            <a:endParaRPr lang="en-US" altLang="en-US" b="1"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22</a:t>
            </a:fld>
            <a:endParaRPr lang="en-US"/>
          </a:p>
        </p:txBody>
      </p:sp>
    </p:spTree>
    <p:extLst>
      <p:ext uri="{BB962C8B-B14F-4D97-AF65-F5344CB8AC3E}">
        <p14:creationId xmlns:p14="http://schemas.microsoft.com/office/powerpoint/2010/main" val="4023761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en-US" b="1" dirty="0"/>
              <a:t>NOTE: THE verses</a:t>
            </a:r>
            <a:r>
              <a:rPr lang="en-US" altLang="en-US" b="1" baseline="0" dirty="0"/>
              <a:t> that follow in Jeremiah 7 discuss Shiloh, where the ark earlier rested “I set my name at the first.” The ark was lost, Shiloh was destroyed. In other words, Jeremiah is saying, just like that holy site (Shiloh) was destroyed, so too will this holy site (Jerusalem) be destroyed. Christ’s words are an extension of Jeremiah’s word to the same place.</a:t>
            </a:r>
            <a:endParaRPr lang="en-US" altLang="en-US" b="1" dirty="0"/>
          </a:p>
          <a:p>
            <a:pPr rtl="0"/>
            <a:endParaRPr lang="en-US" sz="1200" b="1" i="0" u="none" strike="noStrike" kern="1200" baseline="0" dirty="0">
              <a:solidFill>
                <a:schemeClr val="tx1"/>
              </a:solidFill>
              <a:latin typeface="Arial" charset="0"/>
              <a:ea typeface="+mn-ea"/>
              <a:cs typeface="+mn-cs"/>
            </a:endParaRPr>
          </a:p>
          <a:p>
            <a:pPr rtl="0"/>
            <a:r>
              <a:rPr lang="en-US" sz="1200" b="1" i="0" u="none" strike="noStrike" kern="1200" baseline="0" dirty="0">
                <a:solidFill>
                  <a:schemeClr val="tx1"/>
                </a:solidFill>
                <a:latin typeface="Arial" charset="0"/>
                <a:ea typeface="+mn-ea"/>
                <a:cs typeface="+mn-cs"/>
              </a:rPr>
              <a:t>12 But go ye now unto my place which </a:t>
            </a:r>
            <a:r>
              <a:rPr lang="en-US" sz="1200" b="1" i="1" u="none" strike="noStrike" kern="1200" baseline="0" dirty="0">
                <a:solidFill>
                  <a:schemeClr val="tx1"/>
                </a:solidFill>
                <a:latin typeface="Arial" charset="0"/>
                <a:ea typeface="+mn-ea"/>
                <a:cs typeface="+mn-cs"/>
              </a:rPr>
              <a:t>was</a:t>
            </a:r>
            <a:r>
              <a:rPr lang="en-US" sz="1200" b="1" i="0" u="none" strike="noStrike" kern="1200" baseline="0" dirty="0">
                <a:solidFill>
                  <a:schemeClr val="tx1"/>
                </a:solidFill>
                <a:latin typeface="Arial" charset="0"/>
                <a:ea typeface="+mn-ea"/>
                <a:cs typeface="+mn-cs"/>
              </a:rPr>
              <a:t> in Shiloh, where I set my name at the first, and see what I did to it for the wickedness of my people Israel.</a:t>
            </a:r>
          </a:p>
          <a:p>
            <a:pPr rtl="0"/>
            <a:r>
              <a:rPr lang="en-US" sz="1200" b="1" i="0" u="none" strike="noStrike" kern="1200" baseline="0" dirty="0">
                <a:solidFill>
                  <a:schemeClr val="tx1"/>
                </a:solidFill>
                <a:latin typeface="Arial" charset="0"/>
                <a:ea typeface="+mn-ea"/>
                <a:cs typeface="+mn-cs"/>
              </a:rPr>
              <a:t>13 And now, because ye have done all these works, saith the Lord, and I </a:t>
            </a:r>
            <a:r>
              <a:rPr lang="en-US" sz="1200" b="1" i="0" u="none" strike="noStrike" kern="1200" baseline="0" dirty="0" err="1">
                <a:solidFill>
                  <a:schemeClr val="tx1"/>
                </a:solidFill>
                <a:latin typeface="Arial" charset="0"/>
                <a:ea typeface="+mn-ea"/>
                <a:cs typeface="+mn-cs"/>
              </a:rPr>
              <a:t>spake</a:t>
            </a:r>
            <a:r>
              <a:rPr lang="en-US" sz="1200" b="1" i="0" u="none" strike="noStrike" kern="1200" baseline="0" dirty="0">
                <a:solidFill>
                  <a:schemeClr val="tx1"/>
                </a:solidFill>
                <a:latin typeface="Arial" charset="0"/>
                <a:ea typeface="+mn-ea"/>
                <a:cs typeface="+mn-cs"/>
              </a:rPr>
              <a:t> unto you, rising up early and speaking, but ye heard not; and I called you, but ye answered not;</a:t>
            </a:r>
          </a:p>
          <a:p>
            <a:pPr rtl="0"/>
            <a:r>
              <a:rPr lang="en-US" sz="1200" b="1" i="0" u="none" strike="noStrike" kern="1200" baseline="0" dirty="0">
                <a:solidFill>
                  <a:schemeClr val="tx1"/>
                </a:solidFill>
                <a:latin typeface="Arial" charset="0"/>
                <a:ea typeface="+mn-ea"/>
                <a:cs typeface="+mn-cs"/>
              </a:rPr>
              <a:t>14 Therefore will I do unto </a:t>
            </a:r>
            <a:r>
              <a:rPr lang="en-US" sz="1200" b="1" i="1" u="none" strike="noStrike" kern="1200" baseline="0" dirty="0">
                <a:solidFill>
                  <a:schemeClr val="tx1"/>
                </a:solidFill>
                <a:latin typeface="Arial" charset="0"/>
                <a:ea typeface="+mn-ea"/>
                <a:cs typeface="+mn-cs"/>
              </a:rPr>
              <a:t>this</a:t>
            </a:r>
            <a:r>
              <a:rPr lang="en-US" sz="1200" b="1" i="0" u="none" strike="noStrike" kern="1200" baseline="0" dirty="0">
                <a:solidFill>
                  <a:schemeClr val="tx1"/>
                </a:solidFill>
                <a:latin typeface="Arial" charset="0"/>
                <a:ea typeface="+mn-ea"/>
                <a:cs typeface="+mn-cs"/>
              </a:rPr>
              <a:t> house, which is called by my name, wherein ye trust, and unto the place which I gave to you and to your fathers, as I have done to Shiloh.</a:t>
            </a:r>
          </a:p>
          <a:p>
            <a:r>
              <a:rPr lang="en-US" sz="1200" b="1" i="0" u="none" strike="noStrike" kern="1200" baseline="0" dirty="0">
                <a:solidFill>
                  <a:schemeClr val="tx1"/>
                </a:solidFill>
                <a:latin typeface="Arial" charset="0"/>
                <a:ea typeface="+mn-ea"/>
                <a:cs typeface="+mn-cs"/>
              </a:rPr>
              <a:t>(Jeremiah 7:12–14)</a:t>
            </a:r>
          </a:p>
          <a:p>
            <a:endParaRPr lang="en-US" b="1" dirty="0">
              <a:latin typeface="Arial"/>
              <a:cs typeface="Arial"/>
            </a:endParaRPr>
          </a:p>
          <a:p>
            <a:r>
              <a:rPr lang="en-US" dirty="0"/>
              <a:t>https://commons.wikimedia.org/wiki/File:Brooklyn_Museum_-_The_Merchants_Chased_from_the_Temple_(Les_vendeurs_chass%C3%A9s_du_Temple)_-_James_Tissot.jpg</a:t>
            </a:r>
            <a:endParaRPr lang="en-US" dirty="0">
              <a:cs typeface="Calibri"/>
            </a:endParaRPr>
          </a:p>
          <a:p>
            <a:endParaRPr lang="en-US" altLang="en-US" b="1"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23</a:t>
            </a:fld>
            <a:endParaRPr lang="en-US"/>
          </a:p>
        </p:txBody>
      </p:sp>
    </p:spTree>
    <p:extLst>
      <p:ext uri="{BB962C8B-B14F-4D97-AF65-F5344CB8AC3E}">
        <p14:creationId xmlns:p14="http://schemas.microsoft.com/office/powerpoint/2010/main" val="3374197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69D038-21AF-421E-9594-9342C540EF05}" type="slidenum">
              <a:rPr lang="en-US"/>
              <a:pPr/>
              <a:t>24</a:t>
            </a:fld>
            <a:endParaRPr lang="en-US"/>
          </a:p>
        </p:txBody>
      </p:sp>
      <p:sp>
        <p:nvSpPr>
          <p:cNvPr id="207874" name="Rectangle 2"/>
          <p:cNvSpPr>
            <a:spLocks noGrp="1" noRot="1" noChangeAspect="1" noChangeArrowheads="1" noTextEdit="1"/>
          </p:cNvSpPr>
          <p:nvPr>
            <p:ph type="sldImg"/>
          </p:nvPr>
        </p:nvSpPr>
        <p:spPr>
          <a:xfrm>
            <a:off x="381000" y="685800"/>
            <a:ext cx="6096000" cy="3429000"/>
          </a:xfrm>
          <a:ln/>
        </p:spPr>
      </p:sp>
      <p:sp>
        <p:nvSpPr>
          <p:cNvPr id="207875" name="Rectangle 3"/>
          <p:cNvSpPr>
            <a:spLocks noGrp="1" noChangeArrowheads="1"/>
          </p:cNvSpPr>
          <p:nvPr>
            <p:ph type="body" idx="1"/>
          </p:nvPr>
        </p:nvSpPr>
        <p:spPr/>
        <p:txBody>
          <a:bodyPr/>
          <a:lstStyle/>
          <a:p>
            <a:r>
              <a:rPr lang="en-US" dirty="0">
                <a:hlinkClick r:id="rId3"/>
              </a:rPr>
              <a:t>Read Mark 11:19-21</a:t>
            </a:r>
          </a:p>
          <a:p>
            <a:r>
              <a:rPr lang="en-US" dirty="0">
                <a:hlinkClick r:id="rId3"/>
              </a:rPr>
              <a:t>https://unsplash.com/photos/3rM8htZWC8E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It’s easy to spot hypocrisy in others—but much harder to find it in ourselves. Take a moment to look inside yourself. Do you see any examples of hypocrisy?</a:t>
            </a:r>
          </a:p>
          <a:p>
            <a:endParaRPr lang="en-US" dirty="0"/>
          </a:p>
        </p:txBody>
      </p:sp>
    </p:spTree>
    <p:extLst>
      <p:ext uri="{BB962C8B-B14F-4D97-AF65-F5344CB8AC3E}">
        <p14:creationId xmlns:p14="http://schemas.microsoft.com/office/powerpoint/2010/main" val="2976200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seeing these events sandwiched together do for our understanding?</a:t>
            </a:r>
          </a:p>
          <a:p>
            <a:r>
              <a:rPr lang="en-US" b="1" dirty="0"/>
              <a:t>Mary spends money on Jesus, she enters the house to anoint him.</a:t>
            </a:r>
          </a:p>
          <a:p>
            <a:r>
              <a:rPr lang="en-US" b="1" dirty="0"/>
              <a:t>Judas sells Jesus for money, he leaves the house to betray him.</a:t>
            </a:r>
          </a:p>
          <a:p>
            <a:endParaRPr lang="en-US" dirty="0"/>
          </a:p>
          <a:p>
            <a:endParaRPr lang="en-US" dirty="0">
              <a:cs typeface="Calibri" panose="020F0502020204030204"/>
            </a:endParaRPr>
          </a:p>
          <a:p>
            <a:r>
              <a:rPr lang="en-US" dirty="0"/>
              <a:t>https://unsplash.com/photos/pTcexK1TB98</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26</a:t>
            </a:fld>
            <a:endParaRPr lang="en-US"/>
          </a:p>
        </p:txBody>
      </p:sp>
    </p:spTree>
    <p:extLst>
      <p:ext uri="{BB962C8B-B14F-4D97-AF65-F5344CB8AC3E}">
        <p14:creationId xmlns:p14="http://schemas.microsoft.com/office/powerpoint/2010/main" val="3560166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https://commons.wikimedia.org/wiki/File:Broken_vase_on_a_grave_J1.jpg</a:t>
            </a:r>
          </a:p>
        </p:txBody>
      </p:sp>
      <p:sp>
        <p:nvSpPr>
          <p:cNvPr id="4" name="Slide Number Placeholder 3"/>
          <p:cNvSpPr>
            <a:spLocks noGrp="1"/>
          </p:cNvSpPr>
          <p:nvPr>
            <p:ph type="sldNum" sz="quarter" idx="5"/>
          </p:nvPr>
        </p:nvSpPr>
        <p:spPr/>
        <p:txBody>
          <a:bodyPr/>
          <a:lstStyle/>
          <a:p>
            <a:fld id="{8F992AFB-CCB7-41E6-BF6F-E17A0E5BBC67}" type="slidenum">
              <a:rPr lang="en-US" smtClean="0"/>
              <a:t>27</a:t>
            </a:fld>
            <a:endParaRPr lang="en-US"/>
          </a:p>
        </p:txBody>
      </p:sp>
    </p:spTree>
    <p:extLst>
      <p:ext uri="{BB962C8B-B14F-4D97-AF65-F5344CB8AC3E}">
        <p14:creationId xmlns:p14="http://schemas.microsoft.com/office/powerpoint/2010/main" val="4157256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Gospel of Mark Commentary, 721-723</a:t>
            </a:r>
          </a:p>
        </p:txBody>
      </p:sp>
      <p:sp>
        <p:nvSpPr>
          <p:cNvPr id="4" name="Slide Number Placeholder 3"/>
          <p:cNvSpPr>
            <a:spLocks noGrp="1"/>
          </p:cNvSpPr>
          <p:nvPr>
            <p:ph type="sldNum" sz="quarter" idx="5"/>
          </p:nvPr>
        </p:nvSpPr>
        <p:spPr/>
        <p:txBody>
          <a:bodyPr/>
          <a:lstStyle/>
          <a:p>
            <a:fld id="{8F992AFB-CCB7-41E6-BF6F-E17A0E5BBC67}" type="slidenum">
              <a:rPr lang="en-US" smtClean="0"/>
              <a:t>28</a:t>
            </a:fld>
            <a:endParaRPr lang="en-US"/>
          </a:p>
        </p:txBody>
      </p:sp>
    </p:spTree>
    <p:extLst>
      <p:ext uri="{BB962C8B-B14F-4D97-AF65-F5344CB8AC3E}">
        <p14:creationId xmlns:p14="http://schemas.microsoft.com/office/powerpoint/2010/main" val="347584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Photo credit – John Hilton III</a:t>
            </a:r>
          </a:p>
          <a:p>
            <a:endParaRPr lang="en-US" dirty="0"/>
          </a:p>
        </p:txBody>
      </p:sp>
      <p:sp>
        <p:nvSpPr>
          <p:cNvPr id="4" name="Slide Number Placeholder 3"/>
          <p:cNvSpPr>
            <a:spLocks noGrp="1"/>
          </p:cNvSpPr>
          <p:nvPr>
            <p:ph type="sldNum" sz="quarter" idx="5"/>
          </p:nvPr>
        </p:nvSpPr>
        <p:spPr/>
        <p:txBody>
          <a:bodyPr/>
          <a:lstStyle/>
          <a:p>
            <a:fld id="{9FBC68F0-71EF-43FF-A10E-ABCF0EB276CB}" type="slidenum">
              <a:rPr lang="en-US" smtClean="0"/>
              <a:pPr/>
              <a:t>5</a:t>
            </a:fld>
            <a:endParaRPr lang="en-US"/>
          </a:p>
        </p:txBody>
      </p:sp>
    </p:spTree>
    <p:extLst>
      <p:ext uri="{BB962C8B-B14F-4D97-AF65-F5344CB8AC3E}">
        <p14:creationId xmlns:p14="http://schemas.microsoft.com/office/powerpoint/2010/main" val="16634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Gospel of Mark Commentary, 721-723</a:t>
            </a:r>
          </a:p>
        </p:txBody>
      </p:sp>
      <p:sp>
        <p:nvSpPr>
          <p:cNvPr id="4" name="Slide Number Placeholder 3"/>
          <p:cNvSpPr>
            <a:spLocks noGrp="1"/>
          </p:cNvSpPr>
          <p:nvPr>
            <p:ph type="sldNum" sz="quarter" idx="5"/>
          </p:nvPr>
        </p:nvSpPr>
        <p:spPr/>
        <p:txBody>
          <a:bodyPr/>
          <a:lstStyle/>
          <a:p>
            <a:fld id="{8F992AFB-CCB7-41E6-BF6F-E17A0E5BBC67}" type="slidenum">
              <a:rPr lang="en-US" smtClean="0"/>
              <a:t>29</a:t>
            </a:fld>
            <a:endParaRPr lang="en-US"/>
          </a:p>
        </p:txBody>
      </p:sp>
    </p:spTree>
    <p:extLst>
      <p:ext uri="{BB962C8B-B14F-4D97-AF65-F5344CB8AC3E}">
        <p14:creationId xmlns:p14="http://schemas.microsoft.com/office/powerpoint/2010/main" val="805536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Jot down a quick sentence. First thing that comes to your mind.</a:t>
            </a:r>
          </a:p>
        </p:txBody>
      </p:sp>
      <p:sp>
        <p:nvSpPr>
          <p:cNvPr id="4" name="Slide Number Placeholder 3"/>
          <p:cNvSpPr>
            <a:spLocks noGrp="1"/>
          </p:cNvSpPr>
          <p:nvPr>
            <p:ph type="sldNum" sz="quarter" idx="5"/>
          </p:nvPr>
        </p:nvSpPr>
        <p:spPr/>
        <p:txBody>
          <a:bodyPr/>
          <a:lstStyle/>
          <a:p>
            <a:fld id="{8F992AFB-CCB7-41E6-BF6F-E17A0E5BBC67}" type="slidenum">
              <a:rPr lang="en-US" smtClean="0"/>
              <a:t>31</a:t>
            </a:fld>
            <a:endParaRPr lang="en-US"/>
          </a:p>
        </p:txBody>
      </p:sp>
    </p:spTree>
    <p:extLst>
      <p:ext uri="{BB962C8B-B14F-4D97-AF65-F5344CB8AC3E}">
        <p14:creationId xmlns:p14="http://schemas.microsoft.com/office/powerpoint/2010/main" val="1113296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said something like this?</a:t>
            </a:r>
          </a:p>
          <a:p>
            <a:endParaRPr lang="en-US" dirty="0">
              <a:cs typeface="Calibri"/>
            </a:endParaRPr>
          </a:p>
          <a:p>
            <a:r>
              <a:rPr lang="en-US" dirty="0"/>
              <a:t>https://commons.wikimedia.org/wiki/File:Francisco_de_Zurbar%C3%A1n_006.jpg</a:t>
            </a:r>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32</a:t>
            </a:fld>
            <a:endParaRPr lang="en-US"/>
          </a:p>
        </p:txBody>
      </p:sp>
    </p:spTree>
    <p:extLst>
      <p:ext uri="{BB962C8B-B14F-4D97-AF65-F5344CB8AC3E}">
        <p14:creationId xmlns:p14="http://schemas.microsoft.com/office/powerpoint/2010/main" val="960903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anybody say, “To conquer Satan?” While both answers are correct, many tend to focus on the “Sacrifice for sin” and not “conquering Satan.”</a:t>
            </a:r>
          </a:p>
          <a:p>
            <a:endParaRPr lang="en-US" dirty="0">
              <a:cs typeface="Calibri"/>
            </a:endParaRPr>
          </a:p>
          <a:p>
            <a:r>
              <a:rPr lang="en-US" dirty="0">
                <a:hlinkClick r:id="rId3"/>
              </a:rPr>
              <a:t>https://commons.wikimedia.org/wiki/File:Francisco_de_Zurbar%C3%A1n_006.jpg</a:t>
            </a:r>
            <a:endParaRPr lang="en-US" dirty="0"/>
          </a:p>
          <a:p>
            <a:r>
              <a:rPr lang="en-US" dirty="0"/>
              <a:t>https://commons.wikimedia.org/wiki/File:Madonna_with_the_Serpent.jpg</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4104765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https://www.churchofjesuschrist.org/media/image/christ-teaching-in-jerusalem-5d091c2?lang=eng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34</a:t>
            </a:fld>
            <a:endParaRPr lang="en-US"/>
          </a:p>
        </p:txBody>
      </p:sp>
    </p:spTree>
    <p:extLst>
      <p:ext uri="{BB962C8B-B14F-4D97-AF65-F5344CB8AC3E}">
        <p14:creationId xmlns:p14="http://schemas.microsoft.com/office/powerpoint/2010/main" val="1166830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35</a:t>
            </a:fld>
            <a:endParaRPr lang="en-US"/>
          </a:p>
        </p:txBody>
      </p:sp>
    </p:spTree>
    <p:extLst>
      <p:ext uri="{BB962C8B-B14F-4D97-AF65-F5344CB8AC3E}">
        <p14:creationId xmlns:p14="http://schemas.microsoft.com/office/powerpoint/2010/main" val="2392830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https://commons.wikimedia.org/wiki/File:Madonna_with_the_Serpent.jpg</a:t>
            </a:r>
          </a:p>
        </p:txBody>
      </p:sp>
      <p:sp>
        <p:nvSpPr>
          <p:cNvPr id="4" name="Slide Number Placeholder 3"/>
          <p:cNvSpPr>
            <a:spLocks noGrp="1"/>
          </p:cNvSpPr>
          <p:nvPr>
            <p:ph type="sldNum" sz="quarter" idx="5"/>
          </p:nvPr>
        </p:nvSpPr>
        <p:spPr/>
        <p:txBody>
          <a:bodyPr/>
          <a:lstStyle/>
          <a:p>
            <a:fld id="{8F992AFB-CCB7-41E6-BF6F-E17A0E5BBC67}" type="slidenum">
              <a:rPr lang="en-US" smtClean="0"/>
              <a:t>36</a:t>
            </a:fld>
            <a:endParaRPr lang="en-US"/>
          </a:p>
        </p:txBody>
      </p:sp>
    </p:spTree>
    <p:extLst>
      <p:ext uri="{BB962C8B-B14F-4D97-AF65-F5344CB8AC3E}">
        <p14:creationId xmlns:p14="http://schemas.microsoft.com/office/powerpoint/2010/main" val="40014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https://commons.wikimedia.org/wiki/File:Bartolomeo_Montagna_-_Saint_Paul_-_Google_Art_Project.jpg</a:t>
            </a:r>
          </a:p>
        </p:txBody>
      </p:sp>
      <p:sp>
        <p:nvSpPr>
          <p:cNvPr id="4" name="Slide Number Placeholder 3"/>
          <p:cNvSpPr>
            <a:spLocks noGrp="1"/>
          </p:cNvSpPr>
          <p:nvPr>
            <p:ph type="sldNum" sz="quarter" idx="5"/>
          </p:nvPr>
        </p:nvSpPr>
        <p:spPr/>
        <p:txBody>
          <a:bodyPr/>
          <a:lstStyle/>
          <a:p>
            <a:fld id="{8F992AFB-CCB7-41E6-BF6F-E17A0E5BBC67}" type="slidenum">
              <a:rPr lang="en-US" smtClean="0"/>
              <a:t>37</a:t>
            </a:fld>
            <a:endParaRPr lang="en-US"/>
          </a:p>
        </p:txBody>
      </p:sp>
    </p:spTree>
    <p:extLst>
      <p:ext uri="{BB962C8B-B14F-4D97-AF65-F5344CB8AC3E}">
        <p14:creationId xmlns:p14="http://schemas.microsoft.com/office/powerpoint/2010/main" val="1819528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Imagine watching a sporting event in which you care deeply about the outcome. What if you knew from the outset that no matter how far behind your team was, no matter how many mistakes your favorite player made, no matter how bleak things looked, your team would win?</a:t>
            </a:r>
          </a:p>
          <a:p>
            <a:endParaRPr lang="en-US" dirty="0"/>
          </a:p>
          <a:p>
            <a:r>
              <a:rPr lang="en-US" dirty="0"/>
              <a:t>https://pxhere.com/en/photo/706568 </a:t>
            </a:r>
          </a:p>
        </p:txBody>
      </p:sp>
      <p:sp>
        <p:nvSpPr>
          <p:cNvPr id="4" name="Slide Number Placeholder 3"/>
          <p:cNvSpPr>
            <a:spLocks noGrp="1"/>
          </p:cNvSpPr>
          <p:nvPr>
            <p:ph type="sldNum" sz="quarter" idx="5"/>
          </p:nvPr>
        </p:nvSpPr>
        <p:spPr/>
        <p:txBody>
          <a:bodyPr/>
          <a:lstStyle/>
          <a:p>
            <a:fld id="{8F992AFB-CCB7-41E6-BF6F-E17A0E5BBC67}" type="slidenum">
              <a:rPr lang="en-US" smtClean="0"/>
              <a:t>38</a:t>
            </a:fld>
            <a:endParaRPr lang="en-US"/>
          </a:p>
        </p:txBody>
      </p:sp>
    </p:spTree>
    <p:extLst>
      <p:ext uri="{BB962C8B-B14F-4D97-AF65-F5344CB8AC3E}">
        <p14:creationId xmlns:p14="http://schemas.microsoft.com/office/powerpoint/2010/main" val="3137115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https://www.jesus-story.net/resurrection/</a:t>
            </a:r>
          </a:p>
        </p:txBody>
      </p:sp>
      <p:sp>
        <p:nvSpPr>
          <p:cNvPr id="4" name="Slide Number Placeholder 3"/>
          <p:cNvSpPr>
            <a:spLocks noGrp="1"/>
          </p:cNvSpPr>
          <p:nvPr>
            <p:ph type="sldNum" sz="quarter" idx="5"/>
          </p:nvPr>
        </p:nvSpPr>
        <p:spPr/>
        <p:txBody>
          <a:bodyPr/>
          <a:lstStyle/>
          <a:p>
            <a:fld id="{8F992AFB-CCB7-41E6-BF6F-E17A0E5BBC67}" type="slidenum">
              <a:rPr lang="en-US" smtClean="0"/>
              <a:t>39</a:t>
            </a:fld>
            <a:endParaRPr lang="en-US"/>
          </a:p>
        </p:txBody>
      </p:sp>
    </p:spTree>
    <p:extLst>
      <p:ext uri="{BB962C8B-B14F-4D97-AF65-F5344CB8AC3E}">
        <p14:creationId xmlns:p14="http://schemas.microsoft.com/office/powerpoint/2010/main" val="3683847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Photo credit – John Hilton III</a:t>
            </a:r>
          </a:p>
          <a:p>
            <a:endParaRPr lang="en-US" dirty="0"/>
          </a:p>
        </p:txBody>
      </p:sp>
      <p:sp>
        <p:nvSpPr>
          <p:cNvPr id="4" name="Slide Number Placeholder 3"/>
          <p:cNvSpPr>
            <a:spLocks noGrp="1"/>
          </p:cNvSpPr>
          <p:nvPr>
            <p:ph type="sldNum" sz="quarter" idx="5"/>
          </p:nvPr>
        </p:nvSpPr>
        <p:spPr/>
        <p:txBody>
          <a:bodyPr/>
          <a:lstStyle/>
          <a:p>
            <a:fld id="{9FBC68F0-71EF-43FF-A10E-ABCF0EB276CB}" type="slidenum">
              <a:rPr lang="en-US" smtClean="0"/>
              <a:pPr/>
              <a:t>6</a:t>
            </a:fld>
            <a:endParaRPr lang="en-US"/>
          </a:p>
        </p:txBody>
      </p:sp>
    </p:spTree>
    <p:extLst>
      <p:ext uri="{BB962C8B-B14F-4D97-AF65-F5344CB8AC3E}">
        <p14:creationId xmlns:p14="http://schemas.microsoft.com/office/powerpoint/2010/main" val="2422021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00" indent="0">
              <a:buNone/>
            </a:pPr>
            <a:r>
              <a:rPr lang="en-US" dirty="0"/>
              <a:t>Picture is okay</a:t>
            </a:r>
          </a:p>
          <a:p>
            <a:pPr marL="36900" indent="0">
              <a:buNone/>
            </a:pPr>
            <a:r>
              <a:rPr lang="en-US" dirty="0"/>
              <a:t>Scott Woodward unpublished paper: The time between the kingdom launch of Jesus’s first coming and the kingdom consummation of his second coming has been cleverly likened to the time between the election of a new national leader and the day he officially takes office. During such an in between time, the people may orient their lives toward the “lame-duck” administrator still in power, or toward the new leader whose presidency has already been secured and whose rise to power is a foregone conclusion.  Indeed, we live in just such an in between time. Jesus’s mortal mission millennia ago secured his immortal reign in his Millennial kingdom to come. The victory, for all intents and purposes, has already been won. The devil’s lame-duck administration, though technically still in power, is soon to be thrown down—and he knows it!  Thus, with certain hope in their hearts, millions of people are currently orienting their lives toward Jesus Christ and preparing for his reign by living “the gospel of the kingdom” he taught (Mark 1:14), repenting and being baptized to enter into the kingdom of God,  and serving under the direction of those who hold the keys of the kingdom to do their part in helping “the kingdom of God go forth” on earth “that the kingdom of heaven may come” (D&amp;C 65:6).</a:t>
            </a:r>
          </a:p>
          <a:p>
            <a:pPr marL="3690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40</a:t>
            </a:fld>
            <a:endParaRPr lang="en-US"/>
          </a:p>
        </p:txBody>
      </p:sp>
    </p:spTree>
    <p:extLst>
      <p:ext uri="{BB962C8B-B14F-4D97-AF65-F5344CB8AC3E}">
        <p14:creationId xmlns:p14="http://schemas.microsoft.com/office/powerpoint/2010/main" val="1406211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00" indent="0">
              <a:buNone/>
            </a:pPr>
            <a:r>
              <a:rPr lang="en-US" dirty="0"/>
              <a:t>Picture is okay</a:t>
            </a:r>
          </a:p>
          <a:p>
            <a:pPr marL="36900" indent="0">
              <a:buNone/>
            </a:pPr>
            <a:r>
              <a:rPr lang="en-US" dirty="0"/>
              <a:t>Scott Woodward unpublished paper: The time between the kingdom launch of Jesus’s first coming and the kingdom consummation of his second coming has been cleverly likened to the time between the election of a new national leader and the day he officially takes office. During such an in between time, the people may orient their lives toward the “lame-duck” administrator still in power, or toward the new leader whose presidency has already been secured and whose rise to power is a foregone conclusion.  Indeed, we live in just such an in between time. Jesus’s mortal mission millennia ago secured his immortal reign in his Millennial kingdom to come. The victory, for all intents and purposes, has already been won. The devil’s lame-duck administration, though technically still in power, is soon to be thrown down—and he knows it!  Thus, with certain hope in their hearts, millions of people are currently orienting their lives toward Jesus Christ and preparing for his reign by living “the gospel of the kingdom” he taught (Mark 1:14), repenting and being baptized to enter into the kingdom of God,  and serving under the direction of those who hold the keys of the kingdom to do their part in helping “the kingdom of God go forth” on earth “that the kingdom of heaven may come” (D&amp;C 65:6).</a:t>
            </a:r>
          </a:p>
          <a:p>
            <a:pPr marL="3690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41</a:t>
            </a:fld>
            <a:endParaRPr lang="en-US"/>
          </a:p>
        </p:txBody>
      </p:sp>
    </p:spTree>
    <p:extLst>
      <p:ext uri="{BB962C8B-B14F-4D97-AF65-F5344CB8AC3E}">
        <p14:creationId xmlns:p14="http://schemas.microsoft.com/office/powerpoint/2010/main" val="626659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00" indent="0">
              <a:buNone/>
            </a:pPr>
            <a:r>
              <a:rPr lang="en-US" dirty="0"/>
              <a:t>Picture is okay</a:t>
            </a:r>
          </a:p>
          <a:p>
            <a:pPr marL="36900" indent="0">
              <a:buNone/>
            </a:pPr>
            <a:r>
              <a:rPr lang="en-US" dirty="0"/>
              <a:t>Scott Woodward unpublished paper: The time between the kingdom launch of Jesus’s first coming and the kingdom consummation of his second coming has been cleverly likened to the time between the election of a new national leader and the day he officially takes office. During such an in between time, the people may orient their lives toward the “lame-duck” administrator still in power, or toward the new leader whose presidency has already been secured and whose rise to power is a foregone conclusion.  Indeed, we live in just such an in between time. Jesus’s mortal mission millennia ago secured his immortal reign in his Millennial kingdom to come. The victory, for all intents and purposes, has already been won. The devil’s lame-duck administration, though technically still in power, is soon to be thrown down—and he knows it!  Thus, with certain hope in their hearts, millions of people are currently orienting their lives toward Jesus Christ and preparing for his reign by living “the gospel of the kingdom” he taught (Mark 1:14), repenting and being baptized to enter into the kingdom of God,  and serving under the direction of those who hold the keys of the kingdom to do their part in helping “the kingdom of God go forth” on earth “that the kingdom of heaven may come” (D&amp;C 65:6).</a:t>
            </a:r>
          </a:p>
          <a:p>
            <a:pPr marL="3690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42</a:t>
            </a:fld>
            <a:endParaRPr lang="en-US"/>
          </a:p>
        </p:txBody>
      </p:sp>
    </p:spTree>
    <p:extLst>
      <p:ext uri="{BB962C8B-B14F-4D97-AF65-F5344CB8AC3E}">
        <p14:creationId xmlns:p14="http://schemas.microsoft.com/office/powerpoint/2010/main" val="3930633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C5F327-745F-4D53-9E4D-825F9E5CB08F}" type="slidenum">
              <a:rPr lang="en-US"/>
              <a:pPr/>
              <a:t>45</a:t>
            </a:fld>
            <a:endParaRPr lang="en-US" dirty="0"/>
          </a:p>
        </p:txBody>
      </p:sp>
      <p:sp>
        <p:nvSpPr>
          <p:cNvPr id="172034" name="Rectangle 2"/>
          <p:cNvSpPr>
            <a:spLocks noGrp="1" noRot="1" noChangeAspect="1" noChangeArrowheads="1" noTextEdit="1"/>
          </p:cNvSpPr>
          <p:nvPr>
            <p:ph type="sldImg"/>
          </p:nvPr>
        </p:nvSpPr>
        <p:spPr>
          <a:xfrm>
            <a:off x="381000" y="685800"/>
            <a:ext cx="6096000" cy="3429000"/>
          </a:xfrm>
          <a:ln/>
        </p:spPr>
      </p:sp>
      <p:sp>
        <p:nvSpPr>
          <p:cNvPr id="172035" name="Rectangle 3"/>
          <p:cNvSpPr>
            <a:spLocks noGrp="1" noChangeArrowheads="1"/>
          </p:cNvSpPr>
          <p:nvPr>
            <p:ph type="body" idx="1"/>
          </p:nvPr>
        </p:nvSpPr>
        <p:spPr/>
        <p:txBody>
          <a:bodyPr/>
          <a:lstStyle/>
          <a:p>
            <a:pPr marL="0" indent="0" algn="ctr">
              <a:buNone/>
            </a:pPr>
            <a:r>
              <a:rPr lang="en-US" dirty="0"/>
              <a:t>Synopsis note: </a:t>
            </a:r>
            <a:r>
              <a:rPr lang="en-US" sz="1200" dirty="0">
                <a:latin typeface="Georgia" panose="02040502050405020303" pitchFamily="18" charset="0"/>
              </a:rPr>
              <a:t>In Matthew 26:21-22, the disciples respond to the Savior’s statement that one would betray him by saying, “Lord, is it I?” How is this different in Luke 22:21-24 [next slide]?</a:t>
            </a:r>
          </a:p>
          <a:p>
            <a:pPr marL="0" indent="0" algn="ctr">
              <a:buNone/>
            </a:pPr>
            <a:r>
              <a:rPr lang="en-US" dirty="0"/>
              <a:t>https://www.churchofjesuschrist.org/media/image/bible-video-jesus-cleopas-emmaus-91397f8?lang=eng&amp;collectionId=540325ab91d18e0e1e52262aac51c33c10c4724b</a:t>
            </a:r>
            <a:endParaRPr lang="en-US" dirty="0">
              <a:cs typeface="Calibri"/>
            </a:endParaRP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C5F327-745F-4D53-9E4D-825F9E5CB08F}" type="slidenum">
              <a:rPr lang="en-US"/>
              <a:pPr/>
              <a:t>46</a:t>
            </a:fld>
            <a:endParaRPr lang="en-US" dirty="0"/>
          </a:p>
        </p:txBody>
      </p:sp>
      <p:sp>
        <p:nvSpPr>
          <p:cNvPr id="172034" name="Rectangle 2"/>
          <p:cNvSpPr>
            <a:spLocks noGrp="1" noRot="1" noChangeAspect="1" noChangeArrowheads="1" noTextEdit="1"/>
          </p:cNvSpPr>
          <p:nvPr>
            <p:ph type="sldImg"/>
          </p:nvPr>
        </p:nvSpPr>
        <p:spPr>
          <a:xfrm>
            <a:off x="381000" y="685800"/>
            <a:ext cx="6096000" cy="3429000"/>
          </a:xfrm>
          <a:ln/>
        </p:spPr>
      </p:sp>
      <p:sp>
        <p:nvSpPr>
          <p:cNvPr id="172035" name="Rectangle 3"/>
          <p:cNvSpPr>
            <a:spLocks noGrp="1" noChangeArrowheads="1"/>
          </p:cNvSpPr>
          <p:nvPr>
            <p:ph type="body" idx="1"/>
          </p:nvPr>
        </p:nvSpPr>
        <p:spPr/>
        <p:txBody>
          <a:bodyPr/>
          <a:lstStyle/>
          <a:p>
            <a:pPr marL="0" indent="0" algn="ctr">
              <a:buNone/>
            </a:pPr>
            <a:r>
              <a:rPr lang="en-US" dirty="0"/>
              <a:t>Synopsis note: </a:t>
            </a:r>
            <a:r>
              <a:rPr lang="en-US" sz="1200" dirty="0">
                <a:latin typeface="Georgia" panose="02040502050405020303" pitchFamily="18" charset="0"/>
              </a:rPr>
              <a:t>In Matthew 26:21-22, the disciples respond to the Savior’s statement that one would betray him by saying, “Lord, is it I?” How is this different in Luke 22:21-24 [next slide]?</a:t>
            </a:r>
          </a:p>
          <a:p>
            <a:pPr marL="0" indent="0" algn="ctr">
              <a:buNone/>
            </a:pPr>
            <a:r>
              <a:rPr lang="en-US" dirty="0"/>
              <a:t>https://www.churchofjesuschrist.org/media/image/bible-video-jesus-cleopas-emmaus-91397f8?lang=eng&amp;collectionId=540325ab91d18e0e1e52262aac51c33c10c4724b</a:t>
            </a:r>
            <a:endParaRPr lang="en-US" dirty="0">
              <a:cs typeface="Calibri"/>
            </a:endParaRPr>
          </a:p>
          <a:p>
            <a:endParaRPr lang="en-US" dirty="0"/>
          </a:p>
        </p:txBody>
      </p:sp>
    </p:spTree>
    <p:extLst>
      <p:ext uri="{BB962C8B-B14F-4D97-AF65-F5344CB8AC3E}">
        <p14:creationId xmlns:p14="http://schemas.microsoft.com/office/powerpoint/2010/main" val="1494069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https://www.churchofjesuschrist.org/media/image/jesus-last-supper-08e1294?lang=eng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47</a:t>
            </a:fld>
            <a:endParaRPr lang="en-US"/>
          </a:p>
        </p:txBody>
      </p:sp>
    </p:spTree>
    <p:extLst>
      <p:ext uri="{BB962C8B-B14F-4D97-AF65-F5344CB8AC3E}">
        <p14:creationId xmlns:p14="http://schemas.microsoft.com/office/powerpoint/2010/main" val="290452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https://www.churchofjesuschrist.org/church/news/viewpoint-sacrament-on-christmas-sunday-a-poignant-event?lang=eng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48</a:t>
            </a:fld>
            <a:endParaRPr lang="en-US"/>
          </a:p>
        </p:txBody>
      </p:sp>
    </p:spTree>
    <p:extLst>
      <p:ext uri="{BB962C8B-B14F-4D97-AF65-F5344CB8AC3E}">
        <p14:creationId xmlns:p14="http://schemas.microsoft.com/office/powerpoint/2010/main" val="2871290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https://www.churchofjesuschrist.org/church/news/viewpoint-sacrament-on-christmas-sunday-a-poignant-event?lang=eng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49</a:t>
            </a:fld>
            <a:endParaRPr lang="en-US"/>
          </a:p>
        </p:txBody>
      </p:sp>
    </p:spTree>
    <p:extLst>
      <p:ext uri="{BB962C8B-B14F-4D97-AF65-F5344CB8AC3E}">
        <p14:creationId xmlns:p14="http://schemas.microsoft.com/office/powerpoint/2010/main" val="1772723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https://www.churchofjesuschrist.org/church/news/viewpoint-sacrament-on-christmas-sunday-a-poignant-event?lang=eng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50</a:t>
            </a:fld>
            <a:endParaRPr lang="en-US"/>
          </a:p>
        </p:txBody>
      </p:sp>
    </p:spTree>
    <p:extLst>
      <p:ext uri="{BB962C8B-B14F-4D97-AF65-F5344CB8AC3E}">
        <p14:creationId xmlns:p14="http://schemas.microsoft.com/office/powerpoint/2010/main" val="3802995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https://www.churchofjesuschrist.org/church/news/viewpoint-sacrament-on-christmas-sunday-a-poignant-event?lang=eng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51</a:t>
            </a:fld>
            <a:endParaRPr lang="en-US"/>
          </a:p>
        </p:txBody>
      </p:sp>
    </p:spTree>
    <p:extLst>
      <p:ext uri="{BB962C8B-B14F-4D97-AF65-F5344CB8AC3E}">
        <p14:creationId xmlns:p14="http://schemas.microsoft.com/office/powerpoint/2010/main" val="230909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some people believe this is the temple. The Greek simply says “our place” which could be construed as what we might intuitively think, “Take my place” – “They will replace me.”</a:t>
            </a:r>
          </a:p>
        </p:txBody>
      </p:sp>
      <p:sp>
        <p:nvSpPr>
          <p:cNvPr id="4" name="Slide Number Placeholder 3"/>
          <p:cNvSpPr>
            <a:spLocks noGrp="1"/>
          </p:cNvSpPr>
          <p:nvPr>
            <p:ph type="sldNum" sz="quarter" idx="5"/>
          </p:nvPr>
        </p:nvSpPr>
        <p:spPr/>
        <p:txBody>
          <a:bodyPr/>
          <a:lstStyle/>
          <a:p>
            <a:fld id="{9FBC68F0-71EF-43FF-A10E-ABCF0EB276CB}" type="slidenum">
              <a:rPr lang="en-US" smtClean="0"/>
              <a:pPr/>
              <a:t>7</a:t>
            </a:fld>
            <a:endParaRPr lang="en-US"/>
          </a:p>
        </p:txBody>
      </p:sp>
    </p:spTree>
    <p:extLst>
      <p:ext uri="{BB962C8B-B14F-4D97-AF65-F5344CB8AC3E}">
        <p14:creationId xmlns:p14="http://schemas.microsoft.com/office/powerpoint/2010/main" val="2100745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53</a:t>
            </a:fld>
            <a:endParaRPr lang="en-US" altLang="en-US"/>
          </a:p>
        </p:txBody>
      </p:sp>
    </p:spTree>
    <p:extLst>
      <p:ext uri="{BB962C8B-B14F-4D97-AF65-F5344CB8AC3E}">
        <p14:creationId xmlns:p14="http://schemas.microsoft.com/office/powerpoint/2010/main" val="3785018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55</a:t>
            </a:fld>
            <a:endParaRPr lang="en-US" dirty="0"/>
          </a:p>
        </p:txBody>
      </p:sp>
    </p:spTree>
    <p:extLst>
      <p:ext uri="{BB962C8B-B14F-4D97-AF65-F5344CB8AC3E}">
        <p14:creationId xmlns:p14="http://schemas.microsoft.com/office/powerpoint/2010/main" val="296216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https://commons.wikimedia.org/wiki/File:Brooklyn_Museum_-_Annas_and_Caiaphas_(Anne_et_Ca%C3%AFphe)_-_James_Tissot.jpg</a:t>
            </a:r>
          </a:p>
        </p:txBody>
      </p:sp>
      <p:sp>
        <p:nvSpPr>
          <p:cNvPr id="4" name="Slide Number Placeholder 3"/>
          <p:cNvSpPr>
            <a:spLocks noGrp="1"/>
          </p:cNvSpPr>
          <p:nvPr>
            <p:ph type="sldNum" sz="quarter" idx="5"/>
          </p:nvPr>
        </p:nvSpPr>
        <p:spPr/>
        <p:txBody>
          <a:bodyPr/>
          <a:lstStyle/>
          <a:p>
            <a:fld id="{8F992AFB-CCB7-41E6-BF6F-E17A0E5BBC67}" type="slidenum">
              <a:rPr lang="en-US" smtClean="0"/>
              <a:t>8</a:t>
            </a:fld>
            <a:endParaRPr lang="en-US"/>
          </a:p>
        </p:txBody>
      </p:sp>
    </p:spTree>
    <p:extLst>
      <p:ext uri="{BB962C8B-B14F-4D97-AF65-F5344CB8AC3E}">
        <p14:creationId xmlns:p14="http://schemas.microsoft.com/office/powerpoint/2010/main" val="55220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https://commons.wikimedia.org/wiki/File:Brooklyn_Museum_-_Annas_and_Caiaphas_(Anne_et_Ca%C3%AFphe)_-_James_Tissot.jpg</a:t>
            </a:r>
          </a:p>
        </p:txBody>
      </p:sp>
      <p:sp>
        <p:nvSpPr>
          <p:cNvPr id="4" name="Slide Number Placeholder 3"/>
          <p:cNvSpPr>
            <a:spLocks noGrp="1"/>
          </p:cNvSpPr>
          <p:nvPr>
            <p:ph type="sldNum" sz="quarter" idx="5"/>
          </p:nvPr>
        </p:nvSpPr>
        <p:spPr/>
        <p:txBody>
          <a:bodyPr/>
          <a:lstStyle/>
          <a:p>
            <a:fld id="{8F992AFB-CCB7-41E6-BF6F-E17A0E5BBC67}" type="slidenum">
              <a:rPr lang="en-US" smtClean="0"/>
              <a:t>9</a:t>
            </a:fld>
            <a:endParaRPr lang="en-US"/>
          </a:p>
        </p:txBody>
      </p:sp>
    </p:spTree>
    <p:extLst>
      <p:ext uri="{BB962C8B-B14F-4D97-AF65-F5344CB8AC3E}">
        <p14:creationId xmlns:p14="http://schemas.microsoft.com/office/powerpoint/2010/main" val="137287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CEB3E-7B76-4C3A-8A46-178318F278DF}" type="slidenum">
              <a:rPr lang="en-US"/>
              <a:pPr/>
              <a:t>11</a:t>
            </a:fld>
            <a:endParaRPr lang="en-US"/>
          </a:p>
        </p:txBody>
      </p:sp>
      <p:sp>
        <p:nvSpPr>
          <p:cNvPr id="192514" name="Rectangle 2"/>
          <p:cNvSpPr>
            <a:spLocks noGrp="1" noRot="1" noChangeAspect="1" noChangeArrowheads="1" noTextEdit="1"/>
          </p:cNvSpPr>
          <p:nvPr>
            <p:ph type="sldImg"/>
          </p:nvPr>
        </p:nvSpPr>
        <p:spPr>
          <a:xfrm>
            <a:off x="381000" y="685800"/>
            <a:ext cx="6096000" cy="3429000"/>
          </a:xfrm>
          <a:ln/>
        </p:spPr>
      </p:sp>
      <p:sp>
        <p:nvSpPr>
          <p:cNvPr id="192515" name="Rectangle 3"/>
          <p:cNvSpPr>
            <a:spLocks noGrp="1" noChangeArrowheads="1"/>
          </p:cNvSpPr>
          <p:nvPr>
            <p:ph type="body" idx="1"/>
          </p:nvPr>
        </p:nvSpPr>
        <p:spPr/>
        <p:txBody>
          <a:bodyPr/>
          <a:lstStyle/>
          <a:p>
            <a:r>
              <a:rPr lang="en-US" sz="1200" dirty="0">
                <a:effectLst>
                  <a:outerShdw blurRad="38100" dist="38100" sx="1000" sy="1000" algn="tl">
                    <a:srgbClr val="000000"/>
                  </a:outerShdw>
                </a:effectLst>
                <a:latin typeface="Georgia"/>
                <a:cs typeface="Arial" charset="0"/>
              </a:rPr>
              <a:t>Note Psalm 118:19-28 and parallels to the triumphal entry (procession, Hosanna, “Blessed be he who enters in the name of the Lord” , carrying branches</a:t>
            </a:r>
          </a:p>
          <a:p>
            <a:r>
              <a:rPr lang="en-US" sz="1200" dirty="0">
                <a:effectLst>
                  <a:outerShdw blurRad="38100" dist="38100" sx="1000" sy="1000" algn="tl">
                    <a:srgbClr val="000000"/>
                  </a:outerShdw>
                </a:effectLst>
                <a:latin typeface="Georgia" panose="02040502050405020303" pitchFamily="18" charset="0"/>
                <a:cs typeface="Arial" charset="0"/>
              </a:rPr>
              <a:t>“When thy days be fulfilled, and thou shalt sleep with thy fathers, </a:t>
            </a:r>
            <a:r>
              <a:rPr lang="en-US" sz="1200" u="sng" dirty="0">
                <a:solidFill>
                  <a:srgbClr val="FF0000"/>
                </a:solidFill>
                <a:effectLst>
                  <a:outerShdw blurRad="38100" dist="38100" sx="1000" sy="1000" algn="tl">
                    <a:srgbClr val="000000"/>
                  </a:outerShdw>
                </a:effectLst>
                <a:latin typeface="Georgia" panose="02040502050405020303" pitchFamily="18" charset="0"/>
                <a:cs typeface="Arial" charset="0"/>
              </a:rPr>
              <a:t>I will set up thy seed after thee</a:t>
            </a:r>
            <a:r>
              <a:rPr lang="en-US" sz="1200" dirty="0">
                <a:effectLst>
                  <a:outerShdw blurRad="38100" dist="38100" sx="1000" sy="1000" algn="tl">
                    <a:srgbClr val="000000"/>
                  </a:outerShdw>
                </a:effectLst>
                <a:latin typeface="Georgia" panose="02040502050405020303" pitchFamily="18" charset="0"/>
                <a:cs typeface="Arial" charset="0"/>
              </a:rPr>
              <a:t>, which shall proceed out of thy bowels, and </a:t>
            </a:r>
            <a:r>
              <a:rPr lang="en-US" sz="1200" u="sng" dirty="0">
                <a:solidFill>
                  <a:srgbClr val="FF0000"/>
                </a:solidFill>
                <a:effectLst>
                  <a:outerShdw blurRad="38100" dist="38100" sx="1000" sy="1000" algn="tl">
                    <a:srgbClr val="000000"/>
                  </a:outerShdw>
                </a:effectLst>
                <a:latin typeface="Georgia" panose="02040502050405020303" pitchFamily="18" charset="0"/>
                <a:cs typeface="Arial" charset="0"/>
              </a:rPr>
              <a:t>I will establish his kingdom</a:t>
            </a:r>
            <a:r>
              <a:rPr lang="en-US" sz="1200" dirty="0">
                <a:effectLst>
                  <a:outerShdw blurRad="38100" dist="38100" sx="1000" sy="1000" algn="tl">
                    <a:srgbClr val="000000"/>
                  </a:outerShdw>
                </a:effectLst>
                <a:latin typeface="Georgia" panose="02040502050405020303" pitchFamily="18" charset="0"/>
                <a:cs typeface="Arial" charset="0"/>
              </a:rPr>
              <a:t>… I will be his father, and he shall be my son… And thine house and thy kingdom shall be established for ever before thee: </a:t>
            </a:r>
            <a:r>
              <a:rPr lang="en-US" sz="1200" u="sng" dirty="0">
                <a:solidFill>
                  <a:srgbClr val="FF0000"/>
                </a:solidFill>
                <a:effectLst>
                  <a:outerShdw blurRad="38100" dist="38100" sx="1000" sy="1000" algn="tl">
                    <a:srgbClr val="000000"/>
                  </a:outerShdw>
                </a:effectLst>
                <a:latin typeface="Georgia" panose="02040502050405020303" pitchFamily="18" charset="0"/>
                <a:cs typeface="Arial" charset="0"/>
              </a:rPr>
              <a:t>thy throne shall be established for ever</a:t>
            </a:r>
            <a:r>
              <a:rPr lang="en-US" sz="1200" dirty="0">
                <a:effectLst>
                  <a:outerShdw blurRad="38100" dist="38100" sx="1000" sy="1000" algn="tl">
                    <a:srgbClr val="000000"/>
                  </a:outerShdw>
                </a:effectLst>
                <a:latin typeface="Georgia" panose="02040502050405020303" pitchFamily="18" charset="0"/>
                <a:cs typeface="Arial" charset="0"/>
              </a:rPr>
              <a:t>… So did </a:t>
            </a:r>
            <a:r>
              <a:rPr lang="en-US" sz="1200" u="sng" dirty="0">
                <a:solidFill>
                  <a:srgbClr val="FF0000"/>
                </a:solidFill>
                <a:effectLst>
                  <a:outerShdw blurRad="38100" dist="38100" sx="1000" sy="1000" algn="tl">
                    <a:srgbClr val="000000"/>
                  </a:outerShdw>
                </a:effectLst>
                <a:latin typeface="Georgia" panose="02040502050405020303" pitchFamily="18" charset="0"/>
                <a:cs typeface="Arial" charset="0"/>
              </a:rPr>
              <a:t>Nathan speak unto David</a:t>
            </a:r>
            <a:r>
              <a:rPr lang="en-US" sz="1200" dirty="0">
                <a:effectLst>
                  <a:outerShdw blurRad="38100" dist="38100" sx="1000" sy="1000" algn="tl">
                    <a:srgbClr val="000000"/>
                  </a:outerShdw>
                </a:effectLst>
                <a:latin typeface="Georgia" panose="02040502050405020303" pitchFamily="18" charset="0"/>
                <a:cs typeface="Arial" charset="0"/>
              </a:rPr>
              <a:t>.” 2 Sam 7:12-17</a:t>
            </a:r>
          </a:p>
          <a:p>
            <a:endParaRPr lang="en-US" dirty="0">
              <a:effectLst>
                <a:outerShdw blurRad="38100" dist="38100" sx="1000" sy="1000" algn="tl">
                  <a:srgbClr val="000000"/>
                </a:outerShdw>
              </a:effectLst>
              <a:latin typeface="Georgia" panose="02040502050405020303" pitchFamily="18" charset="0"/>
              <a:cs typeface="Arial" charset="0"/>
            </a:endParaRPr>
          </a:p>
          <a:p>
            <a:r>
              <a:rPr lang="en-US" dirty="0">
                <a:effectLst>
                  <a:outerShdw blurRad="38100" dist="38100" sx="1000" sy="1000" algn="tl">
                    <a:srgbClr val="000000"/>
                  </a:outerShdw>
                </a:effectLst>
              </a:rPr>
              <a:t>https://commons.wikimedia.org/wiki/File:Jesus_entering_jerusalem_on_a_donkey.jpg</a:t>
            </a:r>
            <a:endParaRPr lang="en-US" dirty="0"/>
          </a:p>
        </p:txBody>
      </p:sp>
    </p:spTree>
    <p:extLst>
      <p:ext uri="{BB962C8B-B14F-4D97-AF65-F5344CB8AC3E}">
        <p14:creationId xmlns:p14="http://schemas.microsoft.com/office/powerpoint/2010/main" val="217975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CEB3E-7B76-4C3A-8A46-178318F278DF}" type="slidenum">
              <a:rPr lang="en-US"/>
              <a:pPr/>
              <a:t>12</a:t>
            </a:fld>
            <a:endParaRPr lang="en-US"/>
          </a:p>
        </p:txBody>
      </p:sp>
      <p:sp>
        <p:nvSpPr>
          <p:cNvPr id="192514" name="Rectangle 2"/>
          <p:cNvSpPr>
            <a:spLocks noGrp="1" noRot="1" noChangeAspect="1" noChangeArrowheads="1" noTextEdit="1"/>
          </p:cNvSpPr>
          <p:nvPr>
            <p:ph type="sldImg"/>
          </p:nvPr>
        </p:nvSpPr>
        <p:spPr>
          <a:xfrm>
            <a:off x="381000" y="685800"/>
            <a:ext cx="6096000" cy="3429000"/>
          </a:xfrm>
          <a:ln/>
        </p:spPr>
      </p:sp>
      <p:sp>
        <p:nvSpPr>
          <p:cNvPr id="192515" name="Rectangle 3"/>
          <p:cNvSpPr>
            <a:spLocks noGrp="1" noChangeArrowheads="1"/>
          </p:cNvSpPr>
          <p:nvPr>
            <p:ph type="body" idx="1"/>
          </p:nvPr>
        </p:nvSpPr>
        <p:spPr/>
        <p:txBody>
          <a:bodyPr/>
          <a:lstStyle/>
          <a:p>
            <a:pPr marR="0" algn="just" rtl="0"/>
            <a:r>
              <a:rPr lang="en-US" sz="1800" b="0" i="0" u="none" strike="noStrike" baseline="0" dirty="0">
                <a:solidFill>
                  <a:srgbClr val="0080FF"/>
                </a:solidFill>
                <a:latin typeface="Palatino Linotype" panose="02040502050505030304" pitchFamily="18" charset="0"/>
              </a:rPr>
              <a:t>25 Save now, I beseech thee, O Lord: O Lord, I beseech thee, send now prosperity.</a:t>
            </a:r>
          </a:p>
          <a:p>
            <a:pPr marR="0" algn="just" rtl="0"/>
            <a:r>
              <a:rPr lang="en-US" sz="1800" b="0" i="0" u="none" strike="noStrike" baseline="0" dirty="0">
                <a:solidFill>
                  <a:srgbClr val="0080FF"/>
                </a:solidFill>
                <a:latin typeface="Palatino Linotype" panose="02040502050505030304" pitchFamily="18" charset="0"/>
              </a:rPr>
              <a:t>26 Blessed </a:t>
            </a:r>
            <a:r>
              <a:rPr lang="en-US" sz="1800" b="0" i="1" u="none" strike="noStrike" baseline="0" dirty="0">
                <a:solidFill>
                  <a:srgbClr val="0080FF"/>
                </a:solidFill>
                <a:latin typeface="Palatino Linotype" panose="02040502050505030304" pitchFamily="18" charset="0"/>
              </a:rPr>
              <a:t>be</a:t>
            </a:r>
            <a:r>
              <a:rPr lang="en-US" sz="1800" b="0" i="0" u="none" strike="noStrike" baseline="0" dirty="0">
                <a:solidFill>
                  <a:srgbClr val="0080FF"/>
                </a:solidFill>
                <a:latin typeface="Palatino Linotype" panose="02040502050505030304" pitchFamily="18" charset="0"/>
              </a:rPr>
              <a:t> he that cometh in the name of the Lord: we have blessed you out of the house of the Lord.</a:t>
            </a:r>
          </a:p>
          <a:p>
            <a:pPr algn="l"/>
            <a:r>
              <a:rPr lang="en-US" sz="1800" b="0" i="0" u="none" strike="noStrike" baseline="0" dirty="0">
                <a:latin typeface="Segoe UI" panose="020B0502040204020203" pitchFamily="34" charset="0"/>
              </a:rPr>
              <a:t>(Psalms 118:25–26)</a:t>
            </a:r>
          </a:p>
          <a:p>
            <a:endParaRPr lang="en-US" dirty="0">
              <a:effectLst>
                <a:outerShdw blurRad="38100" dist="38100" sx="1000" sy="1000" algn="tl">
                  <a:srgbClr val="000000"/>
                </a:outerShdw>
              </a:effectLst>
              <a:latin typeface="Georgia" panose="02040502050405020303" pitchFamily="18" charset="0"/>
              <a:cs typeface="Arial" charset="0"/>
            </a:endParaRPr>
          </a:p>
          <a:p>
            <a:r>
              <a:rPr lang="en-US" dirty="0">
                <a:effectLst>
                  <a:outerShdw blurRad="38100" dist="38100" sx="1000" sy="1000" algn="tl">
                    <a:srgbClr val="000000"/>
                  </a:outerShdw>
                </a:effectLst>
              </a:rPr>
              <a:t>https://commons.wikimedia.org/wiki/File:Jesus_entering_jerusalem_on_a_donkey.jpg</a:t>
            </a:r>
            <a:endParaRPr lang="en-US" dirty="0"/>
          </a:p>
        </p:txBody>
      </p:sp>
    </p:spTree>
    <p:extLst>
      <p:ext uri="{BB962C8B-B14F-4D97-AF65-F5344CB8AC3E}">
        <p14:creationId xmlns:p14="http://schemas.microsoft.com/office/powerpoint/2010/main" val="99905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CEB3E-7B76-4C3A-8A46-178318F278DF}" type="slidenum">
              <a:rPr lang="en-US"/>
              <a:pPr/>
              <a:t>13</a:t>
            </a:fld>
            <a:endParaRPr lang="en-US"/>
          </a:p>
        </p:txBody>
      </p:sp>
      <p:sp>
        <p:nvSpPr>
          <p:cNvPr id="192514" name="Rectangle 2"/>
          <p:cNvSpPr>
            <a:spLocks noGrp="1" noRot="1" noChangeAspect="1" noChangeArrowheads="1" noTextEdit="1"/>
          </p:cNvSpPr>
          <p:nvPr>
            <p:ph type="sldImg"/>
          </p:nvPr>
        </p:nvSpPr>
        <p:spPr>
          <a:xfrm>
            <a:off x="381000" y="685800"/>
            <a:ext cx="6096000" cy="3429000"/>
          </a:xfrm>
          <a:ln/>
        </p:spPr>
      </p:sp>
      <p:sp>
        <p:nvSpPr>
          <p:cNvPr id="192515" name="Rectangle 3"/>
          <p:cNvSpPr>
            <a:spLocks noGrp="1" noChangeArrowheads="1"/>
          </p:cNvSpPr>
          <p:nvPr>
            <p:ph type="body" idx="1"/>
          </p:nvPr>
        </p:nvSpPr>
        <p:spPr/>
        <p:txBody>
          <a:bodyPr/>
          <a:lstStyle/>
          <a:p>
            <a:pPr marR="0" algn="l" rtl="0"/>
            <a:r>
              <a:rPr lang="en-US" sz="1800" b="0" i="0" u="none" strike="noStrike" baseline="0" dirty="0">
                <a:solidFill>
                  <a:srgbClr val="0080FF"/>
                </a:solidFill>
                <a:latin typeface="Palatino Linotype" panose="02040502050505030304" pitchFamily="18" charset="0"/>
              </a:rPr>
              <a:t>Quote from: https://connectusfund.org/the-rocks-will-cry-out-meaning-in-scripture-luke-19-40-kjv</a:t>
            </a:r>
            <a:endParaRPr lang="en-US" dirty="0"/>
          </a:p>
        </p:txBody>
      </p:sp>
    </p:spTree>
    <p:extLst>
      <p:ext uri="{BB962C8B-B14F-4D97-AF65-F5344CB8AC3E}">
        <p14:creationId xmlns:p14="http://schemas.microsoft.com/office/powerpoint/2010/main" val="4141841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5/25/2022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3E6801-F3E3-4611-96A8-F4D2B4679DD1}"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70D3C9-4748-4829-8179-D4AFD8318FA7}" type="slidenum">
              <a:rPr lang="en-US" smtClean="0"/>
              <a:t>‹#›</a:t>
            </a:fld>
            <a:endParaRPr lang="en-US"/>
          </a:p>
        </p:txBody>
      </p:sp>
    </p:spTree>
    <p:extLst>
      <p:ext uri="{BB962C8B-B14F-4D97-AF65-F5344CB8AC3E}">
        <p14:creationId xmlns:p14="http://schemas.microsoft.com/office/powerpoint/2010/main" val="32090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76F0A-EE92-450F-B499-34BEEED8CFFA}" type="datetimeFigureOut">
              <a:rPr lang="en-US" smtClean="0"/>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27DD75-3CD3-4D8E-A0AD-D915B4B11175}" type="slidenum">
              <a:rPr lang="en-US" smtClean="0"/>
              <a:t>‹#›</a:t>
            </a:fld>
            <a:endParaRPr lang="en-US"/>
          </a:p>
        </p:txBody>
      </p:sp>
    </p:spTree>
    <p:extLst>
      <p:ext uri="{BB962C8B-B14F-4D97-AF65-F5344CB8AC3E}">
        <p14:creationId xmlns:p14="http://schemas.microsoft.com/office/powerpoint/2010/main" val="42596262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DB7C-DA85-41AD-9B79-D4B8AC127F6A}"/>
              </a:ext>
            </a:extLst>
          </p:cNvPr>
          <p:cNvSpPr>
            <a:spLocks noGrp="1"/>
          </p:cNvSpPr>
          <p:nvPr>
            <p:ph type="title"/>
          </p:nvPr>
        </p:nvSpPr>
        <p:spPr/>
        <p:txBody>
          <a:bodyPr>
            <a:normAutofit fontScale="90000"/>
          </a:bodyPr>
          <a:lstStyle/>
          <a:p>
            <a:r>
              <a:rPr lang="en-US" dirty="0"/>
              <a:t>We know Christ will be Crucified… but who are his main opponents in his arrest, trial and crucifixion? </a:t>
            </a:r>
          </a:p>
        </p:txBody>
      </p:sp>
      <p:sp>
        <p:nvSpPr>
          <p:cNvPr id="3" name="Rectangle 2">
            <a:extLst>
              <a:ext uri="{FF2B5EF4-FFF2-40B4-BE49-F238E27FC236}">
                <a16:creationId xmlns:a16="http://schemas.microsoft.com/office/drawing/2014/main" id="{E61804F3-60E6-4910-B11C-777E9D5010B8}"/>
              </a:ext>
            </a:extLst>
          </p:cNvPr>
          <p:cNvSpPr/>
          <p:nvPr/>
        </p:nvSpPr>
        <p:spPr>
          <a:xfrm>
            <a:off x="485006" y="2811142"/>
            <a:ext cx="11211339" cy="2800767"/>
          </a:xfrm>
          <a:prstGeom prst="rect">
            <a:avLst/>
          </a:prstGeom>
        </p:spPr>
        <p:txBody>
          <a:bodyPr wrap="square">
            <a:spAutoFit/>
          </a:bodyPr>
          <a:lstStyle/>
          <a:p>
            <a:pPr marL="742950" indent="-742950">
              <a:buAutoNum type="alphaUcPeriod"/>
            </a:pPr>
            <a:r>
              <a:rPr lang="en-US" sz="4400" b="1" dirty="0">
                <a:solidFill>
                  <a:srgbClr val="FFFF00"/>
                </a:solidFill>
                <a:latin typeface="Georgia" panose="02040502050405020303" pitchFamily="18" charset="0"/>
              </a:rPr>
              <a:t>Pharisees </a:t>
            </a:r>
          </a:p>
          <a:p>
            <a:pPr marL="742950" indent="-742950">
              <a:buAutoNum type="alphaUcPeriod"/>
            </a:pPr>
            <a:r>
              <a:rPr lang="en-US" sz="4400" b="1" dirty="0">
                <a:solidFill>
                  <a:srgbClr val="FFFF00"/>
                </a:solidFill>
                <a:latin typeface="Georgia" panose="02040502050405020303" pitchFamily="18" charset="0"/>
              </a:rPr>
              <a:t>Chief Priests</a:t>
            </a:r>
          </a:p>
          <a:p>
            <a:pPr marL="742950" indent="-742950">
              <a:buAutoNum type="alphaUcPeriod"/>
            </a:pPr>
            <a:r>
              <a:rPr lang="en-US" sz="4400" b="1" dirty="0">
                <a:solidFill>
                  <a:srgbClr val="FFFF00"/>
                </a:solidFill>
                <a:latin typeface="Georgia" panose="02040502050405020303" pitchFamily="18" charset="0"/>
              </a:rPr>
              <a:t>Equally Pharisees and Chief Priests</a:t>
            </a:r>
          </a:p>
          <a:p>
            <a:pPr marL="742950" indent="-742950">
              <a:buAutoNum type="alphaUcPeriod"/>
            </a:pPr>
            <a:r>
              <a:rPr lang="en-US" sz="4400" b="1" dirty="0">
                <a:solidFill>
                  <a:srgbClr val="FFFF00"/>
                </a:solidFill>
                <a:latin typeface="Georgia" panose="02040502050405020303" pitchFamily="18" charset="0"/>
              </a:rPr>
              <a:t>The Romans</a:t>
            </a:r>
          </a:p>
        </p:txBody>
      </p:sp>
    </p:spTree>
    <p:extLst>
      <p:ext uri="{BB962C8B-B14F-4D97-AF65-F5344CB8AC3E}">
        <p14:creationId xmlns:p14="http://schemas.microsoft.com/office/powerpoint/2010/main" val="1227028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E9E580-7624-4718-9A43-C0D187C28F87}"/>
              </a:ext>
            </a:extLst>
          </p:cNvPr>
          <p:cNvSpPr>
            <a:spLocks noGrp="1"/>
          </p:cNvSpPr>
          <p:nvPr>
            <p:ph type="title"/>
          </p:nvPr>
        </p:nvSpPr>
        <p:spPr>
          <a:xfrm>
            <a:off x="913795" y="477080"/>
            <a:ext cx="10353762" cy="970450"/>
          </a:xfrm>
        </p:spPr>
        <p:txBody>
          <a:bodyPr>
            <a:normAutofit fontScale="90000"/>
          </a:bodyPr>
          <a:lstStyle/>
          <a:p>
            <a:r>
              <a:rPr lang="en-US" altLang="en-US" sz="4800" b="1" dirty="0">
                <a:latin typeface="Georgia" panose="02040502050405020303" pitchFamily="18" charset="0"/>
              </a:rPr>
              <a:t>From the Triumphal Entry to </a:t>
            </a:r>
            <a:br>
              <a:rPr lang="en-US" altLang="en-US" sz="4800" b="1" dirty="0">
                <a:latin typeface="Georgia" panose="02040502050405020303" pitchFamily="18" charset="0"/>
              </a:rPr>
            </a:br>
            <a:r>
              <a:rPr lang="en-US" altLang="en-US" sz="4800" b="1" dirty="0">
                <a:latin typeface="Georgia" panose="02040502050405020303" pitchFamily="18" charset="0"/>
              </a:rPr>
              <a:t>the Last Supper</a:t>
            </a:r>
            <a:endParaRPr lang="en-US" dirty="0"/>
          </a:p>
        </p:txBody>
      </p:sp>
      <p:sp>
        <p:nvSpPr>
          <p:cNvPr id="6" name="Content Placeholder 5">
            <a:extLst>
              <a:ext uri="{FF2B5EF4-FFF2-40B4-BE49-F238E27FC236}">
                <a16:creationId xmlns:a16="http://schemas.microsoft.com/office/drawing/2014/main" id="{3ABBD6E0-261A-4CAB-BDAD-FE5D9BA9E6BF}"/>
              </a:ext>
            </a:extLst>
          </p:cNvPr>
          <p:cNvSpPr>
            <a:spLocks noGrp="1"/>
          </p:cNvSpPr>
          <p:nvPr>
            <p:ph idx="1"/>
          </p:nvPr>
        </p:nvSpPr>
        <p:spPr/>
        <p:txBody>
          <a:bodyPr>
            <a:normAutofit/>
          </a:bodyPr>
          <a:lstStyle/>
          <a:p>
            <a:r>
              <a:rPr lang="en-US" dirty="0"/>
              <a:t>Background on Christ’s final week</a:t>
            </a:r>
          </a:p>
          <a:p>
            <a:r>
              <a:rPr lang="en-US" b="1" dirty="0"/>
              <a:t>The Triumphal Entry</a:t>
            </a:r>
          </a:p>
          <a:p>
            <a:r>
              <a:rPr lang="en-US" dirty="0"/>
              <a:t>Hypocrisy: the fig tree and temple sandwich </a:t>
            </a:r>
          </a:p>
          <a:p>
            <a:r>
              <a:rPr lang="en-US" dirty="0"/>
              <a:t>A woman anoints Christ</a:t>
            </a:r>
          </a:p>
          <a:p>
            <a:r>
              <a:rPr lang="en-US" dirty="0"/>
              <a:t>Casting out the ruler of this world</a:t>
            </a:r>
          </a:p>
          <a:p>
            <a:r>
              <a:rPr lang="en-US" dirty="0"/>
              <a:t>The Last Supper</a:t>
            </a:r>
          </a:p>
        </p:txBody>
      </p:sp>
    </p:spTree>
    <p:extLst>
      <p:ext uri="{BB962C8B-B14F-4D97-AF65-F5344CB8AC3E}">
        <p14:creationId xmlns:p14="http://schemas.microsoft.com/office/powerpoint/2010/main" val="3435483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BEBDA-20B1-1B45-BAE8-7CAB48108260}"/>
              </a:ext>
            </a:extLst>
          </p:cNvPr>
          <p:cNvSpPr txBox="1"/>
          <p:nvPr/>
        </p:nvSpPr>
        <p:spPr>
          <a:xfrm>
            <a:off x="4770783" y="172279"/>
            <a:ext cx="7055338" cy="5078313"/>
          </a:xfrm>
          <a:prstGeom prst="rect">
            <a:avLst/>
          </a:prstGeom>
          <a:noFill/>
        </p:spPr>
        <p:txBody>
          <a:bodyPr wrap="square" rtlCol="0">
            <a:spAutoFit/>
          </a:bodyPr>
          <a:lstStyle/>
          <a:p>
            <a:r>
              <a:rPr lang="en-US" sz="3600" dirty="0">
                <a:latin typeface="Georgia" panose="02040502050405020303" pitchFamily="18" charset="0"/>
              </a:rPr>
              <a:t>“See, Lord, and raise up for them </a:t>
            </a:r>
            <a:r>
              <a:rPr lang="en-US" sz="3600" dirty="0">
                <a:solidFill>
                  <a:srgbClr val="FFFF00"/>
                </a:solidFill>
                <a:latin typeface="Georgia" panose="02040502050405020303" pitchFamily="18" charset="0"/>
              </a:rPr>
              <a:t>their king, the son of David</a:t>
            </a:r>
            <a:r>
              <a:rPr lang="en-US" sz="3600" dirty="0">
                <a:latin typeface="Georgia" panose="02040502050405020303" pitchFamily="18" charset="0"/>
              </a:rPr>
              <a:t>, to rule over Israel, your servant, in the time which you chose, o God, Undergird him with the strength to </a:t>
            </a:r>
            <a:r>
              <a:rPr lang="en-US" sz="3600" dirty="0">
                <a:solidFill>
                  <a:srgbClr val="FFFF00"/>
                </a:solidFill>
                <a:latin typeface="Georgia" panose="02040502050405020303" pitchFamily="18" charset="0"/>
              </a:rPr>
              <a:t>destroy the unrighteous rulers, to cleanse Jerusalem from gentiles who trample her to destruction</a:t>
            </a:r>
            <a:r>
              <a:rPr lang="en-US" sz="3600" dirty="0">
                <a:latin typeface="Georgia" panose="02040502050405020303" pitchFamily="18" charset="0"/>
              </a:rPr>
              <a:t>.” </a:t>
            </a:r>
            <a:r>
              <a:rPr lang="en-US" sz="2400" dirty="0">
                <a:latin typeface="Georgia" panose="02040502050405020303" pitchFamily="18" charset="0"/>
              </a:rPr>
              <a:t>(Psalms of Solomon 17:21-22)</a:t>
            </a:r>
            <a:endParaRPr lang="en-US" sz="3600" dirty="0">
              <a:latin typeface="Georgia" panose="02040502050405020303" pitchFamily="18" charset="0"/>
            </a:endParaRPr>
          </a:p>
        </p:txBody>
      </p:sp>
      <p:pic>
        <p:nvPicPr>
          <p:cNvPr id="7" name="Picture 5" descr="A picture containing text, posing, several&#10;&#10;Description automatically generated">
            <a:extLst>
              <a:ext uri="{FF2B5EF4-FFF2-40B4-BE49-F238E27FC236}">
                <a16:creationId xmlns:a16="http://schemas.microsoft.com/office/drawing/2014/main" id="{9E9ED6C4-F059-754F-B5EC-384F14F557A8}"/>
              </a:ext>
            </a:extLst>
          </p:cNvPr>
          <p:cNvPicPr>
            <a:picLocks noChangeAspect="1"/>
          </p:cNvPicPr>
          <p:nvPr/>
        </p:nvPicPr>
        <p:blipFill>
          <a:blip r:embed="rId3"/>
          <a:stretch>
            <a:fillRect/>
          </a:stretch>
        </p:blipFill>
        <p:spPr>
          <a:xfrm>
            <a:off x="321310" y="199835"/>
            <a:ext cx="4179755" cy="5044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CC85AFED-887E-9544-8032-B09E30A71EFD}"/>
              </a:ext>
            </a:extLst>
          </p:cNvPr>
          <p:cNvSpPr txBox="1"/>
          <p:nvPr/>
        </p:nvSpPr>
        <p:spPr>
          <a:xfrm>
            <a:off x="779759" y="48750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Bible Card</a:t>
            </a:r>
            <a:endParaRPr lang="en-US" dirty="0"/>
          </a:p>
        </p:txBody>
      </p:sp>
    </p:spTree>
    <p:extLst>
      <p:ext uri="{BB962C8B-B14F-4D97-AF65-F5344CB8AC3E}">
        <p14:creationId xmlns:p14="http://schemas.microsoft.com/office/powerpoint/2010/main" val="2335608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BEBDA-20B1-1B45-BAE8-7CAB48108260}"/>
              </a:ext>
            </a:extLst>
          </p:cNvPr>
          <p:cNvSpPr txBox="1"/>
          <p:nvPr/>
        </p:nvSpPr>
        <p:spPr>
          <a:xfrm>
            <a:off x="4625008" y="172278"/>
            <a:ext cx="7394713" cy="6771084"/>
          </a:xfrm>
          <a:prstGeom prst="rect">
            <a:avLst/>
          </a:prstGeom>
          <a:noFill/>
        </p:spPr>
        <p:txBody>
          <a:bodyPr wrap="square" rtlCol="0">
            <a:spAutoFit/>
          </a:bodyPr>
          <a:lstStyle/>
          <a:p>
            <a:r>
              <a:rPr lang="en-US" sz="3000" dirty="0">
                <a:latin typeface="Georgia" panose="02040502050405020303" pitchFamily="18" charset="0"/>
              </a:rPr>
              <a:t>“As [Jesus] was now approaching the path down from the Mount of Olives, the whole multitude of the disciples began to praise God joyfully with a loud voice for all the deeds of power that they had seen, saying,</a:t>
            </a:r>
          </a:p>
          <a:p>
            <a:endParaRPr lang="en-US" sz="1400" dirty="0">
              <a:latin typeface="Georgia" panose="02040502050405020303" pitchFamily="18" charset="0"/>
            </a:endParaRPr>
          </a:p>
          <a:p>
            <a:r>
              <a:rPr lang="en-US" sz="3000" dirty="0">
                <a:latin typeface="Georgia" panose="02040502050405020303" pitchFamily="18" charset="0"/>
              </a:rPr>
              <a:t>“Blessed is the king</a:t>
            </a:r>
          </a:p>
          <a:p>
            <a:r>
              <a:rPr lang="en-US" sz="3000" dirty="0">
                <a:latin typeface="Georgia" panose="02040502050405020303" pitchFamily="18" charset="0"/>
              </a:rPr>
              <a:t>    who comes in the name of the Lord!</a:t>
            </a:r>
          </a:p>
          <a:p>
            <a:r>
              <a:rPr lang="en-US" sz="3000" dirty="0">
                <a:latin typeface="Georgia" panose="02040502050405020303" pitchFamily="18" charset="0"/>
              </a:rPr>
              <a:t>Peace in heaven,</a:t>
            </a:r>
          </a:p>
          <a:p>
            <a:r>
              <a:rPr lang="en-US" sz="3000" dirty="0">
                <a:latin typeface="Georgia" panose="02040502050405020303" pitchFamily="18" charset="0"/>
              </a:rPr>
              <a:t>    and glory in the highest heaven!”</a:t>
            </a:r>
          </a:p>
          <a:p>
            <a:endParaRPr lang="en-US" sz="1600" dirty="0">
              <a:latin typeface="Georgia" panose="02040502050405020303" pitchFamily="18" charset="0"/>
            </a:endParaRPr>
          </a:p>
          <a:p>
            <a:r>
              <a:rPr lang="en-US" sz="3000" dirty="0">
                <a:latin typeface="Georgia" panose="02040502050405020303" pitchFamily="18" charset="0"/>
              </a:rPr>
              <a:t>Some of the Pharisees in the crowd said to him, “Teacher, order your disciples to stop.” He answered, “</a:t>
            </a:r>
            <a:r>
              <a:rPr lang="en-US" sz="3000" dirty="0">
                <a:solidFill>
                  <a:srgbClr val="FFFF00"/>
                </a:solidFill>
                <a:latin typeface="Georgia" panose="02040502050405020303" pitchFamily="18" charset="0"/>
              </a:rPr>
              <a:t>I tell you, if these were silent, the stones would shout out</a:t>
            </a:r>
            <a:r>
              <a:rPr lang="en-US" sz="3000" dirty="0">
                <a:latin typeface="Georgia" panose="02040502050405020303" pitchFamily="18" charset="0"/>
              </a:rPr>
              <a:t>.”</a:t>
            </a:r>
          </a:p>
        </p:txBody>
      </p:sp>
      <p:sp>
        <p:nvSpPr>
          <p:cNvPr id="7" name="TextBox 6">
            <a:extLst>
              <a:ext uri="{FF2B5EF4-FFF2-40B4-BE49-F238E27FC236}">
                <a16:creationId xmlns:a16="http://schemas.microsoft.com/office/drawing/2014/main" id="{9041269E-E48F-4D2E-831D-B0C955F47833}"/>
              </a:ext>
            </a:extLst>
          </p:cNvPr>
          <p:cNvSpPr txBox="1"/>
          <p:nvPr/>
        </p:nvSpPr>
        <p:spPr>
          <a:xfrm>
            <a:off x="1126437" y="5395850"/>
            <a:ext cx="2173356" cy="461665"/>
          </a:xfrm>
          <a:prstGeom prst="rect">
            <a:avLst/>
          </a:prstGeom>
          <a:noFill/>
        </p:spPr>
        <p:txBody>
          <a:bodyPr wrap="square">
            <a:spAutoFit/>
          </a:bodyPr>
          <a:lstStyle/>
          <a:p>
            <a:r>
              <a:rPr lang="en-US" sz="2400" dirty="0">
                <a:latin typeface="Georgia" panose="02040502050405020303" pitchFamily="18" charset="0"/>
              </a:rPr>
              <a:t>Luke 19:37-40</a:t>
            </a:r>
          </a:p>
        </p:txBody>
      </p:sp>
      <p:pic>
        <p:nvPicPr>
          <p:cNvPr id="8" name="Picture 5" descr="A picture containing text, posing, several&#10;&#10;Description automatically generated">
            <a:extLst>
              <a:ext uri="{FF2B5EF4-FFF2-40B4-BE49-F238E27FC236}">
                <a16:creationId xmlns:a16="http://schemas.microsoft.com/office/drawing/2014/main" id="{0DD34A7E-CD47-6041-8C72-38E9D4E75A7B}"/>
              </a:ext>
            </a:extLst>
          </p:cNvPr>
          <p:cNvPicPr>
            <a:picLocks noChangeAspect="1"/>
          </p:cNvPicPr>
          <p:nvPr/>
        </p:nvPicPr>
        <p:blipFill>
          <a:blip r:embed="rId3"/>
          <a:stretch>
            <a:fillRect/>
          </a:stretch>
        </p:blipFill>
        <p:spPr>
          <a:xfrm>
            <a:off x="321310" y="199835"/>
            <a:ext cx="4179755" cy="5044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927B2ACE-318A-9B4C-8E54-70CC42C23F7F}"/>
              </a:ext>
            </a:extLst>
          </p:cNvPr>
          <p:cNvSpPr txBox="1"/>
          <p:nvPr/>
        </p:nvSpPr>
        <p:spPr>
          <a:xfrm>
            <a:off x="779759" y="48750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Bible Card</a:t>
            </a:r>
            <a:endParaRPr lang="en-US" dirty="0"/>
          </a:p>
        </p:txBody>
      </p:sp>
    </p:spTree>
    <p:extLst>
      <p:ext uri="{BB962C8B-B14F-4D97-AF65-F5344CB8AC3E}">
        <p14:creationId xmlns:p14="http://schemas.microsoft.com/office/powerpoint/2010/main" val="3099033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BEBDA-20B1-1B45-BAE8-7CAB48108260}"/>
              </a:ext>
            </a:extLst>
          </p:cNvPr>
          <p:cNvSpPr txBox="1"/>
          <p:nvPr/>
        </p:nvSpPr>
        <p:spPr>
          <a:xfrm>
            <a:off x="4625008" y="172278"/>
            <a:ext cx="7394713" cy="5078313"/>
          </a:xfrm>
          <a:prstGeom prst="rect">
            <a:avLst/>
          </a:prstGeom>
          <a:noFill/>
        </p:spPr>
        <p:txBody>
          <a:bodyPr wrap="square" rtlCol="0">
            <a:spAutoFit/>
          </a:bodyPr>
          <a:lstStyle/>
          <a:p>
            <a:r>
              <a:rPr lang="en-US" sz="3600" dirty="0">
                <a:latin typeface="Georgia" panose="02040502050405020303" pitchFamily="18" charset="0"/>
              </a:rPr>
              <a:t>“[Jesus] is not literally saying that the stones on the street will open their mouths and sing hymns. What he is saying is that all of creation was made to exalt and worship the Lord, and if we will not do it with our words, God’s Word is still preached.</a:t>
            </a:r>
          </a:p>
          <a:p>
            <a:endParaRPr lang="en-US" sz="3600" dirty="0">
              <a:latin typeface="Georgia" panose="02040502050405020303" pitchFamily="18" charset="0"/>
            </a:endParaRPr>
          </a:p>
        </p:txBody>
      </p:sp>
      <p:sp>
        <p:nvSpPr>
          <p:cNvPr id="7" name="TextBox 6">
            <a:extLst>
              <a:ext uri="{FF2B5EF4-FFF2-40B4-BE49-F238E27FC236}">
                <a16:creationId xmlns:a16="http://schemas.microsoft.com/office/drawing/2014/main" id="{9041269E-E48F-4D2E-831D-B0C955F47833}"/>
              </a:ext>
            </a:extLst>
          </p:cNvPr>
          <p:cNvSpPr txBox="1"/>
          <p:nvPr/>
        </p:nvSpPr>
        <p:spPr>
          <a:xfrm>
            <a:off x="1126437" y="5395850"/>
            <a:ext cx="2173356" cy="461665"/>
          </a:xfrm>
          <a:prstGeom prst="rect">
            <a:avLst/>
          </a:prstGeom>
          <a:noFill/>
        </p:spPr>
        <p:txBody>
          <a:bodyPr wrap="square">
            <a:spAutoFit/>
          </a:bodyPr>
          <a:lstStyle/>
          <a:p>
            <a:r>
              <a:rPr lang="en-US" sz="2400" dirty="0">
                <a:latin typeface="Georgia" panose="02040502050405020303" pitchFamily="18" charset="0"/>
              </a:rPr>
              <a:t>Natalie Regoli</a:t>
            </a:r>
          </a:p>
        </p:txBody>
      </p:sp>
      <p:pic>
        <p:nvPicPr>
          <p:cNvPr id="8" name="Picture 5" descr="A picture containing text, posing, several&#10;&#10;Description automatically generated">
            <a:extLst>
              <a:ext uri="{FF2B5EF4-FFF2-40B4-BE49-F238E27FC236}">
                <a16:creationId xmlns:a16="http://schemas.microsoft.com/office/drawing/2014/main" id="{35A840D1-4CFC-5545-A180-54B5B2119DA0}"/>
              </a:ext>
            </a:extLst>
          </p:cNvPr>
          <p:cNvPicPr>
            <a:picLocks noChangeAspect="1"/>
          </p:cNvPicPr>
          <p:nvPr/>
        </p:nvPicPr>
        <p:blipFill>
          <a:blip r:embed="rId3"/>
          <a:stretch>
            <a:fillRect/>
          </a:stretch>
        </p:blipFill>
        <p:spPr>
          <a:xfrm>
            <a:off x="321310" y="199835"/>
            <a:ext cx="4179755" cy="5044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87CE6914-6371-D341-A542-63930AF0C948}"/>
              </a:ext>
            </a:extLst>
          </p:cNvPr>
          <p:cNvSpPr txBox="1"/>
          <p:nvPr/>
        </p:nvSpPr>
        <p:spPr>
          <a:xfrm>
            <a:off x="779759" y="48750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Bible Card</a:t>
            </a:r>
            <a:endParaRPr lang="en-US" dirty="0"/>
          </a:p>
        </p:txBody>
      </p:sp>
    </p:spTree>
    <p:extLst>
      <p:ext uri="{BB962C8B-B14F-4D97-AF65-F5344CB8AC3E}">
        <p14:creationId xmlns:p14="http://schemas.microsoft.com/office/powerpoint/2010/main" val="333168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BEBDA-20B1-1B45-BAE8-7CAB48108260}"/>
              </a:ext>
            </a:extLst>
          </p:cNvPr>
          <p:cNvSpPr txBox="1"/>
          <p:nvPr/>
        </p:nvSpPr>
        <p:spPr>
          <a:xfrm>
            <a:off x="4625008" y="172278"/>
            <a:ext cx="7394713" cy="6186309"/>
          </a:xfrm>
          <a:prstGeom prst="rect">
            <a:avLst/>
          </a:prstGeom>
          <a:noFill/>
        </p:spPr>
        <p:txBody>
          <a:bodyPr wrap="square" rtlCol="0">
            <a:spAutoFit/>
          </a:bodyPr>
          <a:lstStyle/>
          <a:p>
            <a:r>
              <a:rPr lang="en-US" sz="3600" dirty="0">
                <a:latin typeface="Georgia" panose="02040502050405020303" pitchFamily="18" charset="0"/>
              </a:rPr>
              <a:t>“The example to follow is that of the early apostles [after the Resurrection]. We should never become complacent or fearful of God’s message, hoarding it to ourselves or remaining quiet for fear of judgment or condemnation. We should be bold in our testimony and faithful in our witness, vocal in our praise and confident in our hope.</a:t>
            </a:r>
          </a:p>
        </p:txBody>
      </p:sp>
      <p:sp>
        <p:nvSpPr>
          <p:cNvPr id="7" name="TextBox 6">
            <a:extLst>
              <a:ext uri="{FF2B5EF4-FFF2-40B4-BE49-F238E27FC236}">
                <a16:creationId xmlns:a16="http://schemas.microsoft.com/office/drawing/2014/main" id="{9041269E-E48F-4D2E-831D-B0C955F47833}"/>
              </a:ext>
            </a:extLst>
          </p:cNvPr>
          <p:cNvSpPr txBox="1"/>
          <p:nvPr/>
        </p:nvSpPr>
        <p:spPr>
          <a:xfrm>
            <a:off x="1126437" y="5395850"/>
            <a:ext cx="2173356" cy="461665"/>
          </a:xfrm>
          <a:prstGeom prst="rect">
            <a:avLst/>
          </a:prstGeom>
          <a:noFill/>
        </p:spPr>
        <p:txBody>
          <a:bodyPr wrap="square">
            <a:spAutoFit/>
          </a:bodyPr>
          <a:lstStyle/>
          <a:p>
            <a:r>
              <a:rPr lang="en-US" sz="2400" dirty="0">
                <a:latin typeface="Georgia" panose="02040502050405020303" pitchFamily="18" charset="0"/>
              </a:rPr>
              <a:t>Natalie Regoli</a:t>
            </a:r>
          </a:p>
        </p:txBody>
      </p:sp>
      <p:pic>
        <p:nvPicPr>
          <p:cNvPr id="8" name="Picture 5" descr="A picture containing text, posing, several&#10;&#10;Description automatically generated">
            <a:extLst>
              <a:ext uri="{FF2B5EF4-FFF2-40B4-BE49-F238E27FC236}">
                <a16:creationId xmlns:a16="http://schemas.microsoft.com/office/drawing/2014/main" id="{17C8894C-6112-894E-AE4C-404109DEBD0B}"/>
              </a:ext>
            </a:extLst>
          </p:cNvPr>
          <p:cNvPicPr>
            <a:picLocks noChangeAspect="1"/>
          </p:cNvPicPr>
          <p:nvPr/>
        </p:nvPicPr>
        <p:blipFill>
          <a:blip r:embed="rId3"/>
          <a:stretch>
            <a:fillRect/>
          </a:stretch>
        </p:blipFill>
        <p:spPr>
          <a:xfrm>
            <a:off x="321310" y="199835"/>
            <a:ext cx="4179755" cy="5044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015FCE3C-3E21-7547-AD2C-1B98E7D75994}"/>
              </a:ext>
            </a:extLst>
          </p:cNvPr>
          <p:cNvSpPr txBox="1"/>
          <p:nvPr/>
        </p:nvSpPr>
        <p:spPr>
          <a:xfrm>
            <a:off x="779759" y="48750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Bible Card</a:t>
            </a:r>
            <a:endParaRPr lang="en-US" dirty="0"/>
          </a:p>
        </p:txBody>
      </p:sp>
    </p:spTree>
    <p:extLst>
      <p:ext uri="{BB962C8B-B14F-4D97-AF65-F5344CB8AC3E}">
        <p14:creationId xmlns:p14="http://schemas.microsoft.com/office/powerpoint/2010/main" val="894180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BEBDA-20B1-1B45-BAE8-7CAB48108260}"/>
              </a:ext>
            </a:extLst>
          </p:cNvPr>
          <p:cNvSpPr txBox="1"/>
          <p:nvPr/>
        </p:nvSpPr>
        <p:spPr>
          <a:xfrm>
            <a:off x="4625008" y="172278"/>
            <a:ext cx="7394713" cy="3785652"/>
          </a:xfrm>
          <a:prstGeom prst="rect">
            <a:avLst/>
          </a:prstGeom>
          <a:noFill/>
        </p:spPr>
        <p:txBody>
          <a:bodyPr wrap="square" rtlCol="0">
            <a:spAutoFit/>
          </a:bodyPr>
          <a:lstStyle/>
          <a:p>
            <a:r>
              <a:rPr lang="en-US" sz="4000" dirty="0">
                <a:latin typeface="Georgia" panose="02040502050405020303" pitchFamily="18" charset="0"/>
              </a:rPr>
              <a:t>“If we remain faithful to God and publicly proclaim His Name to the world, the rocks will join us in singing, and sin will lose all of its power to oppose the purposes of God.”</a:t>
            </a:r>
          </a:p>
        </p:txBody>
      </p:sp>
      <p:sp>
        <p:nvSpPr>
          <p:cNvPr id="7" name="TextBox 6">
            <a:extLst>
              <a:ext uri="{FF2B5EF4-FFF2-40B4-BE49-F238E27FC236}">
                <a16:creationId xmlns:a16="http://schemas.microsoft.com/office/drawing/2014/main" id="{9041269E-E48F-4D2E-831D-B0C955F47833}"/>
              </a:ext>
            </a:extLst>
          </p:cNvPr>
          <p:cNvSpPr txBox="1"/>
          <p:nvPr/>
        </p:nvSpPr>
        <p:spPr>
          <a:xfrm>
            <a:off x="1126437" y="5395850"/>
            <a:ext cx="2173356" cy="461665"/>
          </a:xfrm>
          <a:prstGeom prst="rect">
            <a:avLst/>
          </a:prstGeom>
          <a:noFill/>
        </p:spPr>
        <p:txBody>
          <a:bodyPr wrap="square">
            <a:spAutoFit/>
          </a:bodyPr>
          <a:lstStyle/>
          <a:p>
            <a:r>
              <a:rPr lang="en-US" sz="2400" dirty="0">
                <a:latin typeface="Georgia" panose="02040502050405020303" pitchFamily="18" charset="0"/>
              </a:rPr>
              <a:t>Natalie Regoli</a:t>
            </a:r>
          </a:p>
        </p:txBody>
      </p:sp>
      <p:pic>
        <p:nvPicPr>
          <p:cNvPr id="8" name="Picture 5" descr="A picture containing text, posing, several&#10;&#10;Description automatically generated">
            <a:extLst>
              <a:ext uri="{FF2B5EF4-FFF2-40B4-BE49-F238E27FC236}">
                <a16:creationId xmlns:a16="http://schemas.microsoft.com/office/drawing/2014/main" id="{188EC174-E869-A54B-BDBD-76541E607BB5}"/>
              </a:ext>
            </a:extLst>
          </p:cNvPr>
          <p:cNvPicPr>
            <a:picLocks noChangeAspect="1"/>
          </p:cNvPicPr>
          <p:nvPr/>
        </p:nvPicPr>
        <p:blipFill>
          <a:blip r:embed="rId3"/>
          <a:stretch>
            <a:fillRect/>
          </a:stretch>
        </p:blipFill>
        <p:spPr>
          <a:xfrm>
            <a:off x="321310" y="199835"/>
            <a:ext cx="4179755" cy="5044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BA794604-0D78-364C-862D-E9FE8EE5A384}"/>
              </a:ext>
            </a:extLst>
          </p:cNvPr>
          <p:cNvSpPr txBox="1"/>
          <p:nvPr/>
        </p:nvSpPr>
        <p:spPr>
          <a:xfrm>
            <a:off x="779759" y="48750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Bible Card</a:t>
            </a:r>
            <a:endParaRPr lang="en-US" dirty="0"/>
          </a:p>
        </p:txBody>
      </p:sp>
    </p:spTree>
    <p:extLst>
      <p:ext uri="{BB962C8B-B14F-4D97-AF65-F5344CB8AC3E}">
        <p14:creationId xmlns:p14="http://schemas.microsoft.com/office/powerpoint/2010/main" val="2976096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E9E580-7624-4718-9A43-C0D187C28F87}"/>
              </a:ext>
            </a:extLst>
          </p:cNvPr>
          <p:cNvSpPr>
            <a:spLocks noGrp="1"/>
          </p:cNvSpPr>
          <p:nvPr>
            <p:ph type="title"/>
          </p:nvPr>
        </p:nvSpPr>
        <p:spPr>
          <a:xfrm>
            <a:off x="913795" y="477080"/>
            <a:ext cx="10353762" cy="970450"/>
          </a:xfrm>
        </p:spPr>
        <p:txBody>
          <a:bodyPr>
            <a:normAutofit fontScale="90000"/>
          </a:bodyPr>
          <a:lstStyle/>
          <a:p>
            <a:r>
              <a:rPr lang="en-US" altLang="en-US" sz="4800" b="1" dirty="0">
                <a:latin typeface="Georgia" panose="02040502050405020303" pitchFamily="18" charset="0"/>
              </a:rPr>
              <a:t>From the Triumphal Entry to </a:t>
            </a:r>
            <a:br>
              <a:rPr lang="en-US" altLang="en-US" sz="4800" b="1" dirty="0">
                <a:latin typeface="Georgia" panose="02040502050405020303" pitchFamily="18" charset="0"/>
              </a:rPr>
            </a:br>
            <a:r>
              <a:rPr lang="en-US" altLang="en-US" sz="4800" b="1" dirty="0">
                <a:latin typeface="Georgia" panose="02040502050405020303" pitchFamily="18" charset="0"/>
              </a:rPr>
              <a:t>the Last Supper</a:t>
            </a:r>
            <a:endParaRPr lang="en-US" dirty="0"/>
          </a:p>
        </p:txBody>
      </p:sp>
      <p:sp>
        <p:nvSpPr>
          <p:cNvPr id="6" name="Content Placeholder 5">
            <a:extLst>
              <a:ext uri="{FF2B5EF4-FFF2-40B4-BE49-F238E27FC236}">
                <a16:creationId xmlns:a16="http://schemas.microsoft.com/office/drawing/2014/main" id="{3ABBD6E0-261A-4CAB-BDAD-FE5D9BA9E6BF}"/>
              </a:ext>
            </a:extLst>
          </p:cNvPr>
          <p:cNvSpPr>
            <a:spLocks noGrp="1"/>
          </p:cNvSpPr>
          <p:nvPr>
            <p:ph idx="1"/>
          </p:nvPr>
        </p:nvSpPr>
        <p:spPr/>
        <p:txBody>
          <a:bodyPr>
            <a:normAutofit lnSpcReduction="10000"/>
          </a:bodyPr>
          <a:lstStyle/>
          <a:p>
            <a:r>
              <a:rPr lang="en-US" dirty="0"/>
              <a:t>Background on Christ’s final week</a:t>
            </a:r>
          </a:p>
          <a:p>
            <a:r>
              <a:rPr lang="en-US" dirty="0"/>
              <a:t>The Triumphal Entry</a:t>
            </a:r>
          </a:p>
          <a:p>
            <a:r>
              <a:rPr lang="en-US" b="1" dirty="0"/>
              <a:t>Hypocrisy: the fig tree and temple sandwich </a:t>
            </a:r>
          </a:p>
          <a:p>
            <a:r>
              <a:rPr lang="en-US" dirty="0"/>
              <a:t>A woman anoints Christ</a:t>
            </a:r>
          </a:p>
          <a:p>
            <a:r>
              <a:rPr lang="en-US" dirty="0"/>
              <a:t>Casting out the ruler of this world</a:t>
            </a:r>
          </a:p>
          <a:p>
            <a:r>
              <a:rPr lang="en-US" dirty="0"/>
              <a:t>The Last Supper</a:t>
            </a:r>
          </a:p>
        </p:txBody>
      </p:sp>
    </p:spTree>
    <p:extLst>
      <p:ext uri="{BB962C8B-B14F-4D97-AF65-F5344CB8AC3E}">
        <p14:creationId xmlns:p14="http://schemas.microsoft.com/office/powerpoint/2010/main" val="728093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3D822E-0725-4DED-848A-2CCE6E3A7EF2}"/>
              </a:ext>
            </a:extLst>
          </p:cNvPr>
          <p:cNvSpPr>
            <a:spLocks noGrp="1"/>
          </p:cNvSpPr>
          <p:nvPr>
            <p:ph type="title"/>
          </p:nvPr>
        </p:nvSpPr>
        <p:spPr/>
        <p:txBody>
          <a:bodyPr/>
          <a:lstStyle/>
          <a:p>
            <a:r>
              <a:rPr lang="en-US" dirty="0"/>
              <a:t>Mark 11:11–14 </a:t>
            </a:r>
            <a:r>
              <a:rPr lang="en-US" sz="4000" dirty="0"/>
              <a:t>(NRSV)</a:t>
            </a:r>
            <a:r>
              <a:rPr lang="en-US" dirty="0"/>
              <a:t> </a:t>
            </a:r>
          </a:p>
        </p:txBody>
      </p:sp>
      <p:sp>
        <p:nvSpPr>
          <p:cNvPr id="6" name="Content Placeholder 5">
            <a:extLst>
              <a:ext uri="{FF2B5EF4-FFF2-40B4-BE49-F238E27FC236}">
                <a16:creationId xmlns:a16="http://schemas.microsoft.com/office/drawing/2014/main" id="{8574C7F2-87DC-4378-AE68-30910E221F66}"/>
              </a:ext>
            </a:extLst>
          </p:cNvPr>
          <p:cNvSpPr>
            <a:spLocks noGrp="1"/>
          </p:cNvSpPr>
          <p:nvPr>
            <p:ph idx="1"/>
          </p:nvPr>
        </p:nvSpPr>
        <p:spPr/>
        <p:txBody>
          <a:bodyPr/>
          <a:lstStyle/>
          <a:p>
            <a:pPr marL="36900" indent="0">
              <a:buNone/>
            </a:pPr>
            <a:r>
              <a:rPr lang="en-US" dirty="0"/>
              <a:t>“On the following day, when they came from Bethany, he was hungry. Seeing in the distance a fig tree in leaf [that’s a key phrase], he went to see whether perhaps he would find anything on it. When he came to it, he found nothing but leaves, for it was not the season for figs. He said to it, ‘May no one ever eat fruit from you again.’ And his disciples heard it.” </a:t>
            </a:r>
          </a:p>
        </p:txBody>
      </p:sp>
    </p:spTree>
    <p:extLst>
      <p:ext uri="{BB962C8B-B14F-4D97-AF65-F5344CB8AC3E}">
        <p14:creationId xmlns:p14="http://schemas.microsoft.com/office/powerpoint/2010/main" val="2632217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4964042" y="176538"/>
            <a:ext cx="657822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u="sng" dirty="0">
                <a:latin typeface="Georgia" panose="02040502050405020303" pitchFamily="18" charset="0"/>
              </a:rPr>
              <a:t>Background</a:t>
            </a:r>
            <a:r>
              <a:rPr lang="en-US" sz="3600" dirty="0">
                <a:latin typeface="Georgia" panose="02040502050405020303" pitchFamily="18" charset="0"/>
              </a:rPr>
              <a:t>:</a:t>
            </a:r>
          </a:p>
          <a:p>
            <a:pPr algn="ctr">
              <a:spcBef>
                <a:spcPct val="50000"/>
              </a:spcBef>
            </a:pPr>
            <a:r>
              <a:rPr lang="en-US" sz="3600" dirty="0">
                <a:latin typeface="Georgia" panose="02040502050405020303" pitchFamily="18" charset="0"/>
              </a:rPr>
              <a:t>Fig trees normally bud leaves </a:t>
            </a:r>
            <a:r>
              <a:rPr lang="en-US" sz="3600" u="sng" dirty="0">
                <a:latin typeface="Georgia" panose="02040502050405020303" pitchFamily="18" charset="0"/>
              </a:rPr>
              <a:t>after</a:t>
            </a:r>
            <a:r>
              <a:rPr lang="en-US" sz="3600" dirty="0">
                <a:latin typeface="Georgia" panose="02040502050405020303" pitchFamily="18" charset="0"/>
              </a:rPr>
              <a:t> figs appear.</a:t>
            </a:r>
          </a:p>
          <a:p>
            <a:pPr algn="ctr">
              <a:spcBef>
                <a:spcPct val="50000"/>
              </a:spcBef>
            </a:pPr>
            <a:r>
              <a:rPr lang="en-US" sz="3600" dirty="0">
                <a:latin typeface="Georgia" panose="02040502050405020303" pitchFamily="18" charset="0"/>
              </a:rPr>
              <a:t>This fig tree was budding leaves, but no fruit.</a:t>
            </a:r>
          </a:p>
          <a:p>
            <a:pPr algn="ctr">
              <a:spcBef>
                <a:spcPct val="50000"/>
              </a:spcBef>
            </a:pPr>
            <a:r>
              <a:rPr lang="en-US" sz="3600" dirty="0">
                <a:latin typeface="Georgia" panose="02040502050405020303" pitchFamily="18" charset="0"/>
              </a:rPr>
              <a:t>As a symbol, this fig tree was a hypocrite—</a:t>
            </a:r>
            <a:r>
              <a:rPr lang="en-US" sz="3600" i="1" dirty="0">
                <a:latin typeface="Georgia" panose="02040502050405020303" pitchFamily="18" charset="0"/>
              </a:rPr>
              <a:t>acting</a:t>
            </a:r>
            <a:r>
              <a:rPr lang="en-US" sz="3600" dirty="0">
                <a:latin typeface="Georgia" panose="02040502050405020303" pitchFamily="18" charset="0"/>
              </a:rPr>
              <a:t> as though it had fruit.</a:t>
            </a:r>
          </a:p>
        </p:txBody>
      </p:sp>
      <p:pic>
        <p:nvPicPr>
          <p:cNvPr id="2" name="Picture 6" descr="A picture containing plant, green, leaf, vegetable&#10;&#10;Description automatically generated">
            <a:extLst>
              <a:ext uri="{FF2B5EF4-FFF2-40B4-BE49-F238E27FC236}">
                <a16:creationId xmlns:a16="http://schemas.microsoft.com/office/drawing/2014/main" id="{A747DF69-FC51-433F-AE1E-AB28590FCDBD}"/>
              </a:ext>
            </a:extLst>
          </p:cNvPr>
          <p:cNvPicPr>
            <a:picLocks noChangeAspect="1"/>
          </p:cNvPicPr>
          <p:nvPr/>
        </p:nvPicPr>
        <p:blipFill rotWithShape="1">
          <a:blip r:embed="rId3"/>
          <a:srcRect l="-119" b="357"/>
          <a:stretch/>
        </p:blipFill>
        <p:spPr>
          <a:xfrm rot="5400000">
            <a:off x="-645869" y="1359543"/>
            <a:ext cx="6236862" cy="4138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8B21D025-8BF4-47FA-8F42-CA69BF55CD11}"/>
              </a:ext>
            </a:extLst>
          </p:cNvPr>
          <p:cNvSpPr txBox="1"/>
          <p:nvPr/>
        </p:nvSpPr>
        <p:spPr>
          <a:xfrm>
            <a:off x="807840" y="6178099"/>
            <a:ext cx="15439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Alex </a:t>
            </a:r>
            <a:r>
              <a:rPr lang="en-US" dirty="0" err="1">
                <a:ea typeface="+mn-lt"/>
                <a:cs typeface="+mn-lt"/>
              </a:rPr>
              <a:t>Proimos</a:t>
            </a:r>
            <a:endParaRPr lang="en-US" dirty="0" err="1"/>
          </a:p>
        </p:txBody>
      </p:sp>
    </p:spTree>
    <p:extLst>
      <p:ext uri="{BB962C8B-B14F-4D97-AF65-F5344CB8AC3E}">
        <p14:creationId xmlns:p14="http://schemas.microsoft.com/office/powerpoint/2010/main" val="2072459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3D822E-0725-4DED-848A-2CCE6E3A7EF2}"/>
              </a:ext>
            </a:extLst>
          </p:cNvPr>
          <p:cNvSpPr>
            <a:spLocks noGrp="1"/>
          </p:cNvSpPr>
          <p:nvPr>
            <p:ph type="title"/>
          </p:nvPr>
        </p:nvSpPr>
        <p:spPr/>
        <p:txBody>
          <a:bodyPr/>
          <a:lstStyle/>
          <a:p>
            <a:r>
              <a:rPr lang="en-US" dirty="0"/>
              <a:t>Mark 11:19–21 </a:t>
            </a:r>
            <a:r>
              <a:rPr lang="en-US" sz="4000" dirty="0"/>
              <a:t>(NRSV)</a:t>
            </a:r>
            <a:r>
              <a:rPr lang="en-US" dirty="0"/>
              <a:t> </a:t>
            </a:r>
          </a:p>
        </p:txBody>
      </p:sp>
      <p:sp>
        <p:nvSpPr>
          <p:cNvPr id="6" name="Content Placeholder 5">
            <a:extLst>
              <a:ext uri="{FF2B5EF4-FFF2-40B4-BE49-F238E27FC236}">
                <a16:creationId xmlns:a16="http://schemas.microsoft.com/office/drawing/2014/main" id="{8574C7F2-87DC-4378-AE68-30910E221F66}"/>
              </a:ext>
            </a:extLst>
          </p:cNvPr>
          <p:cNvSpPr>
            <a:spLocks noGrp="1"/>
          </p:cNvSpPr>
          <p:nvPr>
            <p:ph idx="1"/>
          </p:nvPr>
        </p:nvSpPr>
        <p:spPr/>
        <p:txBody>
          <a:bodyPr/>
          <a:lstStyle/>
          <a:p>
            <a:pPr marL="36900" indent="0">
              <a:buNone/>
            </a:pPr>
            <a:r>
              <a:rPr lang="en-US" dirty="0"/>
              <a:t>“And when evening came, Jesus and his disciples went out of the city. In the morning as they passed by, they saw the fig tree withered away to its roots. Then Peter remembered and said to him, ‘Rabbi, look! The fig tree that you cursed has withered.’”</a:t>
            </a:r>
          </a:p>
        </p:txBody>
      </p:sp>
    </p:spTree>
    <p:extLst>
      <p:ext uri="{BB962C8B-B14F-4D97-AF65-F5344CB8AC3E}">
        <p14:creationId xmlns:p14="http://schemas.microsoft.com/office/powerpoint/2010/main" val="427977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DB7C-DA85-41AD-9B79-D4B8AC127F6A}"/>
              </a:ext>
            </a:extLst>
          </p:cNvPr>
          <p:cNvSpPr>
            <a:spLocks noGrp="1"/>
          </p:cNvSpPr>
          <p:nvPr>
            <p:ph type="title"/>
          </p:nvPr>
        </p:nvSpPr>
        <p:spPr/>
        <p:txBody>
          <a:bodyPr>
            <a:normAutofit fontScale="90000"/>
          </a:bodyPr>
          <a:lstStyle/>
          <a:p>
            <a:r>
              <a:rPr lang="en-US" dirty="0"/>
              <a:t>We know Christ will be Crucified… but who are his main opponents in his arrest, trial and crucifixion? </a:t>
            </a:r>
          </a:p>
        </p:txBody>
      </p:sp>
      <p:sp>
        <p:nvSpPr>
          <p:cNvPr id="3" name="Content Placeholder 2">
            <a:extLst>
              <a:ext uri="{FF2B5EF4-FFF2-40B4-BE49-F238E27FC236}">
                <a16:creationId xmlns:a16="http://schemas.microsoft.com/office/drawing/2014/main" id="{02FEF042-CD50-4AE6-8D3C-508A5F387E5A}"/>
              </a:ext>
            </a:extLst>
          </p:cNvPr>
          <p:cNvSpPr>
            <a:spLocks noGrp="1"/>
          </p:cNvSpPr>
          <p:nvPr>
            <p:ph idx="1"/>
          </p:nvPr>
        </p:nvSpPr>
        <p:spPr>
          <a:xfrm>
            <a:off x="239841" y="2292625"/>
            <a:ext cx="11701670" cy="4226753"/>
          </a:xfrm>
        </p:spPr>
        <p:txBody>
          <a:bodyPr>
            <a:normAutofit fontScale="92500" lnSpcReduction="20000"/>
          </a:bodyPr>
          <a:lstStyle/>
          <a:p>
            <a:r>
              <a:rPr lang="en-US" dirty="0"/>
              <a:t>“Judas Iscariot, went unto the </a:t>
            </a:r>
            <a:r>
              <a:rPr lang="en-US" dirty="0">
                <a:solidFill>
                  <a:srgbClr val="FFFF00"/>
                </a:solidFill>
              </a:rPr>
              <a:t>chief priests</a:t>
            </a:r>
            <a:r>
              <a:rPr lang="en-US" dirty="0"/>
              <a:t>” (Matthew 26:14).</a:t>
            </a:r>
          </a:p>
          <a:p>
            <a:r>
              <a:rPr lang="en-US" dirty="0"/>
              <a:t>“Judas, one of the twelve, came, and with him a great multitude… from the </a:t>
            </a:r>
            <a:r>
              <a:rPr lang="en-US" dirty="0">
                <a:solidFill>
                  <a:srgbClr val="FFFF00"/>
                </a:solidFill>
              </a:rPr>
              <a:t>chief priests…</a:t>
            </a:r>
            <a:r>
              <a:rPr lang="en-US" dirty="0"/>
              <a:t>” (Matthew 26:47).</a:t>
            </a:r>
          </a:p>
          <a:p>
            <a:r>
              <a:rPr lang="en-US" dirty="0"/>
              <a:t>“The </a:t>
            </a:r>
            <a:r>
              <a:rPr lang="en-US" dirty="0">
                <a:solidFill>
                  <a:srgbClr val="FFFF00"/>
                </a:solidFill>
              </a:rPr>
              <a:t>chief priests </a:t>
            </a:r>
            <a:r>
              <a:rPr lang="en-US" dirty="0"/>
              <a:t>and all the council sought for witness against Jesus…” (Mark 14:55).</a:t>
            </a:r>
          </a:p>
          <a:p>
            <a:r>
              <a:rPr lang="en-US" dirty="0"/>
              <a:t>“When the </a:t>
            </a:r>
            <a:r>
              <a:rPr lang="en-US" dirty="0">
                <a:solidFill>
                  <a:srgbClr val="FFFF00"/>
                </a:solidFill>
              </a:rPr>
              <a:t>chief priests </a:t>
            </a:r>
            <a:r>
              <a:rPr lang="en-US" dirty="0"/>
              <a:t>therefore and officers saw him, they cried out, saying, Crucify </a:t>
            </a:r>
            <a:r>
              <a:rPr lang="en-US" i="1" dirty="0"/>
              <a:t>him,</a:t>
            </a:r>
            <a:r>
              <a:rPr lang="en-US" dirty="0"/>
              <a:t> crucify </a:t>
            </a:r>
            <a:r>
              <a:rPr lang="en-US" i="1" dirty="0"/>
              <a:t>him.” </a:t>
            </a:r>
            <a:r>
              <a:rPr lang="en-US" dirty="0"/>
              <a:t>(John 19:6).</a:t>
            </a:r>
          </a:p>
          <a:p>
            <a:endParaRPr lang="en-US" dirty="0"/>
          </a:p>
          <a:p>
            <a:endParaRPr lang="en-US" dirty="0"/>
          </a:p>
        </p:txBody>
      </p:sp>
    </p:spTree>
    <p:extLst>
      <p:ext uri="{BB962C8B-B14F-4D97-AF65-F5344CB8AC3E}">
        <p14:creationId xmlns:p14="http://schemas.microsoft.com/office/powerpoint/2010/main" val="3247529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3D822E-0725-4DED-848A-2CCE6E3A7EF2}"/>
              </a:ext>
            </a:extLst>
          </p:cNvPr>
          <p:cNvSpPr>
            <a:spLocks noGrp="1"/>
          </p:cNvSpPr>
          <p:nvPr>
            <p:ph type="title"/>
          </p:nvPr>
        </p:nvSpPr>
        <p:spPr/>
        <p:txBody>
          <a:bodyPr/>
          <a:lstStyle/>
          <a:p>
            <a:r>
              <a:rPr lang="en-US" dirty="0"/>
              <a:t>Mark 11:15–16 </a:t>
            </a:r>
            <a:r>
              <a:rPr lang="en-US" sz="4000" dirty="0"/>
              <a:t>(NRSV)</a:t>
            </a:r>
            <a:r>
              <a:rPr lang="en-US" dirty="0"/>
              <a:t> </a:t>
            </a:r>
          </a:p>
        </p:txBody>
      </p:sp>
      <p:sp>
        <p:nvSpPr>
          <p:cNvPr id="6" name="Content Placeholder 5">
            <a:extLst>
              <a:ext uri="{FF2B5EF4-FFF2-40B4-BE49-F238E27FC236}">
                <a16:creationId xmlns:a16="http://schemas.microsoft.com/office/drawing/2014/main" id="{8574C7F2-87DC-4378-AE68-30910E221F66}"/>
              </a:ext>
            </a:extLst>
          </p:cNvPr>
          <p:cNvSpPr>
            <a:spLocks noGrp="1"/>
          </p:cNvSpPr>
          <p:nvPr>
            <p:ph idx="1"/>
          </p:nvPr>
        </p:nvSpPr>
        <p:spPr/>
        <p:txBody>
          <a:bodyPr/>
          <a:lstStyle/>
          <a:p>
            <a:pPr marL="36900" indent="0">
              <a:buNone/>
            </a:pPr>
            <a:r>
              <a:rPr lang="en-US" dirty="0"/>
              <a:t>“Then they came to Jerusalem. And he entered the temple and began to drive out those who were selling and those who were buying in the temple, and he overturned the tables of the money changers and the seats of those who sold doves; and he would not allow anyone to carry anything through the temple.”</a:t>
            </a:r>
          </a:p>
        </p:txBody>
      </p:sp>
    </p:spTree>
    <p:extLst>
      <p:ext uri="{BB962C8B-B14F-4D97-AF65-F5344CB8AC3E}">
        <p14:creationId xmlns:p14="http://schemas.microsoft.com/office/powerpoint/2010/main" val="1617262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B213CA6-9AE1-4B75-9BD5-7BF2802403B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761" t="39509" r="18152" b="2174"/>
          <a:stretch/>
        </p:blipFill>
        <p:spPr>
          <a:xfrm>
            <a:off x="251754" y="463622"/>
            <a:ext cx="11688491" cy="5930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90563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86788-9379-4245-A5FF-C5038524D8A4}"/>
              </a:ext>
            </a:extLst>
          </p:cNvPr>
          <p:cNvSpPr>
            <a:spLocks noGrp="1"/>
          </p:cNvSpPr>
          <p:nvPr>
            <p:ph type="title"/>
          </p:nvPr>
        </p:nvSpPr>
        <p:spPr>
          <a:xfrm>
            <a:off x="913795" y="418528"/>
            <a:ext cx="10353762" cy="970450"/>
          </a:xfrm>
        </p:spPr>
        <p:txBody>
          <a:bodyPr>
            <a:normAutofit fontScale="90000"/>
          </a:bodyPr>
          <a:lstStyle/>
          <a:p>
            <a:r>
              <a:rPr lang="en-US" dirty="0"/>
              <a:t>A “Cleansing” of the Temple, or Foreshadowing of Destruction?</a:t>
            </a:r>
          </a:p>
        </p:txBody>
      </p:sp>
      <p:sp>
        <p:nvSpPr>
          <p:cNvPr id="4" name="TextBox 3">
            <a:extLst>
              <a:ext uri="{FF2B5EF4-FFF2-40B4-BE49-F238E27FC236}">
                <a16:creationId xmlns:a16="http://schemas.microsoft.com/office/drawing/2014/main" id="{BA322F80-22C9-4566-902D-BEEDEA24D5FE}"/>
              </a:ext>
            </a:extLst>
          </p:cNvPr>
          <p:cNvSpPr txBox="1"/>
          <p:nvPr/>
        </p:nvSpPr>
        <p:spPr>
          <a:xfrm>
            <a:off x="4956313" y="4200993"/>
            <a:ext cx="7065000" cy="2554545"/>
          </a:xfrm>
          <a:prstGeom prst="rect">
            <a:avLst/>
          </a:prstGeom>
          <a:noFill/>
        </p:spPr>
        <p:txBody>
          <a:bodyPr wrap="square" rtlCol="0">
            <a:spAutoFit/>
          </a:bodyPr>
          <a:lstStyle/>
          <a:p>
            <a:pPr algn="ctr"/>
            <a:r>
              <a:rPr lang="en-US" altLang="en-US" sz="3200" dirty="0">
                <a:latin typeface="Georgia" panose="02040502050405020303" pitchFamily="18" charset="0"/>
              </a:rPr>
              <a:t>“[Jesus said unto them] Is it not written, ‘My house shall be called of all nations the house of prayer’? </a:t>
            </a:r>
            <a:r>
              <a:rPr lang="en-US" altLang="en-US" sz="2400" dirty="0">
                <a:latin typeface="Georgia" panose="02040502050405020303" pitchFamily="18" charset="0"/>
              </a:rPr>
              <a:t>[Isaiah 56:7]</a:t>
            </a:r>
            <a:r>
              <a:rPr lang="en-US" altLang="en-US" sz="3200" dirty="0">
                <a:latin typeface="Georgia" panose="02040502050405020303" pitchFamily="18" charset="0"/>
              </a:rPr>
              <a:t> but ye have made it a ‘den of thieves.’ </a:t>
            </a:r>
            <a:r>
              <a:rPr lang="en-US" altLang="en-US" sz="2400" dirty="0">
                <a:latin typeface="Georgia" panose="02040502050405020303" pitchFamily="18" charset="0"/>
              </a:rPr>
              <a:t>[Jeremiah 7:11]</a:t>
            </a:r>
            <a:r>
              <a:rPr lang="en-US" altLang="en-US" sz="3200" dirty="0">
                <a:latin typeface="Georgia" panose="02040502050405020303" pitchFamily="18" charset="0"/>
              </a:rPr>
              <a:t> </a:t>
            </a:r>
            <a:r>
              <a:rPr lang="en-US" altLang="en-US" sz="2400" dirty="0">
                <a:latin typeface="Georgia" panose="02040502050405020303" pitchFamily="18" charset="0"/>
              </a:rPr>
              <a:t>(Mark 11:17)</a:t>
            </a:r>
          </a:p>
        </p:txBody>
      </p:sp>
      <p:pic>
        <p:nvPicPr>
          <p:cNvPr id="6" name="Picture 3" descr="A picture containing different, items, several, variety&#10;&#10;Description automatically generated">
            <a:extLst>
              <a:ext uri="{FF2B5EF4-FFF2-40B4-BE49-F238E27FC236}">
                <a16:creationId xmlns:a16="http://schemas.microsoft.com/office/drawing/2014/main" id="{43CE8399-941D-4172-8071-4FC77B883137}"/>
              </a:ext>
            </a:extLst>
          </p:cNvPr>
          <p:cNvPicPr>
            <a:picLocks noChangeAspect="1"/>
          </p:cNvPicPr>
          <p:nvPr/>
        </p:nvPicPr>
        <p:blipFill rotWithShape="1">
          <a:blip r:embed="rId3"/>
          <a:srcRect l="2733" t="6557" r="1595" b="6359"/>
          <a:stretch/>
        </p:blipFill>
        <p:spPr>
          <a:xfrm>
            <a:off x="6585678" y="1530392"/>
            <a:ext cx="4229675" cy="2675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E3EDD109-3657-F64B-8999-20C514495931}"/>
              </a:ext>
            </a:extLst>
          </p:cNvPr>
          <p:cNvSpPr txBox="1"/>
          <p:nvPr/>
        </p:nvSpPr>
        <p:spPr>
          <a:xfrm>
            <a:off x="6818023" y="38874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James Tissot</a:t>
            </a:r>
          </a:p>
        </p:txBody>
      </p:sp>
    </p:spTree>
    <p:extLst>
      <p:ext uri="{BB962C8B-B14F-4D97-AF65-F5344CB8AC3E}">
        <p14:creationId xmlns:p14="http://schemas.microsoft.com/office/powerpoint/2010/main" val="145382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86788-9379-4245-A5FF-C5038524D8A4}"/>
              </a:ext>
            </a:extLst>
          </p:cNvPr>
          <p:cNvSpPr>
            <a:spLocks noGrp="1"/>
          </p:cNvSpPr>
          <p:nvPr>
            <p:ph type="title"/>
          </p:nvPr>
        </p:nvSpPr>
        <p:spPr>
          <a:xfrm>
            <a:off x="913795" y="418528"/>
            <a:ext cx="10353762" cy="970450"/>
          </a:xfrm>
        </p:spPr>
        <p:txBody>
          <a:bodyPr>
            <a:normAutofit fontScale="90000"/>
          </a:bodyPr>
          <a:lstStyle/>
          <a:p>
            <a:r>
              <a:rPr lang="en-US" dirty="0"/>
              <a:t>A “Cleansing” of the Temple, or Foreshadowing of Destruction?</a:t>
            </a:r>
          </a:p>
        </p:txBody>
      </p:sp>
      <p:sp>
        <p:nvSpPr>
          <p:cNvPr id="4" name="TextBox 3">
            <a:extLst>
              <a:ext uri="{FF2B5EF4-FFF2-40B4-BE49-F238E27FC236}">
                <a16:creationId xmlns:a16="http://schemas.microsoft.com/office/drawing/2014/main" id="{BA322F80-22C9-4566-902D-BEEDEA24D5FE}"/>
              </a:ext>
            </a:extLst>
          </p:cNvPr>
          <p:cNvSpPr txBox="1"/>
          <p:nvPr/>
        </p:nvSpPr>
        <p:spPr>
          <a:xfrm>
            <a:off x="4956313" y="4200993"/>
            <a:ext cx="7065000" cy="2554545"/>
          </a:xfrm>
          <a:prstGeom prst="rect">
            <a:avLst/>
          </a:prstGeom>
          <a:noFill/>
        </p:spPr>
        <p:txBody>
          <a:bodyPr wrap="square" rtlCol="0">
            <a:spAutoFit/>
          </a:bodyPr>
          <a:lstStyle/>
          <a:p>
            <a:pPr algn="ctr"/>
            <a:r>
              <a:rPr lang="en-US" altLang="en-US" sz="3200" dirty="0">
                <a:latin typeface="Georgia" panose="02040502050405020303" pitchFamily="18" charset="0"/>
              </a:rPr>
              <a:t>“[Jesus said unto them] Is it not written, ‘My house shall be called of all nations the house of prayer’? </a:t>
            </a:r>
            <a:r>
              <a:rPr lang="en-US" altLang="en-US" sz="2400" dirty="0">
                <a:latin typeface="Georgia" panose="02040502050405020303" pitchFamily="18" charset="0"/>
              </a:rPr>
              <a:t>[Isaiah 56:7]</a:t>
            </a:r>
            <a:r>
              <a:rPr lang="en-US" altLang="en-US" sz="3200" dirty="0">
                <a:latin typeface="Georgia" panose="02040502050405020303" pitchFamily="18" charset="0"/>
              </a:rPr>
              <a:t> but ye have made it a ‘den of thieves.’ </a:t>
            </a:r>
            <a:r>
              <a:rPr lang="en-US" altLang="en-US" sz="2400" dirty="0">
                <a:latin typeface="Georgia" panose="02040502050405020303" pitchFamily="18" charset="0"/>
              </a:rPr>
              <a:t>[Jeremiah 7:11]</a:t>
            </a:r>
            <a:r>
              <a:rPr lang="en-US" altLang="en-US" sz="3200" dirty="0">
                <a:latin typeface="Georgia" panose="02040502050405020303" pitchFamily="18" charset="0"/>
              </a:rPr>
              <a:t> </a:t>
            </a:r>
            <a:r>
              <a:rPr lang="en-US" altLang="en-US" sz="2400" dirty="0">
                <a:latin typeface="Georgia" panose="02040502050405020303" pitchFamily="18" charset="0"/>
              </a:rPr>
              <a:t>(Mark 11:17)</a:t>
            </a:r>
          </a:p>
        </p:txBody>
      </p:sp>
      <p:pic>
        <p:nvPicPr>
          <p:cNvPr id="6" name="Picture 3" descr="A picture containing different, items, several, variety&#10;&#10;Description automatically generated">
            <a:extLst>
              <a:ext uri="{FF2B5EF4-FFF2-40B4-BE49-F238E27FC236}">
                <a16:creationId xmlns:a16="http://schemas.microsoft.com/office/drawing/2014/main" id="{43CE8399-941D-4172-8071-4FC77B883137}"/>
              </a:ext>
            </a:extLst>
          </p:cNvPr>
          <p:cNvPicPr>
            <a:picLocks noChangeAspect="1"/>
          </p:cNvPicPr>
          <p:nvPr/>
        </p:nvPicPr>
        <p:blipFill rotWithShape="1">
          <a:blip r:embed="rId3"/>
          <a:srcRect l="2733" t="6557" r="1595" b="6359"/>
          <a:stretch/>
        </p:blipFill>
        <p:spPr>
          <a:xfrm>
            <a:off x="6585678" y="1530392"/>
            <a:ext cx="4229675" cy="2675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78458142-B398-4AB5-9F09-18225732644C}"/>
              </a:ext>
            </a:extLst>
          </p:cNvPr>
          <p:cNvSpPr txBox="1"/>
          <p:nvPr/>
        </p:nvSpPr>
        <p:spPr>
          <a:xfrm>
            <a:off x="6818023" y="38874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James Tissot</a:t>
            </a:r>
          </a:p>
        </p:txBody>
      </p:sp>
      <p:sp>
        <p:nvSpPr>
          <p:cNvPr id="8" name="Content Placeholder 2">
            <a:extLst>
              <a:ext uri="{FF2B5EF4-FFF2-40B4-BE49-F238E27FC236}">
                <a16:creationId xmlns:a16="http://schemas.microsoft.com/office/drawing/2014/main" id="{E734149E-D4AC-4507-AADE-1DE142BC82E5}"/>
              </a:ext>
            </a:extLst>
          </p:cNvPr>
          <p:cNvSpPr>
            <a:spLocks noGrp="1"/>
          </p:cNvSpPr>
          <p:nvPr>
            <p:ph sz="half" idx="1"/>
          </p:nvPr>
        </p:nvSpPr>
        <p:spPr>
          <a:xfrm>
            <a:off x="163773" y="1576253"/>
            <a:ext cx="5313530" cy="5152093"/>
          </a:xfrm>
        </p:spPr>
        <p:txBody>
          <a:bodyPr vert="horz" lIns="91440" tIns="45720" rIns="91440" bIns="45720" rtlCol="0">
            <a:normAutofit/>
          </a:bodyPr>
          <a:lstStyle/>
          <a:p>
            <a:pPr marL="0" indent="0">
              <a:buNone/>
            </a:pPr>
            <a:r>
              <a:rPr lang="en-US" altLang="en-US" dirty="0">
                <a:solidFill>
                  <a:srgbClr val="FFFF00"/>
                </a:solidFill>
                <a:latin typeface="Georgia" panose="02040502050405020303" pitchFamily="18" charset="0"/>
              </a:rPr>
              <a:t>“Is this house, which is called by my name, become a </a:t>
            </a:r>
            <a:r>
              <a:rPr lang="en-US" altLang="en-US" b="1" dirty="0">
                <a:solidFill>
                  <a:srgbClr val="FFFF00"/>
                </a:solidFill>
                <a:latin typeface="Georgia" panose="02040502050405020303" pitchFamily="18" charset="0"/>
              </a:rPr>
              <a:t>den of robbers </a:t>
            </a:r>
            <a:r>
              <a:rPr lang="en-US" altLang="en-US" dirty="0">
                <a:solidFill>
                  <a:srgbClr val="FFFF00"/>
                </a:solidFill>
                <a:latin typeface="Georgia" panose="02040502050405020303" pitchFamily="18" charset="0"/>
              </a:rPr>
              <a:t>in your eyes?...</a:t>
            </a:r>
            <a:r>
              <a:rPr lang="en-US" altLang="en-US" dirty="0">
                <a:solidFill>
                  <a:srgbClr val="FFFF00"/>
                </a:solidFill>
              </a:rPr>
              <a:t>Therefore will I do unto this house... as I have done to Shiloh.” </a:t>
            </a:r>
          </a:p>
          <a:p>
            <a:pPr marL="0" indent="0">
              <a:buNone/>
            </a:pPr>
            <a:r>
              <a:rPr lang="en-US" altLang="en-US" sz="3200" dirty="0">
                <a:solidFill>
                  <a:srgbClr val="FFFF00"/>
                </a:solidFill>
              </a:rPr>
              <a:t>(</a:t>
            </a:r>
            <a:r>
              <a:rPr lang="en-US" altLang="en-US" sz="3200" dirty="0">
                <a:solidFill>
                  <a:srgbClr val="FFFF00"/>
                </a:solidFill>
                <a:latin typeface="Georgia" panose="02040502050405020303" pitchFamily="18" charset="0"/>
              </a:rPr>
              <a:t>Jer. 7:9–14)</a:t>
            </a:r>
          </a:p>
          <a:p>
            <a:endParaRPr lang="en-US" sz="2400" dirty="0">
              <a:solidFill>
                <a:srgbClr val="FFFF00"/>
              </a:solidFill>
            </a:endParaRPr>
          </a:p>
        </p:txBody>
      </p:sp>
    </p:spTree>
    <p:extLst>
      <p:ext uri="{BB962C8B-B14F-4D97-AF65-F5344CB8AC3E}">
        <p14:creationId xmlns:p14="http://schemas.microsoft.com/office/powerpoint/2010/main" val="184681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62C0D-7A1A-AB4A-B686-E086A3DA2506}"/>
              </a:ext>
            </a:extLst>
          </p:cNvPr>
          <p:cNvSpPr>
            <a:spLocks noGrp="1"/>
          </p:cNvSpPr>
          <p:nvPr>
            <p:ph type="title"/>
          </p:nvPr>
        </p:nvSpPr>
        <p:spPr/>
        <p:txBody>
          <a:bodyPr>
            <a:normAutofit fontScale="90000"/>
          </a:bodyPr>
          <a:lstStyle/>
          <a:p>
            <a:pPr algn="ctr"/>
            <a:r>
              <a:rPr lang="en-US" sz="5300" b="1" dirty="0">
                <a:latin typeface="Georgia" panose="02040502050405020303" pitchFamily="18" charset="0"/>
              </a:rPr>
              <a:t>Cleansing the Temple and </a:t>
            </a:r>
            <a:br>
              <a:rPr lang="en-US" sz="5300" b="1" dirty="0">
                <a:latin typeface="Georgia" panose="02040502050405020303" pitchFamily="18" charset="0"/>
              </a:rPr>
            </a:br>
            <a:r>
              <a:rPr lang="en-US" sz="5300" b="1" dirty="0">
                <a:latin typeface="Georgia" panose="02040502050405020303" pitchFamily="18" charset="0"/>
              </a:rPr>
              <a:t>Cursing a Fig Tree</a:t>
            </a:r>
            <a:endParaRPr lang="en-US" dirty="0"/>
          </a:p>
        </p:txBody>
      </p:sp>
      <p:sp>
        <p:nvSpPr>
          <p:cNvPr id="2" name="Content Placeholder 1">
            <a:extLst>
              <a:ext uri="{FF2B5EF4-FFF2-40B4-BE49-F238E27FC236}">
                <a16:creationId xmlns:a16="http://schemas.microsoft.com/office/drawing/2014/main" id="{EE139D10-E547-49D0-97BA-C0BBD74C47A4}"/>
              </a:ext>
            </a:extLst>
          </p:cNvPr>
          <p:cNvSpPr>
            <a:spLocks noGrp="1"/>
          </p:cNvSpPr>
          <p:nvPr>
            <p:ph idx="1"/>
          </p:nvPr>
        </p:nvSpPr>
        <p:spPr>
          <a:xfrm>
            <a:off x="163773" y="1978925"/>
            <a:ext cx="3780430" cy="4269475"/>
          </a:xfrm>
        </p:spPr>
        <p:txBody>
          <a:bodyPr/>
          <a:lstStyle/>
          <a:p>
            <a:pPr marL="36900" indent="0">
              <a:buNone/>
            </a:pPr>
            <a:r>
              <a:rPr lang="en-US" dirty="0"/>
              <a:t>The fig tree looks like it’s bearing fruit, but it’s not. It’s a hypocrite and is destroyed.</a:t>
            </a:r>
          </a:p>
        </p:txBody>
      </p:sp>
      <p:sp>
        <p:nvSpPr>
          <p:cNvPr id="7" name="Content Placeholder 1">
            <a:extLst>
              <a:ext uri="{FF2B5EF4-FFF2-40B4-BE49-F238E27FC236}">
                <a16:creationId xmlns:a16="http://schemas.microsoft.com/office/drawing/2014/main" id="{775DE018-2D5D-4C36-9CB8-78C5AB5B92E9}"/>
              </a:ext>
            </a:extLst>
          </p:cNvPr>
          <p:cNvSpPr txBox="1">
            <a:spLocks/>
          </p:cNvSpPr>
          <p:nvPr/>
        </p:nvSpPr>
        <p:spPr>
          <a:xfrm>
            <a:off x="8177303" y="1981200"/>
            <a:ext cx="3780430" cy="4569725"/>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The temple should be a place of holiness, but it has become a place of greed. Hypocrisy is rampant at the temple; it will be destroyed.</a:t>
            </a:r>
          </a:p>
        </p:txBody>
      </p:sp>
      <p:pic>
        <p:nvPicPr>
          <p:cNvPr id="4" name="Picture 8">
            <a:extLst>
              <a:ext uri="{FF2B5EF4-FFF2-40B4-BE49-F238E27FC236}">
                <a16:creationId xmlns:a16="http://schemas.microsoft.com/office/drawing/2014/main" id="{D79AB96D-363B-428D-8DA8-CA8E889583A8}"/>
              </a:ext>
            </a:extLst>
          </p:cNvPr>
          <p:cNvPicPr>
            <a:picLocks noChangeAspect="1"/>
          </p:cNvPicPr>
          <p:nvPr/>
        </p:nvPicPr>
        <p:blipFill rotWithShape="1">
          <a:blip r:embed="rId3"/>
          <a:srcRect l="12164" r="13437" b="-451"/>
          <a:stretch/>
        </p:blipFill>
        <p:spPr>
          <a:xfrm>
            <a:off x="3943663" y="2075638"/>
            <a:ext cx="4129476" cy="4477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9D174719-D76C-40AE-B372-5A8E3E8F2993}"/>
              </a:ext>
            </a:extLst>
          </p:cNvPr>
          <p:cNvSpPr txBox="1"/>
          <p:nvPr/>
        </p:nvSpPr>
        <p:spPr>
          <a:xfrm>
            <a:off x="4319666" y="6194085"/>
            <a:ext cx="27556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Seriously Low Carb</a:t>
            </a:r>
            <a:endParaRPr lang="en-US" dirty="0"/>
          </a:p>
        </p:txBody>
      </p:sp>
    </p:spTree>
    <p:extLst>
      <p:ext uri="{BB962C8B-B14F-4D97-AF65-F5344CB8AC3E}">
        <p14:creationId xmlns:p14="http://schemas.microsoft.com/office/powerpoint/2010/main" val="104506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E9E580-7624-4718-9A43-C0D187C28F87}"/>
              </a:ext>
            </a:extLst>
          </p:cNvPr>
          <p:cNvSpPr>
            <a:spLocks noGrp="1"/>
          </p:cNvSpPr>
          <p:nvPr>
            <p:ph type="title"/>
          </p:nvPr>
        </p:nvSpPr>
        <p:spPr>
          <a:xfrm>
            <a:off x="913795" y="450576"/>
            <a:ext cx="10353762" cy="970450"/>
          </a:xfrm>
        </p:spPr>
        <p:txBody>
          <a:bodyPr>
            <a:normAutofit fontScale="90000"/>
          </a:bodyPr>
          <a:lstStyle/>
          <a:p>
            <a:r>
              <a:rPr lang="en-US" altLang="en-US" sz="4800" b="1" dirty="0">
                <a:latin typeface="Georgia" panose="02040502050405020303" pitchFamily="18" charset="0"/>
              </a:rPr>
              <a:t>From the Triumphal Entry to </a:t>
            </a:r>
            <a:br>
              <a:rPr lang="en-US" altLang="en-US" sz="4800" b="1" dirty="0">
                <a:latin typeface="Georgia" panose="02040502050405020303" pitchFamily="18" charset="0"/>
              </a:rPr>
            </a:br>
            <a:r>
              <a:rPr lang="en-US" altLang="en-US" sz="4800" b="1" dirty="0">
                <a:latin typeface="Georgia" panose="02040502050405020303" pitchFamily="18" charset="0"/>
              </a:rPr>
              <a:t>the Last Supper</a:t>
            </a:r>
            <a:endParaRPr lang="en-US" dirty="0"/>
          </a:p>
        </p:txBody>
      </p:sp>
      <p:sp>
        <p:nvSpPr>
          <p:cNvPr id="6" name="Content Placeholder 5">
            <a:extLst>
              <a:ext uri="{FF2B5EF4-FFF2-40B4-BE49-F238E27FC236}">
                <a16:creationId xmlns:a16="http://schemas.microsoft.com/office/drawing/2014/main" id="{3ABBD6E0-261A-4CAB-BDAD-FE5D9BA9E6BF}"/>
              </a:ext>
            </a:extLst>
          </p:cNvPr>
          <p:cNvSpPr>
            <a:spLocks noGrp="1"/>
          </p:cNvSpPr>
          <p:nvPr>
            <p:ph idx="1"/>
          </p:nvPr>
        </p:nvSpPr>
        <p:spPr/>
        <p:txBody>
          <a:bodyPr>
            <a:normAutofit/>
          </a:bodyPr>
          <a:lstStyle/>
          <a:p>
            <a:r>
              <a:rPr lang="en-US" dirty="0"/>
              <a:t>Background on Christ’s final week</a:t>
            </a:r>
          </a:p>
          <a:p>
            <a:r>
              <a:rPr lang="en-US" dirty="0"/>
              <a:t>The Triumphal Entry</a:t>
            </a:r>
          </a:p>
          <a:p>
            <a:r>
              <a:rPr lang="en-US" dirty="0"/>
              <a:t>Hypocrisy: the fig tree and temple sandwich </a:t>
            </a:r>
          </a:p>
          <a:p>
            <a:r>
              <a:rPr lang="en-US" b="1" dirty="0"/>
              <a:t>A woman anoints Christ</a:t>
            </a:r>
          </a:p>
          <a:p>
            <a:r>
              <a:rPr lang="en-US" dirty="0"/>
              <a:t>Casting out the ruler of this world</a:t>
            </a:r>
          </a:p>
          <a:p>
            <a:r>
              <a:rPr lang="en-US" dirty="0"/>
              <a:t>The Last Supper</a:t>
            </a:r>
          </a:p>
        </p:txBody>
      </p:sp>
    </p:spTree>
    <p:extLst>
      <p:ext uri="{BB962C8B-B14F-4D97-AF65-F5344CB8AC3E}">
        <p14:creationId xmlns:p14="http://schemas.microsoft.com/office/powerpoint/2010/main" val="2117481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0ABEF61-39A9-4944-A470-AE67414BB103}"/>
              </a:ext>
            </a:extLst>
          </p:cNvPr>
          <p:cNvSpPr txBox="1">
            <a:spLocks/>
          </p:cNvSpPr>
          <p:nvPr/>
        </p:nvSpPr>
        <p:spPr>
          <a:xfrm>
            <a:off x="4059213" y="1885671"/>
            <a:ext cx="4162476" cy="162560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0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1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1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t>“The chief priests… </a:t>
            </a:r>
            <a:r>
              <a:rPr lang="en-US" dirty="0">
                <a:solidFill>
                  <a:srgbClr val="FFFF00"/>
                </a:solidFill>
              </a:rPr>
              <a:t>sought how </a:t>
            </a:r>
            <a:r>
              <a:rPr lang="en-US" dirty="0"/>
              <a:t>they might take him” (Mark 14:1)</a:t>
            </a:r>
          </a:p>
        </p:txBody>
      </p:sp>
      <p:sp>
        <p:nvSpPr>
          <p:cNvPr id="10" name="Content Placeholder 2">
            <a:extLst>
              <a:ext uri="{FF2B5EF4-FFF2-40B4-BE49-F238E27FC236}">
                <a16:creationId xmlns:a16="http://schemas.microsoft.com/office/drawing/2014/main" id="{B4CB1F87-4BCD-4082-9C41-E009A052E1A1}"/>
              </a:ext>
            </a:extLst>
          </p:cNvPr>
          <p:cNvSpPr txBox="1">
            <a:spLocks/>
          </p:cNvSpPr>
          <p:nvPr/>
        </p:nvSpPr>
        <p:spPr>
          <a:xfrm>
            <a:off x="4059213" y="5266360"/>
            <a:ext cx="4162476" cy="162560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0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1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1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dirty="0"/>
              <a:t>“[Judas] </a:t>
            </a:r>
            <a:r>
              <a:rPr lang="en-US" dirty="0">
                <a:solidFill>
                  <a:srgbClr val="FFFF00"/>
                </a:solidFill>
              </a:rPr>
              <a:t>sought how </a:t>
            </a:r>
            <a:r>
              <a:rPr lang="en-US" dirty="0"/>
              <a:t>he might conveniently betray him” (Mark 14:11)</a:t>
            </a:r>
          </a:p>
        </p:txBody>
      </p:sp>
      <p:pic>
        <p:nvPicPr>
          <p:cNvPr id="4" name="Picture 7" descr="A picture containing several&#10;&#10;Description automatically generated">
            <a:extLst>
              <a:ext uri="{FF2B5EF4-FFF2-40B4-BE49-F238E27FC236}">
                <a16:creationId xmlns:a16="http://schemas.microsoft.com/office/drawing/2014/main" id="{B6C47722-5AF3-45AF-AA7E-2DC0738C0C33}"/>
              </a:ext>
            </a:extLst>
          </p:cNvPr>
          <p:cNvPicPr>
            <a:picLocks noChangeAspect="1"/>
          </p:cNvPicPr>
          <p:nvPr/>
        </p:nvPicPr>
        <p:blipFill rotWithShape="1">
          <a:blip r:embed="rId3"/>
          <a:srcRect l="12667" t="14232" r="6778" b="30243"/>
          <a:stretch/>
        </p:blipFill>
        <p:spPr>
          <a:xfrm>
            <a:off x="4062335" y="3379801"/>
            <a:ext cx="3973407" cy="1626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3D6018B2-BF3A-45D3-8649-64574CD956B9}"/>
              </a:ext>
            </a:extLst>
          </p:cNvPr>
          <p:cNvSpPr txBox="1"/>
          <p:nvPr/>
        </p:nvSpPr>
        <p:spPr>
          <a:xfrm>
            <a:off x="4062334" y="47341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James Tissot</a:t>
            </a:r>
          </a:p>
        </p:txBody>
      </p:sp>
      <p:pic>
        <p:nvPicPr>
          <p:cNvPr id="9" name="Picture 2">
            <a:extLst>
              <a:ext uri="{FF2B5EF4-FFF2-40B4-BE49-F238E27FC236}">
                <a16:creationId xmlns:a16="http://schemas.microsoft.com/office/drawing/2014/main" id="{095A1A92-3D4B-0F46-9416-5AA70CFDFA9E}"/>
              </a:ext>
            </a:extLst>
          </p:cNvPr>
          <p:cNvPicPr>
            <a:picLocks noChangeAspect="1"/>
          </p:cNvPicPr>
          <p:nvPr/>
        </p:nvPicPr>
        <p:blipFill rotWithShape="1">
          <a:blip r:embed="rId4"/>
          <a:srcRect l="276" t="34422" b="25000"/>
          <a:stretch/>
        </p:blipFill>
        <p:spPr>
          <a:xfrm>
            <a:off x="4631961" y="125112"/>
            <a:ext cx="2354705" cy="168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68E3B6E5-F8EA-AA4A-90EE-1C33FEF906C5}"/>
              </a:ext>
            </a:extLst>
          </p:cNvPr>
          <p:cNvSpPr txBox="1"/>
          <p:nvPr/>
        </p:nvSpPr>
        <p:spPr>
          <a:xfrm>
            <a:off x="4691325" y="143491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Amy Tran</a:t>
            </a:r>
          </a:p>
        </p:txBody>
      </p:sp>
    </p:spTree>
    <p:extLst>
      <p:ext uri="{BB962C8B-B14F-4D97-AF65-F5344CB8AC3E}">
        <p14:creationId xmlns:p14="http://schemas.microsoft.com/office/powerpoint/2010/main" val="3171780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C498669-D077-4AE8-B9AC-16671D2BAFE8}"/>
              </a:ext>
            </a:extLst>
          </p:cNvPr>
          <p:cNvSpPr>
            <a:spLocks noGrp="1"/>
          </p:cNvSpPr>
          <p:nvPr>
            <p:ph idx="1"/>
          </p:nvPr>
        </p:nvSpPr>
        <p:spPr>
          <a:xfrm>
            <a:off x="7706610" y="1478864"/>
            <a:ext cx="3822700" cy="4515951"/>
          </a:xfrm>
        </p:spPr>
        <p:txBody>
          <a:bodyPr>
            <a:normAutofit/>
          </a:bodyPr>
          <a:lstStyle/>
          <a:p>
            <a:pPr marL="36900" indent="0">
              <a:buNone/>
            </a:pPr>
            <a:r>
              <a:rPr lang="en-US" dirty="0"/>
              <a:t>Christ’s body was “broken for you”; he “poured out his soul unto death” </a:t>
            </a:r>
          </a:p>
          <a:p>
            <a:pPr marL="36900" indent="0">
              <a:buNone/>
            </a:pPr>
            <a:r>
              <a:rPr lang="en-US" dirty="0"/>
              <a:t>(1 Cor. 11:24, Isaiah 53:12)</a:t>
            </a:r>
          </a:p>
        </p:txBody>
      </p:sp>
      <p:sp>
        <p:nvSpPr>
          <p:cNvPr id="4" name="Content Placeholder 5">
            <a:extLst>
              <a:ext uri="{FF2B5EF4-FFF2-40B4-BE49-F238E27FC236}">
                <a16:creationId xmlns:a16="http://schemas.microsoft.com/office/drawing/2014/main" id="{3EE640D8-8920-4413-8D91-5F88F8D074D9}"/>
              </a:ext>
            </a:extLst>
          </p:cNvPr>
          <p:cNvSpPr txBox="1">
            <a:spLocks/>
          </p:cNvSpPr>
          <p:nvPr/>
        </p:nvSpPr>
        <p:spPr>
          <a:xfrm>
            <a:off x="425177" y="1478864"/>
            <a:ext cx="3404205"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Arial" panose="020B0604020202020204" pitchFamily="34" charset="0"/>
              <a:buNone/>
            </a:pPr>
            <a:r>
              <a:rPr lang="en-US" dirty="0"/>
              <a:t>“She broke open the jar and poured the ointment on his head” (Mark 14:3)</a:t>
            </a:r>
          </a:p>
        </p:txBody>
      </p:sp>
      <p:pic>
        <p:nvPicPr>
          <p:cNvPr id="2" name="Picture 2">
            <a:extLst>
              <a:ext uri="{FF2B5EF4-FFF2-40B4-BE49-F238E27FC236}">
                <a16:creationId xmlns:a16="http://schemas.microsoft.com/office/drawing/2014/main" id="{91E4B4F4-5BC0-4821-A558-A3CDD872FEE8}"/>
              </a:ext>
            </a:extLst>
          </p:cNvPr>
          <p:cNvPicPr>
            <a:picLocks noChangeAspect="1"/>
          </p:cNvPicPr>
          <p:nvPr/>
        </p:nvPicPr>
        <p:blipFill rotWithShape="1">
          <a:blip r:embed="rId3"/>
          <a:srcRect l="8656" t="4047" r="3872" b="19056"/>
          <a:stretch/>
        </p:blipFill>
        <p:spPr>
          <a:xfrm>
            <a:off x="3924925" y="1478641"/>
            <a:ext cx="3511292" cy="41574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A8FA875C-C42B-478E-80FC-D22B6711EC86}"/>
              </a:ext>
            </a:extLst>
          </p:cNvPr>
          <p:cNvSpPr txBox="1"/>
          <p:nvPr/>
        </p:nvSpPr>
        <p:spPr>
          <a:xfrm>
            <a:off x="4099775" y="52667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Georgia"/>
                <a:ea typeface="+mn-lt"/>
                <a:cs typeface="+mn-lt"/>
              </a:rPr>
              <a:t>Jamain</a:t>
            </a:r>
          </a:p>
        </p:txBody>
      </p:sp>
    </p:spTree>
    <p:extLst>
      <p:ext uri="{BB962C8B-B14F-4D97-AF65-F5344CB8AC3E}">
        <p14:creationId xmlns:p14="http://schemas.microsoft.com/office/powerpoint/2010/main" val="895946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585063"/>
            <a:ext cx="2521132" cy="692332"/>
          </a:xfrm>
        </p:spPr>
        <p:txBody>
          <a:bodyPr>
            <a:normAutofit fontScale="90000"/>
          </a:bodyPr>
          <a:lstStyle/>
          <a:p>
            <a:r>
              <a:rPr lang="en-US" sz="2000" b="0" dirty="0"/>
              <a:t>Julie Smith</a:t>
            </a:r>
            <a:br>
              <a:rPr lang="en-US" sz="2000" b="0" dirty="0"/>
            </a:br>
            <a:r>
              <a:rPr lang="en-US" sz="2000" b="0" i="1" dirty="0"/>
              <a:t>Gospel According to Mark</a:t>
            </a:r>
            <a:endParaRPr lang="en-US" sz="2000" b="0" dirty="0"/>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rmAutofit/>
          </a:bodyPr>
          <a:lstStyle/>
          <a:p>
            <a:pPr marL="36900" indent="0">
              <a:buNone/>
            </a:pPr>
            <a:r>
              <a:rPr lang="en-US" dirty="0"/>
              <a:t>“[This woman receives] more praise from Jesus than anyone else in [Mark.] In Mark’s Gospel, it is not the Twelve but the anointing woman (among others) who is presented as an ideal. The disciples deny and avoid Jesus’ death, but the woman acknowledges it, honors it, and responds appropriately to it. Mark’s Gospel is focused on the theme of discipleship and the anointing woman is presented as a model disciple.”</a:t>
            </a:r>
          </a:p>
        </p:txBody>
      </p:sp>
      <p:pic>
        <p:nvPicPr>
          <p:cNvPr id="6" name="Picture 2" descr="The Gospel according to Mark: A New Rendition (Brigham Young University New  Testament Commentary) - Kindle edition by Smith, Julie M.. Religion &amp;  Spirituality Kindle eBooks @ Amazon.com.">
            <a:extLst>
              <a:ext uri="{FF2B5EF4-FFF2-40B4-BE49-F238E27FC236}">
                <a16:creationId xmlns:a16="http://schemas.microsoft.com/office/drawing/2014/main" id="{49482804-7099-4537-8FA3-5EDDD51F4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4" t="24836" r="12904" b="19892"/>
          <a:stretch/>
        </p:blipFill>
        <p:spPr bwMode="auto">
          <a:xfrm>
            <a:off x="138274" y="340063"/>
            <a:ext cx="2801934" cy="41013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845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585063"/>
            <a:ext cx="2521132" cy="692332"/>
          </a:xfrm>
        </p:spPr>
        <p:txBody>
          <a:bodyPr>
            <a:normAutofit fontScale="90000"/>
          </a:bodyPr>
          <a:lstStyle/>
          <a:p>
            <a:r>
              <a:rPr lang="en-US" sz="2000" b="0" dirty="0"/>
              <a:t>Julie Smith</a:t>
            </a:r>
            <a:br>
              <a:rPr lang="en-US" sz="2000" b="0" dirty="0"/>
            </a:br>
            <a:r>
              <a:rPr lang="en-US" sz="2000" b="0" i="1" dirty="0"/>
              <a:t>Gospel According to Mark</a:t>
            </a:r>
            <a:endParaRPr lang="en-US" sz="2000" b="0" dirty="0"/>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rmAutofit/>
          </a:bodyPr>
          <a:lstStyle/>
          <a:p>
            <a:pPr marL="36900" indent="0">
              <a:buNone/>
            </a:pPr>
            <a:r>
              <a:rPr lang="en-US" sz="4400" dirty="0"/>
              <a:t>“The broken vial and the complete use of the ointment serve as symbols of the completeness of her sacrifice and thus suggest that she foreshadows Jesus and his own sacrifice.”</a:t>
            </a:r>
          </a:p>
        </p:txBody>
      </p:sp>
      <p:pic>
        <p:nvPicPr>
          <p:cNvPr id="5" name="Picture 2" descr="The Gospel according to Mark: A New Rendition (Brigham Young University New  Testament Commentary) - Kindle edition by Smith, Julie M.. Religion &amp;  Spirituality Kindle eBooks @ Amazon.com.">
            <a:extLst>
              <a:ext uri="{FF2B5EF4-FFF2-40B4-BE49-F238E27FC236}">
                <a16:creationId xmlns:a16="http://schemas.microsoft.com/office/drawing/2014/main" id="{8D800BBB-532A-3545-AAEE-9083F98A82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4" t="24836" r="12904" b="19892"/>
          <a:stretch/>
        </p:blipFill>
        <p:spPr bwMode="auto">
          <a:xfrm>
            <a:off x="138274" y="340063"/>
            <a:ext cx="2801934" cy="41013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49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43DC0-9511-4862-8744-F3E1177C5D5C}"/>
              </a:ext>
            </a:extLst>
          </p:cNvPr>
          <p:cNvSpPr>
            <a:spLocks noGrp="1"/>
          </p:cNvSpPr>
          <p:nvPr>
            <p:ph type="title"/>
          </p:nvPr>
        </p:nvSpPr>
        <p:spPr>
          <a:xfrm>
            <a:off x="838200" y="365125"/>
            <a:ext cx="10515600" cy="2378075"/>
          </a:xfrm>
        </p:spPr>
        <p:txBody>
          <a:bodyPr/>
          <a:lstStyle/>
          <a:p>
            <a:r>
              <a:rPr lang="en-US" dirty="0"/>
              <a:t>Pharisees or Chief Priests?</a:t>
            </a:r>
            <a:br>
              <a:rPr lang="en-US" dirty="0"/>
            </a:br>
            <a:r>
              <a:rPr lang="en-US" dirty="0"/>
              <a:t>Matthew 26-27, Mark 14-15, Luke 22-23, John 18-19</a:t>
            </a:r>
          </a:p>
        </p:txBody>
      </p:sp>
      <p:graphicFrame>
        <p:nvGraphicFramePr>
          <p:cNvPr id="5" name="Table 5">
            <a:extLst>
              <a:ext uri="{FF2B5EF4-FFF2-40B4-BE49-F238E27FC236}">
                <a16:creationId xmlns:a16="http://schemas.microsoft.com/office/drawing/2014/main" id="{45D883B0-45F4-4D7B-AA33-24B7E7A2DBC9}"/>
              </a:ext>
            </a:extLst>
          </p:cNvPr>
          <p:cNvGraphicFramePr>
            <a:graphicFrameLocks noGrp="1"/>
          </p:cNvGraphicFramePr>
          <p:nvPr>
            <p:extLst>
              <p:ext uri="{D42A27DB-BD31-4B8C-83A1-F6EECF244321}">
                <p14:modId xmlns:p14="http://schemas.microsoft.com/office/powerpoint/2010/main" val="855972367"/>
              </p:ext>
            </p:extLst>
          </p:nvPr>
        </p:nvGraphicFramePr>
        <p:xfrm>
          <a:off x="838201" y="3422073"/>
          <a:ext cx="10515600" cy="1920240"/>
        </p:xfrm>
        <a:graphic>
          <a:graphicData uri="http://schemas.openxmlformats.org/drawingml/2006/table">
            <a:tbl>
              <a:tblPr firstRow="1" bandRow="1">
                <a:tableStyleId>{5C22544A-7EE6-4342-B048-85BDC9FD1C3A}</a:tableStyleId>
              </a:tblPr>
              <a:tblGrid>
                <a:gridCol w="2285351">
                  <a:extLst>
                    <a:ext uri="{9D8B030D-6E8A-4147-A177-3AD203B41FA5}">
                      <a16:colId xmlns:a16="http://schemas.microsoft.com/office/drawing/2014/main" val="478433217"/>
                    </a:ext>
                  </a:extLst>
                </a:gridCol>
                <a:gridCol w="1684885">
                  <a:extLst>
                    <a:ext uri="{9D8B030D-6E8A-4147-A177-3AD203B41FA5}">
                      <a16:colId xmlns:a16="http://schemas.microsoft.com/office/drawing/2014/main" val="988929666"/>
                    </a:ext>
                  </a:extLst>
                </a:gridCol>
                <a:gridCol w="1702810">
                  <a:extLst>
                    <a:ext uri="{9D8B030D-6E8A-4147-A177-3AD203B41FA5}">
                      <a16:colId xmlns:a16="http://schemas.microsoft.com/office/drawing/2014/main" val="320993238"/>
                    </a:ext>
                  </a:extLst>
                </a:gridCol>
                <a:gridCol w="1525602">
                  <a:extLst>
                    <a:ext uri="{9D8B030D-6E8A-4147-A177-3AD203B41FA5}">
                      <a16:colId xmlns:a16="http://schemas.microsoft.com/office/drawing/2014/main" val="185533118"/>
                    </a:ext>
                  </a:extLst>
                </a:gridCol>
                <a:gridCol w="1564352">
                  <a:extLst>
                    <a:ext uri="{9D8B030D-6E8A-4147-A177-3AD203B41FA5}">
                      <a16:colId xmlns:a16="http://schemas.microsoft.com/office/drawing/2014/main" val="1125979076"/>
                    </a:ext>
                  </a:extLst>
                </a:gridCol>
                <a:gridCol w="1752600">
                  <a:extLst>
                    <a:ext uri="{9D8B030D-6E8A-4147-A177-3AD203B41FA5}">
                      <a16:colId xmlns:a16="http://schemas.microsoft.com/office/drawing/2014/main" val="1817528798"/>
                    </a:ext>
                  </a:extLst>
                </a:gridCol>
              </a:tblGrid>
              <a:tr h="370840">
                <a:tc>
                  <a:txBody>
                    <a:bodyPr/>
                    <a:lstStyle/>
                    <a:p>
                      <a:endParaRPr lang="en-US" sz="3600">
                        <a:latin typeface="Georgia" panose="02040502050405020303" pitchFamily="18" charset="0"/>
                      </a:endParaRPr>
                    </a:p>
                  </a:txBody>
                  <a:tcPr/>
                </a:tc>
                <a:tc>
                  <a:txBody>
                    <a:bodyPr/>
                    <a:lstStyle/>
                    <a:p>
                      <a:r>
                        <a:rPr lang="en-US" sz="3600" dirty="0">
                          <a:latin typeface="Georgia" panose="02040502050405020303" pitchFamily="18" charset="0"/>
                        </a:rPr>
                        <a:t>Matt.</a:t>
                      </a:r>
                    </a:p>
                  </a:txBody>
                  <a:tcPr/>
                </a:tc>
                <a:tc>
                  <a:txBody>
                    <a:bodyPr/>
                    <a:lstStyle/>
                    <a:p>
                      <a:r>
                        <a:rPr lang="en-US" sz="3600" dirty="0">
                          <a:latin typeface="Georgia" panose="02040502050405020303" pitchFamily="18" charset="0"/>
                        </a:rPr>
                        <a:t>Mark</a:t>
                      </a:r>
                    </a:p>
                  </a:txBody>
                  <a:tcPr/>
                </a:tc>
                <a:tc>
                  <a:txBody>
                    <a:bodyPr/>
                    <a:lstStyle/>
                    <a:p>
                      <a:r>
                        <a:rPr lang="en-US" sz="3600" dirty="0">
                          <a:latin typeface="Georgia" panose="02040502050405020303" pitchFamily="18" charset="0"/>
                        </a:rPr>
                        <a:t>Luke</a:t>
                      </a:r>
                    </a:p>
                  </a:txBody>
                  <a:tcPr/>
                </a:tc>
                <a:tc>
                  <a:txBody>
                    <a:bodyPr/>
                    <a:lstStyle/>
                    <a:p>
                      <a:r>
                        <a:rPr lang="en-US" sz="3600" dirty="0">
                          <a:latin typeface="Georgia" panose="02040502050405020303" pitchFamily="18" charset="0"/>
                        </a:rPr>
                        <a:t>John</a:t>
                      </a:r>
                    </a:p>
                  </a:txBody>
                  <a:tcPr/>
                </a:tc>
                <a:tc>
                  <a:txBody>
                    <a:bodyPr/>
                    <a:lstStyle/>
                    <a:p>
                      <a:r>
                        <a:rPr lang="en-US" sz="3600" dirty="0">
                          <a:latin typeface="Georgia" panose="02040502050405020303" pitchFamily="18" charset="0"/>
                        </a:rPr>
                        <a:t>Total</a:t>
                      </a:r>
                    </a:p>
                  </a:txBody>
                  <a:tcPr/>
                </a:tc>
                <a:extLst>
                  <a:ext uri="{0D108BD9-81ED-4DB2-BD59-A6C34878D82A}">
                    <a16:rowId xmlns:a16="http://schemas.microsoft.com/office/drawing/2014/main" val="1546777548"/>
                  </a:ext>
                </a:extLst>
              </a:tr>
              <a:tr h="370840">
                <a:tc>
                  <a:txBody>
                    <a:bodyPr/>
                    <a:lstStyle/>
                    <a:p>
                      <a:r>
                        <a:rPr lang="en-US" sz="3600" dirty="0">
                          <a:latin typeface="Georgia" panose="02040502050405020303" pitchFamily="18" charset="0"/>
                        </a:rPr>
                        <a:t>Pharisees</a:t>
                      </a:r>
                    </a:p>
                  </a:txBody>
                  <a:tcPr/>
                </a:tc>
                <a:tc>
                  <a:txBody>
                    <a:bodyPr/>
                    <a:lstStyle/>
                    <a:p>
                      <a:pPr algn="ctr"/>
                      <a:r>
                        <a:rPr lang="en-US" sz="3600" dirty="0">
                          <a:latin typeface="Georgia" panose="02040502050405020303" pitchFamily="18" charset="0"/>
                        </a:rPr>
                        <a:t>1</a:t>
                      </a:r>
                    </a:p>
                  </a:txBody>
                  <a:tcPr/>
                </a:tc>
                <a:tc>
                  <a:txBody>
                    <a:bodyPr/>
                    <a:lstStyle/>
                    <a:p>
                      <a:pPr algn="ctr"/>
                      <a:r>
                        <a:rPr lang="en-US" sz="3600" dirty="0">
                          <a:latin typeface="Georgia" panose="02040502050405020303" pitchFamily="18" charset="0"/>
                        </a:rPr>
                        <a:t>0</a:t>
                      </a:r>
                    </a:p>
                  </a:txBody>
                  <a:tcPr/>
                </a:tc>
                <a:tc>
                  <a:txBody>
                    <a:bodyPr/>
                    <a:lstStyle/>
                    <a:p>
                      <a:pPr algn="ctr"/>
                      <a:r>
                        <a:rPr lang="en-US" sz="3600" dirty="0">
                          <a:latin typeface="Georgia" panose="02040502050405020303" pitchFamily="18" charset="0"/>
                        </a:rPr>
                        <a:t>0</a:t>
                      </a:r>
                    </a:p>
                  </a:txBody>
                  <a:tcPr/>
                </a:tc>
                <a:tc>
                  <a:txBody>
                    <a:bodyPr/>
                    <a:lstStyle/>
                    <a:p>
                      <a:pPr algn="ctr"/>
                      <a:r>
                        <a:rPr lang="en-US" sz="3600" dirty="0">
                          <a:latin typeface="Georgia" panose="02040502050405020303" pitchFamily="18" charset="0"/>
                        </a:rPr>
                        <a:t>1</a:t>
                      </a:r>
                    </a:p>
                  </a:txBody>
                  <a:tcPr/>
                </a:tc>
                <a:tc>
                  <a:txBody>
                    <a:bodyPr/>
                    <a:lstStyle/>
                    <a:p>
                      <a:pPr algn="ctr"/>
                      <a:r>
                        <a:rPr lang="en-US" sz="3600" b="1" dirty="0">
                          <a:latin typeface="Georgia" panose="02040502050405020303" pitchFamily="18" charset="0"/>
                        </a:rPr>
                        <a:t>2</a:t>
                      </a:r>
                    </a:p>
                  </a:txBody>
                  <a:tcPr/>
                </a:tc>
                <a:extLst>
                  <a:ext uri="{0D108BD9-81ED-4DB2-BD59-A6C34878D82A}">
                    <a16:rowId xmlns:a16="http://schemas.microsoft.com/office/drawing/2014/main" val="3446981363"/>
                  </a:ext>
                </a:extLst>
              </a:tr>
              <a:tr h="370840">
                <a:tc>
                  <a:txBody>
                    <a:bodyPr/>
                    <a:lstStyle/>
                    <a:p>
                      <a:r>
                        <a:rPr lang="en-US" sz="3600" dirty="0">
                          <a:latin typeface="Georgia" panose="02040502050405020303" pitchFamily="18" charset="0"/>
                        </a:rPr>
                        <a:t>Priests</a:t>
                      </a:r>
                    </a:p>
                  </a:txBody>
                  <a:tcPr/>
                </a:tc>
                <a:tc>
                  <a:txBody>
                    <a:bodyPr/>
                    <a:lstStyle/>
                    <a:p>
                      <a:pPr algn="ctr"/>
                      <a:r>
                        <a:rPr lang="en-US" sz="3600" dirty="0">
                          <a:latin typeface="Georgia" panose="02040502050405020303" pitchFamily="18" charset="0"/>
                        </a:rPr>
                        <a:t>18</a:t>
                      </a:r>
                    </a:p>
                  </a:txBody>
                  <a:tcPr/>
                </a:tc>
                <a:tc>
                  <a:txBody>
                    <a:bodyPr/>
                    <a:lstStyle/>
                    <a:p>
                      <a:pPr algn="ctr"/>
                      <a:r>
                        <a:rPr lang="en-US" sz="3600" dirty="0">
                          <a:latin typeface="Georgia" panose="02040502050405020303" pitchFamily="18" charset="0"/>
                        </a:rPr>
                        <a:t>17</a:t>
                      </a:r>
                    </a:p>
                  </a:txBody>
                  <a:tcPr/>
                </a:tc>
                <a:tc>
                  <a:txBody>
                    <a:bodyPr/>
                    <a:lstStyle/>
                    <a:p>
                      <a:pPr algn="ctr"/>
                      <a:r>
                        <a:rPr lang="en-US" sz="3600" dirty="0">
                          <a:latin typeface="Georgia" panose="02040502050405020303" pitchFamily="18" charset="0"/>
                        </a:rPr>
                        <a:t>10</a:t>
                      </a:r>
                    </a:p>
                  </a:txBody>
                  <a:tcPr/>
                </a:tc>
                <a:tc>
                  <a:txBody>
                    <a:bodyPr/>
                    <a:lstStyle/>
                    <a:p>
                      <a:pPr algn="ctr"/>
                      <a:r>
                        <a:rPr lang="en-US" sz="3600" dirty="0">
                          <a:latin typeface="Georgia" panose="02040502050405020303" pitchFamily="18" charset="0"/>
                        </a:rPr>
                        <a:t>14</a:t>
                      </a:r>
                    </a:p>
                  </a:txBody>
                  <a:tcPr/>
                </a:tc>
                <a:tc>
                  <a:txBody>
                    <a:bodyPr/>
                    <a:lstStyle/>
                    <a:p>
                      <a:pPr algn="ctr"/>
                      <a:r>
                        <a:rPr lang="en-US" sz="3600" b="1" dirty="0">
                          <a:latin typeface="Georgia" panose="02040502050405020303" pitchFamily="18" charset="0"/>
                        </a:rPr>
                        <a:t>59</a:t>
                      </a:r>
                    </a:p>
                  </a:txBody>
                  <a:tcPr/>
                </a:tc>
                <a:extLst>
                  <a:ext uri="{0D108BD9-81ED-4DB2-BD59-A6C34878D82A}">
                    <a16:rowId xmlns:a16="http://schemas.microsoft.com/office/drawing/2014/main" val="1600844676"/>
                  </a:ext>
                </a:extLst>
              </a:tr>
            </a:tbl>
          </a:graphicData>
        </a:graphic>
      </p:graphicFrame>
    </p:spTree>
    <p:extLst>
      <p:ext uri="{BB962C8B-B14F-4D97-AF65-F5344CB8AC3E}">
        <p14:creationId xmlns:p14="http://schemas.microsoft.com/office/powerpoint/2010/main" val="2597714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E9E580-7624-4718-9A43-C0D187C28F87}"/>
              </a:ext>
            </a:extLst>
          </p:cNvPr>
          <p:cNvSpPr>
            <a:spLocks noGrp="1"/>
          </p:cNvSpPr>
          <p:nvPr>
            <p:ph type="title"/>
          </p:nvPr>
        </p:nvSpPr>
        <p:spPr>
          <a:xfrm>
            <a:off x="913795" y="450576"/>
            <a:ext cx="10353762" cy="970450"/>
          </a:xfrm>
        </p:spPr>
        <p:txBody>
          <a:bodyPr>
            <a:normAutofit fontScale="90000"/>
          </a:bodyPr>
          <a:lstStyle/>
          <a:p>
            <a:r>
              <a:rPr lang="en-US" altLang="en-US" sz="4800" b="1" dirty="0">
                <a:latin typeface="Georgia" panose="02040502050405020303" pitchFamily="18" charset="0"/>
              </a:rPr>
              <a:t>From the Triumphal Entry to </a:t>
            </a:r>
            <a:br>
              <a:rPr lang="en-US" altLang="en-US" sz="4800" b="1" dirty="0">
                <a:latin typeface="Georgia" panose="02040502050405020303" pitchFamily="18" charset="0"/>
              </a:rPr>
            </a:br>
            <a:r>
              <a:rPr lang="en-US" altLang="en-US" sz="4800" b="1" dirty="0">
                <a:latin typeface="Georgia" panose="02040502050405020303" pitchFamily="18" charset="0"/>
              </a:rPr>
              <a:t>the Last Supper</a:t>
            </a:r>
            <a:endParaRPr lang="en-US" dirty="0"/>
          </a:p>
        </p:txBody>
      </p:sp>
      <p:sp>
        <p:nvSpPr>
          <p:cNvPr id="6" name="Content Placeholder 5">
            <a:extLst>
              <a:ext uri="{FF2B5EF4-FFF2-40B4-BE49-F238E27FC236}">
                <a16:creationId xmlns:a16="http://schemas.microsoft.com/office/drawing/2014/main" id="{3ABBD6E0-261A-4CAB-BDAD-FE5D9BA9E6BF}"/>
              </a:ext>
            </a:extLst>
          </p:cNvPr>
          <p:cNvSpPr>
            <a:spLocks noGrp="1"/>
          </p:cNvSpPr>
          <p:nvPr>
            <p:ph idx="1"/>
          </p:nvPr>
        </p:nvSpPr>
        <p:spPr/>
        <p:txBody>
          <a:bodyPr>
            <a:normAutofit/>
          </a:bodyPr>
          <a:lstStyle/>
          <a:p>
            <a:r>
              <a:rPr lang="en-US" dirty="0"/>
              <a:t>Background on Christ’s final week</a:t>
            </a:r>
          </a:p>
          <a:p>
            <a:r>
              <a:rPr lang="en-US" dirty="0"/>
              <a:t>The Triumphal Entry</a:t>
            </a:r>
          </a:p>
          <a:p>
            <a:r>
              <a:rPr lang="en-US" dirty="0"/>
              <a:t>Hypocrisy: the fig tree and temple sandwich </a:t>
            </a:r>
          </a:p>
          <a:p>
            <a:r>
              <a:rPr lang="en-US" dirty="0"/>
              <a:t>A woman anoints Christ</a:t>
            </a:r>
          </a:p>
          <a:p>
            <a:r>
              <a:rPr lang="en-US" b="1" dirty="0"/>
              <a:t>Casting out the ruler of this world</a:t>
            </a:r>
          </a:p>
          <a:p>
            <a:r>
              <a:rPr lang="en-US" dirty="0"/>
              <a:t>The Last Supper</a:t>
            </a:r>
          </a:p>
        </p:txBody>
      </p:sp>
    </p:spTree>
    <p:extLst>
      <p:ext uri="{BB962C8B-B14F-4D97-AF65-F5344CB8AC3E}">
        <p14:creationId xmlns:p14="http://schemas.microsoft.com/office/powerpoint/2010/main" val="3259449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09DE22-3434-4884-AEF8-D7DD22F52EDE}"/>
              </a:ext>
            </a:extLst>
          </p:cNvPr>
          <p:cNvSpPr>
            <a:spLocks noGrp="1"/>
          </p:cNvSpPr>
          <p:nvPr>
            <p:ph type="title"/>
          </p:nvPr>
        </p:nvSpPr>
        <p:spPr/>
        <p:txBody>
          <a:bodyPr>
            <a:normAutofit fontScale="90000"/>
          </a:bodyPr>
          <a:lstStyle/>
          <a:p>
            <a:r>
              <a:rPr lang="en-US" dirty="0"/>
              <a:t>What Was the Purpose of </a:t>
            </a:r>
            <a:br>
              <a:rPr lang="en-US" dirty="0"/>
            </a:br>
            <a:r>
              <a:rPr lang="en-US" dirty="0"/>
              <a:t>Christ’s Atonement?</a:t>
            </a:r>
          </a:p>
        </p:txBody>
      </p:sp>
    </p:spTree>
    <p:extLst>
      <p:ext uri="{BB962C8B-B14F-4D97-AF65-F5344CB8AC3E}">
        <p14:creationId xmlns:p14="http://schemas.microsoft.com/office/powerpoint/2010/main" val="2464958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09DE22-3434-4884-AEF8-D7DD22F52EDE}"/>
              </a:ext>
            </a:extLst>
          </p:cNvPr>
          <p:cNvSpPr>
            <a:spLocks noGrp="1"/>
          </p:cNvSpPr>
          <p:nvPr>
            <p:ph type="title"/>
          </p:nvPr>
        </p:nvSpPr>
        <p:spPr/>
        <p:txBody>
          <a:bodyPr>
            <a:normAutofit fontScale="90000"/>
          </a:bodyPr>
          <a:lstStyle/>
          <a:p>
            <a:r>
              <a:rPr lang="en-US" dirty="0"/>
              <a:t>What Was the Purpose of </a:t>
            </a:r>
            <a:br>
              <a:rPr lang="en-US" dirty="0"/>
            </a:br>
            <a:r>
              <a:rPr lang="en-US" dirty="0"/>
              <a:t>Christ’s Atonement?</a:t>
            </a:r>
          </a:p>
        </p:txBody>
      </p:sp>
      <p:pic>
        <p:nvPicPr>
          <p:cNvPr id="12296" name="Picture 8" descr="Lamb of God - Wikipedia">
            <a:extLst>
              <a:ext uri="{FF2B5EF4-FFF2-40B4-BE49-F238E27FC236}">
                <a16:creationId xmlns:a16="http://schemas.microsoft.com/office/drawing/2014/main" id="{A71075C3-3924-4875-B95A-29F25E13E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2006600"/>
            <a:ext cx="6049963" cy="3586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D340C200-99D3-4458-8448-3C054A3C6B53}"/>
              </a:ext>
            </a:extLst>
          </p:cNvPr>
          <p:cNvSpPr txBox="1">
            <a:spLocks/>
          </p:cNvSpPr>
          <p:nvPr/>
        </p:nvSpPr>
        <p:spPr>
          <a:xfrm>
            <a:off x="913795" y="5765799"/>
            <a:ext cx="5563205" cy="967825"/>
          </a:xfrm>
          <a:prstGeom prst="rect">
            <a:avLst/>
          </a:prstGeom>
          <a:effectLst>
            <a:outerShdw blurRad="25400" dir="17880000">
              <a:srgbClr val="000000">
                <a:alpha val="46000"/>
              </a:srgbClr>
            </a:outerShdw>
          </a:effectLst>
        </p:spPr>
        <p:txBody>
          <a:bodyPr vert="horz" lIns="91440" tIns="45720" rIns="91440" bIns="45720" rtlCol="0" anchor="ctr">
            <a:normAutofit fontScale="82500" lnSpcReduction="2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Sacrifice for sin</a:t>
            </a:r>
          </a:p>
          <a:p>
            <a:r>
              <a:rPr lang="en-US" sz="4000" dirty="0"/>
              <a:t>“Penal Substitution” </a:t>
            </a:r>
          </a:p>
        </p:txBody>
      </p:sp>
      <p:sp>
        <p:nvSpPr>
          <p:cNvPr id="6" name="TextBox 5">
            <a:extLst>
              <a:ext uri="{FF2B5EF4-FFF2-40B4-BE49-F238E27FC236}">
                <a16:creationId xmlns:a16="http://schemas.microsoft.com/office/drawing/2014/main" id="{53893691-6F3B-DB46-A048-DB32D69C3131}"/>
              </a:ext>
            </a:extLst>
          </p:cNvPr>
          <p:cNvSpPr txBox="1"/>
          <p:nvPr/>
        </p:nvSpPr>
        <p:spPr>
          <a:xfrm>
            <a:off x="1018381" y="52339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Francisco de Zurbarán</a:t>
            </a:r>
            <a:endParaRPr lang="en-US" dirty="0">
              <a:latin typeface="Georgia"/>
            </a:endParaRPr>
          </a:p>
        </p:txBody>
      </p:sp>
    </p:spTree>
    <p:extLst>
      <p:ext uri="{BB962C8B-B14F-4D97-AF65-F5344CB8AC3E}">
        <p14:creationId xmlns:p14="http://schemas.microsoft.com/office/powerpoint/2010/main" val="1375899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09DE22-3434-4884-AEF8-D7DD22F52EDE}"/>
              </a:ext>
            </a:extLst>
          </p:cNvPr>
          <p:cNvSpPr>
            <a:spLocks noGrp="1"/>
          </p:cNvSpPr>
          <p:nvPr>
            <p:ph type="title"/>
          </p:nvPr>
        </p:nvSpPr>
        <p:spPr/>
        <p:txBody>
          <a:bodyPr>
            <a:normAutofit fontScale="90000"/>
          </a:bodyPr>
          <a:lstStyle/>
          <a:p>
            <a:r>
              <a:rPr lang="en-US" dirty="0"/>
              <a:t>What Was the Purpose of </a:t>
            </a:r>
            <a:br>
              <a:rPr lang="en-US" dirty="0"/>
            </a:br>
            <a:r>
              <a:rPr lang="en-US" dirty="0"/>
              <a:t>Christ’s Atonement?</a:t>
            </a:r>
          </a:p>
        </p:txBody>
      </p:sp>
      <p:pic>
        <p:nvPicPr>
          <p:cNvPr id="12296" name="Picture 8" descr="Lamb of God - Wikipedia">
            <a:extLst>
              <a:ext uri="{FF2B5EF4-FFF2-40B4-BE49-F238E27FC236}">
                <a16:creationId xmlns:a16="http://schemas.microsoft.com/office/drawing/2014/main" id="{A71075C3-3924-4875-B95A-29F25E13E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2006600"/>
            <a:ext cx="6049963" cy="3586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D340C200-99D3-4458-8448-3C054A3C6B53}"/>
              </a:ext>
            </a:extLst>
          </p:cNvPr>
          <p:cNvSpPr txBox="1">
            <a:spLocks/>
          </p:cNvSpPr>
          <p:nvPr/>
        </p:nvSpPr>
        <p:spPr>
          <a:xfrm>
            <a:off x="913795" y="5765799"/>
            <a:ext cx="5563205" cy="967825"/>
          </a:xfrm>
          <a:prstGeom prst="rect">
            <a:avLst/>
          </a:prstGeom>
          <a:effectLst>
            <a:outerShdw blurRad="25400" dir="17880000">
              <a:srgbClr val="000000">
                <a:alpha val="46000"/>
              </a:srgbClr>
            </a:outerShdw>
          </a:effectLst>
        </p:spPr>
        <p:txBody>
          <a:bodyPr vert="horz" lIns="91440" tIns="45720" rIns="91440" bIns="45720" rtlCol="0" anchor="ctr">
            <a:normAutofit fontScale="82500" lnSpcReduction="2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Sacrifice for sin</a:t>
            </a:r>
          </a:p>
          <a:p>
            <a:r>
              <a:rPr lang="en-US" sz="4000" dirty="0"/>
              <a:t>“Penal Substitution” </a:t>
            </a:r>
          </a:p>
        </p:txBody>
      </p:sp>
      <p:sp>
        <p:nvSpPr>
          <p:cNvPr id="12" name="Title 4">
            <a:extLst>
              <a:ext uri="{FF2B5EF4-FFF2-40B4-BE49-F238E27FC236}">
                <a16:creationId xmlns:a16="http://schemas.microsoft.com/office/drawing/2014/main" id="{19885E45-BADA-4061-9A3E-1605E396B62C}"/>
              </a:ext>
            </a:extLst>
          </p:cNvPr>
          <p:cNvSpPr txBox="1">
            <a:spLocks/>
          </p:cNvSpPr>
          <p:nvPr/>
        </p:nvSpPr>
        <p:spPr>
          <a:xfrm>
            <a:off x="7442200" y="5765799"/>
            <a:ext cx="4216400" cy="967825"/>
          </a:xfrm>
          <a:prstGeom prst="rect">
            <a:avLst/>
          </a:prstGeom>
          <a:effectLst>
            <a:outerShdw blurRad="25400" dir="17880000">
              <a:srgbClr val="000000">
                <a:alpha val="46000"/>
              </a:srgbClr>
            </a:outerShdw>
          </a:effectLst>
        </p:spPr>
        <p:txBody>
          <a:bodyPr vert="horz" lIns="91440" tIns="45720" rIns="91440" bIns="45720" rtlCol="0" anchor="ctr">
            <a:normAutofit fontScale="82500" lnSpcReduction="2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Conquer Satan</a:t>
            </a:r>
          </a:p>
          <a:p>
            <a:r>
              <a:rPr lang="en-US" sz="4000" dirty="0"/>
              <a:t>“Christus Victor”</a:t>
            </a:r>
          </a:p>
        </p:txBody>
      </p:sp>
      <p:sp>
        <p:nvSpPr>
          <p:cNvPr id="2" name="TextBox 1">
            <a:extLst>
              <a:ext uri="{FF2B5EF4-FFF2-40B4-BE49-F238E27FC236}">
                <a16:creationId xmlns:a16="http://schemas.microsoft.com/office/drawing/2014/main" id="{7C5C9806-E808-4530-9995-85120AD26D20}"/>
              </a:ext>
            </a:extLst>
          </p:cNvPr>
          <p:cNvSpPr txBox="1"/>
          <p:nvPr/>
        </p:nvSpPr>
        <p:spPr>
          <a:xfrm>
            <a:off x="1018381" y="52339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Francisco de Zurbarán</a:t>
            </a:r>
            <a:endParaRPr lang="en-US" dirty="0">
              <a:latin typeface="Georgia"/>
            </a:endParaRPr>
          </a:p>
        </p:txBody>
      </p:sp>
      <p:pic>
        <p:nvPicPr>
          <p:cNvPr id="3" name="Picture 2" descr="A picture containing text, person&#10;&#10;Description automatically generated">
            <a:extLst>
              <a:ext uri="{FF2B5EF4-FFF2-40B4-BE49-F238E27FC236}">
                <a16:creationId xmlns:a16="http://schemas.microsoft.com/office/drawing/2014/main" id="{6707B037-A742-4A0F-ABC7-540728FAF1DF}"/>
              </a:ext>
            </a:extLst>
          </p:cNvPr>
          <p:cNvPicPr>
            <a:picLocks noChangeAspect="1"/>
          </p:cNvPicPr>
          <p:nvPr/>
        </p:nvPicPr>
        <p:blipFill rotWithShape="1">
          <a:blip r:embed="rId4"/>
          <a:srcRect l="29824" t="76567" r="40131" b="1362"/>
          <a:stretch/>
        </p:blipFill>
        <p:spPr>
          <a:xfrm>
            <a:off x="7356613" y="1994797"/>
            <a:ext cx="4052968" cy="36032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6EC8AE63-E24E-471F-A476-A3F3D6E4F5CA}"/>
              </a:ext>
            </a:extLst>
          </p:cNvPr>
          <p:cNvSpPr txBox="1"/>
          <p:nvPr/>
        </p:nvSpPr>
        <p:spPr>
          <a:xfrm>
            <a:off x="7689314" y="52339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Caravaggio</a:t>
            </a:r>
          </a:p>
        </p:txBody>
      </p:sp>
    </p:spTree>
    <p:extLst>
      <p:ext uri="{BB962C8B-B14F-4D97-AF65-F5344CB8AC3E}">
        <p14:creationId xmlns:p14="http://schemas.microsoft.com/office/powerpoint/2010/main" val="3992326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36AE12-BE3E-4DB6-A358-3D01F7C595FC}"/>
              </a:ext>
            </a:extLst>
          </p:cNvPr>
          <p:cNvSpPr>
            <a:spLocks noGrp="1"/>
          </p:cNvSpPr>
          <p:nvPr>
            <p:ph idx="1"/>
          </p:nvPr>
        </p:nvSpPr>
        <p:spPr>
          <a:xfrm>
            <a:off x="4061637" y="148856"/>
            <a:ext cx="7800163" cy="6544043"/>
          </a:xfrm>
        </p:spPr>
        <p:txBody>
          <a:bodyPr>
            <a:normAutofit fontScale="92500"/>
          </a:bodyPr>
          <a:lstStyle/>
          <a:p>
            <a:pPr marL="36900" indent="0">
              <a:buNone/>
            </a:pPr>
            <a:r>
              <a:rPr lang="en-US" sz="4800" dirty="0"/>
              <a:t>“Now is the judgment of this world; </a:t>
            </a:r>
            <a:r>
              <a:rPr lang="en-US" sz="4800" dirty="0">
                <a:solidFill>
                  <a:srgbClr val="FFFF00"/>
                </a:solidFill>
              </a:rPr>
              <a:t>now the ruler of this world [Satan] will be driven out</a:t>
            </a:r>
            <a:r>
              <a:rPr lang="en-US" sz="4800" dirty="0"/>
              <a:t>. And I, when I am lifted up from the earth, will draw all people to myself.” He said this to indicate the kind of death he was to die.”  </a:t>
            </a:r>
          </a:p>
          <a:p>
            <a:pPr marL="36900" indent="0">
              <a:buNone/>
            </a:pPr>
            <a:r>
              <a:rPr lang="en-US" sz="4000" dirty="0"/>
              <a:t>(John 12:31-33, NRSV)</a:t>
            </a:r>
          </a:p>
        </p:txBody>
      </p:sp>
      <p:pic>
        <p:nvPicPr>
          <p:cNvPr id="5" name="Picture 4">
            <a:extLst>
              <a:ext uri="{FF2B5EF4-FFF2-40B4-BE49-F238E27FC236}">
                <a16:creationId xmlns:a16="http://schemas.microsoft.com/office/drawing/2014/main" id="{E01CAD8C-C1D6-4730-9E06-3B671E48CBC1}"/>
              </a:ext>
            </a:extLst>
          </p:cNvPr>
          <p:cNvPicPr>
            <a:picLocks noChangeAspect="1"/>
          </p:cNvPicPr>
          <p:nvPr/>
        </p:nvPicPr>
        <p:blipFill rotWithShape="1">
          <a:blip r:embed="rId3"/>
          <a:srcRect l="48452" r="12001"/>
          <a:stretch/>
        </p:blipFill>
        <p:spPr>
          <a:xfrm>
            <a:off x="273570" y="639577"/>
            <a:ext cx="3299791" cy="556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ACBFCC15-4EA3-4806-BDCC-89CCB8103250}"/>
              </a:ext>
            </a:extLst>
          </p:cNvPr>
          <p:cNvSpPr txBox="1"/>
          <p:nvPr/>
        </p:nvSpPr>
        <p:spPr>
          <a:xfrm>
            <a:off x="565445" y="5849091"/>
            <a:ext cx="27160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1299763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36AE12-BE3E-4DB6-A358-3D01F7C595FC}"/>
              </a:ext>
            </a:extLst>
          </p:cNvPr>
          <p:cNvSpPr>
            <a:spLocks noGrp="1"/>
          </p:cNvSpPr>
          <p:nvPr>
            <p:ph idx="1"/>
          </p:nvPr>
        </p:nvSpPr>
        <p:spPr>
          <a:xfrm>
            <a:off x="4073236" y="639578"/>
            <a:ext cx="7788564" cy="6053322"/>
          </a:xfrm>
        </p:spPr>
        <p:txBody>
          <a:bodyPr>
            <a:normAutofit/>
          </a:bodyPr>
          <a:lstStyle/>
          <a:p>
            <a:pPr marL="36900" indent="0">
              <a:buNone/>
            </a:pPr>
            <a:r>
              <a:rPr lang="en-US" sz="6000" dirty="0"/>
              <a:t>“The ruler of this world has been condemned.”  </a:t>
            </a:r>
          </a:p>
          <a:p>
            <a:pPr marL="36900" indent="0">
              <a:buNone/>
            </a:pPr>
            <a:r>
              <a:rPr lang="en-US" sz="4800" dirty="0"/>
              <a:t>(John 16:11, NRSV)</a:t>
            </a:r>
          </a:p>
        </p:txBody>
      </p:sp>
      <p:pic>
        <p:nvPicPr>
          <p:cNvPr id="8" name="Picture 7">
            <a:extLst>
              <a:ext uri="{FF2B5EF4-FFF2-40B4-BE49-F238E27FC236}">
                <a16:creationId xmlns:a16="http://schemas.microsoft.com/office/drawing/2014/main" id="{171FDE51-5D09-4C49-9D8D-3B0A0CB77F88}"/>
              </a:ext>
            </a:extLst>
          </p:cNvPr>
          <p:cNvPicPr>
            <a:picLocks noChangeAspect="1"/>
          </p:cNvPicPr>
          <p:nvPr/>
        </p:nvPicPr>
        <p:blipFill rotWithShape="1">
          <a:blip r:embed="rId3"/>
          <a:srcRect l="48452" r="12001"/>
          <a:stretch/>
        </p:blipFill>
        <p:spPr>
          <a:xfrm>
            <a:off x="273570" y="639577"/>
            <a:ext cx="3299791" cy="556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90EACF20-88B8-49D0-8ECD-AD18A8F61703}"/>
              </a:ext>
            </a:extLst>
          </p:cNvPr>
          <p:cNvSpPr txBox="1"/>
          <p:nvPr/>
        </p:nvSpPr>
        <p:spPr>
          <a:xfrm>
            <a:off x="565445" y="5849091"/>
            <a:ext cx="27160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3514282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E36AE12-BE3E-4DB6-A358-3D01F7C595FC}"/>
              </a:ext>
            </a:extLst>
          </p:cNvPr>
          <p:cNvSpPr>
            <a:spLocks noGrp="1"/>
          </p:cNvSpPr>
          <p:nvPr>
            <p:ph idx="1"/>
          </p:nvPr>
        </p:nvSpPr>
        <p:spPr>
          <a:xfrm>
            <a:off x="4492487" y="241300"/>
            <a:ext cx="7166113" cy="6362699"/>
          </a:xfrm>
        </p:spPr>
        <p:txBody>
          <a:bodyPr>
            <a:normAutofit/>
          </a:bodyPr>
          <a:lstStyle/>
          <a:p>
            <a:pPr marL="36900" indent="0">
              <a:buNone/>
            </a:pPr>
            <a:r>
              <a:rPr lang="en-US" sz="4000" dirty="0"/>
              <a:t>“Since, therefore, the children share flesh and blood, [Jesus] himself likewise shared the same things, so that </a:t>
            </a:r>
            <a:r>
              <a:rPr lang="en-US" sz="4000" dirty="0">
                <a:solidFill>
                  <a:srgbClr val="FFFF00"/>
                </a:solidFill>
              </a:rPr>
              <a:t>through death he might destroy the one who has the power of death, that is, the devil</a:t>
            </a:r>
            <a:r>
              <a:rPr lang="en-US" sz="4000" dirty="0"/>
              <a:t>, and free those who all their lives were held in slavery by the fear of death.” </a:t>
            </a:r>
            <a:r>
              <a:rPr lang="en-US" sz="3200" dirty="0"/>
              <a:t>(Hebrews 2:14-15)</a:t>
            </a:r>
          </a:p>
        </p:txBody>
      </p:sp>
      <p:pic>
        <p:nvPicPr>
          <p:cNvPr id="2" name="Picture 2" descr="A picture containing text, person&#10;&#10;Description automatically generated">
            <a:extLst>
              <a:ext uri="{FF2B5EF4-FFF2-40B4-BE49-F238E27FC236}">
                <a16:creationId xmlns:a16="http://schemas.microsoft.com/office/drawing/2014/main" id="{CCF29613-70BF-4CEB-A2A4-9F611B218863}"/>
              </a:ext>
            </a:extLst>
          </p:cNvPr>
          <p:cNvPicPr>
            <a:picLocks noChangeAspect="1"/>
          </p:cNvPicPr>
          <p:nvPr/>
        </p:nvPicPr>
        <p:blipFill rotWithShape="1">
          <a:blip r:embed="rId3"/>
          <a:srcRect l="29824" t="76567" r="40131" b="1362"/>
          <a:stretch/>
        </p:blipFill>
        <p:spPr>
          <a:xfrm>
            <a:off x="277235" y="506862"/>
            <a:ext cx="4052968" cy="36032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2D95724C-01EB-47F2-BFFB-6856D6766F5D}"/>
              </a:ext>
            </a:extLst>
          </p:cNvPr>
          <p:cNvSpPr txBox="1"/>
          <p:nvPr/>
        </p:nvSpPr>
        <p:spPr>
          <a:xfrm>
            <a:off x="685527" y="374079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Caravaggio</a:t>
            </a:r>
          </a:p>
        </p:txBody>
      </p:sp>
    </p:spTree>
    <p:extLst>
      <p:ext uri="{BB962C8B-B14F-4D97-AF65-F5344CB8AC3E}">
        <p14:creationId xmlns:p14="http://schemas.microsoft.com/office/powerpoint/2010/main" val="3908178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DFE083D-FF95-4DF2-A36F-28B637EEF503}"/>
              </a:ext>
            </a:extLst>
          </p:cNvPr>
          <p:cNvSpPr>
            <a:spLocks noGrp="1"/>
          </p:cNvSpPr>
          <p:nvPr>
            <p:ph idx="1"/>
          </p:nvPr>
        </p:nvSpPr>
        <p:spPr>
          <a:xfrm>
            <a:off x="4152900" y="457201"/>
            <a:ext cx="7114656" cy="5791200"/>
          </a:xfrm>
        </p:spPr>
        <p:txBody>
          <a:bodyPr>
            <a:normAutofit/>
          </a:bodyPr>
          <a:lstStyle/>
          <a:p>
            <a:pPr marL="0" indent="0">
              <a:spcBef>
                <a:spcPts val="0"/>
              </a:spcBef>
              <a:spcAft>
                <a:spcPts val="0"/>
              </a:spcAft>
              <a:buNone/>
            </a:pPr>
            <a:r>
              <a:rPr lang="en-US" sz="6000" b="1" baseline="30000" dirty="0"/>
              <a:t>On “the cross [Christ] disarmed the powers and authorities, he made a public spectacle of them, triumphing over them by the cross.” </a:t>
            </a:r>
          </a:p>
          <a:p>
            <a:pPr marL="36900" indent="0">
              <a:spcBef>
                <a:spcPts val="0"/>
              </a:spcBef>
              <a:spcAft>
                <a:spcPts val="0"/>
              </a:spcAft>
              <a:buNone/>
            </a:pPr>
            <a:r>
              <a:rPr lang="en-US" sz="4800" b="1" baseline="30000" dirty="0"/>
              <a:t>(Colossians 2:14–15, NIV)</a:t>
            </a:r>
            <a:endParaRPr lang="en-US" sz="4800" dirty="0"/>
          </a:p>
        </p:txBody>
      </p:sp>
      <p:pic>
        <p:nvPicPr>
          <p:cNvPr id="17412" name="Picture 4" descr="St Paul Biography | Biography Online">
            <a:extLst>
              <a:ext uri="{FF2B5EF4-FFF2-40B4-BE49-F238E27FC236}">
                <a16:creationId xmlns:a16="http://schemas.microsoft.com/office/drawing/2014/main" id="{96D83D72-32F9-4E06-B0AB-6355A2C9F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93" y="305210"/>
            <a:ext cx="3437536" cy="4635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04B4F3-B4B9-4429-8363-38053F870934}"/>
              </a:ext>
            </a:extLst>
          </p:cNvPr>
          <p:cNvSpPr txBox="1"/>
          <p:nvPr/>
        </p:nvSpPr>
        <p:spPr>
          <a:xfrm>
            <a:off x="661961" y="45713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Bartolomeo Montagna</a:t>
            </a:r>
          </a:p>
        </p:txBody>
      </p:sp>
    </p:spTree>
    <p:extLst>
      <p:ext uri="{BB962C8B-B14F-4D97-AF65-F5344CB8AC3E}">
        <p14:creationId xmlns:p14="http://schemas.microsoft.com/office/powerpoint/2010/main" val="1156931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structure, white, field, game, play, crowd, recreation, audience, spectator, equipment, action, soccer, professional, black, football, stadium, goal, player, pitch, rugby, competition, arena, american, team, design, sports, helmet, ball, school, icon, yard, college, athletics, athletes, victory, kick, nfl, league, touchdown, football player, quarterback, pigskin, superbowl, sport venue, soccer specific stadium">
            <a:extLst>
              <a:ext uri="{FF2B5EF4-FFF2-40B4-BE49-F238E27FC236}">
                <a16:creationId xmlns:a16="http://schemas.microsoft.com/office/drawing/2014/main" id="{2C3B2E44-4B57-45D9-94B4-08B677A61E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46" r="1" b="16560"/>
          <a:stretch/>
        </p:blipFill>
        <p:spPr bwMode="auto">
          <a:xfrm>
            <a:off x="120650" y="68263"/>
            <a:ext cx="11950700"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070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9511F8-419A-49E6-8B68-B471B8C72442}"/>
              </a:ext>
            </a:extLst>
          </p:cNvPr>
          <p:cNvSpPr>
            <a:spLocks noGrp="1"/>
          </p:cNvSpPr>
          <p:nvPr>
            <p:ph type="title"/>
          </p:nvPr>
        </p:nvSpPr>
        <p:spPr/>
        <p:txBody>
          <a:bodyPr/>
          <a:lstStyle/>
          <a:p>
            <a:r>
              <a:rPr lang="en-US" dirty="0"/>
              <a:t>Spoiler Alert: Jesus Wins</a:t>
            </a:r>
          </a:p>
        </p:txBody>
      </p:sp>
      <p:pic>
        <p:nvPicPr>
          <p:cNvPr id="21508" name="Picture 4" descr="Why We should Not Believe the Resurrection Stories even if they were  Written by Alleged Eyewitnesses – Escaping Christian Fundamentalism">
            <a:extLst>
              <a:ext uri="{FF2B5EF4-FFF2-40B4-BE49-F238E27FC236}">
                <a16:creationId xmlns:a16="http://schemas.microsoft.com/office/drawing/2014/main" id="{2626EAFC-94A3-432A-8C81-DFA50FE06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721" y="1654049"/>
            <a:ext cx="3603258" cy="5040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itle 4">
            <a:extLst>
              <a:ext uri="{FF2B5EF4-FFF2-40B4-BE49-F238E27FC236}">
                <a16:creationId xmlns:a16="http://schemas.microsoft.com/office/drawing/2014/main" id="{082817D1-08B8-496D-925F-6E3950B37CE0}"/>
              </a:ext>
            </a:extLst>
          </p:cNvPr>
          <p:cNvSpPr txBox="1">
            <a:spLocks/>
          </p:cNvSpPr>
          <p:nvPr/>
        </p:nvSpPr>
        <p:spPr>
          <a:xfrm>
            <a:off x="5410199" y="1765300"/>
            <a:ext cx="6362701" cy="35306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0" dirty="0"/>
              <a:t>We can have confidence in “the triumph and the glory of the Lamb, who was slain.” </a:t>
            </a:r>
          </a:p>
          <a:p>
            <a:r>
              <a:rPr lang="en-US" sz="3200" b="0" dirty="0"/>
              <a:t>(Doctrine and Covenants 76:39)</a:t>
            </a:r>
          </a:p>
        </p:txBody>
      </p:sp>
      <p:sp>
        <p:nvSpPr>
          <p:cNvPr id="2" name="TextBox 1">
            <a:extLst>
              <a:ext uri="{FF2B5EF4-FFF2-40B4-BE49-F238E27FC236}">
                <a16:creationId xmlns:a16="http://schemas.microsoft.com/office/drawing/2014/main" id="{EDEA62C8-BAC0-4F98-B3CB-ED143FB67B76}"/>
              </a:ext>
            </a:extLst>
          </p:cNvPr>
          <p:cNvSpPr txBox="1"/>
          <p:nvPr/>
        </p:nvSpPr>
        <p:spPr>
          <a:xfrm>
            <a:off x="1648918" y="63255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Carl Bloch</a:t>
            </a:r>
          </a:p>
        </p:txBody>
      </p:sp>
    </p:spTree>
    <p:extLst>
      <p:ext uri="{BB962C8B-B14F-4D97-AF65-F5344CB8AC3E}">
        <p14:creationId xmlns:p14="http://schemas.microsoft.com/office/powerpoint/2010/main" val="266596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6FBA1-5207-446A-9BF6-1C6A4B322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9373" y="999402"/>
            <a:ext cx="6478927" cy="4859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1041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DEFFB8-D56E-4995-80B8-5778AC2D3075}"/>
              </a:ext>
            </a:extLst>
          </p:cNvPr>
          <p:cNvSpPr>
            <a:spLocks noGrp="1"/>
          </p:cNvSpPr>
          <p:nvPr>
            <p:ph sz="half" idx="2"/>
          </p:nvPr>
        </p:nvSpPr>
        <p:spPr>
          <a:xfrm>
            <a:off x="3750365" y="357810"/>
            <a:ext cx="8044070" cy="6188764"/>
          </a:xfrm>
        </p:spPr>
        <p:txBody>
          <a:bodyPr>
            <a:normAutofit/>
          </a:bodyPr>
          <a:lstStyle/>
          <a:p>
            <a:pPr marL="36900" indent="0">
              <a:buNone/>
            </a:pPr>
            <a:r>
              <a:rPr lang="en-US" sz="3200" dirty="0"/>
              <a:t>“Regardless of the state of the world or the poll results of your favorite politician, Jesus is still in control. He wasn’t voted in and he can’t be voted out. He rules and reigns over the affairs of mankind. Because Jesus lives, I can live differently. I can act and react from a place of peace and an attitude of assurance. Jesus is in control of my past, my present, and my future. Despair over my past failures or fear over future problems cannot control my present because Jesus rules me with peace.”</a:t>
            </a:r>
          </a:p>
        </p:txBody>
      </p:sp>
      <p:pic>
        <p:nvPicPr>
          <p:cNvPr id="1026" name="Picture 2" descr="Our Leadership — Churchome">
            <a:extLst>
              <a:ext uri="{FF2B5EF4-FFF2-40B4-BE49-F238E27FC236}">
                <a16:creationId xmlns:a16="http://schemas.microsoft.com/office/drawing/2014/main" id="{5944E97E-2300-47CB-96D2-AEFA2288B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65" y="490329"/>
            <a:ext cx="3107635" cy="3107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5357B67-0F84-184B-B323-8F96659EA5A7}"/>
              </a:ext>
            </a:extLst>
          </p:cNvPr>
          <p:cNvSpPr txBox="1">
            <a:spLocks/>
          </p:cNvSpPr>
          <p:nvPr/>
        </p:nvSpPr>
        <p:spPr>
          <a:xfrm>
            <a:off x="304800" y="3597964"/>
            <a:ext cx="3200400" cy="969146"/>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0"/>
              <a:t>Judah Smith, </a:t>
            </a:r>
            <a:br>
              <a:rPr lang="en-US" sz="2000" b="0"/>
            </a:br>
            <a:r>
              <a:rPr lang="en-US" sz="2000" b="0" i="1"/>
              <a:t>Jesus Is ___, p. 190</a:t>
            </a:r>
            <a:endParaRPr lang="en-US" sz="2000" b="0" dirty="0"/>
          </a:p>
        </p:txBody>
      </p:sp>
    </p:spTree>
    <p:extLst>
      <p:ext uri="{BB962C8B-B14F-4D97-AF65-F5344CB8AC3E}">
        <p14:creationId xmlns:p14="http://schemas.microsoft.com/office/powerpoint/2010/main" val="337076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ur Leadership — Churchome">
            <a:extLst>
              <a:ext uri="{FF2B5EF4-FFF2-40B4-BE49-F238E27FC236}">
                <a16:creationId xmlns:a16="http://schemas.microsoft.com/office/drawing/2014/main" id="{5944E97E-2300-47CB-96D2-AEFA2288B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65" y="490329"/>
            <a:ext cx="3107635" cy="3107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8D9292-CE7F-4E68-A2AC-DD688AAA0E17}"/>
              </a:ext>
            </a:extLst>
          </p:cNvPr>
          <p:cNvSpPr txBox="1"/>
          <p:nvPr/>
        </p:nvSpPr>
        <p:spPr>
          <a:xfrm>
            <a:off x="3710609" y="311427"/>
            <a:ext cx="8481391" cy="584775"/>
          </a:xfrm>
          <a:prstGeom prst="rect">
            <a:avLst/>
          </a:prstGeom>
          <a:noFill/>
        </p:spPr>
        <p:txBody>
          <a:bodyPr wrap="square">
            <a:spAutoFit/>
          </a:bodyPr>
          <a:lstStyle/>
          <a:p>
            <a:pPr marL="36900" indent="0">
              <a:buNone/>
            </a:pPr>
            <a:r>
              <a:rPr lang="en-US" sz="3200" dirty="0">
                <a:latin typeface="Georgia" panose="02040502050405020303" pitchFamily="18" charset="0"/>
              </a:rPr>
              <a:t>“Christ </a:t>
            </a:r>
            <a:r>
              <a:rPr lang="en-US" sz="3200" dirty="0" err="1">
                <a:latin typeface="Georgia" panose="02040502050405020303" pitchFamily="18" charset="0"/>
              </a:rPr>
              <a:t>sitteth</a:t>
            </a:r>
            <a:r>
              <a:rPr lang="en-US" sz="3200" dirty="0">
                <a:latin typeface="Georgia" panose="02040502050405020303" pitchFamily="18" charset="0"/>
              </a:rPr>
              <a:t> on the right hand of God”</a:t>
            </a:r>
            <a:r>
              <a:rPr lang="en-US" sz="1200" dirty="0">
                <a:latin typeface="Georgia" panose="02040502050405020303" pitchFamily="18" charset="0"/>
              </a:rPr>
              <a:t>(Colossians 3:1)</a:t>
            </a:r>
            <a:endParaRPr lang="en-US" sz="3200" dirty="0">
              <a:latin typeface="Georgia" panose="02040502050405020303" pitchFamily="18" charset="0"/>
            </a:endParaRPr>
          </a:p>
        </p:txBody>
      </p:sp>
      <p:sp>
        <p:nvSpPr>
          <p:cNvPr id="3" name="Title 2">
            <a:extLst>
              <a:ext uri="{FF2B5EF4-FFF2-40B4-BE49-F238E27FC236}">
                <a16:creationId xmlns:a16="http://schemas.microsoft.com/office/drawing/2014/main" id="{20D07D36-6CB1-7E40-AD46-94DDBFF12169}"/>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676734CD-A10C-2A44-87D1-1F743A5B0A2C}"/>
              </a:ext>
            </a:extLst>
          </p:cNvPr>
          <p:cNvSpPr txBox="1">
            <a:spLocks/>
          </p:cNvSpPr>
          <p:nvPr/>
        </p:nvSpPr>
        <p:spPr>
          <a:xfrm>
            <a:off x="304800" y="3597964"/>
            <a:ext cx="3200400" cy="969146"/>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0"/>
              <a:t>Judah Smith, </a:t>
            </a:r>
            <a:br>
              <a:rPr lang="en-US" sz="2000" b="0"/>
            </a:br>
            <a:r>
              <a:rPr lang="en-US" sz="2000" b="0" i="1"/>
              <a:t>Jesus Is ___, p. 190</a:t>
            </a:r>
            <a:endParaRPr lang="en-US" sz="2000" b="0" dirty="0"/>
          </a:p>
        </p:txBody>
      </p:sp>
    </p:spTree>
    <p:extLst>
      <p:ext uri="{BB962C8B-B14F-4D97-AF65-F5344CB8AC3E}">
        <p14:creationId xmlns:p14="http://schemas.microsoft.com/office/powerpoint/2010/main" val="2769847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DEFFB8-D56E-4995-80B8-5778AC2D3075}"/>
              </a:ext>
            </a:extLst>
          </p:cNvPr>
          <p:cNvSpPr>
            <a:spLocks noGrp="1"/>
          </p:cNvSpPr>
          <p:nvPr>
            <p:ph sz="half" idx="2"/>
          </p:nvPr>
        </p:nvSpPr>
        <p:spPr>
          <a:xfrm>
            <a:off x="3710609" y="1219200"/>
            <a:ext cx="8083826" cy="5327373"/>
          </a:xfrm>
        </p:spPr>
        <p:txBody>
          <a:bodyPr>
            <a:normAutofit/>
          </a:bodyPr>
          <a:lstStyle/>
          <a:p>
            <a:pPr marL="36900" indent="0">
              <a:buNone/>
            </a:pPr>
            <a:r>
              <a:rPr lang="en-US" sz="3200" dirty="0"/>
              <a:t>“Sits? He is seated?...Shouldn’t he be pacing the sidelines, yelling at his team to run the play, make the pass, beat the opposition? Standing implies action. Urgency. Activity. Jesus should be standing. But Jesus is sitting. Sitting is the position of reigning. Jesus is not on his feet….He is relaxing…He is in heaven and all is well. All is finished. </a:t>
            </a:r>
          </a:p>
        </p:txBody>
      </p:sp>
      <p:pic>
        <p:nvPicPr>
          <p:cNvPr id="1026" name="Picture 2" descr="Our Leadership — Churchome">
            <a:extLst>
              <a:ext uri="{FF2B5EF4-FFF2-40B4-BE49-F238E27FC236}">
                <a16:creationId xmlns:a16="http://schemas.microsoft.com/office/drawing/2014/main" id="{5944E97E-2300-47CB-96D2-AEFA2288B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65" y="490329"/>
            <a:ext cx="3107635" cy="3107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0056797-0F98-490B-86CE-549A9F8A200C}"/>
              </a:ext>
            </a:extLst>
          </p:cNvPr>
          <p:cNvSpPr>
            <a:spLocks noGrp="1"/>
          </p:cNvSpPr>
          <p:nvPr>
            <p:ph type="title"/>
          </p:nvPr>
        </p:nvSpPr>
        <p:spPr>
          <a:xfrm>
            <a:off x="304800" y="3597964"/>
            <a:ext cx="3200400" cy="969146"/>
          </a:xfrm>
        </p:spPr>
        <p:txBody>
          <a:bodyPr>
            <a:normAutofit/>
          </a:bodyPr>
          <a:lstStyle/>
          <a:p>
            <a:r>
              <a:rPr lang="en-US" sz="2000" b="0" dirty="0"/>
              <a:t>Judah Smith, </a:t>
            </a:r>
            <a:br>
              <a:rPr lang="en-US" sz="2000" b="0" dirty="0"/>
            </a:br>
            <a:r>
              <a:rPr lang="en-US" sz="2000" b="0" i="1" dirty="0"/>
              <a:t>Jesus Is ___, p. 190</a:t>
            </a:r>
            <a:endParaRPr lang="en-US" sz="2000" b="0" dirty="0"/>
          </a:p>
        </p:txBody>
      </p:sp>
      <p:sp>
        <p:nvSpPr>
          <p:cNvPr id="6" name="TextBox 5">
            <a:extLst>
              <a:ext uri="{FF2B5EF4-FFF2-40B4-BE49-F238E27FC236}">
                <a16:creationId xmlns:a16="http://schemas.microsoft.com/office/drawing/2014/main" id="{548D9292-CE7F-4E68-A2AC-DD688AAA0E17}"/>
              </a:ext>
            </a:extLst>
          </p:cNvPr>
          <p:cNvSpPr txBox="1"/>
          <p:nvPr/>
        </p:nvSpPr>
        <p:spPr>
          <a:xfrm>
            <a:off x="3710609" y="311427"/>
            <a:ext cx="8481391" cy="584775"/>
          </a:xfrm>
          <a:prstGeom prst="rect">
            <a:avLst/>
          </a:prstGeom>
          <a:noFill/>
        </p:spPr>
        <p:txBody>
          <a:bodyPr wrap="square">
            <a:spAutoFit/>
          </a:bodyPr>
          <a:lstStyle/>
          <a:p>
            <a:pPr marL="36900" indent="0">
              <a:buNone/>
            </a:pPr>
            <a:r>
              <a:rPr lang="en-US" sz="3200" dirty="0">
                <a:latin typeface="Georgia" panose="02040502050405020303" pitchFamily="18" charset="0"/>
              </a:rPr>
              <a:t>“Christ </a:t>
            </a:r>
            <a:r>
              <a:rPr lang="en-US" sz="3200" dirty="0" err="1">
                <a:latin typeface="Georgia" panose="02040502050405020303" pitchFamily="18" charset="0"/>
              </a:rPr>
              <a:t>sitteth</a:t>
            </a:r>
            <a:r>
              <a:rPr lang="en-US" sz="3200" dirty="0">
                <a:latin typeface="Georgia" panose="02040502050405020303" pitchFamily="18" charset="0"/>
              </a:rPr>
              <a:t> on the right hand of God”</a:t>
            </a:r>
            <a:r>
              <a:rPr lang="en-US" sz="1200" dirty="0">
                <a:latin typeface="Georgia" panose="02040502050405020303" pitchFamily="18" charset="0"/>
              </a:rPr>
              <a:t>(Colossians 3:1)</a:t>
            </a:r>
            <a:endParaRPr lang="en-US" sz="3200" dirty="0">
              <a:latin typeface="Georgia" panose="02040502050405020303" pitchFamily="18" charset="0"/>
            </a:endParaRPr>
          </a:p>
        </p:txBody>
      </p:sp>
    </p:spTree>
    <p:extLst>
      <p:ext uri="{BB962C8B-B14F-4D97-AF65-F5344CB8AC3E}">
        <p14:creationId xmlns:p14="http://schemas.microsoft.com/office/powerpoint/2010/main" val="1549171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F133EDC-EB15-47ED-80D5-26EBFE4A0918}"/>
              </a:ext>
            </a:extLst>
          </p:cNvPr>
          <p:cNvSpPr>
            <a:spLocks noGrp="1"/>
          </p:cNvSpPr>
          <p:nvPr>
            <p:ph idx="1"/>
          </p:nvPr>
        </p:nvSpPr>
        <p:spPr>
          <a:xfrm>
            <a:off x="5740400" y="206249"/>
            <a:ext cx="5692256" cy="5943601"/>
          </a:xfrm>
        </p:spPr>
        <p:txBody>
          <a:bodyPr>
            <a:normAutofit/>
          </a:bodyPr>
          <a:lstStyle/>
          <a:p>
            <a:pPr marL="36900" indent="0" algn="ctr">
              <a:buNone/>
            </a:pPr>
            <a:r>
              <a:rPr lang="en-US" sz="4000" dirty="0"/>
              <a:t>What troubles are you facing in your life today that you could let go of by knowing—deeply knowing—that Jesus Christ wins?</a:t>
            </a:r>
          </a:p>
        </p:txBody>
      </p:sp>
      <p:pic>
        <p:nvPicPr>
          <p:cNvPr id="7" name="Picture 4" descr="Why We should Not Believe the Resurrection Stories even if they were  Written by Alleged Eyewitnesses – Escaping Christian Fundamentalism">
            <a:extLst>
              <a:ext uri="{FF2B5EF4-FFF2-40B4-BE49-F238E27FC236}">
                <a16:creationId xmlns:a16="http://schemas.microsoft.com/office/drawing/2014/main" id="{74CAC227-1F65-46FA-A18C-89CA7B4D5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20" y="206249"/>
            <a:ext cx="4563779" cy="63845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553645-A16E-4F61-ADF9-75C952C61684}"/>
              </a:ext>
            </a:extLst>
          </p:cNvPr>
          <p:cNvSpPr txBox="1"/>
          <p:nvPr/>
        </p:nvSpPr>
        <p:spPr>
          <a:xfrm>
            <a:off x="939384" y="62214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Carl Bloch</a:t>
            </a:r>
          </a:p>
        </p:txBody>
      </p:sp>
    </p:spTree>
    <p:extLst>
      <p:ext uri="{BB962C8B-B14F-4D97-AF65-F5344CB8AC3E}">
        <p14:creationId xmlns:p14="http://schemas.microsoft.com/office/powerpoint/2010/main" val="19816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E9E580-7624-4718-9A43-C0D187C28F87}"/>
              </a:ext>
            </a:extLst>
          </p:cNvPr>
          <p:cNvSpPr>
            <a:spLocks noGrp="1"/>
          </p:cNvSpPr>
          <p:nvPr>
            <p:ph type="title"/>
          </p:nvPr>
        </p:nvSpPr>
        <p:spPr>
          <a:xfrm>
            <a:off x="913795" y="437324"/>
            <a:ext cx="10353762" cy="970450"/>
          </a:xfrm>
        </p:spPr>
        <p:txBody>
          <a:bodyPr>
            <a:normAutofit fontScale="90000"/>
          </a:bodyPr>
          <a:lstStyle/>
          <a:p>
            <a:r>
              <a:rPr lang="en-US" altLang="en-US" sz="4800" b="1" dirty="0">
                <a:latin typeface="Georgia" panose="02040502050405020303" pitchFamily="18" charset="0"/>
              </a:rPr>
              <a:t>From the Triumphal Entry to </a:t>
            </a:r>
            <a:br>
              <a:rPr lang="en-US" altLang="en-US" sz="4800" b="1" dirty="0">
                <a:latin typeface="Georgia" panose="02040502050405020303" pitchFamily="18" charset="0"/>
              </a:rPr>
            </a:br>
            <a:r>
              <a:rPr lang="en-US" altLang="en-US" sz="4800" b="1" dirty="0">
                <a:latin typeface="Georgia" panose="02040502050405020303" pitchFamily="18" charset="0"/>
              </a:rPr>
              <a:t>the Last Supper</a:t>
            </a:r>
            <a:endParaRPr lang="en-US" dirty="0"/>
          </a:p>
        </p:txBody>
      </p:sp>
      <p:sp>
        <p:nvSpPr>
          <p:cNvPr id="6" name="Content Placeholder 5">
            <a:extLst>
              <a:ext uri="{FF2B5EF4-FFF2-40B4-BE49-F238E27FC236}">
                <a16:creationId xmlns:a16="http://schemas.microsoft.com/office/drawing/2014/main" id="{3ABBD6E0-261A-4CAB-BDAD-FE5D9BA9E6BF}"/>
              </a:ext>
            </a:extLst>
          </p:cNvPr>
          <p:cNvSpPr>
            <a:spLocks noGrp="1"/>
          </p:cNvSpPr>
          <p:nvPr>
            <p:ph idx="1"/>
          </p:nvPr>
        </p:nvSpPr>
        <p:spPr/>
        <p:txBody>
          <a:bodyPr>
            <a:normAutofit/>
          </a:bodyPr>
          <a:lstStyle/>
          <a:p>
            <a:r>
              <a:rPr lang="en-US" dirty="0"/>
              <a:t>Background on Christ’s final week</a:t>
            </a:r>
          </a:p>
          <a:p>
            <a:r>
              <a:rPr lang="en-US" dirty="0"/>
              <a:t>The Triumphal Entry</a:t>
            </a:r>
          </a:p>
          <a:p>
            <a:r>
              <a:rPr lang="en-US" dirty="0"/>
              <a:t>Hypocrisy: the fig tree and temple sandwich </a:t>
            </a:r>
          </a:p>
          <a:p>
            <a:r>
              <a:rPr lang="en-US" dirty="0"/>
              <a:t>A woman anoints Christ</a:t>
            </a:r>
          </a:p>
          <a:p>
            <a:r>
              <a:rPr lang="en-US" dirty="0"/>
              <a:t>Casting out the ruler of this world</a:t>
            </a:r>
          </a:p>
          <a:p>
            <a:r>
              <a:rPr lang="en-US" b="1" dirty="0"/>
              <a:t>The Last Supper</a:t>
            </a:r>
          </a:p>
        </p:txBody>
      </p:sp>
    </p:spTree>
    <p:extLst>
      <p:ext uri="{BB962C8B-B14F-4D97-AF65-F5344CB8AC3E}">
        <p14:creationId xmlns:p14="http://schemas.microsoft.com/office/powerpoint/2010/main" val="2447466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162048" y="1295400"/>
            <a:ext cx="9867901" cy="2369880"/>
          </a:xfrm>
          <a:prstGeom prst="rect">
            <a:avLst/>
          </a:prstGeom>
          <a:noFill/>
          <a:ln w="25400">
            <a:noFill/>
            <a:miter lim="800000"/>
            <a:headEnd/>
            <a:tailEnd/>
          </a:ln>
          <a:effectLst/>
        </p:spPr>
        <p:txBody>
          <a:bodyPr wrap="square">
            <a:spAutoFit/>
          </a:bodyPr>
          <a:lstStyle/>
          <a:p>
            <a:pPr algn="ctr"/>
            <a:r>
              <a:rPr lang="en-US" sz="3200" dirty="0">
                <a:effectLst>
                  <a:outerShdw dist="38100" sx="1000" sy="1000" algn="tl">
                    <a:srgbClr val="C0C0C0"/>
                  </a:outerShdw>
                </a:effectLst>
                <a:latin typeface="Georgia" panose="02040502050405020303" pitchFamily="18" charset="0"/>
              </a:rPr>
              <a:t>“And as they did eat, he said… One of you shall betray me. And they were exceeding sorrowful, and began every one of them to say unto him, </a:t>
            </a:r>
            <a:r>
              <a:rPr lang="en-US" sz="3200" u="sng" dirty="0">
                <a:solidFill>
                  <a:srgbClr val="FFFF00"/>
                </a:solidFill>
                <a:effectLst>
                  <a:outerShdw dist="38100" sx="1000" sy="1000" algn="tl">
                    <a:srgbClr val="C0C0C0"/>
                  </a:outerShdw>
                </a:effectLst>
                <a:latin typeface="Georgia" panose="02040502050405020303" pitchFamily="18" charset="0"/>
              </a:rPr>
              <a:t>Lord, is it I?</a:t>
            </a:r>
            <a:r>
              <a:rPr lang="en-US" sz="3200" dirty="0">
                <a:effectLst>
                  <a:outerShdw dist="38100" sx="1000" sy="1000" algn="tl">
                    <a:srgbClr val="C0C0C0"/>
                  </a:outerShdw>
                </a:effectLst>
                <a:latin typeface="Georgia" panose="02040502050405020303" pitchFamily="18" charset="0"/>
              </a:rPr>
              <a:t>” </a:t>
            </a:r>
          </a:p>
          <a:p>
            <a:pPr algn="ctr"/>
            <a:endParaRPr lang="en-US" sz="2000" dirty="0">
              <a:effectLst>
                <a:outerShdw dist="38100" sx="1000" sy="1000" algn="tl">
                  <a:srgbClr val="C0C0C0"/>
                </a:outerShdw>
              </a:effectLst>
              <a:latin typeface="Georgia" panose="02040502050405020303" pitchFamily="18" charset="0"/>
            </a:endParaRPr>
          </a:p>
          <a:p>
            <a:pPr algn="ctr"/>
            <a:r>
              <a:rPr lang="en-US" sz="3200" dirty="0">
                <a:effectLst>
                  <a:outerShdw dist="38100" sx="1000" sy="1000" algn="tl">
                    <a:srgbClr val="C0C0C0"/>
                  </a:outerShdw>
                </a:effectLst>
                <a:latin typeface="Georgia" panose="02040502050405020303" pitchFamily="18" charset="0"/>
              </a:rPr>
              <a:t>Matthew 26:21–23</a:t>
            </a:r>
          </a:p>
        </p:txBody>
      </p:sp>
      <p:sp>
        <p:nvSpPr>
          <p:cNvPr id="2" name="TextBox 1">
            <a:extLst>
              <a:ext uri="{FF2B5EF4-FFF2-40B4-BE49-F238E27FC236}">
                <a16:creationId xmlns:a16="http://schemas.microsoft.com/office/drawing/2014/main" id="{DE11571D-C387-0643-AC14-D2D0E0204A77}"/>
              </a:ext>
            </a:extLst>
          </p:cNvPr>
          <p:cNvSpPr txBox="1"/>
          <p:nvPr/>
        </p:nvSpPr>
        <p:spPr>
          <a:xfrm>
            <a:off x="3420427" y="304800"/>
            <a:ext cx="5113973" cy="830997"/>
          </a:xfrm>
          <a:prstGeom prst="rect">
            <a:avLst/>
          </a:prstGeom>
          <a:noFill/>
        </p:spPr>
        <p:txBody>
          <a:bodyPr wrap="square" rtlCol="0">
            <a:spAutoFit/>
          </a:bodyPr>
          <a:lstStyle/>
          <a:p>
            <a:pPr algn="ctr"/>
            <a:r>
              <a:rPr lang="en-US" sz="4800" b="1" dirty="0">
                <a:latin typeface="Georgia" panose="02040502050405020303" pitchFamily="18" charset="0"/>
              </a:rPr>
              <a:t>Lord, is it I?</a:t>
            </a:r>
          </a:p>
        </p:txBody>
      </p:sp>
      <p:cxnSp>
        <p:nvCxnSpPr>
          <p:cNvPr id="4" name="Straight Connector 3">
            <a:extLst>
              <a:ext uri="{FF2B5EF4-FFF2-40B4-BE49-F238E27FC236}">
                <a16:creationId xmlns:a16="http://schemas.microsoft.com/office/drawing/2014/main" id="{209A3BB7-6311-3946-B4BA-7C0E9D6DDA95}"/>
              </a:ext>
            </a:extLst>
          </p:cNvPr>
          <p:cNvCxnSpPr/>
          <p:nvPr/>
        </p:nvCxnSpPr>
        <p:spPr>
          <a:xfrm>
            <a:off x="4114800" y="2971800"/>
            <a:ext cx="39624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3" name="Picture 4" descr="A picture containing person, person&#10;&#10;Description automatically generated">
            <a:extLst>
              <a:ext uri="{FF2B5EF4-FFF2-40B4-BE49-F238E27FC236}">
                <a16:creationId xmlns:a16="http://schemas.microsoft.com/office/drawing/2014/main" id="{D90AABAD-B79E-4078-B57F-4C812954C2DD}"/>
              </a:ext>
            </a:extLst>
          </p:cNvPr>
          <p:cNvPicPr>
            <a:picLocks noChangeAspect="1"/>
          </p:cNvPicPr>
          <p:nvPr/>
        </p:nvPicPr>
        <p:blipFill rotWithShape="1">
          <a:blip r:embed="rId3"/>
          <a:srcRect l="40091" r="8884" b="412"/>
          <a:stretch/>
        </p:blipFill>
        <p:spPr>
          <a:xfrm>
            <a:off x="4627211" y="3665280"/>
            <a:ext cx="2758436" cy="2963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3C1AF997-96B1-4EF0-95E3-20A73D3F931A}"/>
              </a:ext>
            </a:extLst>
          </p:cNvPr>
          <p:cNvSpPr txBox="1"/>
          <p:nvPr/>
        </p:nvSpPr>
        <p:spPr>
          <a:xfrm>
            <a:off x="4884296" y="62590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1751550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848139" y="1295400"/>
            <a:ext cx="10349947" cy="2339102"/>
          </a:xfrm>
          <a:prstGeom prst="rect">
            <a:avLst/>
          </a:prstGeom>
          <a:noFill/>
          <a:ln w="25400">
            <a:noFill/>
            <a:miter lim="800000"/>
            <a:headEnd/>
            <a:tailEnd/>
          </a:ln>
          <a:effectLst/>
        </p:spPr>
        <p:txBody>
          <a:bodyPr wrap="square">
            <a:spAutoFit/>
          </a:bodyPr>
          <a:lstStyle/>
          <a:p>
            <a:pPr algn="ctr"/>
            <a:r>
              <a:rPr lang="en-US" sz="3200" dirty="0">
                <a:effectLst>
                  <a:outerShdw dist="38100" sx="1000" sy="1000" algn="tl">
                    <a:srgbClr val="C0C0C0"/>
                  </a:outerShdw>
                </a:effectLst>
                <a:latin typeface="Georgia" panose="02040502050405020303" pitchFamily="18" charset="0"/>
              </a:rPr>
              <a:t>“Behold, the hand of him that </a:t>
            </a:r>
            <a:r>
              <a:rPr lang="en-US" sz="3200" dirty="0" err="1">
                <a:effectLst>
                  <a:outerShdw dist="38100" sx="1000" sy="1000" algn="tl">
                    <a:srgbClr val="C0C0C0"/>
                  </a:outerShdw>
                </a:effectLst>
                <a:latin typeface="Georgia" panose="02040502050405020303" pitchFamily="18" charset="0"/>
              </a:rPr>
              <a:t>betrayeth</a:t>
            </a:r>
            <a:r>
              <a:rPr lang="en-US" sz="3200" dirty="0">
                <a:effectLst>
                  <a:outerShdw dist="38100" sx="1000" sy="1000" algn="tl">
                    <a:srgbClr val="C0C0C0"/>
                  </a:outerShdw>
                </a:effectLst>
                <a:latin typeface="Georgia" panose="02040502050405020303" pitchFamily="18" charset="0"/>
              </a:rPr>
              <a:t> me is with me on the table…They began to inquire among themselves, which of them it was that should do this thing.”</a:t>
            </a:r>
          </a:p>
          <a:p>
            <a:pPr algn="ctr"/>
            <a:endParaRPr lang="en-US" dirty="0">
              <a:effectLst>
                <a:outerShdw dist="38100" sx="1000" sy="1000" algn="tl">
                  <a:srgbClr val="C0C0C0"/>
                </a:outerShdw>
              </a:effectLst>
              <a:latin typeface="Georgia" panose="02040502050405020303" pitchFamily="18" charset="0"/>
            </a:endParaRPr>
          </a:p>
          <a:p>
            <a:pPr algn="ctr"/>
            <a:r>
              <a:rPr lang="en-US" sz="3200" dirty="0">
                <a:effectLst>
                  <a:outerShdw dist="38100" sx="1000" sy="1000" algn="tl">
                    <a:srgbClr val="C0C0C0"/>
                  </a:outerShdw>
                </a:effectLst>
                <a:latin typeface="Georgia" panose="02040502050405020303" pitchFamily="18" charset="0"/>
              </a:rPr>
              <a:t>Luke 22:21, 23</a:t>
            </a:r>
          </a:p>
        </p:txBody>
      </p:sp>
      <p:sp>
        <p:nvSpPr>
          <p:cNvPr id="2" name="TextBox 1">
            <a:extLst>
              <a:ext uri="{FF2B5EF4-FFF2-40B4-BE49-F238E27FC236}">
                <a16:creationId xmlns:a16="http://schemas.microsoft.com/office/drawing/2014/main" id="{DE11571D-C387-0643-AC14-D2D0E0204A77}"/>
              </a:ext>
            </a:extLst>
          </p:cNvPr>
          <p:cNvSpPr txBox="1"/>
          <p:nvPr/>
        </p:nvSpPr>
        <p:spPr>
          <a:xfrm>
            <a:off x="3420427" y="304800"/>
            <a:ext cx="5445277" cy="830997"/>
          </a:xfrm>
          <a:prstGeom prst="rect">
            <a:avLst/>
          </a:prstGeom>
          <a:noFill/>
        </p:spPr>
        <p:txBody>
          <a:bodyPr wrap="square" rtlCol="0">
            <a:spAutoFit/>
          </a:bodyPr>
          <a:lstStyle/>
          <a:p>
            <a:pPr algn="ctr"/>
            <a:r>
              <a:rPr lang="en-US" sz="4800" b="1" dirty="0">
                <a:latin typeface="Georgia" panose="02040502050405020303" pitchFamily="18" charset="0"/>
              </a:rPr>
              <a:t>Lord, who is it ?</a:t>
            </a:r>
          </a:p>
        </p:txBody>
      </p:sp>
      <p:cxnSp>
        <p:nvCxnSpPr>
          <p:cNvPr id="4" name="Straight Connector 3">
            <a:extLst>
              <a:ext uri="{FF2B5EF4-FFF2-40B4-BE49-F238E27FC236}">
                <a16:creationId xmlns:a16="http://schemas.microsoft.com/office/drawing/2014/main" id="{209A3BB7-6311-3946-B4BA-7C0E9D6DDA95}"/>
              </a:ext>
            </a:extLst>
          </p:cNvPr>
          <p:cNvCxnSpPr/>
          <p:nvPr/>
        </p:nvCxnSpPr>
        <p:spPr>
          <a:xfrm>
            <a:off x="4114800" y="2971800"/>
            <a:ext cx="39624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7" name="Picture 4" descr="A picture containing person, person&#10;&#10;Description automatically generated">
            <a:extLst>
              <a:ext uri="{FF2B5EF4-FFF2-40B4-BE49-F238E27FC236}">
                <a16:creationId xmlns:a16="http://schemas.microsoft.com/office/drawing/2014/main" id="{EB32ED82-70BE-AA48-8543-05868610309B}"/>
              </a:ext>
            </a:extLst>
          </p:cNvPr>
          <p:cNvPicPr>
            <a:picLocks noChangeAspect="1"/>
          </p:cNvPicPr>
          <p:nvPr/>
        </p:nvPicPr>
        <p:blipFill rotWithShape="1">
          <a:blip r:embed="rId3"/>
          <a:srcRect l="40091" r="8884" b="412"/>
          <a:stretch/>
        </p:blipFill>
        <p:spPr>
          <a:xfrm>
            <a:off x="4627211" y="3665280"/>
            <a:ext cx="2758436" cy="2963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D0F19AFE-0F1E-474D-B2D5-35F190D1407A}"/>
              </a:ext>
            </a:extLst>
          </p:cNvPr>
          <p:cNvSpPr txBox="1"/>
          <p:nvPr/>
        </p:nvSpPr>
        <p:spPr>
          <a:xfrm>
            <a:off x="4884296" y="62590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20753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50125-D4CB-41AB-9C71-D56F860E8846}"/>
              </a:ext>
            </a:extLst>
          </p:cNvPr>
          <p:cNvSpPr>
            <a:spLocks noGrp="1"/>
          </p:cNvSpPr>
          <p:nvPr>
            <p:ph type="title"/>
          </p:nvPr>
        </p:nvSpPr>
        <p:spPr>
          <a:xfrm>
            <a:off x="838200" y="86829"/>
            <a:ext cx="4648200" cy="1325563"/>
          </a:xfrm>
        </p:spPr>
        <p:txBody>
          <a:bodyPr>
            <a:normAutofit/>
          </a:bodyPr>
          <a:lstStyle/>
          <a:p>
            <a:pPr algn="ctr"/>
            <a:r>
              <a:rPr lang="en-US" sz="4800" b="1" dirty="0">
                <a:latin typeface="Georgia" panose="02040502050405020303" pitchFamily="18" charset="0"/>
              </a:rPr>
              <a:t>Lord is it I?</a:t>
            </a:r>
          </a:p>
        </p:txBody>
      </p:sp>
      <p:sp>
        <p:nvSpPr>
          <p:cNvPr id="4" name="Title 1">
            <a:extLst>
              <a:ext uri="{FF2B5EF4-FFF2-40B4-BE49-F238E27FC236}">
                <a16:creationId xmlns:a16="http://schemas.microsoft.com/office/drawing/2014/main" id="{BE3D7B86-4AD1-4A9E-90F4-7DD14E46317B}"/>
              </a:ext>
            </a:extLst>
          </p:cNvPr>
          <p:cNvSpPr txBox="1">
            <a:spLocks/>
          </p:cNvSpPr>
          <p:nvPr/>
        </p:nvSpPr>
        <p:spPr>
          <a:xfrm>
            <a:off x="7162800" y="86828"/>
            <a:ext cx="4648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b="1" dirty="0">
                <a:latin typeface="Georgia" panose="02040502050405020303" pitchFamily="18" charset="0"/>
              </a:rPr>
              <a:t>Who is it?</a:t>
            </a:r>
          </a:p>
        </p:txBody>
      </p:sp>
      <p:pic>
        <p:nvPicPr>
          <p:cNvPr id="5" name="Picture 5">
            <a:extLst>
              <a:ext uri="{FF2B5EF4-FFF2-40B4-BE49-F238E27FC236}">
                <a16:creationId xmlns:a16="http://schemas.microsoft.com/office/drawing/2014/main" id="{958CF956-67CF-432B-B30D-2CE4A6E258C0}"/>
              </a:ext>
            </a:extLst>
          </p:cNvPr>
          <p:cNvPicPr>
            <a:picLocks noChangeAspect="1"/>
          </p:cNvPicPr>
          <p:nvPr/>
        </p:nvPicPr>
        <p:blipFill>
          <a:blip r:embed="rId3"/>
          <a:stretch>
            <a:fillRect/>
          </a:stretch>
        </p:blipFill>
        <p:spPr>
          <a:xfrm>
            <a:off x="2672664" y="1227124"/>
            <a:ext cx="7104616" cy="439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96EB2BA5-3FC5-4DA9-B0F7-729C1791DFCF}"/>
              </a:ext>
            </a:extLst>
          </p:cNvPr>
          <p:cNvSpPr txBox="1"/>
          <p:nvPr/>
        </p:nvSpPr>
        <p:spPr>
          <a:xfrm>
            <a:off x="3162300" y="52615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Walter Rane</a:t>
            </a:r>
          </a:p>
        </p:txBody>
      </p:sp>
      <p:sp>
        <p:nvSpPr>
          <p:cNvPr id="7" name="Rectangle 6">
            <a:extLst>
              <a:ext uri="{FF2B5EF4-FFF2-40B4-BE49-F238E27FC236}">
                <a16:creationId xmlns:a16="http://schemas.microsoft.com/office/drawing/2014/main" id="{98F28B2B-8DCA-4E3B-82E2-CD73C0595BE6}"/>
              </a:ext>
            </a:extLst>
          </p:cNvPr>
          <p:cNvSpPr/>
          <p:nvPr/>
        </p:nvSpPr>
        <p:spPr>
          <a:xfrm>
            <a:off x="628106" y="5779549"/>
            <a:ext cx="10639451" cy="646331"/>
          </a:xfrm>
          <a:prstGeom prst="rect">
            <a:avLst/>
          </a:prstGeom>
        </p:spPr>
        <p:txBody>
          <a:bodyPr wrap="none">
            <a:spAutoFit/>
          </a:bodyPr>
          <a:lstStyle/>
          <a:p>
            <a:pPr marL="0" indent="0" algn="ctr">
              <a:buNone/>
            </a:pPr>
            <a:r>
              <a:rPr lang="en-US" sz="3600" b="1" dirty="0">
                <a:solidFill>
                  <a:srgbClr val="FFFF00"/>
                </a:solidFill>
                <a:latin typeface="Georgia" panose="02040502050405020303" pitchFamily="18" charset="0"/>
              </a:rPr>
              <a:t>What lesson do we learn from this contrast?</a:t>
            </a:r>
          </a:p>
        </p:txBody>
      </p:sp>
    </p:spTree>
    <p:extLst>
      <p:ext uri="{BB962C8B-B14F-4D97-AF65-F5344CB8AC3E}">
        <p14:creationId xmlns:p14="http://schemas.microsoft.com/office/powerpoint/2010/main" val="2748374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641EE4-CBFC-4DFE-89F8-1714BBD227E7}"/>
              </a:ext>
            </a:extLst>
          </p:cNvPr>
          <p:cNvSpPr/>
          <p:nvPr/>
        </p:nvSpPr>
        <p:spPr>
          <a:xfrm>
            <a:off x="6729278" y="320383"/>
            <a:ext cx="5111931" cy="6001643"/>
          </a:xfrm>
          <a:prstGeom prst="rect">
            <a:avLst/>
          </a:prstGeom>
        </p:spPr>
        <p:txBody>
          <a:bodyPr wrap="square">
            <a:spAutoFit/>
          </a:bodyPr>
          <a:lstStyle/>
          <a:p>
            <a:r>
              <a:rPr lang="en-US" sz="3200" dirty="0">
                <a:latin typeface="Georgia" panose="02040502050405020303" pitchFamily="18" charset="0"/>
              </a:rPr>
              <a:t>“I have received of the Lord that which also I delivered unto you, That the Lord Jesus the same night in which he was betrayed took bread:</a:t>
            </a:r>
          </a:p>
          <a:p>
            <a:r>
              <a:rPr lang="en-US" sz="3200" dirty="0">
                <a:latin typeface="Georgia" panose="02040502050405020303" pitchFamily="18" charset="0"/>
              </a:rPr>
              <a:t>And when he had given thanks, he brake it, and said, Take, eat: this is my body, which is broken for you: </a:t>
            </a:r>
            <a:r>
              <a:rPr lang="en-US" sz="3200" dirty="0">
                <a:solidFill>
                  <a:srgbClr val="FFFF00"/>
                </a:solidFill>
                <a:latin typeface="Georgia" panose="02040502050405020303" pitchFamily="18" charset="0"/>
              </a:rPr>
              <a:t>this do in remembrance of me</a:t>
            </a:r>
            <a:r>
              <a:rPr lang="en-US" sz="3200" dirty="0">
                <a:latin typeface="Georgia" panose="02040502050405020303" pitchFamily="18" charset="0"/>
              </a:rPr>
              <a:t>.</a:t>
            </a:r>
          </a:p>
        </p:txBody>
      </p:sp>
      <p:pic>
        <p:nvPicPr>
          <p:cNvPr id="5" name="Picture 2" descr="Jesus Institutes the Sacrament">
            <a:extLst>
              <a:ext uri="{FF2B5EF4-FFF2-40B4-BE49-F238E27FC236}">
                <a16:creationId xmlns:a16="http://schemas.microsoft.com/office/drawing/2014/main" id="{AF3BD7BE-1B47-4CBF-BDC7-2A372C34B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03" y="428179"/>
            <a:ext cx="6306296" cy="4754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9919AAE-7621-4FA5-9EF1-D338504A67CD}"/>
              </a:ext>
            </a:extLst>
          </p:cNvPr>
          <p:cNvSpPr txBox="1">
            <a:spLocks/>
          </p:cNvSpPr>
          <p:nvPr/>
        </p:nvSpPr>
        <p:spPr>
          <a:xfrm>
            <a:off x="137025" y="5290459"/>
            <a:ext cx="6592253" cy="1567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Aft>
                <a:spcPts val="0"/>
              </a:spcAft>
              <a:buFont typeface="Arial" panose="020B0604020202020204" pitchFamily="34" charset="0"/>
              <a:buNone/>
            </a:pPr>
            <a:r>
              <a:rPr lang="en-US" b="1" dirty="0">
                <a:solidFill>
                  <a:srgbClr val="FFFF00"/>
                </a:solidFill>
              </a:rPr>
              <a:t>1 Corinthians was written ~53 AD—before any of the Gospel accounts!</a:t>
            </a:r>
            <a:endParaRPr lang="en-US" dirty="0">
              <a:solidFill>
                <a:srgbClr val="FFFF00"/>
              </a:solidFill>
            </a:endParaRPr>
          </a:p>
        </p:txBody>
      </p:sp>
      <p:sp>
        <p:nvSpPr>
          <p:cNvPr id="3" name="TextBox 2">
            <a:extLst>
              <a:ext uri="{FF2B5EF4-FFF2-40B4-BE49-F238E27FC236}">
                <a16:creationId xmlns:a16="http://schemas.microsoft.com/office/drawing/2014/main" id="{9458D996-1002-462A-B56E-7C94D0CE110A}"/>
              </a:ext>
            </a:extLst>
          </p:cNvPr>
          <p:cNvSpPr txBox="1"/>
          <p:nvPr/>
        </p:nvSpPr>
        <p:spPr>
          <a:xfrm>
            <a:off x="689952" y="48133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Gary E. Smith</a:t>
            </a:r>
          </a:p>
        </p:txBody>
      </p:sp>
    </p:spTree>
    <p:extLst>
      <p:ext uri="{BB962C8B-B14F-4D97-AF65-F5344CB8AC3E}">
        <p14:creationId xmlns:p14="http://schemas.microsoft.com/office/powerpoint/2010/main" val="1609518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641EE4-CBFC-4DFE-89F8-1714BBD227E7}"/>
              </a:ext>
            </a:extLst>
          </p:cNvPr>
          <p:cNvSpPr/>
          <p:nvPr/>
        </p:nvSpPr>
        <p:spPr>
          <a:xfrm>
            <a:off x="6729278" y="320383"/>
            <a:ext cx="5111931" cy="3539430"/>
          </a:xfrm>
          <a:prstGeom prst="rect">
            <a:avLst/>
          </a:prstGeom>
        </p:spPr>
        <p:txBody>
          <a:bodyPr wrap="square">
            <a:spAutoFit/>
          </a:bodyPr>
          <a:lstStyle/>
          <a:p>
            <a:r>
              <a:rPr lang="en-US" sz="3200" dirty="0">
                <a:latin typeface="Georgia" panose="02040502050405020303" pitchFamily="18" charset="0"/>
              </a:rPr>
              <a:t>“After the same manner also he took the cup, when he had supped, saying, This cup is the new testament in my blood: this do ye, as oft as ye drink it, </a:t>
            </a:r>
            <a:r>
              <a:rPr lang="en-US" sz="3200" dirty="0">
                <a:solidFill>
                  <a:srgbClr val="FFFF00"/>
                </a:solidFill>
                <a:latin typeface="Georgia" panose="02040502050405020303" pitchFamily="18" charset="0"/>
              </a:rPr>
              <a:t>in remembrance of me</a:t>
            </a:r>
            <a:r>
              <a:rPr lang="en-US" sz="3200" dirty="0">
                <a:latin typeface="Georgia" panose="02040502050405020303" pitchFamily="18" charset="0"/>
              </a:rPr>
              <a:t>.</a:t>
            </a:r>
          </a:p>
        </p:txBody>
      </p:sp>
      <p:sp>
        <p:nvSpPr>
          <p:cNvPr id="6" name="Content Placeholder 2">
            <a:extLst>
              <a:ext uri="{FF2B5EF4-FFF2-40B4-BE49-F238E27FC236}">
                <a16:creationId xmlns:a16="http://schemas.microsoft.com/office/drawing/2014/main" id="{89919AAE-7621-4FA5-9EF1-D338504A67CD}"/>
              </a:ext>
            </a:extLst>
          </p:cNvPr>
          <p:cNvSpPr txBox="1">
            <a:spLocks/>
          </p:cNvSpPr>
          <p:nvPr/>
        </p:nvSpPr>
        <p:spPr>
          <a:xfrm>
            <a:off x="137025" y="5290459"/>
            <a:ext cx="6592253" cy="1567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Aft>
                <a:spcPts val="0"/>
              </a:spcAft>
              <a:buFont typeface="Arial" panose="020B0604020202020204" pitchFamily="34" charset="0"/>
              <a:buNone/>
            </a:pPr>
            <a:r>
              <a:rPr lang="en-US" b="1" dirty="0">
                <a:solidFill>
                  <a:srgbClr val="FFFF00"/>
                </a:solidFill>
              </a:rPr>
              <a:t>1 Corinthians was written ~53 AD—before any of the </a:t>
            </a:r>
            <a:r>
              <a:rPr lang="en-US" b="1">
                <a:solidFill>
                  <a:srgbClr val="FFFF00"/>
                </a:solidFill>
              </a:rPr>
              <a:t>Gospel accounts!</a:t>
            </a:r>
            <a:endParaRPr lang="en-US" dirty="0">
              <a:solidFill>
                <a:srgbClr val="FFFF00"/>
              </a:solidFill>
            </a:endParaRPr>
          </a:p>
        </p:txBody>
      </p:sp>
      <p:pic>
        <p:nvPicPr>
          <p:cNvPr id="7" name="Picture 2" descr="Jesus Institutes the Sacrament">
            <a:extLst>
              <a:ext uri="{FF2B5EF4-FFF2-40B4-BE49-F238E27FC236}">
                <a16:creationId xmlns:a16="http://schemas.microsoft.com/office/drawing/2014/main" id="{7ADD0543-1844-4B4F-BF9F-DC53E6CF1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03" y="428179"/>
            <a:ext cx="6306296" cy="4754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C82CB0-08FE-474C-9541-416CD0A7E45C}"/>
              </a:ext>
            </a:extLst>
          </p:cNvPr>
          <p:cNvSpPr txBox="1"/>
          <p:nvPr/>
        </p:nvSpPr>
        <p:spPr>
          <a:xfrm>
            <a:off x="689952" y="48133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Gary E. Smith</a:t>
            </a:r>
          </a:p>
        </p:txBody>
      </p:sp>
    </p:spTree>
    <p:extLst>
      <p:ext uri="{BB962C8B-B14F-4D97-AF65-F5344CB8AC3E}">
        <p14:creationId xmlns:p14="http://schemas.microsoft.com/office/powerpoint/2010/main" val="1123591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D861B0B-2FDC-479E-816A-4A09933009E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891341" y="1025506"/>
            <a:ext cx="6409318" cy="4806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8718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641EE4-CBFC-4DFE-89F8-1714BBD227E7}"/>
              </a:ext>
            </a:extLst>
          </p:cNvPr>
          <p:cNvSpPr/>
          <p:nvPr/>
        </p:nvSpPr>
        <p:spPr>
          <a:xfrm>
            <a:off x="7036904" y="320383"/>
            <a:ext cx="4804305" cy="2554545"/>
          </a:xfrm>
          <a:prstGeom prst="rect">
            <a:avLst/>
          </a:prstGeom>
        </p:spPr>
        <p:txBody>
          <a:bodyPr wrap="square">
            <a:spAutoFit/>
          </a:bodyPr>
          <a:lstStyle/>
          <a:p>
            <a:r>
              <a:rPr lang="en-US" sz="3200" dirty="0">
                <a:latin typeface="Georgia" panose="02040502050405020303" pitchFamily="18" charset="0"/>
              </a:rPr>
              <a:t>“For </a:t>
            </a:r>
            <a:r>
              <a:rPr lang="en-US" sz="3200" dirty="0">
                <a:solidFill>
                  <a:srgbClr val="FFFF00"/>
                </a:solidFill>
                <a:latin typeface="Georgia" panose="02040502050405020303" pitchFamily="18" charset="0"/>
              </a:rPr>
              <a:t>as often as ye eat this bread, and drink this cup, ye do shew the Lord’s death </a:t>
            </a:r>
            <a:r>
              <a:rPr lang="en-US" sz="3200" dirty="0">
                <a:latin typeface="Georgia" panose="02040502050405020303" pitchFamily="18" charset="0"/>
              </a:rPr>
              <a:t>till he come”</a:t>
            </a:r>
          </a:p>
          <a:p>
            <a:r>
              <a:rPr lang="en-US" sz="3200" dirty="0">
                <a:latin typeface="Georgia" panose="02040502050405020303" pitchFamily="18" charset="0"/>
              </a:rPr>
              <a:t>(1 Corinthians 11:23–26)</a:t>
            </a:r>
          </a:p>
        </p:txBody>
      </p:sp>
      <p:sp>
        <p:nvSpPr>
          <p:cNvPr id="6" name="Content Placeholder 2">
            <a:extLst>
              <a:ext uri="{FF2B5EF4-FFF2-40B4-BE49-F238E27FC236}">
                <a16:creationId xmlns:a16="http://schemas.microsoft.com/office/drawing/2014/main" id="{89919AAE-7621-4FA5-9EF1-D338504A67CD}"/>
              </a:ext>
            </a:extLst>
          </p:cNvPr>
          <p:cNvSpPr txBox="1">
            <a:spLocks/>
          </p:cNvSpPr>
          <p:nvPr/>
        </p:nvSpPr>
        <p:spPr>
          <a:xfrm>
            <a:off x="137025" y="5290459"/>
            <a:ext cx="6592253" cy="1567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Aft>
                <a:spcPts val="0"/>
              </a:spcAft>
              <a:buFont typeface="Arial" panose="020B0604020202020204" pitchFamily="34" charset="0"/>
              <a:buNone/>
            </a:pPr>
            <a:r>
              <a:rPr lang="en-US" b="1" dirty="0">
                <a:solidFill>
                  <a:srgbClr val="FFFF00"/>
                </a:solidFill>
              </a:rPr>
              <a:t>1 Corinthians was written ~53 AD—before any of the </a:t>
            </a:r>
            <a:r>
              <a:rPr lang="en-US" b="1">
                <a:solidFill>
                  <a:srgbClr val="FFFF00"/>
                </a:solidFill>
              </a:rPr>
              <a:t>Gospel accounts!</a:t>
            </a:r>
            <a:endParaRPr lang="en-US" dirty="0">
              <a:solidFill>
                <a:srgbClr val="FFFF00"/>
              </a:solidFill>
            </a:endParaRPr>
          </a:p>
        </p:txBody>
      </p:sp>
      <p:pic>
        <p:nvPicPr>
          <p:cNvPr id="7" name="Picture 2" descr="Jesus Institutes the Sacrament">
            <a:extLst>
              <a:ext uri="{FF2B5EF4-FFF2-40B4-BE49-F238E27FC236}">
                <a16:creationId xmlns:a16="http://schemas.microsoft.com/office/drawing/2014/main" id="{7A6A8925-F0C8-BA46-BDF0-454A729D0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03" y="428179"/>
            <a:ext cx="6306296" cy="4754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E2E7F6B-8EBC-B644-854D-19ED7A861076}"/>
              </a:ext>
            </a:extLst>
          </p:cNvPr>
          <p:cNvSpPr txBox="1"/>
          <p:nvPr/>
        </p:nvSpPr>
        <p:spPr>
          <a:xfrm>
            <a:off x="689952" y="48133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Gary E. Smith</a:t>
            </a:r>
          </a:p>
        </p:txBody>
      </p:sp>
    </p:spTree>
    <p:extLst>
      <p:ext uri="{BB962C8B-B14F-4D97-AF65-F5344CB8AC3E}">
        <p14:creationId xmlns:p14="http://schemas.microsoft.com/office/powerpoint/2010/main" val="1646200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641EE4-CBFC-4DFE-89F8-1714BBD227E7}"/>
              </a:ext>
            </a:extLst>
          </p:cNvPr>
          <p:cNvSpPr/>
          <p:nvPr/>
        </p:nvSpPr>
        <p:spPr>
          <a:xfrm>
            <a:off x="7036904" y="320383"/>
            <a:ext cx="4804305" cy="2554545"/>
          </a:xfrm>
          <a:prstGeom prst="rect">
            <a:avLst/>
          </a:prstGeom>
        </p:spPr>
        <p:txBody>
          <a:bodyPr wrap="square">
            <a:spAutoFit/>
          </a:bodyPr>
          <a:lstStyle/>
          <a:p>
            <a:r>
              <a:rPr lang="en-US" sz="3200" dirty="0">
                <a:latin typeface="Georgia" panose="02040502050405020303" pitchFamily="18" charset="0"/>
              </a:rPr>
              <a:t>“For </a:t>
            </a:r>
            <a:r>
              <a:rPr lang="en-US" sz="3200" dirty="0">
                <a:solidFill>
                  <a:srgbClr val="FFFF00"/>
                </a:solidFill>
                <a:latin typeface="Georgia" panose="02040502050405020303" pitchFamily="18" charset="0"/>
              </a:rPr>
              <a:t>as often as ye eat this bread, and drink this cup, ye do shew the Lord’s death </a:t>
            </a:r>
            <a:r>
              <a:rPr lang="en-US" sz="3200" dirty="0">
                <a:latin typeface="Georgia" panose="02040502050405020303" pitchFamily="18" charset="0"/>
              </a:rPr>
              <a:t>till he come”</a:t>
            </a:r>
          </a:p>
          <a:p>
            <a:r>
              <a:rPr lang="en-US" sz="3200" dirty="0">
                <a:latin typeface="Georgia" panose="02040502050405020303" pitchFamily="18" charset="0"/>
              </a:rPr>
              <a:t>(1 Corinthians 11:23–26)</a:t>
            </a:r>
          </a:p>
        </p:txBody>
      </p:sp>
      <p:sp>
        <p:nvSpPr>
          <p:cNvPr id="6" name="Content Placeholder 2">
            <a:extLst>
              <a:ext uri="{FF2B5EF4-FFF2-40B4-BE49-F238E27FC236}">
                <a16:creationId xmlns:a16="http://schemas.microsoft.com/office/drawing/2014/main" id="{89919AAE-7621-4FA5-9EF1-D338504A67CD}"/>
              </a:ext>
            </a:extLst>
          </p:cNvPr>
          <p:cNvSpPr txBox="1">
            <a:spLocks/>
          </p:cNvSpPr>
          <p:nvPr/>
        </p:nvSpPr>
        <p:spPr>
          <a:xfrm>
            <a:off x="137025" y="5290459"/>
            <a:ext cx="6592253" cy="1567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4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Aft>
                <a:spcPts val="0"/>
              </a:spcAft>
              <a:buFont typeface="Arial" panose="020B0604020202020204" pitchFamily="34" charset="0"/>
              <a:buNone/>
            </a:pPr>
            <a:r>
              <a:rPr lang="en-US" b="1" dirty="0">
                <a:solidFill>
                  <a:srgbClr val="FFFF00"/>
                </a:solidFill>
              </a:rPr>
              <a:t>1 Corinthians was written ~53 AD—before any of the </a:t>
            </a:r>
            <a:r>
              <a:rPr lang="en-US" b="1">
                <a:solidFill>
                  <a:srgbClr val="FFFF00"/>
                </a:solidFill>
              </a:rPr>
              <a:t>Gospel accounts!</a:t>
            </a:r>
            <a:endParaRPr lang="en-US" dirty="0">
              <a:solidFill>
                <a:srgbClr val="FFFF00"/>
              </a:solidFill>
            </a:endParaRPr>
          </a:p>
        </p:txBody>
      </p:sp>
      <p:sp>
        <p:nvSpPr>
          <p:cNvPr id="7" name="Rectangle 6">
            <a:extLst>
              <a:ext uri="{FF2B5EF4-FFF2-40B4-BE49-F238E27FC236}">
                <a16:creationId xmlns:a16="http://schemas.microsoft.com/office/drawing/2014/main" id="{70C68E74-738A-45BC-AD68-A271689FBA51}"/>
              </a:ext>
            </a:extLst>
          </p:cNvPr>
          <p:cNvSpPr/>
          <p:nvPr/>
        </p:nvSpPr>
        <p:spPr>
          <a:xfrm>
            <a:off x="6729278" y="3111480"/>
            <a:ext cx="5111931" cy="1569660"/>
          </a:xfrm>
          <a:prstGeom prst="rect">
            <a:avLst/>
          </a:prstGeom>
        </p:spPr>
        <p:txBody>
          <a:bodyPr wrap="square">
            <a:spAutoFit/>
          </a:bodyPr>
          <a:lstStyle/>
          <a:p>
            <a:pPr algn="ctr"/>
            <a:r>
              <a:rPr lang="en-US" sz="3200" dirty="0">
                <a:latin typeface="Georgia" panose="02040502050405020303" pitchFamily="18" charset="0"/>
              </a:rPr>
              <a:t>“shew” = “proclaim publicly” “announce,” or “testify of”</a:t>
            </a:r>
          </a:p>
        </p:txBody>
      </p:sp>
      <p:pic>
        <p:nvPicPr>
          <p:cNvPr id="8" name="Picture 2" descr="Jesus Institutes the Sacrament">
            <a:extLst>
              <a:ext uri="{FF2B5EF4-FFF2-40B4-BE49-F238E27FC236}">
                <a16:creationId xmlns:a16="http://schemas.microsoft.com/office/drawing/2014/main" id="{2BBF0434-1F0A-C94B-BA78-A882E808B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03" y="428179"/>
            <a:ext cx="6306296" cy="4754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4D1992-B042-7543-8D47-D1707F17AF0E}"/>
              </a:ext>
            </a:extLst>
          </p:cNvPr>
          <p:cNvSpPr txBox="1"/>
          <p:nvPr/>
        </p:nvSpPr>
        <p:spPr>
          <a:xfrm>
            <a:off x="689952" y="48133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Gary E. Smith</a:t>
            </a:r>
          </a:p>
        </p:txBody>
      </p:sp>
    </p:spTree>
    <p:extLst>
      <p:ext uri="{BB962C8B-B14F-4D97-AF65-F5344CB8AC3E}">
        <p14:creationId xmlns:p14="http://schemas.microsoft.com/office/powerpoint/2010/main" val="167587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1564" y="195533"/>
            <a:ext cx="8079127" cy="6494086"/>
          </a:xfrm>
          <a:prstGeom prst="rect">
            <a:avLst/>
          </a:prstGeom>
          <a:noFill/>
        </p:spPr>
        <p:txBody>
          <a:bodyPr wrap="square" rtlCol="0">
            <a:spAutoFit/>
          </a:bodyPr>
          <a:lstStyle/>
          <a:p>
            <a:r>
              <a:rPr lang="en-US" sz="3200" dirty="0">
                <a:latin typeface="Georgia" panose="02040502050405020303" pitchFamily="18" charset="0"/>
              </a:rPr>
              <a:t>“The title ‘renewing our baptismal covenants’ is not found in the scriptures. It’s not inappropriate. Many of you have used it in talks; we have used it in talks. But it is not something that is used in the scriptures, and it can’t be the keynote of what we say about the sacrament.… The sacrament is a beautiful time to not just renew our baptismal covenant, but to commit to Him to renew all our covenants, all our promises, and to approach Him in a spiritual power that we did not have previously as we move forward.”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762" y="195532"/>
            <a:ext cx="3434674" cy="42933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49376" y="4612364"/>
            <a:ext cx="3183366" cy="1815882"/>
          </a:xfrm>
          <a:prstGeom prst="rect">
            <a:avLst/>
          </a:prstGeom>
          <a:noFill/>
        </p:spPr>
        <p:txBody>
          <a:bodyPr wrap="square" rtlCol="0">
            <a:spAutoFit/>
          </a:bodyPr>
          <a:lstStyle/>
          <a:p>
            <a:pPr algn="ctr"/>
            <a:r>
              <a:rPr lang="en-US" sz="1600" dirty="0">
                <a:latin typeface="Georgia" panose="02040502050405020303" pitchFamily="18" charset="0"/>
              </a:rPr>
              <a:t>Elder Neil L. Andersen</a:t>
            </a:r>
          </a:p>
          <a:p>
            <a:pPr algn="ctr"/>
            <a:r>
              <a:rPr lang="en-US" sz="1600" dirty="0">
                <a:latin typeface="Georgia" panose="02040502050405020303" pitchFamily="18" charset="0"/>
              </a:rPr>
              <a:t>“Witnessing to Live the Commandments” </a:t>
            </a:r>
          </a:p>
          <a:p>
            <a:pPr algn="ctr"/>
            <a:r>
              <a:rPr lang="en-US" sz="1600" dirty="0">
                <a:latin typeface="Georgia" panose="02040502050405020303" pitchFamily="18" charset="0"/>
              </a:rPr>
              <a:t>General Conference Leadership Training on the Sabbath Day Observance at Church </a:t>
            </a:r>
          </a:p>
          <a:p>
            <a:pPr algn="ctr"/>
            <a:r>
              <a:rPr lang="en-US" sz="1600" dirty="0">
                <a:latin typeface="Georgia" panose="02040502050405020303" pitchFamily="18" charset="0"/>
              </a:rPr>
              <a:t>(April 2015).</a:t>
            </a:r>
          </a:p>
        </p:txBody>
      </p:sp>
    </p:spTree>
    <p:extLst>
      <p:ext uri="{BB962C8B-B14F-4D97-AF65-F5344CB8AC3E}">
        <p14:creationId xmlns:p14="http://schemas.microsoft.com/office/powerpoint/2010/main" val="102883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4059382" y="197997"/>
            <a:ext cx="7872270" cy="6124575"/>
          </a:xfrm>
        </p:spPr>
        <p:txBody>
          <a:bodyPr>
            <a:noAutofit/>
          </a:bodyPr>
          <a:lstStyle/>
          <a:p>
            <a:pPr marL="0" indent="0">
              <a:buNone/>
            </a:pPr>
            <a:r>
              <a:rPr lang="en-US" dirty="0">
                <a:latin typeface="Georgia" panose="02040502050405020303" pitchFamily="18" charset="0"/>
              </a:rPr>
              <a:t>“The act of partaking of the sacrament, in and of itself, does not remit sins. But as we prepare conscientiously and participate in this holy ordinance with a broken heart and a contrite spirit, then the promise is that we may always have the Spirit of the Lord to be with us. And by the sanctifying power of the Holy Ghost as our constant companion, we can always retain a remission of our sins.”</a:t>
            </a:r>
            <a:endParaRPr lang="en-US" i="1" dirty="0">
              <a:latin typeface="Georgia" panose="02040502050405020303" pitchFamily="18" charset="0"/>
            </a:endParaRPr>
          </a:p>
        </p:txBody>
      </p:sp>
      <p:sp>
        <p:nvSpPr>
          <p:cNvPr id="2" name="Rectangle 1">
            <a:extLst>
              <a:ext uri="{FF2B5EF4-FFF2-40B4-BE49-F238E27FC236}">
                <a16:creationId xmlns:a16="http://schemas.microsoft.com/office/drawing/2014/main" id="{4B58A04B-2F64-4457-9632-BAC1970F9855}"/>
              </a:ext>
            </a:extLst>
          </p:cNvPr>
          <p:cNvSpPr/>
          <p:nvPr/>
        </p:nvSpPr>
        <p:spPr>
          <a:xfrm>
            <a:off x="66166" y="4461161"/>
            <a:ext cx="3784600" cy="923330"/>
          </a:xfrm>
          <a:prstGeom prst="rect">
            <a:avLst/>
          </a:prstGeom>
        </p:spPr>
        <p:txBody>
          <a:bodyPr wrap="square">
            <a:spAutoFit/>
          </a:bodyPr>
          <a:lstStyle/>
          <a:p>
            <a:pPr algn="ctr"/>
            <a:r>
              <a:rPr lang="en-US" dirty="0">
                <a:ea typeface="Calibri" panose="020F0502020204030204" pitchFamily="34" charset="0"/>
              </a:rPr>
              <a:t>Elder David A. Bednar</a:t>
            </a:r>
          </a:p>
          <a:p>
            <a:pPr algn="ctr"/>
            <a:r>
              <a:rPr lang="en-US" dirty="0"/>
              <a:t>“Always Retain a Remission of Your Sins,” </a:t>
            </a:r>
            <a:r>
              <a:rPr lang="en-US" i="1" dirty="0"/>
              <a:t>Ensign</a:t>
            </a:r>
            <a:r>
              <a:rPr lang="en-US" dirty="0"/>
              <a:t>, May 2016</a:t>
            </a:r>
          </a:p>
        </p:txBody>
      </p:sp>
      <p:pic>
        <p:nvPicPr>
          <p:cNvPr id="1026" name="Picture 2" descr="Elder David A. Bednar">
            <a:extLst>
              <a:ext uri="{FF2B5EF4-FFF2-40B4-BE49-F238E27FC236}">
                <a16:creationId xmlns:a16="http://schemas.microsoft.com/office/drawing/2014/main" id="{2202748A-D3F4-498F-BBD4-EE59CE870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65" y="197997"/>
            <a:ext cx="3090002" cy="41200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71320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3D822E-0725-4DED-848A-2CCE6E3A7EF2}"/>
              </a:ext>
            </a:extLst>
          </p:cNvPr>
          <p:cNvSpPr>
            <a:spLocks noGrp="1"/>
          </p:cNvSpPr>
          <p:nvPr>
            <p:ph type="title"/>
          </p:nvPr>
        </p:nvSpPr>
        <p:spPr/>
        <p:txBody>
          <a:bodyPr/>
          <a:lstStyle/>
          <a:p>
            <a:r>
              <a:rPr lang="en-US" dirty="0"/>
              <a:t>John 12:42–43 </a:t>
            </a:r>
            <a:r>
              <a:rPr lang="en-US" sz="4000" dirty="0"/>
              <a:t>(NRSV)</a:t>
            </a:r>
            <a:r>
              <a:rPr lang="en-US" dirty="0"/>
              <a:t> </a:t>
            </a:r>
          </a:p>
        </p:txBody>
      </p:sp>
      <p:sp>
        <p:nvSpPr>
          <p:cNvPr id="6" name="Content Placeholder 5">
            <a:extLst>
              <a:ext uri="{FF2B5EF4-FFF2-40B4-BE49-F238E27FC236}">
                <a16:creationId xmlns:a16="http://schemas.microsoft.com/office/drawing/2014/main" id="{8574C7F2-87DC-4378-AE68-30910E221F66}"/>
              </a:ext>
            </a:extLst>
          </p:cNvPr>
          <p:cNvSpPr>
            <a:spLocks noGrp="1"/>
          </p:cNvSpPr>
          <p:nvPr>
            <p:ph idx="1"/>
          </p:nvPr>
        </p:nvSpPr>
        <p:spPr/>
        <p:txBody>
          <a:bodyPr>
            <a:normAutofit/>
          </a:bodyPr>
          <a:lstStyle/>
          <a:p>
            <a:pPr marL="36900" indent="0" algn="ctr">
              <a:buNone/>
            </a:pPr>
            <a:r>
              <a:rPr lang="en-US" sz="4200" dirty="0"/>
              <a:t>“Many, even of the authorities, believed in him. But because of the Pharisees they did not confess it, for fear that they would be put out of the synagogue; </a:t>
            </a:r>
          </a:p>
          <a:p>
            <a:pPr marL="36900" indent="0" algn="ctr">
              <a:buNone/>
            </a:pPr>
            <a:r>
              <a:rPr lang="en-US" sz="4200" dirty="0"/>
              <a:t>for they loved human glory more than the glory that comes from God.”</a:t>
            </a:r>
          </a:p>
        </p:txBody>
      </p:sp>
    </p:spTree>
    <p:extLst>
      <p:ext uri="{BB962C8B-B14F-4D97-AF65-F5344CB8AC3E}">
        <p14:creationId xmlns:p14="http://schemas.microsoft.com/office/powerpoint/2010/main" val="856337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a:xfrm>
            <a:off x="740228" y="1580051"/>
            <a:ext cx="10755085" cy="4668349"/>
          </a:xfrm>
        </p:spPr>
        <p:txBody>
          <a:bodyPr>
            <a:normAutofit/>
          </a:bodyPr>
          <a:lstStyle/>
          <a:p>
            <a:pPr marL="36900" indent="0">
              <a:buNone/>
            </a:pPr>
            <a:r>
              <a:rPr lang="en-US" dirty="0"/>
              <a:t>Insights from, discussions with, and resources authored by Julie M. Smith, Dr. Frank Judd, Dr. Matthew Grey, Dr. Joshua Sears, Dr. James R. Edwards, Natalie Regoli, and Judah Smith </a:t>
            </a:r>
            <a:r>
              <a:rPr lang="en-US" b="0" i="0" dirty="0">
                <a:solidFill>
                  <a:schemeClr val="tx1"/>
                </a:solidFill>
                <a:effectLst/>
                <a:latin typeface="Georgia" panose="02040502050405020303" pitchFamily="18" charset="0"/>
              </a:rPr>
              <a:t>were used in the creation of this video. </a:t>
            </a:r>
          </a:p>
          <a:p>
            <a:pPr marL="36900" indent="0">
              <a:buNone/>
            </a:pPr>
            <a:endParaRPr lang="en-US" dirty="0"/>
          </a:p>
        </p:txBody>
      </p:sp>
    </p:spTree>
    <p:extLst>
      <p:ext uri="{BB962C8B-B14F-4D97-AF65-F5344CB8AC3E}">
        <p14:creationId xmlns:p14="http://schemas.microsoft.com/office/powerpoint/2010/main" val="3717435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542AABC-0E71-463D-BF94-4149E8BD90E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932070" y="1056054"/>
            <a:ext cx="6327858" cy="4745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31577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426F3-D30E-47AF-AD6D-4B62D69D20D0}"/>
              </a:ext>
            </a:extLst>
          </p:cNvPr>
          <p:cNvSpPr>
            <a:spLocks noGrp="1"/>
          </p:cNvSpPr>
          <p:nvPr>
            <p:ph idx="1"/>
          </p:nvPr>
        </p:nvSpPr>
        <p:spPr>
          <a:xfrm>
            <a:off x="152400" y="228600"/>
            <a:ext cx="6096000" cy="6248400"/>
          </a:xfrm>
        </p:spPr>
        <p:txBody>
          <a:bodyPr>
            <a:normAutofit/>
          </a:bodyPr>
          <a:lstStyle/>
          <a:p>
            <a:pPr marL="0" indent="0">
              <a:buNone/>
            </a:pPr>
            <a:r>
              <a:rPr lang="en-US" sz="3600" dirty="0">
                <a:latin typeface="Georgia" panose="02040502050405020303" pitchFamily="18" charset="0"/>
              </a:rPr>
              <a:t>“Then gathered the </a:t>
            </a:r>
            <a:r>
              <a:rPr lang="en-US" sz="3600" dirty="0">
                <a:solidFill>
                  <a:srgbClr val="FFFF00"/>
                </a:solidFill>
                <a:latin typeface="Georgia" panose="02040502050405020303" pitchFamily="18" charset="0"/>
              </a:rPr>
              <a:t>chief priests</a:t>
            </a:r>
            <a:r>
              <a:rPr lang="en-US" sz="3600" dirty="0">
                <a:latin typeface="Georgia" panose="02040502050405020303" pitchFamily="18" charset="0"/>
              </a:rPr>
              <a:t> and the Pharisees </a:t>
            </a:r>
            <a:r>
              <a:rPr lang="en-US" sz="3600">
                <a:latin typeface="Georgia" panose="02040502050405020303" pitchFamily="18" charset="0"/>
              </a:rPr>
              <a:t>a council, </a:t>
            </a:r>
            <a:r>
              <a:rPr lang="en-US" sz="3600" dirty="0">
                <a:latin typeface="Georgia" panose="02040502050405020303" pitchFamily="18" charset="0"/>
              </a:rPr>
              <a:t>and said, What do we? for this man doeth many miracles. If we let him thus alone, all men will believe on him: and the Romans shall come and </a:t>
            </a:r>
            <a:r>
              <a:rPr lang="en-US" sz="3600" dirty="0">
                <a:solidFill>
                  <a:srgbClr val="FFFF00"/>
                </a:solidFill>
                <a:latin typeface="Georgia" panose="02040502050405020303" pitchFamily="18" charset="0"/>
              </a:rPr>
              <a:t>take away both our place </a:t>
            </a:r>
            <a:r>
              <a:rPr lang="en-US" sz="3600" dirty="0">
                <a:latin typeface="Georgia" panose="02040502050405020303" pitchFamily="18" charset="0"/>
              </a:rPr>
              <a:t>and nation” (John 11:47–48)</a:t>
            </a:r>
          </a:p>
          <a:p>
            <a:endParaRPr lang="en-US" sz="3600" dirty="0">
              <a:latin typeface="Georgia" panose="02040502050405020303" pitchFamily="18" charset="0"/>
            </a:endParaRPr>
          </a:p>
        </p:txBody>
      </p:sp>
      <p:pic>
        <p:nvPicPr>
          <p:cNvPr id="5" name="Picture 4">
            <a:extLst>
              <a:ext uri="{FF2B5EF4-FFF2-40B4-BE49-F238E27FC236}">
                <a16:creationId xmlns:a16="http://schemas.microsoft.com/office/drawing/2014/main" id="{A1182B71-CB8F-4344-A5D2-E2F19B7B4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21855" y="1085850"/>
            <a:ext cx="6248399" cy="4686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1531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426F3-D30E-47AF-AD6D-4B62D69D20D0}"/>
              </a:ext>
            </a:extLst>
          </p:cNvPr>
          <p:cNvSpPr>
            <a:spLocks noGrp="1"/>
          </p:cNvSpPr>
          <p:nvPr>
            <p:ph idx="1"/>
          </p:nvPr>
        </p:nvSpPr>
        <p:spPr>
          <a:xfrm>
            <a:off x="3922643" y="319017"/>
            <a:ext cx="8116956" cy="6538983"/>
          </a:xfrm>
        </p:spPr>
        <p:txBody>
          <a:bodyPr>
            <a:normAutofit fontScale="92500" lnSpcReduction="10000"/>
          </a:bodyPr>
          <a:lstStyle/>
          <a:p>
            <a:pPr marL="0" indent="0">
              <a:buNone/>
            </a:pPr>
            <a:r>
              <a:rPr lang="en-US" sz="3200" dirty="0"/>
              <a:t>“And one of them, named </a:t>
            </a:r>
            <a:r>
              <a:rPr lang="en-US" sz="3200" dirty="0">
                <a:solidFill>
                  <a:srgbClr val="FFFF00"/>
                </a:solidFill>
              </a:rPr>
              <a:t>Caiaphas</a:t>
            </a:r>
            <a:r>
              <a:rPr lang="en-US" sz="3200" dirty="0"/>
              <a:t>, being the </a:t>
            </a:r>
            <a:r>
              <a:rPr lang="en-US" sz="3200" dirty="0">
                <a:solidFill>
                  <a:srgbClr val="FFFF00"/>
                </a:solidFill>
              </a:rPr>
              <a:t>high priest </a:t>
            </a:r>
            <a:r>
              <a:rPr lang="en-US" sz="3200" dirty="0"/>
              <a:t>that same year, said unto them, ‘Ye know nothing at all, Nor consider that it is expedient for us, that one man should die for the people, and that the whole nation perish not.’</a:t>
            </a:r>
          </a:p>
          <a:p>
            <a:pPr marL="0" indent="0">
              <a:buNone/>
            </a:pPr>
            <a:r>
              <a:rPr lang="en-US" sz="3200" dirty="0">
                <a:solidFill>
                  <a:schemeClr val="bg2"/>
                </a:solidFill>
              </a:rPr>
              <a:t>And this </a:t>
            </a:r>
            <a:r>
              <a:rPr lang="en-US" sz="3200" dirty="0" err="1">
                <a:solidFill>
                  <a:schemeClr val="bg2"/>
                </a:solidFill>
              </a:rPr>
              <a:t>spake</a:t>
            </a:r>
            <a:r>
              <a:rPr lang="en-US" sz="3200" dirty="0">
                <a:solidFill>
                  <a:schemeClr val="bg2"/>
                </a:solidFill>
              </a:rPr>
              <a:t> he not of himself: but being high priest that year, he prophesied that Jesus should die for that nation; And not for that nation only, but that also he should gather together in one the children of God that were scattered abroad. </a:t>
            </a:r>
          </a:p>
          <a:p>
            <a:pPr marL="0" indent="0">
              <a:buNone/>
            </a:pPr>
            <a:r>
              <a:rPr lang="en-US" sz="3200" dirty="0">
                <a:solidFill>
                  <a:schemeClr val="bg2"/>
                </a:solidFill>
              </a:rPr>
              <a:t>Then from that day forth they took counsel together for to put him to death.”</a:t>
            </a:r>
          </a:p>
        </p:txBody>
      </p:sp>
      <p:pic>
        <p:nvPicPr>
          <p:cNvPr id="2" name="Picture 3" descr="A picture containing text&#10;&#10;Description automatically generated">
            <a:extLst>
              <a:ext uri="{FF2B5EF4-FFF2-40B4-BE49-F238E27FC236}">
                <a16:creationId xmlns:a16="http://schemas.microsoft.com/office/drawing/2014/main" id="{C0BD5009-9019-46B5-8573-10397D39D381}"/>
              </a:ext>
            </a:extLst>
          </p:cNvPr>
          <p:cNvPicPr>
            <a:picLocks noChangeAspect="1"/>
          </p:cNvPicPr>
          <p:nvPr/>
        </p:nvPicPr>
        <p:blipFill rotWithShape="1">
          <a:blip r:embed="rId3"/>
          <a:srcRect l="4100" t="2665" r="38062" b="2888"/>
          <a:stretch/>
        </p:blipFill>
        <p:spPr>
          <a:xfrm>
            <a:off x="297089" y="305395"/>
            <a:ext cx="3546114" cy="4431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4BDA884-C07C-498B-84BF-8F4D28EF85C0}"/>
              </a:ext>
            </a:extLst>
          </p:cNvPr>
          <p:cNvSpPr txBox="1"/>
          <p:nvPr/>
        </p:nvSpPr>
        <p:spPr>
          <a:xfrm>
            <a:off x="698546" y="43870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James Tissot</a:t>
            </a:r>
          </a:p>
        </p:txBody>
      </p:sp>
      <p:sp>
        <p:nvSpPr>
          <p:cNvPr id="6" name="TextBox 5">
            <a:extLst>
              <a:ext uri="{FF2B5EF4-FFF2-40B4-BE49-F238E27FC236}">
                <a16:creationId xmlns:a16="http://schemas.microsoft.com/office/drawing/2014/main" id="{703E1FF8-8732-44E4-973F-78EBAE5B04FD}"/>
              </a:ext>
            </a:extLst>
          </p:cNvPr>
          <p:cNvSpPr txBox="1"/>
          <p:nvPr/>
        </p:nvSpPr>
        <p:spPr>
          <a:xfrm>
            <a:off x="795133" y="4798150"/>
            <a:ext cx="2173356" cy="461665"/>
          </a:xfrm>
          <a:prstGeom prst="rect">
            <a:avLst/>
          </a:prstGeom>
          <a:noFill/>
        </p:spPr>
        <p:txBody>
          <a:bodyPr wrap="square">
            <a:spAutoFit/>
          </a:bodyPr>
          <a:lstStyle/>
          <a:p>
            <a:r>
              <a:rPr lang="en-US" sz="2400" dirty="0">
                <a:latin typeface="Georgia" panose="02040502050405020303" pitchFamily="18" charset="0"/>
              </a:rPr>
              <a:t>John 11:49–53</a:t>
            </a:r>
          </a:p>
        </p:txBody>
      </p:sp>
    </p:spTree>
    <p:extLst>
      <p:ext uri="{BB962C8B-B14F-4D97-AF65-F5344CB8AC3E}">
        <p14:creationId xmlns:p14="http://schemas.microsoft.com/office/powerpoint/2010/main" val="280364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426F3-D30E-47AF-AD6D-4B62D69D20D0}"/>
              </a:ext>
            </a:extLst>
          </p:cNvPr>
          <p:cNvSpPr>
            <a:spLocks noGrp="1"/>
          </p:cNvSpPr>
          <p:nvPr>
            <p:ph idx="1"/>
          </p:nvPr>
        </p:nvSpPr>
        <p:spPr>
          <a:xfrm>
            <a:off x="3922643" y="319017"/>
            <a:ext cx="8116956" cy="6538983"/>
          </a:xfrm>
        </p:spPr>
        <p:txBody>
          <a:bodyPr>
            <a:normAutofit fontScale="92500" lnSpcReduction="10000"/>
          </a:bodyPr>
          <a:lstStyle/>
          <a:p>
            <a:pPr marL="0" indent="0">
              <a:buNone/>
            </a:pPr>
            <a:r>
              <a:rPr lang="en-US" sz="3200" dirty="0"/>
              <a:t>“And one of them, named </a:t>
            </a:r>
            <a:r>
              <a:rPr lang="en-US" sz="3200" dirty="0">
                <a:solidFill>
                  <a:srgbClr val="FFFF00"/>
                </a:solidFill>
              </a:rPr>
              <a:t>Caiaphas</a:t>
            </a:r>
            <a:r>
              <a:rPr lang="en-US" sz="3200" dirty="0"/>
              <a:t>, being the </a:t>
            </a:r>
            <a:r>
              <a:rPr lang="en-US" sz="3200" dirty="0">
                <a:solidFill>
                  <a:srgbClr val="FFFF00"/>
                </a:solidFill>
              </a:rPr>
              <a:t>high priest </a:t>
            </a:r>
            <a:r>
              <a:rPr lang="en-US" sz="3200" dirty="0"/>
              <a:t>that same year, said unto them, ‘Ye know nothing at all, Nor consider that it is expedient for us, that one man should die for the people, and that the whole nation perish not.’</a:t>
            </a:r>
          </a:p>
          <a:p>
            <a:pPr marL="0" indent="0">
              <a:buNone/>
            </a:pPr>
            <a:r>
              <a:rPr lang="en-US" sz="3200" dirty="0"/>
              <a:t>And this </a:t>
            </a:r>
            <a:r>
              <a:rPr lang="en-US" sz="3200" dirty="0" err="1"/>
              <a:t>spake</a:t>
            </a:r>
            <a:r>
              <a:rPr lang="en-US" sz="3200" dirty="0"/>
              <a:t> he not of himself: but being high priest that year, he prophesied that Jesus should die for that nation; And not for that nation only, but that also he should gather together in one the children of God that were scattered abroad. </a:t>
            </a:r>
          </a:p>
          <a:p>
            <a:pPr marL="0" indent="0">
              <a:buNone/>
            </a:pPr>
            <a:r>
              <a:rPr lang="en-US" sz="3200" dirty="0"/>
              <a:t>Then from that day forth they took counsel together for to put him to death.”</a:t>
            </a:r>
          </a:p>
        </p:txBody>
      </p:sp>
      <p:pic>
        <p:nvPicPr>
          <p:cNvPr id="2" name="Picture 3" descr="A picture containing text&#10;&#10;Description automatically generated">
            <a:extLst>
              <a:ext uri="{FF2B5EF4-FFF2-40B4-BE49-F238E27FC236}">
                <a16:creationId xmlns:a16="http://schemas.microsoft.com/office/drawing/2014/main" id="{C0BD5009-9019-46B5-8573-10397D39D381}"/>
              </a:ext>
            </a:extLst>
          </p:cNvPr>
          <p:cNvPicPr>
            <a:picLocks noChangeAspect="1"/>
          </p:cNvPicPr>
          <p:nvPr/>
        </p:nvPicPr>
        <p:blipFill rotWithShape="1">
          <a:blip r:embed="rId3"/>
          <a:srcRect l="4100" t="2665" r="38062" b="2888"/>
          <a:stretch/>
        </p:blipFill>
        <p:spPr>
          <a:xfrm>
            <a:off x="297089" y="305395"/>
            <a:ext cx="3546114" cy="4431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4BDA884-C07C-498B-84BF-8F4D28EF85C0}"/>
              </a:ext>
            </a:extLst>
          </p:cNvPr>
          <p:cNvSpPr txBox="1"/>
          <p:nvPr/>
        </p:nvSpPr>
        <p:spPr>
          <a:xfrm>
            <a:off x="698546" y="43870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James Tissot</a:t>
            </a:r>
          </a:p>
        </p:txBody>
      </p:sp>
      <p:sp>
        <p:nvSpPr>
          <p:cNvPr id="6" name="TextBox 5">
            <a:extLst>
              <a:ext uri="{FF2B5EF4-FFF2-40B4-BE49-F238E27FC236}">
                <a16:creationId xmlns:a16="http://schemas.microsoft.com/office/drawing/2014/main" id="{703E1FF8-8732-44E4-973F-78EBAE5B04FD}"/>
              </a:ext>
            </a:extLst>
          </p:cNvPr>
          <p:cNvSpPr txBox="1"/>
          <p:nvPr/>
        </p:nvSpPr>
        <p:spPr>
          <a:xfrm>
            <a:off x="795133" y="4798150"/>
            <a:ext cx="2173356" cy="461665"/>
          </a:xfrm>
          <a:prstGeom prst="rect">
            <a:avLst/>
          </a:prstGeom>
          <a:noFill/>
        </p:spPr>
        <p:txBody>
          <a:bodyPr wrap="square">
            <a:spAutoFit/>
          </a:bodyPr>
          <a:lstStyle/>
          <a:p>
            <a:r>
              <a:rPr lang="en-US" sz="2400" dirty="0">
                <a:latin typeface="Georgia" panose="02040502050405020303" pitchFamily="18" charset="0"/>
              </a:rPr>
              <a:t>John 11:49–53</a:t>
            </a:r>
          </a:p>
        </p:txBody>
      </p:sp>
    </p:spTree>
    <p:extLst>
      <p:ext uri="{BB962C8B-B14F-4D97-AF65-F5344CB8AC3E}">
        <p14:creationId xmlns:p14="http://schemas.microsoft.com/office/powerpoint/2010/main" val="22386449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8410</TotalTime>
  <Words>5325</Words>
  <Application>Microsoft Office PowerPoint</Application>
  <PresentationFormat>Widescreen</PresentationFormat>
  <Paragraphs>328</Paragraphs>
  <Slides>55</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Calisto MT</vt:lpstr>
      <vt:lpstr>Georgia</vt:lpstr>
      <vt:lpstr>Palatino Linotype</vt:lpstr>
      <vt:lpstr>Segoe UI</vt:lpstr>
      <vt:lpstr>Wingdings 2</vt:lpstr>
      <vt:lpstr>Slate</vt:lpstr>
      <vt:lpstr>We know Christ will be Crucified… but who are his main opponents in his arrest, trial and crucifixion? </vt:lpstr>
      <vt:lpstr>We know Christ will be Crucified… but who are his main opponents in his arrest, trial and crucifixion? </vt:lpstr>
      <vt:lpstr>Pharisees or Chief Priests? Matthew 26-27, Mark 14-15, Luke 22-23, John 18-19</vt:lpstr>
      <vt:lpstr>PowerPoint Presentation</vt:lpstr>
      <vt:lpstr>PowerPoint Presentation</vt:lpstr>
      <vt:lpstr>PowerPoint Presentation</vt:lpstr>
      <vt:lpstr>PowerPoint Presentation</vt:lpstr>
      <vt:lpstr>PowerPoint Presentation</vt:lpstr>
      <vt:lpstr>PowerPoint Presentation</vt:lpstr>
      <vt:lpstr>From the Triumphal Entry to  the Last Supper</vt:lpstr>
      <vt:lpstr>PowerPoint Presentation</vt:lpstr>
      <vt:lpstr>PowerPoint Presentation</vt:lpstr>
      <vt:lpstr>PowerPoint Presentation</vt:lpstr>
      <vt:lpstr>PowerPoint Presentation</vt:lpstr>
      <vt:lpstr>PowerPoint Presentation</vt:lpstr>
      <vt:lpstr>From the Triumphal Entry to  the Last Supper</vt:lpstr>
      <vt:lpstr>Mark 11:11–14 (NRSV) </vt:lpstr>
      <vt:lpstr>PowerPoint Presentation</vt:lpstr>
      <vt:lpstr>Mark 11:19–21 (NRSV) </vt:lpstr>
      <vt:lpstr>Mark 11:15–16 (NRSV) </vt:lpstr>
      <vt:lpstr>PowerPoint Presentation</vt:lpstr>
      <vt:lpstr>A “Cleansing” of the Temple, or Foreshadowing of Destruction?</vt:lpstr>
      <vt:lpstr>A “Cleansing” of the Temple, or Foreshadowing of Destruction?</vt:lpstr>
      <vt:lpstr>Cleansing the Temple and  Cursing a Fig Tree</vt:lpstr>
      <vt:lpstr>From the Triumphal Entry to  the Last Supper</vt:lpstr>
      <vt:lpstr>PowerPoint Presentation</vt:lpstr>
      <vt:lpstr>PowerPoint Presentation</vt:lpstr>
      <vt:lpstr>Julie Smith Gospel According to Mark</vt:lpstr>
      <vt:lpstr>Julie Smith Gospel According to Mark</vt:lpstr>
      <vt:lpstr>From the Triumphal Entry to  the Last Supper</vt:lpstr>
      <vt:lpstr>What Was the Purpose of  Christ’s Atonement?</vt:lpstr>
      <vt:lpstr>What Was the Purpose of  Christ’s Atonement?</vt:lpstr>
      <vt:lpstr>What Was the Purpose of  Christ’s Atonement?</vt:lpstr>
      <vt:lpstr>PowerPoint Presentation</vt:lpstr>
      <vt:lpstr>PowerPoint Presentation</vt:lpstr>
      <vt:lpstr>PowerPoint Presentation</vt:lpstr>
      <vt:lpstr>PowerPoint Presentation</vt:lpstr>
      <vt:lpstr>PowerPoint Presentation</vt:lpstr>
      <vt:lpstr>Spoiler Alert: Jesus Wins</vt:lpstr>
      <vt:lpstr>PowerPoint Presentation</vt:lpstr>
      <vt:lpstr>PowerPoint Presentation</vt:lpstr>
      <vt:lpstr>Judah Smith,  Jesus Is ___, p. 190</vt:lpstr>
      <vt:lpstr>PowerPoint Presentation</vt:lpstr>
      <vt:lpstr>From the Triumphal Entry to  the Last Supper</vt:lpstr>
      <vt:lpstr>PowerPoint Presentation</vt:lpstr>
      <vt:lpstr>PowerPoint Presentation</vt:lpstr>
      <vt:lpstr>Lord is it I?</vt:lpstr>
      <vt:lpstr>PowerPoint Presentation</vt:lpstr>
      <vt:lpstr>PowerPoint Presentation</vt:lpstr>
      <vt:lpstr>PowerPoint Presentation</vt:lpstr>
      <vt:lpstr>PowerPoint Presentation</vt:lpstr>
      <vt:lpstr>PowerPoint Presentation</vt:lpstr>
      <vt:lpstr>PowerPoint Presentation</vt:lpstr>
      <vt:lpstr>John 12:42–43 (NRSV)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530</cp:revision>
  <dcterms:created xsi:type="dcterms:W3CDTF">2020-09-16T01:28:51Z</dcterms:created>
  <dcterms:modified xsi:type="dcterms:W3CDTF">2022-05-25T22:47:31Z</dcterms:modified>
</cp:coreProperties>
</file>