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8"/>
  </p:notesMasterIdLst>
  <p:sldIdLst>
    <p:sldId id="1315" r:id="rId2"/>
    <p:sldId id="1316" r:id="rId3"/>
    <p:sldId id="1318" r:id="rId4"/>
    <p:sldId id="747" r:id="rId5"/>
    <p:sldId id="1040" r:id="rId6"/>
    <p:sldId id="1041" r:id="rId7"/>
    <p:sldId id="1306" r:id="rId8"/>
    <p:sldId id="450" r:id="rId9"/>
    <p:sldId id="1307" r:id="rId10"/>
    <p:sldId id="697" r:id="rId11"/>
    <p:sldId id="1323" r:id="rId12"/>
    <p:sldId id="1067" r:id="rId13"/>
    <p:sldId id="1065" r:id="rId14"/>
    <p:sldId id="1319" r:id="rId15"/>
    <p:sldId id="1297" r:id="rId16"/>
    <p:sldId id="1324" r:id="rId17"/>
    <p:sldId id="1320" r:id="rId18"/>
    <p:sldId id="1314" r:id="rId19"/>
    <p:sldId id="600" r:id="rId20"/>
    <p:sldId id="1042" r:id="rId21"/>
    <p:sldId id="1321" r:id="rId22"/>
    <p:sldId id="492" r:id="rId23"/>
    <p:sldId id="1322" r:id="rId24"/>
    <p:sldId id="1311" r:id="rId25"/>
    <p:sldId id="1014" r:id="rId26"/>
    <p:sldId id="494" r:id="rId27"/>
    <p:sldId id="750" r:id="rId28"/>
    <p:sldId id="752" r:id="rId29"/>
    <p:sldId id="753" r:id="rId30"/>
    <p:sldId id="754" r:id="rId31"/>
    <p:sldId id="755" r:id="rId32"/>
    <p:sldId id="1313" r:id="rId33"/>
    <p:sldId id="1312" r:id="rId34"/>
    <p:sldId id="1030" r:id="rId35"/>
    <p:sldId id="1000" r:id="rId36"/>
    <p:sldId id="1325" r:id="rId37"/>
    <p:sldId id="1036" r:id="rId38"/>
    <p:sldId id="1022" r:id="rId39"/>
    <p:sldId id="1064" r:id="rId40"/>
    <p:sldId id="1023" r:id="rId41"/>
    <p:sldId id="1026" r:id="rId42"/>
    <p:sldId id="1052" r:id="rId43"/>
    <p:sldId id="605" r:id="rId44"/>
    <p:sldId id="606" r:id="rId45"/>
    <p:sldId id="1035" r:id="rId46"/>
    <p:sldId id="134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72549" autoAdjust="0"/>
  </p:normalViewPr>
  <p:slideViewPr>
    <p:cSldViewPr snapToGrid="0">
      <p:cViewPr varScale="1">
        <p:scale>
          <a:sx n="43" d="100"/>
          <a:sy n="43" d="100"/>
        </p:scale>
        <p:origin x="13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The_Denial_of_Saint_Peter,_about_1648,_Mathieu_Le_Nain.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The_Denial_of_Saint_Peter,_about_1648,_Mathieu_Le_Nain.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hurchofjesuschrist.org/media/video/2011-10-018-jesus-is-condemned-before-pilate?lang=po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hurchofjesuschrist.org/media/video/2011-10-018-jesus-is-condemned-before-pilate?lang=po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hurchofjesuschrist.org/media/video/2011-10-018-jesus-is-condemned-before-pilate?lang=po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recordonline.com/article/20130910/news0301/309109996"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cordonline.com/article/20130910/news0301/30910999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Matthias_St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Matthias_St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Matthias_St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Matthias_St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https://pixabay.com/photos/bonfire-burning-campfire-dark-fire-1835829/</a:t>
            </a:r>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206907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few hours before Christ was found guilty, at the last supper, Jesus had said…</a:t>
            </a:r>
          </a:p>
          <a:p>
            <a:endParaRPr lang="en-US" dirty="0">
              <a:cs typeface="Calibri"/>
            </a:endParaRPr>
          </a:p>
          <a:p>
            <a:r>
              <a:rPr lang="en-US" dirty="0">
                <a:hlinkClick r:id="rId3"/>
              </a:rPr>
              <a:t>https://commons.wikimedia.org/wiki/File:The_Denial_of_Saint_Peter,_about_1648,_Mathieu_Le_Nain.jpg</a:t>
            </a:r>
            <a:endParaRPr lang="en-US" dirty="0"/>
          </a:p>
          <a:p>
            <a:r>
              <a:rPr lang="en-US" dirty="0">
                <a:cs typeface="Calibri"/>
              </a:rPr>
              <a:t>Image was cropped</a:t>
            </a:r>
          </a:p>
        </p:txBody>
      </p:sp>
      <p:sp>
        <p:nvSpPr>
          <p:cNvPr id="4" name="Slide Number Placeholder 3"/>
          <p:cNvSpPr>
            <a:spLocks noGrp="1"/>
          </p:cNvSpPr>
          <p:nvPr>
            <p:ph type="sldNum" sz="quarter" idx="5"/>
          </p:nvPr>
        </p:nvSpPr>
        <p:spPr/>
        <p:txBody>
          <a:bodyPr/>
          <a:lstStyle/>
          <a:p>
            <a:fld id="{8F992AFB-CCB7-41E6-BF6F-E17A0E5BBC67}" type="slidenum">
              <a:rPr lang="en-US" smtClean="0"/>
              <a:t>10</a:t>
            </a:fld>
            <a:endParaRPr lang="en-US"/>
          </a:p>
        </p:txBody>
      </p:sp>
    </p:spTree>
    <p:extLst>
      <p:ext uri="{BB962C8B-B14F-4D97-AF65-F5344CB8AC3E}">
        <p14:creationId xmlns:p14="http://schemas.microsoft.com/office/powerpoint/2010/main" val="2296398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few hours before Christ was found guilty, at the last supper, Jesus had said…</a:t>
            </a:r>
          </a:p>
          <a:p>
            <a:endParaRPr lang="en-US" dirty="0">
              <a:cs typeface="Calibri"/>
            </a:endParaRPr>
          </a:p>
          <a:p>
            <a:r>
              <a:rPr lang="en-US" dirty="0">
                <a:hlinkClick r:id="rId3"/>
              </a:rPr>
              <a:t>https://commons.wikimedia.org/wiki/File:The_Denial_of_Saint_Peter,_about_1648,_Mathieu_Le_Nain.jpg</a:t>
            </a:r>
            <a:endParaRPr lang="en-US" dirty="0"/>
          </a:p>
          <a:p>
            <a:r>
              <a:rPr lang="en-US" dirty="0">
                <a:cs typeface="Calibri"/>
              </a:rPr>
              <a:t>Image was cropped</a:t>
            </a:r>
          </a:p>
        </p:txBody>
      </p:sp>
      <p:sp>
        <p:nvSpPr>
          <p:cNvPr id="4" name="Slide Number Placeholder 3"/>
          <p:cNvSpPr>
            <a:spLocks noGrp="1"/>
          </p:cNvSpPr>
          <p:nvPr>
            <p:ph type="sldNum" sz="quarter" idx="5"/>
          </p:nvPr>
        </p:nvSpPr>
        <p:spPr/>
        <p:txBody>
          <a:bodyPr/>
          <a:lstStyle/>
          <a:p>
            <a:fld id="{8F992AFB-CCB7-41E6-BF6F-E17A0E5BBC67}" type="slidenum">
              <a:rPr lang="en-US" smtClean="0"/>
              <a:t>11</a:t>
            </a:fld>
            <a:endParaRPr lang="en-US"/>
          </a:p>
        </p:txBody>
      </p:sp>
    </p:spTree>
    <p:extLst>
      <p:ext uri="{BB962C8B-B14F-4D97-AF65-F5344CB8AC3E}">
        <p14:creationId xmlns:p14="http://schemas.microsoft.com/office/powerpoint/2010/main" val="150638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12</a:t>
            </a:fld>
            <a:endParaRPr lang="en-US"/>
          </a:p>
        </p:txBody>
      </p:sp>
    </p:spTree>
    <p:extLst>
      <p:ext uri="{BB962C8B-B14F-4D97-AF65-F5344CB8AC3E}">
        <p14:creationId xmlns:p14="http://schemas.microsoft.com/office/powerpoint/2010/main" val="13927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380679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363644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a:p>
        </p:txBody>
      </p:sp>
    </p:spTree>
    <p:extLst>
      <p:ext uri="{BB962C8B-B14F-4D97-AF65-F5344CB8AC3E}">
        <p14:creationId xmlns:p14="http://schemas.microsoft.com/office/powerpoint/2010/main" val="43811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a:p>
        </p:txBody>
      </p:sp>
    </p:spTree>
    <p:extLst>
      <p:ext uri="{BB962C8B-B14F-4D97-AF65-F5344CB8AC3E}">
        <p14:creationId xmlns:p14="http://schemas.microsoft.com/office/powerpoint/2010/main" val="220202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https://www.churchofjesuschrist.org/media/image/bible-video-jesus-pilate-2a5b178?lang=eng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18</a:t>
            </a:fld>
            <a:endParaRPr lang="en-US"/>
          </a:p>
        </p:txBody>
      </p:sp>
    </p:spTree>
    <p:extLst>
      <p:ext uri="{BB962C8B-B14F-4D97-AF65-F5344CB8AC3E}">
        <p14:creationId xmlns:p14="http://schemas.microsoft.com/office/powerpoint/2010/main" val="2628967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1210364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21</a:t>
            </a:fld>
            <a:endParaRPr lang="en-US"/>
          </a:p>
        </p:txBody>
      </p:sp>
    </p:spTree>
    <p:extLst>
      <p:ext uri="{BB962C8B-B14F-4D97-AF65-F5344CB8AC3E}">
        <p14:creationId xmlns:p14="http://schemas.microsoft.com/office/powerpoint/2010/main" val="388359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https://commons.wikimedia.org/wiki/File:Can_Coors_Light.jpg</a:t>
            </a:r>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81832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https://www.churchofjesuschrist.org/media/image/bible-video-jesus-pilate-2a5b178?lang=eng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22</a:t>
            </a:fld>
            <a:endParaRPr lang="en-US"/>
          </a:p>
        </p:txBody>
      </p:sp>
    </p:spTree>
    <p:extLst>
      <p:ext uri="{BB962C8B-B14F-4D97-AF65-F5344CB8AC3E}">
        <p14:creationId xmlns:p14="http://schemas.microsoft.com/office/powerpoint/2010/main" val="3515988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https://www.churchofjesuschrist.org/media/image/bible-video-jesus-pilate-2a5b178?lang=eng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23</a:t>
            </a:fld>
            <a:endParaRPr lang="en-US"/>
          </a:p>
        </p:txBody>
      </p:sp>
    </p:spTree>
    <p:extLst>
      <p:ext uri="{BB962C8B-B14F-4D97-AF65-F5344CB8AC3E}">
        <p14:creationId xmlns:p14="http://schemas.microsoft.com/office/powerpoint/2010/main" val="1465960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https://commons.wikimedia.org/wiki/File:Munkacsy_-_Christ_in_front_of_Pilate.jpg</a:t>
            </a:r>
          </a:p>
        </p:txBody>
      </p:sp>
      <p:sp>
        <p:nvSpPr>
          <p:cNvPr id="4" name="Slide Number Placeholder 3"/>
          <p:cNvSpPr>
            <a:spLocks noGrp="1"/>
          </p:cNvSpPr>
          <p:nvPr>
            <p:ph type="sldNum" sz="quarter" idx="5"/>
          </p:nvPr>
        </p:nvSpPr>
        <p:spPr/>
        <p:txBody>
          <a:bodyPr/>
          <a:lstStyle/>
          <a:p>
            <a:fld id="{8F992AFB-CCB7-41E6-BF6F-E17A0E5BBC67}" type="slidenum">
              <a:rPr lang="en-US" smtClean="0"/>
              <a:t>24</a:t>
            </a:fld>
            <a:endParaRPr lang="en-US"/>
          </a:p>
        </p:txBody>
      </p:sp>
    </p:spTree>
    <p:extLst>
      <p:ext uri="{BB962C8B-B14F-4D97-AF65-F5344CB8AC3E}">
        <p14:creationId xmlns:p14="http://schemas.microsoft.com/office/powerpoint/2010/main" val="3246618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25</a:t>
            </a:fld>
            <a:endParaRPr lang="en-US"/>
          </a:p>
        </p:txBody>
      </p:sp>
    </p:spTree>
    <p:extLst>
      <p:ext uri="{BB962C8B-B14F-4D97-AF65-F5344CB8AC3E}">
        <p14:creationId xmlns:p14="http://schemas.microsoft.com/office/powerpoint/2010/main" val="1273754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https://www.churchofjesuschrist.org/media/image/bible-video-jesus-pilate-2a5b178?lang=eng</a:t>
            </a: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26</a:t>
            </a:fld>
            <a:endParaRPr lang="en-US"/>
          </a:p>
        </p:txBody>
      </p:sp>
    </p:spTree>
    <p:extLst>
      <p:ext uri="{BB962C8B-B14F-4D97-AF65-F5344CB8AC3E}">
        <p14:creationId xmlns:p14="http://schemas.microsoft.com/office/powerpoint/2010/main" val="2959010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27</a:t>
            </a:fld>
            <a:endParaRPr lang="en-US"/>
          </a:p>
        </p:txBody>
      </p:sp>
    </p:spTree>
    <p:extLst>
      <p:ext uri="{BB962C8B-B14F-4D97-AF65-F5344CB8AC3E}">
        <p14:creationId xmlns:p14="http://schemas.microsoft.com/office/powerpoint/2010/main" val="3300972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https://www.churchofjesuschrist.org/media/image/bible-videos-jesus-pilate-200ce4e?lang=eng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28</a:t>
            </a:fld>
            <a:endParaRPr lang="en-US"/>
          </a:p>
        </p:txBody>
      </p:sp>
    </p:spTree>
    <p:extLst>
      <p:ext uri="{BB962C8B-B14F-4D97-AF65-F5344CB8AC3E}">
        <p14:creationId xmlns:p14="http://schemas.microsoft.com/office/powerpoint/2010/main" val="460642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Written</a:t>
            </a:r>
            <a:r>
              <a:rPr lang="en-US" baseline="0" dirty="0"/>
              <a:t> in the 40s CE</a:t>
            </a:r>
          </a:p>
          <a:p>
            <a:r>
              <a:rPr lang="en-US" dirty="0">
                <a:hlinkClick r:id="rId3"/>
              </a:rPr>
              <a:t>https://www.churchofjesuschrist.org/media/video/2011-10-018-jesus-is-condemned-before-pilate?lang=por</a:t>
            </a:r>
            <a:endParaRPr lang="en-US"/>
          </a:p>
          <a:p>
            <a:r>
              <a:rPr lang="en-US" dirty="0"/>
              <a:t>0:20</a:t>
            </a:r>
          </a:p>
          <a:p>
            <a:endParaRPr lang="en-US" dirty="0">
              <a:cs typeface="Calibri"/>
            </a:endParaRPr>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30</a:t>
            </a:fld>
            <a:endParaRPr lang="en-US" altLang="en-US"/>
          </a:p>
        </p:txBody>
      </p:sp>
    </p:spTree>
    <p:extLst>
      <p:ext uri="{BB962C8B-B14F-4D97-AF65-F5344CB8AC3E}">
        <p14:creationId xmlns:p14="http://schemas.microsoft.com/office/powerpoint/2010/main" val="2971879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Written</a:t>
            </a:r>
            <a:r>
              <a:rPr lang="en-US" baseline="0" dirty="0"/>
              <a:t> in the 40s CE</a:t>
            </a:r>
          </a:p>
          <a:p>
            <a:r>
              <a:rPr lang="en-US" dirty="0">
                <a:hlinkClick r:id="rId3"/>
              </a:rPr>
              <a:t>https://www.churchofjesuschrist.org/media/video/2011-10-018-jesus-is-condemned-before-pilate?lang=por</a:t>
            </a:r>
            <a:endParaRPr lang="en-US"/>
          </a:p>
          <a:p>
            <a:r>
              <a:rPr lang="en-US" dirty="0"/>
              <a:t>0:20</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31</a:t>
            </a:fld>
            <a:endParaRPr lang="en-US" altLang="en-US"/>
          </a:p>
        </p:txBody>
      </p:sp>
    </p:spTree>
    <p:extLst>
      <p:ext uri="{BB962C8B-B14F-4D97-AF65-F5344CB8AC3E}">
        <p14:creationId xmlns:p14="http://schemas.microsoft.com/office/powerpoint/2010/main" val="2557305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Written</a:t>
            </a:r>
            <a:r>
              <a:rPr lang="en-US" baseline="0" dirty="0"/>
              <a:t> in the 40s CE</a:t>
            </a:r>
          </a:p>
          <a:p>
            <a:r>
              <a:rPr lang="en-US" dirty="0">
                <a:hlinkClick r:id="rId3"/>
              </a:rPr>
              <a:t>https://www.churchofjesuschrist.org/media/video/2011-10-018-jesus-is-condemned-before-pilate?lang=por</a:t>
            </a:r>
            <a:endParaRPr lang="en-US"/>
          </a:p>
          <a:p>
            <a:r>
              <a:rPr lang="en-US" dirty="0"/>
              <a:t>0:20</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32</a:t>
            </a:fld>
            <a:endParaRPr lang="en-US" altLang="en-US"/>
          </a:p>
        </p:txBody>
      </p:sp>
    </p:spTree>
    <p:extLst>
      <p:ext uri="{BB962C8B-B14F-4D97-AF65-F5344CB8AC3E}">
        <p14:creationId xmlns:p14="http://schemas.microsoft.com/office/powerpoint/2010/main" val="78434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https://world.openfoodfacts.org/images/products/07891205/front_en.17.full.jpg</a:t>
            </a:r>
          </a:p>
        </p:txBody>
      </p:sp>
      <p:sp>
        <p:nvSpPr>
          <p:cNvPr id="4" name="Slide Number Placeholder 3"/>
          <p:cNvSpPr>
            <a:spLocks noGrp="1"/>
          </p:cNvSpPr>
          <p:nvPr>
            <p:ph type="sldNum" sz="quarter" idx="5"/>
          </p:nvPr>
        </p:nvSpPr>
        <p:spPr/>
        <p:txBody>
          <a:bodyPr/>
          <a:lstStyle/>
          <a:p>
            <a:fld id="{8F992AFB-CCB7-41E6-BF6F-E17A0E5BBC67}" type="slidenum">
              <a:rPr lang="en-US" smtClean="0"/>
              <a:t>3</a:t>
            </a:fld>
            <a:endParaRPr lang="en-US"/>
          </a:p>
        </p:txBody>
      </p:sp>
    </p:spTree>
    <p:extLst>
      <p:ext uri="{BB962C8B-B14F-4D97-AF65-F5344CB8AC3E}">
        <p14:creationId xmlns:p14="http://schemas.microsoft.com/office/powerpoint/2010/main" val="67739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https://commons.wikimedia.org/wiki/File:Munkacsy_-_Christ_in_front_of_Pilate.jpg</a:t>
            </a: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3415660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CE9AB-FE61-4CC8-B4A1-5B4B830BCD17}" type="slidenum">
              <a:rPr lang="en-US" altLang="en-US" smtClean="0"/>
              <a:pPr/>
              <a:t>34</a:t>
            </a:fld>
            <a:endParaRPr lang="en-US" altLang="en-US"/>
          </a:p>
        </p:txBody>
      </p:sp>
    </p:spTree>
    <p:extLst>
      <p:ext uri="{BB962C8B-B14F-4D97-AF65-F5344CB8AC3E}">
        <p14:creationId xmlns:p14="http://schemas.microsoft.com/office/powerpoint/2010/main" val="1400419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https://www.recordonline.com/article/20130910/news0301/309109996</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35</a:t>
            </a:fld>
            <a:endParaRPr lang="en-US"/>
          </a:p>
        </p:txBody>
      </p:sp>
    </p:spTree>
    <p:extLst>
      <p:ext uri="{BB962C8B-B14F-4D97-AF65-F5344CB8AC3E}">
        <p14:creationId xmlns:p14="http://schemas.microsoft.com/office/powerpoint/2010/main" val="2242430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https://www.recordonline.com/article/20130910/news0301/309109996</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36</a:t>
            </a:fld>
            <a:endParaRPr lang="en-US"/>
          </a:p>
        </p:txBody>
      </p:sp>
    </p:spTree>
    <p:extLst>
      <p:ext uri="{BB962C8B-B14F-4D97-AF65-F5344CB8AC3E}">
        <p14:creationId xmlns:p14="http://schemas.microsoft.com/office/powerpoint/2010/main" val="479162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BC68F0-71EF-43FF-A10E-ABCF0EB276CB}" type="slidenum">
              <a:rPr lang="en-US" smtClean="0"/>
              <a:pPr/>
              <a:t>37</a:t>
            </a:fld>
            <a:endParaRPr lang="en-US"/>
          </a:p>
        </p:txBody>
      </p:sp>
    </p:spTree>
    <p:extLst>
      <p:ext uri="{BB962C8B-B14F-4D97-AF65-F5344CB8AC3E}">
        <p14:creationId xmlns:p14="http://schemas.microsoft.com/office/powerpoint/2010/main" val="1970603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https://www.churchofjesuschrist.org/media/image/red-robe-christ-10cac9b?lang=eng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38</a:t>
            </a:fld>
            <a:endParaRPr lang="en-US"/>
          </a:p>
        </p:txBody>
      </p:sp>
    </p:spTree>
    <p:extLst>
      <p:ext uri="{BB962C8B-B14F-4D97-AF65-F5344CB8AC3E}">
        <p14:creationId xmlns:p14="http://schemas.microsoft.com/office/powerpoint/2010/main" val="3217468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https://www.churchofjesuschrist.org/media/image/red-robe-christ-10cac9b?lang=eng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758671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https://www.churchofjesuschrist.org/media/image/jesus-christ-crown-thorns-5720e36?lang=eng</a:t>
            </a:r>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4005482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https://moastore.byu.edu/product/the-mocking-of-christ/</a:t>
            </a:r>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a:p>
        </p:txBody>
      </p:sp>
    </p:spTree>
    <p:extLst>
      <p:ext uri="{BB962C8B-B14F-4D97-AF65-F5344CB8AC3E}">
        <p14:creationId xmlns:p14="http://schemas.microsoft.com/office/powerpoint/2010/main" val="3225442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465" indent="0">
              <a:buNone/>
            </a:pPr>
            <a:r>
              <a:rPr lang="en-US" sz="1200" dirty="0">
                <a:ln>
                  <a:solidFill>
                    <a:prstClr val="black">
                      <a:lumMod val="75000"/>
                      <a:lumOff val="25000"/>
                      <a:alpha val="10000"/>
                    </a:prstClr>
                  </a:solidFill>
                </a:ln>
                <a:latin typeface="Georgia"/>
              </a:rPr>
              <a:t>Image: </a:t>
            </a:r>
            <a:r>
              <a:rPr lang="en-US" dirty="0">
                <a:ln>
                  <a:solidFill>
                    <a:prstClr val="black">
                      <a:lumMod val="75000"/>
                      <a:lumOff val="25000"/>
                      <a:alpha val="10000"/>
                    </a:prstClr>
                  </a:solidFill>
                </a:ln>
              </a:rPr>
              <a:t>https://commons.wikimedia.org/wiki/File:Fr_Pfettisheim_Chemin_de_croix_station_VIII_full.jpg</a:t>
            </a:r>
          </a:p>
          <a:p>
            <a:pPr indent="0">
              <a:buNone/>
            </a:pPr>
            <a:endParaRPr lang="en-US" sz="1200"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43</a:t>
            </a:fld>
            <a:endParaRPr lang="en-US"/>
          </a:p>
        </p:txBody>
      </p:sp>
    </p:spTree>
    <p:extLst>
      <p:ext uri="{BB962C8B-B14F-4D97-AF65-F5344CB8AC3E}">
        <p14:creationId xmlns:p14="http://schemas.microsoft.com/office/powerpoint/2010/main" val="221282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222222"/>
                </a:solidFill>
                <a:latin typeface="Arial"/>
                <a:cs typeface="Arial"/>
              </a:rPr>
              <a:t>Christ Before Caiaphas</a:t>
            </a:r>
            <a:r>
              <a:rPr lang="en-US" sz="1200" dirty="0">
                <a:solidFill>
                  <a:srgbClr val="222222"/>
                </a:solidFill>
                <a:latin typeface="Arial"/>
                <a:cs typeface="Arial"/>
              </a:rPr>
              <a:t>, by </a:t>
            </a:r>
            <a:r>
              <a:rPr lang="en-US" sz="1200" dirty="0">
                <a:solidFill>
                  <a:srgbClr val="0B0080"/>
                </a:solidFill>
                <a:latin typeface="Arial"/>
                <a:cs typeface="Arial"/>
                <a:hlinkClick r:id="rId3" tooltip="Matthias Stom"/>
              </a:rPr>
              <a:t>Matthias Stom</a:t>
            </a:r>
            <a:r>
              <a:rPr lang="en-US" sz="1200" dirty="0">
                <a:solidFill>
                  <a:srgbClr val="222222"/>
                </a:solidFill>
                <a:latin typeface="Arial"/>
                <a:cs typeface="Arial"/>
              </a:rPr>
              <a:t>.</a:t>
            </a:r>
            <a:endParaRPr lang="en-US" sz="1200" dirty="0">
              <a:latin typeface="Arial"/>
              <a:cs typeface="Arial"/>
            </a:endParaRPr>
          </a:p>
          <a:p>
            <a:endParaRPr lang="en-US" dirty="0"/>
          </a:p>
          <a:p>
            <a:r>
              <a:rPr lang="en-US" dirty="0"/>
              <a:t>https://commons.wikimedia.org/wiki/File:Mattias_Stom,_Christ_before_Caiaphas.jpg</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a:t>
            </a:fld>
            <a:endParaRPr lang="en-US"/>
          </a:p>
        </p:txBody>
      </p:sp>
    </p:spTree>
    <p:extLst>
      <p:ext uri="{BB962C8B-B14F-4D97-AF65-F5344CB8AC3E}">
        <p14:creationId xmlns:p14="http://schemas.microsoft.com/office/powerpoint/2010/main" val="1349311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www.churchofjesuschrist.org</a:t>
            </a:r>
            <a:r>
              <a:rPr lang="en-US" dirty="0"/>
              <a:t>/media/image/elder-david-a-bednar-lds-1307952?lang=</a:t>
            </a:r>
            <a:r>
              <a:rPr lang="en-US" dirty="0" err="1"/>
              <a:t>eng</a:t>
            </a:r>
            <a:endParaRPr lang="en-US"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44</a:t>
            </a:fld>
            <a:endParaRPr lang="en-US"/>
          </a:p>
        </p:txBody>
      </p:sp>
    </p:spTree>
    <p:extLst>
      <p:ext uri="{BB962C8B-B14F-4D97-AF65-F5344CB8AC3E}">
        <p14:creationId xmlns:p14="http://schemas.microsoft.com/office/powerpoint/2010/main" val="2778859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9FBC68F0-71EF-43FF-A10E-ABCF0EB276CB}" type="slidenum">
              <a:rPr lang="en-US" smtClean="0"/>
              <a:pPr/>
              <a:t>45</a:t>
            </a:fld>
            <a:endParaRPr lang="en-US"/>
          </a:p>
        </p:txBody>
      </p:sp>
    </p:spTree>
    <p:extLst>
      <p:ext uri="{BB962C8B-B14F-4D97-AF65-F5344CB8AC3E}">
        <p14:creationId xmlns:p14="http://schemas.microsoft.com/office/powerpoint/2010/main" val="36425007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46</a:t>
            </a:fld>
            <a:endParaRPr lang="en-US" dirty="0"/>
          </a:p>
        </p:txBody>
      </p:sp>
    </p:spTree>
    <p:extLst>
      <p:ext uri="{BB962C8B-B14F-4D97-AF65-F5344CB8AC3E}">
        <p14:creationId xmlns:p14="http://schemas.microsoft.com/office/powerpoint/2010/main" val="2962165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222222"/>
                </a:solidFill>
                <a:latin typeface="Arial"/>
                <a:cs typeface="Arial"/>
              </a:rPr>
              <a:t>Christ Before Caiaphas</a:t>
            </a:r>
            <a:r>
              <a:rPr lang="en-US" sz="1200" dirty="0">
                <a:solidFill>
                  <a:srgbClr val="222222"/>
                </a:solidFill>
                <a:latin typeface="Arial"/>
                <a:cs typeface="Arial"/>
              </a:rPr>
              <a:t>, by </a:t>
            </a:r>
            <a:r>
              <a:rPr lang="en-US" sz="1200" dirty="0">
                <a:solidFill>
                  <a:srgbClr val="0B0080"/>
                </a:solidFill>
                <a:latin typeface="Arial"/>
                <a:cs typeface="Arial"/>
                <a:hlinkClick r:id="rId3" tooltip="Matthias Stom"/>
              </a:rPr>
              <a:t>Matthias Stom</a:t>
            </a:r>
            <a:r>
              <a:rPr lang="en-US" sz="1200" dirty="0">
                <a:solidFill>
                  <a:srgbClr val="222222"/>
                </a:solidFill>
                <a:latin typeface="Arial"/>
                <a:cs typeface="Arial"/>
              </a:rPr>
              <a:t>.</a:t>
            </a:r>
            <a:endParaRPr lang="en-US" sz="1200" dirty="0">
              <a:latin typeface="Arial"/>
              <a:cs typeface="Arial"/>
            </a:endParaRPr>
          </a:p>
          <a:p>
            <a:endParaRPr lang="en-US" dirty="0"/>
          </a:p>
          <a:p>
            <a:r>
              <a:rPr lang="en-US" dirty="0"/>
              <a:t>https://commons.wikimedia.org/wiki/File:Mattias_Stom,_Christ_before_Caiaphas.jpg</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5</a:t>
            </a:fld>
            <a:endParaRPr lang="en-US"/>
          </a:p>
        </p:txBody>
      </p:sp>
    </p:spTree>
    <p:extLst>
      <p:ext uri="{BB962C8B-B14F-4D97-AF65-F5344CB8AC3E}">
        <p14:creationId xmlns:p14="http://schemas.microsoft.com/office/powerpoint/2010/main" val="373037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222222"/>
                </a:solidFill>
                <a:latin typeface="Arial" panose="020B0604020202020204" pitchFamily="34" charset="0"/>
              </a:rPr>
              <a:t>What caused such a violent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222222"/>
                </a:solidFill>
                <a:latin typeface="Arial" panose="020B0604020202020204" pitchFamily="34" charset="0"/>
              </a:rPr>
              <a:t>Christ Before Caiaphas</a:t>
            </a:r>
            <a:r>
              <a:rPr lang="en-US" sz="1200" dirty="0">
                <a:solidFill>
                  <a:srgbClr val="222222"/>
                </a:solidFill>
                <a:latin typeface="Arial" panose="020B0604020202020204" pitchFamily="34" charset="0"/>
              </a:rPr>
              <a:t>, by </a:t>
            </a:r>
            <a:r>
              <a:rPr lang="en-US" sz="1200" dirty="0">
                <a:solidFill>
                  <a:srgbClr val="0B0080"/>
                </a:solidFill>
                <a:latin typeface="Arial" panose="020B0604020202020204" pitchFamily="34" charset="0"/>
                <a:hlinkClick r:id="rId3" tooltip="Matthias Stom"/>
              </a:rPr>
              <a:t>Matthias </a:t>
            </a:r>
            <a:r>
              <a:rPr lang="en-US" sz="1200" dirty="0" err="1">
                <a:solidFill>
                  <a:srgbClr val="0B0080"/>
                </a:solidFill>
                <a:latin typeface="Arial" panose="020B0604020202020204" pitchFamily="34" charset="0"/>
                <a:hlinkClick r:id="rId3" tooltip="Matthias Stom"/>
              </a:rPr>
              <a:t>Stom</a:t>
            </a:r>
            <a:r>
              <a:rPr lang="en-US" sz="1200" dirty="0">
                <a:solidFill>
                  <a:srgbClr val="222222"/>
                </a:solidFill>
                <a:latin typeface="Arial" panose="020B0604020202020204" pitchFamily="34" charset="0"/>
              </a:rPr>
              <a:t>.</a:t>
            </a:r>
            <a:endParaRPr lang="en-US" sz="1200"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6</a:t>
            </a:fld>
            <a:endParaRPr lang="en-US"/>
          </a:p>
        </p:txBody>
      </p:sp>
    </p:spTree>
    <p:extLst>
      <p:ext uri="{BB962C8B-B14F-4D97-AF65-F5344CB8AC3E}">
        <p14:creationId xmlns:p14="http://schemas.microsoft.com/office/powerpoint/2010/main" val="211633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https://commons.wikimedia.org/wiki/File:Saint-Sever_Beatus_f._051r_-_Vision_of_Daniel_-_crop.jpg</a:t>
            </a:r>
          </a:p>
        </p:txBody>
      </p:sp>
      <p:sp>
        <p:nvSpPr>
          <p:cNvPr id="4" name="Slide Number Placeholder 3"/>
          <p:cNvSpPr>
            <a:spLocks noGrp="1"/>
          </p:cNvSpPr>
          <p:nvPr>
            <p:ph type="sldNum" sz="quarter" idx="5"/>
          </p:nvPr>
        </p:nvSpPr>
        <p:spPr/>
        <p:txBody>
          <a:bodyPr/>
          <a:lstStyle/>
          <a:p>
            <a:fld id="{8F992AFB-CCB7-41E6-BF6F-E17A0E5BBC67}" type="slidenum">
              <a:rPr lang="en-US" smtClean="0"/>
              <a:t>7</a:t>
            </a:fld>
            <a:endParaRPr lang="en-US"/>
          </a:p>
        </p:txBody>
      </p:sp>
    </p:spTree>
    <p:extLst>
      <p:ext uri="{BB962C8B-B14F-4D97-AF65-F5344CB8AC3E}">
        <p14:creationId xmlns:p14="http://schemas.microsoft.com/office/powerpoint/2010/main" val="281469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F2A96D2-0AF6-4CB6-9D1D-399BE03C6259}" type="slidenum">
              <a:rPr lang="en-US" smtClean="0"/>
              <a:t>8</a:t>
            </a:fld>
            <a:endParaRPr lang="en-US"/>
          </a:p>
        </p:txBody>
      </p:sp>
    </p:spTree>
    <p:extLst>
      <p:ext uri="{BB962C8B-B14F-4D97-AF65-F5344CB8AC3E}">
        <p14:creationId xmlns:p14="http://schemas.microsoft.com/office/powerpoint/2010/main" val="334301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222222"/>
                </a:solidFill>
                <a:latin typeface="Arial" panose="020B0604020202020204" pitchFamily="34" charset="0"/>
              </a:rPr>
              <a:t>What caused such a violent reaction?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222222"/>
                </a:solidFill>
                <a:latin typeface="Arial" panose="020B0604020202020204" pitchFamily="34" charset="0"/>
              </a:rPr>
              <a:t>Christ Before Caiaphas</a:t>
            </a:r>
            <a:r>
              <a:rPr lang="en-US" sz="1200" dirty="0">
                <a:solidFill>
                  <a:srgbClr val="222222"/>
                </a:solidFill>
                <a:latin typeface="Arial" panose="020B0604020202020204" pitchFamily="34" charset="0"/>
              </a:rPr>
              <a:t>, by </a:t>
            </a:r>
            <a:r>
              <a:rPr lang="en-US" sz="1200" dirty="0">
                <a:solidFill>
                  <a:srgbClr val="0B0080"/>
                </a:solidFill>
                <a:latin typeface="Arial" panose="020B0604020202020204" pitchFamily="34" charset="0"/>
                <a:hlinkClick r:id="rId3" tooltip="Matthias Stom"/>
              </a:rPr>
              <a:t>Matthias </a:t>
            </a:r>
            <a:r>
              <a:rPr lang="en-US" sz="1200" dirty="0" err="1">
                <a:solidFill>
                  <a:srgbClr val="0B0080"/>
                </a:solidFill>
                <a:latin typeface="Arial" panose="020B0604020202020204" pitchFamily="34" charset="0"/>
                <a:hlinkClick r:id="rId3" tooltip="Matthias Stom"/>
              </a:rPr>
              <a:t>Stom</a:t>
            </a:r>
            <a:r>
              <a:rPr lang="en-US" sz="1200" dirty="0">
                <a:solidFill>
                  <a:srgbClr val="222222"/>
                </a:solidFill>
                <a:latin typeface="Arial" panose="020B0604020202020204" pitchFamily="34" charset="0"/>
              </a:rPr>
              <a:t>.</a:t>
            </a:r>
            <a:endParaRPr lang="en-US" sz="1200" dirty="0"/>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9</a:t>
            </a:fld>
            <a:endParaRPr lang="en-US"/>
          </a:p>
        </p:txBody>
      </p:sp>
    </p:spTree>
    <p:extLst>
      <p:ext uri="{BB962C8B-B14F-4D97-AF65-F5344CB8AC3E}">
        <p14:creationId xmlns:p14="http://schemas.microsoft.com/office/powerpoint/2010/main" val="379240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9/12/2022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44D92B-4941-DD4D-88DA-C4E15BFCA05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5A97728-689B-A644-AD25-7585441238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B1BBA-4E69-7F4B-B715-A59563980128}"/>
              </a:ext>
            </a:extLst>
          </p:cNvPr>
          <p:cNvSpPr>
            <a:spLocks noGrp="1"/>
          </p:cNvSpPr>
          <p:nvPr>
            <p:ph type="sldNum" sz="quarter" idx="12"/>
          </p:nvPr>
        </p:nvSpPr>
        <p:spPr/>
        <p:txBody>
          <a:bodyPr/>
          <a:lstStyle/>
          <a:p>
            <a:fld id="{27E4D823-A979-4DE7-B630-4A5F6F881DB2}" type="slidenum">
              <a:rPr lang="en-US" smtClean="0"/>
              <a:pPr/>
              <a:t>‹#›</a:t>
            </a:fld>
            <a:endParaRPr lang="en-US"/>
          </a:p>
        </p:txBody>
      </p:sp>
    </p:spTree>
    <p:extLst>
      <p:ext uri="{BB962C8B-B14F-4D97-AF65-F5344CB8AC3E}">
        <p14:creationId xmlns:p14="http://schemas.microsoft.com/office/powerpoint/2010/main" val="2334594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8EBA-D2AD-A04D-8B73-73BBC0BD8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328C3-4E88-8942-8FF9-0A620F17C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1C2CD9-84C0-E943-8EA4-9EE831BBDA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7A7A1A-2539-C048-B607-63916A601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65920-7FAB-184D-907A-708B004ED62E}"/>
              </a:ext>
            </a:extLst>
          </p:cNvPr>
          <p:cNvSpPr>
            <a:spLocks noGrp="1"/>
          </p:cNvSpPr>
          <p:nvPr>
            <p:ph type="sldNum" sz="quarter" idx="12"/>
          </p:nvPr>
        </p:nvSpPr>
        <p:spPr/>
        <p:txBody>
          <a:bodyPr/>
          <a:lstStyle/>
          <a:p>
            <a:fld id="{664A830B-397D-493C-BD7C-791B4146D426}" type="slidenum">
              <a:rPr lang="en-US" smtClean="0"/>
              <a:pPr/>
              <a:t>‹#›</a:t>
            </a:fld>
            <a:endParaRPr lang="en-US"/>
          </a:p>
        </p:txBody>
      </p:sp>
    </p:spTree>
    <p:extLst>
      <p:ext uri="{BB962C8B-B14F-4D97-AF65-F5344CB8AC3E}">
        <p14:creationId xmlns:p14="http://schemas.microsoft.com/office/powerpoint/2010/main" val="4979394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26" r:id="rId3"/>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nfire, Burning, Campfire, Dark, Fire, Firewood">
            <a:extLst>
              <a:ext uri="{FF2B5EF4-FFF2-40B4-BE49-F238E27FC236}">
                <a16:creationId xmlns:a16="http://schemas.microsoft.com/office/drawing/2014/main" id="{39F8C69C-A1A9-4FE8-BBEA-CB3AD1956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22" b="409"/>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115354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D588-A2C0-454D-AF4D-98175838D855}"/>
              </a:ext>
            </a:extLst>
          </p:cNvPr>
          <p:cNvSpPr>
            <a:spLocks noGrp="1"/>
          </p:cNvSpPr>
          <p:nvPr>
            <p:ph type="title"/>
          </p:nvPr>
        </p:nvSpPr>
        <p:spPr>
          <a:xfrm>
            <a:off x="838200" y="122237"/>
            <a:ext cx="10515600" cy="1325563"/>
          </a:xfrm>
        </p:spPr>
        <p:txBody>
          <a:bodyPr>
            <a:normAutofit/>
          </a:bodyPr>
          <a:lstStyle/>
          <a:p>
            <a:r>
              <a:rPr lang="en-US" dirty="0"/>
              <a:t>All Will Deny Christ…</a:t>
            </a:r>
          </a:p>
        </p:txBody>
      </p:sp>
      <p:sp>
        <p:nvSpPr>
          <p:cNvPr id="3" name="Content Placeholder 2">
            <a:extLst>
              <a:ext uri="{FF2B5EF4-FFF2-40B4-BE49-F238E27FC236}">
                <a16:creationId xmlns:a16="http://schemas.microsoft.com/office/drawing/2014/main" id="{44010099-04FC-43AF-A4A6-B6CA178B2526}"/>
              </a:ext>
            </a:extLst>
          </p:cNvPr>
          <p:cNvSpPr>
            <a:spLocks noGrp="1"/>
          </p:cNvSpPr>
          <p:nvPr>
            <p:ph idx="1"/>
          </p:nvPr>
        </p:nvSpPr>
        <p:spPr>
          <a:xfrm>
            <a:off x="143691" y="1149532"/>
            <a:ext cx="11821885" cy="4088674"/>
          </a:xfrm>
        </p:spPr>
        <p:txBody>
          <a:bodyPr>
            <a:normAutofit/>
          </a:bodyPr>
          <a:lstStyle/>
          <a:p>
            <a:pPr marL="0" indent="0">
              <a:buNone/>
            </a:pPr>
            <a:r>
              <a:rPr lang="en-US" sz="3200" dirty="0"/>
              <a:t>“Then saith Jesus unto them, All ye shall be offended because of me this night…Peter answered and said unto him, </a:t>
            </a:r>
            <a:r>
              <a:rPr lang="en-US" sz="3200" dirty="0">
                <a:solidFill>
                  <a:srgbClr val="FFFF00"/>
                </a:solidFill>
              </a:rPr>
              <a:t>Though all men shall be offended because of thee, yet will I never be offended</a:t>
            </a:r>
            <a:r>
              <a:rPr lang="en-US" sz="3200" dirty="0"/>
              <a:t>. </a:t>
            </a:r>
          </a:p>
        </p:txBody>
      </p:sp>
      <p:pic>
        <p:nvPicPr>
          <p:cNvPr id="6" name="Picture 4">
            <a:extLst>
              <a:ext uri="{FF2B5EF4-FFF2-40B4-BE49-F238E27FC236}">
                <a16:creationId xmlns:a16="http://schemas.microsoft.com/office/drawing/2014/main" id="{3E2E0927-D20A-4DEB-892D-96C712FBC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36" b="28254"/>
          <a:stretch/>
        </p:blipFill>
        <p:spPr bwMode="auto">
          <a:xfrm>
            <a:off x="79283" y="4776020"/>
            <a:ext cx="11950700" cy="1864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4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D588-A2C0-454D-AF4D-98175838D855}"/>
              </a:ext>
            </a:extLst>
          </p:cNvPr>
          <p:cNvSpPr>
            <a:spLocks noGrp="1"/>
          </p:cNvSpPr>
          <p:nvPr>
            <p:ph type="title"/>
          </p:nvPr>
        </p:nvSpPr>
        <p:spPr>
          <a:xfrm>
            <a:off x="838200" y="122237"/>
            <a:ext cx="10515600" cy="1325563"/>
          </a:xfrm>
        </p:spPr>
        <p:txBody>
          <a:bodyPr>
            <a:normAutofit/>
          </a:bodyPr>
          <a:lstStyle/>
          <a:p>
            <a:r>
              <a:rPr lang="en-US" dirty="0"/>
              <a:t>All Will Deny Christ…</a:t>
            </a:r>
          </a:p>
        </p:txBody>
      </p:sp>
      <p:sp>
        <p:nvSpPr>
          <p:cNvPr id="3" name="Content Placeholder 2">
            <a:extLst>
              <a:ext uri="{FF2B5EF4-FFF2-40B4-BE49-F238E27FC236}">
                <a16:creationId xmlns:a16="http://schemas.microsoft.com/office/drawing/2014/main" id="{44010099-04FC-43AF-A4A6-B6CA178B2526}"/>
              </a:ext>
            </a:extLst>
          </p:cNvPr>
          <p:cNvSpPr>
            <a:spLocks noGrp="1"/>
          </p:cNvSpPr>
          <p:nvPr>
            <p:ph idx="1"/>
          </p:nvPr>
        </p:nvSpPr>
        <p:spPr>
          <a:xfrm>
            <a:off x="143691" y="1149532"/>
            <a:ext cx="11821885" cy="4088674"/>
          </a:xfrm>
        </p:spPr>
        <p:txBody>
          <a:bodyPr>
            <a:normAutofit/>
          </a:bodyPr>
          <a:lstStyle/>
          <a:p>
            <a:pPr marL="0" indent="0">
              <a:buNone/>
            </a:pPr>
            <a:r>
              <a:rPr lang="en-US" sz="3200" dirty="0"/>
              <a:t>“Then saith Jesus unto them, All ye shall be offended because of me this nigh</a:t>
            </a:r>
            <a:r>
              <a:rPr lang="en-US" sz="3200" dirty="0">
                <a:solidFill>
                  <a:schemeClr val="tx1"/>
                </a:solidFill>
              </a:rPr>
              <a:t>t…</a:t>
            </a:r>
            <a:r>
              <a:rPr lang="en-US" sz="3200" dirty="0"/>
              <a:t>Peter</a:t>
            </a:r>
            <a:r>
              <a:rPr lang="en-US" sz="3200" dirty="0">
                <a:solidFill>
                  <a:schemeClr val="tx1"/>
                </a:solidFill>
              </a:rPr>
              <a:t> answered and said unto him, </a:t>
            </a:r>
            <a:r>
              <a:rPr lang="en-US" sz="3200" dirty="0">
                <a:solidFill>
                  <a:srgbClr val="FFFF00"/>
                </a:solidFill>
              </a:rPr>
              <a:t>Though all men shall be offended because of thee, yet will I never be offended</a:t>
            </a:r>
            <a:r>
              <a:rPr lang="en-US" sz="3200" dirty="0">
                <a:solidFill>
                  <a:schemeClr val="tx1"/>
                </a:solidFill>
              </a:rPr>
              <a:t>. Jesus </a:t>
            </a:r>
            <a:r>
              <a:rPr lang="en-US" sz="3200" dirty="0"/>
              <a:t>said unto him, Verily I say unto thee, That this night, before the cock crow, </a:t>
            </a:r>
            <a:r>
              <a:rPr lang="en-US" sz="3200" dirty="0">
                <a:solidFill>
                  <a:srgbClr val="FFFF00"/>
                </a:solidFill>
              </a:rPr>
              <a:t>thou shalt</a:t>
            </a:r>
            <a:r>
              <a:rPr lang="en-US" sz="3200" dirty="0"/>
              <a:t> deny me thrice.”</a:t>
            </a:r>
            <a:endParaRPr lang="en-US" sz="2400" dirty="0"/>
          </a:p>
          <a:p>
            <a:pPr marL="0" indent="0">
              <a:buNone/>
            </a:pPr>
            <a:r>
              <a:rPr lang="en-US" sz="2400" dirty="0"/>
              <a:t>(Matthew 26:31, 33–34).</a:t>
            </a:r>
            <a:endParaRPr lang="en-US" sz="3200" dirty="0"/>
          </a:p>
        </p:txBody>
      </p:sp>
      <p:pic>
        <p:nvPicPr>
          <p:cNvPr id="6" name="Picture 4">
            <a:extLst>
              <a:ext uri="{FF2B5EF4-FFF2-40B4-BE49-F238E27FC236}">
                <a16:creationId xmlns:a16="http://schemas.microsoft.com/office/drawing/2014/main" id="{3E2E0927-D20A-4DEB-892D-96C712FBC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36" b="28254"/>
          <a:stretch/>
        </p:blipFill>
        <p:spPr bwMode="auto">
          <a:xfrm>
            <a:off x="79283" y="4776020"/>
            <a:ext cx="11950700" cy="1864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41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D588-A2C0-454D-AF4D-98175838D855}"/>
              </a:ext>
            </a:extLst>
          </p:cNvPr>
          <p:cNvSpPr>
            <a:spLocks noGrp="1"/>
          </p:cNvSpPr>
          <p:nvPr>
            <p:ph type="title"/>
          </p:nvPr>
        </p:nvSpPr>
        <p:spPr>
          <a:xfrm>
            <a:off x="524656" y="122238"/>
            <a:ext cx="11032760" cy="860736"/>
          </a:xfrm>
        </p:spPr>
        <p:txBody>
          <a:bodyPr>
            <a:noAutofit/>
          </a:bodyPr>
          <a:lstStyle/>
          <a:p>
            <a:r>
              <a:rPr lang="en-US" sz="4000" dirty="0"/>
              <a:t>Did Christ Command Peter to Deny Him?</a:t>
            </a:r>
          </a:p>
        </p:txBody>
      </p:sp>
      <p:sp>
        <p:nvSpPr>
          <p:cNvPr id="3" name="Content Placeholder 2">
            <a:extLst>
              <a:ext uri="{FF2B5EF4-FFF2-40B4-BE49-F238E27FC236}">
                <a16:creationId xmlns:a16="http://schemas.microsoft.com/office/drawing/2014/main" id="{44010099-04FC-43AF-A4A6-B6CA178B2526}"/>
              </a:ext>
            </a:extLst>
          </p:cNvPr>
          <p:cNvSpPr>
            <a:spLocks noGrp="1"/>
          </p:cNvSpPr>
          <p:nvPr>
            <p:ph idx="1"/>
          </p:nvPr>
        </p:nvSpPr>
        <p:spPr>
          <a:xfrm>
            <a:off x="3432749" y="1149532"/>
            <a:ext cx="8559382" cy="5446140"/>
          </a:xfrm>
        </p:spPr>
        <p:txBody>
          <a:bodyPr>
            <a:noAutofit/>
          </a:bodyPr>
          <a:lstStyle/>
          <a:p>
            <a:pPr marL="0" indent="0">
              <a:buNone/>
              <a:tabLst>
                <a:tab pos="2459038" algn="l"/>
              </a:tabLst>
            </a:pPr>
            <a:r>
              <a:rPr lang="en-US" dirty="0"/>
              <a:t>“While arguments based upon grammar remain inconclusive, they incline </a:t>
            </a:r>
            <a:r>
              <a:rPr lang="en-US" dirty="0">
                <a:solidFill>
                  <a:srgbClr val="FFFF00"/>
                </a:solidFill>
              </a:rPr>
              <a:t>against</a:t>
            </a:r>
            <a:r>
              <a:rPr lang="en-US" dirty="0"/>
              <a:t> the possibility that Jesus had issued a command to Peter….The context and a straightforward reading of the texts support the traditional interpretation that Jesus was predicting what Peter would do.”</a:t>
            </a:r>
          </a:p>
        </p:txBody>
      </p:sp>
      <p:pic>
        <p:nvPicPr>
          <p:cNvPr id="2050" name="Picture 2" descr="Image result for eric huntsman">
            <a:extLst>
              <a:ext uri="{FF2B5EF4-FFF2-40B4-BE49-F238E27FC236}">
                <a16:creationId xmlns:a16="http://schemas.microsoft.com/office/drawing/2014/main" id="{E78E5395-A004-4A42-9820-EF53CB6B6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27" r="14460"/>
          <a:stretch/>
        </p:blipFill>
        <p:spPr bwMode="auto">
          <a:xfrm>
            <a:off x="284815" y="1284158"/>
            <a:ext cx="2713219"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987AC1-F16D-4DBD-8C77-AF2BA56BCD4A}"/>
              </a:ext>
            </a:extLst>
          </p:cNvPr>
          <p:cNvSpPr txBox="1"/>
          <p:nvPr/>
        </p:nvSpPr>
        <p:spPr>
          <a:xfrm>
            <a:off x="284815" y="5395343"/>
            <a:ext cx="2859376" cy="1200329"/>
          </a:xfrm>
          <a:prstGeom prst="rect">
            <a:avLst/>
          </a:prstGeom>
          <a:noFill/>
        </p:spPr>
        <p:txBody>
          <a:bodyPr wrap="square">
            <a:spAutoFit/>
          </a:bodyPr>
          <a:lstStyle/>
          <a:p>
            <a:r>
              <a:rPr lang="en-US" dirty="0">
                <a:latin typeface="Georgia" panose="02040502050405020303" pitchFamily="18" charset="0"/>
              </a:rPr>
              <a:t>Eric D. Huntsman, </a:t>
            </a:r>
          </a:p>
          <a:p>
            <a:r>
              <a:rPr lang="en-US" dirty="0">
                <a:latin typeface="Georgia" panose="02040502050405020303" pitchFamily="18" charset="0"/>
              </a:rPr>
              <a:t>“The Accounts of Peter’s Denial: Understanding the Texts and Motifs”</a:t>
            </a:r>
          </a:p>
        </p:txBody>
      </p:sp>
    </p:spTree>
    <p:extLst>
      <p:ext uri="{BB962C8B-B14F-4D97-AF65-F5344CB8AC3E}">
        <p14:creationId xmlns:p14="http://schemas.microsoft.com/office/powerpoint/2010/main" val="2105733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B7CEAF-7A6F-4065-9B9C-5F3ADEDAB9B8}"/>
              </a:ext>
            </a:extLst>
          </p:cNvPr>
          <p:cNvPicPr>
            <a:picLocks noChangeAspect="1"/>
          </p:cNvPicPr>
          <p:nvPr/>
        </p:nvPicPr>
        <p:blipFill rotWithShape="1">
          <a:blip r:embed="rId3">
            <a:extLst>
              <a:ext uri="{28A0092B-C50C-407E-A947-70E740481C1C}">
                <a14:useLocalDpi xmlns:a14="http://schemas.microsoft.com/office/drawing/2010/main" val="0"/>
              </a:ext>
            </a:extLst>
          </a:blip>
          <a:srcRect r="3788"/>
          <a:stretch/>
        </p:blipFill>
        <p:spPr>
          <a:xfrm>
            <a:off x="1460447" y="216963"/>
            <a:ext cx="9271105" cy="6424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EB7E7740-20B7-4313-B8B7-5009BF877D3A}"/>
              </a:ext>
            </a:extLst>
          </p:cNvPr>
          <p:cNvSpPr txBox="1"/>
          <p:nvPr/>
        </p:nvSpPr>
        <p:spPr>
          <a:xfrm>
            <a:off x="2267923" y="627170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Photo by Mark Ellison</a:t>
            </a:r>
            <a:endParaRPr lang="en-US" dirty="0">
              <a:latin typeface="Georgia"/>
            </a:endParaRPr>
          </a:p>
        </p:txBody>
      </p:sp>
    </p:spTree>
    <p:extLst>
      <p:ext uri="{BB962C8B-B14F-4D97-AF65-F5344CB8AC3E}">
        <p14:creationId xmlns:p14="http://schemas.microsoft.com/office/powerpoint/2010/main" val="343887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9BF2-1EA9-47D1-8749-5B309FE826CD}"/>
              </a:ext>
            </a:extLst>
          </p:cNvPr>
          <p:cNvSpPr>
            <a:spLocks noGrp="1"/>
          </p:cNvSpPr>
          <p:nvPr>
            <p:ph type="title"/>
          </p:nvPr>
        </p:nvSpPr>
        <p:spPr>
          <a:xfrm>
            <a:off x="919119" y="288757"/>
            <a:ext cx="10353762" cy="665747"/>
          </a:xfrm>
        </p:spPr>
        <p:txBody>
          <a:bodyPr>
            <a:normAutofit fontScale="90000"/>
          </a:bodyPr>
          <a:lstStyle/>
          <a:p>
            <a:r>
              <a:rPr lang="en-US" dirty="0"/>
              <a:t>Mark 14:65-68, NRSV</a:t>
            </a:r>
          </a:p>
        </p:txBody>
      </p:sp>
      <p:sp>
        <p:nvSpPr>
          <p:cNvPr id="3" name="Content Placeholder 2">
            <a:extLst>
              <a:ext uri="{FF2B5EF4-FFF2-40B4-BE49-F238E27FC236}">
                <a16:creationId xmlns:a16="http://schemas.microsoft.com/office/drawing/2014/main" id="{A2EA833F-D845-41B6-AE41-7AD0C44D3012}"/>
              </a:ext>
            </a:extLst>
          </p:cNvPr>
          <p:cNvSpPr>
            <a:spLocks noGrp="1"/>
          </p:cNvSpPr>
          <p:nvPr>
            <p:ph idx="1"/>
          </p:nvPr>
        </p:nvSpPr>
        <p:spPr>
          <a:xfrm>
            <a:off x="589547" y="1106905"/>
            <a:ext cx="11261557" cy="5546558"/>
          </a:xfrm>
        </p:spPr>
        <p:txBody>
          <a:bodyPr>
            <a:normAutofit/>
          </a:bodyPr>
          <a:lstStyle/>
          <a:p>
            <a:pPr marL="36900" indent="0">
              <a:buNone/>
            </a:pPr>
            <a:r>
              <a:rPr lang="en-US" dirty="0"/>
              <a:t>“Some began to spit on him, to blindfold him, and to strike him, saying to him, ‘Prophesy!’ The guards also took him over and beat him. While Peter was below in the courtyard, one of the servant-girls of the high priest came by. When she saw Peter warming himself, she stared at him and said, ‘You also were with Jesus, the man from Nazareth.’ But he denied it, saying, ‘I do not know or understand what you are talking about.’ And he went out into the forecourt.”</a:t>
            </a:r>
          </a:p>
        </p:txBody>
      </p:sp>
    </p:spTree>
    <p:extLst>
      <p:ext uri="{BB962C8B-B14F-4D97-AF65-F5344CB8AC3E}">
        <p14:creationId xmlns:p14="http://schemas.microsoft.com/office/powerpoint/2010/main" val="4021674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27F3015-D15F-4C01-8EE2-91928CA9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95" y="160130"/>
            <a:ext cx="5374761" cy="6392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55464F-08CE-459D-8B6E-3766752385C3}"/>
              </a:ext>
            </a:extLst>
          </p:cNvPr>
          <p:cNvSpPr txBox="1"/>
          <p:nvPr/>
        </p:nvSpPr>
        <p:spPr>
          <a:xfrm>
            <a:off x="878240" y="6247896"/>
            <a:ext cx="1282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Carl Bloch</a:t>
            </a:r>
          </a:p>
        </p:txBody>
      </p:sp>
    </p:spTree>
    <p:extLst>
      <p:ext uri="{BB962C8B-B14F-4D97-AF65-F5344CB8AC3E}">
        <p14:creationId xmlns:p14="http://schemas.microsoft.com/office/powerpoint/2010/main" val="3274014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F9E7E46-A93D-4C08-AAE6-4BAC206B8CF6}"/>
              </a:ext>
            </a:extLst>
          </p:cNvPr>
          <p:cNvSpPr txBox="1">
            <a:spLocks noChangeArrowheads="1"/>
          </p:cNvSpPr>
          <p:nvPr/>
        </p:nvSpPr>
        <p:spPr bwMode="auto">
          <a:xfrm>
            <a:off x="5787190" y="280448"/>
            <a:ext cx="6196264" cy="63709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14300" algn="ctr"/>
            <a:r>
              <a:rPr lang="en-US" sz="3400" dirty="0">
                <a:latin typeface="Georgia" panose="02040502050405020303" pitchFamily="18" charset="0"/>
              </a:rPr>
              <a:t>“A little later someone else, on seeing him, said, ‘You also are one of them.’ But Peter said, ‘Man, I am not!’ Then about an hour later still another kept insisting, ‘Surely this man also was with him; for he is a Galilean.’ But Peter said, ‘Man, I do not know what you are talking about!’ At that moment, while he was still speaking, the cock crowed. </a:t>
            </a:r>
          </a:p>
        </p:txBody>
      </p:sp>
      <p:pic>
        <p:nvPicPr>
          <p:cNvPr id="6" name="Picture 2">
            <a:extLst>
              <a:ext uri="{FF2B5EF4-FFF2-40B4-BE49-F238E27FC236}">
                <a16:creationId xmlns:a16="http://schemas.microsoft.com/office/drawing/2014/main" id="{027F3015-D15F-4C01-8EE2-91928CA9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95" y="160130"/>
            <a:ext cx="5374761" cy="6392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55464F-08CE-459D-8B6E-3766752385C3}"/>
              </a:ext>
            </a:extLst>
          </p:cNvPr>
          <p:cNvSpPr txBox="1"/>
          <p:nvPr/>
        </p:nvSpPr>
        <p:spPr>
          <a:xfrm>
            <a:off x="878240" y="6247896"/>
            <a:ext cx="1282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Carl Bloch</a:t>
            </a:r>
          </a:p>
        </p:txBody>
      </p:sp>
    </p:spTree>
    <p:extLst>
      <p:ext uri="{BB962C8B-B14F-4D97-AF65-F5344CB8AC3E}">
        <p14:creationId xmlns:p14="http://schemas.microsoft.com/office/powerpoint/2010/main" val="225787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F9E7E46-A93D-4C08-AAE6-4BAC206B8CF6}"/>
              </a:ext>
            </a:extLst>
          </p:cNvPr>
          <p:cNvSpPr txBox="1">
            <a:spLocks noChangeArrowheads="1"/>
          </p:cNvSpPr>
          <p:nvPr/>
        </p:nvSpPr>
        <p:spPr bwMode="auto">
          <a:xfrm>
            <a:off x="5787190" y="280448"/>
            <a:ext cx="6196264" cy="612475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14300" algn="ctr"/>
            <a:r>
              <a:rPr lang="en-US" sz="4000" dirty="0">
                <a:solidFill>
                  <a:srgbClr val="FFFF00"/>
                </a:solidFill>
                <a:latin typeface="Georgia" panose="02040502050405020303" pitchFamily="18" charset="0"/>
              </a:rPr>
              <a:t>The Lord turned and looked at Peter. </a:t>
            </a:r>
          </a:p>
          <a:p>
            <a:pPr marL="114300" algn="ctr"/>
            <a:r>
              <a:rPr lang="en-US" sz="4000" dirty="0">
                <a:latin typeface="Georgia" panose="02040502050405020303" pitchFamily="18" charset="0"/>
              </a:rPr>
              <a:t>Then Peter remembered the word of the Lord, how he had said to him, ‘Before the cock crows today, you will deny me three times.’ And he went out and wept bitterly.” </a:t>
            </a:r>
          </a:p>
          <a:p>
            <a:pPr marL="114300" algn="ctr"/>
            <a:r>
              <a:rPr lang="en-US" sz="3200" dirty="0">
                <a:latin typeface="Georgia" panose="02040502050405020303" pitchFamily="18" charset="0"/>
              </a:rPr>
              <a:t>(Luke 22:58-62, NRSV)</a:t>
            </a:r>
            <a:endParaRPr lang="en-US" sz="1600" dirty="0">
              <a:latin typeface="Georgia" panose="02040502050405020303" pitchFamily="18" charset="0"/>
            </a:endParaRPr>
          </a:p>
        </p:txBody>
      </p:sp>
      <p:pic>
        <p:nvPicPr>
          <p:cNvPr id="6" name="Picture 2">
            <a:extLst>
              <a:ext uri="{FF2B5EF4-FFF2-40B4-BE49-F238E27FC236}">
                <a16:creationId xmlns:a16="http://schemas.microsoft.com/office/drawing/2014/main" id="{027F3015-D15F-4C01-8EE2-91928CA9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95" y="160130"/>
            <a:ext cx="5374761" cy="6392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55464F-08CE-459D-8B6E-3766752385C3}"/>
              </a:ext>
            </a:extLst>
          </p:cNvPr>
          <p:cNvSpPr txBox="1"/>
          <p:nvPr/>
        </p:nvSpPr>
        <p:spPr>
          <a:xfrm>
            <a:off x="878240" y="6247896"/>
            <a:ext cx="1282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Carl Bloch</a:t>
            </a:r>
          </a:p>
        </p:txBody>
      </p:sp>
    </p:spTree>
    <p:extLst>
      <p:ext uri="{BB962C8B-B14F-4D97-AF65-F5344CB8AC3E}">
        <p14:creationId xmlns:p14="http://schemas.microsoft.com/office/powerpoint/2010/main" val="1060327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FA7E40-12B6-AC46-967A-0B69155651BE}"/>
              </a:ext>
            </a:extLst>
          </p:cNvPr>
          <p:cNvSpPr/>
          <p:nvPr/>
        </p:nvSpPr>
        <p:spPr>
          <a:xfrm>
            <a:off x="3637280" y="203200"/>
            <a:ext cx="8339861" cy="5847755"/>
          </a:xfrm>
          <a:prstGeom prst="rect">
            <a:avLst/>
          </a:prstGeom>
        </p:spPr>
        <p:txBody>
          <a:bodyPr wrap="square">
            <a:spAutoFit/>
          </a:bodyPr>
          <a:lstStyle/>
          <a:p>
            <a:r>
              <a:rPr lang="en-US" sz="3400" dirty="0">
                <a:latin typeface="Georgia" panose="02040502050405020303" pitchFamily="18" charset="0"/>
              </a:rPr>
              <a:t>“If there be any within the sound of my voice today who by word or act have denied the faith, I pray that you may draw comfort and resolution from the example of Peter who, though he had walked daily with Jesus, in an hour of extremity denied both the Lord and the testimony which he carried in his own heart. But he rose above this, and became a mighty defender and a powerful advocate. So too, there is a way for you to turn about.”</a:t>
            </a:r>
            <a:endParaRPr lang="en-US" sz="3400" dirty="0"/>
          </a:p>
        </p:txBody>
      </p:sp>
      <p:sp>
        <p:nvSpPr>
          <p:cNvPr id="3" name="TextBox 2">
            <a:extLst>
              <a:ext uri="{FF2B5EF4-FFF2-40B4-BE49-F238E27FC236}">
                <a16:creationId xmlns:a16="http://schemas.microsoft.com/office/drawing/2014/main" id="{5FF507F2-0F6E-4894-AEB1-626DE852920F}"/>
              </a:ext>
            </a:extLst>
          </p:cNvPr>
          <p:cNvSpPr txBox="1"/>
          <p:nvPr/>
        </p:nvSpPr>
        <p:spPr>
          <a:xfrm>
            <a:off x="589547" y="4368800"/>
            <a:ext cx="26718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President Gordon B. Hinckley, </a:t>
            </a:r>
            <a:r>
              <a:rPr lang="en-US" i="1" dirty="0">
                <a:latin typeface="Georgia"/>
              </a:rPr>
              <a:t>Conference Report, </a:t>
            </a:r>
            <a:r>
              <a:rPr lang="en-US" dirty="0">
                <a:latin typeface="Georgia"/>
              </a:rPr>
              <a:t>April 1979</a:t>
            </a:r>
          </a:p>
        </p:txBody>
      </p:sp>
      <p:pic>
        <p:nvPicPr>
          <p:cNvPr id="1026" name="Picture 2" descr="Gordon B. Hinckley">
            <a:extLst>
              <a:ext uri="{FF2B5EF4-FFF2-40B4-BE49-F238E27FC236}">
                <a16:creationId xmlns:a16="http://schemas.microsoft.com/office/drawing/2014/main" id="{5A90E1F2-6EBB-4FAE-8E56-E680D9CBA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59" y="314960"/>
            <a:ext cx="3157314" cy="3942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218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FB78-DBBA-40CE-862E-BF1F422D3AF1}"/>
              </a:ext>
            </a:extLst>
          </p:cNvPr>
          <p:cNvSpPr>
            <a:spLocks noGrp="1"/>
          </p:cNvSpPr>
          <p:nvPr>
            <p:ph type="title"/>
          </p:nvPr>
        </p:nvSpPr>
        <p:spPr/>
        <p:txBody>
          <a:bodyPr>
            <a:normAutofit fontScale="90000"/>
          </a:bodyPr>
          <a:lstStyle/>
          <a:p>
            <a:r>
              <a:rPr lang="en-US" dirty="0"/>
              <a:t>The Final Hours of Christ:</a:t>
            </a:r>
            <a:br>
              <a:rPr lang="en-US" dirty="0"/>
            </a:br>
            <a:r>
              <a:rPr lang="en-US" dirty="0"/>
              <a:t>An Approximate Timeline</a:t>
            </a:r>
          </a:p>
        </p:txBody>
      </p:sp>
      <p:pic>
        <p:nvPicPr>
          <p:cNvPr id="3" name="Picture 2">
            <a:extLst>
              <a:ext uri="{FF2B5EF4-FFF2-40B4-BE49-F238E27FC236}">
                <a16:creationId xmlns:a16="http://schemas.microsoft.com/office/drawing/2014/main" id="{4CFF2928-58E4-4DE9-9E52-8E8617D1FA66}"/>
              </a:ext>
            </a:extLst>
          </p:cNvPr>
          <p:cNvPicPr>
            <a:picLocks noChangeAspect="1"/>
          </p:cNvPicPr>
          <p:nvPr/>
        </p:nvPicPr>
        <p:blipFill rotWithShape="1">
          <a:blip r:embed="rId2"/>
          <a:srcRect l="25084" t="35704" r="28834" b="32000"/>
          <a:stretch/>
        </p:blipFill>
        <p:spPr>
          <a:xfrm>
            <a:off x="1442726" y="2225040"/>
            <a:ext cx="9278224"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9421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DF1CE4-1B62-44E2-89DF-531307CD0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60" r="-1" b="33401"/>
          <a:stretch/>
        </p:blipFill>
        <p:spPr bwMode="auto">
          <a:xfrm>
            <a:off x="20" y="10"/>
            <a:ext cx="12191980" cy="6857990"/>
          </a:xfrm>
          <a:prstGeom prst="rect">
            <a:avLst/>
          </a:prstGeom>
          <a:solidFill>
            <a:srgbClr val="FFFFFF"/>
          </a:solidFill>
        </p:spPr>
      </p:pic>
      <p:sp>
        <p:nvSpPr>
          <p:cNvPr id="4" name="TextBox 3">
            <a:extLst>
              <a:ext uri="{FF2B5EF4-FFF2-40B4-BE49-F238E27FC236}">
                <a16:creationId xmlns:a16="http://schemas.microsoft.com/office/drawing/2014/main" id="{3635E684-2729-41DE-AA98-362EB8420983}"/>
              </a:ext>
            </a:extLst>
          </p:cNvPr>
          <p:cNvSpPr txBox="1"/>
          <p:nvPr/>
        </p:nvSpPr>
        <p:spPr>
          <a:xfrm>
            <a:off x="2006" y="6488668"/>
            <a:ext cx="6093994" cy="369332"/>
          </a:xfrm>
          <a:prstGeom prst="rect">
            <a:avLst/>
          </a:prstGeom>
          <a:noFill/>
        </p:spPr>
        <p:txBody>
          <a:bodyPr wrap="square">
            <a:spAutoFit/>
          </a:bodyPr>
          <a:lstStyle/>
          <a:p>
            <a:r>
              <a:rPr lang="en-US" dirty="0">
                <a:latin typeface="Georgia" panose="02040502050405020303" pitchFamily="18" charset="0"/>
              </a:rPr>
              <a:t>Kimjon12</a:t>
            </a:r>
          </a:p>
        </p:txBody>
      </p:sp>
    </p:spTree>
    <p:extLst>
      <p:ext uri="{BB962C8B-B14F-4D97-AF65-F5344CB8AC3E}">
        <p14:creationId xmlns:p14="http://schemas.microsoft.com/office/powerpoint/2010/main" val="1985626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B237A-A7C3-4F69-9C56-C5982A2950C7}"/>
              </a:ext>
            </a:extLst>
          </p:cNvPr>
          <p:cNvPicPr>
            <a:picLocks noChangeAspect="1"/>
          </p:cNvPicPr>
          <p:nvPr/>
        </p:nvPicPr>
        <p:blipFill rotWithShape="1">
          <a:blip r:embed="rId3"/>
          <a:srcRect l="48958" t="20556" r="28542" b="10186"/>
          <a:stretch/>
        </p:blipFill>
        <p:spPr>
          <a:xfrm>
            <a:off x="1130300" y="282468"/>
            <a:ext cx="3567023" cy="6176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969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3CB1B29-E9BE-4CB8-9394-C19CE1BDFE90}"/>
              </a:ext>
            </a:extLst>
          </p:cNvPr>
          <p:cNvPicPr>
            <a:picLocks noChangeAspect="1"/>
          </p:cNvPicPr>
          <p:nvPr/>
        </p:nvPicPr>
        <p:blipFill rotWithShape="1">
          <a:blip r:embed="rId3"/>
          <a:srcRect l="34672" t="6480" r="33595" b="44624"/>
          <a:stretch/>
        </p:blipFill>
        <p:spPr>
          <a:xfrm>
            <a:off x="5532120" y="297342"/>
            <a:ext cx="6019346" cy="6176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39FA5DE-3774-48DA-8DF0-7E5EBD02EEE0}"/>
              </a:ext>
            </a:extLst>
          </p:cNvPr>
          <p:cNvSpPr txBox="1"/>
          <p:nvPr/>
        </p:nvSpPr>
        <p:spPr>
          <a:xfrm>
            <a:off x="6096000" y="6089370"/>
            <a:ext cx="2573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Picture by </a:t>
            </a:r>
            <a:r>
              <a:rPr lang="en-US" dirty="0" err="1"/>
              <a:t>BRBurton</a:t>
            </a:r>
          </a:p>
        </p:txBody>
      </p:sp>
      <p:pic>
        <p:nvPicPr>
          <p:cNvPr id="3" name="Picture 2">
            <a:extLst>
              <a:ext uri="{FF2B5EF4-FFF2-40B4-BE49-F238E27FC236}">
                <a16:creationId xmlns:a16="http://schemas.microsoft.com/office/drawing/2014/main" id="{5D8B237A-A7C3-4F69-9C56-C5982A2950C7}"/>
              </a:ext>
            </a:extLst>
          </p:cNvPr>
          <p:cNvPicPr>
            <a:picLocks noChangeAspect="1"/>
          </p:cNvPicPr>
          <p:nvPr/>
        </p:nvPicPr>
        <p:blipFill rotWithShape="1">
          <a:blip r:embed="rId4"/>
          <a:srcRect l="48958" t="20556" r="28542" b="10186"/>
          <a:stretch/>
        </p:blipFill>
        <p:spPr>
          <a:xfrm>
            <a:off x="1130300" y="282468"/>
            <a:ext cx="3567023" cy="6176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11010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FA7E40-12B6-AC46-967A-0B69155651BE}"/>
              </a:ext>
            </a:extLst>
          </p:cNvPr>
          <p:cNvSpPr/>
          <p:nvPr/>
        </p:nvSpPr>
        <p:spPr>
          <a:xfrm>
            <a:off x="4427621" y="203200"/>
            <a:ext cx="7549521" cy="6494085"/>
          </a:xfrm>
          <a:prstGeom prst="rect">
            <a:avLst/>
          </a:prstGeom>
        </p:spPr>
        <p:txBody>
          <a:bodyPr wrap="square">
            <a:spAutoFit/>
          </a:bodyPr>
          <a:lstStyle/>
          <a:p>
            <a:r>
              <a:rPr lang="en-US" sz="3200" dirty="0">
                <a:latin typeface="Georgia" panose="02040502050405020303" pitchFamily="18" charset="0"/>
              </a:rPr>
              <a:t>Pilate asked the Savior, “‘Are you the King of the Jews?’ Jesus answered, ‘Do you ask this on your own, or did others tell you about me?’ Pilate replied, ‘I am not a Jew, am I? Your own nation and the chief priests have handed you over to me. What have you done?’ Jesus answered, ‘My kingdom is not from this world. If my kingdom were from this world, my followers would be fighting to keep me from being handed over to the Jews. But as it is, my kingdom is not from here.’” </a:t>
            </a:r>
            <a:r>
              <a:rPr lang="en-US" sz="2000" dirty="0">
                <a:latin typeface="Georgia" panose="02040502050405020303" pitchFamily="18" charset="0"/>
              </a:rPr>
              <a:t>(John 18:33–36)</a:t>
            </a:r>
            <a:endParaRPr lang="en-US" sz="2000" dirty="0"/>
          </a:p>
        </p:txBody>
      </p:sp>
      <p:pic>
        <p:nvPicPr>
          <p:cNvPr id="2" name="Picture 2" descr="A picture containing building, stone&#10;&#10;Description automatically generated">
            <a:extLst>
              <a:ext uri="{FF2B5EF4-FFF2-40B4-BE49-F238E27FC236}">
                <a16:creationId xmlns:a16="http://schemas.microsoft.com/office/drawing/2014/main" id="{DA4DBB5A-92C4-425B-BDCD-CEA01F77714E}"/>
              </a:ext>
            </a:extLst>
          </p:cNvPr>
          <p:cNvPicPr>
            <a:picLocks noChangeAspect="1"/>
          </p:cNvPicPr>
          <p:nvPr/>
        </p:nvPicPr>
        <p:blipFill rotWithShape="1">
          <a:blip r:embed="rId3"/>
          <a:srcRect l="11514" t="-22" r="48437" b="10"/>
          <a:stretch/>
        </p:blipFill>
        <p:spPr>
          <a:xfrm>
            <a:off x="210509" y="274054"/>
            <a:ext cx="3938769" cy="5356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FF507F2-0F6E-4894-AEB1-626DE852920F}"/>
              </a:ext>
            </a:extLst>
          </p:cNvPr>
          <p:cNvSpPr txBox="1"/>
          <p:nvPr/>
        </p:nvSpPr>
        <p:spPr>
          <a:xfrm>
            <a:off x="376958" y="52614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40316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FA7E40-12B6-AC46-967A-0B69155651BE}"/>
              </a:ext>
            </a:extLst>
          </p:cNvPr>
          <p:cNvSpPr/>
          <p:nvPr/>
        </p:nvSpPr>
        <p:spPr>
          <a:xfrm>
            <a:off x="4427621" y="203200"/>
            <a:ext cx="7549521" cy="4832092"/>
          </a:xfrm>
          <a:prstGeom prst="rect">
            <a:avLst/>
          </a:prstGeom>
        </p:spPr>
        <p:txBody>
          <a:bodyPr wrap="square">
            <a:spAutoFit/>
          </a:bodyPr>
          <a:lstStyle/>
          <a:p>
            <a:r>
              <a:rPr lang="en-US" sz="4000" dirty="0">
                <a:latin typeface="Georgia" panose="02040502050405020303" pitchFamily="18" charset="0"/>
              </a:rPr>
              <a:t>“Pilate asked him, ‘So you are a king?’ Jesus answered, ‘You say that I am a king. For this I was born, and for this I came into the world, to testify to the truth. Everyone who belongs to the truth listens to my voice.’” </a:t>
            </a:r>
          </a:p>
          <a:p>
            <a:r>
              <a:rPr lang="en-US" sz="2800" dirty="0">
                <a:latin typeface="Georgia" panose="02040502050405020303" pitchFamily="18" charset="0"/>
              </a:rPr>
              <a:t>(John 18:37)</a:t>
            </a:r>
            <a:endParaRPr lang="en-US" sz="2800" dirty="0"/>
          </a:p>
        </p:txBody>
      </p:sp>
      <p:pic>
        <p:nvPicPr>
          <p:cNvPr id="2" name="Picture 2" descr="A picture containing building, stone&#10;&#10;Description automatically generated">
            <a:extLst>
              <a:ext uri="{FF2B5EF4-FFF2-40B4-BE49-F238E27FC236}">
                <a16:creationId xmlns:a16="http://schemas.microsoft.com/office/drawing/2014/main" id="{DA4DBB5A-92C4-425B-BDCD-CEA01F77714E}"/>
              </a:ext>
            </a:extLst>
          </p:cNvPr>
          <p:cNvPicPr>
            <a:picLocks noChangeAspect="1"/>
          </p:cNvPicPr>
          <p:nvPr/>
        </p:nvPicPr>
        <p:blipFill rotWithShape="1">
          <a:blip r:embed="rId3"/>
          <a:srcRect l="11514" t="-22" r="48437" b="10"/>
          <a:stretch/>
        </p:blipFill>
        <p:spPr>
          <a:xfrm>
            <a:off x="210509" y="274054"/>
            <a:ext cx="3938769" cy="5356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FF507F2-0F6E-4894-AEB1-626DE852920F}"/>
              </a:ext>
            </a:extLst>
          </p:cNvPr>
          <p:cNvSpPr txBox="1"/>
          <p:nvPr/>
        </p:nvSpPr>
        <p:spPr>
          <a:xfrm>
            <a:off x="376958" y="52614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2405961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9829800" cy="2667000"/>
          </a:xfrm>
        </p:spPr>
        <p:txBody>
          <a:bodyPr>
            <a:normAutofit fontScale="90000"/>
          </a:bodyPr>
          <a:lstStyle/>
          <a:p>
            <a:pPr algn="ctr"/>
            <a:r>
              <a:rPr lang="en-US" sz="3600" dirty="0">
                <a:latin typeface="Georgia" panose="02040502050405020303" pitchFamily="18" charset="0"/>
              </a:rPr>
              <a:t>“If you release this man, you are no friend of the emperor. Everyone who claims to be a king sets himself against the emperor.”</a:t>
            </a:r>
            <a:br>
              <a:rPr lang="en-US" sz="3600" dirty="0">
                <a:latin typeface="Georgia" panose="02040502050405020303" pitchFamily="18" charset="0"/>
              </a:rPr>
            </a:br>
            <a:r>
              <a:rPr lang="en-US" sz="2000" dirty="0">
                <a:latin typeface="Georgia" panose="02040502050405020303" pitchFamily="18" charset="0"/>
              </a:rPr>
              <a:t> </a:t>
            </a:r>
            <a:br>
              <a:rPr lang="en-US" sz="3600" dirty="0">
                <a:latin typeface="Georgia" panose="02040502050405020303" pitchFamily="18" charset="0"/>
              </a:rPr>
            </a:br>
            <a:r>
              <a:rPr lang="en-US" sz="3600" dirty="0">
                <a:latin typeface="Georgia" panose="02040502050405020303" pitchFamily="18" charset="0"/>
              </a:rPr>
              <a:t>John 19:12, NRSV</a:t>
            </a:r>
          </a:p>
        </p:txBody>
      </p:sp>
      <p:cxnSp>
        <p:nvCxnSpPr>
          <p:cNvPr id="5" name="Straight Connector 4">
            <a:extLst>
              <a:ext uri="{FF2B5EF4-FFF2-40B4-BE49-F238E27FC236}">
                <a16:creationId xmlns:a16="http://schemas.microsoft.com/office/drawing/2014/main" id="{07DB7512-2CB7-AD4D-9EED-37802FAB4D3F}"/>
              </a:ext>
            </a:extLst>
          </p:cNvPr>
          <p:cNvCxnSpPr>
            <a:cxnSpLocks/>
          </p:cNvCxnSpPr>
          <p:nvPr/>
        </p:nvCxnSpPr>
        <p:spPr>
          <a:xfrm>
            <a:off x="4495800" y="2053770"/>
            <a:ext cx="32004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Picture 7" descr="A group of people posing for the camera&#10;&#10;Description automatically generated">
            <a:extLst>
              <a:ext uri="{FF2B5EF4-FFF2-40B4-BE49-F238E27FC236}">
                <a16:creationId xmlns:a16="http://schemas.microsoft.com/office/drawing/2014/main" id="{327250BE-A78C-4A7C-BA72-40742147D4D4}"/>
              </a:ext>
            </a:extLst>
          </p:cNvPr>
          <p:cNvPicPr>
            <a:picLocks noChangeAspect="1"/>
          </p:cNvPicPr>
          <p:nvPr/>
        </p:nvPicPr>
        <p:blipFill rotWithShape="1">
          <a:blip r:embed="rId3"/>
          <a:srcRect t="5769" b="10577"/>
          <a:stretch/>
        </p:blipFill>
        <p:spPr>
          <a:xfrm>
            <a:off x="2098431" y="2970627"/>
            <a:ext cx="7995138" cy="3530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DCF2D9E4-1128-42AB-BE1F-E48CCC657BE2}"/>
              </a:ext>
            </a:extLst>
          </p:cNvPr>
          <p:cNvSpPr txBox="1"/>
          <p:nvPr/>
        </p:nvSpPr>
        <p:spPr>
          <a:xfrm>
            <a:off x="2523152" y="61319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Mihály Munkácsy</a:t>
            </a:r>
          </a:p>
        </p:txBody>
      </p:sp>
    </p:spTree>
    <p:extLst>
      <p:ext uri="{BB962C8B-B14F-4D97-AF65-F5344CB8AC3E}">
        <p14:creationId xmlns:p14="http://schemas.microsoft.com/office/powerpoint/2010/main" val="2824897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lstStyle/>
          <a:p>
            <a:r>
              <a:rPr lang="en-US" b="1" dirty="0">
                <a:latin typeface="Georgia" panose="02040502050405020303" pitchFamily="18" charset="0"/>
              </a:rPr>
              <a:t>Story #1: The Standards</a:t>
            </a:r>
          </a:p>
        </p:txBody>
      </p:sp>
      <p:sp>
        <p:nvSpPr>
          <p:cNvPr id="4" name="Subtitle 3">
            <a:extLst>
              <a:ext uri="{FF2B5EF4-FFF2-40B4-BE49-F238E27FC236}">
                <a16:creationId xmlns:a16="http://schemas.microsoft.com/office/drawing/2014/main" id="{2C1AE7EF-9003-5142-A34F-60222547716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54984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42" y="524436"/>
            <a:ext cx="7185212" cy="5638800"/>
          </a:xfrm>
        </p:spPr>
        <p:txBody>
          <a:bodyPr anchor="t">
            <a:normAutofit/>
          </a:bodyPr>
          <a:lstStyle/>
          <a:p>
            <a:r>
              <a:rPr lang="en-US" sz="4400" b="0" dirty="0">
                <a:latin typeface="Georgia"/>
                <a:ea typeface="+mj-lt"/>
                <a:cs typeface="+mj-lt"/>
              </a:rPr>
              <a:t>“Overcome with astonishment at such intense religious zeal, Pilate gave orders for the immediate removal of the standards from Jerusalem.”</a:t>
            </a:r>
            <a:endParaRPr lang="en-US" sz="4400" b="0" dirty="0">
              <a:latin typeface="Georgia"/>
              <a:cs typeface="Calibri Light"/>
            </a:endParaRPr>
          </a:p>
        </p:txBody>
      </p:sp>
      <p:sp>
        <p:nvSpPr>
          <p:cNvPr id="4" name="TextBox 3">
            <a:extLst>
              <a:ext uri="{FF2B5EF4-FFF2-40B4-BE49-F238E27FC236}">
                <a16:creationId xmlns:a16="http://schemas.microsoft.com/office/drawing/2014/main" id="{A8C2E09A-22B5-0744-8EA2-20F7452C0E57}"/>
              </a:ext>
            </a:extLst>
          </p:cNvPr>
          <p:cNvSpPr txBox="1"/>
          <p:nvPr/>
        </p:nvSpPr>
        <p:spPr>
          <a:xfrm>
            <a:off x="2376318" y="6163236"/>
            <a:ext cx="4618572" cy="461665"/>
          </a:xfrm>
          <a:prstGeom prst="rect">
            <a:avLst/>
          </a:prstGeom>
          <a:noFill/>
        </p:spPr>
        <p:txBody>
          <a:bodyPr wrap="none" rtlCol="0">
            <a:spAutoFit/>
          </a:bodyPr>
          <a:lstStyle/>
          <a:p>
            <a:r>
              <a:rPr lang="en-US" dirty="0">
                <a:latin typeface="Georgia" panose="02040502050405020303" pitchFamily="18" charset="0"/>
              </a:rPr>
              <a:t>Josephus, </a:t>
            </a:r>
            <a:r>
              <a:rPr lang="en-US" i="1" dirty="0">
                <a:latin typeface="Georgia" panose="02040502050405020303" pitchFamily="18" charset="0"/>
              </a:rPr>
              <a:t>Antiquities,</a:t>
            </a:r>
            <a:r>
              <a:rPr lang="en-US" dirty="0">
                <a:latin typeface="Georgia" panose="02040502050405020303" pitchFamily="18" charset="0"/>
              </a:rPr>
              <a:t> 18:55–59</a:t>
            </a:r>
            <a:endParaRPr lang="en-US" dirty="0"/>
          </a:p>
        </p:txBody>
      </p:sp>
      <p:cxnSp>
        <p:nvCxnSpPr>
          <p:cNvPr id="6" name="Straight Connector 5">
            <a:extLst>
              <a:ext uri="{FF2B5EF4-FFF2-40B4-BE49-F238E27FC236}">
                <a16:creationId xmlns:a16="http://schemas.microsoft.com/office/drawing/2014/main" id="{E5986B78-FC83-724D-926C-01EB58A8DFA3}"/>
              </a:ext>
            </a:extLst>
          </p:cNvPr>
          <p:cNvCxnSpPr/>
          <p:nvPr/>
        </p:nvCxnSpPr>
        <p:spPr>
          <a:xfrm>
            <a:off x="2182159" y="5960036"/>
            <a:ext cx="3733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 descr="A picture containing building, stone&#10;&#10;Description automatically generated">
            <a:extLst>
              <a:ext uri="{FF2B5EF4-FFF2-40B4-BE49-F238E27FC236}">
                <a16:creationId xmlns:a16="http://schemas.microsoft.com/office/drawing/2014/main" id="{582DDDF3-77D0-4FEA-B927-78EEB537701A}"/>
              </a:ext>
            </a:extLst>
          </p:cNvPr>
          <p:cNvPicPr>
            <a:picLocks noChangeAspect="1"/>
          </p:cNvPicPr>
          <p:nvPr/>
        </p:nvPicPr>
        <p:blipFill rotWithShape="1">
          <a:blip r:embed="rId3"/>
          <a:srcRect l="11514" t="-22" r="48437" b="10"/>
          <a:stretch/>
        </p:blipFill>
        <p:spPr>
          <a:xfrm>
            <a:off x="7928547" y="376247"/>
            <a:ext cx="4087832" cy="5553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955C0096-BE7A-4BCA-9261-4813C8B474B7}"/>
              </a:ext>
            </a:extLst>
          </p:cNvPr>
          <p:cNvSpPr txBox="1"/>
          <p:nvPr/>
        </p:nvSpPr>
        <p:spPr>
          <a:xfrm>
            <a:off x="8336510" y="559070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2772770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lstStyle/>
          <a:p>
            <a:r>
              <a:rPr lang="en-US" b="1" dirty="0">
                <a:latin typeface="Georgia" panose="02040502050405020303" pitchFamily="18" charset="0"/>
              </a:rPr>
              <a:t>Story #2: The Aqueduct</a:t>
            </a:r>
          </a:p>
        </p:txBody>
      </p:sp>
      <p:sp>
        <p:nvSpPr>
          <p:cNvPr id="4" name="Subtitle 3">
            <a:extLst>
              <a:ext uri="{FF2B5EF4-FFF2-40B4-BE49-F238E27FC236}">
                <a16:creationId xmlns:a16="http://schemas.microsoft.com/office/drawing/2014/main" id="{59934D8F-521C-4853-979A-211E5F8EA5AB}"/>
              </a:ext>
            </a:extLst>
          </p:cNvPr>
          <p:cNvSpPr>
            <a:spLocks noGrp="1"/>
          </p:cNvSpPr>
          <p:nvPr>
            <p:ph type="subTitle" idx="1"/>
          </p:nvPr>
        </p:nvSpPr>
        <p:spPr/>
        <p:txBody>
          <a:bodyPr/>
          <a:lstStyle/>
          <a:p>
            <a:r>
              <a:rPr lang="en-US" dirty="0"/>
              <a:t>Son of God: 36:35-39:06</a:t>
            </a:r>
          </a:p>
        </p:txBody>
      </p:sp>
    </p:spTree>
    <p:extLst>
      <p:ext uri="{BB962C8B-B14F-4D97-AF65-F5344CB8AC3E}">
        <p14:creationId xmlns:p14="http://schemas.microsoft.com/office/powerpoint/2010/main" val="75773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990600"/>
            <a:ext cx="6781800" cy="6705600"/>
          </a:xfrm>
        </p:spPr>
        <p:txBody>
          <a:bodyPr anchor="t"/>
          <a:lstStyle/>
          <a:p>
            <a:r>
              <a:rPr lang="en-US" sz="3600" b="0" dirty="0">
                <a:latin typeface="Georgia"/>
                <a:ea typeface="+mj-lt"/>
                <a:cs typeface="+mj-lt"/>
              </a:rPr>
              <a:t>Large numbers of the Jews perished, some from the blows which they received, others trodden to death by their companions in the ensuing flight. Cowed by the fate of the victims, the multitude was reduced to silence.</a:t>
            </a:r>
            <a:endParaRPr lang="en-US" b="0" dirty="0">
              <a:latin typeface="Georgia"/>
              <a:ea typeface="+mj-lt"/>
              <a:cs typeface="+mj-lt"/>
            </a:endParaRPr>
          </a:p>
        </p:txBody>
      </p:sp>
      <p:sp>
        <p:nvSpPr>
          <p:cNvPr id="4" name="TextBox 3">
            <a:extLst>
              <a:ext uri="{FF2B5EF4-FFF2-40B4-BE49-F238E27FC236}">
                <a16:creationId xmlns:a16="http://schemas.microsoft.com/office/drawing/2014/main" id="{B44FE36E-FD3B-524F-AB18-6DE3579649DD}"/>
              </a:ext>
            </a:extLst>
          </p:cNvPr>
          <p:cNvSpPr txBox="1"/>
          <p:nvPr/>
        </p:nvSpPr>
        <p:spPr>
          <a:xfrm>
            <a:off x="6936045" y="5867400"/>
            <a:ext cx="4594528" cy="461665"/>
          </a:xfrm>
          <a:prstGeom prst="rect">
            <a:avLst/>
          </a:prstGeom>
          <a:noFill/>
        </p:spPr>
        <p:txBody>
          <a:bodyPr wrap="none" rtlCol="0">
            <a:spAutoFit/>
          </a:bodyPr>
          <a:lstStyle/>
          <a:p>
            <a:r>
              <a:rPr lang="en-US" dirty="0">
                <a:latin typeface="Georgia" panose="02040502050405020303" pitchFamily="18" charset="0"/>
              </a:rPr>
              <a:t>Josephus, </a:t>
            </a:r>
            <a:r>
              <a:rPr lang="en-US" i="1" dirty="0">
                <a:latin typeface="Georgia" panose="02040502050405020303" pitchFamily="18" charset="0"/>
              </a:rPr>
              <a:t>Antiquities,</a:t>
            </a:r>
            <a:r>
              <a:rPr lang="en-US" dirty="0">
                <a:latin typeface="Georgia" panose="02040502050405020303" pitchFamily="18" charset="0"/>
              </a:rPr>
              <a:t> 18:60–62</a:t>
            </a:r>
          </a:p>
        </p:txBody>
      </p:sp>
      <p:cxnSp>
        <p:nvCxnSpPr>
          <p:cNvPr id="6" name="Straight Connector 5">
            <a:extLst>
              <a:ext uri="{FF2B5EF4-FFF2-40B4-BE49-F238E27FC236}">
                <a16:creationId xmlns:a16="http://schemas.microsoft.com/office/drawing/2014/main" id="{688D5E62-EF12-3848-A084-65109B81B534}"/>
              </a:ext>
            </a:extLst>
          </p:cNvPr>
          <p:cNvCxnSpPr/>
          <p:nvPr/>
        </p:nvCxnSpPr>
        <p:spPr>
          <a:xfrm>
            <a:off x="6845300" y="5664200"/>
            <a:ext cx="3505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4" descr="A picture containing building, person, outdoor, stone&#10;&#10;Description automatically generated">
            <a:extLst>
              <a:ext uri="{FF2B5EF4-FFF2-40B4-BE49-F238E27FC236}">
                <a16:creationId xmlns:a16="http://schemas.microsoft.com/office/drawing/2014/main" id="{D30B11B5-84CE-4D85-89C5-0881CCF6F788}"/>
              </a:ext>
            </a:extLst>
          </p:cNvPr>
          <p:cNvPicPr>
            <a:picLocks noChangeAspect="1"/>
          </p:cNvPicPr>
          <p:nvPr/>
        </p:nvPicPr>
        <p:blipFill rotWithShape="1">
          <a:blip r:embed="rId3"/>
          <a:srcRect l="31440" t="16990" r="38518" b="505"/>
          <a:stretch/>
        </p:blipFill>
        <p:spPr>
          <a:xfrm>
            <a:off x="1140888" y="411685"/>
            <a:ext cx="3248375" cy="6034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9E529E9-E6CC-4236-9538-C69A1A74F0A6}"/>
              </a:ext>
            </a:extLst>
          </p:cNvPr>
          <p:cNvSpPr txBox="1"/>
          <p:nvPr/>
        </p:nvSpPr>
        <p:spPr>
          <a:xfrm>
            <a:off x="1561178" y="60769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2197024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Georgia" panose="02040502050405020303" pitchFamily="18" charset="0"/>
              </a:rPr>
              <a:t>Story #3: The Shields</a:t>
            </a:r>
          </a:p>
        </p:txBody>
      </p:sp>
      <p:sp>
        <p:nvSpPr>
          <p:cNvPr id="4" name="Subtitle 3">
            <a:extLst>
              <a:ext uri="{FF2B5EF4-FFF2-40B4-BE49-F238E27FC236}">
                <a16:creationId xmlns:a16="http://schemas.microsoft.com/office/drawing/2014/main" id="{585A7041-9284-4749-98EE-DD8EEC1726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38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pe Soda - Crush - 355 ml">
            <a:extLst>
              <a:ext uri="{FF2B5EF4-FFF2-40B4-BE49-F238E27FC236}">
                <a16:creationId xmlns:a16="http://schemas.microsoft.com/office/drawing/2014/main" id="{82C29567-94A2-4E6B-B2C3-A15999191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0"/>
            <a:ext cx="428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13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FFE36D-AFFC-254B-B336-215A5928AA49}"/>
              </a:ext>
            </a:extLst>
          </p:cNvPr>
          <p:cNvSpPr/>
          <p:nvPr/>
        </p:nvSpPr>
        <p:spPr>
          <a:xfrm>
            <a:off x="190500" y="300439"/>
            <a:ext cx="7797800" cy="6247864"/>
          </a:xfrm>
          <a:prstGeom prst="rect">
            <a:avLst/>
          </a:prstGeom>
        </p:spPr>
        <p:txBody>
          <a:bodyPr wrap="square" anchor="t">
            <a:spAutoFit/>
          </a:bodyPr>
          <a:lstStyle/>
          <a:p>
            <a:r>
              <a:rPr lang="en-US" sz="4000" dirty="0">
                <a:latin typeface="Georgia"/>
                <a:cs typeface="Arial"/>
              </a:rPr>
              <a:t>The people, believing Pilate did this “not so much to </a:t>
            </a:r>
            <a:r>
              <a:rPr lang="en-US" sz="4000" dirty="0" err="1">
                <a:latin typeface="Georgia"/>
                <a:cs typeface="Arial"/>
              </a:rPr>
              <a:t>honour</a:t>
            </a:r>
            <a:r>
              <a:rPr lang="en-US" sz="4000" dirty="0">
                <a:latin typeface="Georgia"/>
                <a:cs typeface="Arial"/>
              </a:rPr>
              <a:t> Tiberius as to annoy the multitude,” were furious about the shields, believing they violated Jewish customs. The people sent Herod the Great’s four sons, including Herod Antipas, to protest Pilate’s actions. </a:t>
            </a:r>
            <a:endParaRPr lang="en-US" sz="4000" dirty="0"/>
          </a:p>
        </p:txBody>
      </p:sp>
      <p:pic>
        <p:nvPicPr>
          <p:cNvPr id="2" name="Picture 4">
            <a:extLst>
              <a:ext uri="{FF2B5EF4-FFF2-40B4-BE49-F238E27FC236}">
                <a16:creationId xmlns:a16="http://schemas.microsoft.com/office/drawing/2014/main" id="{DE378A4B-FB28-4808-83AE-4C117D61FD67}"/>
              </a:ext>
            </a:extLst>
          </p:cNvPr>
          <p:cNvPicPr>
            <a:picLocks noChangeAspect="1"/>
          </p:cNvPicPr>
          <p:nvPr/>
        </p:nvPicPr>
        <p:blipFill>
          <a:blip r:embed="rId3"/>
          <a:stretch>
            <a:fillRect/>
          </a:stretch>
        </p:blipFill>
        <p:spPr>
          <a:xfrm>
            <a:off x="8291174" y="422223"/>
            <a:ext cx="3267122" cy="5951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35948210-81FE-401E-8ECB-61766988BF47}"/>
              </a:ext>
            </a:extLst>
          </p:cNvPr>
          <p:cNvSpPr/>
          <p:nvPr/>
        </p:nvSpPr>
        <p:spPr>
          <a:xfrm>
            <a:off x="8320901" y="6493107"/>
            <a:ext cx="4077629" cy="461665"/>
          </a:xfrm>
          <a:prstGeom prst="rect">
            <a:avLst/>
          </a:prstGeom>
        </p:spPr>
        <p:txBody>
          <a:bodyPr wrap="square">
            <a:spAutoFit/>
          </a:bodyPr>
          <a:lstStyle/>
          <a:p>
            <a:r>
              <a:rPr lang="en-US" dirty="0">
                <a:latin typeface="Georgia" panose="02040502050405020303" pitchFamily="18" charset="0"/>
              </a:rPr>
              <a:t>Philo, </a:t>
            </a:r>
            <a:r>
              <a:rPr lang="en-US" i="1" dirty="0">
                <a:latin typeface="Georgia" panose="02040502050405020303" pitchFamily="18" charset="0"/>
              </a:rPr>
              <a:t>Embassy</a:t>
            </a:r>
            <a:r>
              <a:rPr lang="en-US" dirty="0">
                <a:latin typeface="Georgia" panose="02040502050405020303" pitchFamily="18" charset="0"/>
              </a:rPr>
              <a:t> 38:299–305 </a:t>
            </a:r>
            <a:endParaRPr lang="en-US" sz="2000" dirty="0">
              <a:latin typeface="Georgia" panose="02040502050405020303" pitchFamily="18" charset="0"/>
            </a:endParaRPr>
          </a:p>
        </p:txBody>
      </p:sp>
      <p:sp>
        <p:nvSpPr>
          <p:cNvPr id="6" name="TextBox 5">
            <a:extLst>
              <a:ext uri="{FF2B5EF4-FFF2-40B4-BE49-F238E27FC236}">
                <a16:creationId xmlns:a16="http://schemas.microsoft.com/office/drawing/2014/main" id="{9DCB7A43-825E-8748-86ED-0D0F8865B1E2}"/>
              </a:ext>
            </a:extLst>
          </p:cNvPr>
          <p:cNvSpPr txBox="1"/>
          <p:nvPr/>
        </p:nvSpPr>
        <p:spPr>
          <a:xfrm>
            <a:off x="8595339" y="60233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Videos</a:t>
            </a:r>
          </a:p>
        </p:txBody>
      </p:sp>
    </p:spTree>
    <p:extLst>
      <p:ext uri="{BB962C8B-B14F-4D97-AF65-F5344CB8AC3E}">
        <p14:creationId xmlns:p14="http://schemas.microsoft.com/office/powerpoint/2010/main" val="1041215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FFE36D-AFFC-254B-B336-215A5928AA49}"/>
              </a:ext>
            </a:extLst>
          </p:cNvPr>
          <p:cNvSpPr/>
          <p:nvPr/>
        </p:nvSpPr>
        <p:spPr>
          <a:xfrm>
            <a:off x="376518" y="944990"/>
            <a:ext cx="7391400" cy="5632311"/>
          </a:xfrm>
          <a:prstGeom prst="rect">
            <a:avLst/>
          </a:prstGeom>
        </p:spPr>
        <p:txBody>
          <a:bodyPr wrap="square" anchor="t">
            <a:spAutoFit/>
          </a:bodyPr>
          <a:lstStyle/>
          <a:p>
            <a:r>
              <a:rPr lang="en-US" sz="3600" dirty="0">
                <a:latin typeface="Georgia"/>
                <a:cs typeface="Arial"/>
              </a:rPr>
              <a:t>These important Jewish leaders shouted at Pilate, saying, “Do not arouse sedition, do not make war, do not destroy the peace; you do not </a:t>
            </a:r>
            <a:r>
              <a:rPr lang="en-US" sz="3600" dirty="0" err="1">
                <a:latin typeface="Georgia"/>
                <a:cs typeface="Arial"/>
              </a:rPr>
              <a:t>honour</a:t>
            </a:r>
            <a:r>
              <a:rPr lang="en-US" sz="3600" dirty="0">
                <a:latin typeface="Georgia"/>
                <a:cs typeface="Arial"/>
              </a:rPr>
              <a:t> the emperor by </a:t>
            </a:r>
            <a:r>
              <a:rPr lang="en-US" sz="3600" dirty="0" err="1">
                <a:latin typeface="Georgia"/>
                <a:cs typeface="Arial"/>
              </a:rPr>
              <a:t>dishonouring</a:t>
            </a:r>
            <a:r>
              <a:rPr lang="en-US" sz="3600" dirty="0">
                <a:latin typeface="Georgia"/>
                <a:cs typeface="Arial"/>
              </a:rPr>
              <a:t> ancient laws. Do not take Tiberius as your pretext for outraging the nation; he does not wish any of our customs to be overthrown.” </a:t>
            </a:r>
            <a:endParaRPr lang="en-US" sz="3600" dirty="0">
              <a:latin typeface="Georgia"/>
            </a:endParaRPr>
          </a:p>
        </p:txBody>
      </p:sp>
      <p:pic>
        <p:nvPicPr>
          <p:cNvPr id="2" name="Picture 4">
            <a:extLst>
              <a:ext uri="{FF2B5EF4-FFF2-40B4-BE49-F238E27FC236}">
                <a16:creationId xmlns:a16="http://schemas.microsoft.com/office/drawing/2014/main" id="{9FED4331-C4B6-4325-8F08-4207FCA1DBF5}"/>
              </a:ext>
            </a:extLst>
          </p:cNvPr>
          <p:cNvPicPr>
            <a:picLocks noChangeAspect="1"/>
          </p:cNvPicPr>
          <p:nvPr/>
        </p:nvPicPr>
        <p:blipFill>
          <a:blip r:embed="rId3"/>
          <a:stretch>
            <a:fillRect/>
          </a:stretch>
        </p:blipFill>
        <p:spPr>
          <a:xfrm>
            <a:off x="8291174" y="422223"/>
            <a:ext cx="3267122" cy="5951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DBA0B919-85F7-43DC-A6B7-D76F8CC56B55}"/>
              </a:ext>
            </a:extLst>
          </p:cNvPr>
          <p:cNvSpPr/>
          <p:nvPr/>
        </p:nvSpPr>
        <p:spPr>
          <a:xfrm>
            <a:off x="8320901" y="6493107"/>
            <a:ext cx="4077629" cy="461665"/>
          </a:xfrm>
          <a:prstGeom prst="rect">
            <a:avLst/>
          </a:prstGeom>
        </p:spPr>
        <p:txBody>
          <a:bodyPr wrap="square">
            <a:spAutoFit/>
          </a:bodyPr>
          <a:lstStyle/>
          <a:p>
            <a:r>
              <a:rPr lang="en-US" dirty="0">
                <a:latin typeface="Georgia" panose="02040502050405020303" pitchFamily="18" charset="0"/>
              </a:rPr>
              <a:t>Philo, </a:t>
            </a:r>
            <a:r>
              <a:rPr lang="en-US" i="1" dirty="0">
                <a:latin typeface="Georgia" panose="02040502050405020303" pitchFamily="18" charset="0"/>
              </a:rPr>
              <a:t>Embassy</a:t>
            </a:r>
            <a:r>
              <a:rPr lang="en-US" dirty="0">
                <a:latin typeface="Georgia" panose="02040502050405020303" pitchFamily="18" charset="0"/>
              </a:rPr>
              <a:t> 38:299–305 </a:t>
            </a:r>
            <a:endParaRPr lang="en-US" sz="2000" dirty="0">
              <a:latin typeface="Georgia" panose="02040502050405020303" pitchFamily="18" charset="0"/>
            </a:endParaRPr>
          </a:p>
        </p:txBody>
      </p:sp>
      <p:sp>
        <p:nvSpPr>
          <p:cNvPr id="6" name="TextBox 5">
            <a:extLst>
              <a:ext uri="{FF2B5EF4-FFF2-40B4-BE49-F238E27FC236}">
                <a16:creationId xmlns:a16="http://schemas.microsoft.com/office/drawing/2014/main" id="{62524183-DBE2-CE47-9324-115184373E03}"/>
              </a:ext>
            </a:extLst>
          </p:cNvPr>
          <p:cNvSpPr txBox="1"/>
          <p:nvPr/>
        </p:nvSpPr>
        <p:spPr>
          <a:xfrm>
            <a:off x="8595339" y="60233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Videos</a:t>
            </a:r>
          </a:p>
        </p:txBody>
      </p:sp>
    </p:spTree>
    <p:extLst>
      <p:ext uri="{BB962C8B-B14F-4D97-AF65-F5344CB8AC3E}">
        <p14:creationId xmlns:p14="http://schemas.microsoft.com/office/powerpoint/2010/main" val="2399225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FFE36D-AFFC-254B-B336-215A5928AA49}"/>
              </a:ext>
            </a:extLst>
          </p:cNvPr>
          <p:cNvSpPr/>
          <p:nvPr/>
        </p:nvSpPr>
        <p:spPr>
          <a:xfrm>
            <a:off x="376518" y="944990"/>
            <a:ext cx="7391400" cy="5078313"/>
          </a:xfrm>
          <a:prstGeom prst="rect">
            <a:avLst/>
          </a:prstGeom>
        </p:spPr>
        <p:txBody>
          <a:bodyPr wrap="square" anchor="t">
            <a:spAutoFit/>
          </a:bodyPr>
          <a:lstStyle/>
          <a:p>
            <a:r>
              <a:rPr lang="en-US" sz="3600" b="0" dirty="0">
                <a:latin typeface="Georgia"/>
                <a:ea typeface="+mj-lt"/>
                <a:cs typeface="+mj-lt"/>
              </a:rPr>
              <a:t>When Pilate refused to act, the Jewish officials wrote a letter to Tiberius protesting the shields. Tiberius swiftly responded by writing to Pilate “with a host of reproaches and rebukes for his audacious violation of precedent and bade him at once take down the shields.” </a:t>
            </a:r>
            <a:endParaRPr lang="en-US" sz="3600" dirty="0">
              <a:latin typeface="Georgia"/>
            </a:endParaRPr>
          </a:p>
        </p:txBody>
      </p:sp>
      <p:pic>
        <p:nvPicPr>
          <p:cNvPr id="2" name="Picture 4">
            <a:extLst>
              <a:ext uri="{FF2B5EF4-FFF2-40B4-BE49-F238E27FC236}">
                <a16:creationId xmlns:a16="http://schemas.microsoft.com/office/drawing/2014/main" id="{9FED4331-C4B6-4325-8F08-4207FCA1DBF5}"/>
              </a:ext>
            </a:extLst>
          </p:cNvPr>
          <p:cNvPicPr>
            <a:picLocks noChangeAspect="1"/>
          </p:cNvPicPr>
          <p:nvPr/>
        </p:nvPicPr>
        <p:blipFill>
          <a:blip r:embed="rId3"/>
          <a:stretch>
            <a:fillRect/>
          </a:stretch>
        </p:blipFill>
        <p:spPr>
          <a:xfrm>
            <a:off x="8291174" y="422223"/>
            <a:ext cx="3267122" cy="5951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3008BF5F-0C60-4E46-ADFA-5744D6AC5728}"/>
              </a:ext>
            </a:extLst>
          </p:cNvPr>
          <p:cNvSpPr txBox="1"/>
          <p:nvPr/>
        </p:nvSpPr>
        <p:spPr>
          <a:xfrm>
            <a:off x="8595339" y="60233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Videos</a:t>
            </a:r>
          </a:p>
        </p:txBody>
      </p:sp>
      <p:sp>
        <p:nvSpPr>
          <p:cNvPr id="5" name="Rectangle 4">
            <a:extLst>
              <a:ext uri="{FF2B5EF4-FFF2-40B4-BE49-F238E27FC236}">
                <a16:creationId xmlns:a16="http://schemas.microsoft.com/office/drawing/2014/main" id="{46AECBB1-0305-4B1B-AB9B-E5C36C7162A6}"/>
              </a:ext>
            </a:extLst>
          </p:cNvPr>
          <p:cNvSpPr/>
          <p:nvPr/>
        </p:nvSpPr>
        <p:spPr>
          <a:xfrm>
            <a:off x="8320901" y="6493107"/>
            <a:ext cx="4077629" cy="461665"/>
          </a:xfrm>
          <a:prstGeom prst="rect">
            <a:avLst/>
          </a:prstGeom>
        </p:spPr>
        <p:txBody>
          <a:bodyPr wrap="square">
            <a:spAutoFit/>
          </a:bodyPr>
          <a:lstStyle/>
          <a:p>
            <a:r>
              <a:rPr lang="en-US" dirty="0">
                <a:latin typeface="Georgia" panose="02040502050405020303" pitchFamily="18" charset="0"/>
              </a:rPr>
              <a:t>Philo, </a:t>
            </a:r>
            <a:r>
              <a:rPr lang="en-US" i="1" dirty="0">
                <a:latin typeface="Georgia" panose="02040502050405020303" pitchFamily="18" charset="0"/>
              </a:rPr>
              <a:t>Embassy</a:t>
            </a:r>
            <a:r>
              <a:rPr lang="en-US" dirty="0">
                <a:latin typeface="Georgia" panose="02040502050405020303" pitchFamily="18" charset="0"/>
              </a:rPr>
              <a:t> 38:299–305 </a:t>
            </a:r>
            <a:endParaRPr lang="en-US" sz="2000" dirty="0">
              <a:latin typeface="Georgia" panose="02040502050405020303" pitchFamily="18" charset="0"/>
            </a:endParaRPr>
          </a:p>
        </p:txBody>
      </p:sp>
    </p:spTree>
    <p:extLst>
      <p:ext uri="{BB962C8B-B14F-4D97-AF65-F5344CB8AC3E}">
        <p14:creationId xmlns:p14="http://schemas.microsoft.com/office/powerpoint/2010/main" val="810575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9829800" cy="2667000"/>
          </a:xfrm>
        </p:spPr>
        <p:txBody>
          <a:bodyPr>
            <a:normAutofit fontScale="90000"/>
          </a:bodyPr>
          <a:lstStyle/>
          <a:p>
            <a:pPr algn="ctr"/>
            <a:r>
              <a:rPr lang="en-US" sz="3600" dirty="0">
                <a:latin typeface="Georgia" panose="02040502050405020303" pitchFamily="18" charset="0"/>
              </a:rPr>
              <a:t>“If you release this man, you are no friend of the emperor. Everyone who claims to be a king sets himself against the emperor.”</a:t>
            </a:r>
            <a:br>
              <a:rPr lang="en-US" sz="3600" dirty="0">
                <a:latin typeface="Georgia" panose="02040502050405020303" pitchFamily="18" charset="0"/>
              </a:rPr>
            </a:br>
            <a:r>
              <a:rPr lang="en-US" sz="2000" dirty="0">
                <a:latin typeface="Georgia" panose="02040502050405020303" pitchFamily="18" charset="0"/>
              </a:rPr>
              <a:t> </a:t>
            </a:r>
            <a:br>
              <a:rPr lang="en-US" sz="3600" dirty="0">
                <a:latin typeface="Georgia" panose="02040502050405020303" pitchFamily="18" charset="0"/>
              </a:rPr>
            </a:br>
            <a:r>
              <a:rPr lang="en-US" sz="3600" dirty="0">
                <a:latin typeface="Georgia" panose="02040502050405020303" pitchFamily="18" charset="0"/>
              </a:rPr>
              <a:t>John 19:12, NRSV</a:t>
            </a:r>
          </a:p>
        </p:txBody>
      </p:sp>
      <p:cxnSp>
        <p:nvCxnSpPr>
          <p:cNvPr id="5" name="Straight Connector 4">
            <a:extLst>
              <a:ext uri="{FF2B5EF4-FFF2-40B4-BE49-F238E27FC236}">
                <a16:creationId xmlns:a16="http://schemas.microsoft.com/office/drawing/2014/main" id="{07DB7512-2CB7-AD4D-9EED-37802FAB4D3F}"/>
              </a:ext>
            </a:extLst>
          </p:cNvPr>
          <p:cNvCxnSpPr>
            <a:cxnSpLocks/>
          </p:cNvCxnSpPr>
          <p:nvPr/>
        </p:nvCxnSpPr>
        <p:spPr>
          <a:xfrm>
            <a:off x="4495800" y="2053770"/>
            <a:ext cx="32004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Picture 7" descr="A group of people posing for the camera&#10;&#10;Description automatically generated">
            <a:extLst>
              <a:ext uri="{FF2B5EF4-FFF2-40B4-BE49-F238E27FC236}">
                <a16:creationId xmlns:a16="http://schemas.microsoft.com/office/drawing/2014/main" id="{327250BE-A78C-4A7C-BA72-40742147D4D4}"/>
              </a:ext>
            </a:extLst>
          </p:cNvPr>
          <p:cNvPicPr>
            <a:picLocks noChangeAspect="1"/>
          </p:cNvPicPr>
          <p:nvPr/>
        </p:nvPicPr>
        <p:blipFill rotWithShape="1">
          <a:blip r:embed="rId3"/>
          <a:srcRect t="5769" b="10577"/>
          <a:stretch/>
        </p:blipFill>
        <p:spPr>
          <a:xfrm>
            <a:off x="2098431" y="2970627"/>
            <a:ext cx="7995138" cy="3530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DCF2D9E4-1128-42AB-BE1F-E48CCC657BE2}"/>
              </a:ext>
            </a:extLst>
          </p:cNvPr>
          <p:cNvSpPr txBox="1"/>
          <p:nvPr/>
        </p:nvSpPr>
        <p:spPr>
          <a:xfrm>
            <a:off x="2565355" y="613190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Mihály Munkácsy</a:t>
            </a:r>
          </a:p>
        </p:txBody>
      </p:sp>
    </p:spTree>
    <p:extLst>
      <p:ext uri="{BB962C8B-B14F-4D97-AF65-F5344CB8AC3E}">
        <p14:creationId xmlns:p14="http://schemas.microsoft.com/office/powerpoint/2010/main" val="219548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047" y="3106057"/>
            <a:ext cx="11519039" cy="3751942"/>
          </a:xfrm>
        </p:spPr>
        <p:txBody>
          <a:bodyPr>
            <a:noAutofit/>
          </a:bodyPr>
          <a:lstStyle/>
          <a:p>
            <a:pPr marL="0" indent="0" algn="ctr">
              <a:buNone/>
            </a:pPr>
            <a:r>
              <a:rPr lang="en-US" sz="6600" dirty="0">
                <a:latin typeface="Georgia" panose="02040502050405020303" pitchFamily="18" charset="0"/>
              </a:rPr>
              <a:t>What will you and I do when we feel pressure to turn away from Jesus?</a:t>
            </a:r>
            <a:endParaRPr lang="en-US" sz="6600" dirty="0">
              <a:ln>
                <a:solidFill>
                  <a:prstClr val="black">
                    <a:lumMod val="75000"/>
                    <a:lumOff val="25000"/>
                    <a:alpha val="10000"/>
                  </a:prstClr>
                </a:solidFill>
              </a:ln>
            </a:endParaRPr>
          </a:p>
        </p:txBody>
      </p:sp>
      <p:pic>
        <p:nvPicPr>
          <p:cNvPr id="7" name="Picture 7" descr="A person standing in front of a stone building&#10;&#10;Description automatically generated">
            <a:extLst>
              <a:ext uri="{FF2B5EF4-FFF2-40B4-BE49-F238E27FC236}">
                <a16:creationId xmlns:a16="http://schemas.microsoft.com/office/drawing/2014/main" id="{51D0E8CD-3656-46BD-B080-DE70173392B0}"/>
              </a:ext>
            </a:extLst>
          </p:cNvPr>
          <p:cNvPicPr>
            <a:picLocks noChangeAspect="1"/>
          </p:cNvPicPr>
          <p:nvPr/>
        </p:nvPicPr>
        <p:blipFill rotWithShape="1">
          <a:blip r:embed="rId3"/>
          <a:srcRect t="7955" b="25758"/>
          <a:stretch/>
        </p:blipFill>
        <p:spPr>
          <a:xfrm>
            <a:off x="2426677" y="231462"/>
            <a:ext cx="7209691" cy="2598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48FD786D-0DD1-4AA4-B558-B4F50DE58C91}"/>
              </a:ext>
            </a:extLst>
          </p:cNvPr>
          <p:cNvSpPr txBox="1"/>
          <p:nvPr/>
        </p:nvSpPr>
        <p:spPr>
          <a:xfrm>
            <a:off x="2679126" y="24608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Bible Images</a:t>
            </a:r>
          </a:p>
        </p:txBody>
      </p:sp>
    </p:spTree>
    <p:extLst>
      <p:ext uri="{BB962C8B-B14F-4D97-AF65-F5344CB8AC3E}">
        <p14:creationId xmlns:p14="http://schemas.microsoft.com/office/powerpoint/2010/main" val="4014401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3A49-D3F6-4E17-BB7E-96DC4B59E0BC}"/>
              </a:ext>
            </a:extLst>
          </p:cNvPr>
          <p:cNvSpPr>
            <a:spLocks noGrp="1"/>
          </p:cNvSpPr>
          <p:nvPr>
            <p:ph type="title"/>
          </p:nvPr>
        </p:nvSpPr>
        <p:spPr>
          <a:xfrm>
            <a:off x="8718522" y="4696692"/>
            <a:ext cx="3230217" cy="1640086"/>
          </a:xfrm>
        </p:spPr>
        <p:txBody>
          <a:bodyPr>
            <a:normAutofit/>
          </a:bodyPr>
          <a:lstStyle/>
          <a:p>
            <a:pPr algn="l"/>
            <a:r>
              <a:rPr lang="en-US" sz="1800" b="0" dirty="0">
                <a:ln>
                  <a:solidFill>
                    <a:prstClr val="black">
                      <a:lumMod val="75000"/>
                      <a:lumOff val="25000"/>
                      <a:alpha val="10000"/>
                    </a:prstClr>
                  </a:solidFill>
                </a:ln>
                <a:latin typeface="Georgia"/>
              </a:rPr>
              <a:t>Frederick T. Zugibe, </a:t>
            </a:r>
            <a:r>
              <a:rPr lang="en-US" sz="1800" b="0" i="1" dirty="0">
                <a:ln>
                  <a:solidFill>
                    <a:prstClr val="black">
                      <a:lumMod val="75000"/>
                      <a:lumOff val="25000"/>
                      <a:alpha val="10000"/>
                    </a:prstClr>
                  </a:solidFill>
                </a:ln>
                <a:latin typeface="Georgia"/>
              </a:rPr>
              <a:t>The Crucifixion of Jesus Christ</a:t>
            </a:r>
            <a:r>
              <a:rPr lang="en-US" sz="1800" b="0" dirty="0">
                <a:ln>
                  <a:solidFill>
                    <a:prstClr val="black">
                      <a:lumMod val="75000"/>
                      <a:lumOff val="25000"/>
                      <a:alpha val="10000"/>
                    </a:prstClr>
                  </a:solidFill>
                </a:ln>
                <a:latin typeface="Georgia"/>
              </a:rPr>
              <a:t>, </a:t>
            </a:r>
            <a:r>
              <a:rPr lang="en-US" sz="1800" b="0" i="1" dirty="0">
                <a:ln>
                  <a:solidFill>
                    <a:prstClr val="black">
                      <a:lumMod val="75000"/>
                      <a:lumOff val="25000"/>
                      <a:alpha val="10000"/>
                    </a:prstClr>
                  </a:solidFill>
                </a:ln>
                <a:latin typeface="Georgia"/>
              </a:rPr>
              <a:t>A Forensic Inquiry</a:t>
            </a:r>
            <a:r>
              <a:rPr lang="en-US" sz="1800" b="0" dirty="0">
                <a:ln>
                  <a:solidFill>
                    <a:prstClr val="black">
                      <a:lumMod val="75000"/>
                      <a:lumOff val="25000"/>
                      <a:alpha val="10000"/>
                    </a:prstClr>
                  </a:solidFill>
                </a:ln>
                <a:latin typeface="Georgia"/>
              </a:rPr>
              <a:t>, 2nd ed. (New York: M. Evans, 2005), 19, 21. </a:t>
            </a:r>
          </a:p>
          <a:p>
            <a:endParaRPr lang="en-US" sz="1800" b="0">
              <a:ln>
                <a:solidFill>
                  <a:prstClr val="black">
                    <a:lumMod val="75000"/>
                    <a:lumOff val="25000"/>
                    <a:alpha val="10000"/>
                  </a:prstClr>
                </a:solidFill>
              </a:ln>
            </a:endParaRPr>
          </a:p>
        </p:txBody>
      </p:sp>
      <p:sp>
        <p:nvSpPr>
          <p:cNvPr id="3" name="Content Placeholder 2">
            <a:extLst>
              <a:ext uri="{FF2B5EF4-FFF2-40B4-BE49-F238E27FC236}">
                <a16:creationId xmlns:a16="http://schemas.microsoft.com/office/drawing/2014/main" id="{5A113E25-66A1-4137-B6CA-C26FD3CA3DFC}"/>
              </a:ext>
            </a:extLst>
          </p:cNvPr>
          <p:cNvSpPr>
            <a:spLocks noGrp="1"/>
          </p:cNvSpPr>
          <p:nvPr>
            <p:ph idx="1"/>
          </p:nvPr>
        </p:nvSpPr>
        <p:spPr>
          <a:xfrm>
            <a:off x="244158" y="104541"/>
            <a:ext cx="8391035" cy="6640312"/>
          </a:xfrm>
        </p:spPr>
        <p:txBody>
          <a:bodyPr>
            <a:normAutofit/>
          </a:bodyPr>
          <a:lstStyle/>
          <a:p>
            <a:pPr marL="37465" indent="0">
              <a:buNone/>
            </a:pPr>
            <a:r>
              <a:rPr lang="en-US" sz="3200" dirty="0">
                <a:ln>
                  <a:solidFill>
                    <a:prstClr val="black">
                      <a:lumMod val="75000"/>
                      <a:lumOff val="25000"/>
                      <a:alpha val="10000"/>
                    </a:prstClr>
                  </a:solidFill>
                </a:ln>
                <a:latin typeface="Georgia"/>
              </a:rPr>
              <a:t>“Many people today conceive of the scourging as a mere beating with a whiplike object. In a sense, this is true, but it is like comparing an electric shock to a lightning bolt.”</a:t>
            </a:r>
          </a:p>
        </p:txBody>
      </p:sp>
      <p:pic>
        <p:nvPicPr>
          <p:cNvPr id="4" name="Picture 4" descr="A person wearing a suit and tie&#10;&#10;Description automatically generated">
            <a:extLst>
              <a:ext uri="{FF2B5EF4-FFF2-40B4-BE49-F238E27FC236}">
                <a16:creationId xmlns:a16="http://schemas.microsoft.com/office/drawing/2014/main" id="{DCA64840-6F41-4388-A944-67FF6E7F0FED}"/>
              </a:ext>
            </a:extLst>
          </p:cNvPr>
          <p:cNvPicPr>
            <a:picLocks noChangeAspect="1"/>
          </p:cNvPicPr>
          <p:nvPr/>
        </p:nvPicPr>
        <p:blipFill>
          <a:blip r:embed="rId3"/>
          <a:stretch>
            <a:fillRect/>
          </a:stretch>
        </p:blipFill>
        <p:spPr>
          <a:xfrm>
            <a:off x="8806482" y="467593"/>
            <a:ext cx="2914856" cy="393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0146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3A49-D3F6-4E17-BB7E-96DC4B59E0BC}"/>
              </a:ext>
            </a:extLst>
          </p:cNvPr>
          <p:cNvSpPr>
            <a:spLocks noGrp="1"/>
          </p:cNvSpPr>
          <p:nvPr>
            <p:ph type="title"/>
          </p:nvPr>
        </p:nvSpPr>
        <p:spPr>
          <a:xfrm>
            <a:off x="8718522" y="4696692"/>
            <a:ext cx="3230217" cy="1640086"/>
          </a:xfrm>
        </p:spPr>
        <p:txBody>
          <a:bodyPr>
            <a:normAutofit/>
          </a:bodyPr>
          <a:lstStyle/>
          <a:p>
            <a:pPr algn="l"/>
            <a:r>
              <a:rPr lang="en-US" sz="1800" b="0" dirty="0">
                <a:ln>
                  <a:solidFill>
                    <a:prstClr val="black">
                      <a:lumMod val="75000"/>
                      <a:lumOff val="25000"/>
                      <a:alpha val="10000"/>
                    </a:prstClr>
                  </a:solidFill>
                </a:ln>
                <a:latin typeface="Georgia"/>
              </a:rPr>
              <a:t>Frederick T. Zugibe, </a:t>
            </a:r>
            <a:r>
              <a:rPr lang="en-US" sz="1800" b="0" i="1" dirty="0">
                <a:ln>
                  <a:solidFill>
                    <a:prstClr val="black">
                      <a:lumMod val="75000"/>
                      <a:lumOff val="25000"/>
                      <a:alpha val="10000"/>
                    </a:prstClr>
                  </a:solidFill>
                </a:ln>
                <a:latin typeface="Georgia"/>
              </a:rPr>
              <a:t>The Crucifixion of Jesus Christ</a:t>
            </a:r>
            <a:r>
              <a:rPr lang="en-US" sz="1800" b="0" dirty="0">
                <a:ln>
                  <a:solidFill>
                    <a:prstClr val="black">
                      <a:lumMod val="75000"/>
                      <a:lumOff val="25000"/>
                      <a:alpha val="10000"/>
                    </a:prstClr>
                  </a:solidFill>
                </a:ln>
                <a:latin typeface="Georgia"/>
              </a:rPr>
              <a:t>, </a:t>
            </a:r>
            <a:r>
              <a:rPr lang="en-US" sz="1800" b="0" i="1" dirty="0">
                <a:ln>
                  <a:solidFill>
                    <a:prstClr val="black">
                      <a:lumMod val="75000"/>
                      <a:lumOff val="25000"/>
                      <a:alpha val="10000"/>
                    </a:prstClr>
                  </a:solidFill>
                </a:ln>
                <a:latin typeface="Georgia"/>
              </a:rPr>
              <a:t>A Forensic Inquiry</a:t>
            </a:r>
            <a:r>
              <a:rPr lang="en-US" sz="1800" b="0" dirty="0">
                <a:ln>
                  <a:solidFill>
                    <a:prstClr val="black">
                      <a:lumMod val="75000"/>
                      <a:lumOff val="25000"/>
                      <a:alpha val="10000"/>
                    </a:prstClr>
                  </a:solidFill>
                </a:ln>
                <a:latin typeface="Georgia"/>
              </a:rPr>
              <a:t>, 2nd ed. (New York: M. Evans, 2005), 19, 21. </a:t>
            </a:r>
          </a:p>
          <a:p>
            <a:endParaRPr lang="en-US" sz="1800" b="0">
              <a:ln>
                <a:solidFill>
                  <a:prstClr val="black">
                    <a:lumMod val="75000"/>
                    <a:lumOff val="25000"/>
                    <a:alpha val="10000"/>
                  </a:prstClr>
                </a:solidFill>
              </a:ln>
            </a:endParaRPr>
          </a:p>
        </p:txBody>
      </p:sp>
      <p:sp>
        <p:nvSpPr>
          <p:cNvPr id="3" name="Content Placeholder 2">
            <a:extLst>
              <a:ext uri="{FF2B5EF4-FFF2-40B4-BE49-F238E27FC236}">
                <a16:creationId xmlns:a16="http://schemas.microsoft.com/office/drawing/2014/main" id="{5A113E25-66A1-4137-B6CA-C26FD3CA3DFC}"/>
              </a:ext>
            </a:extLst>
          </p:cNvPr>
          <p:cNvSpPr>
            <a:spLocks noGrp="1"/>
          </p:cNvSpPr>
          <p:nvPr>
            <p:ph idx="1"/>
          </p:nvPr>
        </p:nvSpPr>
        <p:spPr>
          <a:xfrm>
            <a:off x="244158" y="104541"/>
            <a:ext cx="8391035" cy="6640312"/>
          </a:xfrm>
        </p:spPr>
        <p:txBody>
          <a:bodyPr>
            <a:normAutofit/>
          </a:bodyPr>
          <a:lstStyle/>
          <a:p>
            <a:pPr marL="37465" indent="0">
              <a:buNone/>
            </a:pPr>
            <a:r>
              <a:rPr lang="en-US" sz="3200" dirty="0">
                <a:ln>
                  <a:solidFill>
                    <a:prstClr val="black">
                      <a:lumMod val="75000"/>
                      <a:lumOff val="25000"/>
                      <a:alpha val="10000"/>
                    </a:prstClr>
                  </a:solidFill>
                </a:ln>
                <a:latin typeface="Georgia"/>
              </a:rPr>
              <a:t>“Many people today conceive of the scourging as a mere beating with a whiplike object. In a sense, this is true, but it is like comparing an electric shock to a lightning bolt.”</a:t>
            </a:r>
          </a:p>
          <a:p>
            <a:pPr marL="37465" indent="0">
              <a:buNone/>
            </a:pPr>
            <a:r>
              <a:rPr lang="en-US" sz="3200" dirty="0">
                <a:ln>
                  <a:solidFill>
                    <a:prstClr val="black">
                      <a:lumMod val="75000"/>
                      <a:lumOff val="25000"/>
                      <a:alpha val="10000"/>
                    </a:prstClr>
                  </a:solidFill>
                </a:ln>
                <a:latin typeface="Georgia"/>
              </a:rPr>
              <a:t>“The victim would writhe and twist in agony, falling to his knees, only to be jerked back on his feet time and time again until he could no longer stand up. The victim’s breathing would be severely affected because the severe blows to the chest would cause excruciating rib pain . . . every time he attempted to take a breath.”</a:t>
            </a:r>
            <a:endParaRPr lang="en-US" sz="3200">
              <a:ln>
                <a:solidFill>
                  <a:prstClr val="black">
                    <a:lumMod val="75000"/>
                    <a:lumOff val="25000"/>
                    <a:alpha val="10000"/>
                  </a:prstClr>
                </a:solidFill>
              </a:ln>
            </a:endParaRPr>
          </a:p>
        </p:txBody>
      </p:sp>
      <p:pic>
        <p:nvPicPr>
          <p:cNvPr id="4" name="Picture 4" descr="A person wearing a suit and tie&#10;&#10;Description automatically generated">
            <a:extLst>
              <a:ext uri="{FF2B5EF4-FFF2-40B4-BE49-F238E27FC236}">
                <a16:creationId xmlns:a16="http://schemas.microsoft.com/office/drawing/2014/main" id="{DCA64840-6F41-4388-A944-67FF6E7F0FED}"/>
              </a:ext>
            </a:extLst>
          </p:cNvPr>
          <p:cNvPicPr>
            <a:picLocks noChangeAspect="1"/>
          </p:cNvPicPr>
          <p:nvPr/>
        </p:nvPicPr>
        <p:blipFill>
          <a:blip r:embed="rId3"/>
          <a:stretch>
            <a:fillRect/>
          </a:stretch>
        </p:blipFill>
        <p:spPr>
          <a:xfrm>
            <a:off x="8806482" y="467593"/>
            <a:ext cx="2914856" cy="393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6802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3ABD78-4C00-4B24-B0E8-6819EAA2B9B2}"/>
              </a:ext>
            </a:extLst>
          </p:cNvPr>
          <p:cNvSpPr txBox="1">
            <a:spLocks/>
          </p:cNvSpPr>
          <p:nvPr/>
        </p:nvSpPr>
        <p:spPr>
          <a:xfrm>
            <a:off x="-12700" y="4554468"/>
            <a:ext cx="12192000" cy="16050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fontAlgn="auto">
              <a:spcAft>
                <a:spcPts val="0"/>
              </a:spcAft>
            </a:pPr>
            <a:r>
              <a:rPr lang="en-US" sz="3600" dirty="0">
                <a:solidFill>
                  <a:srgbClr val="FFFF00"/>
                </a:solidFill>
              </a:rPr>
              <a:t>Recognizing the realities of scourging gives new meaning to Isaiah’s words: “He was pierced for our transgressions, he was crushed for our iniquities; the punishment that brought us peace was on him, and by his wounds [KJV = with his stripes] we are healed.” </a:t>
            </a:r>
            <a:r>
              <a:rPr lang="en-US" sz="3200" dirty="0">
                <a:solidFill>
                  <a:srgbClr val="FFFF00"/>
                </a:solidFill>
              </a:rPr>
              <a:t>(Isaiah 53:5, NIV)</a:t>
            </a:r>
            <a:endParaRPr lang="en-US" sz="3600" dirty="0">
              <a:solidFill>
                <a:srgbClr val="FFFF00"/>
              </a:solidFill>
            </a:endParaRPr>
          </a:p>
        </p:txBody>
      </p:sp>
      <p:pic>
        <p:nvPicPr>
          <p:cNvPr id="3" name="Picture 3" descr="A picture containing person, building, person, young&#10;&#10;Description automatically generated">
            <a:extLst>
              <a:ext uri="{FF2B5EF4-FFF2-40B4-BE49-F238E27FC236}">
                <a16:creationId xmlns:a16="http://schemas.microsoft.com/office/drawing/2014/main" id="{4D6C159F-A7BD-44D0-B977-9608F6945F4C}"/>
              </a:ext>
            </a:extLst>
          </p:cNvPr>
          <p:cNvPicPr>
            <a:picLocks noChangeAspect="1"/>
          </p:cNvPicPr>
          <p:nvPr/>
        </p:nvPicPr>
        <p:blipFill rotWithShape="1">
          <a:blip r:embed="rId3"/>
          <a:srcRect t="12879" b="13258"/>
          <a:stretch/>
        </p:blipFill>
        <p:spPr>
          <a:xfrm>
            <a:off x="2151145" y="160220"/>
            <a:ext cx="8273601" cy="3433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991AF265-258B-4E5D-B9A9-7DE3D6EA1EE4}"/>
              </a:ext>
            </a:extLst>
          </p:cNvPr>
          <p:cNvSpPr txBox="1"/>
          <p:nvPr/>
        </p:nvSpPr>
        <p:spPr>
          <a:xfrm>
            <a:off x="2490346" y="32443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The Passion of Christ</a:t>
            </a:r>
          </a:p>
        </p:txBody>
      </p:sp>
    </p:spTree>
    <p:extLst>
      <p:ext uri="{BB962C8B-B14F-4D97-AF65-F5344CB8AC3E}">
        <p14:creationId xmlns:p14="http://schemas.microsoft.com/office/powerpoint/2010/main" val="2290971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BE91-787A-4789-B762-041F67683A2F}"/>
              </a:ext>
            </a:extLst>
          </p:cNvPr>
          <p:cNvSpPr>
            <a:spLocks noGrp="1"/>
          </p:cNvSpPr>
          <p:nvPr>
            <p:ph type="title"/>
          </p:nvPr>
        </p:nvSpPr>
        <p:spPr>
          <a:xfrm>
            <a:off x="913795" y="152400"/>
            <a:ext cx="10353762" cy="970450"/>
          </a:xfrm>
        </p:spPr>
        <p:txBody>
          <a:bodyPr>
            <a:normAutofit/>
          </a:bodyPr>
          <a:lstStyle/>
          <a:p>
            <a:r>
              <a:rPr lang="en-US" sz="4000" i="1" dirty="0">
                <a:ln>
                  <a:solidFill>
                    <a:prstClr val="black">
                      <a:lumMod val="75000"/>
                      <a:lumOff val="25000"/>
                      <a:alpha val="10000"/>
                    </a:prstClr>
                  </a:solidFill>
                </a:ln>
                <a:latin typeface="Georgia"/>
              </a:rPr>
              <a:t>The Robe: Trials Become Triumphs</a:t>
            </a:r>
            <a:endParaRPr lang="en-US" sz="4000" dirty="0">
              <a:latin typeface="Georgia"/>
            </a:endParaRPr>
          </a:p>
        </p:txBody>
      </p:sp>
      <p:sp>
        <p:nvSpPr>
          <p:cNvPr id="3" name="Content Placeholder 2">
            <a:extLst>
              <a:ext uri="{FF2B5EF4-FFF2-40B4-BE49-F238E27FC236}">
                <a16:creationId xmlns:a16="http://schemas.microsoft.com/office/drawing/2014/main" id="{03319AC1-1913-482D-8A13-E34E7A444706}"/>
              </a:ext>
            </a:extLst>
          </p:cNvPr>
          <p:cNvSpPr>
            <a:spLocks noGrp="1"/>
          </p:cNvSpPr>
          <p:nvPr>
            <p:ph idx="1"/>
          </p:nvPr>
        </p:nvSpPr>
        <p:spPr>
          <a:xfrm>
            <a:off x="386257" y="1333866"/>
            <a:ext cx="7294040" cy="5254504"/>
          </a:xfrm>
        </p:spPr>
        <p:txBody>
          <a:bodyPr vert="horz" lIns="91440" tIns="45720" rIns="91440" bIns="45720" rtlCol="0" anchor="t">
            <a:noAutofit/>
          </a:bodyPr>
          <a:lstStyle/>
          <a:p>
            <a:pPr marL="37465" indent="0">
              <a:buClr>
                <a:srgbClr val="E0EBF6"/>
              </a:buClr>
              <a:buNone/>
            </a:pPr>
            <a:r>
              <a:rPr lang="en-US" sz="3200" dirty="0">
                <a:ln>
                  <a:solidFill>
                    <a:prstClr val="black">
                      <a:lumMod val="75000"/>
                      <a:lumOff val="25000"/>
                      <a:alpha val="10000"/>
                    </a:prstClr>
                  </a:solidFill>
                </a:ln>
                <a:latin typeface="Georgia"/>
              </a:rPr>
              <a:t>At the Second Coming, Christ “shall be red in his apparel. . . . And his voice shall be heard: I have trodden the wine-press </a:t>
            </a:r>
            <a:r>
              <a:rPr lang="en-US" sz="3200" i="1" dirty="0">
                <a:ln>
                  <a:solidFill>
                    <a:prstClr val="black">
                      <a:lumMod val="75000"/>
                      <a:lumOff val="25000"/>
                      <a:alpha val="10000"/>
                    </a:prstClr>
                  </a:solidFill>
                </a:ln>
                <a:latin typeface="Georgia"/>
              </a:rPr>
              <a:t>alone</a:t>
            </a:r>
            <a:r>
              <a:rPr lang="en-US" sz="3200" dirty="0">
                <a:ln>
                  <a:solidFill>
                    <a:prstClr val="black">
                      <a:lumMod val="75000"/>
                      <a:lumOff val="25000"/>
                      <a:alpha val="10000"/>
                    </a:prstClr>
                  </a:solidFill>
                </a:ln>
                <a:latin typeface="Georgia"/>
              </a:rPr>
              <a:t> . . . ; and </a:t>
            </a:r>
            <a:r>
              <a:rPr lang="en-US" sz="3200" i="1" dirty="0">
                <a:ln>
                  <a:solidFill>
                    <a:prstClr val="black">
                      <a:lumMod val="75000"/>
                      <a:lumOff val="25000"/>
                      <a:alpha val="10000"/>
                    </a:prstClr>
                  </a:solidFill>
                </a:ln>
                <a:latin typeface="Georgia"/>
              </a:rPr>
              <a:t>none were with me</a:t>
            </a:r>
            <a:r>
              <a:rPr lang="en-US" sz="3200" dirty="0">
                <a:ln>
                  <a:solidFill>
                    <a:prstClr val="black">
                      <a:lumMod val="75000"/>
                      <a:lumOff val="25000"/>
                      <a:alpha val="10000"/>
                    </a:prstClr>
                  </a:solidFill>
                </a:ln>
                <a:latin typeface="Georgia"/>
              </a:rPr>
              <a:t>” (D&amp;C 133:48, 50). </a:t>
            </a:r>
          </a:p>
          <a:p>
            <a:pPr marL="37465" indent="0">
              <a:buNone/>
            </a:pPr>
            <a:endParaRPr lang="en-US" sz="3200" dirty="0">
              <a:ln>
                <a:solidFill>
                  <a:prstClr val="black">
                    <a:lumMod val="75000"/>
                    <a:lumOff val="25000"/>
                    <a:alpha val="10000"/>
                  </a:prstClr>
                </a:solidFill>
              </a:ln>
            </a:endParaRPr>
          </a:p>
          <a:p>
            <a:pPr indent="-305435">
              <a:buClr>
                <a:srgbClr val="E0EBF6"/>
              </a:buClr>
            </a:pPr>
            <a:endParaRPr lang="en-US" dirty="0">
              <a:ln>
                <a:solidFill>
                  <a:prstClr val="black">
                    <a:lumMod val="75000"/>
                    <a:lumOff val="25000"/>
                    <a:alpha val="10000"/>
                  </a:prstClr>
                </a:solidFill>
              </a:ln>
            </a:endParaRPr>
          </a:p>
        </p:txBody>
      </p:sp>
      <p:pic>
        <p:nvPicPr>
          <p:cNvPr id="4" name="Picture 4" descr="A picture containing book, text, sitting, old&#10;&#10;Description automatically generated">
            <a:extLst>
              <a:ext uri="{FF2B5EF4-FFF2-40B4-BE49-F238E27FC236}">
                <a16:creationId xmlns:a16="http://schemas.microsoft.com/office/drawing/2014/main" id="{61D3B604-02B3-4AC5-93EF-3444F2D934F1}"/>
              </a:ext>
            </a:extLst>
          </p:cNvPr>
          <p:cNvPicPr>
            <a:picLocks noChangeAspect="1"/>
          </p:cNvPicPr>
          <p:nvPr/>
        </p:nvPicPr>
        <p:blipFill>
          <a:blip r:embed="rId3"/>
          <a:stretch>
            <a:fillRect/>
          </a:stretch>
        </p:blipFill>
        <p:spPr>
          <a:xfrm>
            <a:off x="8030308" y="1184031"/>
            <a:ext cx="3528647" cy="5287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96F6340E-E098-B649-A256-988A7CC9F0EF}"/>
              </a:ext>
            </a:extLst>
          </p:cNvPr>
          <p:cNvSpPr txBox="1"/>
          <p:nvPr/>
        </p:nvSpPr>
        <p:spPr>
          <a:xfrm>
            <a:off x="8423031" y="61018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Minerva Teichert</a:t>
            </a:r>
          </a:p>
        </p:txBody>
      </p:sp>
    </p:spTree>
    <p:extLst>
      <p:ext uri="{BB962C8B-B14F-4D97-AF65-F5344CB8AC3E}">
        <p14:creationId xmlns:p14="http://schemas.microsoft.com/office/powerpoint/2010/main" val="1089213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BE91-787A-4789-B762-041F67683A2F}"/>
              </a:ext>
            </a:extLst>
          </p:cNvPr>
          <p:cNvSpPr>
            <a:spLocks noGrp="1"/>
          </p:cNvSpPr>
          <p:nvPr>
            <p:ph type="title"/>
          </p:nvPr>
        </p:nvSpPr>
        <p:spPr>
          <a:xfrm>
            <a:off x="913795" y="152400"/>
            <a:ext cx="10353762" cy="970450"/>
          </a:xfrm>
        </p:spPr>
        <p:txBody>
          <a:bodyPr>
            <a:normAutofit/>
          </a:bodyPr>
          <a:lstStyle/>
          <a:p>
            <a:r>
              <a:rPr lang="en-US" sz="4000" i="1" dirty="0">
                <a:ln>
                  <a:solidFill>
                    <a:prstClr val="black">
                      <a:lumMod val="75000"/>
                      <a:lumOff val="25000"/>
                      <a:alpha val="10000"/>
                    </a:prstClr>
                  </a:solidFill>
                </a:ln>
                <a:latin typeface="Georgia"/>
              </a:rPr>
              <a:t>The Robe: Trials Become Triumphs</a:t>
            </a:r>
            <a:endParaRPr lang="en-US" sz="4000" dirty="0">
              <a:latin typeface="Georgia"/>
            </a:endParaRPr>
          </a:p>
        </p:txBody>
      </p:sp>
      <p:sp>
        <p:nvSpPr>
          <p:cNvPr id="3" name="Content Placeholder 2">
            <a:extLst>
              <a:ext uri="{FF2B5EF4-FFF2-40B4-BE49-F238E27FC236}">
                <a16:creationId xmlns:a16="http://schemas.microsoft.com/office/drawing/2014/main" id="{03319AC1-1913-482D-8A13-E34E7A444706}"/>
              </a:ext>
            </a:extLst>
          </p:cNvPr>
          <p:cNvSpPr>
            <a:spLocks noGrp="1"/>
          </p:cNvSpPr>
          <p:nvPr>
            <p:ph idx="1"/>
          </p:nvPr>
        </p:nvSpPr>
        <p:spPr>
          <a:xfrm>
            <a:off x="386257" y="1333866"/>
            <a:ext cx="7294040" cy="5254504"/>
          </a:xfrm>
        </p:spPr>
        <p:txBody>
          <a:bodyPr vert="horz" lIns="91440" tIns="45720" rIns="91440" bIns="45720" rtlCol="0" anchor="t">
            <a:noAutofit/>
          </a:bodyPr>
          <a:lstStyle/>
          <a:p>
            <a:pPr marL="37465" indent="0">
              <a:buNone/>
            </a:pPr>
            <a:r>
              <a:rPr lang="en-US" sz="4000" dirty="0">
                <a:ln>
                  <a:solidFill>
                    <a:prstClr val="black">
                      <a:lumMod val="75000"/>
                      <a:lumOff val="25000"/>
                      <a:alpha val="10000"/>
                    </a:prstClr>
                  </a:solidFill>
                </a:ln>
                <a:latin typeface="Georgia"/>
              </a:rPr>
              <a:t>Because he wore the red robe, each of us can be “</a:t>
            </a:r>
            <a:r>
              <a:rPr lang="en-US" sz="4000" dirty="0" err="1">
                <a:ln>
                  <a:solidFill>
                    <a:prstClr val="black">
                      <a:lumMod val="75000"/>
                      <a:lumOff val="25000"/>
                      <a:alpha val="10000"/>
                    </a:prstClr>
                  </a:solidFill>
                </a:ln>
                <a:latin typeface="Georgia"/>
              </a:rPr>
              <a:t>encircl</a:t>
            </a:r>
            <a:r>
              <a:rPr lang="en-US" sz="4000" dirty="0">
                <a:ln>
                  <a:solidFill>
                    <a:prstClr val="black">
                      <a:lumMod val="75000"/>
                      <a:lumOff val="25000"/>
                      <a:alpha val="10000"/>
                    </a:prstClr>
                  </a:solidFill>
                </a:ln>
                <a:latin typeface="Georgia"/>
              </a:rPr>
              <a:t>[ed] around in the robe of [his] righteousness.” </a:t>
            </a:r>
          </a:p>
          <a:p>
            <a:pPr marL="37465" indent="0">
              <a:buNone/>
            </a:pPr>
            <a:r>
              <a:rPr lang="en-US" sz="3200" dirty="0">
                <a:ln>
                  <a:solidFill>
                    <a:prstClr val="black">
                      <a:lumMod val="75000"/>
                      <a:lumOff val="25000"/>
                      <a:alpha val="10000"/>
                    </a:prstClr>
                  </a:solidFill>
                </a:ln>
                <a:latin typeface="Georgia"/>
              </a:rPr>
              <a:t>(2 Nephi 4:33)</a:t>
            </a:r>
            <a:endParaRPr lang="en-US" sz="4400" dirty="0">
              <a:ln>
                <a:solidFill>
                  <a:prstClr val="black">
                    <a:lumMod val="75000"/>
                    <a:lumOff val="25000"/>
                    <a:alpha val="10000"/>
                  </a:prstClr>
                </a:solidFill>
              </a:ln>
            </a:endParaRPr>
          </a:p>
        </p:txBody>
      </p:sp>
      <p:pic>
        <p:nvPicPr>
          <p:cNvPr id="4" name="Picture 4" descr="A picture containing book, text, sitting, old&#10;&#10;Description automatically generated">
            <a:extLst>
              <a:ext uri="{FF2B5EF4-FFF2-40B4-BE49-F238E27FC236}">
                <a16:creationId xmlns:a16="http://schemas.microsoft.com/office/drawing/2014/main" id="{61D3B604-02B3-4AC5-93EF-3444F2D934F1}"/>
              </a:ext>
            </a:extLst>
          </p:cNvPr>
          <p:cNvPicPr>
            <a:picLocks noChangeAspect="1"/>
          </p:cNvPicPr>
          <p:nvPr/>
        </p:nvPicPr>
        <p:blipFill>
          <a:blip r:embed="rId3"/>
          <a:stretch>
            <a:fillRect/>
          </a:stretch>
        </p:blipFill>
        <p:spPr>
          <a:xfrm>
            <a:off x="8030308" y="1184031"/>
            <a:ext cx="3528647" cy="5287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3E3498A0-4AAB-4F65-8940-B16005D77D58}"/>
              </a:ext>
            </a:extLst>
          </p:cNvPr>
          <p:cNvSpPr txBox="1"/>
          <p:nvPr/>
        </p:nvSpPr>
        <p:spPr>
          <a:xfrm>
            <a:off x="8423031" y="61018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Minerva Teichert</a:t>
            </a:r>
          </a:p>
        </p:txBody>
      </p:sp>
    </p:spTree>
    <p:extLst>
      <p:ext uri="{BB962C8B-B14F-4D97-AF65-F5344CB8AC3E}">
        <p14:creationId xmlns:p14="http://schemas.microsoft.com/office/powerpoint/2010/main" val="4286697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F727-8E83-464C-8533-4F3CA243B1E7}"/>
              </a:ext>
            </a:extLst>
          </p:cNvPr>
          <p:cNvSpPr>
            <a:spLocks noGrp="1"/>
          </p:cNvSpPr>
          <p:nvPr>
            <p:ph type="title"/>
          </p:nvPr>
        </p:nvSpPr>
        <p:spPr>
          <a:xfrm>
            <a:off x="913795" y="159657"/>
            <a:ext cx="10353762" cy="970450"/>
          </a:xfrm>
        </p:spPr>
        <p:txBody>
          <a:bodyPr/>
          <a:lstStyle/>
          <a:p>
            <a:r>
              <a:rPr lang="en-US" dirty="0"/>
              <a:t>The Trial Before Caiaphas </a:t>
            </a:r>
          </a:p>
        </p:txBody>
      </p:sp>
      <p:sp>
        <p:nvSpPr>
          <p:cNvPr id="3" name="Content Placeholder 2">
            <a:extLst>
              <a:ext uri="{FF2B5EF4-FFF2-40B4-BE49-F238E27FC236}">
                <a16:creationId xmlns:a16="http://schemas.microsoft.com/office/drawing/2014/main" id="{CC994C2E-AA32-4080-A27D-72EE765B6BDF}"/>
              </a:ext>
            </a:extLst>
          </p:cNvPr>
          <p:cNvSpPr>
            <a:spLocks noGrp="1"/>
          </p:cNvSpPr>
          <p:nvPr>
            <p:ph idx="1"/>
          </p:nvPr>
        </p:nvSpPr>
        <p:spPr>
          <a:xfrm>
            <a:off x="203201" y="1130107"/>
            <a:ext cx="6633028" cy="5727893"/>
          </a:xfrm>
        </p:spPr>
        <p:txBody>
          <a:bodyPr>
            <a:normAutofit/>
          </a:bodyPr>
          <a:lstStyle/>
          <a:p>
            <a:pPr marL="0" indent="0">
              <a:buNone/>
            </a:pPr>
            <a:r>
              <a:rPr lang="en-US" dirty="0"/>
              <a:t>“And they that had laid hold on Jesus led him away to Caiaphas the high priest, where the scribes and the elders were assembled. But Peter followed him afar off unto the high priest’s </a:t>
            </a:r>
            <a:r>
              <a:rPr lang="en-US" dirty="0">
                <a:solidFill>
                  <a:srgbClr val="FFFF00"/>
                </a:solidFill>
              </a:rPr>
              <a:t>palace</a:t>
            </a:r>
            <a:r>
              <a:rPr lang="en-US" dirty="0"/>
              <a:t>, and went in, and sat with the servants, </a:t>
            </a:r>
            <a:r>
              <a:rPr lang="en-US" dirty="0">
                <a:solidFill>
                  <a:srgbClr val="FFFF00"/>
                </a:solidFill>
              </a:rPr>
              <a:t>to see the end</a:t>
            </a:r>
            <a:r>
              <a:rPr lang="en-US" dirty="0"/>
              <a:t>” (Matthew 26:57</a:t>
            </a:r>
            <a:r>
              <a:rPr lang="en-US" sz="3600" dirty="0">
                <a:effectLst>
                  <a:outerShdw dist="38100" sx="1000" sy="1000" algn="tl">
                    <a:srgbClr val="C0C0C0"/>
                  </a:outerShdw>
                </a:effectLst>
              </a:rPr>
              <a:t>–</a:t>
            </a:r>
            <a:r>
              <a:rPr lang="en-US" dirty="0"/>
              <a:t>58).</a:t>
            </a:r>
          </a:p>
          <a:p>
            <a:endParaRPr lang="en-US" dirty="0"/>
          </a:p>
        </p:txBody>
      </p:sp>
      <p:pic>
        <p:nvPicPr>
          <p:cNvPr id="4" name="Picture 2" descr="https://upload.wikimedia.org/wikipedia/commons/4/48/Mattias_Stom%2C_Christ_before_Caiaphas.jpg">
            <a:extLst>
              <a:ext uri="{FF2B5EF4-FFF2-40B4-BE49-F238E27FC236}">
                <a16:creationId xmlns:a16="http://schemas.microsoft.com/office/drawing/2014/main" id="{C45E1F1C-BFFE-43D3-921C-7652BC6AA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229" y="1171306"/>
            <a:ext cx="5080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A548EB-652B-4BA3-9FAF-81C22BFBDD39}"/>
              </a:ext>
            </a:extLst>
          </p:cNvPr>
          <p:cNvSpPr txBox="1"/>
          <p:nvPr/>
        </p:nvSpPr>
        <p:spPr>
          <a:xfrm>
            <a:off x="7180672" y="46119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Matthias Stom</a:t>
            </a:r>
            <a:endParaRPr lang="en-US" dirty="0">
              <a:latin typeface="Georgia"/>
            </a:endParaRPr>
          </a:p>
        </p:txBody>
      </p:sp>
    </p:spTree>
    <p:extLst>
      <p:ext uri="{BB962C8B-B14F-4D97-AF65-F5344CB8AC3E}">
        <p14:creationId xmlns:p14="http://schemas.microsoft.com/office/powerpoint/2010/main" val="4283668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3B446-2DD5-4DC9-8564-0AADA0F41C75}"/>
              </a:ext>
            </a:extLst>
          </p:cNvPr>
          <p:cNvSpPr>
            <a:spLocks noGrp="1"/>
          </p:cNvSpPr>
          <p:nvPr>
            <p:ph type="title"/>
          </p:nvPr>
        </p:nvSpPr>
        <p:spPr>
          <a:xfrm>
            <a:off x="925518" y="105508"/>
            <a:ext cx="10353762" cy="970450"/>
          </a:xfrm>
        </p:spPr>
        <p:txBody>
          <a:bodyPr>
            <a:normAutofit/>
          </a:bodyPr>
          <a:lstStyle/>
          <a:p>
            <a:r>
              <a:rPr lang="en-US" sz="4000" i="1" dirty="0">
                <a:ln>
                  <a:solidFill>
                    <a:prstClr val="black">
                      <a:lumMod val="75000"/>
                      <a:lumOff val="25000"/>
                      <a:alpha val="10000"/>
                    </a:prstClr>
                  </a:solidFill>
                </a:ln>
                <a:latin typeface="Georgia"/>
              </a:rPr>
              <a:t>The Crown: A Source of Strength </a:t>
            </a:r>
            <a:endParaRPr lang="en-US" sz="4000" dirty="0">
              <a:latin typeface="Georgia"/>
            </a:endParaRPr>
          </a:p>
        </p:txBody>
      </p:sp>
      <p:sp>
        <p:nvSpPr>
          <p:cNvPr id="3" name="Content Placeholder 2">
            <a:extLst>
              <a:ext uri="{FF2B5EF4-FFF2-40B4-BE49-F238E27FC236}">
                <a16:creationId xmlns:a16="http://schemas.microsoft.com/office/drawing/2014/main" id="{F984EEFF-32EA-42FA-AF1B-4494374DB0B3}"/>
              </a:ext>
            </a:extLst>
          </p:cNvPr>
          <p:cNvSpPr>
            <a:spLocks noGrp="1"/>
          </p:cNvSpPr>
          <p:nvPr>
            <p:ph idx="1"/>
          </p:nvPr>
        </p:nvSpPr>
        <p:spPr>
          <a:xfrm>
            <a:off x="4079025" y="1275250"/>
            <a:ext cx="7774687" cy="5195888"/>
          </a:xfrm>
        </p:spPr>
        <p:txBody>
          <a:bodyPr vert="horz" lIns="91440" tIns="45720" rIns="91440" bIns="45720" rtlCol="0" anchor="t">
            <a:noAutofit/>
          </a:bodyPr>
          <a:lstStyle/>
          <a:p>
            <a:pPr marL="37465" indent="0">
              <a:buClr>
                <a:srgbClr val="629DD1">
                  <a:lumMod val="20000"/>
                  <a:lumOff val="80000"/>
                </a:srgbClr>
              </a:buClr>
              <a:buNone/>
            </a:pPr>
            <a:r>
              <a:rPr lang="en-US" sz="3400" dirty="0">
                <a:ln>
                  <a:solidFill>
                    <a:prstClr val="black">
                      <a:lumMod val="75000"/>
                      <a:lumOff val="25000"/>
                      <a:alpha val="10000"/>
                    </a:prstClr>
                  </a:solidFill>
                </a:ln>
                <a:latin typeface="Georgia"/>
              </a:rPr>
              <a:t>“Cursed is the ground for thy sake; . . . </a:t>
            </a:r>
            <a:r>
              <a:rPr lang="en-US" sz="3400" i="1" dirty="0">
                <a:ln>
                  <a:solidFill>
                    <a:prstClr val="black">
                      <a:lumMod val="75000"/>
                      <a:lumOff val="25000"/>
                      <a:alpha val="10000"/>
                    </a:prstClr>
                  </a:solidFill>
                </a:ln>
                <a:latin typeface="Georgia"/>
              </a:rPr>
              <a:t>Thorns</a:t>
            </a:r>
            <a:r>
              <a:rPr lang="en-US" sz="3400" dirty="0">
                <a:ln>
                  <a:solidFill>
                    <a:prstClr val="black">
                      <a:lumMod val="75000"/>
                      <a:lumOff val="25000"/>
                      <a:alpha val="10000"/>
                    </a:prstClr>
                  </a:solidFill>
                </a:ln>
                <a:latin typeface="Georgia"/>
              </a:rPr>
              <a:t> also and thistles shall it bring forth to thee” (Gen. 3:17–18). </a:t>
            </a:r>
            <a:endParaRPr lang="en-US" sz="3400" dirty="0">
              <a:ln>
                <a:solidFill>
                  <a:prstClr val="black">
                    <a:lumMod val="75000"/>
                    <a:lumOff val="25000"/>
                    <a:alpha val="10000"/>
                  </a:prstClr>
                </a:solidFill>
              </a:ln>
            </a:endParaRPr>
          </a:p>
          <a:p>
            <a:pPr marL="37465" indent="0">
              <a:buNone/>
            </a:pPr>
            <a:r>
              <a:rPr lang="en-US" sz="3400" dirty="0">
                <a:ln>
                  <a:solidFill>
                    <a:prstClr val="black">
                      <a:lumMod val="75000"/>
                      <a:lumOff val="25000"/>
                      <a:alpha val="10000"/>
                    </a:prstClr>
                  </a:solidFill>
                </a:ln>
                <a:latin typeface="Georgia"/>
              </a:rPr>
              <a:t>Thorns could represent not only the results of sin but also the temptations and trials we face. Paul begged to be rid of his “thorn in the flesh.”  Given this context, the Savior, wearing the crown of thorns, was figuratively encircled by sin and weakness. </a:t>
            </a:r>
            <a:endParaRPr lang="en-US" sz="3400" dirty="0">
              <a:ln>
                <a:solidFill>
                  <a:prstClr val="black">
                    <a:lumMod val="75000"/>
                    <a:lumOff val="25000"/>
                    <a:alpha val="10000"/>
                  </a:prstClr>
                </a:solidFill>
              </a:ln>
            </a:endParaRPr>
          </a:p>
        </p:txBody>
      </p:sp>
      <p:pic>
        <p:nvPicPr>
          <p:cNvPr id="5" name="Picture 5">
            <a:extLst>
              <a:ext uri="{FF2B5EF4-FFF2-40B4-BE49-F238E27FC236}">
                <a16:creationId xmlns:a16="http://schemas.microsoft.com/office/drawing/2014/main" id="{592A7B2C-B10B-40A1-9E37-736514AB779B}"/>
              </a:ext>
            </a:extLst>
          </p:cNvPr>
          <p:cNvPicPr>
            <a:picLocks noChangeAspect="1"/>
          </p:cNvPicPr>
          <p:nvPr/>
        </p:nvPicPr>
        <p:blipFill rotWithShape="1">
          <a:blip r:embed="rId3"/>
          <a:srcRect r="48709" b="134"/>
          <a:stretch/>
        </p:blipFill>
        <p:spPr>
          <a:xfrm>
            <a:off x="207857" y="1485613"/>
            <a:ext cx="3750455" cy="4837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727EFF54-C3FF-43A3-B42A-F1CED7363579}"/>
              </a:ext>
            </a:extLst>
          </p:cNvPr>
          <p:cNvSpPr txBox="1"/>
          <p:nvPr/>
        </p:nvSpPr>
        <p:spPr>
          <a:xfrm>
            <a:off x="573085" y="59540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Bible Images</a:t>
            </a:r>
          </a:p>
        </p:txBody>
      </p:sp>
    </p:spTree>
    <p:extLst>
      <p:ext uri="{BB962C8B-B14F-4D97-AF65-F5344CB8AC3E}">
        <p14:creationId xmlns:p14="http://schemas.microsoft.com/office/powerpoint/2010/main" val="1448991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B7B835-1FBC-42FC-8836-B0EE6126EC2D}"/>
              </a:ext>
            </a:extLst>
          </p:cNvPr>
          <p:cNvSpPr>
            <a:spLocks noGrp="1"/>
          </p:cNvSpPr>
          <p:nvPr>
            <p:ph idx="1"/>
          </p:nvPr>
        </p:nvSpPr>
        <p:spPr>
          <a:xfrm>
            <a:off x="317500" y="212537"/>
            <a:ext cx="6295999" cy="6432927"/>
          </a:xfrm>
        </p:spPr>
        <p:txBody>
          <a:bodyPr>
            <a:normAutofit/>
          </a:bodyPr>
          <a:lstStyle/>
          <a:p>
            <a:pPr marL="37465" indent="0">
              <a:buNone/>
            </a:pPr>
            <a:r>
              <a:rPr lang="en-US" sz="3400" dirty="0">
                <a:ln>
                  <a:solidFill>
                    <a:prstClr val="black">
                      <a:lumMod val="75000"/>
                      <a:lumOff val="25000"/>
                      <a:alpha val="10000"/>
                    </a:prstClr>
                  </a:solidFill>
                </a:ln>
                <a:latin typeface="Georgia"/>
              </a:rPr>
              <a:t>“And the world, because of their iniquity, shall judge him to be a thing of naught; wherefore they scourge him, and he </a:t>
            </a:r>
            <a:r>
              <a:rPr lang="en-US" sz="3400" dirty="0" err="1">
                <a:ln>
                  <a:solidFill>
                    <a:prstClr val="black">
                      <a:lumMod val="75000"/>
                      <a:lumOff val="25000"/>
                      <a:alpha val="10000"/>
                    </a:prstClr>
                  </a:solidFill>
                </a:ln>
                <a:latin typeface="Georgia"/>
              </a:rPr>
              <a:t>suffereth</a:t>
            </a:r>
            <a:r>
              <a:rPr lang="en-US" sz="3400" dirty="0">
                <a:ln>
                  <a:solidFill>
                    <a:prstClr val="black">
                      <a:lumMod val="75000"/>
                      <a:lumOff val="25000"/>
                      <a:alpha val="10000"/>
                    </a:prstClr>
                  </a:solidFill>
                </a:ln>
                <a:latin typeface="Georgia"/>
              </a:rPr>
              <a:t> [allows] it; and they smite him, and he </a:t>
            </a:r>
            <a:r>
              <a:rPr lang="en-US" sz="3400" dirty="0" err="1">
                <a:ln>
                  <a:solidFill>
                    <a:prstClr val="black">
                      <a:lumMod val="75000"/>
                      <a:lumOff val="25000"/>
                      <a:alpha val="10000"/>
                    </a:prstClr>
                  </a:solidFill>
                </a:ln>
                <a:latin typeface="Georgia"/>
              </a:rPr>
              <a:t>suffereth</a:t>
            </a:r>
            <a:r>
              <a:rPr lang="en-US" sz="3400" dirty="0">
                <a:ln>
                  <a:solidFill>
                    <a:prstClr val="black">
                      <a:lumMod val="75000"/>
                      <a:lumOff val="25000"/>
                      <a:alpha val="10000"/>
                    </a:prstClr>
                  </a:solidFill>
                </a:ln>
                <a:latin typeface="Georgia"/>
              </a:rPr>
              <a:t> it. Yea, they spit upon him, and he </a:t>
            </a:r>
            <a:r>
              <a:rPr lang="en-US" sz="3400" dirty="0" err="1">
                <a:ln>
                  <a:solidFill>
                    <a:prstClr val="black">
                      <a:lumMod val="75000"/>
                      <a:lumOff val="25000"/>
                      <a:alpha val="10000"/>
                    </a:prstClr>
                  </a:solidFill>
                </a:ln>
                <a:latin typeface="Georgia"/>
              </a:rPr>
              <a:t>suffereth</a:t>
            </a:r>
            <a:r>
              <a:rPr lang="en-US" sz="3400" dirty="0">
                <a:ln>
                  <a:solidFill>
                    <a:prstClr val="black">
                      <a:lumMod val="75000"/>
                      <a:lumOff val="25000"/>
                      <a:alpha val="10000"/>
                    </a:prstClr>
                  </a:solidFill>
                </a:ln>
                <a:latin typeface="Georgia"/>
              </a:rPr>
              <a:t> it, </a:t>
            </a:r>
            <a:r>
              <a:rPr lang="en-US" sz="3400" dirty="0">
                <a:ln>
                  <a:solidFill>
                    <a:prstClr val="black">
                      <a:lumMod val="75000"/>
                      <a:lumOff val="25000"/>
                      <a:alpha val="10000"/>
                    </a:prstClr>
                  </a:solidFill>
                </a:ln>
                <a:solidFill>
                  <a:srgbClr val="FFFF00"/>
                </a:solidFill>
                <a:latin typeface="Georgia"/>
              </a:rPr>
              <a:t>because of his loving kindness and his long-suffering towards the children of men</a:t>
            </a:r>
            <a:r>
              <a:rPr lang="en-US" sz="3400" dirty="0">
                <a:ln>
                  <a:solidFill>
                    <a:prstClr val="black">
                      <a:lumMod val="75000"/>
                      <a:lumOff val="25000"/>
                      <a:alpha val="10000"/>
                    </a:prstClr>
                  </a:solidFill>
                </a:ln>
                <a:latin typeface="Georgia"/>
              </a:rPr>
              <a:t>” (1 Nephi 19:9).</a:t>
            </a:r>
            <a:endParaRPr lang="en-US" sz="3400" dirty="0">
              <a:ln>
                <a:solidFill>
                  <a:prstClr val="black">
                    <a:lumMod val="75000"/>
                    <a:lumOff val="25000"/>
                    <a:alpha val="10000"/>
                  </a:prstClr>
                </a:solidFill>
              </a:ln>
            </a:endParaRPr>
          </a:p>
          <a:p>
            <a:pPr indent="-305435">
              <a:buClr>
                <a:srgbClr val="E0EBF6"/>
              </a:buClr>
            </a:pPr>
            <a:endParaRPr lang="en-US" sz="3400" dirty="0">
              <a:ln>
                <a:solidFill>
                  <a:prstClr val="black">
                    <a:lumMod val="75000"/>
                    <a:lumOff val="25000"/>
                    <a:alpha val="10000"/>
                  </a:prstClr>
                </a:solidFill>
              </a:ln>
            </a:endParaRPr>
          </a:p>
        </p:txBody>
      </p:sp>
      <p:pic>
        <p:nvPicPr>
          <p:cNvPr id="8" name="Picture 6" descr="A picture containing person, holding, person, umbrella&#10;&#10;Description automatically generated">
            <a:extLst>
              <a:ext uri="{FF2B5EF4-FFF2-40B4-BE49-F238E27FC236}">
                <a16:creationId xmlns:a16="http://schemas.microsoft.com/office/drawing/2014/main" id="{F42BBC30-7BCB-4D29-8B50-5F248A33536D}"/>
              </a:ext>
            </a:extLst>
          </p:cNvPr>
          <p:cNvPicPr>
            <a:picLocks noChangeAspect="1"/>
          </p:cNvPicPr>
          <p:nvPr/>
        </p:nvPicPr>
        <p:blipFill>
          <a:blip r:embed="rId3"/>
          <a:stretch>
            <a:fillRect/>
          </a:stretch>
        </p:blipFill>
        <p:spPr>
          <a:xfrm>
            <a:off x="6728071" y="165317"/>
            <a:ext cx="5146429" cy="6432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FE134045-F8EC-4E61-B03A-B2729C4B4A1E}"/>
              </a:ext>
            </a:extLst>
          </p:cNvPr>
          <p:cNvSpPr txBox="1"/>
          <p:nvPr/>
        </p:nvSpPr>
        <p:spPr>
          <a:xfrm>
            <a:off x="7312241" y="62761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rPr>
              <a:t>Carl Bloch</a:t>
            </a:r>
          </a:p>
        </p:txBody>
      </p:sp>
    </p:spTree>
    <p:extLst>
      <p:ext uri="{BB962C8B-B14F-4D97-AF65-F5344CB8AC3E}">
        <p14:creationId xmlns:p14="http://schemas.microsoft.com/office/powerpoint/2010/main" val="598310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F557F3-C9BC-4FD9-A1A4-E14C8F202446}"/>
              </a:ext>
            </a:extLst>
          </p:cNvPr>
          <p:cNvGraphicFramePr>
            <a:graphicFrameLocks noGrp="1"/>
          </p:cNvGraphicFramePr>
          <p:nvPr/>
        </p:nvGraphicFramePr>
        <p:xfrm>
          <a:off x="0" y="187568"/>
          <a:ext cx="12220294" cy="6574739"/>
        </p:xfrm>
        <a:graphic>
          <a:graphicData uri="http://schemas.openxmlformats.org/drawingml/2006/table">
            <a:tbl>
              <a:tblPr firstRow="1" bandRow="1">
                <a:tableStyleId>{5C22544A-7EE6-4342-B048-85BDC9FD1C3A}</a:tableStyleId>
              </a:tblPr>
              <a:tblGrid>
                <a:gridCol w="2994666">
                  <a:extLst>
                    <a:ext uri="{9D8B030D-6E8A-4147-A177-3AD203B41FA5}">
                      <a16:colId xmlns:a16="http://schemas.microsoft.com/office/drawing/2014/main" val="588251157"/>
                    </a:ext>
                  </a:extLst>
                </a:gridCol>
                <a:gridCol w="2925198">
                  <a:extLst>
                    <a:ext uri="{9D8B030D-6E8A-4147-A177-3AD203B41FA5}">
                      <a16:colId xmlns:a16="http://schemas.microsoft.com/office/drawing/2014/main" val="2513337850"/>
                    </a:ext>
                  </a:extLst>
                </a:gridCol>
                <a:gridCol w="3487739">
                  <a:extLst>
                    <a:ext uri="{9D8B030D-6E8A-4147-A177-3AD203B41FA5}">
                      <a16:colId xmlns:a16="http://schemas.microsoft.com/office/drawing/2014/main" val="4004217925"/>
                    </a:ext>
                  </a:extLst>
                </a:gridCol>
                <a:gridCol w="2812691">
                  <a:extLst>
                    <a:ext uri="{9D8B030D-6E8A-4147-A177-3AD203B41FA5}">
                      <a16:colId xmlns:a16="http://schemas.microsoft.com/office/drawing/2014/main" val="4089754611"/>
                    </a:ext>
                  </a:extLst>
                </a:gridCol>
              </a:tblGrid>
              <a:tr h="722579">
                <a:tc>
                  <a:txBody>
                    <a:bodyPr/>
                    <a:lstStyle/>
                    <a:p>
                      <a:pPr marL="0" lvl="0" indent="0">
                        <a:lnSpc>
                          <a:spcPct val="100000"/>
                        </a:lnSpc>
                        <a:spcBef>
                          <a:spcPts val="0"/>
                        </a:spcBef>
                        <a:spcAft>
                          <a:spcPts val="0"/>
                        </a:spcAft>
                        <a:buNone/>
                      </a:pPr>
                      <a:r>
                        <a:rPr lang="en-US" sz="3200" dirty="0"/>
                        <a:t>Matthew 27:32</a:t>
                      </a:r>
                    </a:p>
                  </a:txBody>
                  <a:tcPr marL="68580" marR="68580" marT="0" marB="0">
                    <a:solidFill>
                      <a:schemeClr val="accent1">
                        <a:lumMod val="60000"/>
                        <a:lumOff val="40000"/>
                      </a:schemeClr>
                    </a:solidFill>
                  </a:tcPr>
                </a:tc>
                <a:tc>
                  <a:txBody>
                    <a:bodyPr/>
                    <a:lstStyle/>
                    <a:p>
                      <a:pPr marL="0" lvl="0" indent="0">
                        <a:lnSpc>
                          <a:spcPct val="100000"/>
                        </a:lnSpc>
                        <a:spcBef>
                          <a:spcPts val="0"/>
                        </a:spcBef>
                        <a:spcAft>
                          <a:spcPts val="0"/>
                        </a:spcAft>
                        <a:buNone/>
                      </a:pPr>
                      <a:r>
                        <a:rPr lang="en-US" sz="3200" dirty="0"/>
                        <a:t>Mark 15:21</a:t>
                      </a:r>
                    </a:p>
                  </a:txBody>
                  <a:tcPr marL="68580" marR="68580" marT="0" marB="0">
                    <a:solidFill>
                      <a:schemeClr val="accent1">
                        <a:lumMod val="60000"/>
                        <a:lumOff val="40000"/>
                      </a:schemeClr>
                    </a:solidFill>
                  </a:tcPr>
                </a:tc>
                <a:tc>
                  <a:txBody>
                    <a:bodyPr/>
                    <a:lstStyle/>
                    <a:p>
                      <a:pPr marL="0" lvl="0" indent="0">
                        <a:lnSpc>
                          <a:spcPct val="100000"/>
                        </a:lnSpc>
                        <a:spcBef>
                          <a:spcPts val="0"/>
                        </a:spcBef>
                        <a:spcAft>
                          <a:spcPts val="0"/>
                        </a:spcAft>
                        <a:buNone/>
                      </a:pPr>
                      <a:r>
                        <a:rPr lang="en-US" sz="3200" dirty="0"/>
                        <a:t>Luke 23:26</a:t>
                      </a:r>
                    </a:p>
                  </a:txBody>
                  <a:tcPr marL="68580" marR="68580" marT="0" marB="0">
                    <a:solidFill>
                      <a:schemeClr val="accent1">
                        <a:lumMod val="60000"/>
                        <a:lumOff val="40000"/>
                      </a:schemeClr>
                    </a:solidFill>
                  </a:tcPr>
                </a:tc>
                <a:tc>
                  <a:txBody>
                    <a:bodyPr/>
                    <a:lstStyle/>
                    <a:p>
                      <a:pPr marL="0" lvl="0" indent="0">
                        <a:lnSpc>
                          <a:spcPct val="100000"/>
                        </a:lnSpc>
                        <a:spcBef>
                          <a:spcPts val="0"/>
                        </a:spcBef>
                        <a:spcAft>
                          <a:spcPts val="0"/>
                        </a:spcAft>
                        <a:buNone/>
                      </a:pPr>
                      <a:r>
                        <a:rPr lang="en-US" sz="3200" dirty="0"/>
                        <a:t>John 19:16–17</a:t>
                      </a:r>
                    </a:p>
                  </a:txBody>
                  <a:tcPr marL="68580" marR="68580" marT="0" marB="0">
                    <a:solidFill>
                      <a:schemeClr val="accent1">
                        <a:lumMod val="60000"/>
                        <a:lumOff val="40000"/>
                      </a:schemeClr>
                    </a:solidFill>
                  </a:tcPr>
                </a:tc>
                <a:extLst>
                  <a:ext uri="{0D108BD9-81ED-4DB2-BD59-A6C34878D82A}">
                    <a16:rowId xmlns:a16="http://schemas.microsoft.com/office/drawing/2014/main" val="4022481091"/>
                  </a:ext>
                </a:extLst>
              </a:tr>
              <a:tr h="5642999">
                <a:tc>
                  <a:txBody>
                    <a:bodyPr/>
                    <a:lstStyle/>
                    <a:p>
                      <a:pPr marL="0" marR="0" indent="0" fontAlgn="base">
                        <a:lnSpc>
                          <a:spcPct val="100000"/>
                        </a:lnSpc>
                        <a:spcBef>
                          <a:spcPts val="0"/>
                        </a:spcBef>
                        <a:spcAft>
                          <a:spcPts val="0"/>
                        </a:spcAft>
                      </a:pPr>
                      <a:r>
                        <a:rPr lang="en-US" sz="3200" dirty="0">
                          <a:solidFill>
                            <a:schemeClr val="tx1"/>
                          </a:solidFill>
                        </a:rPr>
                        <a:t>And as they came out, they found a man of Cyrene, Simon by name: him they </a:t>
                      </a:r>
                      <a:r>
                        <a:rPr lang="en-US" sz="3200" dirty="0">
                          <a:solidFill>
                            <a:srgbClr val="FFFF00"/>
                          </a:solidFill>
                        </a:rPr>
                        <a:t>compelled</a:t>
                      </a:r>
                      <a:r>
                        <a:rPr lang="en-US" sz="3200" dirty="0">
                          <a:solidFill>
                            <a:schemeClr val="tx1"/>
                          </a:solidFill>
                        </a:rPr>
                        <a:t> to bear his cross.</a:t>
                      </a:r>
                      <a:endParaRPr lang="en-US" sz="3200" dirty="0">
                        <a:solidFill>
                          <a:schemeClr val="tx1"/>
                        </a:solidFill>
                        <a:effectLst/>
                        <a:latin typeface="Georgia"/>
                        <a:cs typeface="Arial"/>
                      </a:endParaRPr>
                    </a:p>
                    <a:p>
                      <a:pPr marL="0" marR="0" lvl="0" indent="0">
                        <a:lnSpc>
                          <a:spcPct val="100000"/>
                        </a:lnSpc>
                        <a:spcBef>
                          <a:spcPts val="0"/>
                        </a:spcBef>
                        <a:spcAft>
                          <a:spcPts val="0"/>
                        </a:spcAft>
                        <a:buNone/>
                      </a:pPr>
                      <a:endParaRPr lang="en-US" sz="3200" dirty="0">
                        <a:solidFill>
                          <a:schemeClr val="tx1"/>
                        </a:solidFill>
                        <a:effectLst/>
                        <a:latin typeface="Georgia"/>
                      </a:endParaRPr>
                    </a:p>
                  </a:txBody>
                  <a:tcPr marL="68580" marR="68580" marT="0" marB="0">
                    <a:solidFill>
                      <a:schemeClr val="accent1"/>
                    </a:solidFill>
                  </a:tcPr>
                </a:tc>
                <a:tc>
                  <a:txBody>
                    <a:bodyPr/>
                    <a:lstStyle/>
                    <a:p>
                      <a:pPr marL="0" marR="0" indent="0" fontAlgn="base">
                        <a:lnSpc>
                          <a:spcPct val="100000"/>
                        </a:lnSpc>
                        <a:spcBef>
                          <a:spcPts val="0"/>
                        </a:spcBef>
                        <a:spcAft>
                          <a:spcPts val="0"/>
                        </a:spcAft>
                      </a:pPr>
                      <a:r>
                        <a:rPr lang="en-US" sz="3200" dirty="0">
                          <a:solidFill>
                            <a:schemeClr val="tx1"/>
                          </a:solidFill>
                          <a:effectLst/>
                          <a:latin typeface="Georgia"/>
                        </a:rPr>
                        <a:t>And they </a:t>
                      </a:r>
                      <a:r>
                        <a:rPr lang="en-US" sz="3200" dirty="0">
                          <a:solidFill>
                            <a:srgbClr val="FFFF00"/>
                          </a:solidFill>
                          <a:effectLst/>
                          <a:latin typeface="Georgia"/>
                        </a:rPr>
                        <a:t>compel </a:t>
                      </a:r>
                      <a:r>
                        <a:rPr lang="en-US" sz="3200" dirty="0">
                          <a:solidFill>
                            <a:schemeClr val="tx1"/>
                          </a:solidFill>
                          <a:effectLst/>
                          <a:latin typeface="Georgia"/>
                        </a:rPr>
                        <a:t>one Simon a </a:t>
                      </a:r>
                      <a:r>
                        <a:rPr lang="en-US" sz="3200" dirty="0" err="1">
                          <a:solidFill>
                            <a:schemeClr val="tx1"/>
                          </a:solidFill>
                          <a:effectLst/>
                          <a:latin typeface="Georgia"/>
                        </a:rPr>
                        <a:t>Cyrenian</a:t>
                      </a:r>
                      <a:r>
                        <a:rPr lang="en-US" sz="3200" dirty="0">
                          <a:solidFill>
                            <a:schemeClr val="tx1"/>
                          </a:solidFill>
                          <a:effectLst/>
                          <a:latin typeface="Georgia"/>
                        </a:rPr>
                        <a:t>, who passed by, coming out of the country, </a:t>
                      </a:r>
                      <a:r>
                        <a:rPr lang="en-US" sz="3200" dirty="0">
                          <a:solidFill>
                            <a:srgbClr val="FFFF00"/>
                          </a:solidFill>
                          <a:effectLst/>
                          <a:latin typeface="Georgia"/>
                        </a:rPr>
                        <a:t>the father of Alexander and Rufus</a:t>
                      </a:r>
                      <a:r>
                        <a:rPr lang="en-US" sz="3200" dirty="0">
                          <a:solidFill>
                            <a:schemeClr val="tx1"/>
                          </a:solidFill>
                          <a:effectLst/>
                          <a:latin typeface="Georgia"/>
                        </a:rPr>
                        <a:t>, to bear his cross. </a:t>
                      </a:r>
                      <a:endParaRPr lang="en-US" sz="3200" dirty="0">
                        <a:solidFill>
                          <a:schemeClr val="tx1"/>
                        </a:solidFill>
                        <a:effectLst/>
                        <a:latin typeface="Georgia"/>
                        <a:ea typeface="Times New Roman" panose="02020603050405020304" pitchFamily="18" charset="0"/>
                        <a:cs typeface="Arial"/>
                      </a:endParaRPr>
                    </a:p>
                  </a:txBody>
                  <a:tcPr marL="68580" marR="68580" marT="0" marB="0">
                    <a:solidFill>
                      <a:schemeClr val="accent1"/>
                    </a:solidFill>
                  </a:tcPr>
                </a:tc>
                <a:tc>
                  <a:txBody>
                    <a:bodyPr/>
                    <a:lstStyle/>
                    <a:p>
                      <a:pPr marL="0" marR="0" indent="0" fontAlgn="base">
                        <a:lnSpc>
                          <a:spcPct val="100000"/>
                        </a:lnSpc>
                        <a:spcBef>
                          <a:spcPts val="0"/>
                        </a:spcBef>
                        <a:spcAft>
                          <a:spcPts val="0"/>
                        </a:spcAft>
                      </a:pPr>
                      <a:r>
                        <a:rPr lang="en-US" sz="3200" dirty="0">
                          <a:solidFill>
                            <a:schemeClr val="tx1"/>
                          </a:solidFill>
                        </a:rPr>
                        <a:t>And as they led him away, they laid hold upon one Simon, a </a:t>
                      </a:r>
                      <a:r>
                        <a:rPr lang="en-US" sz="3200" dirty="0" err="1">
                          <a:solidFill>
                            <a:schemeClr val="tx1"/>
                          </a:solidFill>
                        </a:rPr>
                        <a:t>Cyrenian</a:t>
                      </a:r>
                      <a:r>
                        <a:rPr lang="en-US" sz="3200" dirty="0">
                          <a:solidFill>
                            <a:schemeClr val="tx1"/>
                          </a:solidFill>
                        </a:rPr>
                        <a:t>, coming out of the country, and on him they laid the cross, that he might bear it </a:t>
                      </a:r>
                      <a:r>
                        <a:rPr lang="en-US" sz="3200" dirty="0">
                          <a:solidFill>
                            <a:srgbClr val="FFFF00"/>
                          </a:solidFill>
                        </a:rPr>
                        <a:t>after [following] </a:t>
                      </a:r>
                      <a:r>
                        <a:rPr lang="en-US" sz="3200" dirty="0">
                          <a:solidFill>
                            <a:schemeClr val="tx1"/>
                          </a:solidFill>
                        </a:rPr>
                        <a:t>Jesus.</a:t>
                      </a:r>
                      <a:endParaRPr lang="en-US" sz="3200" dirty="0">
                        <a:solidFill>
                          <a:schemeClr val="tx1"/>
                        </a:solidFill>
                        <a:effectLst/>
                        <a:latin typeface="Georgia"/>
                        <a:cs typeface="Arial"/>
                      </a:endParaRPr>
                    </a:p>
                    <a:p>
                      <a:pPr marL="0" marR="0" lvl="0" indent="0">
                        <a:lnSpc>
                          <a:spcPct val="100000"/>
                        </a:lnSpc>
                        <a:spcBef>
                          <a:spcPts val="0"/>
                        </a:spcBef>
                        <a:spcAft>
                          <a:spcPts val="0"/>
                        </a:spcAft>
                        <a:buNone/>
                      </a:pPr>
                      <a:endParaRPr lang="en-US" sz="3200" dirty="0">
                        <a:solidFill>
                          <a:schemeClr val="tx1"/>
                        </a:solidFill>
                        <a:effectLst/>
                        <a:latin typeface="Georgia"/>
                      </a:endParaRPr>
                    </a:p>
                  </a:txBody>
                  <a:tcPr marL="68580" marR="68580" marT="0" marB="0">
                    <a:solidFill>
                      <a:schemeClr val="accent1"/>
                    </a:solidFill>
                  </a:tcPr>
                </a:tc>
                <a:tc>
                  <a:txBody>
                    <a:bodyPr/>
                    <a:lstStyle/>
                    <a:p>
                      <a:pPr marL="0" marR="0" indent="0" fontAlgn="base">
                        <a:lnSpc>
                          <a:spcPct val="100000"/>
                        </a:lnSpc>
                        <a:spcBef>
                          <a:spcPts val="0"/>
                        </a:spcBef>
                        <a:spcAft>
                          <a:spcPts val="0"/>
                        </a:spcAft>
                      </a:pPr>
                      <a:r>
                        <a:rPr lang="en-US" sz="3200" dirty="0">
                          <a:solidFill>
                            <a:schemeClr val="tx1"/>
                          </a:solidFill>
                        </a:rPr>
                        <a:t>They took Jesus, and led him away. And </a:t>
                      </a:r>
                      <a:r>
                        <a:rPr lang="en-US" sz="3200" dirty="0">
                          <a:solidFill>
                            <a:srgbClr val="FFFF00"/>
                          </a:solidFill>
                        </a:rPr>
                        <a:t>he [Jesus] </a:t>
                      </a:r>
                      <a:r>
                        <a:rPr lang="en-US" sz="3200" dirty="0">
                          <a:solidFill>
                            <a:schemeClr val="tx1"/>
                          </a:solidFill>
                        </a:rPr>
                        <a:t>bearing </a:t>
                      </a:r>
                    </a:p>
                    <a:p>
                      <a:pPr marL="0" marR="0" lvl="0" indent="0">
                        <a:lnSpc>
                          <a:spcPct val="100000"/>
                        </a:lnSpc>
                        <a:spcBef>
                          <a:spcPts val="0"/>
                        </a:spcBef>
                        <a:spcAft>
                          <a:spcPts val="0"/>
                        </a:spcAft>
                        <a:buNone/>
                      </a:pPr>
                      <a:r>
                        <a:rPr lang="en-US" sz="3200" dirty="0">
                          <a:solidFill>
                            <a:schemeClr val="tx1"/>
                          </a:solidFill>
                        </a:rPr>
                        <a:t>his cross went forth into a place called the place of a skull. </a:t>
                      </a:r>
                      <a:endParaRPr lang="en-US" sz="3200" dirty="0">
                        <a:solidFill>
                          <a:schemeClr val="tx1"/>
                        </a:solidFill>
                        <a:effectLst/>
                        <a:latin typeface="Georgia"/>
                        <a:cs typeface="Arial"/>
                      </a:endParaRPr>
                    </a:p>
                    <a:p>
                      <a:pPr marL="0" marR="0" lvl="0" indent="0">
                        <a:lnSpc>
                          <a:spcPct val="100000"/>
                        </a:lnSpc>
                        <a:spcBef>
                          <a:spcPts val="0"/>
                        </a:spcBef>
                        <a:spcAft>
                          <a:spcPts val="0"/>
                        </a:spcAft>
                        <a:buNone/>
                      </a:pPr>
                      <a:endParaRPr lang="en-US" sz="3200" dirty="0">
                        <a:solidFill>
                          <a:schemeClr val="tx1"/>
                        </a:solidFill>
                        <a:effectLst/>
                        <a:latin typeface="Georgia"/>
                      </a:endParaRPr>
                    </a:p>
                  </a:txBody>
                  <a:tcPr marL="68580" marR="68580" marT="0" marB="0">
                    <a:solidFill>
                      <a:schemeClr val="accent1"/>
                    </a:solidFill>
                  </a:tcPr>
                </a:tc>
                <a:extLst>
                  <a:ext uri="{0D108BD9-81ED-4DB2-BD59-A6C34878D82A}">
                    <a16:rowId xmlns:a16="http://schemas.microsoft.com/office/drawing/2014/main" val="3844902189"/>
                  </a:ext>
                </a:extLst>
              </a:tr>
            </a:tbl>
          </a:graphicData>
        </a:graphic>
      </p:graphicFrame>
    </p:spTree>
    <p:extLst>
      <p:ext uri="{BB962C8B-B14F-4D97-AF65-F5344CB8AC3E}">
        <p14:creationId xmlns:p14="http://schemas.microsoft.com/office/powerpoint/2010/main" val="1690403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BE0A9-5427-4AD1-9A4B-1C5DD5FD36E0}"/>
              </a:ext>
            </a:extLst>
          </p:cNvPr>
          <p:cNvSpPr>
            <a:spLocks noGrp="1"/>
          </p:cNvSpPr>
          <p:nvPr>
            <p:ph idx="1"/>
          </p:nvPr>
        </p:nvSpPr>
        <p:spPr>
          <a:xfrm>
            <a:off x="433150" y="441140"/>
            <a:ext cx="6378468" cy="5859648"/>
          </a:xfrm>
        </p:spPr>
        <p:txBody>
          <a:bodyPr>
            <a:noAutofit/>
          </a:bodyPr>
          <a:lstStyle/>
          <a:p>
            <a:pPr marL="37465" indent="0">
              <a:buNone/>
            </a:pPr>
            <a:r>
              <a:rPr lang="en-US" sz="3200" dirty="0">
                <a:latin typeface="Georgia"/>
              </a:rPr>
              <a:t>Jesus told the women, who were “beating their breasts and wailing for him,” to “not weep for [him]” but rather to “weep for yourselves and for your children.” He prophesied of a coming day of calamity (Luke 23:27–29).</a:t>
            </a:r>
          </a:p>
          <a:p>
            <a:pPr marL="37465" indent="0">
              <a:buNone/>
            </a:pPr>
            <a:r>
              <a:rPr lang="en-US" sz="3200" dirty="0">
                <a:latin typeface="Georgia"/>
              </a:rPr>
              <a:t>Both Jesus and the women awaited unfathomable suffering, yet both were more concerned for the well-being of the other.</a:t>
            </a:r>
            <a:endParaRPr lang="en-US" sz="3200" dirty="0">
              <a:ln>
                <a:solidFill>
                  <a:prstClr val="black">
                    <a:lumMod val="75000"/>
                    <a:lumOff val="25000"/>
                    <a:alpha val="10000"/>
                  </a:prstClr>
                </a:solidFill>
              </a:ln>
            </a:endParaRPr>
          </a:p>
        </p:txBody>
      </p:sp>
      <p:pic>
        <p:nvPicPr>
          <p:cNvPr id="14338" name="Picture 2">
            <a:extLst>
              <a:ext uri="{FF2B5EF4-FFF2-40B4-BE49-F238E27FC236}">
                <a16:creationId xmlns:a16="http://schemas.microsoft.com/office/drawing/2014/main" id="{846DAB24-FC02-234F-8EC8-D4BCEB9E9A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41" r="19743"/>
          <a:stretch/>
        </p:blipFill>
        <p:spPr bwMode="auto">
          <a:xfrm>
            <a:off x="6923292" y="441139"/>
            <a:ext cx="5048313" cy="5859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916914-26A5-41D0-9F4C-3E6FEFF758B1}"/>
              </a:ext>
            </a:extLst>
          </p:cNvPr>
          <p:cNvSpPr txBox="1"/>
          <p:nvPr/>
        </p:nvSpPr>
        <p:spPr>
          <a:xfrm>
            <a:off x="7548297" y="59314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Photo by </a:t>
            </a:r>
            <a:r>
              <a:rPr lang="en-US" dirty="0" err="1"/>
              <a:t>Pethrus</a:t>
            </a:r>
          </a:p>
        </p:txBody>
      </p:sp>
    </p:spTree>
    <p:extLst>
      <p:ext uri="{BB962C8B-B14F-4D97-AF65-F5344CB8AC3E}">
        <p14:creationId xmlns:p14="http://schemas.microsoft.com/office/powerpoint/2010/main" val="3492948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06F90-4664-4ACB-975D-CAE78E5494F1}"/>
              </a:ext>
            </a:extLst>
          </p:cNvPr>
          <p:cNvSpPr>
            <a:spLocks noGrp="1"/>
          </p:cNvSpPr>
          <p:nvPr>
            <p:ph idx="1"/>
          </p:nvPr>
        </p:nvSpPr>
        <p:spPr>
          <a:xfrm>
            <a:off x="5157549" y="489804"/>
            <a:ext cx="6578930" cy="4844196"/>
          </a:xfrm>
        </p:spPr>
        <p:txBody>
          <a:bodyPr>
            <a:normAutofit fontScale="92500" lnSpcReduction="10000"/>
          </a:bodyPr>
          <a:lstStyle/>
          <a:p>
            <a:pPr marL="37465" indent="0">
              <a:buNone/>
            </a:pPr>
            <a:r>
              <a:rPr lang="en-US" dirty="0">
                <a:latin typeface="Georgia"/>
              </a:rPr>
              <a:t>“Throughout His mortal ministry, and especially during the events leading up to and including the atoning sacrifice, the Savior of the world turned outward.” As we strive to emulate the Savior’s example, we can be enabled through Jesus “to reach outward when the natural tendency is for us to turn inward.”</a:t>
            </a:r>
            <a:endParaRPr lang="en-US">
              <a:latin typeface="Georgia"/>
            </a:endParaRPr>
          </a:p>
          <a:p>
            <a:pPr marL="37465" indent="0">
              <a:buNone/>
            </a:pPr>
            <a:endParaRPr lang="en-US" dirty="0">
              <a:ln>
                <a:solidFill>
                  <a:prstClr val="black">
                    <a:lumMod val="75000"/>
                    <a:lumOff val="25000"/>
                    <a:alpha val="10000"/>
                  </a:prstClr>
                </a:solidFill>
              </a:ln>
            </a:endParaRPr>
          </a:p>
        </p:txBody>
      </p:sp>
      <p:sp>
        <p:nvSpPr>
          <p:cNvPr id="5" name="TextBox 4">
            <a:extLst>
              <a:ext uri="{FF2B5EF4-FFF2-40B4-BE49-F238E27FC236}">
                <a16:creationId xmlns:a16="http://schemas.microsoft.com/office/drawing/2014/main" id="{EC550252-4048-4F3D-B4B6-54CEEE27CFBF}"/>
              </a:ext>
            </a:extLst>
          </p:cNvPr>
          <p:cNvSpPr txBox="1"/>
          <p:nvPr/>
        </p:nvSpPr>
        <p:spPr>
          <a:xfrm>
            <a:off x="5158154" y="5603631"/>
            <a:ext cx="68228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Elder David A. Bednar, “The Character of Christ” (address, Brigham Young University–Idaho Religious Symposium, Rexburg, ID, June 25, 2003),</a:t>
            </a:r>
            <a:endParaRPr lang="en-US" dirty="0">
              <a:latin typeface="Georgia"/>
            </a:endParaRPr>
          </a:p>
        </p:txBody>
      </p:sp>
      <p:cxnSp>
        <p:nvCxnSpPr>
          <p:cNvPr id="7" name="Straight Connector 6">
            <a:extLst>
              <a:ext uri="{FF2B5EF4-FFF2-40B4-BE49-F238E27FC236}">
                <a16:creationId xmlns:a16="http://schemas.microsoft.com/office/drawing/2014/main" id="{595C7EE2-77A5-4A5B-8FEF-EE8084D1772B}"/>
              </a:ext>
            </a:extLst>
          </p:cNvPr>
          <p:cNvCxnSpPr/>
          <p:nvPr/>
        </p:nvCxnSpPr>
        <p:spPr>
          <a:xfrm>
            <a:off x="5216769" y="5328139"/>
            <a:ext cx="6482862"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5" descr="A person wearing a suit and tie&#10;&#10;Description automatically generated">
            <a:extLst>
              <a:ext uri="{FF2B5EF4-FFF2-40B4-BE49-F238E27FC236}">
                <a16:creationId xmlns:a16="http://schemas.microsoft.com/office/drawing/2014/main" id="{42DA0C26-FBE1-4048-965A-C882F46BAAC7}"/>
              </a:ext>
            </a:extLst>
          </p:cNvPr>
          <p:cNvPicPr>
            <a:picLocks noChangeAspect="1"/>
          </p:cNvPicPr>
          <p:nvPr/>
        </p:nvPicPr>
        <p:blipFill>
          <a:blip r:embed="rId3"/>
          <a:stretch>
            <a:fillRect/>
          </a:stretch>
        </p:blipFill>
        <p:spPr>
          <a:xfrm>
            <a:off x="757310" y="489688"/>
            <a:ext cx="3845169" cy="483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0136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FE070-D274-42EE-B83B-B332AF974835}"/>
              </a:ext>
            </a:extLst>
          </p:cNvPr>
          <p:cNvSpPr/>
          <p:nvPr/>
        </p:nvSpPr>
        <p:spPr>
          <a:xfrm>
            <a:off x="4076700" y="203200"/>
            <a:ext cx="7950200" cy="6186309"/>
          </a:xfrm>
          <a:prstGeom prst="rect">
            <a:avLst/>
          </a:prstGeom>
        </p:spPr>
        <p:txBody>
          <a:bodyPr wrap="square" lIns="91440" tIns="45720" rIns="91440" bIns="45720" anchor="t">
            <a:spAutoFit/>
          </a:bodyPr>
          <a:lstStyle/>
          <a:p>
            <a:r>
              <a:rPr lang="en-US" sz="3600" dirty="0">
                <a:latin typeface="Georgia"/>
              </a:rPr>
              <a:t>“If the grim realities you are facing at this time seem dark and heavy and almost unbearable, remember that in the soul-wrenching darkness of Gethsemane and the incomprehensible torture and pain of Calvary, the Savior accomplished the Atonement, which resolves the most terrible burdens that can occur in this life. </a:t>
            </a:r>
            <a:r>
              <a:rPr lang="en-US" sz="3600" dirty="0">
                <a:solidFill>
                  <a:srgbClr val="FFFF00"/>
                </a:solidFill>
                <a:latin typeface="Georgia"/>
              </a:rPr>
              <a:t>He did it for you, and He did it for me. He did it because He loves us</a:t>
            </a:r>
            <a:r>
              <a:rPr lang="en-US" sz="3600" dirty="0">
                <a:latin typeface="Georgia"/>
              </a:rPr>
              <a:t>.”</a:t>
            </a:r>
          </a:p>
        </p:txBody>
      </p:sp>
      <p:sp>
        <p:nvSpPr>
          <p:cNvPr id="3" name="Rectangle 2">
            <a:extLst>
              <a:ext uri="{FF2B5EF4-FFF2-40B4-BE49-F238E27FC236}">
                <a16:creationId xmlns:a16="http://schemas.microsoft.com/office/drawing/2014/main" id="{7AC5600A-2689-44D8-B188-219F17176D37}"/>
              </a:ext>
            </a:extLst>
          </p:cNvPr>
          <p:cNvSpPr/>
          <p:nvPr/>
        </p:nvSpPr>
        <p:spPr>
          <a:xfrm>
            <a:off x="542990" y="4931704"/>
            <a:ext cx="2998339" cy="923330"/>
          </a:xfrm>
          <a:prstGeom prst="rect">
            <a:avLst/>
          </a:prstGeom>
        </p:spPr>
        <p:txBody>
          <a:bodyPr wrap="square">
            <a:spAutoFit/>
          </a:bodyPr>
          <a:lstStyle/>
          <a:p>
            <a:pPr marR="0">
              <a:spcBef>
                <a:spcPts val="0"/>
              </a:spcBef>
              <a:spcAft>
                <a:spcPts val="0"/>
              </a:spcAft>
            </a:pPr>
            <a:r>
              <a:rPr lang="en-US" dirty="0">
                <a:latin typeface="Georgia" panose="02040502050405020303" pitchFamily="18" charset="0"/>
              </a:rPr>
              <a:t>Quentin L. Cook, “The Lord Is My Light,”</a:t>
            </a:r>
            <a:r>
              <a:rPr lang="en-US" i="1" dirty="0">
                <a:latin typeface="Georgia" panose="02040502050405020303" pitchFamily="18" charset="0"/>
              </a:rPr>
              <a:t> Ensign</a:t>
            </a:r>
            <a:r>
              <a:rPr lang="en-US" dirty="0">
                <a:latin typeface="Georgia" panose="02040502050405020303" pitchFamily="18" charset="0"/>
              </a:rPr>
              <a:t>, May 2015.</a:t>
            </a:r>
            <a:endParaRPr lang="en-US" dirty="0">
              <a:latin typeface="Georgia" panose="02040502050405020303" pitchFamily="18" charset="0"/>
              <a:ea typeface="Arial" panose="020B0604020202020204" pitchFamily="34" charset="0"/>
            </a:endParaRPr>
          </a:p>
        </p:txBody>
      </p:sp>
      <p:pic>
        <p:nvPicPr>
          <p:cNvPr id="4100" name="Picture 4" descr="Quentin L. Cook">
            <a:extLst>
              <a:ext uri="{FF2B5EF4-FFF2-40B4-BE49-F238E27FC236}">
                <a16:creationId xmlns:a16="http://schemas.microsoft.com/office/drawing/2014/main" id="{9594E348-54E3-4486-8F15-0404A0CC4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368300"/>
            <a:ext cx="3525520" cy="4406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28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a:xfrm>
            <a:off x="740228" y="1580051"/>
            <a:ext cx="10755085" cy="4668349"/>
          </a:xfrm>
        </p:spPr>
        <p:txBody>
          <a:bodyPr>
            <a:normAutofit/>
          </a:bodyPr>
          <a:lstStyle/>
          <a:p>
            <a:pPr marL="36900" indent="0">
              <a:buNone/>
            </a:pPr>
            <a:r>
              <a:rPr lang="en-US" dirty="0"/>
              <a:t>Insights from, discussions with, and resources authored by Judah Smith, Dr. Raymond Brown, Dr. Mark Ellison, Dr. Matthew Grey, Dr. Eric Huntsman, Dr. </a:t>
            </a:r>
            <a:r>
              <a:rPr lang="en-US"/>
              <a:t>Frederick Zugibe, Rand Packer, Max Lucado, and Leonard Vander Zee were used in the creation of this video.</a:t>
            </a:r>
            <a:endParaRPr lang="en-US" dirty="0"/>
          </a:p>
        </p:txBody>
      </p:sp>
    </p:spTree>
    <p:extLst>
      <p:ext uri="{BB962C8B-B14F-4D97-AF65-F5344CB8AC3E}">
        <p14:creationId xmlns:p14="http://schemas.microsoft.com/office/powerpoint/2010/main" val="3717435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F727-8E83-464C-8533-4F3CA243B1E7}"/>
              </a:ext>
            </a:extLst>
          </p:cNvPr>
          <p:cNvSpPr>
            <a:spLocks noGrp="1"/>
          </p:cNvSpPr>
          <p:nvPr>
            <p:ph type="title"/>
          </p:nvPr>
        </p:nvSpPr>
        <p:spPr>
          <a:xfrm>
            <a:off x="913795" y="159657"/>
            <a:ext cx="10353762" cy="970450"/>
          </a:xfrm>
        </p:spPr>
        <p:txBody>
          <a:bodyPr/>
          <a:lstStyle/>
          <a:p>
            <a:r>
              <a:rPr lang="en-US" dirty="0"/>
              <a:t>The Trial Before Caiaphas </a:t>
            </a:r>
          </a:p>
        </p:txBody>
      </p:sp>
      <p:sp>
        <p:nvSpPr>
          <p:cNvPr id="3" name="Content Placeholder 2">
            <a:extLst>
              <a:ext uri="{FF2B5EF4-FFF2-40B4-BE49-F238E27FC236}">
                <a16:creationId xmlns:a16="http://schemas.microsoft.com/office/drawing/2014/main" id="{CC994C2E-AA32-4080-A27D-72EE765B6BDF}"/>
              </a:ext>
            </a:extLst>
          </p:cNvPr>
          <p:cNvSpPr>
            <a:spLocks noGrp="1"/>
          </p:cNvSpPr>
          <p:nvPr>
            <p:ph idx="1"/>
          </p:nvPr>
        </p:nvSpPr>
        <p:spPr>
          <a:xfrm>
            <a:off x="203201" y="1130107"/>
            <a:ext cx="6633028" cy="5727893"/>
          </a:xfrm>
        </p:spPr>
        <p:txBody>
          <a:bodyPr>
            <a:normAutofit/>
          </a:bodyPr>
          <a:lstStyle/>
          <a:p>
            <a:pPr marL="0" indent="0">
              <a:buNone/>
            </a:pPr>
            <a:r>
              <a:rPr lang="en-US" dirty="0"/>
              <a:t>“I adjure thee by the living God, that thou tell us whether thou be the Christ, the Son of God. Jesus saith unto him, Thou hast said: nevertheless I say unto you, Hereafter shall </a:t>
            </a:r>
            <a:r>
              <a:rPr lang="en-US" dirty="0">
                <a:solidFill>
                  <a:srgbClr val="FFFF00"/>
                </a:solidFill>
              </a:rPr>
              <a:t>ye see the Son of man sitting on the right hand of power, and coming in the clouds of heaven</a:t>
            </a:r>
            <a:r>
              <a:rPr lang="en-US" dirty="0"/>
              <a:t>.” </a:t>
            </a:r>
            <a:endParaRPr lang="en-US" sz="2600" dirty="0"/>
          </a:p>
        </p:txBody>
      </p:sp>
      <p:pic>
        <p:nvPicPr>
          <p:cNvPr id="7" name="Picture 2" descr="https://upload.wikimedia.org/wikipedia/commons/4/48/Mattias_Stom%2C_Christ_before_Caiaphas.jpg">
            <a:extLst>
              <a:ext uri="{FF2B5EF4-FFF2-40B4-BE49-F238E27FC236}">
                <a16:creationId xmlns:a16="http://schemas.microsoft.com/office/drawing/2014/main" id="{FB4C925C-E5E5-9F46-99BD-AEB5228DE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229" y="1171306"/>
            <a:ext cx="5080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FEE50D-9EC5-5244-9962-E39374D160B4}"/>
              </a:ext>
            </a:extLst>
          </p:cNvPr>
          <p:cNvSpPr txBox="1"/>
          <p:nvPr/>
        </p:nvSpPr>
        <p:spPr>
          <a:xfrm>
            <a:off x="7180672" y="46119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Matthias Stom</a:t>
            </a:r>
            <a:endParaRPr lang="en-US" dirty="0">
              <a:latin typeface="Georgia"/>
            </a:endParaRPr>
          </a:p>
        </p:txBody>
      </p:sp>
    </p:spTree>
    <p:extLst>
      <p:ext uri="{BB962C8B-B14F-4D97-AF65-F5344CB8AC3E}">
        <p14:creationId xmlns:p14="http://schemas.microsoft.com/office/powerpoint/2010/main" val="263519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F727-8E83-464C-8533-4F3CA243B1E7}"/>
              </a:ext>
            </a:extLst>
          </p:cNvPr>
          <p:cNvSpPr>
            <a:spLocks noGrp="1"/>
          </p:cNvSpPr>
          <p:nvPr>
            <p:ph type="title"/>
          </p:nvPr>
        </p:nvSpPr>
        <p:spPr>
          <a:xfrm>
            <a:off x="913795" y="159657"/>
            <a:ext cx="10353762" cy="970450"/>
          </a:xfrm>
        </p:spPr>
        <p:txBody>
          <a:bodyPr/>
          <a:lstStyle/>
          <a:p>
            <a:r>
              <a:rPr lang="en-US" dirty="0"/>
              <a:t>The Trial Before Caiaphas </a:t>
            </a:r>
          </a:p>
        </p:txBody>
      </p:sp>
      <p:sp>
        <p:nvSpPr>
          <p:cNvPr id="3" name="Content Placeholder 2">
            <a:extLst>
              <a:ext uri="{FF2B5EF4-FFF2-40B4-BE49-F238E27FC236}">
                <a16:creationId xmlns:a16="http://schemas.microsoft.com/office/drawing/2014/main" id="{CC994C2E-AA32-4080-A27D-72EE765B6BDF}"/>
              </a:ext>
            </a:extLst>
          </p:cNvPr>
          <p:cNvSpPr>
            <a:spLocks noGrp="1"/>
          </p:cNvSpPr>
          <p:nvPr>
            <p:ph idx="1"/>
          </p:nvPr>
        </p:nvSpPr>
        <p:spPr>
          <a:xfrm>
            <a:off x="203201" y="1130107"/>
            <a:ext cx="6633028" cy="5727893"/>
          </a:xfrm>
        </p:spPr>
        <p:txBody>
          <a:bodyPr>
            <a:normAutofit/>
          </a:bodyPr>
          <a:lstStyle/>
          <a:p>
            <a:pPr marL="0" indent="0">
              <a:buNone/>
            </a:pPr>
            <a:r>
              <a:rPr lang="en-US" dirty="0"/>
              <a:t>“Then the high priest rent his clothes, saying, He hath spoken blasphemy; what further need have we of witnesses? behold, now ye have heard his blasphemy.  What think ye? </a:t>
            </a:r>
            <a:r>
              <a:rPr lang="en-US" dirty="0">
                <a:solidFill>
                  <a:schemeClr val="bg2"/>
                </a:solidFill>
              </a:rPr>
              <a:t>They answered and said, He is guilty of death.”</a:t>
            </a:r>
          </a:p>
          <a:p>
            <a:pPr marL="0" indent="0">
              <a:buNone/>
            </a:pPr>
            <a:r>
              <a:rPr lang="en-US" sz="2600" dirty="0"/>
              <a:t>(Matthew 26:63–66)</a:t>
            </a:r>
          </a:p>
        </p:txBody>
      </p:sp>
      <p:pic>
        <p:nvPicPr>
          <p:cNvPr id="7" name="Picture 2" descr="https://upload.wikimedia.org/wikipedia/commons/4/48/Mattias_Stom%2C_Christ_before_Caiaphas.jpg">
            <a:extLst>
              <a:ext uri="{FF2B5EF4-FFF2-40B4-BE49-F238E27FC236}">
                <a16:creationId xmlns:a16="http://schemas.microsoft.com/office/drawing/2014/main" id="{1CB6DBD4-97CF-F64A-9BE6-F2B63AB61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229" y="1171306"/>
            <a:ext cx="5080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028B66-6B65-E344-AFB7-4F9CE5F19F09}"/>
              </a:ext>
            </a:extLst>
          </p:cNvPr>
          <p:cNvSpPr txBox="1"/>
          <p:nvPr/>
        </p:nvSpPr>
        <p:spPr>
          <a:xfrm>
            <a:off x="7180672" y="46119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Matthias Stom</a:t>
            </a:r>
            <a:endParaRPr lang="en-US" dirty="0">
              <a:latin typeface="Georgia"/>
            </a:endParaRPr>
          </a:p>
        </p:txBody>
      </p:sp>
    </p:spTree>
    <p:extLst>
      <p:ext uri="{BB962C8B-B14F-4D97-AF65-F5344CB8AC3E}">
        <p14:creationId xmlns:p14="http://schemas.microsoft.com/office/powerpoint/2010/main" val="281791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10;&#10;Description automatically generated">
            <a:extLst>
              <a:ext uri="{FF2B5EF4-FFF2-40B4-BE49-F238E27FC236}">
                <a16:creationId xmlns:a16="http://schemas.microsoft.com/office/drawing/2014/main" id="{B26CE60F-C8F7-4090-99BB-A54C89A2A7E2}"/>
              </a:ext>
            </a:extLst>
          </p:cNvPr>
          <p:cNvPicPr>
            <a:picLocks noChangeAspect="1"/>
          </p:cNvPicPr>
          <p:nvPr/>
        </p:nvPicPr>
        <p:blipFill>
          <a:blip r:embed="rId3"/>
          <a:stretch>
            <a:fillRect/>
          </a:stretch>
        </p:blipFill>
        <p:spPr>
          <a:xfrm>
            <a:off x="266068" y="268665"/>
            <a:ext cx="7437615" cy="6320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ontent Placeholder 3">
            <a:extLst>
              <a:ext uri="{FF2B5EF4-FFF2-40B4-BE49-F238E27FC236}">
                <a16:creationId xmlns:a16="http://schemas.microsoft.com/office/drawing/2014/main" id="{CA1FBD65-BBFE-438A-ACD7-6AD99F9EF233}"/>
              </a:ext>
            </a:extLst>
          </p:cNvPr>
          <p:cNvSpPr txBox="1">
            <a:spLocks/>
          </p:cNvSpPr>
          <p:nvPr/>
        </p:nvSpPr>
        <p:spPr>
          <a:xfrm>
            <a:off x="8079698" y="109074"/>
            <a:ext cx="4112410" cy="69295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latin typeface="Georgia"/>
              </a:rPr>
              <a:t>“[After seeing four terrible beasts] I saw…</a:t>
            </a:r>
            <a:r>
              <a:rPr lang="en-US" sz="3600" dirty="0">
                <a:solidFill>
                  <a:srgbClr val="FFFF00"/>
                </a:solidFill>
                <a:latin typeface="Georgia"/>
              </a:rPr>
              <a:t>one like the Son of man came with the clouds of heaven</a:t>
            </a:r>
            <a:r>
              <a:rPr lang="en-US" sz="3600" dirty="0">
                <a:latin typeface="Georgia"/>
              </a:rPr>
              <a:t>…And there was given him </a:t>
            </a:r>
            <a:r>
              <a:rPr lang="en-US" sz="3600" dirty="0">
                <a:solidFill>
                  <a:srgbClr val="FFFF00"/>
                </a:solidFill>
                <a:latin typeface="Georgia"/>
              </a:rPr>
              <a:t>dominion…his dominion is an everlasting dominion</a:t>
            </a:r>
            <a:r>
              <a:rPr lang="en-US" sz="3600" dirty="0">
                <a:latin typeface="Georgia"/>
              </a:rPr>
              <a:t>, which shall not pass away.” </a:t>
            </a:r>
            <a:r>
              <a:rPr lang="en-US" sz="2400" dirty="0">
                <a:latin typeface="Georgia"/>
              </a:rPr>
              <a:t>(Daniel 7:13–14)</a:t>
            </a:r>
            <a:endParaRPr lang="en-US" sz="3600" dirty="0">
              <a:latin typeface="Georgia"/>
            </a:endParaRPr>
          </a:p>
          <a:p>
            <a:endParaRPr lang="en-US" sz="2400" dirty="0">
              <a:highlight>
                <a:srgbClr val="FFFF00"/>
              </a:highlight>
            </a:endParaRPr>
          </a:p>
        </p:txBody>
      </p:sp>
      <p:sp>
        <p:nvSpPr>
          <p:cNvPr id="7" name="TextBox 6">
            <a:extLst>
              <a:ext uri="{FF2B5EF4-FFF2-40B4-BE49-F238E27FC236}">
                <a16:creationId xmlns:a16="http://schemas.microsoft.com/office/drawing/2014/main" id="{59833352-4CA4-4B8B-AB62-31E1120F9735}"/>
              </a:ext>
            </a:extLst>
          </p:cNvPr>
          <p:cNvSpPr txBox="1"/>
          <p:nvPr/>
        </p:nvSpPr>
        <p:spPr>
          <a:xfrm>
            <a:off x="1089028" y="6220003"/>
            <a:ext cx="46294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95000"/>
                    <a:lumOff val="5000"/>
                  </a:schemeClr>
                </a:solidFill>
              </a:rPr>
              <a:t>Stephanus </a:t>
            </a:r>
            <a:r>
              <a:rPr lang="en-US" dirty="0" err="1">
                <a:solidFill>
                  <a:schemeClr val="bg1">
                    <a:lumMod val="95000"/>
                    <a:lumOff val="5000"/>
                  </a:schemeClr>
                </a:solidFill>
              </a:rPr>
              <a:t>Garsia</a:t>
            </a:r>
            <a:endParaRPr lang="en-US" dirty="0">
              <a:solidFill>
                <a:schemeClr val="bg1">
                  <a:lumMod val="95000"/>
                  <a:lumOff val="5000"/>
                </a:schemeClr>
              </a:solidFill>
            </a:endParaRPr>
          </a:p>
        </p:txBody>
      </p:sp>
    </p:spTree>
    <p:extLst>
      <p:ext uri="{BB962C8B-B14F-4D97-AF65-F5344CB8AC3E}">
        <p14:creationId xmlns:p14="http://schemas.microsoft.com/office/powerpoint/2010/main" val="3390562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4729728"/>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5491892">
                  <a:extLst>
                    <a:ext uri="{9D8B030D-6E8A-4147-A177-3AD203B41FA5}">
                      <a16:colId xmlns:a16="http://schemas.microsoft.com/office/drawing/2014/main" val="3177905775"/>
                    </a:ext>
                  </a:extLst>
                </a:gridCol>
                <a:gridCol w="6700108">
                  <a:extLst>
                    <a:ext uri="{9D8B030D-6E8A-4147-A177-3AD203B41FA5}">
                      <a16:colId xmlns:a16="http://schemas.microsoft.com/office/drawing/2014/main" val="1537431992"/>
                    </a:ext>
                  </a:extLst>
                </a:gridCol>
              </a:tblGrid>
              <a:tr h="653139">
                <a:tc>
                  <a:txBody>
                    <a:bodyPr/>
                    <a:lstStyle/>
                    <a:p>
                      <a:pPr marL="0" marR="0" algn="ctr">
                        <a:lnSpc>
                          <a:spcPct val="107000"/>
                        </a:lnSpc>
                        <a:spcBef>
                          <a:spcPts val="0"/>
                        </a:spcBef>
                        <a:spcAft>
                          <a:spcPts val="0"/>
                        </a:spcAft>
                      </a:pPr>
                      <a:r>
                        <a:rPr lang="en-US" sz="4000" dirty="0">
                          <a:effectLst/>
                          <a:latin typeface="Georgia" panose="02040502050405020303" pitchFamily="18" charset="0"/>
                        </a:rPr>
                        <a:t>Daniel 7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4000" dirty="0">
                          <a:effectLst/>
                          <a:latin typeface="Georgia" panose="02040502050405020303" pitchFamily="18" charset="0"/>
                        </a:rPr>
                        <a:t>Christ</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8400135"/>
                  </a:ext>
                </a:extLst>
              </a:tr>
              <a:tr h="6204861">
                <a:tc>
                  <a:txBody>
                    <a:bodyPr/>
                    <a:lstStyle/>
                    <a:p>
                      <a:pPr marL="0" marR="0">
                        <a:lnSpc>
                          <a:spcPct val="107000"/>
                        </a:lnSpc>
                        <a:spcBef>
                          <a:spcPts val="0"/>
                        </a:spcBef>
                        <a:spcAft>
                          <a:spcPts val="0"/>
                        </a:spcAft>
                      </a:pPr>
                      <a:r>
                        <a:rPr lang="en-US" sz="4000" dirty="0">
                          <a:effectLst/>
                          <a:latin typeface="Georgia" panose="02040502050405020303" pitchFamily="18" charset="0"/>
                        </a:rPr>
                        <a:t>“One like </a:t>
                      </a:r>
                      <a:r>
                        <a:rPr lang="en-US" sz="4000" dirty="0">
                          <a:solidFill>
                            <a:srgbClr val="FFFF00"/>
                          </a:solidFill>
                          <a:effectLst/>
                          <a:latin typeface="Georgia" panose="02040502050405020303" pitchFamily="18" charset="0"/>
                        </a:rPr>
                        <a:t>the Son of man </a:t>
                      </a:r>
                      <a:r>
                        <a:rPr lang="en-US" sz="4000" b="1" dirty="0">
                          <a:solidFill>
                            <a:srgbClr val="FFFF00"/>
                          </a:solidFill>
                          <a:effectLst/>
                          <a:latin typeface="Georgia" panose="02040502050405020303" pitchFamily="18" charset="0"/>
                        </a:rPr>
                        <a:t>came with the clouds of heaven</a:t>
                      </a:r>
                      <a:r>
                        <a:rPr lang="en-US" sz="4000" dirty="0">
                          <a:effectLst/>
                          <a:latin typeface="Georgia" panose="02040502050405020303" pitchFamily="18" charset="0"/>
                        </a:rPr>
                        <a:t>…And there was given him </a:t>
                      </a:r>
                      <a:r>
                        <a:rPr lang="en-US" sz="4000" dirty="0">
                          <a:solidFill>
                            <a:srgbClr val="FFFF00"/>
                          </a:solidFill>
                          <a:effectLst/>
                          <a:latin typeface="Georgia" panose="02040502050405020303" pitchFamily="18" charset="0"/>
                        </a:rPr>
                        <a:t>dominion</a:t>
                      </a:r>
                      <a:r>
                        <a:rPr lang="en-US" sz="4000" dirty="0">
                          <a:effectLst/>
                          <a:latin typeface="Georgia" panose="02040502050405020303" pitchFamily="18" charset="0"/>
                        </a:rPr>
                        <a:t>” (7:13-14).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4000" dirty="0">
                          <a:effectLst/>
                          <a:latin typeface="Georgia" panose="02040502050405020303" pitchFamily="18" charset="0"/>
                        </a:rPr>
                        <a:t>“Again the high priest asked him, and said unto him, Art thou the Christ, the Son of the Blessed? And Jesus said, I am: and ye shall see </a:t>
                      </a:r>
                      <a:r>
                        <a:rPr lang="en-US" sz="4000" b="1" dirty="0">
                          <a:effectLst/>
                          <a:latin typeface="Georgia" panose="02040502050405020303" pitchFamily="18" charset="0"/>
                        </a:rPr>
                        <a:t>the Son of man </a:t>
                      </a:r>
                      <a:r>
                        <a:rPr lang="en-US" sz="4000" dirty="0">
                          <a:effectLst/>
                          <a:latin typeface="Georgia" panose="02040502050405020303" pitchFamily="18" charset="0"/>
                        </a:rPr>
                        <a:t>sitting on the right hand of </a:t>
                      </a:r>
                      <a:r>
                        <a:rPr lang="en-US" sz="4000" b="1" dirty="0">
                          <a:effectLst/>
                          <a:latin typeface="Georgia" panose="02040502050405020303" pitchFamily="18" charset="0"/>
                        </a:rPr>
                        <a:t>power</a:t>
                      </a:r>
                      <a:r>
                        <a:rPr lang="en-US" sz="4000" dirty="0">
                          <a:effectLst/>
                          <a:latin typeface="Georgia" panose="02040502050405020303" pitchFamily="18" charset="0"/>
                        </a:rPr>
                        <a:t>, and </a:t>
                      </a:r>
                      <a:r>
                        <a:rPr lang="en-US" sz="4000" b="1" dirty="0">
                          <a:effectLst/>
                          <a:latin typeface="Georgia" panose="02040502050405020303" pitchFamily="18" charset="0"/>
                        </a:rPr>
                        <a:t>coming in the clouds of heaven</a:t>
                      </a:r>
                      <a:r>
                        <a:rPr lang="en-US" sz="4000" dirty="0">
                          <a:effectLst/>
                          <a:latin typeface="Georgia" panose="02040502050405020303" pitchFamily="18" charset="0"/>
                        </a:rPr>
                        <a:t>” (Mark 14:61–62).</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2162480"/>
                  </a:ext>
                </a:extLst>
              </a:tr>
            </a:tbl>
          </a:graphicData>
        </a:graphic>
      </p:graphicFrame>
    </p:spTree>
    <p:extLst>
      <p:ext uri="{BB962C8B-B14F-4D97-AF65-F5344CB8AC3E}">
        <p14:creationId xmlns:p14="http://schemas.microsoft.com/office/powerpoint/2010/main" val="3325404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F727-8E83-464C-8533-4F3CA243B1E7}"/>
              </a:ext>
            </a:extLst>
          </p:cNvPr>
          <p:cNvSpPr>
            <a:spLocks noGrp="1"/>
          </p:cNvSpPr>
          <p:nvPr>
            <p:ph type="title"/>
          </p:nvPr>
        </p:nvSpPr>
        <p:spPr>
          <a:xfrm>
            <a:off x="913795" y="159657"/>
            <a:ext cx="10353762" cy="970450"/>
          </a:xfrm>
        </p:spPr>
        <p:txBody>
          <a:bodyPr/>
          <a:lstStyle/>
          <a:p>
            <a:r>
              <a:rPr lang="en-US" dirty="0"/>
              <a:t>The Trial Before Caiaphas </a:t>
            </a:r>
          </a:p>
        </p:txBody>
      </p:sp>
      <p:sp>
        <p:nvSpPr>
          <p:cNvPr id="3" name="Content Placeholder 2">
            <a:extLst>
              <a:ext uri="{FF2B5EF4-FFF2-40B4-BE49-F238E27FC236}">
                <a16:creationId xmlns:a16="http://schemas.microsoft.com/office/drawing/2014/main" id="{CC994C2E-AA32-4080-A27D-72EE765B6BDF}"/>
              </a:ext>
            </a:extLst>
          </p:cNvPr>
          <p:cNvSpPr>
            <a:spLocks noGrp="1"/>
          </p:cNvSpPr>
          <p:nvPr>
            <p:ph idx="1"/>
          </p:nvPr>
        </p:nvSpPr>
        <p:spPr>
          <a:xfrm>
            <a:off x="203201" y="1130107"/>
            <a:ext cx="6633028" cy="5727893"/>
          </a:xfrm>
        </p:spPr>
        <p:txBody>
          <a:bodyPr>
            <a:normAutofit/>
          </a:bodyPr>
          <a:lstStyle/>
          <a:p>
            <a:pPr marL="0" indent="0">
              <a:buNone/>
            </a:pPr>
            <a:r>
              <a:rPr lang="en-US" dirty="0"/>
              <a:t>“Then the high priest rent his clothes, saying, He hath spoken blasphemy; what further need have we of witnesses? behold, now ye have heard his blasphemy.  What think ye? </a:t>
            </a:r>
            <a:r>
              <a:rPr lang="en-US" dirty="0">
                <a:solidFill>
                  <a:srgbClr val="FFFF00"/>
                </a:solidFill>
              </a:rPr>
              <a:t>They answered and said, He is guilty of death</a:t>
            </a:r>
            <a:r>
              <a:rPr lang="en-US" dirty="0"/>
              <a:t>.”</a:t>
            </a:r>
          </a:p>
          <a:p>
            <a:pPr marL="0" indent="0">
              <a:buNone/>
            </a:pPr>
            <a:r>
              <a:rPr lang="en-US" sz="2600" dirty="0"/>
              <a:t>(Matthew 26:63–66)</a:t>
            </a:r>
          </a:p>
        </p:txBody>
      </p:sp>
      <p:pic>
        <p:nvPicPr>
          <p:cNvPr id="4" name="Picture 2" descr="https://upload.wikimedia.org/wikipedia/commons/4/48/Mattias_Stom%2C_Christ_before_Caiaphas.jpg">
            <a:extLst>
              <a:ext uri="{FF2B5EF4-FFF2-40B4-BE49-F238E27FC236}">
                <a16:creationId xmlns:a16="http://schemas.microsoft.com/office/drawing/2014/main" id="{C45E1F1C-BFFE-43D3-921C-7652BC6AA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792" y="1130107"/>
            <a:ext cx="5080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B5C859-9E53-4C67-994D-04739DA966F0}"/>
              </a:ext>
            </a:extLst>
          </p:cNvPr>
          <p:cNvSpPr txBox="1"/>
          <p:nvPr/>
        </p:nvSpPr>
        <p:spPr>
          <a:xfrm>
            <a:off x="7321350" y="4570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Matthias Stom</a:t>
            </a:r>
            <a:endParaRPr lang="en-US" dirty="0">
              <a:latin typeface="Georgia"/>
            </a:endParaRPr>
          </a:p>
        </p:txBody>
      </p:sp>
    </p:spTree>
    <p:extLst>
      <p:ext uri="{BB962C8B-B14F-4D97-AF65-F5344CB8AC3E}">
        <p14:creationId xmlns:p14="http://schemas.microsoft.com/office/powerpoint/2010/main" val="8587904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4577</TotalTime>
  <Words>3165</Words>
  <Application>Microsoft Office PowerPoint</Application>
  <PresentationFormat>Widescreen</PresentationFormat>
  <Paragraphs>200</Paragraphs>
  <Slides>46</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Calisto MT</vt:lpstr>
      <vt:lpstr>Georgia</vt:lpstr>
      <vt:lpstr>Wingdings 2</vt:lpstr>
      <vt:lpstr>Slate</vt:lpstr>
      <vt:lpstr>PowerPoint Presentation</vt:lpstr>
      <vt:lpstr>PowerPoint Presentation</vt:lpstr>
      <vt:lpstr>PowerPoint Presentation</vt:lpstr>
      <vt:lpstr>The Trial Before Caiaphas </vt:lpstr>
      <vt:lpstr>The Trial Before Caiaphas </vt:lpstr>
      <vt:lpstr>The Trial Before Caiaphas </vt:lpstr>
      <vt:lpstr>PowerPoint Presentation</vt:lpstr>
      <vt:lpstr>PowerPoint Presentation</vt:lpstr>
      <vt:lpstr>The Trial Before Caiaphas </vt:lpstr>
      <vt:lpstr>All Will Deny Christ…</vt:lpstr>
      <vt:lpstr>All Will Deny Christ…</vt:lpstr>
      <vt:lpstr>Did Christ Command Peter to Deny Him?</vt:lpstr>
      <vt:lpstr>PowerPoint Presentation</vt:lpstr>
      <vt:lpstr>Mark 14:65-68, NRSV</vt:lpstr>
      <vt:lpstr>PowerPoint Presentation</vt:lpstr>
      <vt:lpstr>PowerPoint Presentation</vt:lpstr>
      <vt:lpstr>PowerPoint Presentation</vt:lpstr>
      <vt:lpstr>PowerPoint Presentation</vt:lpstr>
      <vt:lpstr>The Final Hours of Christ: An Approximate Timeline</vt:lpstr>
      <vt:lpstr>PowerPoint Presentation</vt:lpstr>
      <vt:lpstr>PowerPoint Presentation</vt:lpstr>
      <vt:lpstr>PowerPoint Presentation</vt:lpstr>
      <vt:lpstr>PowerPoint Presentation</vt:lpstr>
      <vt:lpstr>“If you release this man, you are no friend of the emperor. Everyone who claims to be a king sets himself against the emperor.”   John 19:12, NRSV</vt:lpstr>
      <vt:lpstr>Story #1: The Standards</vt:lpstr>
      <vt:lpstr>“Overcome with astonishment at such intense religious zeal, Pilate gave orders for the immediate removal of the standards from Jerusalem.”</vt:lpstr>
      <vt:lpstr>Story #2: The Aqueduct</vt:lpstr>
      <vt:lpstr>Large numbers of the Jews perished, some from the blows which they received, others trodden to death by their companions in the ensuing flight. Cowed by the fate of the victims, the multitude was reduced to silence.</vt:lpstr>
      <vt:lpstr>Story #3: The Shields</vt:lpstr>
      <vt:lpstr>PowerPoint Presentation</vt:lpstr>
      <vt:lpstr>PowerPoint Presentation</vt:lpstr>
      <vt:lpstr>PowerPoint Presentation</vt:lpstr>
      <vt:lpstr>“If you release this man, you are no friend of the emperor. Everyone who claims to be a king sets himself against the emperor.”   John 19:12, NRSV</vt:lpstr>
      <vt:lpstr>PowerPoint Presentation</vt:lpstr>
      <vt:lpstr>Frederick T. Zugibe, The Crucifixion of Jesus Christ, A Forensic Inquiry, 2nd ed. (New York: M. Evans, 2005), 19, 21.  </vt:lpstr>
      <vt:lpstr>Frederick T. Zugibe, The Crucifixion of Jesus Christ, A Forensic Inquiry, 2nd ed. (New York: M. Evans, 2005), 19, 21.  </vt:lpstr>
      <vt:lpstr>PowerPoint Presentation</vt:lpstr>
      <vt:lpstr>The Robe: Trials Become Triumphs</vt:lpstr>
      <vt:lpstr>The Robe: Trials Become Triumphs</vt:lpstr>
      <vt:lpstr>The Crown: A Source of Strength </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Before Caiaphas and Pilate </dc:title>
  <dc:creator>John Hilton</dc:creator>
  <cp:lastModifiedBy>John Hilton</cp:lastModifiedBy>
  <cp:revision>831</cp:revision>
  <dcterms:created xsi:type="dcterms:W3CDTF">2020-10-24T02:07:02Z</dcterms:created>
  <dcterms:modified xsi:type="dcterms:W3CDTF">2022-09-12T21:18:32Z</dcterms:modified>
</cp:coreProperties>
</file>