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7"/>
  </p:notesMasterIdLst>
  <p:sldIdLst>
    <p:sldId id="1301" r:id="rId2"/>
    <p:sldId id="1307" r:id="rId3"/>
    <p:sldId id="1308" r:id="rId4"/>
    <p:sldId id="985" r:id="rId5"/>
    <p:sldId id="992" r:id="rId6"/>
    <p:sldId id="986" r:id="rId7"/>
    <p:sldId id="1001" r:id="rId8"/>
    <p:sldId id="1324" r:id="rId9"/>
    <p:sldId id="1310" r:id="rId10"/>
    <p:sldId id="1312" r:id="rId11"/>
    <p:sldId id="429" r:id="rId12"/>
    <p:sldId id="1026" r:id="rId13"/>
    <p:sldId id="1268" r:id="rId14"/>
    <p:sldId id="1325" r:id="rId15"/>
    <p:sldId id="1316" r:id="rId16"/>
    <p:sldId id="1269" r:id="rId17"/>
    <p:sldId id="1317" r:id="rId18"/>
    <p:sldId id="1270" r:id="rId19"/>
    <p:sldId id="1271" r:id="rId20"/>
    <p:sldId id="1274" r:id="rId21"/>
    <p:sldId id="1275" r:id="rId22"/>
    <p:sldId id="1302" r:id="rId23"/>
    <p:sldId id="1303" r:id="rId24"/>
    <p:sldId id="1265" r:id="rId25"/>
    <p:sldId id="1252" r:id="rId26"/>
    <p:sldId id="1304" r:id="rId27"/>
    <p:sldId id="1282" r:id="rId28"/>
    <p:sldId id="1314" r:id="rId29"/>
    <p:sldId id="1319" r:id="rId30"/>
    <p:sldId id="1318" r:id="rId31"/>
    <p:sldId id="1313" r:id="rId32"/>
    <p:sldId id="1326" r:id="rId33"/>
    <p:sldId id="1327" r:id="rId34"/>
    <p:sldId id="1305" r:id="rId35"/>
    <p:sldId id="1289" r:id="rId36"/>
    <p:sldId id="1321" r:id="rId37"/>
    <p:sldId id="1297" r:id="rId38"/>
    <p:sldId id="1299" r:id="rId39"/>
    <p:sldId id="1300" r:id="rId40"/>
    <p:sldId id="1315" r:id="rId41"/>
    <p:sldId id="1296" r:id="rId42"/>
    <p:sldId id="1298" r:id="rId43"/>
    <p:sldId id="1323" r:id="rId44"/>
    <p:sldId id="1329" r:id="rId45"/>
    <p:sldId id="1340"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EDD960-9F5E-F8EB-C4C4-AAEBCA76EA40}" name="Rachel Harper" initials="RH" userId="ptWQ87aFjuQEENhEuo7XSEMQpxrjAwxkSySSqfb0PZ8="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97BCCD-07E4-4CCB-BFAA-484DE623D4A2}" v="22" dt="2021-11-05T18:36:24.478"/>
    <p1510:client id="{0D63C62A-66F5-4E82-A522-F36ADAC864C1}" v="115" dt="2021-11-02T22:34:19.646"/>
    <p1510:client id="{2F32D916-7666-4D02-8692-CFA2486362BD}" v="5" dt="2020-11-07T01:51:06.477"/>
    <p1510:client id="{3A4A4C69-E695-49CE-A880-D4B8D74A7BC8}" v="4" dt="2021-11-01T22:10:19.007"/>
    <p1510:client id="{5842AE14-E75E-42EB-813A-B905419AE379}" v="149" dt="2021-11-01T23:06:17.008"/>
    <p1510:client id="{9E9F1444-5A80-4E38-AEAD-8EC33B2F777A}" v="40" dt="2021-11-05T19:46:35.550"/>
    <p1510:client id="{A077FF62-2E5F-4A6E-BE95-1C758A82D116}" v="15" dt="2020-11-07T01:55:42.363"/>
    <p1510:client id="{D2F4D674-9078-4CB0-AF49-58ED7F1FA515}" v="136" dt="2021-11-05T18:31:49.013"/>
    <p1510:client id="{D568A056-9449-4844-B6EC-7255021716BD}" v="63" dt="2021-11-02T17:50:41.424"/>
    <p1510:client id="{DFF78F64-8C46-4F1F-927F-F08F1C82C903}" v="466" dt="2020-11-06T20:47:28.955"/>
    <p1510:client id="{FBA5CB17-873E-4CCF-B861-D94DF0A0315C}" v="903" dt="2020-11-06T21:14:18.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59" autoAdjust="0"/>
    <p:restoredTop sz="77709" autoAdjust="0"/>
  </p:normalViewPr>
  <p:slideViewPr>
    <p:cSldViewPr snapToGrid="0">
      <p:cViewPr varScale="1">
        <p:scale>
          <a:sx n="47" d="100"/>
          <a:sy n="47" d="100"/>
        </p:scale>
        <p:origin x="119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8/10/relationships/authors" Targe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BE8F-D707-432A-A9D0-836D2AAD74D8}"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92AFB-CCB7-41E6-BF6F-E17A0E5BBC67}" type="slidenum">
              <a:rPr lang="en-US" smtClean="0"/>
              <a:t>‹#›</a:t>
            </a:fld>
            <a:endParaRPr lang="en-US"/>
          </a:p>
        </p:txBody>
      </p:sp>
    </p:spTree>
    <p:extLst>
      <p:ext uri="{BB962C8B-B14F-4D97-AF65-F5344CB8AC3E}">
        <p14:creationId xmlns:p14="http://schemas.microsoft.com/office/powerpoint/2010/main" val="68657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mmons.wikimedia.org/wiki/File:The_Church_of_the_Holy_Sepulchre-Jerusalem.JP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lickr.com/photos/jlascar/"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hurchofjesuschrist.org/media/image/jesus-christ-empty-tomb-goshen-utah-f3d2253?lang=en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hurchofjesuschrist.org/media/image/jesus-christ-empty-tomb-goshen-utah-f3d2253?lang=e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hurchofjesuschrist.org/media/image/christus-lds-d135bb9?lang=en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altusfineart.com/collections/jorge-cocco/products/jorge-cocco-his-marks-jesus-marks-crucifixio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history.churchofjesuschrist.org/exhibit/2013-international-art-competition-for-youth?lang=eng#mv35"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history.churchofjesuschrist.org/exhibit/2013-international-art-competition-for-youth?lang=eng#mv35"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https://commons.wikimedia.org/wiki/File:The_Church_of_the_Holy_Sepulchre-Jerusalem.JPG</a:t>
            </a:r>
            <a:endParaRPr lang="en-US" dirty="0">
              <a:cs typeface="Calibri"/>
              <a:hlinkClick r:id="rId3"/>
            </a:endParaRPr>
          </a:p>
          <a:p>
            <a:r>
              <a:rPr lang="en-US" u="sng" dirty="0">
                <a:cs typeface="Calibri"/>
              </a:rPr>
              <a:t>Author:</a:t>
            </a:r>
          </a:p>
          <a:p>
            <a:r>
              <a:rPr lang="en-US" u="sng" dirty="0">
                <a:hlinkClick r:id="rId4"/>
              </a:rPr>
              <a:t>https://www.flickr.com/photos/jlascar/</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a:t>
            </a:fld>
            <a:endParaRPr lang="en-US"/>
          </a:p>
        </p:txBody>
      </p:sp>
    </p:spTree>
    <p:extLst>
      <p:ext uri="{BB962C8B-B14F-4D97-AF65-F5344CB8AC3E}">
        <p14:creationId xmlns:p14="http://schemas.microsoft.com/office/powerpoint/2010/main" val="708795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https://www.churchofjesuschrist.org/media/image/jesus-christ-empty-tomb-goshen-utah-f3d2253?lang=eng</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16</a:t>
            </a:fld>
            <a:endParaRPr lang="en-US"/>
          </a:p>
        </p:txBody>
      </p:sp>
    </p:spTree>
    <p:extLst>
      <p:ext uri="{BB962C8B-B14F-4D97-AF65-F5344CB8AC3E}">
        <p14:creationId xmlns:p14="http://schemas.microsoft.com/office/powerpoint/2010/main" val="3813997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https://www.churchofjesuschrist.org/media/image/jesus-christ-empty-tomb-goshen-utah-f3d2253?lang=eng</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17</a:t>
            </a:fld>
            <a:endParaRPr lang="en-US"/>
          </a:p>
        </p:txBody>
      </p:sp>
    </p:spTree>
    <p:extLst>
      <p:ext uri="{BB962C8B-B14F-4D97-AF65-F5344CB8AC3E}">
        <p14:creationId xmlns:p14="http://schemas.microsoft.com/office/powerpoint/2010/main" val="1163627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https://history.churchofjesuschrist.org/exhibit/atonement-of-christ?lang=eng&amp;cid=HP_MO_3-23-2015_dCHD_fHSTY_xLIDyL2-4_#mv23</a:t>
            </a: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18</a:t>
            </a:fld>
            <a:endParaRPr lang="en-US"/>
          </a:p>
        </p:txBody>
      </p:sp>
    </p:spTree>
    <p:extLst>
      <p:ext uri="{BB962C8B-B14F-4D97-AF65-F5344CB8AC3E}">
        <p14:creationId xmlns:p14="http://schemas.microsoft.com/office/powerpoint/2010/main" val="1633862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https://commons.wikimedia.org/wiki/File:The_Risen_Christ_appearing_to_the_Virgin,_Jacques_Stella,_about_1640_(2).jpg</a:t>
            </a:r>
          </a:p>
        </p:txBody>
      </p:sp>
      <p:sp>
        <p:nvSpPr>
          <p:cNvPr id="4" name="Slide Number Placeholder 3"/>
          <p:cNvSpPr>
            <a:spLocks noGrp="1"/>
          </p:cNvSpPr>
          <p:nvPr>
            <p:ph type="sldNum" sz="quarter" idx="5"/>
          </p:nvPr>
        </p:nvSpPr>
        <p:spPr/>
        <p:txBody>
          <a:bodyPr/>
          <a:lstStyle/>
          <a:p>
            <a:fld id="{8F992AFB-CCB7-41E6-BF6F-E17A0E5BBC67}" type="slidenum">
              <a:rPr lang="en-US" smtClean="0"/>
              <a:t>20</a:t>
            </a:fld>
            <a:endParaRPr lang="en-US"/>
          </a:p>
        </p:txBody>
      </p:sp>
    </p:spTree>
    <p:extLst>
      <p:ext uri="{BB962C8B-B14F-4D97-AF65-F5344CB8AC3E}">
        <p14:creationId xmlns:p14="http://schemas.microsoft.com/office/powerpoint/2010/main" val="965745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Created by Kohls</a:t>
            </a:r>
          </a:p>
        </p:txBody>
      </p:sp>
      <p:sp>
        <p:nvSpPr>
          <p:cNvPr id="4" name="Slide Number Placeholder 3"/>
          <p:cNvSpPr>
            <a:spLocks noGrp="1"/>
          </p:cNvSpPr>
          <p:nvPr>
            <p:ph type="sldNum" sz="quarter" idx="5"/>
          </p:nvPr>
        </p:nvSpPr>
        <p:spPr/>
        <p:txBody>
          <a:bodyPr/>
          <a:lstStyle/>
          <a:p>
            <a:fld id="{8F992AFB-CCB7-41E6-BF6F-E17A0E5BBC67}" type="slidenum">
              <a:rPr lang="en-US" smtClean="0"/>
              <a:t>24</a:t>
            </a:fld>
            <a:endParaRPr lang="en-US"/>
          </a:p>
        </p:txBody>
      </p:sp>
    </p:spTree>
    <p:extLst>
      <p:ext uri="{BB962C8B-B14F-4D97-AF65-F5344CB8AC3E}">
        <p14:creationId xmlns:p14="http://schemas.microsoft.com/office/powerpoint/2010/main" val="3029291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CA4F710-7DAD-4754-BC07-61940B805C0E}" type="slidenum">
              <a:rPr lang="en-US" altLang="en-US" smtClean="0"/>
              <a:pPr>
                <a:defRPr/>
              </a:pPr>
              <a:t>25</a:t>
            </a:fld>
            <a:endParaRPr lang="en-US" altLang="en-US"/>
          </a:p>
        </p:txBody>
      </p:sp>
    </p:spTree>
    <p:extLst>
      <p:ext uri="{BB962C8B-B14F-4D97-AF65-F5344CB8AC3E}">
        <p14:creationId xmlns:p14="http://schemas.microsoft.com/office/powerpoint/2010/main" val="1803867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here: https://youtu.be/-mxNFV7RrT8</a:t>
            </a:r>
          </a:p>
        </p:txBody>
      </p:sp>
      <p:sp>
        <p:nvSpPr>
          <p:cNvPr id="4" name="Slide Number Placeholder 3"/>
          <p:cNvSpPr>
            <a:spLocks noGrp="1"/>
          </p:cNvSpPr>
          <p:nvPr>
            <p:ph type="sldNum" sz="quarter" idx="5"/>
          </p:nvPr>
        </p:nvSpPr>
        <p:spPr/>
        <p:txBody>
          <a:bodyPr/>
          <a:lstStyle/>
          <a:p>
            <a:fld id="{8F992AFB-CCB7-41E6-BF6F-E17A0E5BBC67}" type="slidenum">
              <a:rPr lang="en-US" smtClean="0"/>
              <a:t>27</a:t>
            </a:fld>
            <a:endParaRPr lang="en-US"/>
          </a:p>
        </p:txBody>
      </p:sp>
    </p:spTree>
    <p:extLst>
      <p:ext uri="{BB962C8B-B14F-4D97-AF65-F5344CB8AC3E}">
        <p14:creationId xmlns:p14="http://schemas.microsoft.com/office/powerpoint/2010/main" val="2718853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here: https://youtu.be/-mxNFV7RrT8</a:t>
            </a:r>
          </a:p>
        </p:txBody>
      </p:sp>
      <p:sp>
        <p:nvSpPr>
          <p:cNvPr id="4" name="Slide Number Placeholder 3"/>
          <p:cNvSpPr>
            <a:spLocks noGrp="1"/>
          </p:cNvSpPr>
          <p:nvPr>
            <p:ph type="sldNum" sz="quarter" idx="5"/>
          </p:nvPr>
        </p:nvSpPr>
        <p:spPr/>
        <p:txBody>
          <a:bodyPr/>
          <a:lstStyle/>
          <a:p>
            <a:fld id="{8F992AFB-CCB7-41E6-BF6F-E17A0E5BBC67}" type="slidenum">
              <a:rPr lang="en-US" smtClean="0"/>
              <a:t>28</a:t>
            </a:fld>
            <a:endParaRPr lang="en-US"/>
          </a:p>
        </p:txBody>
      </p:sp>
    </p:spTree>
    <p:extLst>
      <p:ext uri="{BB962C8B-B14F-4D97-AF65-F5344CB8AC3E}">
        <p14:creationId xmlns:p14="http://schemas.microsoft.com/office/powerpoint/2010/main" val="2182020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https://en.wikipedia.org/wiki/James_Martin_(priest,_born_1960)#/media/File:JamesMartin.jpg</a:t>
            </a:r>
          </a:p>
        </p:txBody>
      </p:sp>
      <p:sp>
        <p:nvSpPr>
          <p:cNvPr id="4" name="Slide Number Placeholder 3"/>
          <p:cNvSpPr>
            <a:spLocks noGrp="1"/>
          </p:cNvSpPr>
          <p:nvPr>
            <p:ph type="sldNum" sz="quarter" idx="5"/>
          </p:nvPr>
        </p:nvSpPr>
        <p:spPr/>
        <p:txBody>
          <a:bodyPr/>
          <a:lstStyle/>
          <a:p>
            <a:fld id="{8F992AFB-CCB7-41E6-BF6F-E17A0E5BBC67}" type="slidenum">
              <a:rPr lang="en-US" smtClean="0"/>
              <a:t>29</a:t>
            </a:fld>
            <a:endParaRPr lang="en-US"/>
          </a:p>
        </p:txBody>
      </p:sp>
    </p:spTree>
    <p:extLst>
      <p:ext uri="{BB962C8B-B14F-4D97-AF65-F5344CB8AC3E}">
        <p14:creationId xmlns:p14="http://schemas.microsoft.com/office/powerpoint/2010/main" val="3506044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30</a:t>
            </a:fld>
            <a:endParaRPr lang="en-US"/>
          </a:p>
        </p:txBody>
      </p:sp>
    </p:spTree>
    <p:extLst>
      <p:ext uri="{BB962C8B-B14F-4D97-AF65-F5344CB8AC3E}">
        <p14:creationId xmlns:p14="http://schemas.microsoft.com/office/powerpoint/2010/main" val="361854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https://www.flickr.com/photos/afagen/43643059050</a:t>
            </a:r>
          </a:p>
        </p:txBody>
      </p:sp>
      <p:sp>
        <p:nvSpPr>
          <p:cNvPr id="4" name="Slide Number Placeholder 3"/>
          <p:cNvSpPr>
            <a:spLocks noGrp="1"/>
          </p:cNvSpPr>
          <p:nvPr>
            <p:ph type="sldNum" sz="quarter" idx="5"/>
          </p:nvPr>
        </p:nvSpPr>
        <p:spPr/>
        <p:txBody>
          <a:bodyPr/>
          <a:lstStyle/>
          <a:p>
            <a:fld id="{8F992AFB-CCB7-41E6-BF6F-E17A0E5BBC67}" type="slidenum">
              <a:rPr lang="en-US" smtClean="0"/>
              <a:t>3</a:t>
            </a:fld>
            <a:endParaRPr lang="en-US"/>
          </a:p>
        </p:txBody>
      </p:sp>
    </p:spTree>
    <p:extLst>
      <p:ext uri="{BB962C8B-B14F-4D97-AF65-F5344CB8AC3E}">
        <p14:creationId xmlns:p14="http://schemas.microsoft.com/office/powerpoint/2010/main" val="362799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here: https://youtu.be/-mxNFV7RrT8</a:t>
            </a:r>
          </a:p>
        </p:txBody>
      </p:sp>
      <p:sp>
        <p:nvSpPr>
          <p:cNvPr id="4" name="Slide Number Placeholder 3"/>
          <p:cNvSpPr>
            <a:spLocks noGrp="1"/>
          </p:cNvSpPr>
          <p:nvPr>
            <p:ph type="sldNum" sz="quarter" idx="5"/>
          </p:nvPr>
        </p:nvSpPr>
        <p:spPr/>
        <p:txBody>
          <a:bodyPr/>
          <a:lstStyle/>
          <a:p>
            <a:fld id="{8F992AFB-CCB7-41E6-BF6F-E17A0E5BBC67}" type="slidenum">
              <a:rPr lang="en-US" smtClean="0"/>
              <a:t>31</a:t>
            </a:fld>
            <a:endParaRPr lang="en-US"/>
          </a:p>
        </p:txBody>
      </p:sp>
    </p:spTree>
    <p:extLst>
      <p:ext uri="{BB962C8B-B14F-4D97-AF65-F5344CB8AC3E}">
        <p14:creationId xmlns:p14="http://schemas.microsoft.com/office/powerpoint/2010/main" val="2560291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here: https://youtu.be/-mxNFV7RrT8</a:t>
            </a:r>
          </a:p>
        </p:txBody>
      </p:sp>
      <p:sp>
        <p:nvSpPr>
          <p:cNvPr id="4" name="Slide Number Placeholder 3"/>
          <p:cNvSpPr>
            <a:spLocks noGrp="1"/>
          </p:cNvSpPr>
          <p:nvPr>
            <p:ph type="sldNum" sz="quarter" idx="5"/>
          </p:nvPr>
        </p:nvSpPr>
        <p:spPr/>
        <p:txBody>
          <a:bodyPr/>
          <a:lstStyle/>
          <a:p>
            <a:fld id="{8F992AFB-CCB7-41E6-BF6F-E17A0E5BBC67}" type="slidenum">
              <a:rPr lang="en-US" smtClean="0"/>
              <a:t>32</a:t>
            </a:fld>
            <a:endParaRPr lang="en-US"/>
          </a:p>
        </p:txBody>
      </p:sp>
    </p:spTree>
    <p:extLst>
      <p:ext uri="{BB962C8B-B14F-4D97-AF65-F5344CB8AC3E}">
        <p14:creationId xmlns:p14="http://schemas.microsoft.com/office/powerpoint/2010/main" val="4101790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here: https://youtu.be/-mxNFV7RrT8</a:t>
            </a:r>
          </a:p>
        </p:txBody>
      </p:sp>
      <p:sp>
        <p:nvSpPr>
          <p:cNvPr id="4" name="Slide Number Placeholder 3"/>
          <p:cNvSpPr>
            <a:spLocks noGrp="1"/>
          </p:cNvSpPr>
          <p:nvPr>
            <p:ph type="sldNum" sz="quarter" idx="5"/>
          </p:nvPr>
        </p:nvSpPr>
        <p:spPr/>
        <p:txBody>
          <a:bodyPr/>
          <a:lstStyle/>
          <a:p>
            <a:fld id="{8F992AFB-CCB7-41E6-BF6F-E17A0E5BBC67}" type="slidenum">
              <a:rPr lang="en-US" smtClean="0"/>
              <a:t>33</a:t>
            </a:fld>
            <a:endParaRPr lang="en-US"/>
          </a:p>
        </p:txBody>
      </p:sp>
    </p:spTree>
    <p:extLst>
      <p:ext uri="{BB962C8B-B14F-4D97-AF65-F5344CB8AC3E}">
        <p14:creationId xmlns:p14="http://schemas.microsoft.com/office/powerpoint/2010/main" val="2199263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35</a:t>
            </a:fld>
            <a:endParaRPr lang="en-US"/>
          </a:p>
        </p:txBody>
      </p:sp>
    </p:spTree>
    <p:extLst>
      <p:ext uri="{BB962C8B-B14F-4D97-AF65-F5344CB8AC3E}">
        <p14:creationId xmlns:p14="http://schemas.microsoft.com/office/powerpoint/2010/main" val="1964087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https://www.churchofjesuschrist.org/media/image/christus-lds-d135bb9?lang=eng</a:t>
            </a:r>
            <a:endParaRPr lang="en-US" dirty="0"/>
          </a:p>
          <a:p>
            <a:r>
              <a:rPr lang="en-US" dirty="0">
                <a:cs typeface="Calibri"/>
              </a:rPr>
              <a:t>Image is a replica of Bertel Thorvaldsen's work</a:t>
            </a:r>
          </a:p>
        </p:txBody>
      </p:sp>
      <p:sp>
        <p:nvSpPr>
          <p:cNvPr id="4" name="Slide Number Placeholder 3"/>
          <p:cNvSpPr>
            <a:spLocks noGrp="1"/>
          </p:cNvSpPr>
          <p:nvPr>
            <p:ph type="sldNum" sz="quarter" idx="5"/>
          </p:nvPr>
        </p:nvSpPr>
        <p:spPr/>
        <p:txBody>
          <a:bodyPr/>
          <a:lstStyle/>
          <a:p>
            <a:fld id="{8F992AFB-CCB7-41E6-BF6F-E17A0E5BBC67}" type="slidenum">
              <a:rPr lang="en-US" smtClean="0"/>
              <a:t>37</a:t>
            </a:fld>
            <a:endParaRPr lang="en-US"/>
          </a:p>
        </p:txBody>
      </p:sp>
    </p:spTree>
    <p:extLst>
      <p:ext uri="{BB962C8B-B14F-4D97-AF65-F5344CB8AC3E}">
        <p14:creationId xmlns:p14="http://schemas.microsoft.com/office/powerpoint/2010/main" val="2558182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https://altusfineart.com/collections/jorge-cocco/products/jorge-cocco-his-marks-jesus-marks-crucifixion</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38</a:t>
            </a:fld>
            <a:endParaRPr lang="en-US"/>
          </a:p>
        </p:txBody>
      </p:sp>
    </p:spTree>
    <p:extLst>
      <p:ext uri="{BB962C8B-B14F-4D97-AF65-F5344CB8AC3E}">
        <p14:creationId xmlns:p14="http://schemas.microsoft.com/office/powerpoint/2010/main" val="3867896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https://history.churchofjesuschrist.org/exhibit/2013-international-art-competition-for-youth?lang=eng#mv35</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39</a:t>
            </a:fld>
            <a:endParaRPr lang="en-US"/>
          </a:p>
        </p:txBody>
      </p:sp>
    </p:spTree>
    <p:extLst>
      <p:ext uri="{BB962C8B-B14F-4D97-AF65-F5344CB8AC3E}">
        <p14:creationId xmlns:p14="http://schemas.microsoft.com/office/powerpoint/2010/main" val="3736661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https://history.churchofjesuschrist.org/exhibit/2013-international-art-competition-for-youth?lang=eng#mv35</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40</a:t>
            </a:fld>
            <a:endParaRPr lang="en-US"/>
          </a:p>
        </p:txBody>
      </p:sp>
    </p:spTree>
    <p:extLst>
      <p:ext uri="{BB962C8B-B14F-4D97-AF65-F5344CB8AC3E}">
        <p14:creationId xmlns:p14="http://schemas.microsoft.com/office/powerpoint/2010/main" val="1944646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43</a:t>
            </a:fld>
            <a:endParaRPr lang="en-US"/>
          </a:p>
        </p:txBody>
      </p:sp>
    </p:spTree>
    <p:extLst>
      <p:ext uri="{BB962C8B-B14F-4D97-AF65-F5344CB8AC3E}">
        <p14:creationId xmlns:p14="http://schemas.microsoft.com/office/powerpoint/2010/main" val="2636635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44</a:t>
            </a:fld>
            <a:endParaRPr lang="en-US"/>
          </a:p>
        </p:txBody>
      </p:sp>
    </p:spTree>
    <p:extLst>
      <p:ext uri="{BB962C8B-B14F-4D97-AF65-F5344CB8AC3E}">
        <p14:creationId xmlns:p14="http://schemas.microsoft.com/office/powerpoint/2010/main" val="877117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https://www.churchofjesuschrist.org/study/manual/teachings-brigham-young/chapter-38?lang=eng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7</a:t>
            </a:fld>
            <a:endParaRPr lang="en-US"/>
          </a:p>
        </p:txBody>
      </p:sp>
    </p:spTree>
    <p:extLst>
      <p:ext uri="{BB962C8B-B14F-4D97-AF65-F5344CB8AC3E}">
        <p14:creationId xmlns:p14="http://schemas.microsoft.com/office/powerpoint/2010/main" val="3357261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45</a:t>
            </a:fld>
            <a:endParaRPr lang="en-US" dirty="0"/>
          </a:p>
        </p:txBody>
      </p:sp>
    </p:spTree>
    <p:extLst>
      <p:ext uri="{BB962C8B-B14F-4D97-AF65-F5344CB8AC3E}">
        <p14:creationId xmlns:p14="http://schemas.microsoft.com/office/powerpoint/2010/main" val="2962165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8</a:t>
            </a:fld>
            <a:endParaRPr lang="en-US"/>
          </a:p>
        </p:txBody>
      </p:sp>
    </p:spTree>
    <p:extLst>
      <p:ext uri="{BB962C8B-B14F-4D97-AF65-F5344CB8AC3E}">
        <p14:creationId xmlns:p14="http://schemas.microsoft.com/office/powerpoint/2010/main" val="1661483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https://commons.wikimedia.org/wiki/File:Garden_Tomb.jpg</a:t>
            </a:r>
          </a:p>
        </p:txBody>
      </p:sp>
      <p:sp>
        <p:nvSpPr>
          <p:cNvPr id="4" name="Slide Number Placeholder 3"/>
          <p:cNvSpPr>
            <a:spLocks noGrp="1"/>
          </p:cNvSpPr>
          <p:nvPr>
            <p:ph type="sldNum" sz="quarter" idx="5"/>
          </p:nvPr>
        </p:nvSpPr>
        <p:spPr/>
        <p:txBody>
          <a:bodyPr/>
          <a:lstStyle/>
          <a:p>
            <a:fld id="{8F992AFB-CCB7-41E6-BF6F-E17A0E5BBC67}" type="slidenum">
              <a:rPr lang="en-US" smtClean="0"/>
              <a:t>10</a:t>
            </a:fld>
            <a:endParaRPr lang="en-US"/>
          </a:p>
        </p:txBody>
      </p:sp>
    </p:spTree>
    <p:extLst>
      <p:ext uri="{BB962C8B-B14F-4D97-AF65-F5344CB8AC3E}">
        <p14:creationId xmlns:p14="http://schemas.microsoft.com/office/powerpoint/2010/main" val="2272573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FA06811-0CD3-471A-8C53-D1EBE3D8C20A}" type="slidenum">
              <a:rPr lang="en-US" altLang="en-US" sz="1200"/>
              <a:pPr eaLnBrk="1" hangingPunct="1"/>
              <a:t>11</a:t>
            </a:fld>
            <a:endParaRPr lang="en-US" altLang="en-US" sz="1200"/>
          </a:p>
        </p:txBody>
      </p:sp>
      <p:sp>
        <p:nvSpPr>
          <p:cNvPr id="82947" name="Rectangle 2"/>
          <p:cNvSpPr>
            <a:spLocks noGrp="1" noRot="1" noChangeAspect="1" noChangeArrowheads="1" noTextEdit="1"/>
          </p:cNvSpPr>
          <p:nvPr>
            <p:ph type="sldImg"/>
          </p:nvPr>
        </p:nvSpPr>
        <p:spPr>
          <a:xfrm>
            <a:off x="381000" y="685800"/>
            <a:ext cx="6096000" cy="3429000"/>
          </a:xfrm>
          <a:ln/>
        </p:spPr>
      </p:sp>
      <p:sp>
        <p:nvSpPr>
          <p:cNvPr id="82948" name="Rectangle 3"/>
          <p:cNvSpPr>
            <a:spLocks noGrp="1" noChangeArrowheads="1"/>
          </p:cNvSpPr>
          <p:nvPr>
            <p:ph type="body" idx="1"/>
          </p:nvPr>
        </p:nvSpPr>
        <p:spPr>
          <a:noFill/>
        </p:spPr>
        <p:txBody>
          <a:bodyPr/>
          <a:lstStyle/>
          <a:p>
            <a:pPr eaLnBrk="1" hangingPunct="1"/>
            <a:r>
              <a:rPr lang="en-US" altLang="en-US" dirty="0"/>
              <a:t>Image: https://en.wikipedia.org/wiki/Josephus</a:t>
            </a:r>
          </a:p>
          <a:p>
            <a:pPr eaLnBrk="1" hangingPunct="1"/>
            <a:endParaRPr lang="en-US" altLang="en-US" dirty="0"/>
          </a:p>
        </p:txBody>
      </p:sp>
    </p:spTree>
    <p:extLst>
      <p:ext uri="{BB962C8B-B14F-4D97-AF65-F5344CB8AC3E}">
        <p14:creationId xmlns:p14="http://schemas.microsoft.com/office/powerpoint/2010/main" val="879427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https://commons.wikimedia.org/wiki/File:Giovanni_Girolamo_Savoldo_-_Saint_Mary_Magdalene_at_the_Sepulchre_-_97.PA.55_-_J._Paul_Getty_Museum.jpg</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13</a:t>
            </a:fld>
            <a:endParaRPr lang="en-US"/>
          </a:p>
        </p:txBody>
      </p:sp>
    </p:spTree>
    <p:extLst>
      <p:ext uri="{BB962C8B-B14F-4D97-AF65-F5344CB8AC3E}">
        <p14:creationId xmlns:p14="http://schemas.microsoft.com/office/powerpoint/2010/main" val="2610680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https://commons.wikimedia.org/wiki/File:Giovanni_Girolamo_Savoldo_-_Saint_Mary_Magdalene_at_the_Sepulchre_-_97.PA.55_-_J._Paul_Getty_Museum.jpg</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14</a:t>
            </a:fld>
            <a:endParaRPr lang="en-US"/>
          </a:p>
        </p:txBody>
      </p:sp>
    </p:spTree>
    <p:extLst>
      <p:ext uri="{BB962C8B-B14F-4D97-AF65-F5344CB8AC3E}">
        <p14:creationId xmlns:p14="http://schemas.microsoft.com/office/powerpoint/2010/main" val="3253567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https://commons.wikimedia.org/wiki/File:Giovanni_Girolamo_Savoldo_-_Saint_Mary_Magdalene_at_the_Sepulchre_-_97.PA.55_-_J._Paul_Getty_Museum.jpg</a:t>
            </a:r>
          </a:p>
        </p:txBody>
      </p:sp>
      <p:sp>
        <p:nvSpPr>
          <p:cNvPr id="4" name="Slide Number Placeholder 3"/>
          <p:cNvSpPr>
            <a:spLocks noGrp="1"/>
          </p:cNvSpPr>
          <p:nvPr>
            <p:ph type="sldNum" sz="quarter" idx="5"/>
          </p:nvPr>
        </p:nvSpPr>
        <p:spPr/>
        <p:txBody>
          <a:bodyPr/>
          <a:lstStyle/>
          <a:p>
            <a:fld id="{8F992AFB-CCB7-41E6-BF6F-E17A0E5BBC67}" type="slidenum">
              <a:rPr lang="en-US" smtClean="0"/>
              <a:t>15</a:t>
            </a:fld>
            <a:endParaRPr lang="en-US"/>
          </a:p>
        </p:txBody>
      </p:sp>
    </p:spTree>
    <p:extLst>
      <p:ext uri="{BB962C8B-B14F-4D97-AF65-F5344CB8AC3E}">
        <p14:creationId xmlns:p14="http://schemas.microsoft.com/office/powerpoint/2010/main" val="861502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EE97AAC2-7E25-4482-BA33-966DB1049540}" type="datetimeFigureOut">
              <a:rPr lang="en-US" smtClean="0"/>
              <a:t>9/12/2022</a:t>
            </a:fld>
            <a:endParaRPr lang="en-US"/>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19DDF413-307F-4C82-A9E4-B836B3E20E98}" type="slidenum">
              <a:rPr lang="en-US" smtClean="0"/>
              <a:t>‹#›</a:t>
            </a:fld>
            <a:endParaRPr lang="en-US"/>
          </a:p>
        </p:txBody>
      </p:sp>
    </p:spTree>
    <p:extLst>
      <p:ext uri="{BB962C8B-B14F-4D97-AF65-F5344CB8AC3E}">
        <p14:creationId xmlns:p14="http://schemas.microsoft.com/office/powerpoint/2010/main" val="17623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3E6801-F3E3-4611-96A8-F4D2B4679DD1}"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0D3C9-4748-4829-8179-D4AFD8318FA7}" type="slidenum">
              <a:rPr lang="en-US" smtClean="0"/>
              <a:t>‹#›</a:t>
            </a:fld>
            <a:endParaRPr lang="en-US"/>
          </a:p>
        </p:txBody>
      </p:sp>
    </p:spTree>
    <p:extLst>
      <p:ext uri="{BB962C8B-B14F-4D97-AF65-F5344CB8AC3E}">
        <p14:creationId xmlns:p14="http://schemas.microsoft.com/office/powerpoint/2010/main" val="856019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776094-9A14-4D4A-B2FE-DCBC47A7B81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8EB2A67-7E0E-454D-8105-6FEE660E32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8DDFEA-BC5C-5C42-8341-72060AD4CEE3}"/>
              </a:ext>
            </a:extLst>
          </p:cNvPr>
          <p:cNvSpPr>
            <a:spLocks noGrp="1"/>
          </p:cNvSpPr>
          <p:nvPr>
            <p:ph type="sldNum" sz="quarter" idx="12"/>
          </p:nvPr>
        </p:nvSpPr>
        <p:spPr/>
        <p:txBody>
          <a:bodyPr/>
          <a:lstStyle/>
          <a:p>
            <a:fld id="{999526AB-1A8D-4241-8828-2C7A9B2ACA60}" type="slidenum">
              <a:rPr lang="en-US" smtClean="0"/>
              <a:pPr/>
              <a:t>‹#›</a:t>
            </a:fld>
            <a:endParaRPr lang="en-US"/>
          </a:p>
        </p:txBody>
      </p:sp>
    </p:spTree>
    <p:extLst>
      <p:ext uri="{BB962C8B-B14F-4D97-AF65-F5344CB8AC3E}">
        <p14:creationId xmlns:p14="http://schemas.microsoft.com/office/powerpoint/2010/main" val="29370250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559608"/>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building, sky, outdoor, stone&#10;&#10;Description automatically generated">
            <a:extLst>
              <a:ext uri="{FF2B5EF4-FFF2-40B4-BE49-F238E27FC236}">
                <a16:creationId xmlns:a16="http://schemas.microsoft.com/office/drawing/2014/main" id="{24F38BBA-15CA-4D4F-A7CE-B761FEE01F4F}"/>
              </a:ext>
            </a:extLst>
          </p:cNvPr>
          <p:cNvPicPr>
            <a:picLocks noChangeAspect="1"/>
          </p:cNvPicPr>
          <p:nvPr/>
        </p:nvPicPr>
        <p:blipFill rotWithShape="1">
          <a:blip r:embed="rId3"/>
          <a:srcRect r="1" b="15424"/>
          <a:stretch/>
        </p:blipFill>
        <p:spPr>
          <a:xfrm>
            <a:off x="435079" y="245108"/>
            <a:ext cx="11321842" cy="63677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BC1DFEA8-4D4C-46CE-9EB3-4E3CFA0BF37D}"/>
              </a:ext>
            </a:extLst>
          </p:cNvPr>
          <p:cNvSpPr txBox="1"/>
          <p:nvPr/>
        </p:nvSpPr>
        <p:spPr>
          <a:xfrm>
            <a:off x="1259173" y="6243560"/>
            <a:ext cx="15607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Jorge </a:t>
            </a:r>
            <a:r>
              <a:rPr lang="en-US" dirty="0" err="1">
                <a:latin typeface="Georgia"/>
              </a:rPr>
              <a:t>Láscar</a:t>
            </a:r>
            <a:endParaRPr lang="en-US" dirty="0">
              <a:latin typeface="Georgia"/>
            </a:endParaRPr>
          </a:p>
        </p:txBody>
      </p:sp>
    </p:spTree>
    <p:extLst>
      <p:ext uri="{BB962C8B-B14F-4D97-AF65-F5344CB8AC3E}">
        <p14:creationId xmlns:p14="http://schemas.microsoft.com/office/powerpoint/2010/main" val="3680439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52E7A0C3-9062-4D43-BD8C-AC0D9F759B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229" r="-2" b="6427"/>
          <a:stretch/>
        </p:blipFill>
        <p:spPr bwMode="auto">
          <a:xfrm>
            <a:off x="555303" y="1014663"/>
            <a:ext cx="11070745" cy="48286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56822241-0610-4836-9D33-86ED3DF2F121}"/>
              </a:ext>
            </a:extLst>
          </p:cNvPr>
          <p:cNvSpPr txBox="1"/>
          <p:nvPr/>
        </p:nvSpPr>
        <p:spPr>
          <a:xfrm>
            <a:off x="1120588" y="5474005"/>
            <a:ext cx="40673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Photo by Beko</a:t>
            </a:r>
          </a:p>
        </p:txBody>
      </p:sp>
    </p:spTree>
    <p:extLst>
      <p:ext uri="{BB962C8B-B14F-4D97-AF65-F5344CB8AC3E}">
        <p14:creationId xmlns:p14="http://schemas.microsoft.com/office/powerpoint/2010/main" val="2299724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282775" y="461466"/>
            <a:ext cx="8197345" cy="3046988"/>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800" dirty="0">
                <a:latin typeface="Georgia" panose="02040502050405020303" pitchFamily="18" charset="0"/>
              </a:rPr>
              <a:t>“From women let no evidence be accepted, because of the levity and temerity of their sex.” </a:t>
            </a:r>
          </a:p>
        </p:txBody>
      </p:sp>
      <p:sp>
        <p:nvSpPr>
          <p:cNvPr id="29700" name="Text Box 4"/>
          <p:cNvSpPr txBox="1">
            <a:spLocks noChangeArrowheads="1"/>
          </p:cNvSpPr>
          <p:nvPr/>
        </p:nvSpPr>
        <p:spPr bwMode="auto">
          <a:xfrm>
            <a:off x="9032676" y="4348370"/>
            <a:ext cx="28765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dirty="0"/>
              <a:t>Josephus, </a:t>
            </a:r>
            <a:r>
              <a:rPr lang="en-US" altLang="en-US" i="1" dirty="0"/>
              <a:t>Antiquities</a:t>
            </a:r>
            <a:r>
              <a:rPr lang="en-US" altLang="en-US" dirty="0"/>
              <a:t> 4.219</a:t>
            </a:r>
          </a:p>
        </p:txBody>
      </p:sp>
      <p:pic>
        <p:nvPicPr>
          <p:cNvPr id="2" name="Picture 1">
            <a:extLst>
              <a:ext uri="{FF2B5EF4-FFF2-40B4-BE49-F238E27FC236}">
                <a16:creationId xmlns:a16="http://schemas.microsoft.com/office/drawing/2014/main" id="{48289725-0A02-4399-8382-EB598B733F95}"/>
              </a:ext>
            </a:extLst>
          </p:cNvPr>
          <p:cNvPicPr>
            <a:picLocks noChangeAspect="1"/>
          </p:cNvPicPr>
          <p:nvPr/>
        </p:nvPicPr>
        <p:blipFill>
          <a:blip r:embed="rId3"/>
          <a:stretch>
            <a:fillRect/>
          </a:stretch>
        </p:blipFill>
        <p:spPr>
          <a:xfrm>
            <a:off x="8907889" y="308954"/>
            <a:ext cx="3001336" cy="38016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72866E0F-1ABC-4DC8-88C5-35B74767B5CA}"/>
              </a:ext>
            </a:extLst>
          </p:cNvPr>
          <p:cNvSpPr txBox="1"/>
          <p:nvPr/>
        </p:nvSpPr>
        <p:spPr>
          <a:xfrm>
            <a:off x="9255130" y="3772092"/>
            <a:ext cx="1628901" cy="338554"/>
          </a:xfrm>
          <a:prstGeom prst="rect">
            <a:avLst/>
          </a:prstGeom>
          <a:noFill/>
        </p:spPr>
        <p:txBody>
          <a:bodyPr wrap="square" rtlCol="0">
            <a:spAutoFit/>
          </a:bodyPr>
          <a:lstStyle/>
          <a:p>
            <a:r>
              <a:rPr lang="en-US" sz="1600" dirty="0">
                <a:latin typeface="Georgia" panose="02040502050405020303" pitchFamily="18" charset="0"/>
              </a:rPr>
              <a:t>John Winston</a:t>
            </a:r>
          </a:p>
        </p:txBody>
      </p:sp>
    </p:spTree>
    <p:extLst>
      <p:ext uri="{BB962C8B-B14F-4D97-AF65-F5344CB8AC3E}">
        <p14:creationId xmlns:p14="http://schemas.microsoft.com/office/powerpoint/2010/main" val="1365376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2F73A8-E360-478E-9633-DD0E261D0B00}"/>
              </a:ext>
            </a:extLst>
          </p:cNvPr>
          <p:cNvSpPr>
            <a:spLocks noGrp="1"/>
          </p:cNvSpPr>
          <p:nvPr>
            <p:ph type="title"/>
          </p:nvPr>
        </p:nvSpPr>
        <p:spPr/>
        <p:txBody>
          <a:bodyPr>
            <a:normAutofit fontScale="90000"/>
          </a:bodyPr>
          <a:lstStyle/>
          <a:p>
            <a:r>
              <a:rPr lang="en-US" dirty="0"/>
              <a:t>Multiple Resurrection Accounts, </a:t>
            </a:r>
            <a:br>
              <a:rPr lang="en-US" dirty="0"/>
            </a:br>
            <a:r>
              <a:rPr lang="en-US" dirty="0"/>
              <a:t>One Witness: He Lives!</a:t>
            </a:r>
          </a:p>
        </p:txBody>
      </p:sp>
      <p:sp>
        <p:nvSpPr>
          <p:cNvPr id="6" name="Content Placeholder 5">
            <a:extLst>
              <a:ext uri="{FF2B5EF4-FFF2-40B4-BE49-F238E27FC236}">
                <a16:creationId xmlns:a16="http://schemas.microsoft.com/office/drawing/2014/main" id="{8FBBEBB6-5407-459E-88AE-4506FBD27BBE}"/>
              </a:ext>
            </a:extLst>
          </p:cNvPr>
          <p:cNvSpPr>
            <a:spLocks noGrp="1"/>
          </p:cNvSpPr>
          <p:nvPr>
            <p:ph idx="1"/>
          </p:nvPr>
        </p:nvSpPr>
        <p:spPr>
          <a:xfrm>
            <a:off x="653143" y="2103120"/>
            <a:ext cx="10881360" cy="4480560"/>
          </a:xfrm>
        </p:spPr>
        <p:txBody>
          <a:bodyPr>
            <a:normAutofit/>
          </a:bodyPr>
          <a:lstStyle/>
          <a:p>
            <a:r>
              <a:rPr lang="en-US" dirty="0">
                <a:solidFill>
                  <a:srgbClr val="FFFF00"/>
                </a:solidFill>
              </a:rPr>
              <a:t>John—Resurrection morning</a:t>
            </a:r>
          </a:p>
          <a:p>
            <a:r>
              <a:rPr lang="en-US" dirty="0"/>
              <a:t>Luke—the road to Emmaus</a:t>
            </a:r>
          </a:p>
          <a:p>
            <a:r>
              <a:rPr lang="en-US" dirty="0"/>
              <a:t>John—Jesus and Thomas</a:t>
            </a:r>
          </a:p>
          <a:p>
            <a:r>
              <a:rPr lang="en-US" dirty="0"/>
              <a:t>John—Feed my sheep</a:t>
            </a:r>
          </a:p>
          <a:p>
            <a:r>
              <a:rPr lang="en-US" dirty="0"/>
              <a:t>Matthew—The Great Commission </a:t>
            </a:r>
          </a:p>
        </p:txBody>
      </p:sp>
    </p:spTree>
    <p:extLst>
      <p:ext uri="{BB962C8B-B14F-4D97-AF65-F5344CB8AC3E}">
        <p14:creationId xmlns:p14="http://schemas.microsoft.com/office/powerpoint/2010/main" val="3360598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C99C60-B0B1-44C8-9E2D-3A2EE55F8644}"/>
              </a:ext>
            </a:extLst>
          </p:cNvPr>
          <p:cNvSpPr>
            <a:spLocks noGrp="1"/>
          </p:cNvSpPr>
          <p:nvPr>
            <p:ph idx="1"/>
          </p:nvPr>
        </p:nvSpPr>
        <p:spPr>
          <a:xfrm>
            <a:off x="341923" y="141165"/>
            <a:ext cx="5667146" cy="6509174"/>
          </a:xfrm>
        </p:spPr>
        <p:txBody>
          <a:bodyPr>
            <a:normAutofit/>
          </a:bodyPr>
          <a:lstStyle/>
          <a:p>
            <a:pPr marL="36830" indent="0">
              <a:buNone/>
            </a:pPr>
            <a:r>
              <a:rPr lang="en-US" sz="3200" dirty="0">
                <a:latin typeface="Georgia"/>
              </a:rPr>
              <a:t>“Early on the first day of the week, while it was still dark, Mary Magdalene came to the tomb and saw that the stone had been removed from the tomb. </a:t>
            </a:r>
            <a:endParaRPr lang="en-US" sz="3200" dirty="0">
              <a:ln>
                <a:solidFill>
                  <a:prstClr val="black">
                    <a:lumMod val="75000"/>
                    <a:lumOff val="25000"/>
                    <a:alpha val="10000"/>
                  </a:prstClr>
                </a:solidFill>
              </a:ln>
              <a:latin typeface="Georgia"/>
            </a:endParaRPr>
          </a:p>
        </p:txBody>
      </p:sp>
      <p:sp>
        <p:nvSpPr>
          <p:cNvPr id="3" name="TextBox 2">
            <a:extLst>
              <a:ext uri="{FF2B5EF4-FFF2-40B4-BE49-F238E27FC236}">
                <a16:creationId xmlns:a16="http://schemas.microsoft.com/office/drawing/2014/main" id="{36603E8B-C1C6-47F3-A014-00D1843C8789}"/>
              </a:ext>
            </a:extLst>
          </p:cNvPr>
          <p:cNvSpPr txBox="1"/>
          <p:nvPr/>
        </p:nvSpPr>
        <p:spPr>
          <a:xfrm>
            <a:off x="7646817" y="6065564"/>
            <a:ext cx="32998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Georgia"/>
                <a:ea typeface="+mn-lt"/>
                <a:cs typeface="+mn-lt"/>
              </a:rPr>
              <a:t>(John 20:1–2, NRSV)</a:t>
            </a:r>
            <a:endParaRPr lang="en-US" sz="2000" dirty="0">
              <a:latin typeface="Georgia"/>
            </a:endParaRPr>
          </a:p>
          <a:p>
            <a:pPr algn="ctr"/>
            <a:endParaRPr lang="en-US" sz="1200" dirty="0"/>
          </a:p>
        </p:txBody>
      </p:sp>
      <p:pic>
        <p:nvPicPr>
          <p:cNvPr id="4" name="Picture 4">
            <a:extLst>
              <a:ext uri="{FF2B5EF4-FFF2-40B4-BE49-F238E27FC236}">
                <a16:creationId xmlns:a16="http://schemas.microsoft.com/office/drawing/2014/main" id="{9D282DE3-0155-4C2E-B55A-E2DE2C2564FB}"/>
              </a:ext>
            </a:extLst>
          </p:cNvPr>
          <p:cNvPicPr>
            <a:picLocks noChangeAspect="1"/>
          </p:cNvPicPr>
          <p:nvPr/>
        </p:nvPicPr>
        <p:blipFill>
          <a:blip r:embed="rId3"/>
          <a:stretch>
            <a:fillRect/>
          </a:stretch>
        </p:blipFill>
        <p:spPr>
          <a:xfrm>
            <a:off x="6723090" y="214339"/>
            <a:ext cx="4898035" cy="57797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AC9AA2CE-7415-0540-86FB-1BFB2B86800D}"/>
              </a:ext>
            </a:extLst>
          </p:cNvPr>
          <p:cNvSpPr txBox="1"/>
          <p:nvPr/>
        </p:nvSpPr>
        <p:spPr>
          <a:xfrm>
            <a:off x="7138441" y="5660493"/>
            <a:ext cx="40673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Giovanni Girolamo </a:t>
            </a:r>
            <a:r>
              <a:rPr lang="en-US" dirty="0" err="1">
                <a:latin typeface="Georgia"/>
              </a:rPr>
              <a:t>Savoldo</a:t>
            </a:r>
            <a:endParaRPr lang="en-US" dirty="0">
              <a:latin typeface="Georgia"/>
            </a:endParaRPr>
          </a:p>
        </p:txBody>
      </p:sp>
    </p:spTree>
    <p:extLst>
      <p:ext uri="{BB962C8B-B14F-4D97-AF65-F5344CB8AC3E}">
        <p14:creationId xmlns:p14="http://schemas.microsoft.com/office/powerpoint/2010/main" val="142245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C99C60-B0B1-44C8-9E2D-3A2EE55F8644}"/>
              </a:ext>
            </a:extLst>
          </p:cNvPr>
          <p:cNvSpPr>
            <a:spLocks noGrp="1"/>
          </p:cNvSpPr>
          <p:nvPr>
            <p:ph idx="1"/>
          </p:nvPr>
        </p:nvSpPr>
        <p:spPr>
          <a:xfrm>
            <a:off x="341923" y="141165"/>
            <a:ext cx="5667146" cy="6509174"/>
          </a:xfrm>
        </p:spPr>
        <p:txBody>
          <a:bodyPr>
            <a:normAutofit/>
          </a:bodyPr>
          <a:lstStyle/>
          <a:p>
            <a:pPr marL="36830" indent="0">
              <a:buNone/>
            </a:pPr>
            <a:r>
              <a:rPr lang="en-US" sz="3200" dirty="0">
                <a:latin typeface="Georgia"/>
              </a:rPr>
              <a:t>“Early on the first day of the week, while it was still dark, Mary Magdalene came to the tomb and saw that the stone had been removed from the tomb. So she ran and went to Simon Peter and the other disciple, the one whom Jesus loved, and said to them, “They have taken the Lord out of the tomb, and we do not know where they have laid him.”</a:t>
            </a:r>
            <a:endParaRPr lang="en-US" sz="3200" dirty="0">
              <a:ln>
                <a:solidFill>
                  <a:prstClr val="black">
                    <a:lumMod val="75000"/>
                    <a:lumOff val="25000"/>
                    <a:alpha val="10000"/>
                  </a:prstClr>
                </a:solidFill>
              </a:ln>
              <a:latin typeface="Georgia"/>
            </a:endParaRPr>
          </a:p>
        </p:txBody>
      </p:sp>
      <p:sp>
        <p:nvSpPr>
          <p:cNvPr id="3" name="TextBox 2">
            <a:extLst>
              <a:ext uri="{FF2B5EF4-FFF2-40B4-BE49-F238E27FC236}">
                <a16:creationId xmlns:a16="http://schemas.microsoft.com/office/drawing/2014/main" id="{36603E8B-C1C6-47F3-A014-00D1843C8789}"/>
              </a:ext>
            </a:extLst>
          </p:cNvPr>
          <p:cNvSpPr txBox="1"/>
          <p:nvPr/>
        </p:nvSpPr>
        <p:spPr>
          <a:xfrm>
            <a:off x="7646817" y="6065564"/>
            <a:ext cx="32998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Georgia"/>
                <a:ea typeface="+mn-lt"/>
                <a:cs typeface="+mn-lt"/>
              </a:rPr>
              <a:t>(John 20:1–2, NRSV)</a:t>
            </a:r>
            <a:endParaRPr lang="en-US" sz="2000" dirty="0">
              <a:latin typeface="Georgia"/>
            </a:endParaRPr>
          </a:p>
          <a:p>
            <a:pPr algn="ctr"/>
            <a:endParaRPr lang="en-US" sz="1200" dirty="0"/>
          </a:p>
        </p:txBody>
      </p:sp>
      <p:pic>
        <p:nvPicPr>
          <p:cNvPr id="4" name="Picture 4">
            <a:extLst>
              <a:ext uri="{FF2B5EF4-FFF2-40B4-BE49-F238E27FC236}">
                <a16:creationId xmlns:a16="http://schemas.microsoft.com/office/drawing/2014/main" id="{9D282DE3-0155-4C2E-B55A-E2DE2C2564FB}"/>
              </a:ext>
            </a:extLst>
          </p:cNvPr>
          <p:cNvPicPr>
            <a:picLocks noChangeAspect="1"/>
          </p:cNvPicPr>
          <p:nvPr/>
        </p:nvPicPr>
        <p:blipFill>
          <a:blip r:embed="rId3"/>
          <a:stretch>
            <a:fillRect/>
          </a:stretch>
        </p:blipFill>
        <p:spPr>
          <a:xfrm>
            <a:off x="6723090" y="214339"/>
            <a:ext cx="4898035" cy="57797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AC9AA2CE-7415-0540-86FB-1BFB2B86800D}"/>
              </a:ext>
            </a:extLst>
          </p:cNvPr>
          <p:cNvSpPr txBox="1"/>
          <p:nvPr/>
        </p:nvSpPr>
        <p:spPr>
          <a:xfrm>
            <a:off x="7138441" y="5660493"/>
            <a:ext cx="40673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Giovanni Girolamo </a:t>
            </a:r>
            <a:r>
              <a:rPr lang="en-US" dirty="0" err="1">
                <a:latin typeface="Georgia"/>
              </a:rPr>
              <a:t>Savoldo</a:t>
            </a:r>
            <a:endParaRPr lang="en-US" dirty="0">
              <a:latin typeface="Georgia"/>
            </a:endParaRPr>
          </a:p>
        </p:txBody>
      </p:sp>
    </p:spTree>
    <p:extLst>
      <p:ext uri="{BB962C8B-B14F-4D97-AF65-F5344CB8AC3E}">
        <p14:creationId xmlns:p14="http://schemas.microsoft.com/office/powerpoint/2010/main" val="3657658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C99C60-B0B1-44C8-9E2D-3A2EE55F8644}"/>
              </a:ext>
            </a:extLst>
          </p:cNvPr>
          <p:cNvSpPr>
            <a:spLocks noGrp="1"/>
          </p:cNvSpPr>
          <p:nvPr>
            <p:ph idx="1"/>
          </p:nvPr>
        </p:nvSpPr>
        <p:spPr>
          <a:xfrm>
            <a:off x="341923" y="141165"/>
            <a:ext cx="5667146" cy="6509174"/>
          </a:xfrm>
        </p:spPr>
        <p:txBody>
          <a:bodyPr>
            <a:normAutofit/>
          </a:bodyPr>
          <a:lstStyle/>
          <a:p>
            <a:pPr marL="36830" indent="0">
              <a:buNone/>
            </a:pPr>
            <a:r>
              <a:rPr lang="en-US" dirty="0">
                <a:latin typeface="Georgia"/>
              </a:rPr>
              <a:t>“Then Peter and the other disciple set out and went toward the tomb. The two were running together, but the other disciple outran Peter and reached the tomb first. He bent down to look in and saw the linen wrappings lying there, but he did not go in.”</a:t>
            </a:r>
            <a:endParaRPr lang="en-US" dirty="0">
              <a:ln>
                <a:solidFill>
                  <a:prstClr val="black">
                    <a:lumMod val="75000"/>
                    <a:lumOff val="25000"/>
                    <a:alpha val="10000"/>
                  </a:prstClr>
                </a:solidFill>
              </a:ln>
              <a:latin typeface="Georgia"/>
            </a:endParaRPr>
          </a:p>
        </p:txBody>
      </p:sp>
      <p:sp>
        <p:nvSpPr>
          <p:cNvPr id="3" name="TextBox 2">
            <a:extLst>
              <a:ext uri="{FF2B5EF4-FFF2-40B4-BE49-F238E27FC236}">
                <a16:creationId xmlns:a16="http://schemas.microsoft.com/office/drawing/2014/main" id="{36603E8B-C1C6-47F3-A014-00D1843C8789}"/>
              </a:ext>
            </a:extLst>
          </p:cNvPr>
          <p:cNvSpPr txBox="1"/>
          <p:nvPr/>
        </p:nvSpPr>
        <p:spPr>
          <a:xfrm>
            <a:off x="7646817" y="6065564"/>
            <a:ext cx="32998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Georgia"/>
                <a:ea typeface="+mn-lt"/>
                <a:cs typeface="+mn-lt"/>
              </a:rPr>
              <a:t>(John 20:3-5, NRSV)</a:t>
            </a:r>
            <a:endParaRPr lang="en-US" sz="2000" dirty="0">
              <a:latin typeface="Georgia"/>
            </a:endParaRPr>
          </a:p>
          <a:p>
            <a:pPr algn="ctr"/>
            <a:endParaRPr lang="en-US" sz="1200" dirty="0"/>
          </a:p>
        </p:txBody>
      </p:sp>
      <p:pic>
        <p:nvPicPr>
          <p:cNvPr id="4" name="Picture 4">
            <a:extLst>
              <a:ext uri="{FF2B5EF4-FFF2-40B4-BE49-F238E27FC236}">
                <a16:creationId xmlns:a16="http://schemas.microsoft.com/office/drawing/2014/main" id="{9D282DE3-0155-4C2E-B55A-E2DE2C2564FB}"/>
              </a:ext>
            </a:extLst>
          </p:cNvPr>
          <p:cNvPicPr>
            <a:picLocks noChangeAspect="1"/>
          </p:cNvPicPr>
          <p:nvPr/>
        </p:nvPicPr>
        <p:blipFill>
          <a:blip r:embed="rId3"/>
          <a:stretch>
            <a:fillRect/>
          </a:stretch>
        </p:blipFill>
        <p:spPr>
          <a:xfrm>
            <a:off x="6723090" y="214339"/>
            <a:ext cx="4898035" cy="57797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9091B55A-E68D-409F-B9A0-CD3F5B865DA9}"/>
              </a:ext>
            </a:extLst>
          </p:cNvPr>
          <p:cNvSpPr txBox="1"/>
          <p:nvPr/>
        </p:nvSpPr>
        <p:spPr>
          <a:xfrm>
            <a:off x="7138441" y="5660493"/>
            <a:ext cx="40673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Giovanni Girolamo </a:t>
            </a:r>
            <a:r>
              <a:rPr lang="en-US" dirty="0" err="1">
                <a:latin typeface="Georgia"/>
              </a:rPr>
              <a:t>Savoldo</a:t>
            </a:r>
            <a:endParaRPr lang="en-US" dirty="0">
              <a:latin typeface="Georgia"/>
            </a:endParaRPr>
          </a:p>
        </p:txBody>
      </p:sp>
    </p:spTree>
    <p:extLst>
      <p:ext uri="{BB962C8B-B14F-4D97-AF65-F5344CB8AC3E}">
        <p14:creationId xmlns:p14="http://schemas.microsoft.com/office/powerpoint/2010/main" val="280322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C99C60-B0B1-44C8-9E2D-3A2EE55F8644}"/>
              </a:ext>
            </a:extLst>
          </p:cNvPr>
          <p:cNvSpPr>
            <a:spLocks noGrp="1"/>
          </p:cNvSpPr>
          <p:nvPr>
            <p:ph idx="1"/>
          </p:nvPr>
        </p:nvSpPr>
        <p:spPr>
          <a:xfrm>
            <a:off x="259862" y="375627"/>
            <a:ext cx="5972908" cy="6388100"/>
          </a:xfrm>
        </p:spPr>
        <p:txBody>
          <a:bodyPr>
            <a:normAutofit lnSpcReduction="10000"/>
          </a:bodyPr>
          <a:lstStyle/>
          <a:p>
            <a:pPr marL="36900" indent="0">
              <a:buNone/>
            </a:pPr>
            <a:r>
              <a:rPr lang="en-US" dirty="0"/>
              <a:t>“Then Simon Peter came, following him, and went into the tomb. He saw the linen wrappings lying there,  and the cloth that had been on Jesus’ head, not lying with the linen wrappings but rolled up in a place by itself. Then the other disciple, who reached the tomb first, also went in, and he saw and believed.”</a:t>
            </a:r>
          </a:p>
        </p:txBody>
      </p:sp>
      <p:pic>
        <p:nvPicPr>
          <p:cNvPr id="3" name="Picture 3" descr="A picture containing ground, nature, indoor, building&#10;&#10;Description automatically generated">
            <a:extLst>
              <a:ext uri="{FF2B5EF4-FFF2-40B4-BE49-F238E27FC236}">
                <a16:creationId xmlns:a16="http://schemas.microsoft.com/office/drawing/2014/main" id="{FCB3BD9F-D671-4A11-8CF8-4604CD4BCA58}"/>
              </a:ext>
            </a:extLst>
          </p:cNvPr>
          <p:cNvPicPr>
            <a:picLocks noChangeAspect="1"/>
          </p:cNvPicPr>
          <p:nvPr/>
        </p:nvPicPr>
        <p:blipFill>
          <a:blip r:embed="rId3"/>
          <a:stretch>
            <a:fillRect/>
          </a:stretch>
        </p:blipFill>
        <p:spPr>
          <a:xfrm>
            <a:off x="6098498" y="503483"/>
            <a:ext cx="5803691" cy="54388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B4C30F4E-068D-49C8-B591-E5041B370CFF}"/>
              </a:ext>
            </a:extLst>
          </p:cNvPr>
          <p:cNvSpPr txBox="1"/>
          <p:nvPr/>
        </p:nvSpPr>
        <p:spPr>
          <a:xfrm>
            <a:off x="7646817" y="6065564"/>
            <a:ext cx="32998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Georgia"/>
                <a:ea typeface="+mn-lt"/>
                <a:cs typeface="+mn-lt"/>
              </a:rPr>
              <a:t>(John 20:6-9, NRSV)</a:t>
            </a:r>
            <a:endParaRPr lang="en-US" sz="2000" dirty="0">
              <a:latin typeface="Georgia"/>
            </a:endParaRPr>
          </a:p>
          <a:p>
            <a:pPr algn="ctr"/>
            <a:endParaRPr lang="en-US" sz="1200" dirty="0"/>
          </a:p>
        </p:txBody>
      </p:sp>
      <p:sp>
        <p:nvSpPr>
          <p:cNvPr id="7" name="TextBox 6">
            <a:extLst>
              <a:ext uri="{FF2B5EF4-FFF2-40B4-BE49-F238E27FC236}">
                <a16:creationId xmlns:a16="http://schemas.microsoft.com/office/drawing/2014/main" id="{F89CB3FB-5765-CC48-9AFA-6F633C12339C}"/>
              </a:ext>
            </a:extLst>
          </p:cNvPr>
          <p:cNvSpPr txBox="1"/>
          <p:nvPr/>
        </p:nvSpPr>
        <p:spPr>
          <a:xfrm>
            <a:off x="6553545" y="557295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Bible Images</a:t>
            </a:r>
          </a:p>
        </p:txBody>
      </p:sp>
    </p:spTree>
    <p:extLst>
      <p:ext uri="{BB962C8B-B14F-4D97-AF65-F5344CB8AC3E}">
        <p14:creationId xmlns:p14="http://schemas.microsoft.com/office/powerpoint/2010/main" val="1023923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C99C60-B0B1-44C8-9E2D-3A2EE55F8644}"/>
              </a:ext>
            </a:extLst>
          </p:cNvPr>
          <p:cNvSpPr>
            <a:spLocks noGrp="1"/>
          </p:cNvSpPr>
          <p:nvPr>
            <p:ph idx="1"/>
          </p:nvPr>
        </p:nvSpPr>
        <p:spPr>
          <a:xfrm>
            <a:off x="289810" y="375627"/>
            <a:ext cx="5942959" cy="6388100"/>
          </a:xfrm>
        </p:spPr>
        <p:txBody>
          <a:bodyPr>
            <a:normAutofit fontScale="92500" lnSpcReduction="20000"/>
          </a:bodyPr>
          <a:lstStyle/>
          <a:p>
            <a:pPr marL="36900" indent="0">
              <a:buNone/>
            </a:pPr>
            <a:r>
              <a:rPr lang="en-US" dirty="0"/>
              <a:t>“Then the disciples returned to their homes. But Mary stood weeping outside the tomb. As she wept, she bent over to look into the tomb; and she saw two angels in white, sitting where the body of Jesus had been lying, one at the head and the other at the feet. They said to her, ‘Woman, why are you weeping?’ She said to them, ‘They have taken away my Lord, and I do not know where they have laid him.’”</a:t>
            </a:r>
          </a:p>
        </p:txBody>
      </p:sp>
      <p:pic>
        <p:nvPicPr>
          <p:cNvPr id="3" name="Picture 3" descr="A picture containing ground, nature, indoor, building&#10;&#10;Description automatically generated">
            <a:extLst>
              <a:ext uri="{FF2B5EF4-FFF2-40B4-BE49-F238E27FC236}">
                <a16:creationId xmlns:a16="http://schemas.microsoft.com/office/drawing/2014/main" id="{FCB3BD9F-D671-4A11-8CF8-4604CD4BCA58}"/>
              </a:ext>
            </a:extLst>
          </p:cNvPr>
          <p:cNvPicPr>
            <a:picLocks noChangeAspect="1"/>
          </p:cNvPicPr>
          <p:nvPr/>
        </p:nvPicPr>
        <p:blipFill>
          <a:blip r:embed="rId3"/>
          <a:stretch>
            <a:fillRect/>
          </a:stretch>
        </p:blipFill>
        <p:spPr>
          <a:xfrm>
            <a:off x="6098498" y="503483"/>
            <a:ext cx="5803691" cy="54388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1F7DA33B-8B80-4EA6-9361-C0D5706789F9}"/>
              </a:ext>
            </a:extLst>
          </p:cNvPr>
          <p:cNvSpPr txBox="1"/>
          <p:nvPr/>
        </p:nvSpPr>
        <p:spPr>
          <a:xfrm>
            <a:off x="6553545" y="557295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Bible Images</a:t>
            </a:r>
          </a:p>
        </p:txBody>
      </p:sp>
      <p:sp>
        <p:nvSpPr>
          <p:cNvPr id="5" name="TextBox 4">
            <a:extLst>
              <a:ext uri="{FF2B5EF4-FFF2-40B4-BE49-F238E27FC236}">
                <a16:creationId xmlns:a16="http://schemas.microsoft.com/office/drawing/2014/main" id="{B4C30F4E-068D-49C8-B591-E5041B370CFF}"/>
              </a:ext>
            </a:extLst>
          </p:cNvPr>
          <p:cNvSpPr txBox="1"/>
          <p:nvPr/>
        </p:nvSpPr>
        <p:spPr>
          <a:xfrm>
            <a:off x="7646817" y="6065564"/>
            <a:ext cx="32998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Georgia"/>
                <a:ea typeface="+mn-lt"/>
                <a:cs typeface="+mn-lt"/>
              </a:rPr>
              <a:t>(John 20:10-13, NRSV)</a:t>
            </a:r>
            <a:endParaRPr lang="en-US" sz="2000" dirty="0">
              <a:latin typeface="Georgia"/>
            </a:endParaRPr>
          </a:p>
          <a:p>
            <a:pPr algn="ctr"/>
            <a:endParaRPr lang="en-US" sz="1200" dirty="0"/>
          </a:p>
        </p:txBody>
      </p:sp>
    </p:spTree>
    <p:extLst>
      <p:ext uri="{BB962C8B-B14F-4D97-AF65-F5344CB8AC3E}">
        <p14:creationId xmlns:p14="http://schemas.microsoft.com/office/powerpoint/2010/main" val="3347980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C99C60-B0B1-44C8-9E2D-3A2EE55F8644}"/>
              </a:ext>
            </a:extLst>
          </p:cNvPr>
          <p:cNvSpPr>
            <a:spLocks noGrp="1"/>
          </p:cNvSpPr>
          <p:nvPr>
            <p:ph idx="1"/>
          </p:nvPr>
        </p:nvSpPr>
        <p:spPr>
          <a:xfrm>
            <a:off x="330200" y="234950"/>
            <a:ext cx="6172200" cy="6388100"/>
          </a:xfrm>
        </p:spPr>
        <p:txBody>
          <a:bodyPr>
            <a:normAutofit/>
          </a:bodyPr>
          <a:lstStyle/>
          <a:p>
            <a:pPr marL="36900" indent="0">
              <a:buNone/>
            </a:pPr>
            <a:r>
              <a:rPr lang="en-US" sz="4000" dirty="0"/>
              <a:t>“When she had said this, she turned around and saw Jesus standing there, but she did not know that it was Jesus. Jesus said to her, ‘Woman, why are you weeping? Whom are you looking for?’” </a:t>
            </a:r>
          </a:p>
          <a:p>
            <a:pPr marL="36900" indent="0">
              <a:buNone/>
            </a:pPr>
            <a:r>
              <a:rPr lang="en-US" sz="3200" dirty="0"/>
              <a:t>(John 20:14–15, NRSV)</a:t>
            </a:r>
          </a:p>
        </p:txBody>
      </p:sp>
      <p:pic>
        <p:nvPicPr>
          <p:cNvPr id="2" name="Picture 2">
            <a:extLst>
              <a:ext uri="{FF2B5EF4-FFF2-40B4-BE49-F238E27FC236}">
                <a16:creationId xmlns:a16="http://schemas.microsoft.com/office/drawing/2014/main" id="{E8785087-BFD9-454C-BA7A-4289173B87AB}"/>
              </a:ext>
            </a:extLst>
          </p:cNvPr>
          <p:cNvPicPr>
            <a:picLocks noChangeAspect="1"/>
          </p:cNvPicPr>
          <p:nvPr/>
        </p:nvPicPr>
        <p:blipFill rotWithShape="1">
          <a:blip r:embed="rId3"/>
          <a:srcRect l="20251" r="20607"/>
          <a:stretch/>
        </p:blipFill>
        <p:spPr>
          <a:xfrm>
            <a:off x="7260664" y="234950"/>
            <a:ext cx="4041920" cy="63685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CC703938-064F-4763-AD9F-9E7C2D3EE4AE}"/>
              </a:ext>
            </a:extLst>
          </p:cNvPr>
          <p:cNvSpPr txBox="1"/>
          <p:nvPr/>
        </p:nvSpPr>
        <p:spPr>
          <a:xfrm>
            <a:off x="7756161" y="626159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David McClellan</a:t>
            </a:r>
          </a:p>
        </p:txBody>
      </p:sp>
    </p:spTree>
    <p:extLst>
      <p:ext uri="{BB962C8B-B14F-4D97-AF65-F5344CB8AC3E}">
        <p14:creationId xmlns:p14="http://schemas.microsoft.com/office/powerpoint/2010/main" val="4249305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ABBD6E0-261A-4CAB-BDAD-FE5D9BA9E6BF}"/>
              </a:ext>
            </a:extLst>
          </p:cNvPr>
          <p:cNvSpPr>
            <a:spLocks noGrp="1"/>
          </p:cNvSpPr>
          <p:nvPr>
            <p:ph idx="1"/>
          </p:nvPr>
        </p:nvSpPr>
        <p:spPr>
          <a:xfrm>
            <a:off x="3715610" y="1709003"/>
            <a:ext cx="8255332" cy="4926258"/>
          </a:xfrm>
        </p:spPr>
        <p:txBody>
          <a:bodyPr>
            <a:normAutofit/>
          </a:bodyPr>
          <a:lstStyle/>
          <a:p>
            <a:pPr marL="37465" indent="0">
              <a:buNone/>
            </a:pPr>
            <a:r>
              <a:rPr lang="en-US" dirty="0">
                <a:latin typeface="Georgia"/>
              </a:rPr>
              <a:t> “These questions are the first words spoken by the risen Jesus. His question, ‘Whom are you looking for?’ mirrors the first words he spoke in his ministry. When the followers of John the Baptist approached Jesus, he asked them, ‘What are you looking for?’” (John 1:38).  </a:t>
            </a:r>
          </a:p>
          <a:p>
            <a:pPr indent="-305435">
              <a:buClr>
                <a:srgbClr val="E0EBF6"/>
              </a:buClr>
            </a:pPr>
            <a:endParaRPr lang="en-US" sz="3200" dirty="0">
              <a:ln>
                <a:solidFill>
                  <a:prstClr val="black">
                    <a:lumMod val="75000"/>
                    <a:lumOff val="25000"/>
                    <a:alpha val="10000"/>
                  </a:prstClr>
                </a:solidFill>
              </a:ln>
            </a:endParaRPr>
          </a:p>
          <a:p>
            <a:endParaRPr lang="en-US" dirty="0"/>
          </a:p>
        </p:txBody>
      </p:sp>
      <p:sp>
        <p:nvSpPr>
          <p:cNvPr id="4" name="TextBox 3">
            <a:extLst>
              <a:ext uri="{FF2B5EF4-FFF2-40B4-BE49-F238E27FC236}">
                <a16:creationId xmlns:a16="http://schemas.microsoft.com/office/drawing/2014/main" id="{F651CA2A-1A17-422C-946B-5243BE015D6A}"/>
              </a:ext>
            </a:extLst>
          </p:cNvPr>
          <p:cNvSpPr txBox="1"/>
          <p:nvPr/>
        </p:nvSpPr>
        <p:spPr>
          <a:xfrm>
            <a:off x="1148862" y="164123"/>
            <a:ext cx="9894276"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latin typeface="Georgia"/>
              </a:rPr>
              <a:t>Woman, why </a:t>
            </a:r>
            <a:r>
              <a:rPr lang="en-US" sz="4000" dirty="0" err="1">
                <a:latin typeface="Georgia"/>
              </a:rPr>
              <a:t>weepest</a:t>
            </a:r>
            <a:r>
              <a:rPr lang="en-US" sz="4000" dirty="0">
                <a:latin typeface="Georgia"/>
              </a:rPr>
              <a:t> thou? Whom </a:t>
            </a:r>
            <a:r>
              <a:rPr lang="en-US" sz="4000" dirty="0" err="1">
                <a:latin typeface="Georgia"/>
              </a:rPr>
              <a:t>seekest</a:t>
            </a:r>
            <a:r>
              <a:rPr lang="en-US" sz="4000" dirty="0">
                <a:latin typeface="Georgia"/>
              </a:rPr>
              <a:t> thou?” (John 20:15). </a:t>
            </a:r>
          </a:p>
          <a:p>
            <a:pPr algn="l"/>
            <a:endParaRPr lang="en-US" dirty="0">
              <a:latin typeface="Georgia"/>
            </a:endParaRPr>
          </a:p>
        </p:txBody>
      </p:sp>
      <p:sp>
        <p:nvSpPr>
          <p:cNvPr id="7" name="TextBox 6">
            <a:extLst>
              <a:ext uri="{FF2B5EF4-FFF2-40B4-BE49-F238E27FC236}">
                <a16:creationId xmlns:a16="http://schemas.microsoft.com/office/drawing/2014/main" id="{38546978-0FA6-4E8B-8145-E95DA37B1875}"/>
              </a:ext>
            </a:extLst>
          </p:cNvPr>
          <p:cNvSpPr txBox="1"/>
          <p:nvPr/>
        </p:nvSpPr>
        <p:spPr>
          <a:xfrm>
            <a:off x="530253" y="5417182"/>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Georgia"/>
                <a:ea typeface="+mn-lt"/>
                <a:cs typeface="+mn-lt"/>
              </a:rPr>
              <a:t>Gail R. O'Day, "John," </a:t>
            </a:r>
            <a:r>
              <a:rPr lang="en-US" i="1" dirty="0">
                <a:latin typeface="Georgia"/>
                <a:ea typeface="+mn-lt"/>
                <a:cs typeface="+mn-lt"/>
              </a:rPr>
              <a:t>The Women's Bible Commentary</a:t>
            </a:r>
            <a:r>
              <a:rPr lang="en-US" dirty="0">
                <a:latin typeface="Georgia"/>
                <a:ea typeface="+mn-lt"/>
                <a:cs typeface="+mn-lt"/>
              </a:rPr>
              <a:t>, 301. </a:t>
            </a:r>
          </a:p>
        </p:txBody>
      </p:sp>
      <p:pic>
        <p:nvPicPr>
          <p:cNvPr id="9" name="Picture 9" descr="A close up of a person wearing glasses and smiling at the camera&#10;&#10;Description automatically generated">
            <a:extLst>
              <a:ext uri="{FF2B5EF4-FFF2-40B4-BE49-F238E27FC236}">
                <a16:creationId xmlns:a16="http://schemas.microsoft.com/office/drawing/2014/main" id="{A731E6AD-AAB2-4036-A010-13780507D3F3}"/>
              </a:ext>
            </a:extLst>
          </p:cNvPr>
          <p:cNvPicPr>
            <a:picLocks noChangeAspect="1"/>
          </p:cNvPicPr>
          <p:nvPr/>
        </p:nvPicPr>
        <p:blipFill rotWithShape="1">
          <a:blip r:embed="rId2"/>
          <a:srcRect l="43590" r="3846" b="725"/>
          <a:stretch/>
        </p:blipFill>
        <p:spPr>
          <a:xfrm>
            <a:off x="221058" y="1709003"/>
            <a:ext cx="3361591" cy="3708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66412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person, standing&#10;&#10;Description automatically generated">
            <a:extLst>
              <a:ext uri="{FF2B5EF4-FFF2-40B4-BE49-F238E27FC236}">
                <a16:creationId xmlns:a16="http://schemas.microsoft.com/office/drawing/2014/main" id="{34FB3894-3D12-441E-9F02-612FD6400C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9898" y="307702"/>
            <a:ext cx="9352203" cy="62425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94734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896B2A-B487-4CCD-9B2B-1B67404A26DA}"/>
              </a:ext>
            </a:extLst>
          </p:cNvPr>
          <p:cNvSpPr>
            <a:spLocks noGrp="1"/>
          </p:cNvSpPr>
          <p:nvPr>
            <p:ph sz="half" idx="1"/>
          </p:nvPr>
        </p:nvSpPr>
        <p:spPr>
          <a:xfrm>
            <a:off x="480647" y="627185"/>
            <a:ext cx="4915875" cy="5921009"/>
          </a:xfrm>
        </p:spPr>
        <p:txBody>
          <a:bodyPr>
            <a:normAutofit/>
          </a:bodyPr>
          <a:lstStyle/>
          <a:p>
            <a:pPr marL="37465" indent="0">
              <a:buNone/>
            </a:pPr>
            <a:r>
              <a:rPr lang="en-US" sz="4400" dirty="0">
                <a:ln>
                  <a:solidFill>
                    <a:prstClr val="black">
                      <a:lumMod val="75000"/>
                      <a:lumOff val="25000"/>
                      <a:alpha val="10000"/>
                    </a:prstClr>
                  </a:solidFill>
                </a:ln>
                <a:latin typeface="Georgia"/>
              </a:rPr>
              <a:t>“Hold me not; for I am not yet ascended to my Father</a:t>
            </a:r>
            <a:r>
              <a:rPr lang="en-US" sz="4000" dirty="0">
                <a:ln>
                  <a:solidFill>
                    <a:prstClr val="black">
                      <a:lumMod val="75000"/>
                      <a:lumOff val="25000"/>
                      <a:alpha val="10000"/>
                    </a:prstClr>
                  </a:solidFill>
                </a:ln>
                <a:latin typeface="Georgia"/>
              </a:rPr>
              <a:t>.”</a:t>
            </a:r>
            <a:r>
              <a:rPr lang="en-US" sz="4400" dirty="0">
                <a:ln>
                  <a:solidFill>
                    <a:prstClr val="black">
                      <a:lumMod val="75000"/>
                      <a:lumOff val="25000"/>
                      <a:alpha val="10000"/>
                    </a:prstClr>
                  </a:solidFill>
                </a:ln>
                <a:latin typeface="Georgia"/>
              </a:rPr>
              <a:t> </a:t>
            </a:r>
          </a:p>
          <a:p>
            <a:pPr marL="37465" indent="0">
              <a:buNone/>
            </a:pPr>
            <a:r>
              <a:rPr lang="en-US" sz="3600" dirty="0">
                <a:ln>
                  <a:solidFill>
                    <a:prstClr val="black">
                      <a:lumMod val="75000"/>
                      <a:lumOff val="25000"/>
                      <a:alpha val="10000"/>
                    </a:prstClr>
                  </a:solidFill>
                </a:ln>
                <a:latin typeface="Georgia"/>
              </a:rPr>
              <a:t>(JST, John 20:17)</a:t>
            </a:r>
          </a:p>
        </p:txBody>
      </p:sp>
      <p:pic>
        <p:nvPicPr>
          <p:cNvPr id="4" name="Picture 5" descr="A picture containing text, picture frame, bedclothes, painting&#10;&#10;Description automatically generated">
            <a:extLst>
              <a:ext uri="{FF2B5EF4-FFF2-40B4-BE49-F238E27FC236}">
                <a16:creationId xmlns:a16="http://schemas.microsoft.com/office/drawing/2014/main" id="{8F033687-F88A-49DD-AF69-C1BB10C773C4}"/>
              </a:ext>
            </a:extLst>
          </p:cNvPr>
          <p:cNvPicPr>
            <a:picLocks noChangeAspect="1"/>
          </p:cNvPicPr>
          <p:nvPr/>
        </p:nvPicPr>
        <p:blipFill>
          <a:blip r:embed="rId3"/>
          <a:stretch>
            <a:fillRect/>
          </a:stretch>
        </p:blipFill>
        <p:spPr>
          <a:xfrm>
            <a:off x="5398957" y="624485"/>
            <a:ext cx="6609413" cy="49344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46896AA6-4BA8-4865-BBF5-404CA846CD65}"/>
              </a:ext>
            </a:extLst>
          </p:cNvPr>
          <p:cNvSpPr txBox="1"/>
          <p:nvPr/>
        </p:nvSpPr>
        <p:spPr>
          <a:xfrm>
            <a:off x="5960463" y="518962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Jacques Stella</a:t>
            </a:r>
          </a:p>
        </p:txBody>
      </p:sp>
    </p:spTree>
    <p:extLst>
      <p:ext uri="{BB962C8B-B14F-4D97-AF65-F5344CB8AC3E}">
        <p14:creationId xmlns:p14="http://schemas.microsoft.com/office/powerpoint/2010/main" val="3339897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546978-0FA6-4E8B-8145-E95DA37B1875}"/>
              </a:ext>
            </a:extLst>
          </p:cNvPr>
          <p:cNvSpPr txBox="1"/>
          <p:nvPr/>
        </p:nvSpPr>
        <p:spPr>
          <a:xfrm>
            <a:off x="607626" y="4769733"/>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Georgia"/>
                <a:ea typeface="+mn-lt"/>
                <a:cs typeface="+mn-lt"/>
              </a:rPr>
              <a:t>Gail R. O'Day, "John," </a:t>
            </a:r>
            <a:r>
              <a:rPr lang="en-US" i="1" dirty="0">
                <a:latin typeface="Georgia"/>
                <a:ea typeface="+mn-lt"/>
                <a:cs typeface="+mn-lt"/>
              </a:rPr>
              <a:t>The Women's Bible Commentary</a:t>
            </a:r>
            <a:r>
              <a:rPr lang="en-US" dirty="0">
                <a:latin typeface="Georgia"/>
                <a:ea typeface="+mn-lt"/>
                <a:cs typeface="+mn-lt"/>
              </a:rPr>
              <a:t>, 301–302. </a:t>
            </a:r>
          </a:p>
        </p:txBody>
      </p:sp>
      <p:pic>
        <p:nvPicPr>
          <p:cNvPr id="9" name="Picture 9" descr="A close up of a person wearing glasses and smiling at the camera&#10;&#10;Description automatically generated">
            <a:extLst>
              <a:ext uri="{FF2B5EF4-FFF2-40B4-BE49-F238E27FC236}">
                <a16:creationId xmlns:a16="http://schemas.microsoft.com/office/drawing/2014/main" id="{A731E6AD-AAB2-4036-A010-13780507D3F3}"/>
              </a:ext>
            </a:extLst>
          </p:cNvPr>
          <p:cNvPicPr>
            <a:picLocks noChangeAspect="1"/>
          </p:cNvPicPr>
          <p:nvPr/>
        </p:nvPicPr>
        <p:blipFill rotWithShape="1">
          <a:blip r:embed="rId2"/>
          <a:srcRect l="43590" r="3846" b="725"/>
          <a:stretch/>
        </p:blipFill>
        <p:spPr>
          <a:xfrm>
            <a:off x="201489" y="813837"/>
            <a:ext cx="3555474" cy="39244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D044C6F5-E232-4D1D-ADF2-F453D791FA6F}"/>
              </a:ext>
            </a:extLst>
          </p:cNvPr>
          <p:cNvSpPr txBox="1"/>
          <p:nvPr/>
        </p:nvSpPr>
        <p:spPr>
          <a:xfrm>
            <a:off x="3856892" y="398583"/>
            <a:ext cx="7877906"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Georgia"/>
                <a:ea typeface="+mn-lt"/>
                <a:cs typeface="+mn-lt"/>
              </a:rPr>
              <a:t>“Jesus’ command, “Do not hold on to me,” is the first post-resurrection </a:t>
            </a:r>
            <a:endParaRPr lang="en-US" sz="3600"/>
          </a:p>
          <a:p>
            <a:r>
              <a:rPr lang="en-US" sz="3600" dirty="0">
                <a:latin typeface="Georgia"/>
                <a:ea typeface="+mn-lt"/>
                <a:cs typeface="+mn-lt"/>
              </a:rPr>
              <a:t>teaching. When he speaks these words, Jesus teaches Mary that he cannot and will not be held and controlled. One cannot hold Jesus to preconceived standards and expectations of who he should be, because to do so is to interfere with Jesus’ work and thereby limit what Jesus has to offer.” </a:t>
            </a:r>
            <a:endParaRPr lang="en-US" sz="3600"/>
          </a:p>
          <a:p>
            <a:pPr algn="l"/>
            <a:endParaRPr lang="en-US">
              <a:ea typeface="+mn-lt"/>
              <a:cs typeface="+mn-lt"/>
            </a:endParaRPr>
          </a:p>
        </p:txBody>
      </p:sp>
    </p:spTree>
    <p:extLst>
      <p:ext uri="{BB962C8B-B14F-4D97-AF65-F5344CB8AC3E}">
        <p14:creationId xmlns:p14="http://schemas.microsoft.com/office/powerpoint/2010/main" val="80117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2F73A8-E360-478E-9633-DD0E261D0B00}"/>
              </a:ext>
            </a:extLst>
          </p:cNvPr>
          <p:cNvSpPr>
            <a:spLocks noGrp="1"/>
          </p:cNvSpPr>
          <p:nvPr>
            <p:ph type="title"/>
          </p:nvPr>
        </p:nvSpPr>
        <p:spPr/>
        <p:txBody>
          <a:bodyPr>
            <a:normAutofit fontScale="90000"/>
          </a:bodyPr>
          <a:lstStyle/>
          <a:p>
            <a:r>
              <a:rPr lang="en-US" dirty="0"/>
              <a:t>Multiple Resurrection Accounts, </a:t>
            </a:r>
            <a:br>
              <a:rPr lang="en-US" dirty="0"/>
            </a:br>
            <a:r>
              <a:rPr lang="en-US" dirty="0"/>
              <a:t>One Witness: He Lives!</a:t>
            </a:r>
          </a:p>
        </p:txBody>
      </p:sp>
      <p:sp>
        <p:nvSpPr>
          <p:cNvPr id="6" name="Content Placeholder 5">
            <a:extLst>
              <a:ext uri="{FF2B5EF4-FFF2-40B4-BE49-F238E27FC236}">
                <a16:creationId xmlns:a16="http://schemas.microsoft.com/office/drawing/2014/main" id="{8FBBEBB6-5407-459E-88AE-4506FBD27BBE}"/>
              </a:ext>
            </a:extLst>
          </p:cNvPr>
          <p:cNvSpPr>
            <a:spLocks noGrp="1"/>
          </p:cNvSpPr>
          <p:nvPr>
            <p:ph idx="1"/>
          </p:nvPr>
        </p:nvSpPr>
        <p:spPr>
          <a:xfrm>
            <a:off x="653143" y="2103120"/>
            <a:ext cx="10881360" cy="4480560"/>
          </a:xfrm>
        </p:spPr>
        <p:txBody>
          <a:bodyPr>
            <a:normAutofit/>
          </a:bodyPr>
          <a:lstStyle/>
          <a:p>
            <a:r>
              <a:rPr lang="en-US" dirty="0">
                <a:solidFill>
                  <a:schemeClr val="tx1"/>
                </a:solidFill>
              </a:rPr>
              <a:t>John—Resurrection morning</a:t>
            </a:r>
          </a:p>
          <a:p>
            <a:r>
              <a:rPr lang="en-US" dirty="0">
                <a:solidFill>
                  <a:srgbClr val="FFFF00"/>
                </a:solidFill>
              </a:rPr>
              <a:t>Luke—the road to Emmaus</a:t>
            </a:r>
          </a:p>
          <a:p>
            <a:r>
              <a:rPr lang="en-US" dirty="0"/>
              <a:t>John—Jesus and Thomas</a:t>
            </a:r>
          </a:p>
          <a:p>
            <a:r>
              <a:rPr lang="en-US" dirty="0"/>
              <a:t>John—Feed my sheep</a:t>
            </a:r>
          </a:p>
          <a:p>
            <a:r>
              <a:rPr lang="en-US" dirty="0"/>
              <a:t>Matthew—The Great Commission </a:t>
            </a:r>
          </a:p>
        </p:txBody>
      </p:sp>
    </p:spTree>
    <p:extLst>
      <p:ext uri="{BB962C8B-B14F-4D97-AF65-F5344CB8AC3E}">
        <p14:creationId xmlns:p14="http://schemas.microsoft.com/office/powerpoint/2010/main" val="2528310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2F73A8-E360-478E-9633-DD0E261D0B00}"/>
              </a:ext>
            </a:extLst>
          </p:cNvPr>
          <p:cNvSpPr>
            <a:spLocks noGrp="1"/>
          </p:cNvSpPr>
          <p:nvPr>
            <p:ph type="title"/>
          </p:nvPr>
        </p:nvSpPr>
        <p:spPr/>
        <p:txBody>
          <a:bodyPr>
            <a:normAutofit fontScale="90000"/>
          </a:bodyPr>
          <a:lstStyle/>
          <a:p>
            <a:r>
              <a:rPr lang="en-US" dirty="0"/>
              <a:t>Multiple Resurrection Accounts, </a:t>
            </a:r>
            <a:br>
              <a:rPr lang="en-US" dirty="0"/>
            </a:br>
            <a:r>
              <a:rPr lang="en-US" dirty="0"/>
              <a:t>One Witness: He Lives!</a:t>
            </a:r>
          </a:p>
        </p:txBody>
      </p:sp>
      <p:sp>
        <p:nvSpPr>
          <p:cNvPr id="6" name="Content Placeholder 5">
            <a:extLst>
              <a:ext uri="{FF2B5EF4-FFF2-40B4-BE49-F238E27FC236}">
                <a16:creationId xmlns:a16="http://schemas.microsoft.com/office/drawing/2014/main" id="{8FBBEBB6-5407-459E-88AE-4506FBD27BBE}"/>
              </a:ext>
            </a:extLst>
          </p:cNvPr>
          <p:cNvSpPr>
            <a:spLocks noGrp="1"/>
          </p:cNvSpPr>
          <p:nvPr>
            <p:ph idx="1"/>
          </p:nvPr>
        </p:nvSpPr>
        <p:spPr>
          <a:xfrm>
            <a:off x="653143" y="2103120"/>
            <a:ext cx="10881360" cy="4480560"/>
          </a:xfrm>
        </p:spPr>
        <p:txBody>
          <a:bodyPr>
            <a:normAutofit/>
          </a:bodyPr>
          <a:lstStyle/>
          <a:p>
            <a:r>
              <a:rPr lang="en-US" dirty="0">
                <a:solidFill>
                  <a:schemeClr val="tx1"/>
                </a:solidFill>
              </a:rPr>
              <a:t>John—Resurrection morning</a:t>
            </a:r>
          </a:p>
          <a:p>
            <a:r>
              <a:rPr lang="en-US" dirty="0"/>
              <a:t>Luke—the road to Emmaus</a:t>
            </a:r>
          </a:p>
          <a:p>
            <a:r>
              <a:rPr lang="en-US" dirty="0">
                <a:solidFill>
                  <a:srgbClr val="FFFF00"/>
                </a:solidFill>
              </a:rPr>
              <a:t>John—Jesus and Thomas</a:t>
            </a:r>
          </a:p>
          <a:p>
            <a:r>
              <a:rPr lang="en-US" dirty="0"/>
              <a:t>John—Feed my sheep</a:t>
            </a:r>
          </a:p>
          <a:p>
            <a:r>
              <a:rPr lang="en-US" dirty="0"/>
              <a:t>Matthew—The Great Commission </a:t>
            </a:r>
          </a:p>
        </p:txBody>
      </p:sp>
    </p:spTree>
    <p:extLst>
      <p:ext uri="{BB962C8B-B14F-4D97-AF65-F5344CB8AC3E}">
        <p14:creationId xmlns:p14="http://schemas.microsoft.com/office/powerpoint/2010/main" val="2746518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DBBEED0-87FC-437E-B7DD-AED0A6B74E1F}"/>
              </a:ext>
            </a:extLst>
          </p:cNvPr>
          <p:cNvPicPr>
            <a:picLocks noChangeAspect="1"/>
          </p:cNvPicPr>
          <p:nvPr/>
        </p:nvPicPr>
        <p:blipFill rotWithShape="1">
          <a:blip r:embed="rId3"/>
          <a:srcRect r="254" b="6679"/>
          <a:stretch/>
        </p:blipFill>
        <p:spPr>
          <a:xfrm>
            <a:off x="3493746" y="257154"/>
            <a:ext cx="5248927" cy="6343692"/>
          </a:xfrm>
          <a:prstGeom prst="rect">
            <a:avLst/>
          </a:prstGeom>
        </p:spPr>
      </p:pic>
      <p:sp>
        <p:nvSpPr>
          <p:cNvPr id="4" name="TextBox 3">
            <a:extLst>
              <a:ext uri="{FF2B5EF4-FFF2-40B4-BE49-F238E27FC236}">
                <a16:creationId xmlns:a16="http://schemas.microsoft.com/office/drawing/2014/main" id="{C0A9211F-397B-484C-8FD9-BDB9CCE749CD}"/>
              </a:ext>
            </a:extLst>
          </p:cNvPr>
          <p:cNvSpPr txBox="1"/>
          <p:nvPr/>
        </p:nvSpPr>
        <p:spPr>
          <a:xfrm>
            <a:off x="3493746" y="623151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El Greco</a:t>
            </a:r>
          </a:p>
        </p:txBody>
      </p:sp>
    </p:spTree>
    <p:extLst>
      <p:ext uri="{BB962C8B-B14F-4D97-AF65-F5344CB8AC3E}">
        <p14:creationId xmlns:p14="http://schemas.microsoft.com/office/powerpoint/2010/main" val="2258466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D72F72-11B6-4E7B-A72B-946218403F8E}"/>
              </a:ext>
            </a:extLst>
          </p:cNvPr>
          <p:cNvSpPr>
            <a:spLocks noGrp="1"/>
          </p:cNvSpPr>
          <p:nvPr>
            <p:ph idx="1"/>
          </p:nvPr>
        </p:nvSpPr>
        <p:spPr>
          <a:xfrm>
            <a:off x="4419600" y="304800"/>
            <a:ext cx="7467600" cy="6188075"/>
          </a:xfrm>
        </p:spPr>
        <p:txBody>
          <a:bodyPr>
            <a:noAutofit/>
          </a:bodyPr>
          <a:lstStyle/>
          <a:p>
            <a:pPr marL="0" indent="0">
              <a:buNone/>
            </a:pPr>
            <a:r>
              <a:rPr lang="en-US" sz="5400" b="1" dirty="0">
                <a:latin typeface="Georgia" panose="02040502050405020303" pitchFamily="18" charset="0"/>
              </a:rPr>
              <a:t>Every member of the Church is entitled to and can “develop an apostolic-like relationship with the Lord.”</a:t>
            </a:r>
            <a:endParaRPr lang="en-US" sz="5400" i="1" dirty="0">
              <a:latin typeface="Georgia" panose="02040502050405020303" pitchFamily="18" charset="0"/>
            </a:endParaRPr>
          </a:p>
        </p:txBody>
      </p:sp>
      <p:sp>
        <p:nvSpPr>
          <p:cNvPr id="2" name="Rectangle 1">
            <a:extLst>
              <a:ext uri="{FF2B5EF4-FFF2-40B4-BE49-F238E27FC236}">
                <a16:creationId xmlns:a16="http://schemas.microsoft.com/office/drawing/2014/main" id="{4B58A04B-2F64-4457-9632-BAC1970F9855}"/>
              </a:ext>
            </a:extLst>
          </p:cNvPr>
          <p:cNvSpPr/>
          <p:nvPr/>
        </p:nvSpPr>
        <p:spPr>
          <a:xfrm>
            <a:off x="304800" y="3986463"/>
            <a:ext cx="4114800" cy="646331"/>
          </a:xfrm>
          <a:prstGeom prst="rect">
            <a:avLst/>
          </a:prstGeom>
        </p:spPr>
        <p:txBody>
          <a:bodyPr wrap="square">
            <a:spAutoFit/>
          </a:bodyPr>
          <a:lstStyle/>
          <a:p>
            <a:r>
              <a:rPr lang="en-US" dirty="0">
                <a:ea typeface="Calibri" panose="020F0502020204030204" pitchFamily="34" charset="0"/>
              </a:rPr>
              <a:t>President M. Russell Ballard, cited in “We are Witnesses,” </a:t>
            </a:r>
            <a:r>
              <a:rPr lang="en-US" i="1" dirty="0">
                <a:ea typeface="Calibri" panose="020F0502020204030204" pitchFamily="34" charset="0"/>
              </a:rPr>
              <a:t>Ensign</a:t>
            </a:r>
            <a:r>
              <a:rPr lang="en-US" dirty="0">
                <a:ea typeface="Calibri" panose="020F0502020204030204" pitchFamily="34" charset="0"/>
              </a:rPr>
              <a:t>, July 2019, </a:t>
            </a:r>
            <a:endParaRPr lang="en-US" dirty="0"/>
          </a:p>
        </p:txBody>
      </p:sp>
      <p:pic>
        <p:nvPicPr>
          <p:cNvPr id="1026" name="Picture 2" descr="Image result for m. russell ballard">
            <a:extLst>
              <a:ext uri="{FF2B5EF4-FFF2-40B4-BE49-F238E27FC236}">
                <a16:creationId xmlns:a16="http://schemas.microsoft.com/office/drawing/2014/main" id="{8AFA80C8-DB94-40D2-8745-36317A668E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176" r="21228"/>
          <a:stretch/>
        </p:blipFill>
        <p:spPr bwMode="auto">
          <a:xfrm>
            <a:off x="465221" y="431215"/>
            <a:ext cx="3546801" cy="34047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3628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2F73A8-E360-478E-9633-DD0E261D0B00}"/>
              </a:ext>
            </a:extLst>
          </p:cNvPr>
          <p:cNvSpPr>
            <a:spLocks noGrp="1"/>
          </p:cNvSpPr>
          <p:nvPr>
            <p:ph type="title"/>
          </p:nvPr>
        </p:nvSpPr>
        <p:spPr/>
        <p:txBody>
          <a:bodyPr>
            <a:normAutofit fontScale="90000"/>
          </a:bodyPr>
          <a:lstStyle/>
          <a:p>
            <a:r>
              <a:rPr lang="en-US" dirty="0"/>
              <a:t>Multiple Resurrection Accounts, </a:t>
            </a:r>
            <a:br>
              <a:rPr lang="en-US" dirty="0"/>
            </a:br>
            <a:r>
              <a:rPr lang="en-US" dirty="0"/>
              <a:t>One Witness: He Lives!</a:t>
            </a:r>
          </a:p>
        </p:txBody>
      </p:sp>
      <p:sp>
        <p:nvSpPr>
          <p:cNvPr id="6" name="Content Placeholder 5">
            <a:extLst>
              <a:ext uri="{FF2B5EF4-FFF2-40B4-BE49-F238E27FC236}">
                <a16:creationId xmlns:a16="http://schemas.microsoft.com/office/drawing/2014/main" id="{8FBBEBB6-5407-459E-88AE-4506FBD27BBE}"/>
              </a:ext>
            </a:extLst>
          </p:cNvPr>
          <p:cNvSpPr>
            <a:spLocks noGrp="1"/>
          </p:cNvSpPr>
          <p:nvPr>
            <p:ph idx="1"/>
          </p:nvPr>
        </p:nvSpPr>
        <p:spPr>
          <a:xfrm>
            <a:off x="653143" y="2103120"/>
            <a:ext cx="10881360" cy="4480560"/>
          </a:xfrm>
        </p:spPr>
        <p:txBody>
          <a:bodyPr>
            <a:normAutofit/>
          </a:bodyPr>
          <a:lstStyle/>
          <a:p>
            <a:r>
              <a:rPr lang="en-US" dirty="0">
                <a:solidFill>
                  <a:schemeClr val="tx1"/>
                </a:solidFill>
              </a:rPr>
              <a:t>John—Resurrection morning</a:t>
            </a:r>
          </a:p>
          <a:p>
            <a:r>
              <a:rPr lang="en-US" dirty="0"/>
              <a:t>Luke—the road to Emmaus</a:t>
            </a:r>
          </a:p>
          <a:p>
            <a:r>
              <a:rPr lang="en-US" dirty="0"/>
              <a:t>John—Jesus and Thomas</a:t>
            </a:r>
          </a:p>
          <a:p>
            <a:r>
              <a:rPr lang="en-US" dirty="0">
                <a:solidFill>
                  <a:srgbClr val="FFFF00"/>
                </a:solidFill>
              </a:rPr>
              <a:t>John—Feed my sheep</a:t>
            </a:r>
          </a:p>
          <a:p>
            <a:r>
              <a:rPr lang="en-US" dirty="0"/>
              <a:t>Matthew—The Great Commission </a:t>
            </a:r>
          </a:p>
        </p:txBody>
      </p:sp>
    </p:spTree>
    <p:extLst>
      <p:ext uri="{BB962C8B-B14F-4D97-AF65-F5344CB8AC3E}">
        <p14:creationId xmlns:p14="http://schemas.microsoft.com/office/powerpoint/2010/main" val="3207839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3D24071-F41E-49D9-BE62-3E83AE137E0B}"/>
              </a:ext>
            </a:extLst>
          </p:cNvPr>
          <p:cNvSpPr>
            <a:spLocks noGrp="1"/>
          </p:cNvSpPr>
          <p:nvPr>
            <p:ph idx="1"/>
          </p:nvPr>
        </p:nvSpPr>
        <p:spPr>
          <a:xfrm>
            <a:off x="421425" y="168705"/>
            <a:ext cx="7833302" cy="6321304"/>
          </a:xfrm>
        </p:spPr>
        <p:txBody>
          <a:bodyPr vert="horz" lIns="91440" tIns="45720" rIns="91440" bIns="45720" rtlCol="0" anchor="t">
            <a:noAutofit/>
          </a:bodyPr>
          <a:lstStyle/>
          <a:p>
            <a:pPr marL="0" indent="0">
              <a:buNone/>
            </a:pPr>
            <a:r>
              <a:rPr lang="en-US" sz="3200" dirty="0">
                <a:latin typeface="Georgia"/>
              </a:rPr>
              <a:t>“In effect, Peter said to his associates: “Brethren, it has been a glorious three years. None of us could have imagined such a few short months ago the miracles we have seen and the divinity we have enjoyed. We have talked with, prayed with, and labored with the very Son of God Himself. We have walked with Him and wept with Him, and on the night of that horrible ending, no one wept more bitterly than I. </a:t>
            </a:r>
            <a:endParaRPr lang="en-US" sz="3200" dirty="0">
              <a:ln>
                <a:solidFill>
                  <a:prstClr val="black">
                    <a:lumMod val="75000"/>
                    <a:lumOff val="25000"/>
                    <a:alpha val="10000"/>
                  </a:prstClr>
                </a:solidFill>
              </a:ln>
            </a:endParaRPr>
          </a:p>
        </p:txBody>
      </p:sp>
      <p:sp>
        <p:nvSpPr>
          <p:cNvPr id="4" name="TextBox 3">
            <a:extLst>
              <a:ext uri="{FF2B5EF4-FFF2-40B4-BE49-F238E27FC236}">
                <a16:creationId xmlns:a16="http://schemas.microsoft.com/office/drawing/2014/main" id="{14420AC0-9975-4A1F-873C-C4AFA89971F1}"/>
              </a:ext>
            </a:extLst>
          </p:cNvPr>
          <p:cNvSpPr txBox="1"/>
          <p:nvPr/>
        </p:nvSpPr>
        <p:spPr>
          <a:xfrm>
            <a:off x="8324528" y="4766537"/>
            <a:ext cx="337624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Georgia"/>
              </a:rPr>
              <a:t>Jeffrey R. Holland, "The First Great Commandment," </a:t>
            </a:r>
            <a:r>
              <a:rPr lang="en-US" i="1" dirty="0">
                <a:latin typeface="Georgia"/>
              </a:rPr>
              <a:t>Ensign</a:t>
            </a:r>
            <a:r>
              <a:rPr lang="en-US" dirty="0">
                <a:latin typeface="Georgia"/>
              </a:rPr>
              <a:t>, November 2012</a:t>
            </a:r>
          </a:p>
        </p:txBody>
      </p:sp>
      <p:pic>
        <p:nvPicPr>
          <p:cNvPr id="7" name="Picture 6">
            <a:extLst>
              <a:ext uri="{FF2B5EF4-FFF2-40B4-BE49-F238E27FC236}">
                <a16:creationId xmlns:a16="http://schemas.microsoft.com/office/drawing/2014/main" id="{4B1C1AE6-B651-A144-AA24-A7E3C9EA8701}"/>
              </a:ext>
            </a:extLst>
          </p:cNvPr>
          <p:cNvPicPr>
            <a:picLocks noChangeAspect="1"/>
          </p:cNvPicPr>
          <p:nvPr/>
        </p:nvPicPr>
        <p:blipFill>
          <a:blip r:embed="rId3"/>
          <a:stretch>
            <a:fillRect/>
          </a:stretch>
        </p:blipFill>
        <p:spPr>
          <a:xfrm>
            <a:off x="8254727" y="367990"/>
            <a:ext cx="3515848" cy="43985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7918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3D24071-F41E-49D9-BE62-3E83AE137E0B}"/>
              </a:ext>
            </a:extLst>
          </p:cNvPr>
          <p:cNvSpPr>
            <a:spLocks noGrp="1"/>
          </p:cNvSpPr>
          <p:nvPr>
            <p:ph idx="1"/>
          </p:nvPr>
        </p:nvSpPr>
        <p:spPr>
          <a:xfrm>
            <a:off x="421425" y="168705"/>
            <a:ext cx="7833302" cy="6321304"/>
          </a:xfrm>
        </p:spPr>
        <p:txBody>
          <a:bodyPr vert="horz" lIns="91440" tIns="45720" rIns="91440" bIns="45720" rtlCol="0" anchor="t">
            <a:noAutofit/>
          </a:bodyPr>
          <a:lstStyle/>
          <a:p>
            <a:pPr marL="0" indent="0">
              <a:buNone/>
            </a:pPr>
            <a:r>
              <a:rPr lang="en-US" sz="4000" dirty="0">
                <a:latin typeface="Georgia"/>
              </a:rPr>
              <a:t>“But that is over. He has finished His work, and He has risen from the tomb. He has worked out His salvation and ours. So you ask, ‘What do we do now?’ I don’t know more to tell you than to return to your former life, rejoicing. I intend to ‘go a fishing.’”</a:t>
            </a:r>
            <a:endParaRPr lang="en-US" sz="4000" dirty="0">
              <a:ln>
                <a:solidFill>
                  <a:prstClr val="black">
                    <a:lumMod val="75000"/>
                    <a:lumOff val="25000"/>
                    <a:alpha val="10000"/>
                  </a:prstClr>
                </a:solidFill>
              </a:ln>
            </a:endParaRPr>
          </a:p>
        </p:txBody>
      </p:sp>
      <p:sp>
        <p:nvSpPr>
          <p:cNvPr id="4" name="TextBox 3">
            <a:extLst>
              <a:ext uri="{FF2B5EF4-FFF2-40B4-BE49-F238E27FC236}">
                <a16:creationId xmlns:a16="http://schemas.microsoft.com/office/drawing/2014/main" id="{14420AC0-9975-4A1F-873C-C4AFA89971F1}"/>
              </a:ext>
            </a:extLst>
          </p:cNvPr>
          <p:cNvSpPr txBox="1"/>
          <p:nvPr/>
        </p:nvSpPr>
        <p:spPr>
          <a:xfrm>
            <a:off x="8324528" y="4766537"/>
            <a:ext cx="337624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Georgia"/>
              </a:rPr>
              <a:t>Jeffrey R. Holland, "The First Great Commandment," </a:t>
            </a:r>
            <a:r>
              <a:rPr lang="en-US" i="1" dirty="0">
                <a:latin typeface="Georgia"/>
              </a:rPr>
              <a:t>Ensign</a:t>
            </a:r>
            <a:r>
              <a:rPr lang="en-US" dirty="0">
                <a:latin typeface="Georgia"/>
              </a:rPr>
              <a:t>, November 2012</a:t>
            </a:r>
          </a:p>
        </p:txBody>
      </p:sp>
      <p:pic>
        <p:nvPicPr>
          <p:cNvPr id="7" name="Picture 6">
            <a:extLst>
              <a:ext uri="{FF2B5EF4-FFF2-40B4-BE49-F238E27FC236}">
                <a16:creationId xmlns:a16="http://schemas.microsoft.com/office/drawing/2014/main" id="{6685E22A-4195-E14F-B290-02BF75B427F0}"/>
              </a:ext>
            </a:extLst>
          </p:cNvPr>
          <p:cNvPicPr>
            <a:picLocks noChangeAspect="1"/>
          </p:cNvPicPr>
          <p:nvPr/>
        </p:nvPicPr>
        <p:blipFill>
          <a:blip r:embed="rId3"/>
          <a:stretch>
            <a:fillRect/>
          </a:stretch>
        </p:blipFill>
        <p:spPr>
          <a:xfrm>
            <a:off x="8254727" y="367990"/>
            <a:ext cx="3515848" cy="43985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47256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E28935-DC1F-46C7-BBD7-B07B6F9C8E5D}"/>
              </a:ext>
            </a:extLst>
          </p:cNvPr>
          <p:cNvSpPr txBox="1"/>
          <p:nvPr/>
        </p:nvSpPr>
        <p:spPr>
          <a:xfrm>
            <a:off x="4681502" y="255896"/>
            <a:ext cx="7355599" cy="6353496"/>
          </a:xfrm>
          <a:prstGeom prst="rect">
            <a:avLst/>
          </a:prstGeom>
          <a:noFill/>
        </p:spPr>
        <p:txBody>
          <a:bodyPr wrap="square">
            <a:spAutoFit/>
          </a:bodyPr>
          <a:lstStyle/>
          <a:p>
            <a:r>
              <a:rPr lang="en-US" sz="3600" dirty="0">
                <a:latin typeface="Georgia" panose="02040502050405020303" pitchFamily="18" charset="0"/>
              </a:rPr>
              <a:t>“Notice how Peter has changed over the course of Jesus’s ministry. At the Miraculous Catch of Fish, recognizing his own sinfulness, he shrinks before Jesus. He cannot bear his own limitations. At the Breakfast by the Sea, he does not fail to rush to Jesus, even knowing his sinfulness. It is a transformation that has come from spending time with Jesus.”</a:t>
            </a:r>
            <a:endParaRPr lang="en-US" dirty="0">
              <a:latin typeface="Georgia" panose="02040502050405020303" pitchFamily="18" charset="0"/>
            </a:endParaRPr>
          </a:p>
        </p:txBody>
      </p:sp>
      <p:pic>
        <p:nvPicPr>
          <p:cNvPr id="1026" name="Picture 2">
            <a:extLst>
              <a:ext uri="{FF2B5EF4-FFF2-40B4-BE49-F238E27FC236}">
                <a16:creationId xmlns:a16="http://schemas.microsoft.com/office/drawing/2014/main" id="{A184EA4F-BFD6-473D-8D24-7A11F7D4D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44" y="255895"/>
            <a:ext cx="4103522" cy="5936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1F933A-785E-4FF9-AA0B-FB21F46D30CB}"/>
              </a:ext>
            </a:extLst>
          </p:cNvPr>
          <p:cNvSpPr txBox="1"/>
          <p:nvPr/>
        </p:nvSpPr>
        <p:spPr>
          <a:xfrm>
            <a:off x="638031" y="5813103"/>
            <a:ext cx="6134668" cy="369332"/>
          </a:xfrm>
          <a:prstGeom prst="rect">
            <a:avLst/>
          </a:prstGeom>
          <a:noFill/>
        </p:spPr>
        <p:txBody>
          <a:bodyPr wrap="square">
            <a:spAutoFit/>
          </a:bodyPr>
          <a:lstStyle/>
          <a:p>
            <a:r>
              <a:rPr lang="en-US" dirty="0" err="1"/>
              <a:t>Editeurcoreen</a:t>
            </a:r>
            <a:endParaRPr lang="en-US" dirty="0"/>
          </a:p>
        </p:txBody>
      </p:sp>
      <p:sp>
        <p:nvSpPr>
          <p:cNvPr id="6" name="TextBox 5">
            <a:extLst>
              <a:ext uri="{FF2B5EF4-FFF2-40B4-BE49-F238E27FC236}">
                <a16:creationId xmlns:a16="http://schemas.microsoft.com/office/drawing/2014/main" id="{4F6C56DE-4740-47D9-A288-E44E8F8D6439}"/>
              </a:ext>
            </a:extLst>
          </p:cNvPr>
          <p:cNvSpPr txBox="1"/>
          <p:nvPr/>
        </p:nvSpPr>
        <p:spPr>
          <a:xfrm>
            <a:off x="95854" y="6260068"/>
            <a:ext cx="4585648" cy="369332"/>
          </a:xfrm>
          <a:prstGeom prst="rect">
            <a:avLst/>
          </a:prstGeom>
          <a:noFill/>
        </p:spPr>
        <p:txBody>
          <a:bodyPr wrap="square">
            <a:spAutoFit/>
          </a:bodyPr>
          <a:lstStyle/>
          <a:p>
            <a:r>
              <a:rPr lang="en-US" dirty="0">
                <a:latin typeface="Georgia" panose="02040502050405020303" pitchFamily="18" charset="0"/>
              </a:rPr>
              <a:t>James Martin, </a:t>
            </a:r>
            <a:r>
              <a:rPr lang="en-US" i="1" dirty="0">
                <a:latin typeface="Georgia" panose="02040502050405020303" pitchFamily="18" charset="0"/>
              </a:rPr>
              <a:t>Jesus, A Pilgrimage, </a:t>
            </a:r>
            <a:r>
              <a:rPr lang="en-US" dirty="0">
                <a:latin typeface="Georgia" panose="02040502050405020303" pitchFamily="18" charset="0"/>
              </a:rPr>
              <a:t>p. 326</a:t>
            </a:r>
          </a:p>
        </p:txBody>
      </p:sp>
    </p:spTree>
    <p:extLst>
      <p:ext uri="{BB962C8B-B14F-4D97-AF65-F5344CB8AC3E}">
        <p14:creationId xmlns:p14="http://schemas.microsoft.com/office/powerpoint/2010/main" val="4292398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3820A6-3B96-4928-8464-8387A5CE726F}"/>
              </a:ext>
            </a:extLst>
          </p:cNvPr>
          <p:cNvSpPr>
            <a:spLocks noGrp="1"/>
          </p:cNvSpPr>
          <p:nvPr>
            <p:ph type="title"/>
          </p:nvPr>
        </p:nvSpPr>
        <p:spPr>
          <a:xfrm>
            <a:off x="5956663" y="609600"/>
            <a:ext cx="4657751" cy="970450"/>
          </a:xfrm>
        </p:spPr>
        <p:txBody>
          <a:bodyPr/>
          <a:lstStyle/>
          <a:p>
            <a:r>
              <a:rPr lang="en-US" dirty="0"/>
              <a:t>Luke 24:5–6</a:t>
            </a:r>
          </a:p>
        </p:txBody>
      </p:sp>
      <p:sp>
        <p:nvSpPr>
          <p:cNvPr id="6" name="Content Placeholder 5">
            <a:extLst>
              <a:ext uri="{FF2B5EF4-FFF2-40B4-BE49-F238E27FC236}">
                <a16:creationId xmlns:a16="http://schemas.microsoft.com/office/drawing/2014/main" id="{EA0A9D7F-E705-49B1-9855-D138E9BB3B13}"/>
              </a:ext>
            </a:extLst>
          </p:cNvPr>
          <p:cNvSpPr>
            <a:spLocks noGrp="1"/>
          </p:cNvSpPr>
          <p:nvPr>
            <p:ph idx="1"/>
          </p:nvPr>
        </p:nvSpPr>
        <p:spPr>
          <a:xfrm>
            <a:off x="5342263" y="1998616"/>
            <a:ext cx="6120790" cy="4079966"/>
          </a:xfrm>
        </p:spPr>
        <p:txBody>
          <a:bodyPr>
            <a:normAutofit/>
          </a:bodyPr>
          <a:lstStyle/>
          <a:p>
            <a:pPr marL="36900" indent="0" algn="ctr">
              <a:spcBef>
                <a:spcPts val="0"/>
              </a:spcBef>
              <a:spcAft>
                <a:spcPts val="0"/>
              </a:spcAft>
              <a:buNone/>
            </a:pPr>
            <a:r>
              <a:rPr lang="en-US" sz="4400" dirty="0"/>
              <a:t>“Why seek ye the living among the dead?</a:t>
            </a:r>
          </a:p>
          <a:p>
            <a:pPr marL="36900" indent="0" algn="ctr">
              <a:spcBef>
                <a:spcPts val="0"/>
              </a:spcBef>
              <a:spcAft>
                <a:spcPts val="0"/>
              </a:spcAft>
              <a:buNone/>
            </a:pPr>
            <a:endParaRPr lang="en-US" sz="1200" dirty="0"/>
          </a:p>
          <a:p>
            <a:pPr marL="36900" indent="0" algn="ctr">
              <a:spcBef>
                <a:spcPts val="0"/>
              </a:spcBef>
              <a:spcAft>
                <a:spcPts val="0"/>
              </a:spcAft>
              <a:buNone/>
            </a:pPr>
            <a:r>
              <a:rPr lang="en-US" sz="4400" dirty="0"/>
              <a:t>He is not here, </a:t>
            </a:r>
          </a:p>
          <a:p>
            <a:pPr marL="36900" indent="0" algn="ctr">
              <a:spcBef>
                <a:spcPts val="0"/>
              </a:spcBef>
              <a:spcAft>
                <a:spcPts val="0"/>
              </a:spcAft>
              <a:buNone/>
            </a:pPr>
            <a:r>
              <a:rPr lang="en-US" sz="4400" dirty="0"/>
              <a:t>but is risen.”</a:t>
            </a:r>
          </a:p>
        </p:txBody>
      </p:sp>
      <p:pic>
        <p:nvPicPr>
          <p:cNvPr id="8" name="Picture 7" descr="A picture containing outdoor, night&#10;&#10;Description automatically generated">
            <a:extLst>
              <a:ext uri="{FF2B5EF4-FFF2-40B4-BE49-F238E27FC236}">
                <a16:creationId xmlns:a16="http://schemas.microsoft.com/office/drawing/2014/main" id="{CCC05B5E-DD15-4090-A852-5EFC2FF99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21" y="304800"/>
            <a:ext cx="4138551" cy="624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7ED67E20-22DD-454D-BEC3-54B04090B53B}"/>
              </a:ext>
            </a:extLst>
          </p:cNvPr>
          <p:cNvSpPr txBox="1"/>
          <p:nvPr/>
        </p:nvSpPr>
        <p:spPr>
          <a:xfrm>
            <a:off x="1142505" y="6179123"/>
            <a:ext cx="1629591" cy="374077"/>
          </a:xfrm>
          <a:prstGeom prst="rect">
            <a:avLst/>
          </a:prstGeom>
          <a:noFill/>
        </p:spPr>
        <p:txBody>
          <a:bodyPr wrap="square">
            <a:spAutoFit/>
          </a:bodyPr>
          <a:lstStyle/>
          <a:p>
            <a:r>
              <a:rPr lang="en-US" dirty="0"/>
              <a:t>Adam Fagen</a:t>
            </a:r>
          </a:p>
        </p:txBody>
      </p:sp>
    </p:spTree>
    <p:extLst>
      <p:ext uri="{BB962C8B-B14F-4D97-AF65-F5344CB8AC3E}">
        <p14:creationId xmlns:p14="http://schemas.microsoft.com/office/powerpoint/2010/main" val="1533574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3D24071-F41E-49D9-BE62-3E83AE137E0B}"/>
              </a:ext>
            </a:extLst>
          </p:cNvPr>
          <p:cNvSpPr>
            <a:spLocks noGrp="1"/>
          </p:cNvSpPr>
          <p:nvPr>
            <p:ph idx="1"/>
          </p:nvPr>
        </p:nvSpPr>
        <p:spPr>
          <a:xfrm>
            <a:off x="3866606" y="235131"/>
            <a:ext cx="7935871" cy="6254878"/>
          </a:xfrm>
        </p:spPr>
        <p:txBody>
          <a:bodyPr vert="horz" lIns="91440" tIns="45720" rIns="91440" bIns="45720" rtlCol="0" anchor="t">
            <a:noAutofit/>
          </a:bodyPr>
          <a:lstStyle/>
          <a:p>
            <a:pPr marL="0" indent="0">
              <a:buNone/>
            </a:pPr>
            <a:r>
              <a:rPr lang="en-US" dirty="0">
                <a:latin typeface="Georgia"/>
              </a:rPr>
              <a:t>“Relating this question to ourselves in our day, the Lord may be asking us about how busy we are and about the many positive and negative influences competing for our attention and our time. He may be asking each of us if we love Him more than the things of this world. This may be a question about what we really value in life.”</a:t>
            </a:r>
            <a:endParaRPr lang="en-US" dirty="0">
              <a:ln>
                <a:solidFill>
                  <a:prstClr val="black">
                    <a:lumMod val="75000"/>
                    <a:lumOff val="25000"/>
                    <a:alpha val="10000"/>
                  </a:prstClr>
                </a:solidFill>
              </a:ln>
            </a:endParaRPr>
          </a:p>
        </p:txBody>
      </p:sp>
      <p:sp>
        <p:nvSpPr>
          <p:cNvPr id="4" name="TextBox 3">
            <a:extLst>
              <a:ext uri="{FF2B5EF4-FFF2-40B4-BE49-F238E27FC236}">
                <a16:creationId xmlns:a16="http://schemas.microsoft.com/office/drawing/2014/main" id="{14420AC0-9975-4A1F-873C-C4AFA89971F1}"/>
              </a:ext>
            </a:extLst>
          </p:cNvPr>
          <p:cNvSpPr txBox="1"/>
          <p:nvPr/>
        </p:nvSpPr>
        <p:spPr>
          <a:xfrm>
            <a:off x="267443" y="4613027"/>
            <a:ext cx="337624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Georgia"/>
              </a:rPr>
              <a:t>M. Russell Ballard, “</a:t>
            </a:r>
            <a:r>
              <a:rPr lang="en-US" dirty="0" err="1">
                <a:latin typeface="Georgia"/>
              </a:rPr>
              <a:t>Lovest</a:t>
            </a:r>
            <a:r>
              <a:rPr lang="en-US" dirty="0">
                <a:latin typeface="Georgia"/>
              </a:rPr>
              <a:t> Thou Me More Than These?” </a:t>
            </a:r>
            <a:r>
              <a:rPr lang="en-US" i="1" dirty="0">
                <a:latin typeface="Georgia"/>
              </a:rPr>
              <a:t>Liahona</a:t>
            </a:r>
            <a:r>
              <a:rPr lang="en-US" dirty="0">
                <a:latin typeface="Georgia"/>
              </a:rPr>
              <a:t>, November 2021</a:t>
            </a:r>
          </a:p>
        </p:txBody>
      </p:sp>
      <p:pic>
        <p:nvPicPr>
          <p:cNvPr id="1026" name="Picture 2" descr="M. Russell Ballard">
            <a:extLst>
              <a:ext uri="{FF2B5EF4-FFF2-40B4-BE49-F238E27FC236}">
                <a16:creationId xmlns:a16="http://schemas.microsoft.com/office/drawing/2014/main" id="{7334AA2A-83AA-446E-A6AF-609AD3D88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43" y="391885"/>
            <a:ext cx="3385458" cy="40625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492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3D24071-F41E-49D9-BE62-3E83AE137E0B}"/>
              </a:ext>
            </a:extLst>
          </p:cNvPr>
          <p:cNvSpPr>
            <a:spLocks noGrp="1"/>
          </p:cNvSpPr>
          <p:nvPr>
            <p:ph idx="1"/>
          </p:nvPr>
        </p:nvSpPr>
        <p:spPr>
          <a:xfrm>
            <a:off x="421425" y="168705"/>
            <a:ext cx="7833302" cy="6321304"/>
          </a:xfrm>
        </p:spPr>
        <p:txBody>
          <a:bodyPr vert="horz" lIns="91440" tIns="45720" rIns="91440" bIns="45720" rtlCol="0" anchor="t">
            <a:noAutofit/>
          </a:bodyPr>
          <a:lstStyle/>
          <a:p>
            <a:pPr marL="0" indent="0">
              <a:buNone/>
            </a:pPr>
            <a:r>
              <a:rPr lang="en-US" sz="4000" dirty="0">
                <a:latin typeface="Georgia"/>
              </a:rPr>
              <a:t>“[Perhaps Jesus was saying to Peter something like] Peter, [if you really love me,] why are you here? Why are we back on this same shore, by these same nets, having this same conversation? Wasn’t it obvious then and isn’t it obvious now that if I want fish, I can get fish?”</a:t>
            </a:r>
            <a:endParaRPr lang="en-US" sz="4000" dirty="0">
              <a:ln>
                <a:solidFill>
                  <a:prstClr val="black">
                    <a:lumMod val="75000"/>
                    <a:lumOff val="25000"/>
                    <a:alpha val="10000"/>
                  </a:prstClr>
                </a:solidFill>
              </a:ln>
            </a:endParaRPr>
          </a:p>
        </p:txBody>
      </p:sp>
      <p:sp>
        <p:nvSpPr>
          <p:cNvPr id="4" name="TextBox 3">
            <a:extLst>
              <a:ext uri="{FF2B5EF4-FFF2-40B4-BE49-F238E27FC236}">
                <a16:creationId xmlns:a16="http://schemas.microsoft.com/office/drawing/2014/main" id="{14420AC0-9975-4A1F-873C-C4AFA89971F1}"/>
              </a:ext>
            </a:extLst>
          </p:cNvPr>
          <p:cNvSpPr txBox="1"/>
          <p:nvPr/>
        </p:nvSpPr>
        <p:spPr>
          <a:xfrm>
            <a:off x="8324528" y="4766537"/>
            <a:ext cx="337624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Georgia"/>
              </a:rPr>
              <a:t>Jeffrey R. Holland, "The First Great Commandment," </a:t>
            </a:r>
            <a:r>
              <a:rPr lang="en-US" i="1" dirty="0">
                <a:latin typeface="Georgia"/>
              </a:rPr>
              <a:t>Ensign</a:t>
            </a:r>
            <a:r>
              <a:rPr lang="en-US" dirty="0">
                <a:latin typeface="Georgia"/>
              </a:rPr>
              <a:t>, November 2012</a:t>
            </a:r>
          </a:p>
        </p:txBody>
      </p:sp>
      <p:pic>
        <p:nvPicPr>
          <p:cNvPr id="5" name="Picture 6">
            <a:extLst>
              <a:ext uri="{FF2B5EF4-FFF2-40B4-BE49-F238E27FC236}">
                <a16:creationId xmlns:a16="http://schemas.microsoft.com/office/drawing/2014/main" id="{6ED9EB39-375A-4DBE-BF82-AE05A9BDF81B}"/>
              </a:ext>
            </a:extLst>
          </p:cNvPr>
          <p:cNvPicPr>
            <a:picLocks noChangeAspect="1"/>
          </p:cNvPicPr>
          <p:nvPr/>
        </p:nvPicPr>
        <p:blipFill>
          <a:blip r:embed="rId3"/>
          <a:stretch>
            <a:fillRect/>
          </a:stretch>
        </p:blipFill>
        <p:spPr>
          <a:xfrm>
            <a:off x="8254727" y="367990"/>
            <a:ext cx="3515848" cy="43985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25776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3D24071-F41E-49D9-BE62-3E83AE137E0B}"/>
              </a:ext>
            </a:extLst>
          </p:cNvPr>
          <p:cNvSpPr>
            <a:spLocks noGrp="1"/>
          </p:cNvSpPr>
          <p:nvPr>
            <p:ph idx="1"/>
          </p:nvPr>
        </p:nvSpPr>
        <p:spPr>
          <a:xfrm>
            <a:off x="421425" y="168705"/>
            <a:ext cx="7833302" cy="6321304"/>
          </a:xfrm>
        </p:spPr>
        <p:txBody>
          <a:bodyPr vert="horz" lIns="91440" tIns="45720" rIns="91440" bIns="45720" rtlCol="0" anchor="t">
            <a:noAutofit/>
          </a:bodyPr>
          <a:lstStyle/>
          <a:p>
            <a:pPr marL="0" indent="0">
              <a:buNone/>
            </a:pPr>
            <a:r>
              <a:rPr lang="en-US" sz="4000" dirty="0">
                <a:latin typeface="Georgia"/>
              </a:rPr>
              <a:t>What I need, Peter, are disciples—and I need them forever. I need someone to feed my sheep and save my lambs. I need someone to preach my gospel and defend my faith. I need someone who loves me, truly, truly loves me, and loves what our Father in Heaven has commissioned me to do...</a:t>
            </a:r>
            <a:endParaRPr lang="en-US" sz="4000" dirty="0">
              <a:ln>
                <a:solidFill>
                  <a:prstClr val="black">
                    <a:lumMod val="75000"/>
                    <a:lumOff val="25000"/>
                    <a:alpha val="10000"/>
                  </a:prstClr>
                </a:solidFill>
              </a:ln>
            </a:endParaRPr>
          </a:p>
        </p:txBody>
      </p:sp>
      <p:sp>
        <p:nvSpPr>
          <p:cNvPr id="4" name="TextBox 3">
            <a:extLst>
              <a:ext uri="{FF2B5EF4-FFF2-40B4-BE49-F238E27FC236}">
                <a16:creationId xmlns:a16="http://schemas.microsoft.com/office/drawing/2014/main" id="{14420AC0-9975-4A1F-873C-C4AFA89971F1}"/>
              </a:ext>
            </a:extLst>
          </p:cNvPr>
          <p:cNvSpPr txBox="1"/>
          <p:nvPr/>
        </p:nvSpPr>
        <p:spPr>
          <a:xfrm>
            <a:off x="8324528" y="4766537"/>
            <a:ext cx="337624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Georgia"/>
              </a:rPr>
              <a:t>Jeffrey R. Holland, "The First Great Commandment," </a:t>
            </a:r>
            <a:r>
              <a:rPr lang="en-US" i="1" dirty="0">
                <a:latin typeface="Georgia"/>
              </a:rPr>
              <a:t>Ensign</a:t>
            </a:r>
            <a:r>
              <a:rPr lang="en-US" dirty="0">
                <a:latin typeface="Georgia"/>
              </a:rPr>
              <a:t>, November 2012</a:t>
            </a:r>
          </a:p>
        </p:txBody>
      </p:sp>
      <p:pic>
        <p:nvPicPr>
          <p:cNvPr id="5" name="Picture 6">
            <a:extLst>
              <a:ext uri="{FF2B5EF4-FFF2-40B4-BE49-F238E27FC236}">
                <a16:creationId xmlns:a16="http://schemas.microsoft.com/office/drawing/2014/main" id="{6ED9EB39-375A-4DBE-BF82-AE05A9BDF81B}"/>
              </a:ext>
            </a:extLst>
          </p:cNvPr>
          <p:cNvPicPr>
            <a:picLocks noChangeAspect="1"/>
          </p:cNvPicPr>
          <p:nvPr/>
        </p:nvPicPr>
        <p:blipFill>
          <a:blip r:embed="rId3"/>
          <a:stretch>
            <a:fillRect/>
          </a:stretch>
        </p:blipFill>
        <p:spPr>
          <a:xfrm>
            <a:off x="8254727" y="367990"/>
            <a:ext cx="3515848" cy="43985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31108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3D24071-F41E-49D9-BE62-3E83AE137E0B}"/>
              </a:ext>
            </a:extLst>
          </p:cNvPr>
          <p:cNvSpPr>
            <a:spLocks noGrp="1"/>
          </p:cNvSpPr>
          <p:nvPr>
            <p:ph idx="1"/>
          </p:nvPr>
        </p:nvSpPr>
        <p:spPr>
          <a:xfrm>
            <a:off x="421425" y="168705"/>
            <a:ext cx="7833302" cy="6321304"/>
          </a:xfrm>
        </p:spPr>
        <p:txBody>
          <a:bodyPr vert="horz" lIns="91440" tIns="45720" rIns="91440" bIns="45720" rtlCol="0" anchor="t">
            <a:noAutofit/>
          </a:bodyPr>
          <a:lstStyle/>
          <a:p>
            <a:pPr marL="0" indent="0">
              <a:buNone/>
            </a:pPr>
            <a:r>
              <a:rPr lang="en-US" sz="4000" dirty="0">
                <a:latin typeface="Georgia"/>
              </a:rPr>
              <a:t>“So, Peter, for the second and presumably the last time, I am asking you to leave all this and to go teach and testify, labor and serve loyally until the day in which they will do to you exactly what they did to me.”</a:t>
            </a:r>
            <a:endParaRPr lang="en-US" sz="4000" dirty="0">
              <a:ln>
                <a:solidFill>
                  <a:prstClr val="black">
                    <a:lumMod val="75000"/>
                    <a:lumOff val="25000"/>
                    <a:alpha val="10000"/>
                  </a:prstClr>
                </a:solidFill>
              </a:ln>
            </a:endParaRPr>
          </a:p>
        </p:txBody>
      </p:sp>
      <p:sp>
        <p:nvSpPr>
          <p:cNvPr id="4" name="TextBox 3">
            <a:extLst>
              <a:ext uri="{FF2B5EF4-FFF2-40B4-BE49-F238E27FC236}">
                <a16:creationId xmlns:a16="http://schemas.microsoft.com/office/drawing/2014/main" id="{14420AC0-9975-4A1F-873C-C4AFA89971F1}"/>
              </a:ext>
            </a:extLst>
          </p:cNvPr>
          <p:cNvSpPr txBox="1"/>
          <p:nvPr/>
        </p:nvSpPr>
        <p:spPr>
          <a:xfrm>
            <a:off x="8324528" y="4766537"/>
            <a:ext cx="337624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Georgia"/>
              </a:rPr>
              <a:t>Jeffrey R. Holland, "The First Great Commandment," </a:t>
            </a:r>
            <a:r>
              <a:rPr lang="en-US" i="1" dirty="0">
                <a:latin typeface="Georgia"/>
              </a:rPr>
              <a:t>Ensign</a:t>
            </a:r>
            <a:r>
              <a:rPr lang="en-US" dirty="0">
                <a:latin typeface="Georgia"/>
              </a:rPr>
              <a:t>, November 2012</a:t>
            </a:r>
          </a:p>
        </p:txBody>
      </p:sp>
      <p:pic>
        <p:nvPicPr>
          <p:cNvPr id="5" name="Picture 6">
            <a:extLst>
              <a:ext uri="{FF2B5EF4-FFF2-40B4-BE49-F238E27FC236}">
                <a16:creationId xmlns:a16="http://schemas.microsoft.com/office/drawing/2014/main" id="{6ED9EB39-375A-4DBE-BF82-AE05A9BDF81B}"/>
              </a:ext>
            </a:extLst>
          </p:cNvPr>
          <p:cNvPicPr>
            <a:picLocks noChangeAspect="1"/>
          </p:cNvPicPr>
          <p:nvPr/>
        </p:nvPicPr>
        <p:blipFill>
          <a:blip r:embed="rId3"/>
          <a:stretch>
            <a:fillRect/>
          </a:stretch>
        </p:blipFill>
        <p:spPr>
          <a:xfrm>
            <a:off x="8254727" y="367990"/>
            <a:ext cx="3515848" cy="43985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92825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2F73A8-E360-478E-9633-DD0E261D0B00}"/>
              </a:ext>
            </a:extLst>
          </p:cNvPr>
          <p:cNvSpPr>
            <a:spLocks noGrp="1"/>
          </p:cNvSpPr>
          <p:nvPr>
            <p:ph type="title"/>
          </p:nvPr>
        </p:nvSpPr>
        <p:spPr/>
        <p:txBody>
          <a:bodyPr>
            <a:normAutofit fontScale="90000"/>
          </a:bodyPr>
          <a:lstStyle/>
          <a:p>
            <a:r>
              <a:rPr lang="en-US" dirty="0"/>
              <a:t>Multiple Resurrection Accounts, </a:t>
            </a:r>
            <a:br>
              <a:rPr lang="en-US" dirty="0"/>
            </a:br>
            <a:r>
              <a:rPr lang="en-US" dirty="0"/>
              <a:t>One Witness: He Lives!</a:t>
            </a:r>
          </a:p>
        </p:txBody>
      </p:sp>
      <p:sp>
        <p:nvSpPr>
          <p:cNvPr id="6" name="Content Placeholder 5">
            <a:extLst>
              <a:ext uri="{FF2B5EF4-FFF2-40B4-BE49-F238E27FC236}">
                <a16:creationId xmlns:a16="http://schemas.microsoft.com/office/drawing/2014/main" id="{8FBBEBB6-5407-459E-88AE-4506FBD27BBE}"/>
              </a:ext>
            </a:extLst>
          </p:cNvPr>
          <p:cNvSpPr>
            <a:spLocks noGrp="1"/>
          </p:cNvSpPr>
          <p:nvPr>
            <p:ph idx="1"/>
          </p:nvPr>
        </p:nvSpPr>
        <p:spPr>
          <a:xfrm>
            <a:off x="653143" y="2103120"/>
            <a:ext cx="10881360" cy="4480560"/>
          </a:xfrm>
        </p:spPr>
        <p:txBody>
          <a:bodyPr>
            <a:normAutofit/>
          </a:bodyPr>
          <a:lstStyle/>
          <a:p>
            <a:r>
              <a:rPr lang="en-US" dirty="0">
                <a:solidFill>
                  <a:schemeClr val="tx1"/>
                </a:solidFill>
              </a:rPr>
              <a:t>John—Resurrection morning</a:t>
            </a:r>
          </a:p>
          <a:p>
            <a:r>
              <a:rPr lang="en-US" dirty="0"/>
              <a:t>Luke—the road to Emmaus</a:t>
            </a:r>
          </a:p>
          <a:p>
            <a:r>
              <a:rPr lang="en-US" dirty="0"/>
              <a:t>John—Jesus and Thomas</a:t>
            </a:r>
          </a:p>
          <a:p>
            <a:r>
              <a:rPr lang="en-US" dirty="0"/>
              <a:t>John—Feed my sheep</a:t>
            </a:r>
          </a:p>
          <a:p>
            <a:r>
              <a:rPr lang="en-US" dirty="0">
                <a:solidFill>
                  <a:srgbClr val="FFFF00"/>
                </a:solidFill>
              </a:rPr>
              <a:t>Matthew—The Great Commission </a:t>
            </a:r>
          </a:p>
        </p:txBody>
      </p:sp>
    </p:spTree>
    <p:extLst>
      <p:ext uri="{BB962C8B-B14F-4D97-AF65-F5344CB8AC3E}">
        <p14:creationId xmlns:p14="http://schemas.microsoft.com/office/powerpoint/2010/main" val="27599009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91FB69-3BF5-48DC-BC7D-3656DF6ADEE3}"/>
              </a:ext>
            </a:extLst>
          </p:cNvPr>
          <p:cNvSpPr>
            <a:spLocks noGrp="1"/>
          </p:cNvSpPr>
          <p:nvPr>
            <p:ph type="title"/>
          </p:nvPr>
        </p:nvSpPr>
        <p:spPr>
          <a:xfrm>
            <a:off x="919119" y="225975"/>
            <a:ext cx="10353762" cy="970450"/>
          </a:xfrm>
        </p:spPr>
        <p:txBody>
          <a:bodyPr>
            <a:normAutofit/>
          </a:bodyPr>
          <a:lstStyle/>
          <a:p>
            <a:r>
              <a:rPr lang="en-US" dirty="0"/>
              <a:t>Matthew’s </a:t>
            </a:r>
            <a:r>
              <a:rPr lang="en-US" dirty="0" err="1"/>
              <a:t>Inclusio</a:t>
            </a:r>
            <a:endParaRPr lang="en-US" dirty="0"/>
          </a:p>
        </p:txBody>
      </p:sp>
      <p:sp>
        <p:nvSpPr>
          <p:cNvPr id="3" name="Title 4">
            <a:extLst>
              <a:ext uri="{FF2B5EF4-FFF2-40B4-BE49-F238E27FC236}">
                <a16:creationId xmlns:a16="http://schemas.microsoft.com/office/drawing/2014/main" id="{D63DEAB3-C24D-4EE6-8E35-CA7D8C6E04D7}"/>
              </a:ext>
            </a:extLst>
          </p:cNvPr>
          <p:cNvSpPr txBox="1">
            <a:spLocks/>
          </p:cNvSpPr>
          <p:nvPr/>
        </p:nvSpPr>
        <p:spPr>
          <a:xfrm>
            <a:off x="317500" y="1396999"/>
            <a:ext cx="5994400" cy="5105401"/>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0" dirty="0"/>
              <a:t>“All this was done, that it might be fulfilled which was spoken of the Lord by the prophet, saying,</a:t>
            </a:r>
          </a:p>
          <a:p>
            <a:r>
              <a:rPr lang="en-US" sz="3200" b="0" dirty="0"/>
              <a:t>Behold, a virgin shall be with child, and shall bring forth a son, and they shall call his name Emmanuel, which being interpreted is, </a:t>
            </a:r>
            <a:r>
              <a:rPr lang="en-US" sz="3200" b="0" dirty="0">
                <a:solidFill>
                  <a:srgbClr val="FFFF00"/>
                </a:solidFill>
              </a:rPr>
              <a:t>God with us</a:t>
            </a:r>
            <a:r>
              <a:rPr lang="en-US" sz="3200" b="0" dirty="0"/>
              <a:t>” </a:t>
            </a:r>
          </a:p>
          <a:p>
            <a:r>
              <a:rPr lang="en-US" sz="2800" b="0" dirty="0"/>
              <a:t>(Matthew 1:22–23)</a:t>
            </a:r>
          </a:p>
        </p:txBody>
      </p:sp>
      <p:sp>
        <p:nvSpPr>
          <p:cNvPr id="4" name="Title 4">
            <a:extLst>
              <a:ext uri="{FF2B5EF4-FFF2-40B4-BE49-F238E27FC236}">
                <a16:creationId xmlns:a16="http://schemas.microsoft.com/office/drawing/2014/main" id="{E9528648-88B1-4C26-AF9C-457F118ECA3F}"/>
              </a:ext>
            </a:extLst>
          </p:cNvPr>
          <p:cNvSpPr txBox="1">
            <a:spLocks/>
          </p:cNvSpPr>
          <p:nvPr/>
        </p:nvSpPr>
        <p:spPr>
          <a:xfrm>
            <a:off x="7124700" y="1384300"/>
            <a:ext cx="4965700" cy="423273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0" dirty="0"/>
              <a:t>“Lo, </a:t>
            </a:r>
            <a:r>
              <a:rPr lang="en-US" sz="3200" b="0" dirty="0">
                <a:solidFill>
                  <a:srgbClr val="FFFF00"/>
                </a:solidFill>
              </a:rPr>
              <a:t>I am with you always</a:t>
            </a:r>
            <a:r>
              <a:rPr lang="en-US" sz="3200" b="0" dirty="0"/>
              <a:t>, even unto the end of the world”</a:t>
            </a:r>
          </a:p>
          <a:p>
            <a:r>
              <a:rPr lang="en-US" sz="3200" b="0" dirty="0"/>
              <a:t>(Matthew 28:20)</a:t>
            </a:r>
          </a:p>
        </p:txBody>
      </p:sp>
    </p:spTree>
    <p:extLst>
      <p:ext uri="{BB962C8B-B14F-4D97-AF65-F5344CB8AC3E}">
        <p14:creationId xmlns:p14="http://schemas.microsoft.com/office/powerpoint/2010/main" val="4004874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BE28B-11AF-4454-B442-517670CA6552}"/>
              </a:ext>
            </a:extLst>
          </p:cNvPr>
          <p:cNvSpPr>
            <a:spLocks noGrp="1"/>
          </p:cNvSpPr>
          <p:nvPr>
            <p:ph type="title"/>
          </p:nvPr>
        </p:nvSpPr>
        <p:spPr>
          <a:xfrm>
            <a:off x="345742" y="374072"/>
            <a:ext cx="11655188" cy="1246496"/>
          </a:xfrm>
        </p:spPr>
        <p:txBody>
          <a:bodyPr>
            <a:noAutofit/>
          </a:bodyPr>
          <a:lstStyle/>
          <a:p>
            <a:r>
              <a:rPr lang="en-US" sz="4000" dirty="0"/>
              <a:t>Note the Consistent Message of </a:t>
            </a:r>
            <a:br>
              <a:rPr lang="en-US" sz="4000" dirty="0"/>
            </a:br>
            <a:r>
              <a:rPr lang="en-US" sz="4000" dirty="0"/>
              <a:t>Matthew 28, Mark 16, Luke 24, John 20-21</a:t>
            </a:r>
          </a:p>
        </p:txBody>
      </p:sp>
      <p:sp>
        <p:nvSpPr>
          <p:cNvPr id="3" name="Content Placeholder 2">
            <a:extLst>
              <a:ext uri="{FF2B5EF4-FFF2-40B4-BE49-F238E27FC236}">
                <a16:creationId xmlns:a16="http://schemas.microsoft.com/office/drawing/2014/main" id="{7B10EC75-B9FE-4CA1-A234-D02AEDA92E16}"/>
              </a:ext>
            </a:extLst>
          </p:cNvPr>
          <p:cNvSpPr>
            <a:spLocks noGrp="1"/>
          </p:cNvSpPr>
          <p:nvPr>
            <p:ph sz="half" idx="1"/>
          </p:nvPr>
        </p:nvSpPr>
        <p:spPr>
          <a:xfrm>
            <a:off x="609599" y="2251881"/>
            <a:ext cx="11127475" cy="3874283"/>
          </a:xfrm>
        </p:spPr>
        <p:txBody>
          <a:bodyPr>
            <a:normAutofit/>
          </a:bodyPr>
          <a:lstStyle/>
          <a:p>
            <a:r>
              <a:rPr lang="en-US" sz="4000" b="1" dirty="0">
                <a:solidFill>
                  <a:srgbClr val="FFFF00"/>
                </a:solidFill>
              </a:rPr>
              <a:t>NOT </a:t>
            </a:r>
            <a:r>
              <a:rPr lang="en-US" sz="4000" dirty="0"/>
              <a:t>Jesus has been resurrected and you will be also.</a:t>
            </a:r>
          </a:p>
          <a:p>
            <a:pPr marL="36900" indent="0">
              <a:buNone/>
            </a:pPr>
            <a:endParaRPr lang="en-US" sz="4000" dirty="0"/>
          </a:p>
          <a:p>
            <a:r>
              <a:rPr lang="en-US" sz="4000" b="1" dirty="0">
                <a:solidFill>
                  <a:srgbClr val="FFFF00"/>
                </a:solidFill>
              </a:rPr>
              <a:t>BUT</a:t>
            </a:r>
            <a:r>
              <a:rPr lang="en-US" sz="4000" dirty="0"/>
              <a:t> Jesus has been resurrected and now you need to go tell people about it.</a:t>
            </a:r>
          </a:p>
        </p:txBody>
      </p:sp>
    </p:spTree>
    <p:extLst>
      <p:ext uri="{BB962C8B-B14F-4D97-AF65-F5344CB8AC3E}">
        <p14:creationId xmlns:p14="http://schemas.microsoft.com/office/powerpoint/2010/main" val="1742751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71F9E1-3F62-461D-A075-232FAE181020}"/>
              </a:ext>
            </a:extLst>
          </p:cNvPr>
          <p:cNvSpPr>
            <a:spLocks noGrp="1"/>
          </p:cNvSpPr>
          <p:nvPr>
            <p:ph type="title"/>
          </p:nvPr>
        </p:nvSpPr>
        <p:spPr/>
        <p:txBody>
          <a:bodyPr/>
          <a:lstStyle/>
          <a:p>
            <a:r>
              <a:rPr lang="en-US" dirty="0"/>
              <a:t>The Savior’s Scars</a:t>
            </a:r>
          </a:p>
        </p:txBody>
      </p:sp>
      <p:sp>
        <p:nvSpPr>
          <p:cNvPr id="6" name="Content Placeholder 5">
            <a:extLst>
              <a:ext uri="{FF2B5EF4-FFF2-40B4-BE49-F238E27FC236}">
                <a16:creationId xmlns:a16="http://schemas.microsoft.com/office/drawing/2014/main" id="{43D07A7A-C921-489F-A991-05927DDD8CA7}"/>
              </a:ext>
            </a:extLst>
          </p:cNvPr>
          <p:cNvSpPr>
            <a:spLocks noGrp="1"/>
          </p:cNvSpPr>
          <p:nvPr>
            <p:ph idx="1"/>
          </p:nvPr>
        </p:nvSpPr>
        <p:spPr>
          <a:xfrm>
            <a:off x="544748" y="1732449"/>
            <a:ext cx="5551251" cy="4515951"/>
          </a:xfrm>
        </p:spPr>
        <p:txBody>
          <a:bodyPr>
            <a:normAutofit lnSpcReduction="10000"/>
          </a:bodyPr>
          <a:lstStyle/>
          <a:p>
            <a:r>
              <a:rPr lang="en-US" dirty="0"/>
              <a:t>“[Jesus] shewed unto them his hands and his side.” </a:t>
            </a:r>
            <a:r>
              <a:rPr lang="en-US" sz="2800" dirty="0"/>
              <a:t>(John 20:20)</a:t>
            </a:r>
            <a:endParaRPr lang="en-US" dirty="0"/>
          </a:p>
          <a:p>
            <a:r>
              <a:rPr lang="en-US" dirty="0"/>
              <a:t>“Reach hither thy finger, and behold my hands; and reach hither thy hand, and thrust it into my side.” </a:t>
            </a:r>
            <a:r>
              <a:rPr lang="en-US" sz="2800" dirty="0"/>
              <a:t>(John 20:27)</a:t>
            </a:r>
          </a:p>
          <a:p>
            <a:endParaRPr lang="en-US" sz="2800" dirty="0"/>
          </a:p>
        </p:txBody>
      </p:sp>
      <p:pic>
        <p:nvPicPr>
          <p:cNvPr id="2" name="Picture 2" descr="A statue of a person&#10;&#10;Description automatically generated">
            <a:extLst>
              <a:ext uri="{FF2B5EF4-FFF2-40B4-BE49-F238E27FC236}">
                <a16:creationId xmlns:a16="http://schemas.microsoft.com/office/drawing/2014/main" id="{4F20199B-133C-4EA7-B8D4-6069B1BAC2C1}"/>
              </a:ext>
            </a:extLst>
          </p:cNvPr>
          <p:cNvPicPr>
            <a:picLocks noChangeAspect="1"/>
          </p:cNvPicPr>
          <p:nvPr/>
        </p:nvPicPr>
        <p:blipFill rotWithShape="1">
          <a:blip r:embed="rId3"/>
          <a:srcRect l="3518" t="31903" r="68877" b="41957"/>
          <a:stretch/>
        </p:blipFill>
        <p:spPr>
          <a:xfrm>
            <a:off x="6473252" y="1643375"/>
            <a:ext cx="5040793" cy="48293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1778C464-8E98-40B9-85C4-960023329595}"/>
              </a:ext>
            </a:extLst>
          </p:cNvPr>
          <p:cNvSpPr txBox="1"/>
          <p:nvPr/>
        </p:nvSpPr>
        <p:spPr>
          <a:xfrm>
            <a:off x="6922956" y="61033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Bertel Thorvaldsen</a:t>
            </a:r>
          </a:p>
        </p:txBody>
      </p:sp>
    </p:spTree>
    <p:extLst>
      <p:ext uri="{BB962C8B-B14F-4D97-AF65-F5344CB8AC3E}">
        <p14:creationId xmlns:p14="http://schemas.microsoft.com/office/powerpoint/2010/main" val="3010684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71F9E1-3F62-461D-A075-232FAE181020}"/>
              </a:ext>
            </a:extLst>
          </p:cNvPr>
          <p:cNvSpPr>
            <a:spLocks noGrp="1"/>
          </p:cNvSpPr>
          <p:nvPr>
            <p:ph type="title"/>
          </p:nvPr>
        </p:nvSpPr>
        <p:spPr/>
        <p:txBody>
          <a:bodyPr/>
          <a:lstStyle/>
          <a:p>
            <a:r>
              <a:rPr lang="en-US" dirty="0"/>
              <a:t>The Savior’s Scars</a:t>
            </a:r>
          </a:p>
        </p:txBody>
      </p:sp>
      <p:sp>
        <p:nvSpPr>
          <p:cNvPr id="6" name="Content Placeholder 5">
            <a:extLst>
              <a:ext uri="{FF2B5EF4-FFF2-40B4-BE49-F238E27FC236}">
                <a16:creationId xmlns:a16="http://schemas.microsoft.com/office/drawing/2014/main" id="{43D07A7A-C921-489F-A991-05927DDD8CA7}"/>
              </a:ext>
            </a:extLst>
          </p:cNvPr>
          <p:cNvSpPr>
            <a:spLocks noGrp="1"/>
          </p:cNvSpPr>
          <p:nvPr>
            <p:ph idx="1"/>
          </p:nvPr>
        </p:nvSpPr>
        <p:spPr>
          <a:xfrm>
            <a:off x="544747" y="1732449"/>
            <a:ext cx="5758775" cy="4862904"/>
          </a:xfrm>
        </p:spPr>
        <p:txBody>
          <a:bodyPr>
            <a:normAutofit lnSpcReduction="10000"/>
          </a:bodyPr>
          <a:lstStyle/>
          <a:p>
            <a:pPr marL="36900" indent="0">
              <a:buNone/>
            </a:pPr>
            <a:r>
              <a:rPr lang="en-US" dirty="0"/>
              <a:t>“Come forth unto me, that ye may thrust your hands into my side, and also that ye may feel the prints of the nails in my hands and in my feet, that ye may know that I am…the God of the whole earth.” </a:t>
            </a:r>
          </a:p>
          <a:p>
            <a:pPr marL="36900" indent="0">
              <a:buNone/>
            </a:pPr>
            <a:r>
              <a:rPr lang="en-US" sz="3000" dirty="0"/>
              <a:t>(3 Nephi 11:14)</a:t>
            </a:r>
          </a:p>
        </p:txBody>
      </p:sp>
      <p:pic>
        <p:nvPicPr>
          <p:cNvPr id="2" name="Picture 2">
            <a:extLst>
              <a:ext uri="{FF2B5EF4-FFF2-40B4-BE49-F238E27FC236}">
                <a16:creationId xmlns:a16="http://schemas.microsoft.com/office/drawing/2014/main" id="{4143C2DF-3024-4499-A707-1A406C35EA66}"/>
              </a:ext>
            </a:extLst>
          </p:cNvPr>
          <p:cNvPicPr>
            <a:picLocks noChangeAspect="1"/>
          </p:cNvPicPr>
          <p:nvPr/>
        </p:nvPicPr>
        <p:blipFill>
          <a:blip r:embed="rId3"/>
          <a:stretch>
            <a:fillRect/>
          </a:stretch>
        </p:blipFill>
        <p:spPr>
          <a:xfrm>
            <a:off x="6360827" y="1952469"/>
            <a:ext cx="5528872" cy="3677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84C90F9A-FE81-4459-8C30-5FE610CDF450}"/>
              </a:ext>
            </a:extLst>
          </p:cNvPr>
          <p:cNvSpPr txBox="1"/>
          <p:nvPr/>
        </p:nvSpPr>
        <p:spPr>
          <a:xfrm>
            <a:off x="6810531" y="526072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Jorge Cocco </a:t>
            </a:r>
            <a:r>
              <a:rPr lang="en-US" dirty="0" err="1">
                <a:latin typeface="Georgia"/>
              </a:rPr>
              <a:t>Santángelo</a:t>
            </a:r>
            <a:endParaRPr lang="en-US" dirty="0">
              <a:latin typeface="Georgia"/>
            </a:endParaRPr>
          </a:p>
        </p:txBody>
      </p:sp>
    </p:spTree>
    <p:extLst>
      <p:ext uri="{BB962C8B-B14F-4D97-AF65-F5344CB8AC3E}">
        <p14:creationId xmlns:p14="http://schemas.microsoft.com/office/powerpoint/2010/main" val="719758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picture containing text, colorful&#10;&#10;Description automatically generated">
            <a:extLst>
              <a:ext uri="{FF2B5EF4-FFF2-40B4-BE49-F238E27FC236}">
                <a16:creationId xmlns:a16="http://schemas.microsoft.com/office/drawing/2014/main" id="{92CE5DC6-D563-4717-86CB-D5003DD4B1AA}"/>
              </a:ext>
            </a:extLst>
          </p:cNvPr>
          <p:cNvPicPr>
            <a:picLocks noChangeAspect="1"/>
          </p:cNvPicPr>
          <p:nvPr/>
        </p:nvPicPr>
        <p:blipFill rotWithShape="1">
          <a:blip r:embed="rId3"/>
          <a:srcRect l="3230" t="25401" r="42360" b="25267"/>
          <a:stretch/>
        </p:blipFill>
        <p:spPr>
          <a:xfrm>
            <a:off x="6304613" y="1618160"/>
            <a:ext cx="5603256" cy="47182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itle 4">
            <a:extLst>
              <a:ext uri="{FF2B5EF4-FFF2-40B4-BE49-F238E27FC236}">
                <a16:creationId xmlns:a16="http://schemas.microsoft.com/office/drawing/2014/main" id="{7D71F9E1-3F62-461D-A075-232FAE181020}"/>
              </a:ext>
            </a:extLst>
          </p:cNvPr>
          <p:cNvSpPr>
            <a:spLocks noGrp="1"/>
          </p:cNvSpPr>
          <p:nvPr>
            <p:ph type="title"/>
          </p:nvPr>
        </p:nvSpPr>
        <p:spPr/>
        <p:txBody>
          <a:bodyPr/>
          <a:lstStyle/>
          <a:p>
            <a:r>
              <a:rPr lang="en-US" dirty="0"/>
              <a:t>The Savior’s Scars</a:t>
            </a:r>
          </a:p>
        </p:txBody>
      </p:sp>
      <p:sp>
        <p:nvSpPr>
          <p:cNvPr id="6" name="Content Placeholder 5">
            <a:extLst>
              <a:ext uri="{FF2B5EF4-FFF2-40B4-BE49-F238E27FC236}">
                <a16:creationId xmlns:a16="http://schemas.microsoft.com/office/drawing/2014/main" id="{43D07A7A-C921-489F-A991-05927DDD8CA7}"/>
              </a:ext>
            </a:extLst>
          </p:cNvPr>
          <p:cNvSpPr>
            <a:spLocks noGrp="1"/>
          </p:cNvSpPr>
          <p:nvPr>
            <p:ph idx="1"/>
          </p:nvPr>
        </p:nvSpPr>
        <p:spPr>
          <a:xfrm>
            <a:off x="544747" y="1732449"/>
            <a:ext cx="5758775" cy="4862904"/>
          </a:xfrm>
        </p:spPr>
        <p:txBody>
          <a:bodyPr>
            <a:normAutofit/>
          </a:bodyPr>
          <a:lstStyle/>
          <a:p>
            <a:pPr marL="36900" indent="0">
              <a:buNone/>
            </a:pPr>
            <a:r>
              <a:rPr lang="en-US" dirty="0"/>
              <a:t>“Then shall the Jews look upon me and say: What are these wounds in thine hands and in thy feet?”</a:t>
            </a:r>
          </a:p>
        </p:txBody>
      </p:sp>
      <p:sp>
        <p:nvSpPr>
          <p:cNvPr id="7" name="TextBox 6">
            <a:extLst>
              <a:ext uri="{FF2B5EF4-FFF2-40B4-BE49-F238E27FC236}">
                <a16:creationId xmlns:a16="http://schemas.microsoft.com/office/drawing/2014/main" id="{A4A71075-064F-D24E-B3A4-A7EDD1271D6A}"/>
              </a:ext>
            </a:extLst>
          </p:cNvPr>
          <p:cNvSpPr txBox="1"/>
          <p:nvPr/>
        </p:nvSpPr>
        <p:spPr>
          <a:xfrm>
            <a:off x="6875487" y="600521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Rebekah Goldthwaite</a:t>
            </a:r>
            <a:endParaRPr lang="en-US" dirty="0"/>
          </a:p>
        </p:txBody>
      </p:sp>
    </p:spTree>
    <p:extLst>
      <p:ext uri="{BB962C8B-B14F-4D97-AF65-F5344CB8AC3E}">
        <p14:creationId xmlns:p14="http://schemas.microsoft.com/office/powerpoint/2010/main" val="545652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5788C-EEB2-4664-9421-54A9687CDAEC}"/>
              </a:ext>
            </a:extLst>
          </p:cNvPr>
          <p:cNvSpPr>
            <a:spLocks noGrp="1"/>
          </p:cNvSpPr>
          <p:nvPr>
            <p:ph type="title"/>
          </p:nvPr>
        </p:nvSpPr>
        <p:spPr>
          <a:xfrm>
            <a:off x="537733" y="680958"/>
            <a:ext cx="7303989" cy="5719842"/>
          </a:xfrm>
        </p:spPr>
        <p:txBody>
          <a:bodyPr vert="horz" lIns="91440" tIns="45720" rIns="91440" bIns="45720" rtlCol="0" anchor="ctr">
            <a:noAutofit/>
          </a:bodyPr>
          <a:lstStyle/>
          <a:p>
            <a:pPr algn="l"/>
            <a:r>
              <a:rPr lang="en-US" sz="3600" b="0" dirty="0">
                <a:latin typeface="Georgia"/>
              </a:rPr>
              <a:t>“What do you do [when you’re in the position of those early disciples?] When it’s Saturday in your life, how do you react? When you are somewhere between yesterday’s tragedy and tomorrow’s triumph, what do you do? Do you leave God—or do you linger near him?” </a:t>
            </a:r>
            <a:endParaRPr lang="en-US" sz="3600" b="0" dirty="0">
              <a:ln>
                <a:solidFill>
                  <a:prstClr val="black">
                    <a:lumMod val="75000"/>
                    <a:lumOff val="25000"/>
                    <a:alpha val="10000"/>
                  </a:prstClr>
                </a:solidFill>
              </a:ln>
              <a:latin typeface="Georgia"/>
            </a:endParaRPr>
          </a:p>
          <a:p>
            <a:endParaRPr lang="en-US" sz="2000" b="0" dirty="0">
              <a:ln>
                <a:solidFill>
                  <a:prstClr val="black">
                    <a:lumMod val="75000"/>
                    <a:lumOff val="25000"/>
                    <a:alpha val="10000"/>
                  </a:prstClr>
                </a:solidFill>
              </a:ln>
            </a:endParaRPr>
          </a:p>
        </p:txBody>
      </p:sp>
      <p:sp>
        <p:nvSpPr>
          <p:cNvPr id="3" name="TextBox 2">
            <a:extLst>
              <a:ext uri="{FF2B5EF4-FFF2-40B4-BE49-F238E27FC236}">
                <a16:creationId xmlns:a16="http://schemas.microsoft.com/office/drawing/2014/main" id="{1AC6297F-3609-495B-B4DF-D14C1E548557}"/>
              </a:ext>
            </a:extLst>
          </p:cNvPr>
          <p:cNvSpPr txBox="1"/>
          <p:nvPr/>
        </p:nvSpPr>
        <p:spPr>
          <a:xfrm>
            <a:off x="8300245" y="5021705"/>
            <a:ext cx="315350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Georgia"/>
                <a:ea typeface="+mn-lt"/>
                <a:cs typeface="+mn-lt"/>
              </a:rPr>
              <a:t>Max Lucado, </a:t>
            </a:r>
            <a:r>
              <a:rPr lang="en-US" i="1" dirty="0">
                <a:latin typeface="Georgia"/>
                <a:ea typeface="+mn-lt"/>
                <a:cs typeface="+mn-lt"/>
              </a:rPr>
              <a:t>He Chose the Nails</a:t>
            </a:r>
            <a:r>
              <a:rPr lang="en-US" dirty="0">
                <a:latin typeface="Georgia"/>
                <a:ea typeface="+mn-lt"/>
                <a:cs typeface="+mn-lt"/>
              </a:rPr>
              <a:t>, 206.</a:t>
            </a:r>
            <a:endParaRPr lang="en-US" dirty="0">
              <a:latin typeface="Georgia"/>
            </a:endParaRPr>
          </a:p>
          <a:p>
            <a:endParaRPr lang="en-US" dirty="0"/>
          </a:p>
        </p:txBody>
      </p:sp>
      <p:pic>
        <p:nvPicPr>
          <p:cNvPr id="4" name="Picture 4" descr="A person wearing a suit and tie smiling at the camera&#10;&#10;Description automatically generated">
            <a:extLst>
              <a:ext uri="{FF2B5EF4-FFF2-40B4-BE49-F238E27FC236}">
                <a16:creationId xmlns:a16="http://schemas.microsoft.com/office/drawing/2014/main" id="{C6A95112-2598-4934-866D-E41943FD9101}"/>
              </a:ext>
            </a:extLst>
          </p:cNvPr>
          <p:cNvPicPr>
            <a:picLocks noChangeAspect="1"/>
          </p:cNvPicPr>
          <p:nvPr/>
        </p:nvPicPr>
        <p:blipFill rotWithShape="1">
          <a:blip r:embed="rId2"/>
          <a:srcRect l="5751" t="-328" r="6390"/>
          <a:stretch/>
        </p:blipFill>
        <p:spPr>
          <a:xfrm>
            <a:off x="8099731" y="1057869"/>
            <a:ext cx="3554536" cy="39638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99766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picture containing text, colorful&#10;&#10;Description automatically generated">
            <a:extLst>
              <a:ext uri="{FF2B5EF4-FFF2-40B4-BE49-F238E27FC236}">
                <a16:creationId xmlns:a16="http://schemas.microsoft.com/office/drawing/2014/main" id="{92CE5DC6-D563-4717-86CB-D5003DD4B1AA}"/>
              </a:ext>
            </a:extLst>
          </p:cNvPr>
          <p:cNvPicPr>
            <a:picLocks noChangeAspect="1"/>
          </p:cNvPicPr>
          <p:nvPr/>
        </p:nvPicPr>
        <p:blipFill rotWithShape="1">
          <a:blip r:embed="rId3"/>
          <a:srcRect l="3230" t="25401" r="42360" b="25267"/>
          <a:stretch/>
        </p:blipFill>
        <p:spPr>
          <a:xfrm>
            <a:off x="6304613" y="1618160"/>
            <a:ext cx="5603256" cy="47182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itle 4">
            <a:extLst>
              <a:ext uri="{FF2B5EF4-FFF2-40B4-BE49-F238E27FC236}">
                <a16:creationId xmlns:a16="http://schemas.microsoft.com/office/drawing/2014/main" id="{7D71F9E1-3F62-461D-A075-232FAE181020}"/>
              </a:ext>
            </a:extLst>
          </p:cNvPr>
          <p:cNvSpPr>
            <a:spLocks noGrp="1"/>
          </p:cNvSpPr>
          <p:nvPr>
            <p:ph type="title"/>
          </p:nvPr>
        </p:nvSpPr>
        <p:spPr/>
        <p:txBody>
          <a:bodyPr/>
          <a:lstStyle/>
          <a:p>
            <a:r>
              <a:rPr lang="en-US" dirty="0"/>
              <a:t>The Savior’s Scars</a:t>
            </a:r>
          </a:p>
        </p:txBody>
      </p:sp>
      <p:sp>
        <p:nvSpPr>
          <p:cNvPr id="6" name="Content Placeholder 5">
            <a:extLst>
              <a:ext uri="{FF2B5EF4-FFF2-40B4-BE49-F238E27FC236}">
                <a16:creationId xmlns:a16="http://schemas.microsoft.com/office/drawing/2014/main" id="{43D07A7A-C921-489F-A991-05927DDD8CA7}"/>
              </a:ext>
            </a:extLst>
          </p:cNvPr>
          <p:cNvSpPr>
            <a:spLocks noGrp="1"/>
          </p:cNvSpPr>
          <p:nvPr>
            <p:ph idx="1"/>
          </p:nvPr>
        </p:nvSpPr>
        <p:spPr>
          <a:xfrm>
            <a:off x="544747" y="1732449"/>
            <a:ext cx="5758775" cy="4862904"/>
          </a:xfrm>
        </p:spPr>
        <p:txBody>
          <a:bodyPr>
            <a:normAutofit lnSpcReduction="10000"/>
          </a:bodyPr>
          <a:lstStyle/>
          <a:p>
            <a:pPr marL="36900" indent="0">
              <a:buNone/>
            </a:pPr>
            <a:r>
              <a:rPr lang="en-US" dirty="0"/>
              <a:t>“Then shall they know that I am the Lord; for I will say unto them: These wounds are the wounds with which I was wounded in the house of my friends. I am he who was lifted up. I am Jesus that was crucified.” </a:t>
            </a:r>
            <a:r>
              <a:rPr lang="en-US" sz="2800" dirty="0"/>
              <a:t>(D&amp;C 45:51-52) </a:t>
            </a:r>
            <a:endParaRPr lang="en-US" sz="2400" dirty="0"/>
          </a:p>
        </p:txBody>
      </p:sp>
      <p:sp>
        <p:nvSpPr>
          <p:cNvPr id="3" name="TextBox 2">
            <a:extLst>
              <a:ext uri="{FF2B5EF4-FFF2-40B4-BE49-F238E27FC236}">
                <a16:creationId xmlns:a16="http://schemas.microsoft.com/office/drawing/2014/main" id="{12338D7C-534B-4208-ABD6-C16F300F7FA9}"/>
              </a:ext>
            </a:extLst>
          </p:cNvPr>
          <p:cNvSpPr txBox="1"/>
          <p:nvPr/>
        </p:nvSpPr>
        <p:spPr>
          <a:xfrm>
            <a:off x="6875487" y="600521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Rebekah Goldthwaite</a:t>
            </a:r>
            <a:endParaRPr lang="en-US" dirty="0"/>
          </a:p>
        </p:txBody>
      </p:sp>
    </p:spTree>
    <p:extLst>
      <p:ext uri="{BB962C8B-B14F-4D97-AF65-F5344CB8AC3E}">
        <p14:creationId xmlns:p14="http://schemas.microsoft.com/office/powerpoint/2010/main" val="22024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3D24071-F41E-49D9-BE62-3E83AE137E0B}"/>
              </a:ext>
            </a:extLst>
          </p:cNvPr>
          <p:cNvSpPr>
            <a:spLocks noGrp="1"/>
          </p:cNvSpPr>
          <p:nvPr>
            <p:ph idx="1"/>
          </p:nvPr>
        </p:nvSpPr>
        <p:spPr>
          <a:xfrm>
            <a:off x="222740" y="330924"/>
            <a:ext cx="8043710" cy="6374674"/>
          </a:xfrm>
        </p:spPr>
        <p:txBody>
          <a:bodyPr vert="horz" lIns="91440" tIns="45720" rIns="91440" bIns="45720" rtlCol="0" anchor="t">
            <a:noAutofit/>
          </a:bodyPr>
          <a:lstStyle/>
          <a:p>
            <a:pPr marL="0" indent="0">
              <a:buClr>
                <a:srgbClr val="E0EBF6"/>
              </a:buClr>
              <a:buNone/>
            </a:pPr>
            <a:r>
              <a:rPr lang="en-US" sz="3200" dirty="0">
                <a:latin typeface="Georgia"/>
              </a:rPr>
              <a:t>“However dim our days may seem, they have been a lot darker for the Savior of the world. As a reminder of those days, Jesus has chosen, even in a resurrected, otherwise perfected body, to retain for the benefit of His disciples the wounds in His hands and in His feet and in His side—signs, if you will, that painful things happen even to the pure and the perfect; signs, if you will, that pain in this world is not evidence that God doesn’t love you; signs, if you will, that problems pass and happiness can be ours. . . . </a:t>
            </a:r>
          </a:p>
        </p:txBody>
      </p:sp>
      <p:pic>
        <p:nvPicPr>
          <p:cNvPr id="5" name="Picture 6">
            <a:extLst>
              <a:ext uri="{FF2B5EF4-FFF2-40B4-BE49-F238E27FC236}">
                <a16:creationId xmlns:a16="http://schemas.microsoft.com/office/drawing/2014/main" id="{DBD34C91-AFB2-0943-848B-D84015C70B50}"/>
              </a:ext>
            </a:extLst>
          </p:cNvPr>
          <p:cNvPicPr>
            <a:picLocks noChangeAspect="1"/>
          </p:cNvPicPr>
          <p:nvPr/>
        </p:nvPicPr>
        <p:blipFill>
          <a:blip r:embed="rId2"/>
          <a:stretch>
            <a:fillRect/>
          </a:stretch>
        </p:blipFill>
        <p:spPr>
          <a:xfrm>
            <a:off x="8296428" y="335236"/>
            <a:ext cx="3517067" cy="4400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85A21152-0C64-1F45-A93A-69B7DFBC1283}"/>
              </a:ext>
            </a:extLst>
          </p:cNvPr>
          <p:cNvSpPr txBox="1"/>
          <p:nvPr/>
        </p:nvSpPr>
        <p:spPr>
          <a:xfrm>
            <a:off x="8366838" y="4881815"/>
            <a:ext cx="337624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Georgia"/>
              </a:rPr>
              <a:t>Jeffrey R. Holland, “Teaching, Preaching, Healing,” </a:t>
            </a:r>
          </a:p>
          <a:p>
            <a:pPr algn="ctr"/>
            <a:r>
              <a:rPr lang="en-US" i="1" dirty="0">
                <a:latin typeface="Georgia"/>
              </a:rPr>
              <a:t>Ensign</a:t>
            </a:r>
            <a:r>
              <a:rPr lang="en-US" dirty="0">
                <a:latin typeface="Georgia"/>
              </a:rPr>
              <a:t>, January 2003.</a:t>
            </a:r>
          </a:p>
        </p:txBody>
      </p:sp>
    </p:spTree>
    <p:extLst>
      <p:ext uri="{BB962C8B-B14F-4D97-AF65-F5344CB8AC3E}">
        <p14:creationId xmlns:p14="http://schemas.microsoft.com/office/powerpoint/2010/main" val="7303203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3D24071-F41E-49D9-BE62-3E83AE137E0B}"/>
              </a:ext>
            </a:extLst>
          </p:cNvPr>
          <p:cNvSpPr>
            <a:spLocks noGrp="1"/>
          </p:cNvSpPr>
          <p:nvPr>
            <p:ph idx="1"/>
          </p:nvPr>
        </p:nvSpPr>
        <p:spPr>
          <a:xfrm>
            <a:off x="222740" y="483326"/>
            <a:ext cx="8043710" cy="6569391"/>
          </a:xfrm>
        </p:spPr>
        <p:txBody>
          <a:bodyPr vert="horz" lIns="91440" tIns="45720" rIns="91440" bIns="45720" rtlCol="0" anchor="t">
            <a:noAutofit/>
          </a:bodyPr>
          <a:lstStyle/>
          <a:p>
            <a:pPr marL="0" indent="0">
              <a:buClr>
                <a:srgbClr val="E0EBF6"/>
              </a:buClr>
              <a:buNone/>
            </a:pPr>
            <a:r>
              <a:rPr lang="en-US" sz="4800" dirty="0">
                <a:latin typeface="Georgia"/>
              </a:rPr>
              <a:t>“It is the wounded Christ who is the Captain of our souls… These wounds are the principal way we are to recognize Him when He comes.”</a:t>
            </a:r>
          </a:p>
        </p:txBody>
      </p:sp>
      <p:sp>
        <p:nvSpPr>
          <p:cNvPr id="4" name="TextBox 3">
            <a:extLst>
              <a:ext uri="{FF2B5EF4-FFF2-40B4-BE49-F238E27FC236}">
                <a16:creationId xmlns:a16="http://schemas.microsoft.com/office/drawing/2014/main" id="{14420AC0-9975-4A1F-873C-C4AFA89971F1}"/>
              </a:ext>
            </a:extLst>
          </p:cNvPr>
          <p:cNvSpPr txBox="1"/>
          <p:nvPr/>
        </p:nvSpPr>
        <p:spPr>
          <a:xfrm>
            <a:off x="8366838" y="4881814"/>
            <a:ext cx="337624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Georgia"/>
              </a:rPr>
              <a:t>Jeffrey R. Holland, “Teaching, Preaching, Healing,” </a:t>
            </a:r>
          </a:p>
          <a:p>
            <a:pPr algn="ctr"/>
            <a:r>
              <a:rPr lang="en-US" i="1" dirty="0">
                <a:latin typeface="Georgia"/>
              </a:rPr>
              <a:t>Ensign</a:t>
            </a:r>
            <a:r>
              <a:rPr lang="en-US" dirty="0">
                <a:latin typeface="Georgia"/>
              </a:rPr>
              <a:t>, January 2003.</a:t>
            </a:r>
          </a:p>
        </p:txBody>
      </p:sp>
      <p:pic>
        <p:nvPicPr>
          <p:cNvPr id="2" name="Picture 6">
            <a:extLst>
              <a:ext uri="{FF2B5EF4-FFF2-40B4-BE49-F238E27FC236}">
                <a16:creationId xmlns:a16="http://schemas.microsoft.com/office/drawing/2014/main" id="{3A9B5F4F-D696-471E-B6C2-216CD459FFDA}"/>
              </a:ext>
            </a:extLst>
          </p:cNvPr>
          <p:cNvPicPr>
            <a:picLocks noChangeAspect="1"/>
          </p:cNvPicPr>
          <p:nvPr/>
        </p:nvPicPr>
        <p:blipFill>
          <a:blip r:embed="rId2"/>
          <a:stretch>
            <a:fillRect/>
          </a:stretch>
        </p:blipFill>
        <p:spPr>
          <a:xfrm>
            <a:off x="8296428" y="335236"/>
            <a:ext cx="3517067" cy="4400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5672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Closer Look at Symbolism of Christus and Ancient Apostles Statues in Rome  - Church News and Events">
            <a:extLst>
              <a:ext uri="{FF2B5EF4-FFF2-40B4-BE49-F238E27FC236}">
                <a16:creationId xmlns:a16="http://schemas.microsoft.com/office/drawing/2014/main" id="{12290922-E62A-4DE7-87CC-F4E782BEE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264" y="1404164"/>
            <a:ext cx="6425471" cy="41454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itle 4">
            <a:extLst>
              <a:ext uri="{FF2B5EF4-FFF2-40B4-BE49-F238E27FC236}">
                <a16:creationId xmlns:a16="http://schemas.microsoft.com/office/drawing/2014/main" id="{B1A0BC96-1F4F-4251-AB04-49CB33A1F19F}"/>
              </a:ext>
            </a:extLst>
          </p:cNvPr>
          <p:cNvSpPr txBox="1">
            <a:spLocks/>
          </p:cNvSpPr>
          <p:nvPr/>
        </p:nvSpPr>
        <p:spPr>
          <a:xfrm>
            <a:off x="843582" y="370113"/>
            <a:ext cx="10353762" cy="82296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His Prints of Peace</a:t>
            </a:r>
          </a:p>
        </p:txBody>
      </p:sp>
      <p:sp>
        <p:nvSpPr>
          <p:cNvPr id="3" name="Title 2">
            <a:extLst>
              <a:ext uri="{FF2B5EF4-FFF2-40B4-BE49-F238E27FC236}">
                <a16:creationId xmlns:a16="http://schemas.microsoft.com/office/drawing/2014/main" id="{C77F1BD3-4C4B-AC82-0DEE-0262A177A59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764681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71F9E1-3F62-461D-A075-232FAE181020}"/>
              </a:ext>
            </a:extLst>
          </p:cNvPr>
          <p:cNvSpPr>
            <a:spLocks noGrp="1"/>
          </p:cNvSpPr>
          <p:nvPr>
            <p:ph type="title"/>
          </p:nvPr>
        </p:nvSpPr>
        <p:spPr>
          <a:xfrm>
            <a:off x="919119" y="5760720"/>
            <a:ext cx="10353762" cy="822960"/>
          </a:xfrm>
        </p:spPr>
        <p:txBody>
          <a:bodyPr>
            <a:normAutofit/>
          </a:bodyPr>
          <a:lstStyle/>
          <a:p>
            <a:r>
              <a:rPr lang="en-US" dirty="0"/>
              <a:t>The Prince of Peace</a:t>
            </a:r>
          </a:p>
        </p:txBody>
      </p:sp>
      <p:pic>
        <p:nvPicPr>
          <p:cNvPr id="1026" name="Picture 2" descr="A Closer Look at Symbolism of Christus and Ancient Apostles Statues in Rome  - Church News and Events">
            <a:extLst>
              <a:ext uri="{FF2B5EF4-FFF2-40B4-BE49-F238E27FC236}">
                <a16:creationId xmlns:a16="http://schemas.microsoft.com/office/drawing/2014/main" id="{12290922-E62A-4DE7-87CC-F4E782BEE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264" y="1404164"/>
            <a:ext cx="6425471" cy="41454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itle 4">
            <a:extLst>
              <a:ext uri="{FF2B5EF4-FFF2-40B4-BE49-F238E27FC236}">
                <a16:creationId xmlns:a16="http://schemas.microsoft.com/office/drawing/2014/main" id="{B1A0BC96-1F4F-4251-AB04-49CB33A1F19F}"/>
              </a:ext>
            </a:extLst>
          </p:cNvPr>
          <p:cNvSpPr txBox="1">
            <a:spLocks/>
          </p:cNvSpPr>
          <p:nvPr/>
        </p:nvSpPr>
        <p:spPr>
          <a:xfrm>
            <a:off x="843582" y="370113"/>
            <a:ext cx="10353762" cy="82296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His Prints </a:t>
            </a:r>
            <a:r>
              <a:rPr lang="en-US" dirty="0"/>
              <a:t>of Peace</a:t>
            </a:r>
          </a:p>
        </p:txBody>
      </p:sp>
    </p:spTree>
    <p:extLst>
      <p:ext uri="{BB962C8B-B14F-4D97-AF65-F5344CB8AC3E}">
        <p14:creationId xmlns:p14="http://schemas.microsoft.com/office/powerpoint/2010/main" val="2740722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93822-612D-44AB-9498-FBC105B6AB9A}"/>
              </a:ext>
            </a:extLst>
          </p:cNvPr>
          <p:cNvSpPr>
            <a:spLocks noGrp="1"/>
          </p:cNvSpPr>
          <p:nvPr>
            <p:ph type="title"/>
          </p:nvPr>
        </p:nvSpPr>
        <p:spPr/>
        <p:txBody>
          <a:bodyPr/>
          <a:lstStyle/>
          <a:p>
            <a:r>
              <a:rPr lang="en-US" dirty="0"/>
              <a:t>Acknowledgements</a:t>
            </a:r>
          </a:p>
        </p:txBody>
      </p:sp>
      <p:sp>
        <p:nvSpPr>
          <p:cNvPr id="5" name="Content Placeholder 4">
            <a:extLst>
              <a:ext uri="{FF2B5EF4-FFF2-40B4-BE49-F238E27FC236}">
                <a16:creationId xmlns:a16="http://schemas.microsoft.com/office/drawing/2014/main" id="{767602DF-4FB7-49CD-9D28-6C764DF9C869}"/>
              </a:ext>
            </a:extLst>
          </p:cNvPr>
          <p:cNvSpPr>
            <a:spLocks noGrp="1"/>
          </p:cNvSpPr>
          <p:nvPr>
            <p:ph idx="1"/>
          </p:nvPr>
        </p:nvSpPr>
        <p:spPr>
          <a:xfrm>
            <a:off x="740228" y="1580051"/>
            <a:ext cx="10755085" cy="4668349"/>
          </a:xfrm>
        </p:spPr>
        <p:txBody>
          <a:bodyPr>
            <a:normAutofit/>
          </a:bodyPr>
          <a:lstStyle/>
          <a:p>
            <a:pPr marL="36900" indent="0">
              <a:buNone/>
            </a:pPr>
            <a:r>
              <a:rPr lang="en-US" dirty="0"/>
              <a:t>Insights from, discussions with, and resources authored by Dr. Raymond Brown, Dr. N.T. Wright, Dr. Matthew Grey, Dr. Gail R. </a:t>
            </a:r>
            <a:r>
              <a:rPr lang="en-US" dirty="0" err="1"/>
              <a:t>O’Day</a:t>
            </a:r>
            <a:r>
              <a:rPr lang="en-US" dirty="0"/>
              <a:t>, Dr. Tyler Griffin, Dr. Hank Smith, James Martin, SJ, Max Lucado, and Michelle Wilson were used in the creation of this video.</a:t>
            </a:r>
          </a:p>
        </p:txBody>
      </p:sp>
    </p:spTree>
    <p:extLst>
      <p:ext uri="{BB962C8B-B14F-4D97-AF65-F5344CB8AC3E}">
        <p14:creationId xmlns:p14="http://schemas.microsoft.com/office/powerpoint/2010/main" val="3717435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CA15EC-44A3-4915-856E-21E461029F2F}"/>
              </a:ext>
            </a:extLst>
          </p:cNvPr>
          <p:cNvSpPr>
            <a:spLocks noGrp="1"/>
          </p:cNvSpPr>
          <p:nvPr>
            <p:ph sz="half" idx="1"/>
          </p:nvPr>
        </p:nvSpPr>
        <p:spPr>
          <a:xfrm>
            <a:off x="82062" y="263771"/>
            <a:ext cx="8901721" cy="6401654"/>
          </a:xfrm>
        </p:spPr>
        <p:txBody>
          <a:bodyPr vert="horz" lIns="91440" tIns="45720" rIns="91440" bIns="45720" rtlCol="0" anchor="t">
            <a:noAutofit/>
          </a:bodyPr>
          <a:lstStyle/>
          <a:p>
            <a:pPr marL="37465" indent="0">
              <a:buNone/>
            </a:pPr>
            <a:r>
              <a:rPr lang="en-US" sz="4000" dirty="0">
                <a:ln>
                  <a:solidFill>
                    <a:prstClr val="black">
                      <a:lumMod val="75000"/>
                      <a:lumOff val="25000"/>
                      <a:alpha val="10000"/>
                    </a:prstClr>
                  </a:solidFill>
                </a:ln>
                <a:latin typeface="Georgia"/>
              </a:rPr>
              <a:t>“Each of us will have our own Fridays﻿—those days when the universe itself seems shattered and the shards of our world lie littered about us in pieces. We all will experience those broken times when it seems we can never be put together again. We will all have our Fridays.</a:t>
            </a:r>
            <a:endParaRPr lang="en-US" sz="4000" dirty="0">
              <a:ln>
                <a:solidFill>
                  <a:prstClr val="black">
                    <a:lumMod val="75000"/>
                    <a:lumOff val="25000"/>
                    <a:alpha val="10000"/>
                  </a:prstClr>
                </a:solidFill>
              </a:ln>
            </a:endParaRPr>
          </a:p>
          <a:p>
            <a:pPr indent="-305435">
              <a:buClr>
                <a:srgbClr val="E0EBF6"/>
              </a:buClr>
            </a:pPr>
            <a:endParaRPr lang="en-US" sz="3600" dirty="0">
              <a:ln>
                <a:solidFill>
                  <a:prstClr val="black">
                    <a:lumMod val="75000"/>
                    <a:lumOff val="25000"/>
                    <a:alpha val="10000"/>
                  </a:prstClr>
                </a:solidFill>
              </a:ln>
            </a:endParaRPr>
          </a:p>
        </p:txBody>
      </p:sp>
      <p:pic>
        <p:nvPicPr>
          <p:cNvPr id="5" name="Picture 7" descr="A person wearing a suit and tie looking at the camera&#10;&#10;Description automatically generated">
            <a:extLst>
              <a:ext uri="{FF2B5EF4-FFF2-40B4-BE49-F238E27FC236}">
                <a16:creationId xmlns:a16="http://schemas.microsoft.com/office/drawing/2014/main" id="{BC3B906A-0E28-D84C-BCAE-F9F00A5D3A4E}"/>
              </a:ext>
            </a:extLst>
          </p:cNvPr>
          <p:cNvPicPr>
            <a:picLocks noChangeAspect="1"/>
          </p:cNvPicPr>
          <p:nvPr/>
        </p:nvPicPr>
        <p:blipFill rotWithShape="1">
          <a:blip r:embed="rId2"/>
          <a:srcRect l="6400" r="5600" b="-321"/>
          <a:stretch/>
        </p:blipFill>
        <p:spPr>
          <a:xfrm>
            <a:off x="9114788" y="486499"/>
            <a:ext cx="2825261" cy="40268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D6D9EA9B-E525-4040-AC63-CBAB2D59FBCE}"/>
              </a:ext>
            </a:extLst>
          </p:cNvPr>
          <p:cNvSpPr txBox="1"/>
          <p:nvPr/>
        </p:nvSpPr>
        <p:spPr>
          <a:xfrm>
            <a:off x="9114788" y="4676163"/>
            <a:ext cx="282526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Georgia"/>
                <a:ea typeface="+mn-lt"/>
                <a:cs typeface="+mn-lt"/>
              </a:rPr>
              <a:t>Elder Joseph B. Wirthlin, “Sunday will come,” </a:t>
            </a:r>
            <a:r>
              <a:rPr lang="en-US" i="1" dirty="0">
                <a:latin typeface="Georgia"/>
                <a:ea typeface="+mn-lt"/>
                <a:cs typeface="+mn-lt"/>
              </a:rPr>
              <a:t>Ensign</a:t>
            </a:r>
            <a:r>
              <a:rPr lang="en-US" dirty="0">
                <a:latin typeface="Georgia"/>
                <a:ea typeface="+mn-lt"/>
                <a:cs typeface="+mn-lt"/>
              </a:rPr>
              <a:t>, November 2006.</a:t>
            </a:r>
            <a:endParaRPr lang="en-US" dirty="0">
              <a:latin typeface="Georgia"/>
            </a:endParaRPr>
          </a:p>
        </p:txBody>
      </p:sp>
    </p:spTree>
    <p:extLst>
      <p:ext uri="{BB962C8B-B14F-4D97-AF65-F5344CB8AC3E}">
        <p14:creationId xmlns:p14="http://schemas.microsoft.com/office/powerpoint/2010/main" val="2009492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CA15EC-44A3-4915-856E-21E461029F2F}"/>
              </a:ext>
            </a:extLst>
          </p:cNvPr>
          <p:cNvSpPr>
            <a:spLocks noGrp="1"/>
          </p:cNvSpPr>
          <p:nvPr>
            <p:ph sz="half" idx="1"/>
          </p:nvPr>
        </p:nvSpPr>
        <p:spPr>
          <a:xfrm>
            <a:off x="82062" y="263771"/>
            <a:ext cx="8901721" cy="6401654"/>
          </a:xfrm>
        </p:spPr>
        <p:txBody>
          <a:bodyPr vert="horz" lIns="91440" tIns="45720" rIns="91440" bIns="45720" rtlCol="0" anchor="t">
            <a:noAutofit/>
          </a:bodyPr>
          <a:lstStyle/>
          <a:p>
            <a:pPr marL="37465" indent="0">
              <a:buClr>
                <a:srgbClr val="E0EBF6"/>
              </a:buClr>
              <a:buNone/>
            </a:pPr>
            <a:r>
              <a:rPr lang="en-US" sz="4000" dirty="0">
                <a:ln>
                  <a:solidFill>
                    <a:prstClr val="black">
                      <a:lumMod val="75000"/>
                      <a:lumOff val="25000"/>
                      <a:alpha val="10000"/>
                    </a:prstClr>
                  </a:solidFill>
                </a:ln>
                <a:latin typeface="Georgia"/>
              </a:rPr>
              <a:t>But I testify to you in the name of the One who conquered death﻿—Sunday will come. In the darkness of our sorrow, Sunday will come.</a:t>
            </a:r>
          </a:p>
          <a:p>
            <a:pPr marL="37465" indent="0">
              <a:buClr>
                <a:srgbClr val="E0EBF6"/>
              </a:buClr>
              <a:buNone/>
            </a:pPr>
            <a:r>
              <a:rPr lang="en-US" sz="4000" dirty="0">
                <a:ln>
                  <a:solidFill>
                    <a:prstClr val="black">
                      <a:lumMod val="75000"/>
                      <a:lumOff val="25000"/>
                      <a:alpha val="10000"/>
                    </a:prstClr>
                  </a:solidFill>
                </a:ln>
                <a:latin typeface="Georgia"/>
              </a:rPr>
              <a:t>No matter our desperation, no matter our grief, Sunday will come. In this life or the next, Sunday will come.”</a:t>
            </a:r>
          </a:p>
        </p:txBody>
      </p:sp>
      <p:pic>
        <p:nvPicPr>
          <p:cNvPr id="7" name="Picture 7" descr="A person wearing a suit and tie looking at the camera&#10;&#10;Description automatically generated">
            <a:extLst>
              <a:ext uri="{FF2B5EF4-FFF2-40B4-BE49-F238E27FC236}">
                <a16:creationId xmlns:a16="http://schemas.microsoft.com/office/drawing/2014/main" id="{B5AA5589-1651-4AC8-A4A3-8C123703796E}"/>
              </a:ext>
            </a:extLst>
          </p:cNvPr>
          <p:cNvPicPr>
            <a:picLocks noChangeAspect="1"/>
          </p:cNvPicPr>
          <p:nvPr/>
        </p:nvPicPr>
        <p:blipFill rotWithShape="1">
          <a:blip r:embed="rId2"/>
          <a:srcRect l="6400" r="5600" b="-321"/>
          <a:stretch/>
        </p:blipFill>
        <p:spPr>
          <a:xfrm>
            <a:off x="9114788" y="486499"/>
            <a:ext cx="2825261" cy="40268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76B80FD4-DF84-455F-B66E-A7A3ADB76532}"/>
              </a:ext>
            </a:extLst>
          </p:cNvPr>
          <p:cNvSpPr txBox="1"/>
          <p:nvPr/>
        </p:nvSpPr>
        <p:spPr>
          <a:xfrm>
            <a:off x="9114788" y="4676163"/>
            <a:ext cx="282526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Georgia"/>
                <a:ea typeface="+mn-lt"/>
                <a:cs typeface="+mn-lt"/>
              </a:rPr>
              <a:t>Elder Joseph B. Wirthlin, “Sunday will come,” </a:t>
            </a:r>
            <a:r>
              <a:rPr lang="en-US" i="1" dirty="0">
                <a:latin typeface="Georgia"/>
                <a:ea typeface="+mn-lt"/>
                <a:cs typeface="+mn-lt"/>
              </a:rPr>
              <a:t>Ensign</a:t>
            </a:r>
            <a:r>
              <a:rPr lang="en-US" dirty="0">
                <a:latin typeface="Georgia"/>
                <a:ea typeface="+mn-lt"/>
                <a:cs typeface="+mn-lt"/>
              </a:rPr>
              <a:t>, November 2006.</a:t>
            </a:r>
            <a:endParaRPr lang="en-US" dirty="0">
              <a:latin typeface="Georgia"/>
            </a:endParaRPr>
          </a:p>
        </p:txBody>
      </p:sp>
    </p:spTree>
    <p:extLst>
      <p:ext uri="{BB962C8B-B14F-4D97-AF65-F5344CB8AC3E}">
        <p14:creationId xmlns:p14="http://schemas.microsoft.com/office/powerpoint/2010/main" val="1412895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C99C60-B0B1-44C8-9E2D-3A2EE55F8644}"/>
              </a:ext>
            </a:extLst>
          </p:cNvPr>
          <p:cNvSpPr>
            <a:spLocks noGrp="1"/>
          </p:cNvSpPr>
          <p:nvPr>
            <p:ph idx="1"/>
          </p:nvPr>
        </p:nvSpPr>
        <p:spPr>
          <a:xfrm>
            <a:off x="127000" y="138248"/>
            <a:ext cx="6845300" cy="6549934"/>
          </a:xfrm>
        </p:spPr>
        <p:txBody>
          <a:bodyPr>
            <a:normAutofit fontScale="92500"/>
          </a:bodyPr>
          <a:lstStyle/>
          <a:p>
            <a:pPr marL="36900" indent="0">
              <a:buNone/>
            </a:pPr>
            <a:r>
              <a:rPr lang="en-US" dirty="0"/>
              <a:t>Christ “went not in person among the wicked…to teach them; But behold, from among the righteous, he organized his forces and appointed messengers, clothed with power and authority, and commissioned them to go forth and carry the light of the gospel to them that were in darkness, even to all the spirits of men; and thus was the gospel preached to the dead.”</a:t>
            </a:r>
          </a:p>
          <a:p>
            <a:pPr marL="36900" indent="0">
              <a:buNone/>
            </a:pPr>
            <a:r>
              <a:rPr lang="en-US" sz="2800" dirty="0"/>
              <a:t>Doctrine and Covenants 138:29–30</a:t>
            </a:r>
          </a:p>
        </p:txBody>
      </p:sp>
      <p:pic>
        <p:nvPicPr>
          <p:cNvPr id="2" name="Picture 2" descr="A group of people standing in front of a wall&#10;&#10;Description automatically generated">
            <a:extLst>
              <a:ext uri="{FF2B5EF4-FFF2-40B4-BE49-F238E27FC236}">
                <a16:creationId xmlns:a16="http://schemas.microsoft.com/office/drawing/2014/main" id="{9CB07C0C-2169-4166-B755-7C5BEE451E54}"/>
              </a:ext>
            </a:extLst>
          </p:cNvPr>
          <p:cNvPicPr>
            <a:picLocks noChangeAspect="1"/>
          </p:cNvPicPr>
          <p:nvPr/>
        </p:nvPicPr>
        <p:blipFill>
          <a:blip r:embed="rId3"/>
          <a:stretch>
            <a:fillRect/>
          </a:stretch>
        </p:blipFill>
        <p:spPr>
          <a:xfrm>
            <a:off x="7104185" y="168145"/>
            <a:ext cx="4736123" cy="65099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F4A2CF4D-5750-4754-B41E-6CFE2FD2CBA3}"/>
              </a:ext>
            </a:extLst>
          </p:cNvPr>
          <p:cNvSpPr txBox="1"/>
          <p:nvPr/>
        </p:nvSpPr>
        <p:spPr>
          <a:xfrm>
            <a:off x="7628745" y="63188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Bible Images</a:t>
            </a:r>
          </a:p>
        </p:txBody>
      </p:sp>
    </p:spTree>
    <p:extLst>
      <p:ext uri="{BB962C8B-B14F-4D97-AF65-F5344CB8AC3E}">
        <p14:creationId xmlns:p14="http://schemas.microsoft.com/office/powerpoint/2010/main" val="1633702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A0A9D7F-E705-49B1-9855-D138E9BB3B13}"/>
              </a:ext>
            </a:extLst>
          </p:cNvPr>
          <p:cNvSpPr>
            <a:spLocks noGrp="1"/>
          </p:cNvSpPr>
          <p:nvPr>
            <p:ph idx="1"/>
          </p:nvPr>
        </p:nvSpPr>
        <p:spPr>
          <a:xfrm>
            <a:off x="4294910" y="358437"/>
            <a:ext cx="7168144" cy="5720146"/>
          </a:xfrm>
        </p:spPr>
        <p:txBody>
          <a:bodyPr>
            <a:normAutofit/>
          </a:bodyPr>
          <a:lstStyle/>
          <a:p>
            <a:pPr marL="36900" indent="0" algn="ctr">
              <a:spcBef>
                <a:spcPts val="0"/>
              </a:spcBef>
              <a:spcAft>
                <a:spcPts val="0"/>
              </a:spcAft>
              <a:buNone/>
            </a:pPr>
            <a:r>
              <a:rPr lang="en-US" sz="4400" dirty="0"/>
              <a:t>“Take Christmas away, and in biblical terms you lose two chapters at the front of Matthew and Luke, nothing else. Take Easter away, and you don’t have a New Testament; you don’t have a Christianity.”</a:t>
            </a:r>
          </a:p>
        </p:txBody>
      </p:sp>
      <p:pic>
        <p:nvPicPr>
          <p:cNvPr id="1026" name="Picture 2" descr="N.T. Wright: Giving Shape to Our Grief — DITA10">
            <a:extLst>
              <a:ext uri="{FF2B5EF4-FFF2-40B4-BE49-F238E27FC236}">
                <a16:creationId xmlns:a16="http://schemas.microsoft.com/office/drawing/2014/main" id="{E3C05218-CF3C-0E89-912D-EA898E89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146" y="358436"/>
            <a:ext cx="3468029" cy="52110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7E03E29-D967-140B-8BF0-4CE27521CD83}"/>
              </a:ext>
            </a:extLst>
          </p:cNvPr>
          <p:cNvSpPr txBox="1"/>
          <p:nvPr/>
        </p:nvSpPr>
        <p:spPr>
          <a:xfrm>
            <a:off x="424146" y="5821370"/>
            <a:ext cx="3358145" cy="830997"/>
          </a:xfrm>
          <a:prstGeom prst="rect">
            <a:avLst/>
          </a:prstGeom>
          <a:noFill/>
        </p:spPr>
        <p:txBody>
          <a:bodyPr wrap="square">
            <a:spAutoFit/>
          </a:bodyPr>
          <a:lstStyle/>
          <a:p>
            <a:pPr algn="ctr"/>
            <a:r>
              <a:rPr lang="en-US" sz="2400" dirty="0"/>
              <a:t>N.T. Wright,</a:t>
            </a:r>
          </a:p>
          <a:p>
            <a:pPr algn="ctr"/>
            <a:r>
              <a:rPr lang="en-US" sz="2400" i="1" dirty="0"/>
              <a:t>Surprised by Hope</a:t>
            </a:r>
            <a:r>
              <a:rPr lang="en-US" sz="2400" dirty="0"/>
              <a:t>, 23</a:t>
            </a:r>
          </a:p>
        </p:txBody>
      </p:sp>
    </p:spTree>
    <p:extLst>
      <p:ext uri="{BB962C8B-B14F-4D97-AF65-F5344CB8AC3E}">
        <p14:creationId xmlns:p14="http://schemas.microsoft.com/office/powerpoint/2010/main" val="4050993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84244-EC7C-4AE0-B800-47BB1D41C698}"/>
              </a:ext>
            </a:extLst>
          </p:cNvPr>
          <p:cNvSpPr>
            <a:spLocks noGrp="1"/>
          </p:cNvSpPr>
          <p:nvPr>
            <p:ph type="title"/>
          </p:nvPr>
        </p:nvSpPr>
        <p:spPr>
          <a:xfrm>
            <a:off x="913795" y="609600"/>
            <a:ext cx="10353762" cy="526473"/>
          </a:xfrm>
        </p:spPr>
        <p:txBody>
          <a:bodyPr>
            <a:normAutofit fontScale="90000"/>
          </a:bodyPr>
          <a:lstStyle/>
          <a:p>
            <a:r>
              <a:rPr lang="en-US" sz="4800" dirty="0"/>
              <a:t>Bible Dictionary, “Miracles.”</a:t>
            </a:r>
            <a:endParaRPr lang="en-US" dirty="0"/>
          </a:p>
        </p:txBody>
      </p:sp>
      <p:sp>
        <p:nvSpPr>
          <p:cNvPr id="5" name="Content Placeholder 4">
            <a:extLst>
              <a:ext uri="{FF2B5EF4-FFF2-40B4-BE49-F238E27FC236}">
                <a16:creationId xmlns:a16="http://schemas.microsoft.com/office/drawing/2014/main" id="{25DE53AA-D516-4B4B-A219-51E70AFDA2EB}"/>
              </a:ext>
            </a:extLst>
          </p:cNvPr>
          <p:cNvSpPr>
            <a:spLocks noGrp="1"/>
          </p:cNvSpPr>
          <p:nvPr>
            <p:ph idx="1"/>
          </p:nvPr>
        </p:nvSpPr>
        <p:spPr>
          <a:xfrm>
            <a:off x="913795" y="1662545"/>
            <a:ext cx="10353762" cy="4585855"/>
          </a:xfrm>
        </p:spPr>
        <p:txBody>
          <a:bodyPr>
            <a:normAutofit/>
          </a:bodyPr>
          <a:lstStyle/>
          <a:p>
            <a:pPr marL="36900" indent="0">
              <a:buNone/>
            </a:pPr>
            <a:r>
              <a:rPr lang="en-US" sz="4800" dirty="0"/>
              <a:t>“Christianity is founded on the greatest of all miracles, the Resurrection of our Lord. If that be admitted, other miracles cease to be improbable.”</a:t>
            </a:r>
          </a:p>
        </p:txBody>
      </p:sp>
    </p:spTree>
    <p:extLst>
      <p:ext uri="{BB962C8B-B14F-4D97-AF65-F5344CB8AC3E}">
        <p14:creationId xmlns:p14="http://schemas.microsoft.com/office/powerpoint/2010/main" val="38324968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resentation1" id="{A8D8ECC4-3876-48BE-A151-C32E31E93F92}" vid="{15ED58CD-96B9-4BC6-931F-F89B61A4A8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John Hilton Power Point Template</Template>
  <TotalTime>4093</TotalTime>
  <Words>2967</Words>
  <Application>Microsoft Office PowerPoint</Application>
  <PresentationFormat>Widescreen</PresentationFormat>
  <Paragraphs>192</Paragraphs>
  <Slides>45</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Calisto MT</vt:lpstr>
      <vt:lpstr>Georgia</vt:lpstr>
      <vt:lpstr>Times New Roman</vt:lpstr>
      <vt:lpstr>Wingdings 2</vt:lpstr>
      <vt:lpstr>Slate</vt:lpstr>
      <vt:lpstr>PowerPoint Presentation</vt:lpstr>
      <vt:lpstr>PowerPoint Presentation</vt:lpstr>
      <vt:lpstr>Luke 24:5–6</vt:lpstr>
      <vt:lpstr>“What do you do [when you’re in the position of those early disciples?] When it’s Saturday in your life, how do you react? When you are somewhere between yesterday’s tragedy and tomorrow’s triumph, what do you do? Do you leave God—or do you linger near him?”  </vt:lpstr>
      <vt:lpstr>PowerPoint Presentation</vt:lpstr>
      <vt:lpstr>PowerPoint Presentation</vt:lpstr>
      <vt:lpstr>PowerPoint Presentation</vt:lpstr>
      <vt:lpstr>PowerPoint Presentation</vt:lpstr>
      <vt:lpstr>Bible Dictionary, “Miracles.”</vt:lpstr>
      <vt:lpstr>PowerPoint Presentation</vt:lpstr>
      <vt:lpstr>PowerPoint Presentation</vt:lpstr>
      <vt:lpstr>Multiple Resurrection Accounts,  One Witness: He Lives!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Multiple Resurrection Accounts,  One Witness: He Lives!</vt:lpstr>
      <vt:lpstr>Multiple Resurrection Accounts,  One Witness: He Lives!</vt:lpstr>
      <vt:lpstr>PowerPoint Presentation</vt:lpstr>
      <vt:lpstr>PowerPoint Presentation</vt:lpstr>
      <vt:lpstr>Multiple Resurrection Accounts,  One Witness: He Lives!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Multiple Resurrection Accounts,  One Witness: He Lives!</vt:lpstr>
      <vt:lpstr>Matthew’s Inclusio</vt:lpstr>
      <vt:lpstr>Note the Consistent Message of  Matthew 28, Mark 16, Luke 24, John 20-21</vt:lpstr>
      <vt:lpstr>The Savior’s Scars</vt:lpstr>
      <vt:lpstr>The Savior’s Scars</vt:lpstr>
      <vt:lpstr>The Savior’s Scars</vt:lpstr>
      <vt:lpstr>The Savior’s Scars</vt:lpstr>
      <vt:lpstr>PowerPoint Presentation</vt:lpstr>
      <vt:lpstr>PowerPoint Presentation</vt:lpstr>
      <vt:lpstr>PowerPoint Presentation</vt:lpstr>
      <vt:lpstr>The Prince of Peace</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Christ, The Spirit World and Resurrection</dc:title>
  <dc:creator>John Hilton</dc:creator>
  <cp:lastModifiedBy>John Hilton</cp:lastModifiedBy>
  <cp:revision>717</cp:revision>
  <dcterms:created xsi:type="dcterms:W3CDTF">2020-11-05T23:57:38Z</dcterms:created>
  <dcterms:modified xsi:type="dcterms:W3CDTF">2022-09-12T21:18:29Z</dcterms:modified>
</cp:coreProperties>
</file>