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55"/>
  </p:notesMasterIdLst>
  <p:sldIdLst>
    <p:sldId id="1072" r:id="rId2"/>
    <p:sldId id="1065" r:id="rId3"/>
    <p:sldId id="1069" r:id="rId4"/>
    <p:sldId id="1070" r:id="rId5"/>
    <p:sldId id="1071" r:id="rId6"/>
    <p:sldId id="1074" r:id="rId7"/>
    <p:sldId id="1106" r:id="rId8"/>
    <p:sldId id="967" r:id="rId9"/>
    <p:sldId id="982" r:id="rId10"/>
    <p:sldId id="983" r:id="rId11"/>
    <p:sldId id="602" r:id="rId12"/>
    <p:sldId id="969" r:id="rId13"/>
    <p:sldId id="970" r:id="rId14"/>
    <p:sldId id="972" r:id="rId15"/>
    <p:sldId id="974" r:id="rId16"/>
    <p:sldId id="976" r:id="rId17"/>
    <p:sldId id="337" r:id="rId18"/>
    <p:sldId id="1076" r:id="rId19"/>
    <p:sldId id="1077" r:id="rId20"/>
    <p:sldId id="1078" r:id="rId21"/>
    <p:sldId id="1079" r:id="rId22"/>
    <p:sldId id="1080" r:id="rId23"/>
    <p:sldId id="1081" r:id="rId24"/>
    <p:sldId id="1082" r:id="rId25"/>
    <p:sldId id="1083" r:id="rId26"/>
    <p:sldId id="1084" r:id="rId27"/>
    <p:sldId id="1066" r:id="rId28"/>
    <p:sldId id="1085" r:id="rId29"/>
    <p:sldId id="326" r:id="rId30"/>
    <p:sldId id="1086" r:id="rId31"/>
    <p:sldId id="956" r:id="rId32"/>
    <p:sldId id="957" r:id="rId33"/>
    <p:sldId id="1087" r:id="rId34"/>
    <p:sldId id="980" r:id="rId35"/>
    <p:sldId id="1088" r:id="rId36"/>
    <p:sldId id="1089" r:id="rId37"/>
    <p:sldId id="1090" r:id="rId38"/>
    <p:sldId id="1091" r:id="rId39"/>
    <p:sldId id="979" r:id="rId40"/>
    <p:sldId id="605" r:id="rId41"/>
    <p:sldId id="1093" r:id="rId42"/>
    <p:sldId id="1094" r:id="rId43"/>
    <p:sldId id="1095" r:id="rId44"/>
    <p:sldId id="1096" r:id="rId45"/>
    <p:sldId id="1097" r:id="rId46"/>
    <p:sldId id="1098" r:id="rId47"/>
    <p:sldId id="1099" r:id="rId48"/>
    <p:sldId id="1100" r:id="rId49"/>
    <p:sldId id="1101" r:id="rId50"/>
    <p:sldId id="1102" r:id="rId51"/>
    <p:sldId id="1103" r:id="rId52"/>
    <p:sldId id="1104" r:id="rId53"/>
    <p:sldId id="1105"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83" autoAdjust="0"/>
    <p:restoredTop sz="78011" autoAdjust="0"/>
  </p:normalViewPr>
  <p:slideViewPr>
    <p:cSldViewPr snapToGrid="0">
      <p:cViewPr varScale="1">
        <p:scale>
          <a:sx n="47" d="100"/>
          <a:sy n="47" d="100"/>
        </p:scale>
        <p:origin x="12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3/28/2022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https://www.flickr.com/photos/paulk/32579490</a:t>
            </a:r>
          </a:p>
        </p:txBody>
      </p:sp>
      <p:sp>
        <p:nvSpPr>
          <p:cNvPr id="4" name="Slide Number Placeholder 3"/>
          <p:cNvSpPr>
            <a:spLocks noGrp="1"/>
          </p:cNvSpPr>
          <p:nvPr>
            <p:ph type="sldNum" sz="quarter" idx="5"/>
          </p:nvPr>
        </p:nvSpPr>
        <p:spPr/>
        <p:txBody>
          <a:bodyPr/>
          <a:lstStyle/>
          <a:p>
            <a:fld id="{8F992AFB-CCB7-41E6-BF6F-E17A0E5BBC67}" type="slidenum">
              <a:rPr lang="en-US" smtClean="0"/>
              <a:t>2</a:t>
            </a:fld>
            <a:endParaRPr lang="en-US"/>
          </a:p>
        </p:txBody>
      </p:sp>
    </p:spTree>
    <p:extLst>
      <p:ext uri="{BB962C8B-B14F-4D97-AF65-F5344CB8AC3E}">
        <p14:creationId xmlns:p14="http://schemas.microsoft.com/office/powerpoint/2010/main" val="33401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36925F-8394-4378-A5EE-42E210FEBB92}" type="slidenum">
              <a:rPr lang="en-US" smtClean="0"/>
              <a:t>17</a:t>
            </a:fld>
            <a:endParaRPr lang="en-US"/>
          </a:p>
        </p:txBody>
      </p:sp>
    </p:spTree>
    <p:extLst>
      <p:ext uri="{BB962C8B-B14F-4D97-AF65-F5344CB8AC3E}">
        <p14:creationId xmlns:p14="http://schemas.microsoft.com/office/powerpoint/2010/main" val="2022047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https://history.churchofjesuschrist.org/exhibit/iac-2015-tell-me-the-stories-of-jesus?lang=eng#mv70</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29</a:t>
            </a:fld>
            <a:endParaRPr lang="en-US"/>
          </a:p>
        </p:txBody>
      </p:sp>
    </p:spTree>
    <p:extLst>
      <p:ext uri="{BB962C8B-B14F-4D97-AF65-F5344CB8AC3E}">
        <p14:creationId xmlns:p14="http://schemas.microsoft.com/office/powerpoint/2010/main" val="1290985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31</a:t>
            </a:fld>
            <a:endParaRPr lang="en-US"/>
          </a:p>
        </p:txBody>
      </p:sp>
    </p:spTree>
    <p:extLst>
      <p:ext uri="{BB962C8B-B14F-4D97-AF65-F5344CB8AC3E}">
        <p14:creationId xmlns:p14="http://schemas.microsoft.com/office/powerpoint/2010/main" val="3128632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Gospel of Mark Commentary. Pause and reflect on this. Write down a thought or two. What does this mean for you and me today? Are there “hated pagan soldiers” about us that could be completely transformed because of the death of Jesus? Might that include you and me?</a:t>
            </a:r>
          </a:p>
        </p:txBody>
      </p:sp>
      <p:sp>
        <p:nvSpPr>
          <p:cNvPr id="4" name="Slide Number Placeholder 3"/>
          <p:cNvSpPr>
            <a:spLocks noGrp="1"/>
          </p:cNvSpPr>
          <p:nvPr>
            <p:ph type="sldNum" sz="quarter" idx="5"/>
          </p:nvPr>
        </p:nvSpPr>
        <p:spPr/>
        <p:txBody>
          <a:bodyPr/>
          <a:lstStyle/>
          <a:p>
            <a:fld id="{8F992AFB-CCB7-41E6-BF6F-E17A0E5BBC67}" type="slidenum">
              <a:rPr lang="en-US" smtClean="0"/>
              <a:t>32</a:t>
            </a:fld>
            <a:endParaRPr lang="en-US"/>
          </a:p>
        </p:txBody>
      </p:sp>
    </p:spTree>
    <p:extLst>
      <p:ext uri="{BB962C8B-B14F-4D97-AF65-F5344CB8AC3E}">
        <p14:creationId xmlns:p14="http://schemas.microsoft.com/office/powerpoint/2010/main" val="3475842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Gospel of Mark Commentary. Pause and reflect on this. Write down a thought or two. What does this mean for you and me today? Are there “hated pagan soldiers” about us that could be completely transformed because of the death of Jesus? Might that include you and me?</a:t>
            </a:r>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a:p>
        </p:txBody>
      </p:sp>
    </p:spTree>
    <p:extLst>
      <p:ext uri="{BB962C8B-B14F-4D97-AF65-F5344CB8AC3E}">
        <p14:creationId xmlns:p14="http://schemas.microsoft.com/office/powerpoint/2010/main" val="1453831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36925F-8394-4378-A5EE-42E210FEBB92}" type="slidenum">
              <a:rPr lang="en-US" smtClean="0"/>
              <a:t>34</a:t>
            </a:fld>
            <a:endParaRPr lang="en-US"/>
          </a:p>
        </p:txBody>
      </p:sp>
    </p:spTree>
    <p:extLst>
      <p:ext uri="{BB962C8B-B14F-4D97-AF65-F5344CB8AC3E}">
        <p14:creationId xmlns:p14="http://schemas.microsoft.com/office/powerpoint/2010/main" val="462211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https://www.stockvault.net/photo/253533/man-telling-a-secret-silhouette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 this is an</a:t>
            </a:r>
            <a:r>
              <a:rPr lang="en-US" sz="1200" baseline="0" dirty="0"/>
              <a:t> observation of a phenomenon – there are challenges with it and we need to be cautious not to overstake the case. There are only 3 examples where Mark mentions the secret, where Matthew doesn’t, and two of those are miracles that only Mark includes. The best example (not included by Matthew) is the healing of the daughter of Jairus. But there is one occasion (5:19) where Mark has the person being healed to go out and tell others.</a:t>
            </a:r>
            <a:endParaRPr lang="en-US" dirty="0"/>
          </a:p>
        </p:txBody>
      </p:sp>
      <p:sp>
        <p:nvSpPr>
          <p:cNvPr id="4" name="Slide Number Placeholder 3"/>
          <p:cNvSpPr>
            <a:spLocks noGrp="1"/>
          </p:cNvSpPr>
          <p:nvPr>
            <p:ph type="sldNum" sz="quarter" idx="10"/>
          </p:nvPr>
        </p:nvSpPr>
        <p:spPr/>
        <p:txBody>
          <a:bodyPr/>
          <a:lstStyle/>
          <a:p>
            <a:fld id="{8B36925F-8394-4378-A5EE-42E210FEBB92}" type="slidenum">
              <a:rPr lang="en-US" smtClean="0"/>
              <a:t>35</a:t>
            </a:fld>
            <a:endParaRPr lang="en-US"/>
          </a:p>
        </p:txBody>
      </p:sp>
    </p:spTree>
    <p:extLst>
      <p:ext uri="{BB962C8B-B14F-4D97-AF65-F5344CB8AC3E}">
        <p14:creationId xmlns:p14="http://schemas.microsoft.com/office/powerpoint/2010/main" val="3899664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Stop and read Mark 16:1-8</a:t>
            </a:r>
          </a:p>
          <a:p>
            <a:r>
              <a:rPr lang="en-US" dirty="0"/>
              <a:t>Image: https://thenoontimes.com/2017/04/25/john-2011-18-turning-again/</a:t>
            </a:r>
          </a:p>
        </p:txBody>
      </p:sp>
      <p:sp>
        <p:nvSpPr>
          <p:cNvPr id="4" name="Slide Number Placeholder 3"/>
          <p:cNvSpPr>
            <a:spLocks noGrp="1"/>
          </p:cNvSpPr>
          <p:nvPr>
            <p:ph type="sldNum" sz="quarter" idx="10"/>
          </p:nvPr>
        </p:nvSpPr>
        <p:spPr/>
        <p:txBody>
          <a:bodyPr/>
          <a:lstStyle/>
          <a:p>
            <a:fld id="{8B36925F-8394-4378-A5EE-42E210FEBB92}" type="slidenum">
              <a:rPr lang="en-US" smtClean="0"/>
              <a:t>36</a:t>
            </a:fld>
            <a:endParaRPr lang="en-US"/>
          </a:p>
        </p:txBody>
      </p:sp>
    </p:spTree>
    <p:extLst>
      <p:ext uri="{BB962C8B-B14F-4D97-AF65-F5344CB8AC3E}">
        <p14:creationId xmlns:p14="http://schemas.microsoft.com/office/powerpoint/2010/main" val="2591123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Stop and read Mark 16:1-8</a:t>
            </a:r>
          </a:p>
          <a:p>
            <a:r>
              <a:rPr lang="en-US" dirty="0"/>
              <a:t>Image: https://thenoontimes.com/2017/04/25/john-2011-18-turning-again/</a:t>
            </a:r>
          </a:p>
        </p:txBody>
      </p:sp>
      <p:sp>
        <p:nvSpPr>
          <p:cNvPr id="4" name="Slide Number Placeholder 3"/>
          <p:cNvSpPr>
            <a:spLocks noGrp="1"/>
          </p:cNvSpPr>
          <p:nvPr>
            <p:ph type="sldNum" sz="quarter" idx="10"/>
          </p:nvPr>
        </p:nvSpPr>
        <p:spPr/>
        <p:txBody>
          <a:bodyPr/>
          <a:lstStyle/>
          <a:p>
            <a:fld id="{8B36925F-8394-4378-A5EE-42E210FEBB92}" type="slidenum">
              <a:rPr lang="en-US" smtClean="0"/>
              <a:t>37</a:t>
            </a:fld>
            <a:endParaRPr lang="en-US"/>
          </a:p>
        </p:txBody>
      </p:sp>
    </p:spTree>
    <p:extLst>
      <p:ext uri="{BB962C8B-B14F-4D97-AF65-F5344CB8AC3E}">
        <p14:creationId xmlns:p14="http://schemas.microsoft.com/office/powerpoint/2010/main" val="3024839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Stop and read Mark 16:1-8</a:t>
            </a:r>
          </a:p>
          <a:p>
            <a:r>
              <a:rPr lang="en-US" dirty="0"/>
              <a:t>Image: https://thenoontimes.com/2017/04/25/john-2011-18-turning-again/</a:t>
            </a:r>
          </a:p>
        </p:txBody>
      </p:sp>
      <p:sp>
        <p:nvSpPr>
          <p:cNvPr id="4" name="Slide Number Placeholder 3"/>
          <p:cNvSpPr>
            <a:spLocks noGrp="1"/>
          </p:cNvSpPr>
          <p:nvPr>
            <p:ph type="sldNum" sz="quarter" idx="10"/>
          </p:nvPr>
        </p:nvSpPr>
        <p:spPr/>
        <p:txBody>
          <a:bodyPr/>
          <a:lstStyle/>
          <a:p>
            <a:fld id="{8B36925F-8394-4378-A5EE-42E210FEBB92}" type="slidenum">
              <a:rPr lang="en-US" smtClean="0"/>
              <a:t>38</a:t>
            </a:fld>
            <a:endParaRPr lang="en-US"/>
          </a:p>
        </p:txBody>
      </p:sp>
    </p:spTree>
    <p:extLst>
      <p:ext uri="{BB962C8B-B14F-4D97-AF65-F5344CB8AC3E}">
        <p14:creationId xmlns:p14="http://schemas.microsoft.com/office/powerpoint/2010/main" val="255769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36925F-8394-4378-A5EE-42E210FEBB92}" type="slidenum">
              <a:rPr lang="en-US" smtClean="0"/>
              <a:t>6</a:t>
            </a:fld>
            <a:endParaRPr lang="en-US"/>
          </a:p>
        </p:txBody>
      </p:sp>
    </p:spTree>
    <p:extLst>
      <p:ext uri="{BB962C8B-B14F-4D97-AF65-F5344CB8AC3E}">
        <p14:creationId xmlns:p14="http://schemas.microsoft.com/office/powerpoint/2010/main" val="968562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36925F-8394-4378-A5EE-42E210FEBB92}" type="slidenum">
              <a:rPr lang="en-US" smtClean="0"/>
              <a:t>39</a:t>
            </a:fld>
            <a:endParaRPr lang="en-US"/>
          </a:p>
        </p:txBody>
      </p:sp>
    </p:spTree>
    <p:extLst>
      <p:ext uri="{BB962C8B-B14F-4D97-AF65-F5344CB8AC3E}">
        <p14:creationId xmlns:p14="http://schemas.microsoft.com/office/powerpoint/2010/main" val="3320122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9:18</a:t>
            </a:r>
          </a:p>
          <a:p>
            <a:r>
              <a:rPr lang="en-US" dirty="0"/>
              <a:t>Compare Mark 6:51-52 with Matthew 14:33</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Compare Mark 10:35-38 with Matthew 20:20</a:t>
            </a:r>
          </a:p>
          <a:p>
            <a:r>
              <a:rPr lang="en-US" b="1" dirty="0"/>
              <a:t>This is where you connect with Peter</a:t>
            </a:r>
          </a:p>
          <a:p>
            <a:endParaRPr lang="en-US" dirty="0"/>
          </a:p>
          <a:p>
            <a:r>
              <a:rPr lang="en-US" dirty="0" err="1"/>
              <a:t>Wayment</a:t>
            </a:r>
            <a:r>
              <a:rPr lang="en-US" dirty="0"/>
              <a:t>: “The Second Gospel also presents a unique view of the disciples who struggle to understand Jesus. They are at times slow to comprehend, they argue among themselves, and they fail to heal a young boy. This feature….rhetorically encourages readers to see themselves as the struggling </a:t>
            </a:r>
            <a:r>
              <a:rPr lang="en-US" dirty="0" err="1"/>
              <a:t>dicsciples</a:t>
            </a:r>
            <a:r>
              <a:rPr lang="en-US" dirty="0"/>
              <a:t> who come to understand.</a:t>
            </a:r>
          </a:p>
          <a:p>
            <a:r>
              <a:rPr lang="en-US" dirty="0"/>
              <a:t>Julie Smith: </a:t>
            </a:r>
            <a:r>
              <a:rPr lang="en-US" sz="1200" b="0" i="0" kern="1200" dirty="0">
                <a:solidFill>
                  <a:schemeClr val="tx1"/>
                </a:solidFill>
                <a:effectLst/>
                <a:latin typeface="+mn-lt"/>
                <a:ea typeface="+mn-ea"/>
                <a:cs typeface="+mn-cs"/>
              </a:rPr>
              <a:t>Throughout the text, Mark carefully structures the message on discipleship:  the twelve are shown to fail again and again.  Jesus does not break faith with them, but rather continues to patiently teach them.  At the end of the Gospel, the reference to Peter in Mark 16:7 continues this pattern:  despite three outright denials that Peter even knew Jesus, it is assumed that Peter’s discipleship will continue. This would have been a very comforting message to Mark’s early audience, and perhaps to Mark himself. Jesus is patient with disciples, even when they make mistakes.  And not minor mistakes—even when they fundamentally misunderstand his mission, betray him, deny him, and are afraid at the news of the Resurrection, he does not abandon them.  They are continually invited to continue following him. https://www.byunewtestamentcommentary.com/a-major-theme-in-marks-gospel/</a:t>
            </a:r>
            <a:endParaRPr lang="en-US" dirty="0"/>
          </a:p>
          <a:p>
            <a:endParaRPr lang="en-US" dirty="0"/>
          </a:p>
          <a:p>
            <a:r>
              <a:rPr lang="en-US" dirty="0"/>
              <a:t>God calls the weak.</a:t>
            </a:r>
          </a:p>
          <a:p>
            <a:endParaRPr lang="en-US" dirty="0"/>
          </a:p>
          <a:p>
            <a:endParaRPr lang="en-US" dirty="0"/>
          </a:p>
        </p:txBody>
      </p:sp>
      <p:sp>
        <p:nvSpPr>
          <p:cNvPr id="4" name="Slide Number Placeholder 3"/>
          <p:cNvSpPr>
            <a:spLocks noGrp="1"/>
          </p:cNvSpPr>
          <p:nvPr>
            <p:ph type="sldNum" sz="quarter" idx="5"/>
          </p:nvPr>
        </p:nvSpPr>
        <p:spPr/>
        <p:txBody>
          <a:bodyPr/>
          <a:lstStyle/>
          <a:p>
            <a:fld id="{8B36925F-8394-4378-A5EE-42E210FEBB92}" type="slidenum">
              <a:rPr lang="en-US" smtClean="0"/>
              <a:t>40</a:t>
            </a:fld>
            <a:endParaRPr lang="en-US"/>
          </a:p>
        </p:txBody>
      </p:sp>
    </p:spTree>
    <p:extLst>
      <p:ext uri="{BB962C8B-B14F-4D97-AF65-F5344CB8AC3E}">
        <p14:creationId xmlns:p14="http://schemas.microsoft.com/office/powerpoint/2010/main" val="1379549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https://commons.wikimedia.org/wiki/File:Irma_Martin_-_The_three_women_on_the_tomb_of_Christ.jpg</a:t>
            </a:r>
          </a:p>
          <a:p>
            <a:endParaRPr lang="en-US" dirty="0"/>
          </a:p>
        </p:txBody>
      </p:sp>
      <p:sp>
        <p:nvSpPr>
          <p:cNvPr id="4" name="Slide Number Placeholder 3"/>
          <p:cNvSpPr>
            <a:spLocks noGrp="1"/>
          </p:cNvSpPr>
          <p:nvPr>
            <p:ph type="sldNum" sz="quarter" idx="5"/>
          </p:nvPr>
        </p:nvSpPr>
        <p:spPr/>
        <p:txBody>
          <a:bodyPr/>
          <a:lstStyle/>
          <a:p>
            <a:fld id="{8B36925F-8394-4378-A5EE-42E210FEBB92}" type="slidenum">
              <a:rPr lang="en-US" smtClean="0"/>
              <a:t>43</a:t>
            </a:fld>
            <a:endParaRPr lang="en-US"/>
          </a:p>
        </p:txBody>
      </p:sp>
    </p:spTree>
    <p:extLst>
      <p:ext uri="{BB962C8B-B14F-4D97-AF65-F5344CB8AC3E}">
        <p14:creationId xmlns:p14="http://schemas.microsoft.com/office/powerpoint/2010/main" val="1741279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Remember—here we aren’t trying to harmonize different Gospel accounts, just looking at the message Mark was portraying to </a:t>
            </a:r>
            <a:r>
              <a:rPr lang="en-US" i="1" dirty="0"/>
              <a:t>his </a:t>
            </a:r>
            <a:r>
              <a:rPr lang="en-US" i="0" dirty="0"/>
              <a:t>readers.</a:t>
            </a:r>
          </a:p>
          <a:p>
            <a:endParaRPr lang="en-US" i="0" dirty="0"/>
          </a:p>
          <a:p>
            <a:r>
              <a:rPr lang="en-US" i="0" dirty="0"/>
              <a:t>Image 1: https://en.wikipedia.org/wiki/Saint_John_Fleeing_Christ%27s_Arrest</a:t>
            </a:r>
          </a:p>
          <a:p>
            <a:r>
              <a:rPr lang="en-US" i="0" dirty="0"/>
              <a:t>Image 2: http://www.kcarmenianchurch.com/home/news/weeklypostsfromdiocese-4</a:t>
            </a:r>
            <a:endParaRPr lang="en-US" dirty="0"/>
          </a:p>
        </p:txBody>
      </p:sp>
      <p:sp>
        <p:nvSpPr>
          <p:cNvPr id="4" name="Slide Number Placeholder 3"/>
          <p:cNvSpPr>
            <a:spLocks noGrp="1"/>
          </p:cNvSpPr>
          <p:nvPr>
            <p:ph type="sldNum" sz="quarter" idx="5"/>
          </p:nvPr>
        </p:nvSpPr>
        <p:spPr/>
        <p:txBody>
          <a:bodyPr/>
          <a:lstStyle/>
          <a:p>
            <a:fld id="{8B36925F-8394-4378-A5EE-42E210FEBB92}" type="slidenum">
              <a:rPr lang="en-US" smtClean="0"/>
              <a:t>44</a:t>
            </a:fld>
            <a:endParaRPr lang="en-US"/>
          </a:p>
        </p:txBody>
      </p:sp>
    </p:spTree>
    <p:extLst>
      <p:ext uri="{BB962C8B-B14F-4D97-AF65-F5344CB8AC3E}">
        <p14:creationId xmlns:p14="http://schemas.microsoft.com/office/powerpoint/2010/main" val="541585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Remember—here we aren’t trying to harmonize different Gospel accounts, just looking at the message Mark was portraying to </a:t>
            </a:r>
            <a:r>
              <a:rPr lang="en-US" i="1" dirty="0"/>
              <a:t>his </a:t>
            </a:r>
            <a:r>
              <a:rPr lang="en-US" i="0" dirty="0"/>
              <a:t>readers.</a:t>
            </a:r>
          </a:p>
          <a:p>
            <a:endParaRPr lang="en-US" i="0" dirty="0"/>
          </a:p>
          <a:p>
            <a:r>
              <a:rPr lang="en-US" i="0" dirty="0"/>
              <a:t>Image 1: https://en.wikipedia.org/wiki/Saint_John_Fleeing_Christ%27s_Arrest</a:t>
            </a:r>
          </a:p>
          <a:p>
            <a:r>
              <a:rPr lang="en-US" i="0" dirty="0"/>
              <a:t>Image 2: http://www.kcarmenianchurch.com/home/news/weeklypostsfromdiocese-4</a:t>
            </a:r>
            <a:endParaRPr lang="en-US" dirty="0"/>
          </a:p>
        </p:txBody>
      </p:sp>
      <p:sp>
        <p:nvSpPr>
          <p:cNvPr id="4" name="Slide Number Placeholder 3"/>
          <p:cNvSpPr>
            <a:spLocks noGrp="1"/>
          </p:cNvSpPr>
          <p:nvPr>
            <p:ph type="sldNum" sz="quarter" idx="5"/>
          </p:nvPr>
        </p:nvSpPr>
        <p:spPr/>
        <p:txBody>
          <a:bodyPr/>
          <a:lstStyle/>
          <a:p>
            <a:fld id="{8B36925F-8394-4378-A5EE-42E210FEBB92}" type="slidenum">
              <a:rPr lang="en-US" smtClean="0"/>
              <a:t>45</a:t>
            </a:fld>
            <a:endParaRPr lang="en-US"/>
          </a:p>
        </p:txBody>
      </p:sp>
    </p:spTree>
    <p:extLst>
      <p:ext uri="{BB962C8B-B14F-4D97-AF65-F5344CB8AC3E}">
        <p14:creationId xmlns:p14="http://schemas.microsoft.com/office/powerpoint/2010/main" val="3208195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46</a:t>
            </a:fld>
            <a:endParaRPr lang="en-US"/>
          </a:p>
        </p:txBody>
      </p:sp>
    </p:spTree>
    <p:extLst>
      <p:ext uri="{BB962C8B-B14F-4D97-AF65-F5344CB8AC3E}">
        <p14:creationId xmlns:p14="http://schemas.microsoft.com/office/powerpoint/2010/main" val="2729455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Gospel of Mark Commentary</a:t>
            </a:r>
          </a:p>
        </p:txBody>
      </p:sp>
      <p:sp>
        <p:nvSpPr>
          <p:cNvPr id="4" name="Slide Number Placeholder 3"/>
          <p:cNvSpPr>
            <a:spLocks noGrp="1"/>
          </p:cNvSpPr>
          <p:nvPr>
            <p:ph type="sldNum" sz="quarter" idx="5"/>
          </p:nvPr>
        </p:nvSpPr>
        <p:spPr/>
        <p:txBody>
          <a:bodyPr/>
          <a:lstStyle/>
          <a:p>
            <a:fld id="{8F992AFB-CCB7-41E6-BF6F-E17A0E5BBC67}" type="slidenum">
              <a:rPr lang="en-US" smtClean="0"/>
              <a:t>47</a:t>
            </a:fld>
            <a:endParaRPr lang="en-US"/>
          </a:p>
        </p:txBody>
      </p:sp>
    </p:spTree>
    <p:extLst>
      <p:ext uri="{BB962C8B-B14F-4D97-AF65-F5344CB8AC3E}">
        <p14:creationId xmlns:p14="http://schemas.microsoft.com/office/powerpoint/2010/main" val="33462342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Gospel of Mark Commentary</a:t>
            </a:r>
          </a:p>
        </p:txBody>
      </p:sp>
      <p:sp>
        <p:nvSpPr>
          <p:cNvPr id="4" name="Slide Number Placeholder 3"/>
          <p:cNvSpPr>
            <a:spLocks noGrp="1"/>
          </p:cNvSpPr>
          <p:nvPr>
            <p:ph type="sldNum" sz="quarter" idx="5"/>
          </p:nvPr>
        </p:nvSpPr>
        <p:spPr/>
        <p:txBody>
          <a:bodyPr/>
          <a:lstStyle/>
          <a:p>
            <a:fld id="{8F992AFB-CCB7-41E6-BF6F-E17A0E5BBC67}" type="slidenum">
              <a:rPr lang="en-US" smtClean="0"/>
              <a:t>48</a:t>
            </a:fld>
            <a:endParaRPr lang="en-US"/>
          </a:p>
        </p:txBody>
      </p:sp>
    </p:spTree>
    <p:extLst>
      <p:ext uri="{BB962C8B-B14F-4D97-AF65-F5344CB8AC3E}">
        <p14:creationId xmlns:p14="http://schemas.microsoft.com/office/powerpoint/2010/main" val="3646597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for your in your life? Take a moment and write down a short reflection.</a:t>
            </a:r>
          </a:p>
        </p:txBody>
      </p:sp>
      <p:sp>
        <p:nvSpPr>
          <p:cNvPr id="4" name="Slide Number Placeholder 3"/>
          <p:cNvSpPr>
            <a:spLocks noGrp="1"/>
          </p:cNvSpPr>
          <p:nvPr>
            <p:ph type="sldNum" sz="quarter" idx="5"/>
          </p:nvPr>
        </p:nvSpPr>
        <p:spPr/>
        <p:txBody>
          <a:bodyPr/>
          <a:lstStyle/>
          <a:p>
            <a:fld id="{8F992AFB-CCB7-41E6-BF6F-E17A0E5BBC67}" type="slidenum">
              <a:rPr lang="en-US" smtClean="0"/>
              <a:t>49</a:t>
            </a:fld>
            <a:endParaRPr lang="en-US"/>
          </a:p>
        </p:txBody>
      </p:sp>
    </p:spTree>
    <p:extLst>
      <p:ext uri="{BB962C8B-B14F-4D97-AF65-F5344CB8AC3E}">
        <p14:creationId xmlns:p14="http://schemas.microsoft.com/office/powerpoint/2010/main" val="3264606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https://latterdaysaintmag.com/witnessing-christ-personal-accounts-of-teenagers-beholding-the-savior/</a:t>
            </a:r>
          </a:p>
        </p:txBody>
      </p:sp>
      <p:sp>
        <p:nvSpPr>
          <p:cNvPr id="4" name="Slide Number Placeholder 3"/>
          <p:cNvSpPr>
            <a:spLocks noGrp="1"/>
          </p:cNvSpPr>
          <p:nvPr>
            <p:ph type="sldNum" sz="quarter" idx="5"/>
          </p:nvPr>
        </p:nvSpPr>
        <p:spPr/>
        <p:txBody>
          <a:bodyPr/>
          <a:lstStyle/>
          <a:p>
            <a:fld id="{8F992AFB-CCB7-41E6-BF6F-E17A0E5BBC67}" type="slidenum">
              <a:rPr lang="en-US" smtClean="0"/>
              <a:t>50</a:t>
            </a:fld>
            <a:endParaRPr lang="en-US"/>
          </a:p>
        </p:txBody>
      </p:sp>
    </p:spTree>
    <p:extLst>
      <p:ext uri="{BB962C8B-B14F-4D97-AF65-F5344CB8AC3E}">
        <p14:creationId xmlns:p14="http://schemas.microsoft.com/office/powerpoint/2010/main" val="2974204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D5D675-458C-41F1-B4DF-EDC2945F0126}" type="slidenum">
              <a:rPr lang="en-US" smtClean="0"/>
              <a:pPr/>
              <a:t>7</a:t>
            </a:fld>
            <a:endParaRPr lang="en-US"/>
          </a:p>
        </p:txBody>
      </p:sp>
    </p:spTree>
    <p:extLst>
      <p:ext uri="{BB962C8B-B14F-4D97-AF65-F5344CB8AC3E}">
        <p14:creationId xmlns:p14="http://schemas.microsoft.com/office/powerpoint/2010/main" val="3779573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https://www.churchofjesuschrist.org/media/image/gila-valley-temple-art-lds-d1affae?lang=eng</a:t>
            </a:r>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8</a:t>
            </a:fld>
            <a:endParaRPr lang="en-US"/>
          </a:p>
        </p:txBody>
      </p:sp>
    </p:spTree>
    <p:extLst>
      <p:ext uri="{BB962C8B-B14F-4D97-AF65-F5344CB8AC3E}">
        <p14:creationId xmlns:p14="http://schemas.microsoft.com/office/powerpoint/2010/main" val="1788033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36925F-8394-4378-A5EE-42E210FEBB92}" type="slidenum">
              <a:rPr lang="en-US" smtClean="0"/>
              <a:t>11</a:t>
            </a:fld>
            <a:endParaRPr lang="en-US"/>
          </a:p>
        </p:txBody>
      </p:sp>
    </p:spTree>
    <p:extLst>
      <p:ext uri="{BB962C8B-B14F-4D97-AF65-F5344CB8AC3E}">
        <p14:creationId xmlns:p14="http://schemas.microsoft.com/office/powerpoint/2010/main" val="22493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 Paper #1 is due in 2 weeks—I hope you’re using the tools as you study the scriptural passages in preparation for each class.</a:t>
            </a:r>
          </a:p>
        </p:txBody>
      </p:sp>
      <p:sp>
        <p:nvSpPr>
          <p:cNvPr id="4" name="Slide Number Placeholder 3"/>
          <p:cNvSpPr>
            <a:spLocks noGrp="1"/>
          </p:cNvSpPr>
          <p:nvPr>
            <p:ph type="sldNum" sz="quarter" idx="5"/>
          </p:nvPr>
        </p:nvSpPr>
        <p:spPr/>
        <p:txBody>
          <a:bodyPr/>
          <a:lstStyle/>
          <a:p>
            <a:fld id="{8F992AFB-CCB7-41E6-BF6F-E17A0E5BBC67}" type="slidenum">
              <a:rPr lang="en-US" smtClean="0"/>
              <a:t>13</a:t>
            </a:fld>
            <a:endParaRPr lang="en-US"/>
          </a:p>
        </p:txBody>
      </p:sp>
    </p:spTree>
    <p:extLst>
      <p:ext uri="{BB962C8B-B14F-4D97-AF65-F5344CB8AC3E}">
        <p14:creationId xmlns:p14="http://schemas.microsoft.com/office/powerpoint/2010/main" val="231278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https://nickcady.org/2019/01/09/the-gospel-of-caesar-augustus-what-it-tells-us-about-the-gospel-of-jesus-christ/ for more insights on this idea.</a:t>
            </a:r>
          </a:p>
          <a:p>
            <a:endParaRPr lang="en-US" dirty="0"/>
          </a:p>
          <a:p>
            <a:r>
              <a:rPr lang="en-US" dirty="0"/>
              <a:t>Image in the public domain: https://commons.wikimedia.org/wiki/File:Priene_Calendar_Inscription_II,_32-60.png</a:t>
            </a:r>
          </a:p>
        </p:txBody>
      </p:sp>
      <p:sp>
        <p:nvSpPr>
          <p:cNvPr id="4" name="Slide Number Placeholder 3"/>
          <p:cNvSpPr>
            <a:spLocks noGrp="1"/>
          </p:cNvSpPr>
          <p:nvPr>
            <p:ph type="sldNum" sz="quarter" idx="5"/>
          </p:nvPr>
        </p:nvSpPr>
        <p:spPr/>
        <p:txBody>
          <a:bodyPr/>
          <a:lstStyle/>
          <a:p>
            <a:fld id="{8F992AFB-CCB7-41E6-BF6F-E17A0E5BBC67}" type="slidenum">
              <a:rPr lang="en-US" smtClean="0"/>
              <a:t>14</a:t>
            </a:fld>
            <a:endParaRPr lang="en-US"/>
          </a:p>
        </p:txBody>
      </p:sp>
    </p:spTree>
    <p:extLst>
      <p:ext uri="{BB962C8B-B14F-4D97-AF65-F5344CB8AC3E}">
        <p14:creationId xmlns:p14="http://schemas.microsoft.com/office/powerpoint/2010/main" val="3544654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https://nickcady.org/2019/01/09/the-gospel-of-caesar-augustus-what-it-tells-us-about-the-gospel-of-jesus-christ/ for more insights on this idea.</a:t>
            </a:r>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a:p>
        </p:txBody>
      </p:sp>
    </p:spTree>
    <p:extLst>
      <p:ext uri="{BB962C8B-B14F-4D97-AF65-F5344CB8AC3E}">
        <p14:creationId xmlns:p14="http://schemas.microsoft.com/office/powerpoint/2010/main" val="4107665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16</a:t>
            </a:fld>
            <a:endParaRPr lang="en-US"/>
          </a:p>
        </p:txBody>
      </p:sp>
    </p:spTree>
    <p:extLst>
      <p:ext uri="{BB962C8B-B14F-4D97-AF65-F5344CB8AC3E}">
        <p14:creationId xmlns:p14="http://schemas.microsoft.com/office/powerpoint/2010/main" val="121612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3/28/2022</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83E6801-F3E3-4611-96A8-F4D2B4679DD1}" type="datetimeFigureOut">
              <a:rPr lang="en-US" smtClean="0"/>
              <a:t>3/28/2022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70D3C9-4748-4829-8179-D4AFD8318FA7}" type="slidenum">
              <a:rPr lang="en-US" smtClean="0"/>
              <a:t>‹#›</a:t>
            </a:fld>
            <a:endParaRPr lang="en-US"/>
          </a:p>
        </p:txBody>
      </p:sp>
    </p:spTree>
    <p:extLst>
      <p:ext uri="{BB962C8B-B14F-4D97-AF65-F5344CB8AC3E}">
        <p14:creationId xmlns:p14="http://schemas.microsoft.com/office/powerpoint/2010/main" val="2724479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3E6801-F3E3-4611-96A8-F4D2B4679DD1}" type="datetimeFigureOut">
              <a:rPr lang="en-US" smtClean="0"/>
              <a:t>3/28/2022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70D3C9-4748-4829-8179-D4AFD8318FA7}" type="slidenum">
              <a:rPr lang="en-US" smtClean="0"/>
              <a:t>‹#›</a:t>
            </a:fld>
            <a:endParaRPr lang="en-US"/>
          </a:p>
        </p:txBody>
      </p:sp>
    </p:spTree>
    <p:extLst>
      <p:ext uri="{BB962C8B-B14F-4D97-AF65-F5344CB8AC3E}">
        <p14:creationId xmlns:p14="http://schemas.microsoft.com/office/powerpoint/2010/main" val="6258102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3" r:id="rId3"/>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d-096348DB-BA79-4DA3-971E-D8B52A8A5443" descr="Image.jpeg">
            <a:extLst>
              <a:ext uri="{FF2B5EF4-FFF2-40B4-BE49-F238E27FC236}">
                <a16:creationId xmlns:a16="http://schemas.microsoft.com/office/drawing/2014/main" id="{F4426173-9546-4C34-9AA5-7C66E2D583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16200000">
            <a:off x="3039921" y="-1183237"/>
            <a:ext cx="6611750" cy="9279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692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3D2B-DD1F-46BD-B619-190980DA36BF}"/>
              </a:ext>
            </a:extLst>
          </p:cNvPr>
          <p:cNvSpPr>
            <a:spLocks noGrp="1"/>
          </p:cNvSpPr>
          <p:nvPr>
            <p:ph type="title"/>
          </p:nvPr>
        </p:nvSpPr>
        <p:spPr/>
        <p:txBody>
          <a:bodyPr>
            <a:normAutofit/>
          </a:bodyPr>
          <a:lstStyle/>
          <a:p>
            <a:r>
              <a:rPr lang="en-US" sz="4800" b="1" dirty="0">
                <a:latin typeface="Georgia" panose="02040502050405020303" pitchFamily="18" charset="0"/>
              </a:rPr>
              <a:t>The Human Emotions of Christ</a:t>
            </a:r>
            <a:endParaRPr lang="en-US" dirty="0"/>
          </a:p>
        </p:txBody>
      </p:sp>
      <p:sp>
        <p:nvSpPr>
          <p:cNvPr id="3" name="Content Placeholder 2">
            <a:extLst>
              <a:ext uri="{FF2B5EF4-FFF2-40B4-BE49-F238E27FC236}">
                <a16:creationId xmlns:a16="http://schemas.microsoft.com/office/drawing/2014/main" id="{BB8FE85F-9434-4D54-8DEA-7F51F1E309C9}"/>
              </a:ext>
            </a:extLst>
          </p:cNvPr>
          <p:cNvSpPr>
            <a:spLocks noGrp="1"/>
          </p:cNvSpPr>
          <p:nvPr>
            <p:ph idx="1"/>
          </p:nvPr>
        </p:nvSpPr>
        <p:spPr>
          <a:xfrm>
            <a:off x="532262" y="1580050"/>
            <a:ext cx="11232108" cy="5093705"/>
          </a:xfrm>
        </p:spPr>
        <p:txBody>
          <a:bodyPr>
            <a:noAutofit/>
          </a:bodyPr>
          <a:lstStyle/>
          <a:p>
            <a:pPr marL="342900" marR="0" lvl="0" indent="-342900">
              <a:spcBef>
                <a:spcPts val="0"/>
              </a:spcBef>
              <a:spcAft>
                <a:spcPts val="0"/>
              </a:spcAft>
              <a:buFont typeface="Symbol" panose="05050102010706020507" pitchFamily="18" charset="2"/>
              <a:buChar char=""/>
            </a:pPr>
            <a:r>
              <a:rPr lang="en-US" dirty="0">
                <a:solidFill>
                  <a:schemeClr val="tx1"/>
                </a:solidFill>
                <a:effectLst/>
                <a:ea typeface="Times New Roman" panose="02020603050405020304" pitchFamily="18" charset="0"/>
                <a:cs typeface="Times New Roman" panose="02020603050405020304" pitchFamily="18" charset="0"/>
              </a:rPr>
              <a:t>“They brought young children to him, that he should touch them: and his disciples rebuked those that brought them. But when Jesus saw it, </a:t>
            </a:r>
            <a:r>
              <a:rPr lang="en-US" dirty="0">
                <a:solidFill>
                  <a:srgbClr val="FFFF00"/>
                </a:solidFill>
                <a:effectLst/>
                <a:ea typeface="Times New Roman" panose="02020603050405020304" pitchFamily="18" charset="0"/>
                <a:cs typeface="Times New Roman" panose="02020603050405020304" pitchFamily="18" charset="0"/>
              </a:rPr>
              <a:t>he was much displeased</a:t>
            </a:r>
            <a:r>
              <a:rPr lang="en-US" dirty="0">
                <a:solidFill>
                  <a:schemeClr val="tx1"/>
                </a:solidFill>
                <a:effectLst/>
                <a:ea typeface="Times New Roman" panose="02020603050405020304" pitchFamily="18" charset="0"/>
                <a:cs typeface="Times New Roman" panose="02020603050405020304" pitchFamily="18" charset="0"/>
              </a:rPr>
              <a:t>” (Mark 10:13–14).</a:t>
            </a:r>
          </a:p>
          <a:p>
            <a:pPr marL="0" marR="0" lvl="0" indent="0">
              <a:spcBef>
                <a:spcPts val="0"/>
              </a:spcBef>
              <a:spcAft>
                <a:spcPts val="0"/>
              </a:spcAft>
              <a:buNone/>
            </a:pPr>
            <a:endParaRPr lang="en-US" dirty="0">
              <a:solidFill>
                <a:schemeClr val="tx1"/>
              </a:solidFill>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solidFill>
                  <a:schemeClr val="tx1"/>
                </a:solidFill>
                <a:effectLst/>
                <a:ea typeface="Times New Roman" panose="02020603050405020304" pitchFamily="18" charset="0"/>
                <a:cs typeface="Times New Roman" panose="02020603050405020304" pitchFamily="18" charset="0"/>
              </a:rPr>
              <a:t>“Jesus beholding him </a:t>
            </a:r>
            <a:r>
              <a:rPr lang="en-US" dirty="0">
                <a:solidFill>
                  <a:srgbClr val="FFFF00"/>
                </a:solidFill>
                <a:effectLst/>
                <a:ea typeface="Times New Roman" panose="02020603050405020304" pitchFamily="18" charset="0"/>
                <a:cs typeface="Times New Roman" panose="02020603050405020304" pitchFamily="18" charset="0"/>
              </a:rPr>
              <a:t>loved him</a:t>
            </a:r>
            <a:r>
              <a:rPr lang="en-US" dirty="0">
                <a:solidFill>
                  <a:schemeClr val="tx1"/>
                </a:solidFill>
                <a:effectLst/>
                <a:ea typeface="Times New Roman" panose="02020603050405020304" pitchFamily="18" charset="0"/>
                <a:cs typeface="Times New Roman" panose="02020603050405020304" pitchFamily="18" charset="0"/>
              </a:rPr>
              <a:t>” (Mark 10:21).</a:t>
            </a:r>
            <a:endParaRPr lang="en-US" dirty="0">
              <a:solidFill>
                <a:schemeClr val="tx1"/>
              </a:solidFill>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dirty="0">
              <a:solidFill>
                <a:schemeClr val="tx1"/>
              </a:solidFill>
              <a:effectLst/>
              <a:ea typeface="Times New Roman" panose="02020603050405020304" pitchFamily="18" charset="0"/>
              <a:cs typeface="Times New Roman" panose="02020603050405020304" pitchFamily="18" charset="0"/>
            </a:endParaRPr>
          </a:p>
          <a:p>
            <a:pPr marL="342900" marR="0" lvl="0" indent="-342900">
              <a:spcBef>
                <a:spcPts val="0"/>
              </a:spcBef>
              <a:spcAft>
                <a:spcPts val="800"/>
              </a:spcAft>
              <a:buFont typeface="Symbol" panose="05050102010706020507" pitchFamily="18" charset="2"/>
              <a:buChar char=""/>
            </a:pPr>
            <a:r>
              <a:rPr lang="en-US" dirty="0">
                <a:solidFill>
                  <a:schemeClr val="tx1"/>
                </a:solidFill>
                <a:effectLst/>
                <a:ea typeface="Times New Roman" panose="02020603050405020304" pitchFamily="18" charset="0"/>
                <a:cs typeface="Times New Roman" panose="02020603050405020304" pitchFamily="18" charset="0"/>
              </a:rPr>
              <a:t>“My God, my God, why hast thou </a:t>
            </a:r>
            <a:r>
              <a:rPr lang="en-US" dirty="0">
                <a:solidFill>
                  <a:srgbClr val="FFFF00"/>
                </a:solidFill>
                <a:effectLst/>
                <a:ea typeface="Times New Roman" panose="02020603050405020304" pitchFamily="18" charset="0"/>
                <a:cs typeface="Times New Roman" panose="02020603050405020304" pitchFamily="18" charset="0"/>
              </a:rPr>
              <a:t>forsaken </a:t>
            </a:r>
            <a:r>
              <a:rPr lang="en-US" dirty="0">
                <a:solidFill>
                  <a:schemeClr val="tx1"/>
                </a:solidFill>
                <a:effectLst/>
                <a:ea typeface="Times New Roman" panose="02020603050405020304" pitchFamily="18" charset="0"/>
                <a:cs typeface="Times New Roman" panose="02020603050405020304" pitchFamily="18" charset="0"/>
              </a:rPr>
              <a:t>me” (Mark 15:34).</a:t>
            </a:r>
            <a:endParaRPr lang="en-US"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7505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595727"/>
          </a:xfrm>
        </p:spPr>
        <p:txBody>
          <a:bodyPr>
            <a:noAutofit/>
          </a:bodyPr>
          <a:lstStyle/>
          <a:p>
            <a:r>
              <a:rPr lang="en-US" sz="4800" b="1" dirty="0">
                <a:latin typeface="Georgia" panose="02040502050405020303" pitchFamily="18" charset="0"/>
              </a:rPr>
              <a:t>Five Key Themes in the </a:t>
            </a:r>
            <a:br>
              <a:rPr lang="en-US" sz="4800" b="1" dirty="0">
                <a:latin typeface="Georgia" panose="02040502050405020303" pitchFamily="18" charset="0"/>
              </a:rPr>
            </a:br>
            <a:r>
              <a:rPr lang="en-US" sz="4800" b="1" dirty="0">
                <a:latin typeface="Georgia" panose="02040502050405020303" pitchFamily="18" charset="0"/>
              </a:rPr>
              <a:t>Gospel of Mark</a:t>
            </a:r>
          </a:p>
        </p:txBody>
      </p:sp>
      <p:sp>
        <p:nvSpPr>
          <p:cNvPr id="3" name="Content Placeholder 2"/>
          <p:cNvSpPr>
            <a:spLocks noGrp="1"/>
          </p:cNvSpPr>
          <p:nvPr>
            <p:ph idx="1"/>
          </p:nvPr>
        </p:nvSpPr>
        <p:spPr>
          <a:xfrm>
            <a:off x="609600" y="2057400"/>
            <a:ext cx="10972800" cy="4525963"/>
          </a:xfrm>
        </p:spPr>
        <p:txBody>
          <a:bodyPr>
            <a:normAutofit/>
          </a:bodyPr>
          <a:lstStyle/>
          <a:p>
            <a:pPr marL="514350" indent="-514350">
              <a:buFont typeface="+mj-lt"/>
              <a:buAutoNum type="arabicPeriod"/>
            </a:pPr>
            <a:r>
              <a:rPr lang="en-US" sz="4400" dirty="0"/>
              <a:t>Highlights “Human” Aspects of Jesus</a:t>
            </a:r>
          </a:p>
          <a:p>
            <a:pPr marL="514350" indent="-514350">
              <a:buFont typeface="+mj-lt"/>
              <a:buAutoNum type="arabicPeriod"/>
            </a:pPr>
            <a:r>
              <a:rPr lang="en-US" sz="4400" dirty="0"/>
              <a:t>The Gospel, Kingdom and Servant Leadership</a:t>
            </a:r>
          </a:p>
        </p:txBody>
      </p:sp>
    </p:spTree>
    <p:extLst>
      <p:ext uri="{BB962C8B-B14F-4D97-AF65-F5344CB8AC3E}">
        <p14:creationId xmlns:p14="http://schemas.microsoft.com/office/powerpoint/2010/main" val="1753051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5331A7-6637-43B8-9F73-95C93007975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87F7DFCF-4C27-49E1-8E51-D213B40B1B37}"/>
              </a:ext>
            </a:extLst>
          </p:cNvPr>
          <p:cNvSpPr>
            <a:spLocks noGrp="1"/>
          </p:cNvSpPr>
          <p:nvPr>
            <p:ph idx="1"/>
          </p:nvPr>
        </p:nvSpPr>
        <p:spPr/>
        <p:txBody>
          <a:bodyPr/>
          <a:lstStyle/>
          <a:p>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2CC3F600-7635-4FD7-AFBB-2F3D7C43E264}"/>
              </a:ext>
            </a:extLst>
          </p:cNvPr>
          <p:cNvPicPr>
            <a:picLocks noChangeAspect="1"/>
          </p:cNvPicPr>
          <p:nvPr/>
        </p:nvPicPr>
        <p:blipFill rotWithShape="1">
          <a:blip r:embed="rId2"/>
          <a:srcRect l="41498" t="23039" r="17990" b="37172"/>
          <a:stretch/>
        </p:blipFill>
        <p:spPr>
          <a:xfrm>
            <a:off x="0" y="-1"/>
            <a:ext cx="12192000" cy="6858001"/>
          </a:xfrm>
          <a:prstGeom prst="rect">
            <a:avLst/>
          </a:prstGeom>
        </p:spPr>
      </p:pic>
      <p:cxnSp>
        <p:nvCxnSpPr>
          <p:cNvPr id="10" name="Straight Connector 9">
            <a:extLst>
              <a:ext uri="{FF2B5EF4-FFF2-40B4-BE49-F238E27FC236}">
                <a16:creationId xmlns:a16="http://schemas.microsoft.com/office/drawing/2014/main" id="{330E9DC4-6CE8-4D4A-8A46-C9448C1CD0BF}"/>
              </a:ext>
            </a:extLst>
          </p:cNvPr>
          <p:cNvCxnSpPr/>
          <p:nvPr/>
        </p:nvCxnSpPr>
        <p:spPr>
          <a:xfrm>
            <a:off x="3699162" y="5223159"/>
            <a:ext cx="205047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372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D8AFA4-E0CD-4A8A-8109-DC968B93EE13}"/>
              </a:ext>
            </a:extLst>
          </p:cNvPr>
          <p:cNvSpPr>
            <a:spLocks noGrp="1"/>
          </p:cNvSpPr>
          <p:nvPr>
            <p:ph type="title"/>
          </p:nvPr>
        </p:nvSpPr>
        <p:spPr>
          <a:xfrm>
            <a:off x="6095999" y="568036"/>
            <a:ext cx="5171557" cy="1012014"/>
          </a:xfrm>
        </p:spPr>
        <p:txBody>
          <a:bodyPr>
            <a:normAutofit fontScale="90000"/>
          </a:bodyPr>
          <a:lstStyle/>
          <a:p>
            <a:r>
              <a:rPr lang="en-US" dirty="0"/>
              <a:t>Remember our friend, the Blue Letter Bible?</a:t>
            </a:r>
          </a:p>
        </p:txBody>
      </p:sp>
      <p:sp>
        <p:nvSpPr>
          <p:cNvPr id="10" name="Title 3">
            <a:extLst>
              <a:ext uri="{FF2B5EF4-FFF2-40B4-BE49-F238E27FC236}">
                <a16:creationId xmlns:a16="http://schemas.microsoft.com/office/drawing/2014/main" id="{11E4F0CE-1624-4639-921B-0D8FE91ABF69}"/>
              </a:ext>
            </a:extLst>
          </p:cNvPr>
          <p:cNvSpPr txBox="1">
            <a:spLocks/>
          </p:cNvSpPr>
          <p:nvPr/>
        </p:nvSpPr>
        <p:spPr>
          <a:xfrm>
            <a:off x="6788727" y="2632362"/>
            <a:ext cx="5087070" cy="3976256"/>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The Greek word </a:t>
            </a:r>
            <a:r>
              <a:rPr lang="en-US" i="1" dirty="0" err="1"/>
              <a:t>euangelion</a:t>
            </a:r>
            <a:r>
              <a:rPr lang="en-US" i="1" dirty="0"/>
              <a:t> </a:t>
            </a:r>
            <a:r>
              <a:rPr lang="en-US" dirty="0"/>
              <a:t>means “Good news”</a:t>
            </a:r>
          </a:p>
        </p:txBody>
      </p:sp>
      <p:pic>
        <p:nvPicPr>
          <p:cNvPr id="3" name="Picture 2" descr="A screenshot of a computer&#10;&#10;Description automatically generated">
            <a:extLst>
              <a:ext uri="{FF2B5EF4-FFF2-40B4-BE49-F238E27FC236}">
                <a16:creationId xmlns:a16="http://schemas.microsoft.com/office/drawing/2014/main" id="{80BA99FB-CEB9-413A-9886-3D0574452E10}"/>
              </a:ext>
            </a:extLst>
          </p:cNvPr>
          <p:cNvPicPr>
            <a:picLocks noChangeAspect="1"/>
          </p:cNvPicPr>
          <p:nvPr/>
        </p:nvPicPr>
        <p:blipFill rotWithShape="1">
          <a:blip r:embed="rId3"/>
          <a:srcRect l="10909" t="25454" r="53068" b="11515"/>
          <a:stretch/>
        </p:blipFill>
        <p:spPr>
          <a:xfrm>
            <a:off x="316203" y="277090"/>
            <a:ext cx="5757432" cy="5666622"/>
          </a:xfrm>
          <a:prstGeom prst="roundRect">
            <a:avLst>
              <a:gd name="adj" fmla="val 129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Arrow: Right 8">
            <a:extLst>
              <a:ext uri="{FF2B5EF4-FFF2-40B4-BE49-F238E27FC236}">
                <a16:creationId xmlns:a16="http://schemas.microsoft.com/office/drawing/2014/main" id="{4D506593-1759-4FB6-B11E-8D175FD88C18}"/>
              </a:ext>
            </a:extLst>
          </p:cNvPr>
          <p:cNvSpPr/>
          <p:nvPr/>
        </p:nvSpPr>
        <p:spPr>
          <a:xfrm>
            <a:off x="4793674" y="4873336"/>
            <a:ext cx="1787235" cy="28055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285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B20D98-81E0-4071-9C8D-E1F2D0A6EECC}"/>
              </a:ext>
            </a:extLst>
          </p:cNvPr>
          <p:cNvSpPr>
            <a:spLocks noGrp="1"/>
          </p:cNvSpPr>
          <p:nvPr>
            <p:ph type="title"/>
          </p:nvPr>
        </p:nvSpPr>
        <p:spPr>
          <a:xfrm>
            <a:off x="263239" y="484593"/>
            <a:ext cx="5417732" cy="970450"/>
          </a:xfrm>
        </p:spPr>
        <p:txBody>
          <a:bodyPr>
            <a:normAutofit fontScale="90000"/>
          </a:bodyPr>
          <a:lstStyle/>
          <a:p>
            <a:r>
              <a:rPr lang="en-US" dirty="0"/>
              <a:t>“The </a:t>
            </a:r>
            <a:r>
              <a:rPr lang="en-US" i="1" dirty="0" err="1"/>
              <a:t>euangelion</a:t>
            </a:r>
            <a:r>
              <a:rPr lang="en-US" dirty="0"/>
              <a:t>”</a:t>
            </a:r>
          </a:p>
        </p:txBody>
      </p:sp>
      <p:sp>
        <p:nvSpPr>
          <p:cNvPr id="5" name="Content Placeholder 4">
            <a:extLst>
              <a:ext uri="{FF2B5EF4-FFF2-40B4-BE49-F238E27FC236}">
                <a16:creationId xmlns:a16="http://schemas.microsoft.com/office/drawing/2014/main" id="{2BD79384-73DE-466A-9A66-A67CD15B84A0}"/>
              </a:ext>
            </a:extLst>
          </p:cNvPr>
          <p:cNvSpPr>
            <a:spLocks noGrp="1"/>
          </p:cNvSpPr>
          <p:nvPr>
            <p:ph idx="1"/>
          </p:nvPr>
        </p:nvSpPr>
        <p:spPr>
          <a:xfrm>
            <a:off x="5749635" y="277090"/>
            <a:ext cx="6386945" cy="6456218"/>
          </a:xfrm>
        </p:spPr>
        <p:txBody>
          <a:bodyPr>
            <a:normAutofit/>
          </a:bodyPr>
          <a:lstStyle/>
          <a:p>
            <a:pPr marL="36900" indent="0">
              <a:buNone/>
            </a:pPr>
            <a:r>
              <a:rPr lang="en-US" dirty="0"/>
              <a:t>A stone inscription dating to 9 B.C., found in the Roman Empire, referred to the birth the Caesar Augustus (who died in 14 BC), celebrating “The birthday of [Augustus, who has become God] has been for the whole world the beginning of the gospel (</a:t>
            </a:r>
            <a:r>
              <a:rPr lang="en-US" i="1" dirty="0" err="1"/>
              <a:t>euangelion</a:t>
            </a:r>
            <a:r>
              <a:rPr lang="en-US" dirty="0"/>
              <a:t>) concerning him.”</a:t>
            </a:r>
          </a:p>
        </p:txBody>
      </p:sp>
      <p:pic>
        <p:nvPicPr>
          <p:cNvPr id="2050" name="Picture 2">
            <a:extLst>
              <a:ext uri="{FF2B5EF4-FFF2-40B4-BE49-F238E27FC236}">
                <a16:creationId xmlns:a16="http://schemas.microsoft.com/office/drawing/2014/main" id="{083EB269-65A1-4C95-9711-87C53A70C9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 t="4040" r="48037" b="4040"/>
          <a:stretch/>
        </p:blipFill>
        <p:spPr bwMode="auto">
          <a:xfrm>
            <a:off x="609600" y="1579418"/>
            <a:ext cx="4528822" cy="5001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826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B20D98-81E0-4071-9C8D-E1F2D0A6EECC}"/>
              </a:ext>
            </a:extLst>
          </p:cNvPr>
          <p:cNvSpPr>
            <a:spLocks noGrp="1"/>
          </p:cNvSpPr>
          <p:nvPr>
            <p:ph type="title"/>
          </p:nvPr>
        </p:nvSpPr>
        <p:spPr>
          <a:xfrm>
            <a:off x="263239" y="484593"/>
            <a:ext cx="5417732" cy="970450"/>
          </a:xfrm>
        </p:spPr>
        <p:txBody>
          <a:bodyPr>
            <a:normAutofit fontScale="90000"/>
          </a:bodyPr>
          <a:lstStyle/>
          <a:p>
            <a:r>
              <a:rPr lang="en-US" dirty="0"/>
              <a:t>“The </a:t>
            </a:r>
            <a:r>
              <a:rPr lang="en-US" i="1" dirty="0" err="1"/>
              <a:t>euangelion</a:t>
            </a:r>
            <a:r>
              <a:rPr lang="en-US" dirty="0"/>
              <a:t>”</a:t>
            </a:r>
          </a:p>
        </p:txBody>
      </p:sp>
      <p:sp>
        <p:nvSpPr>
          <p:cNvPr id="5" name="Content Placeholder 4">
            <a:extLst>
              <a:ext uri="{FF2B5EF4-FFF2-40B4-BE49-F238E27FC236}">
                <a16:creationId xmlns:a16="http://schemas.microsoft.com/office/drawing/2014/main" id="{2BD79384-73DE-466A-9A66-A67CD15B84A0}"/>
              </a:ext>
            </a:extLst>
          </p:cNvPr>
          <p:cNvSpPr>
            <a:spLocks noGrp="1"/>
          </p:cNvSpPr>
          <p:nvPr>
            <p:ph idx="1"/>
          </p:nvPr>
        </p:nvSpPr>
        <p:spPr>
          <a:xfrm>
            <a:off x="6096000" y="245660"/>
            <a:ext cx="5546435" cy="6487647"/>
          </a:xfrm>
        </p:spPr>
        <p:txBody>
          <a:bodyPr>
            <a:normAutofit/>
          </a:bodyPr>
          <a:lstStyle/>
          <a:p>
            <a:pPr marL="36900" indent="0">
              <a:buNone/>
            </a:pPr>
            <a:r>
              <a:rPr lang="en-US" dirty="0"/>
              <a:t>Mark contrasts the idea of “good news” from a “god” such as Augustus with the “good news” of victory over Satan and death, brought about a real God (Jesus). The </a:t>
            </a:r>
            <a:r>
              <a:rPr lang="en-US" i="1" dirty="0"/>
              <a:t>gospel </a:t>
            </a:r>
            <a:r>
              <a:rPr lang="en-US" dirty="0"/>
              <a:t>is the </a:t>
            </a:r>
            <a:r>
              <a:rPr lang="en-US" i="1" dirty="0"/>
              <a:t>good news </a:t>
            </a:r>
            <a:r>
              <a:rPr lang="en-US" dirty="0"/>
              <a:t>that Jesus has come and he has conquered!</a:t>
            </a:r>
          </a:p>
        </p:txBody>
      </p:sp>
      <p:pic>
        <p:nvPicPr>
          <p:cNvPr id="6" name="Picture 5" descr="Graphical user interface, text, application&#10;&#10;Description automatically generated">
            <a:extLst>
              <a:ext uri="{FF2B5EF4-FFF2-40B4-BE49-F238E27FC236}">
                <a16:creationId xmlns:a16="http://schemas.microsoft.com/office/drawing/2014/main" id="{19F941F7-BB21-4398-B35A-C6ED24EACE54}"/>
              </a:ext>
            </a:extLst>
          </p:cNvPr>
          <p:cNvPicPr>
            <a:picLocks noChangeAspect="1"/>
          </p:cNvPicPr>
          <p:nvPr/>
        </p:nvPicPr>
        <p:blipFill rotWithShape="1">
          <a:blip r:embed="rId3"/>
          <a:srcRect l="41498" t="23039" r="17990" b="37172"/>
          <a:stretch/>
        </p:blipFill>
        <p:spPr>
          <a:xfrm>
            <a:off x="221674" y="1576816"/>
            <a:ext cx="5546435" cy="31198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2DD70915-E96B-480E-90AE-8BED1E8A635D}"/>
              </a:ext>
            </a:extLst>
          </p:cNvPr>
          <p:cNvCxnSpPr>
            <a:cxnSpLocks/>
          </p:cNvCxnSpPr>
          <p:nvPr/>
        </p:nvCxnSpPr>
        <p:spPr>
          <a:xfrm>
            <a:off x="1856510" y="4003957"/>
            <a:ext cx="9421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913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B20D98-81E0-4071-9C8D-E1F2D0A6EECC}"/>
              </a:ext>
            </a:extLst>
          </p:cNvPr>
          <p:cNvSpPr>
            <a:spLocks noGrp="1"/>
          </p:cNvSpPr>
          <p:nvPr>
            <p:ph type="title"/>
          </p:nvPr>
        </p:nvSpPr>
        <p:spPr>
          <a:xfrm>
            <a:off x="263239" y="484593"/>
            <a:ext cx="5417732" cy="970450"/>
          </a:xfrm>
        </p:spPr>
        <p:txBody>
          <a:bodyPr>
            <a:normAutofit/>
          </a:bodyPr>
          <a:lstStyle/>
          <a:p>
            <a:r>
              <a:rPr lang="en-US" dirty="0"/>
              <a:t>“The </a:t>
            </a:r>
            <a:r>
              <a:rPr lang="en-US" i="1" dirty="0"/>
              <a:t>Kingdom</a:t>
            </a:r>
            <a:r>
              <a:rPr lang="en-US" dirty="0"/>
              <a:t>”</a:t>
            </a:r>
          </a:p>
        </p:txBody>
      </p:sp>
      <p:sp>
        <p:nvSpPr>
          <p:cNvPr id="5" name="Content Placeholder 4">
            <a:extLst>
              <a:ext uri="{FF2B5EF4-FFF2-40B4-BE49-F238E27FC236}">
                <a16:creationId xmlns:a16="http://schemas.microsoft.com/office/drawing/2014/main" id="{2BD79384-73DE-466A-9A66-A67CD15B84A0}"/>
              </a:ext>
            </a:extLst>
          </p:cNvPr>
          <p:cNvSpPr>
            <a:spLocks noGrp="1"/>
          </p:cNvSpPr>
          <p:nvPr>
            <p:ph idx="1"/>
          </p:nvPr>
        </p:nvSpPr>
        <p:spPr>
          <a:xfrm>
            <a:off x="5999624" y="600500"/>
            <a:ext cx="5721320" cy="6132807"/>
          </a:xfrm>
        </p:spPr>
        <p:txBody>
          <a:bodyPr>
            <a:normAutofit/>
          </a:bodyPr>
          <a:lstStyle/>
          <a:p>
            <a:pPr marL="36900" indent="0">
              <a:buNone/>
            </a:pPr>
            <a:r>
              <a:rPr lang="en-US" dirty="0"/>
              <a:t>The first thing Jesus declares in Mark is that </a:t>
            </a:r>
            <a:r>
              <a:rPr lang="en-US" i="1" dirty="0"/>
              <a:t>the kingdom of God </a:t>
            </a:r>
            <a:r>
              <a:rPr lang="en-US" dirty="0"/>
              <a:t>is at hand.</a:t>
            </a:r>
          </a:p>
          <a:p>
            <a:pPr marL="36900" indent="0">
              <a:buNone/>
            </a:pPr>
            <a:endParaRPr lang="en-US" dirty="0"/>
          </a:p>
          <a:p>
            <a:pPr marL="36900" indent="0">
              <a:buNone/>
            </a:pPr>
            <a:r>
              <a:rPr lang="en-US" dirty="0"/>
              <a:t>What is this kingdom like, and what kind of king is Jesus?</a:t>
            </a:r>
          </a:p>
        </p:txBody>
      </p:sp>
      <p:pic>
        <p:nvPicPr>
          <p:cNvPr id="3" name="Picture 2" descr="Graphical user interface, text, application&#10;&#10;Description automatically generated">
            <a:extLst>
              <a:ext uri="{FF2B5EF4-FFF2-40B4-BE49-F238E27FC236}">
                <a16:creationId xmlns:a16="http://schemas.microsoft.com/office/drawing/2014/main" id="{91ABAE09-86F6-4AE2-8218-24023FD0AED5}"/>
              </a:ext>
            </a:extLst>
          </p:cNvPr>
          <p:cNvPicPr>
            <a:picLocks noChangeAspect="1"/>
          </p:cNvPicPr>
          <p:nvPr/>
        </p:nvPicPr>
        <p:blipFill rotWithShape="1">
          <a:blip r:embed="rId3"/>
          <a:srcRect l="44432" t="23434" r="33864" b="43839"/>
          <a:stretch/>
        </p:blipFill>
        <p:spPr>
          <a:xfrm>
            <a:off x="471056" y="1480620"/>
            <a:ext cx="4946072" cy="4195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2DD70915-E96B-480E-90AE-8BED1E8A635D}"/>
              </a:ext>
            </a:extLst>
          </p:cNvPr>
          <p:cNvCxnSpPr>
            <a:cxnSpLocks/>
          </p:cNvCxnSpPr>
          <p:nvPr/>
        </p:nvCxnSpPr>
        <p:spPr>
          <a:xfrm>
            <a:off x="1316183" y="2050466"/>
            <a:ext cx="32281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EEE00D-DFD1-43F1-8269-5817B0B94090}"/>
              </a:ext>
            </a:extLst>
          </p:cNvPr>
          <p:cNvCxnSpPr>
            <a:cxnSpLocks/>
          </p:cNvCxnSpPr>
          <p:nvPr/>
        </p:nvCxnSpPr>
        <p:spPr>
          <a:xfrm>
            <a:off x="3685310" y="2327558"/>
            <a:ext cx="138546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F41B2C9-5213-461C-BFCB-BD0CC9E6C9D4}"/>
              </a:ext>
            </a:extLst>
          </p:cNvPr>
          <p:cNvCxnSpPr>
            <a:cxnSpLocks/>
          </p:cNvCxnSpPr>
          <p:nvPr/>
        </p:nvCxnSpPr>
        <p:spPr>
          <a:xfrm>
            <a:off x="789709" y="2549231"/>
            <a:ext cx="322810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917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own Arrow 7"/>
          <p:cNvSpPr/>
          <p:nvPr/>
        </p:nvSpPr>
        <p:spPr>
          <a:xfrm>
            <a:off x="9067800" y="1634067"/>
            <a:ext cx="304800" cy="221772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a:off x="6423590" y="3962400"/>
            <a:ext cx="868680" cy="301752"/>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F39ECF4C-59A0-E64C-8141-4D5BF3BD103E}"/>
              </a:ext>
            </a:extLst>
          </p:cNvPr>
          <p:cNvSpPr txBox="1"/>
          <p:nvPr/>
        </p:nvSpPr>
        <p:spPr>
          <a:xfrm>
            <a:off x="1427018" y="1095283"/>
            <a:ext cx="9296400" cy="2185214"/>
          </a:xfrm>
          <a:prstGeom prst="rect">
            <a:avLst/>
          </a:prstGeom>
          <a:noFill/>
        </p:spPr>
        <p:txBody>
          <a:bodyPr wrap="square" rtlCol="0">
            <a:spAutoFit/>
          </a:bodyPr>
          <a:lstStyle/>
          <a:p>
            <a:pPr algn="ctr"/>
            <a:r>
              <a:rPr lang="en-US" sz="3200" dirty="0">
                <a:solidFill>
                  <a:srgbClr val="FFFF00"/>
                </a:solidFill>
                <a:latin typeface="Georgia" panose="02040502050405020303" pitchFamily="18" charset="0"/>
              </a:rPr>
              <a:t>In Mark, Christ Predicts His Death Three Times</a:t>
            </a:r>
          </a:p>
          <a:p>
            <a:pPr algn="ctr"/>
            <a:endParaRPr lang="en-US" sz="800" dirty="0">
              <a:solidFill>
                <a:srgbClr val="FFFF00"/>
              </a:solidFill>
              <a:latin typeface="Georgia" panose="02040502050405020303" pitchFamily="18" charset="0"/>
            </a:endParaRPr>
          </a:p>
          <a:p>
            <a:pPr marL="342900" indent="-342900">
              <a:buFont typeface="+mj-lt"/>
              <a:buAutoNum type="arabicPeriod"/>
            </a:pPr>
            <a:r>
              <a:rPr lang="en-US" sz="3200" dirty="0">
                <a:solidFill>
                  <a:srgbClr val="FFFF00"/>
                </a:solidFill>
                <a:latin typeface="Georgia" panose="02040502050405020303" pitchFamily="18" charset="0"/>
              </a:rPr>
              <a:t> 1</a:t>
            </a:r>
            <a:r>
              <a:rPr lang="en-US" sz="3200" baseline="30000" dirty="0">
                <a:solidFill>
                  <a:srgbClr val="FFFF00"/>
                </a:solidFill>
                <a:latin typeface="Georgia" panose="02040502050405020303" pitchFamily="18" charset="0"/>
              </a:rPr>
              <a:t>st</a:t>
            </a:r>
            <a:r>
              <a:rPr lang="en-US" sz="3200" dirty="0">
                <a:solidFill>
                  <a:srgbClr val="FFFF00"/>
                </a:solidFill>
                <a:latin typeface="Georgia" panose="02040502050405020303" pitchFamily="18" charset="0"/>
              </a:rPr>
              <a:t> Prediction: 8:31</a:t>
            </a:r>
          </a:p>
          <a:p>
            <a:pPr marL="342900" indent="-342900">
              <a:buFont typeface="+mj-lt"/>
              <a:buAutoNum type="arabicPeriod"/>
            </a:pPr>
            <a:r>
              <a:rPr lang="en-US" sz="3200" dirty="0">
                <a:solidFill>
                  <a:srgbClr val="FFFF00"/>
                </a:solidFill>
                <a:latin typeface="Georgia" panose="02040502050405020303" pitchFamily="18" charset="0"/>
              </a:rPr>
              <a:t> 2</a:t>
            </a:r>
            <a:r>
              <a:rPr lang="en-US" sz="3200" baseline="30000" dirty="0">
                <a:solidFill>
                  <a:srgbClr val="FFFF00"/>
                </a:solidFill>
                <a:latin typeface="Georgia" panose="02040502050405020303" pitchFamily="18" charset="0"/>
              </a:rPr>
              <a:t>nd</a:t>
            </a:r>
            <a:r>
              <a:rPr lang="en-US" sz="3200" dirty="0">
                <a:solidFill>
                  <a:srgbClr val="FFFF00"/>
                </a:solidFill>
                <a:latin typeface="Georgia" panose="02040502050405020303" pitchFamily="18" charset="0"/>
              </a:rPr>
              <a:t> Prediction: 9:31</a:t>
            </a:r>
          </a:p>
          <a:p>
            <a:pPr marL="342900" indent="-342900">
              <a:buFont typeface="+mj-lt"/>
              <a:buAutoNum type="arabicPeriod"/>
            </a:pPr>
            <a:r>
              <a:rPr lang="en-US" sz="3200" dirty="0">
                <a:solidFill>
                  <a:srgbClr val="FFFF00"/>
                </a:solidFill>
                <a:latin typeface="Georgia" panose="02040502050405020303" pitchFamily="18" charset="0"/>
              </a:rPr>
              <a:t> 3</a:t>
            </a:r>
            <a:r>
              <a:rPr lang="en-US" sz="3200" baseline="30000" dirty="0">
                <a:solidFill>
                  <a:srgbClr val="FFFF00"/>
                </a:solidFill>
                <a:latin typeface="Georgia" panose="02040502050405020303" pitchFamily="18" charset="0"/>
              </a:rPr>
              <a:t>rd</a:t>
            </a:r>
            <a:r>
              <a:rPr lang="en-US" sz="3200" dirty="0">
                <a:solidFill>
                  <a:srgbClr val="FFFF00"/>
                </a:solidFill>
                <a:latin typeface="Georgia" panose="02040502050405020303" pitchFamily="18" charset="0"/>
              </a:rPr>
              <a:t> Prediction: 10:32-34</a:t>
            </a:r>
          </a:p>
        </p:txBody>
      </p:sp>
      <p:sp>
        <p:nvSpPr>
          <p:cNvPr id="6" name="TextBox 5">
            <a:extLst>
              <a:ext uri="{FF2B5EF4-FFF2-40B4-BE49-F238E27FC236}">
                <a16:creationId xmlns:a16="http://schemas.microsoft.com/office/drawing/2014/main" id="{06EA9B87-4D61-C842-B54A-96429D4C4746}"/>
              </a:ext>
            </a:extLst>
          </p:cNvPr>
          <p:cNvSpPr txBox="1"/>
          <p:nvPr/>
        </p:nvSpPr>
        <p:spPr>
          <a:xfrm>
            <a:off x="7087021" y="3817928"/>
            <a:ext cx="5104978" cy="2677656"/>
          </a:xfrm>
          <a:prstGeom prst="rect">
            <a:avLst/>
          </a:prstGeom>
          <a:noFill/>
        </p:spPr>
        <p:txBody>
          <a:bodyPr wrap="square" rtlCol="0">
            <a:spAutoFit/>
          </a:bodyPr>
          <a:lstStyle/>
          <a:p>
            <a:pPr algn="ctr"/>
            <a:r>
              <a:rPr lang="en-US" sz="3200" dirty="0">
                <a:latin typeface="Georgia" panose="02040502050405020303" pitchFamily="18" charset="0"/>
              </a:rPr>
              <a:t>Each Time the Disciples Misunderstand</a:t>
            </a:r>
          </a:p>
          <a:p>
            <a:pPr algn="ctr"/>
            <a:endParaRPr lang="en-US" sz="800" dirty="0">
              <a:latin typeface="Georgia" panose="02040502050405020303" pitchFamily="18" charset="0"/>
            </a:endParaRPr>
          </a:p>
          <a:p>
            <a:pPr marL="342900" indent="-342900">
              <a:buFont typeface="+mj-lt"/>
              <a:buAutoNum type="arabicPeriod"/>
            </a:pPr>
            <a:r>
              <a:rPr lang="en-US" sz="3200" dirty="0">
                <a:latin typeface="Georgia" panose="02040502050405020303" pitchFamily="18" charset="0"/>
              </a:rPr>
              <a:t>8:32</a:t>
            </a:r>
          </a:p>
          <a:p>
            <a:pPr marL="342900" indent="-342900">
              <a:buFont typeface="+mj-lt"/>
              <a:buAutoNum type="arabicPeriod"/>
            </a:pPr>
            <a:r>
              <a:rPr lang="en-US" sz="3200" dirty="0">
                <a:latin typeface="Georgia" panose="02040502050405020303" pitchFamily="18" charset="0"/>
              </a:rPr>
              <a:t>9:32-34</a:t>
            </a:r>
          </a:p>
          <a:p>
            <a:pPr marL="342900" indent="-342900">
              <a:buFont typeface="+mj-lt"/>
              <a:buAutoNum type="arabicPeriod"/>
            </a:pPr>
            <a:r>
              <a:rPr lang="en-US" sz="3200" dirty="0">
                <a:latin typeface="Georgia" panose="02040502050405020303" pitchFamily="18" charset="0"/>
              </a:rPr>
              <a:t>10:35-37, 41</a:t>
            </a:r>
          </a:p>
        </p:txBody>
      </p:sp>
      <p:sp>
        <p:nvSpPr>
          <p:cNvPr id="11" name="Title 10">
            <a:extLst>
              <a:ext uri="{FF2B5EF4-FFF2-40B4-BE49-F238E27FC236}">
                <a16:creationId xmlns:a16="http://schemas.microsoft.com/office/drawing/2014/main" id="{1190CC8E-F72C-7A4F-9044-F9A501E6F245}"/>
              </a:ext>
            </a:extLst>
          </p:cNvPr>
          <p:cNvSpPr>
            <a:spLocks noGrp="1"/>
          </p:cNvSpPr>
          <p:nvPr>
            <p:ph type="title"/>
          </p:nvPr>
        </p:nvSpPr>
        <p:spPr>
          <a:xfrm>
            <a:off x="367145" y="216939"/>
            <a:ext cx="10972800" cy="739026"/>
          </a:xfrm>
        </p:spPr>
        <p:txBody>
          <a:bodyPr>
            <a:normAutofit fontScale="90000"/>
          </a:bodyPr>
          <a:lstStyle/>
          <a:p>
            <a:r>
              <a:rPr lang="en-US" b="1" dirty="0">
                <a:latin typeface="Georgia" panose="02040502050405020303" pitchFamily="18" charset="0"/>
              </a:rPr>
              <a:t>Jesus: A Servant King</a:t>
            </a:r>
            <a:endParaRPr lang="en-US" dirty="0"/>
          </a:p>
        </p:txBody>
      </p:sp>
      <p:sp>
        <p:nvSpPr>
          <p:cNvPr id="12" name="TextBox 11">
            <a:extLst>
              <a:ext uri="{FF2B5EF4-FFF2-40B4-BE49-F238E27FC236}">
                <a16:creationId xmlns:a16="http://schemas.microsoft.com/office/drawing/2014/main" id="{D67B54E7-9CCF-684C-A200-A9DE2C3914B2}"/>
              </a:ext>
            </a:extLst>
          </p:cNvPr>
          <p:cNvSpPr txBox="1"/>
          <p:nvPr/>
        </p:nvSpPr>
        <p:spPr>
          <a:xfrm>
            <a:off x="381000" y="3817928"/>
            <a:ext cx="6248400" cy="2677656"/>
          </a:xfrm>
          <a:prstGeom prst="rect">
            <a:avLst/>
          </a:prstGeom>
          <a:noFill/>
        </p:spPr>
        <p:txBody>
          <a:bodyPr wrap="square" rtlCol="0">
            <a:spAutoFit/>
          </a:bodyPr>
          <a:lstStyle/>
          <a:p>
            <a:pPr algn="ctr"/>
            <a:r>
              <a:rPr lang="en-US" sz="3200" dirty="0">
                <a:solidFill>
                  <a:srgbClr val="92D050"/>
                </a:solidFill>
                <a:latin typeface="Georgia" panose="02040502050405020303" pitchFamily="18" charset="0"/>
              </a:rPr>
              <a:t>Each Time the Savior Teaches Servant Leadership</a:t>
            </a:r>
          </a:p>
          <a:p>
            <a:pPr algn="ctr"/>
            <a:endParaRPr lang="en-US" sz="800" dirty="0">
              <a:solidFill>
                <a:srgbClr val="92D050"/>
              </a:solidFill>
              <a:latin typeface="Georgia" panose="02040502050405020303" pitchFamily="18" charset="0"/>
            </a:endParaRPr>
          </a:p>
          <a:p>
            <a:pPr marL="342900" indent="-342900">
              <a:buFont typeface="+mj-lt"/>
              <a:buAutoNum type="arabicPeriod"/>
            </a:pPr>
            <a:r>
              <a:rPr lang="en-US" sz="3200" dirty="0">
                <a:solidFill>
                  <a:srgbClr val="92D050"/>
                </a:solidFill>
                <a:latin typeface="Georgia" panose="02040502050405020303" pitchFamily="18" charset="0"/>
              </a:rPr>
              <a:t>8:33-35</a:t>
            </a:r>
          </a:p>
          <a:p>
            <a:pPr marL="342900" indent="-342900">
              <a:buFont typeface="+mj-lt"/>
              <a:buAutoNum type="arabicPeriod"/>
            </a:pPr>
            <a:r>
              <a:rPr lang="en-US" sz="3200" dirty="0">
                <a:solidFill>
                  <a:srgbClr val="92D050"/>
                </a:solidFill>
                <a:latin typeface="Georgia" panose="02040502050405020303" pitchFamily="18" charset="0"/>
              </a:rPr>
              <a:t>9:35-37</a:t>
            </a:r>
          </a:p>
          <a:p>
            <a:pPr marL="342900" indent="-342900">
              <a:buFont typeface="+mj-lt"/>
              <a:buAutoNum type="arabicPeriod"/>
            </a:pPr>
            <a:r>
              <a:rPr lang="en-US" sz="3200" dirty="0">
                <a:solidFill>
                  <a:srgbClr val="92D050"/>
                </a:solidFill>
                <a:latin typeface="Georgia" panose="02040502050405020303" pitchFamily="18" charset="0"/>
              </a:rPr>
              <a:t>10:42-45</a:t>
            </a:r>
          </a:p>
        </p:txBody>
      </p:sp>
      <p:sp>
        <p:nvSpPr>
          <p:cNvPr id="10" name="TextBox 9">
            <a:extLst>
              <a:ext uri="{FF2B5EF4-FFF2-40B4-BE49-F238E27FC236}">
                <a16:creationId xmlns:a16="http://schemas.microsoft.com/office/drawing/2014/main" id="{34992944-4EFB-4049-A31E-5BA301859E6F}"/>
              </a:ext>
            </a:extLst>
          </p:cNvPr>
          <p:cNvSpPr txBox="1"/>
          <p:nvPr/>
        </p:nvSpPr>
        <p:spPr>
          <a:xfrm>
            <a:off x="10017457" y="6142461"/>
            <a:ext cx="2174542" cy="646332"/>
          </a:xfrm>
          <a:prstGeom prst="rect">
            <a:avLst/>
          </a:prstGeom>
          <a:noFill/>
        </p:spPr>
        <p:txBody>
          <a:bodyPr wrap="square" rtlCol="0">
            <a:spAutoFit/>
          </a:bodyPr>
          <a:lstStyle/>
          <a:p>
            <a:r>
              <a:rPr lang="en-US" sz="1200" dirty="0">
                <a:latin typeface="Georgia" panose="02040502050405020303" pitchFamily="18" charset="0"/>
              </a:rPr>
              <a:t>Chart adapted from Mark Strauss, </a:t>
            </a:r>
            <a:r>
              <a:rPr lang="en-US" sz="1200" i="1" dirty="0">
                <a:latin typeface="Georgia" panose="02040502050405020303" pitchFamily="18" charset="0"/>
              </a:rPr>
              <a:t>Four Portraits, One Jesus, </a:t>
            </a:r>
            <a:r>
              <a:rPr lang="en-US" sz="1200" dirty="0">
                <a:latin typeface="Georgia" panose="02040502050405020303" pitchFamily="18" charset="0"/>
              </a:rPr>
              <a:t>185</a:t>
            </a:r>
          </a:p>
        </p:txBody>
      </p:sp>
    </p:spTree>
    <p:extLst>
      <p:ext uri="{BB962C8B-B14F-4D97-AF65-F5344CB8AC3E}">
        <p14:creationId xmlns:p14="http://schemas.microsoft.com/office/powerpoint/2010/main" val="2257409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FDDDC-B7A0-44AB-944D-31D18BB22AB8}"/>
              </a:ext>
            </a:extLst>
          </p:cNvPr>
          <p:cNvSpPr>
            <a:spLocks noGrp="1"/>
          </p:cNvSpPr>
          <p:nvPr>
            <p:ph type="title"/>
          </p:nvPr>
        </p:nvSpPr>
        <p:spPr/>
        <p:txBody>
          <a:bodyPr>
            <a:normAutofit/>
          </a:bodyPr>
          <a:lstStyle/>
          <a:p>
            <a:r>
              <a:rPr lang="en-US" sz="5400" dirty="0"/>
              <a:t>Mark 8:31–32, NRSV</a:t>
            </a:r>
          </a:p>
        </p:txBody>
      </p:sp>
      <p:sp>
        <p:nvSpPr>
          <p:cNvPr id="7" name="Content Placeholder 6">
            <a:extLst>
              <a:ext uri="{FF2B5EF4-FFF2-40B4-BE49-F238E27FC236}">
                <a16:creationId xmlns:a16="http://schemas.microsoft.com/office/drawing/2014/main" id="{AA756E7B-F4C7-401C-AFE4-6F8338526027}"/>
              </a:ext>
            </a:extLst>
          </p:cNvPr>
          <p:cNvSpPr>
            <a:spLocks noGrp="1"/>
          </p:cNvSpPr>
          <p:nvPr>
            <p:ph idx="1"/>
          </p:nvPr>
        </p:nvSpPr>
        <p:spPr/>
        <p:txBody>
          <a:bodyPr>
            <a:normAutofit fontScale="92500"/>
          </a:bodyPr>
          <a:lstStyle/>
          <a:p>
            <a:pPr marL="36900" indent="0" algn="ctr">
              <a:buNone/>
            </a:pPr>
            <a:r>
              <a:rPr lang="en-US" sz="4800" dirty="0"/>
              <a:t>“And [Jesus] began to teach them, that the Son of man must suffer many things, and be rejected of the elders, and of the chief priests, and scribes, and be killed, and after three days rise again. And he </a:t>
            </a:r>
            <a:r>
              <a:rPr lang="en-US" sz="4800" dirty="0" err="1"/>
              <a:t>spake</a:t>
            </a:r>
            <a:r>
              <a:rPr lang="en-US" sz="4800" dirty="0"/>
              <a:t> that saying openly.”</a:t>
            </a:r>
          </a:p>
        </p:txBody>
      </p:sp>
    </p:spTree>
    <p:extLst>
      <p:ext uri="{BB962C8B-B14F-4D97-AF65-F5344CB8AC3E}">
        <p14:creationId xmlns:p14="http://schemas.microsoft.com/office/powerpoint/2010/main" val="3211692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FDDDC-B7A0-44AB-944D-31D18BB22AB8}"/>
              </a:ext>
            </a:extLst>
          </p:cNvPr>
          <p:cNvSpPr>
            <a:spLocks noGrp="1"/>
          </p:cNvSpPr>
          <p:nvPr>
            <p:ph type="title"/>
          </p:nvPr>
        </p:nvSpPr>
        <p:spPr/>
        <p:txBody>
          <a:bodyPr>
            <a:normAutofit/>
          </a:bodyPr>
          <a:lstStyle/>
          <a:p>
            <a:r>
              <a:rPr lang="en-US" sz="5400" dirty="0"/>
              <a:t>Mark 8:34–35, NRSV</a:t>
            </a:r>
          </a:p>
        </p:txBody>
      </p:sp>
      <p:sp>
        <p:nvSpPr>
          <p:cNvPr id="7" name="Content Placeholder 6">
            <a:extLst>
              <a:ext uri="{FF2B5EF4-FFF2-40B4-BE49-F238E27FC236}">
                <a16:creationId xmlns:a16="http://schemas.microsoft.com/office/drawing/2014/main" id="{AA756E7B-F4C7-401C-AFE4-6F8338526027}"/>
              </a:ext>
            </a:extLst>
          </p:cNvPr>
          <p:cNvSpPr>
            <a:spLocks noGrp="1"/>
          </p:cNvSpPr>
          <p:nvPr>
            <p:ph idx="1"/>
          </p:nvPr>
        </p:nvSpPr>
        <p:spPr/>
        <p:txBody>
          <a:bodyPr>
            <a:normAutofit fontScale="92500"/>
          </a:bodyPr>
          <a:lstStyle/>
          <a:p>
            <a:pPr marL="36900" indent="0" algn="ctr">
              <a:buNone/>
            </a:pPr>
            <a:r>
              <a:rPr lang="en-US" sz="4800" dirty="0"/>
              <a:t>“Whosoever will come after me, let him deny himself, and take up his cross, and follow me. For whosoever will save his life shall lose it; but whosoever shall lose his life for my sake and the gospel’s, the same shall save it.” </a:t>
            </a:r>
          </a:p>
        </p:txBody>
      </p:sp>
    </p:spTree>
    <p:extLst>
      <p:ext uri="{BB962C8B-B14F-4D97-AF65-F5344CB8AC3E}">
        <p14:creationId xmlns:p14="http://schemas.microsoft.com/office/powerpoint/2010/main" val="3831778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uilding, outdoor, wooden&#10;&#10;Description automatically generated">
            <a:extLst>
              <a:ext uri="{FF2B5EF4-FFF2-40B4-BE49-F238E27FC236}">
                <a16:creationId xmlns:a16="http://schemas.microsoft.com/office/drawing/2014/main" id="{B2857C60-FB66-40FF-9889-5B6B310B2C6F}"/>
              </a:ext>
            </a:extLst>
          </p:cNvPr>
          <p:cNvPicPr>
            <a:picLocks noChangeAspect="1"/>
          </p:cNvPicPr>
          <p:nvPr/>
        </p:nvPicPr>
        <p:blipFill rotWithShape="1">
          <a:blip r:embed="rId3">
            <a:extLst>
              <a:ext uri="{28A0092B-C50C-407E-A947-70E740481C1C}">
                <a14:useLocalDpi xmlns:a14="http://schemas.microsoft.com/office/drawing/2010/main" val="0"/>
              </a:ext>
            </a:extLst>
          </a:blip>
          <a:srcRect t="3416" r="1" b="16237"/>
          <a:stretch/>
        </p:blipFill>
        <p:spPr>
          <a:xfrm>
            <a:off x="120650" y="68263"/>
            <a:ext cx="11950700" cy="672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15DA3CCD-468F-47F2-84E1-92F336F25717}"/>
              </a:ext>
            </a:extLst>
          </p:cNvPr>
          <p:cNvSpPr txBox="1"/>
          <p:nvPr/>
        </p:nvSpPr>
        <p:spPr>
          <a:xfrm>
            <a:off x="1078173" y="6420405"/>
            <a:ext cx="1272721" cy="369332"/>
          </a:xfrm>
          <a:prstGeom prst="rect">
            <a:avLst/>
          </a:prstGeom>
          <a:noFill/>
        </p:spPr>
        <p:txBody>
          <a:bodyPr wrap="none" rtlCol="0">
            <a:spAutoFit/>
          </a:bodyPr>
          <a:lstStyle/>
          <a:p>
            <a:r>
              <a:rPr lang="en-US" dirty="0"/>
              <a:t>Paul Keller</a:t>
            </a:r>
          </a:p>
        </p:txBody>
      </p:sp>
    </p:spTree>
    <p:extLst>
      <p:ext uri="{BB962C8B-B14F-4D97-AF65-F5344CB8AC3E}">
        <p14:creationId xmlns:p14="http://schemas.microsoft.com/office/powerpoint/2010/main" val="3981415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FDDDC-B7A0-44AB-944D-31D18BB22AB8}"/>
              </a:ext>
            </a:extLst>
          </p:cNvPr>
          <p:cNvSpPr>
            <a:spLocks noGrp="1"/>
          </p:cNvSpPr>
          <p:nvPr>
            <p:ph type="title"/>
          </p:nvPr>
        </p:nvSpPr>
        <p:spPr/>
        <p:txBody>
          <a:bodyPr>
            <a:normAutofit/>
          </a:bodyPr>
          <a:lstStyle/>
          <a:p>
            <a:r>
              <a:rPr lang="en-US" sz="5400" dirty="0"/>
              <a:t>Mark 9:31, NRSV</a:t>
            </a:r>
          </a:p>
        </p:txBody>
      </p:sp>
      <p:sp>
        <p:nvSpPr>
          <p:cNvPr id="7" name="Content Placeholder 6">
            <a:extLst>
              <a:ext uri="{FF2B5EF4-FFF2-40B4-BE49-F238E27FC236}">
                <a16:creationId xmlns:a16="http://schemas.microsoft.com/office/drawing/2014/main" id="{AA756E7B-F4C7-401C-AFE4-6F8338526027}"/>
              </a:ext>
            </a:extLst>
          </p:cNvPr>
          <p:cNvSpPr>
            <a:spLocks noGrp="1"/>
          </p:cNvSpPr>
          <p:nvPr>
            <p:ph idx="1"/>
          </p:nvPr>
        </p:nvSpPr>
        <p:spPr/>
        <p:txBody>
          <a:bodyPr>
            <a:normAutofit/>
          </a:bodyPr>
          <a:lstStyle/>
          <a:p>
            <a:pPr marL="36900" indent="0" algn="ctr">
              <a:buNone/>
            </a:pPr>
            <a:r>
              <a:rPr lang="en-US" sz="4800" dirty="0"/>
              <a:t>“For [Jesus] taught his disciples, and said unto them, The Son of man is delivered into the hands of men, and they shall kill him; and after that he is killed, he shall rise the third day.”</a:t>
            </a:r>
          </a:p>
        </p:txBody>
      </p:sp>
    </p:spTree>
    <p:extLst>
      <p:ext uri="{BB962C8B-B14F-4D97-AF65-F5344CB8AC3E}">
        <p14:creationId xmlns:p14="http://schemas.microsoft.com/office/powerpoint/2010/main" val="2559627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FDDDC-B7A0-44AB-944D-31D18BB22AB8}"/>
              </a:ext>
            </a:extLst>
          </p:cNvPr>
          <p:cNvSpPr>
            <a:spLocks noGrp="1"/>
          </p:cNvSpPr>
          <p:nvPr>
            <p:ph type="title"/>
          </p:nvPr>
        </p:nvSpPr>
        <p:spPr/>
        <p:txBody>
          <a:bodyPr>
            <a:normAutofit/>
          </a:bodyPr>
          <a:lstStyle/>
          <a:p>
            <a:r>
              <a:rPr lang="en-US" sz="5400" dirty="0"/>
              <a:t>Mark 9:33–34, NRSV</a:t>
            </a:r>
          </a:p>
        </p:txBody>
      </p:sp>
      <p:sp>
        <p:nvSpPr>
          <p:cNvPr id="7" name="Content Placeholder 6">
            <a:extLst>
              <a:ext uri="{FF2B5EF4-FFF2-40B4-BE49-F238E27FC236}">
                <a16:creationId xmlns:a16="http://schemas.microsoft.com/office/drawing/2014/main" id="{AA756E7B-F4C7-401C-AFE4-6F8338526027}"/>
              </a:ext>
            </a:extLst>
          </p:cNvPr>
          <p:cNvSpPr>
            <a:spLocks noGrp="1"/>
          </p:cNvSpPr>
          <p:nvPr>
            <p:ph idx="1"/>
          </p:nvPr>
        </p:nvSpPr>
        <p:spPr/>
        <p:txBody>
          <a:bodyPr>
            <a:normAutofit/>
          </a:bodyPr>
          <a:lstStyle/>
          <a:p>
            <a:pPr marL="36900" indent="0" algn="ctr">
              <a:buNone/>
            </a:pPr>
            <a:r>
              <a:rPr lang="en-US" sz="4800" dirty="0"/>
              <a:t>Jesus asked his disciples, “‘What were you arguing about on the way?’ But they were silent, for on the way they had argued with one another who was the greatest.”</a:t>
            </a:r>
          </a:p>
        </p:txBody>
      </p:sp>
    </p:spTree>
    <p:extLst>
      <p:ext uri="{BB962C8B-B14F-4D97-AF65-F5344CB8AC3E}">
        <p14:creationId xmlns:p14="http://schemas.microsoft.com/office/powerpoint/2010/main" val="1801151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FDDDC-B7A0-44AB-944D-31D18BB22AB8}"/>
              </a:ext>
            </a:extLst>
          </p:cNvPr>
          <p:cNvSpPr>
            <a:spLocks noGrp="1"/>
          </p:cNvSpPr>
          <p:nvPr>
            <p:ph type="title"/>
          </p:nvPr>
        </p:nvSpPr>
        <p:spPr/>
        <p:txBody>
          <a:bodyPr>
            <a:normAutofit/>
          </a:bodyPr>
          <a:lstStyle/>
          <a:p>
            <a:r>
              <a:rPr lang="en-US" sz="5400" dirty="0"/>
              <a:t>Mark 9:35–37, NRSV</a:t>
            </a:r>
          </a:p>
        </p:txBody>
      </p:sp>
      <p:sp>
        <p:nvSpPr>
          <p:cNvPr id="7" name="Content Placeholder 6">
            <a:extLst>
              <a:ext uri="{FF2B5EF4-FFF2-40B4-BE49-F238E27FC236}">
                <a16:creationId xmlns:a16="http://schemas.microsoft.com/office/drawing/2014/main" id="{AA756E7B-F4C7-401C-AFE4-6F8338526027}"/>
              </a:ext>
            </a:extLst>
          </p:cNvPr>
          <p:cNvSpPr>
            <a:spLocks noGrp="1"/>
          </p:cNvSpPr>
          <p:nvPr>
            <p:ph idx="1"/>
          </p:nvPr>
        </p:nvSpPr>
        <p:spPr>
          <a:xfrm>
            <a:off x="777922" y="1732449"/>
            <a:ext cx="10604311" cy="4804829"/>
          </a:xfrm>
        </p:spPr>
        <p:txBody>
          <a:bodyPr>
            <a:normAutofit fontScale="85000" lnSpcReduction="10000"/>
          </a:bodyPr>
          <a:lstStyle/>
          <a:p>
            <a:pPr marL="36900" indent="0" algn="ctr">
              <a:buNone/>
            </a:pPr>
            <a:r>
              <a:rPr lang="en-US" sz="4800" dirty="0"/>
              <a:t>“He sat down, called the twelve, and said to them, ‘Whoever wants to be first must be last of all and servant of all.’ Then he took a little child and put it among them; and taking it in his arms, he said to them, ‘Whoever welcomes one such child in my name welcomes me, and whoever welcomes me welcomes not me but the one who sent me.’”</a:t>
            </a:r>
          </a:p>
        </p:txBody>
      </p:sp>
    </p:spTree>
    <p:extLst>
      <p:ext uri="{BB962C8B-B14F-4D97-AF65-F5344CB8AC3E}">
        <p14:creationId xmlns:p14="http://schemas.microsoft.com/office/powerpoint/2010/main" val="1073725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FDDDC-B7A0-44AB-944D-31D18BB22AB8}"/>
              </a:ext>
            </a:extLst>
          </p:cNvPr>
          <p:cNvSpPr>
            <a:spLocks noGrp="1"/>
          </p:cNvSpPr>
          <p:nvPr>
            <p:ph type="title"/>
          </p:nvPr>
        </p:nvSpPr>
        <p:spPr/>
        <p:txBody>
          <a:bodyPr>
            <a:normAutofit/>
          </a:bodyPr>
          <a:lstStyle/>
          <a:p>
            <a:r>
              <a:rPr lang="en-US" sz="5400" dirty="0"/>
              <a:t>Mark 10:32–34, NRSV</a:t>
            </a:r>
          </a:p>
        </p:txBody>
      </p:sp>
      <p:sp>
        <p:nvSpPr>
          <p:cNvPr id="7" name="Content Placeholder 6">
            <a:extLst>
              <a:ext uri="{FF2B5EF4-FFF2-40B4-BE49-F238E27FC236}">
                <a16:creationId xmlns:a16="http://schemas.microsoft.com/office/drawing/2014/main" id="{AA756E7B-F4C7-401C-AFE4-6F8338526027}"/>
              </a:ext>
            </a:extLst>
          </p:cNvPr>
          <p:cNvSpPr>
            <a:spLocks noGrp="1"/>
          </p:cNvSpPr>
          <p:nvPr>
            <p:ph idx="1"/>
          </p:nvPr>
        </p:nvSpPr>
        <p:spPr>
          <a:xfrm>
            <a:off x="777922" y="1732449"/>
            <a:ext cx="10604311" cy="4804829"/>
          </a:xfrm>
        </p:spPr>
        <p:txBody>
          <a:bodyPr>
            <a:normAutofit fontScale="92500"/>
          </a:bodyPr>
          <a:lstStyle/>
          <a:p>
            <a:pPr marL="36900" indent="0" algn="ctr">
              <a:buNone/>
            </a:pPr>
            <a:r>
              <a:rPr lang="en-US" sz="4000" dirty="0"/>
              <a:t>“[Jesus] took the twelve aside again and began to tell them what was to happen to him, saying, ‘See, we are going up to Jerusalem, and the Son of Man will be handed over to the chief priests and the scribes, and they will condemn him to death; then they will hand him over to the Gentiles; they will mock him, and spit upon him, and flog him, and kill him; and after three days he will rise again.’”</a:t>
            </a:r>
          </a:p>
        </p:txBody>
      </p:sp>
    </p:spTree>
    <p:extLst>
      <p:ext uri="{BB962C8B-B14F-4D97-AF65-F5344CB8AC3E}">
        <p14:creationId xmlns:p14="http://schemas.microsoft.com/office/powerpoint/2010/main" val="4059972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FDDDC-B7A0-44AB-944D-31D18BB22AB8}"/>
              </a:ext>
            </a:extLst>
          </p:cNvPr>
          <p:cNvSpPr>
            <a:spLocks noGrp="1"/>
          </p:cNvSpPr>
          <p:nvPr>
            <p:ph type="title"/>
          </p:nvPr>
        </p:nvSpPr>
        <p:spPr/>
        <p:txBody>
          <a:bodyPr>
            <a:normAutofit/>
          </a:bodyPr>
          <a:lstStyle/>
          <a:p>
            <a:r>
              <a:rPr lang="en-US" sz="5400" dirty="0"/>
              <a:t>Mark 10:36–37, NRSV</a:t>
            </a:r>
          </a:p>
        </p:txBody>
      </p:sp>
      <p:sp>
        <p:nvSpPr>
          <p:cNvPr id="7" name="Content Placeholder 6">
            <a:extLst>
              <a:ext uri="{FF2B5EF4-FFF2-40B4-BE49-F238E27FC236}">
                <a16:creationId xmlns:a16="http://schemas.microsoft.com/office/drawing/2014/main" id="{AA756E7B-F4C7-401C-AFE4-6F8338526027}"/>
              </a:ext>
            </a:extLst>
          </p:cNvPr>
          <p:cNvSpPr>
            <a:spLocks noGrp="1"/>
          </p:cNvSpPr>
          <p:nvPr>
            <p:ph idx="1"/>
          </p:nvPr>
        </p:nvSpPr>
        <p:spPr>
          <a:xfrm>
            <a:off x="532264" y="1580051"/>
            <a:ext cx="11109276" cy="4957228"/>
          </a:xfrm>
        </p:spPr>
        <p:txBody>
          <a:bodyPr>
            <a:normAutofit/>
          </a:bodyPr>
          <a:lstStyle/>
          <a:p>
            <a:pPr marL="36900" indent="0" algn="ctr">
              <a:buNone/>
            </a:pPr>
            <a:r>
              <a:rPr lang="en-US" sz="4000" dirty="0"/>
              <a:t>“James and John, the sons of Zebedee, came forward to him and said to him, ‘Teacher, we want you to do for us whatever we ask of you.’” </a:t>
            </a:r>
          </a:p>
          <a:p>
            <a:pPr marL="36900" indent="0" algn="ctr">
              <a:buNone/>
            </a:pPr>
            <a:r>
              <a:rPr lang="en-US" sz="4000" dirty="0">
                <a:solidFill>
                  <a:schemeClr val="bg2"/>
                </a:solidFill>
              </a:rPr>
              <a:t>“‘What is it you want me to do for you?’ And they said to him, ‘Grant us to sit, one at your right hand and one at your left, in your glory’”</a:t>
            </a:r>
          </a:p>
        </p:txBody>
      </p:sp>
    </p:spTree>
    <p:extLst>
      <p:ext uri="{BB962C8B-B14F-4D97-AF65-F5344CB8AC3E}">
        <p14:creationId xmlns:p14="http://schemas.microsoft.com/office/powerpoint/2010/main" val="4086993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FDDDC-B7A0-44AB-944D-31D18BB22AB8}"/>
              </a:ext>
            </a:extLst>
          </p:cNvPr>
          <p:cNvSpPr>
            <a:spLocks noGrp="1"/>
          </p:cNvSpPr>
          <p:nvPr>
            <p:ph type="title"/>
          </p:nvPr>
        </p:nvSpPr>
        <p:spPr/>
        <p:txBody>
          <a:bodyPr>
            <a:normAutofit/>
          </a:bodyPr>
          <a:lstStyle/>
          <a:p>
            <a:r>
              <a:rPr lang="en-US" sz="5400" dirty="0"/>
              <a:t>Mark 10:36–37, NRSV</a:t>
            </a:r>
          </a:p>
        </p:txBody>
      </p:sp>
      <p:sp>
        <p:nvSpPr>
          <p:cNvPr id="7" name="Content Placeholder 6">
            <a:extLst>
              <a:ext uri="{FF2B5EF4-FFF2-40B4-BE49-F238E27FC236}">
                <a16:creationId xmlns:a16="http://schemas.microsoft.com/office/drawing/2014/main" id="{AA756E7B-F4C7-401C-AFE4-6F8338526027}"/>
              </a:ext>
            </a:extLst>
          </p:cNvPr>
          <p:cNvSpPr>
            <a:spLocks noGrp="1"/>
          </p:cNvSpPr>
          <p:nvPr>
            <p:ph idx="1"/>
          </p:nvPr>
        </p:nvSpPr>
        <p:spPr>
          <a:xfrm>
            <a:off x="532264" y="1580051"/>
            <a:ext cx="11109276" cy="4957228"/>
          </a:xfrm>
        </p:spPr>
        <p:txBody>
          <a:bodyPr>
            <a:normAutofit/>
          </a:bodyPr>
          <a:lstStyle/>
          <a:p>
            <a:pPr marL="36900" indent="0" algn="ctr">
              <a:buNone/>
            </a:pPr>
            <a:r>
              <a:rPr lang="en-US" sz="4000" dirty="0"/>
              <a:t>“James and John, the sons of Zebedee, came forward to him and said to him, ‘Teacher, we want you to do for us whatever we ask of you.’” </a:t>
            </a:r>
          </a:p>
          <a:p>
            <a:pPr marL="36900" indent="0" algn="ctr">
              <a:buNone/>
            </a:pPr>
            <a:r>
              <a:rPr lang="en-US" sz="4000" dirty="0"/>
              <a:t>“‘What is it you want me to do for you?’ And they said to him, ‘Grant us to sit, one at your right hand and one at your left, in your glory’”</a:t>
            </a:r>
          </a:p>
        </p:txBody>
      </p:sp>
    </p:spTree>
    <p:extLst>
      <p:ext uri="{BB962C8B-B14F-4D97-AF65-F5344CB8AC3E}">
        <p14:creationId xmlns:p14="http://schemas.microsoft.com/office/powerpoint/2010/main" val="2681097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FDDDC-B7A0-44AB-944D-31D18BB22AB8}"/>
              </a:ext>
            </a:extLst>
          </p:cNvPr>
          <p:cNvSpPr>
            <a:spLocks noGrp="1"/>
          </p:cNvSpPr>
          <p:nvPr>
            <p:ph type="title"/>
          </p:nvPr>
        </p:nvSpPr>
        <p:spPr/>
        <p:txBody>
          <a:bodyPr>
            <a:normAutofit/>
          </a:bodyPr>
          <a:lstStyle/>
          <a:p>
            <a:r>
              <a:rPr lang="en-US" sz="5400" dirty="0"/>
              <a:t>Mark 10:42–45, NRSV</a:t>
            </a:r>
          </a:p>
        </p:txBody>
      </p:sp>
      <p:sp>
        <p:nvSpPr>
          <p:cNvPr id="7" name="Content Placeholder 6">
            <a:extLst>
              <a:ext uri="{FF2B5EF4-FFF2-40B4-BE49-F238E27FC236}">
                <a16:creationId xmlns:a16="http://schemas.microsoft.com/office/drawing/2014/main" id="{AA756E7B-F4C7-401C-AFE4-6F8338526027}"/>
              </a:ext>
            </a:extLst>
          </p:cNvPr>
          <p:cNvSpPr>
            <a:spLocks noGrp="1"/>
          </p:cNvSpPr>
          <p:nvPr>
            <p:ph idx="1"/>
          </p:nvPr>
        </p:nvSpPr>
        <p:spPr>
          <a:xfrm>
            <a:off x="532264" y="1580051"/>
            <a:ext cx="11109276" cy="4957228"/>
          </a:xfrm>
        </p:spPr>
        <p:txBody>
          <a:bodyPr>
            <a:normAutofit fontScale="92500"/>
          </a:bodyPr>
          <a:lstStyle/>
          <a:p>
            <a:pPr marL="36900" indent="0" algn="ctr">
              <a:buNone/>
            </a:pPr>
            <a:r>
              <a:rPr lang="en-US" sz="4000" dirty="0"/>
              <a:t>“You know that among the Gentiles those whom they recognize as their rulers lord it over them, and their great ones are tyrants over them. But it is not so among you; but whoever wishes to become great among you must be your servant, </a:t>
            </a:r>
            <a:r>
              <a:rPr lang="en-US" sz="4000" dirty="0">
                <a:solidFill>
                  <a:schemeClr val="tx1"/>
                </a:solidFill>
              </a:rPr>
              <a:t>and whoever wishes to be first among you must be [the] slave of all. For the Son of Man came not to be served but to serve, and to give his life a ransom for many.” </a:t>
            </a:r>
          </a:p>
        </p:txBody>
      </p:sp>
    </p:spTree>
    <p:extLst>
      <p:ext uri="{BB962C8B-B14F-4D97-AF65-F5344CB8AC3E}">
        <p14:creationId xmlns:p14="http://schemas.microsoft.com/office/powerpoint/2010/main" val="3315349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DFDDDC-B7A0-44AB-944D-31D18BB22AB8}"/>
              </a:ext>
            </a:extLst>
          </p:cNvPr>
          <p:cNvSpPr>
            <a:spLocks noGrp="1"/>
          </p:cNvSpPr>
          <p:nvPr>
            <p:ph type="title"/>
          </p:nvPr>
        </p:nvSpPr>
        <p:spPr/>
        <p:txBody>
          <a:bodyPr>
            <a:normAutofit/>
          </a:bodyPr>
          <a:lstStyle/>
          <a:p>
            <a:r>
              <a:rPr lang="en-US" sz="5400" dirty="0"/>
              <a:t>Mark 10:44–45, NRSV</a:t>
            </a:r>
          </a:p>
        </p:txBody>
      </p:sp>
      <p:sp>
        <p:nvSpPr>
          <p:cNvPr id="7" name="Content Placeholder 6">
            <a:extLst>
              <a:ext uri="{FF2B5EF4-FFF2-40B4-BE49-F238E27FC236}">
                <a16:creationId xmlns:a16="http://schemas.microsoft.com/office/drawing/2014/main" id="{AA756E7B-F4C7-401C-AFE4-6F8338526027}"/>
              </a:ext>
            </a:extLst>
          </p:cNvPr>
          <p:cNvSpPr>
            <a:spLocks noGrp="1"/>
          </p:cNvSpPr>
          <p:nvPr>
            <p:ph idx="1"/>
          </p:nvPr>
        </p:nvSpPr>
        <p:spPr/>
        <p:txBody>
          <a:bodyPr>
            <a:normAutofit/>
          </a:bodyPr>
          <a:lstStyle/>
          <a:p>
            <a:pPr marL="36900" indent="0" algn="ctr">
              <a:buNone/>
            </a:pPr>
            <a:r>
              <a:rPr lang="en-US" sz="5400" dirty="0"/>
              <a:t>“You must be [the] slave of all.  For the Son of Man came not to be served but to serve, and to give his life a ransom for many.”</a:t>
            </a:r>
          </a:p>
        </p:txBody>
      </p:sp>
    </p:spTree>
    <p:extLst>
      <p:ext uri="{BB962C8B-B14F-4D97-AF65-F5344CB8AC3E}">
        <p14:creationId xmlns:p14="http://schemas.microsoft.com/office/powerpoint/2010/main" val="1459071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5331A7-6637-43B8-9F73-95C930079752}"/>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87F7DFCF-4C27-49E1-8E51-D213B40B1B37}"/>
              </a:ext>
            </a:extLst>
          </p:cNvPr>
          <p:cNvSpPr>
            <a:spLocks noGrp="1"/>
          </p:cNvSpPr>
          <p:nvPr>
            <p:ph idx="1"/>
          </p:nvPr>
        </p:nvSpPr>
        <p:spPr/>
        <p:txBody>
          <a:bodyPr/>
          <a:lstStyle/>
          <a:p>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2CC3F600-7635-4FD7-AFBB-2F3D7C43E264}"/>
              </a:ext>
            </a:extLst>
          </p:cNvPr>
          <p:cNvPicPr>
            <a:picLocks noChangeAspect="1"/>
          </p:cNvPicPr>
          <p:nvPr/>
        </p:nvPicPr>
        <p:blipFill rotWithShape="1">
          <a:blip r:embed="rId2"/>
          <a:srcRect l="41498" t="23039" r="17990" b="37172"/>
          <a:stretch/>
        </p:blipFill>
        <p:spPr>
          <a:xfrm>
            <a:off x="0" y="-1"/>
            <a:ext cx="12192000" cy="6858001"/>
          </a:xfrm>
          <a:prstGeom prst="rect">
            <a:avLst/>
          </a:prstGeom>
        </p:spPr>
      </p:pic>
      <p:cxnSp>
        <p:nvCxnSpPr>
          <p:cNvPr id="10" name="Straight Connector 9">
            <a:extLst>
              <a:ext uri="{FF2B5EF4-FFF2-40B4-BE49-F238E27FC236}">
                <a16:creationId xmlns:a16="http://schemas.microsoft.com/office/drawing/2014/main" id="{330E9DC4-6CE8-4D4A-8A46-C9448C1CD0BF}"/>
              </a:ext>
            </a:extLst>
          </p:cNvPr>
          <p:cNvCxnSpPr>
            <a:cxnSpLocks/>
          </p:cNvCxnSpPr>
          <p:nvPr/>
        </p:nvCxnSpPr>
        <p:spPr>
          <a:xfrm>
            <a:off x="8830720" y="5236807"/>
            <a:ext cx="271528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464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0" y="4708478"/>
            <a:ext cx="12192000" cy="2149522"/>
          </a:xfrm>
        </p:spPr>
        <p:txBody>
          <a:bodyPr>
            <a:normAutofit/>
          </a:bodyPr>
          <a:lstStyle/>
          <a:p>
            <a:pPr marL="36900" indent="0" algn="ctr">
              <a:buNone/>
            </a:pPr>
            <a:r>
              <a:rPr lang="en-US" sz="4800" dirty="0">
                <a:latin typeface="Georgia" panose="02040502050405020303" pitchFamily="18" charset="0"/>
              </a:rPr>
              <a:t>“Truly this man was the Son of God.” </a:t>
            </a:r>
          </a:p>
          <a:p>
            <a:pPr marL="36900" indent="0" algn="ctr">
              <a:buNone/>
            </a:pPr>
            <a:r>
              <a:rPr lang="en-US" sz="4000" dirty="0">
                <a:latin typeface="Georgia" panose="02040502050405020303" pitchFamily="18" charset="0"/>
              </a:rPr>
              <a:t>(Mark 15:39)</a:t>
            </a:r>
          </a:p>
        </p:txBody>
      </p:sp>
      <p:pic>
        <p:nvPicPr>
          <p:cNvPr id="1026" name="Picture 2">
            <a:extLst>
              <a:ext uri="{FF2B5EF4-FFF2-40B4-BE49-F238E27FC236}">
                <a16:creationId xmlns:a16="http://schemas.microsoft.com/office/drawing/2014/main" id="{A483FBFF-EFC1-4800-9967-A3FFFFAF0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89" t="12398" r="22336" b="27018"/>
          <a:stretch/>
        </p:blipFill>
        <p:spPr bwMode="auto">
          <a:xfrm>
            <a:off x="2349276" y="54275"/>
            <a:ext cx="7493448" cy="4654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0E55C51-0DA8-434E-BAC2-8CA95B26142B}"/>
              </a:ext>
            </a:extLst>
          </p:cNvPr>
          <p:cNvSpPr txBox="1"/>
          <p:nvPr/>
        </p:nvSpPr>
        <p:spPr>
          <a:xfrm>
            <a:off x="2774749" y="4369924"/>
            <a:ext cx="3157839" cy="338554"/>
          </a:xfrm>
          <a:prstGeom prst="rect">
            <a:avLst/>
          </a:prstGeom>
          <a:noFill/>
        </p:spPr>
        <p:txBody>
          <a:bodyPr wrap="square" rtlCol="0">
            <a:spAutoFit/>
          </a:bodyPr>
          <a:lstStyle/>
          <a:p>
            <a:r>
              <a:rPr lang="en-US" sz="1600" dirty="0">
                <a:latin typeface="Georgia" panose="02040502050405020303" pitchFamily="18" charset="0"/>
              </a:rPr>
              <a:t>Clark Kelley Price</a:t>
            </a:r>
          </a:p>
        </p:txBody>
      </p:sp>
    </p:spTree>
    <p:extLst>
      <p:ext uri="{BB962C8B-B14F-4D97-AF65-F5344CB8AC3E}">
        <p14:creationId xmlns:p14="http://schemas.microsoft.com/office/powerpoint/2010/main" val="3717943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8B09-D57E-4022-9590-18F9465C67E6}"/>
              </a:ext>
            </a:extLst>
          </p:cNvPr>
          <p:cNvSpPr>
            <a:spLocks noGrp="1"/>
          </p:cNvSpPr>
          <p:nvPr>
            <p:ph type="ctrTitle"/>
          </p:nvPr>
        </p:nvSpPr>
        <p:spPr/>
        <p:txBody>
          <a:bodyPr/>
          <a:lstStyle/>
          <a:p>
            <a:pPr>
              <a:tabLst>
                <a:tab pos="6973888" algn="l"/>
              </a:tabLst>
            </a:pPr>
            <a:endParaRPr lang="en-US" dirty="0"/>
          </a:p>
        </p:txBody>
      </p:sp>
      <p:sp>
        <p:nvSpPr>
          <p:cNvPr id="3" name="Subtitle 2">
            <a:extLst>
              <a:ext uri="{FF2B5EF4-FFF2-40B4-BE49-F238E27FC236}">
                <a16:creationId xmlns:a16="http://schemas.microsoft.com/office/drawing/2014/main" id="{FD90B38E-E8DE-4A20-B29E-DAE3700820D7}"/>
              </a:ext>
            </a:extLst>
          </p:cNvPr>
          <p:cNvSpPr>
            <a:spLocks noGrp="1"/>
          </p:cNvSpPr>
          <p:nvPr>
            <p:ph type="subTitle" idx="1"/>
          </p:nvPr>
        </p:nvSpPr>
        <p:spPr/>
        <p:txBody>
          <a:bodyPr/>
          <a:lstStyle/>
          <a:p>
            <a:endParaRPr lang="en-US"/>
          </a:p>
        </p:txBody>
      </p:sp>
      <p:pic>
        <p:nvPicPr>
          <p:cNvPr id="1030" name="Picture 6" descr="El Libro de Mormón: Otro Testamento de Jesucristo (Spanish Edition) -  Kindle edition by La Iglesia de Jesucristo de los Santos de los Últimos  Días. Religion &amp;amp; Spirituality Kindle eBooks @ Amazon.com.">
            <a:extLst>
              <a:ext uri="{FF2B5EF4-FFF2-40B4-BE49-F238E27FC236}">
                <a16:creationId xmlns:a16="http://schemas.microsoft.com/office/drawing/2014/main" id="{BAC09E6C-9517-4ED4-BCC5-62B840AAC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26" y="370125"/>
            <a:ext cx="3603112" cy="5665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54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E44E46B-1F4E-45C2-A1F7-52FC78E67463}"/>
              </a:ext>
            </a:extLst>
          </p:cNvPr>
          <p:cNvSpPr>
            <a:spLocks noGrp="1"/>
          </p:cNvSpPr>
          <p:nvPr>
            <p:ph idx="1"/>
          </p:nvPr>
        </p:nvSpPr>
        <p:spPr/>
        <p:txBody>
          <a:bodyPr/>
          <a:lstStyle/>
          <a:p>
            <a:endParaRPr lang="en-US"/>
          </a:p>
        </p:txBody>
      </p:sp>
      <p:sp>
        <p:nvSpPr>
          <p:cNvPr id="9" name="Title 8">
            <a:extLst>
              <a:ext uri="{FF2B5EF4-FFF2-40B4-BE49-F238E27FC236}">
                <a16:creationId xmlns:a16="http://schemas.microsoft.com/office/drawing/2014/main" id="{13FCC0A6-773C-48C1-A9DD-B1383A50E717}"/>
              </a:ext>
            </a:extLst>
          </p:cNvPr>
          <p:cNvSpPr>
            <a:spLocks noGrp="1"/>
          </p:cNvSpPr>
          <p:nvPr>
            <p:ph type="title"/>
          </p:nvPr>
        </p:nvSpPr>
        <p:spPr/>
        <p:txBody>
          <a:bodyPr/>
          <a:lstStyle/>
          <a:p>
            <a:endParaRPr lang="en-US"/>
          </a:p>
        </p:txBody>
      </p:sp>
      <p:pic>
        <p:nvPicPr>
          <p:cNvPr id="1026" name="Picture 2" descr="The Gospel according to Mark (Byu New Testament Commentary): Julie M. Smith:  9781942161530: Amazon.com: Books">
            <a:extLst>
              <a:ext uri="{FF2B5EF4-FFF2-40B4-BE49-F238E27FC236}">
                <a16:creationId xmlns:a16="http://schemas.microsoft.com/office/drawing/2014/main" id="{DDC0EDDA-58C1-4BF7-872A-EDDF45F4F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6907" y="157088"/>
            <a:ext cx="4367283" cy="65574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604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4585063"/>
            <a:ext cx="2521132" cy="692332"/>
          </a:xfrm>
        </p:spPr>
        <p:txBody>
          <a:bodyPr>
            <a:normAutofit fontScale="90000"/>
          </a:bodyPr>
          <a:lstStyle/>
          <a:p>
            <a:r>
              <a:rPr lang="en-US" sz="2000" dirty="0"/>
              <a:t>Julie Smith</a:t>
            </a:r>
            <a:br>
              <a:rPr lang="en-US" sz="2000" dirty="0"/>
            </a:br>
            <a:r>
              <a:rPr lang="en-US" sz="2000" i="1" dirty="0"/>
              <a:t>Gospel According to Mark</a:t>
            </a:r>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rmAutofit lnSpcReduction="10000"/>
          </a:bodyPr>
          <a:lstStyle/>
          <a:p>
            <a:pPr marL="36900" indent="0">
              <a:buNone/>
            </a:pPr>
            <a:r>
              <a:rPr lang="en-US" dirty="0"/>
              <a:t>“Two thousand years of Christian tradition have probably made it impossible to appreciate how odd it was for a soldier to look at the corpse of a criminal and announce that the dead man was God’s Son. The parallel with the baptism, where the voice from heaven pronounces Jesus to be God’s Son, makes the centurion’s exclamation all the more profound because he is occupying the narrative role of God when he is the voice that attests to Jesus’ identity. </a:t>
            </a:r>
          </a:p>
        </p:txBody>
      </p:sp>
      <p:pic>
        <p:nvPicPr>
          <p:cNvPr id="6" name="Picture 2" descr="The Gospel according to Mark: A New Rendition (Brigham Young University New  Testament Commentary) - Kindle edition by Smith, Julie M.. Religion &amp;  Spirituality Kindle eBooks @ Amazon.com.">
            <a:extLst>
              <a:ext uri="{FF2B5EF4-FFF2-40B4-BE49-F238E27FC236}">
                <a16:creationId xmlns:a16="http://schemas.microsoft.com/office/drawing/2014/main" id="{49482804-7099-4537-8FA3-5EDDD51F4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4" t="24836" r="12904" b="19892"/>
          <a:stretch/>
        </p:blipFill>
        <p:spPr bwMode="auto">
          <a:xfrm>
            <a:off x="278675" y="436416"/>
            <a:ext cx="2664421" cy="3900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079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4585063"/>
            <a:ext cx="2521132" cy="692332"/>
          </a:xfrm>
        </p:spPr>
        <p:txBody>
          <a:bodyPr>
            <a:normAutofit fontScale="90000"/>
          </a:bodyPr>
          <a:lstStyle/>
          <a:p>
            <a:r>
              <a:rPr lang="en-US" sz="2000" dirty="0"/>
              <a:t>Julie Smith</a:t>
            </a:r>
            <a:br>
              <a:rPr lang="en-US" sz="2000" dirty="0"/>
            </a:br>
            <a:r>
              <a:rPr lang="en-US" sz="2000" i="1" dirty="0"/>
              <a:t>Gospel According to Mark</a:t>
            </a:r>
            <a:endParaRPr lang="en-US" sz="2000" dirty="0"/>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rmAutofit/>
          </a:bodyPr>
          <a:lstStyle/>
          <a:p>
            <a:pPr marL="36900" indent="0">
              <a:buNone/>
            </a:pPr>
            <a:r>
              <a:rPr lang="en-US" sz="4400" dirty="0"/>
              <a:t>“Just as the rending of the heavens comes immediately before the divine announcement that Jesus is God’s son at the baptism, the rending of the temple veil comes immediately before the centurion’s announcement that Jesus is God’s son.”</a:t>
            </a:r>
          </a:p>
        </p:txBody>
      </p:sp>
      <p:pic>
        <p:nvPicPr>
          <p:cNvPr id="6" name="Picture 2" descr="The Gospel according to Mark: A New Rendition (Brigham Young University New  Testament Commentary) - Kindle edition by Smith, Julie M.. Religion &amp;  Spirituality Kindle eBooks @ Amazon.com.">
            <a:extLst>
              <a:ext uri="{FF2B5EF4-FFF2-40B4-BE49-F238E27FC236}">
                <a16:creationId xmlns:a16="http://schemas.microsoft.com/office/drawing/2014/main" id="{49482804-7099-4537-8FA3-5EDDD51F4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4" t="24836" r="12904" b="19892"/>
          <a:stretch/>
        </p:blipFill>
        <p:spPr bwMode="auto">
          <a:xfrm>
            <a:off x="278675" y="436416"/>
            <a:ext cx="2664421" cy="3900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845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4585063"/>
            <a:ext cx="2521132" cy="692332"/>
          </a:xfrm>
        </p:spPr>
        <p:txBody>
          <a:bodyPr>
            <a:normAutofit fontScale="90000"/>
          </a:bodyPr>
          <a:lstStyle/>
          <a:p>
            <a:r>
              <a:rPr lang="en-US" sz="2000" dirty="0"/>
              <a:t>Julie Smith</a:t>
            </a:r>
            <a:br>
              <a:rPr lang="en-US" sz="2000" dirty="0"/>
            </a:br>
            <a:r>
              <a:rPr lang="en-US" sz="2000" i="1" dirty="0"/>
              <a:t>Gospel According to Mark</a:t>
            </a:r>
            <a:endParaRPr lang="en-US" sz="2000" dirty="0"/>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rmAutofit/>
          </a:bodyPr>
          <a:lstStyle/>
          <a:p>
            <a:pPr marL="36900" indent="0">
              <a:buNone/>
            </a:pPr>
            <a:r>
              <a:rPr lang="en-US" sz="4400" dirty="0"/>
              <a:t>“Mark’s narrative teaches that the death of Jesus makes it possible for a centurion to do what God does. Even a hated pagan soldier can be elevated to a godlike status and possess a godlike knowledge because of the death of Jesus.”</a:t>
            </a:r>
          </a:p>
        </p:txBody>
      </p:sp>
      <p:pic>
        <p:nvPicPr>
          <p:cNvPr id="6" name="Picture 2" descr="The Gospel according to Mark: A New Rendition (Brigham Young University New  Testament Commentary) - Kindle edition by Smith, Julie M.. Religion &amp;  Spirituality Kindle eBooks @ Amazon.com.">
            <a:extLst>
              <a:ext uri="{FF2B5EF4-FFF2-40B4-BE49-F238E27FC236}">
                <a16:creationId xmlns:a16="http://schemas.microsoft.com/office/drawing/2014/main" id="{49482804-7099-4537-8FA3-5EDDD51F4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4" t="24836" r="12904" b="19892"/>
          <a:stretch/>
        </p:blipFill>
        <p:spPr bwMode="auto">
          <a:xfrm>
            <a:off x="278675" y="436416"/>
            <a:ext cx="2664421" cy="3900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099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595727"/>
          </a:xfrm>
        </p:spPr>
        <p:txBody>
          <a:bodyPr>
            <a:noAutofit/>
          </a:bodyPr>
          <a:lstStyle/>
          <a:p>
            <a:r>
              <a:rPr lang="en-US" sz="4800" b="1" dirty="0">
                <a:latin typeface="Georgia" panose="02040502050405020303" pitchFamily="18" charset="0"/>
              </a:rPr>
              <a:t>Five Key Themes in the </a:t>
            </a:r>
            <a:br>
              <a:rPr lang="en-US" sz="4800" b="1" dirty="0">
                <a:latin typeface="Georgia" panose="02040502050405020303" pitchFamily="18" charset="0"/>
              </a:rPr>
            </a:br>
            <a:r>
              <a:rPr lang="en-US" sz="4800" b="1" dirty="0">
                <a:latin typeface="Georgia" panose="02040502050405020303" pitchFamily="18" charset="0"/>
              </a:rPr>
              <a:t>Gospel of Mark</a:t>
            </a:r>
          </a:p>
        </p:txBody>
      </p:sp>
      <p:sp>
        <p:nvSpPr>
          <p:cNvPr id="3" name="Content Placeholder 2"/>
          <p:cNvSpPr>
            <a:spLocks noGrp="1"/>
          </p:cNvSpPr>
          <p:nvPr>
            <p:ph idx="1"/>
          </p:nvPr>
        </p:nvSpPr>
        <p:spPr>
          <a:xfrm>
            <a:off x="609600" y="2057400"/>
            <a:ext cx="10972800" cy="4525963"/>
          </a:xfrm>
        </p:spPr>
        <p:txBody>
          <a:bodyPr>
            <a:normAutofit/>
          </a:bodyPr>
          <a:lstStyle/>
          <a:p>
            <a:pPr marL="514350" indent="-514350">
              <a:buFont typeface="+mj-lt"/>
              <a:buAutoNum type="arabicPeriod"/>
            </a:pPr>
            <a:r>
              <a:rPr lang="en-US" sz="4400" dirty="0"/>
              <a:t>Highlights “Human” Aspects of Jesus</a:t>
            </a:r>
          </a:p>
          <a:p>
            <a:pPr marL="514350" indent="-514350">
              <a:buFont typeface="+mj-lt"/>
              <a:buAutoNum type="arabicPeriod"/>
            </a:pPr>
            <a:r>
              <a:rPr lang="en-US" sz="4400" dirty="0"/>
              <a:t>The Gospel, Kingdom and Servant Leadership</a:t>
            </a:r>
          </a:p>
          <a:p>
            <a:pPr marL="514350" indent="-514350">
              <a:buFont typeface="+mj-lt"/>
              <a:buAutoNum type="arabicPeriod"/>
            </a:pPr>
            <a:r>
              <a:rPr lang="en-US" sz="4400" dirty="0"/>
              <a:t>“The Son of God”</a:t>
            </a:r>
          </a:p>
          <a:p>
            <a:pPr marL="514350" indent="-514350">
              <a:buFont typeface="+mj-lt"/>
              <a:buAutoNum type="arabicPeriod"/>
            </a:pPr>
            <a:r>
              <a:rPr lang="en-US" sz="4400" dirty="0"/>
              <a:t>The Messianic Secret</a:t>
            </a:r>
          </a:p>
        </p:txBody>
      </p:sp>
    </p:spTree>
    <p:extLst>
      <p:ext uri="{BB962C8B-B14F-4D97-AF65-F5344CB8AC3E}">
        <p14:creationId xmlns:p14="http://schemas.microsoft.com/office/powerpoint/2010/main" val="2982726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2509" y="504967"/>
            <a:ext cx="5481437" cy="5621197"/>
          </a:xfrm>
        </p:spPr>
        <p:txBody>
          <a:bodyPr>
            <a:noAutofit/>
          </a:bodyPr>
          <a:lstStyle/>
          <a:p>
            <a:pPr marL="971550" lvl="1" indent="-514350">
              <a:buFont typeface="+mj-lt"/>
              <a:buAutoNum type="arabicPeriod"/>
            </a:pPr>
            <a:r>
              <a:rPr lang="en-US" sz="3600" dirty="0">
                <a:latin typeface="Georgia" panose="02040502050405020303" pitchFamily="18" charset="0"/>
              </a:rPr>
              <a:t>1:34</a:t>
            </a:r>
          </a:p>
          <a:p>
            <a:pPr marL="971550" lvl="1" indent="-514350">
              <a:buFont typeface="+mj-lt"/>
              <a:buAutoNum type="arabicPeriod"/>
            </a:pPr>
            <a:r>
              <a:rPr lang="en-US" sz="3600" dirty="0">
                <a:latin typeface="Georgia" panose="02040502050405020303" pitchFamily="18" charset="0"/>
              </a:rPr>
              <a:t>1:44</a:t>
            </a:r>
          </a:p>
          <a:p>
            <a:pPr marL="971550" lvl="1" indent="-514350">
              <a:buFont typeface="+mj-lt"/>
              <a:buAutoNum type="arabicPeriod"/>
            </a:pPr>
            <a:r>
              <a:rPr lang="en-US" sz="3600" dirty="0">
                <a:latin typeface="Georgia" panose="02040502050405020303" pitchFamily="18" charset="0"/>
              </a:rPr>
              <a:t>3:11-12</a:t>
            </a:r>
          </a:p>
          <a:p>
            <a:pPr marL="971550" lvl="1" indent="-514350">
              <a:buFont typeface="+mj-lt"/>
              <a:buAutoNum type="arabicPeriod"/>
            </a:pPr>
            <a:r>
              <a:rPr lang="en-US" sz="3600" dirty="0">
                <a:solidFill>
                  <a:srgbClr val="FFFF00"/>
                </a:solidFill>
                <a:latin typeface="Georgia" panose="02040502050405020303" pitchFamily="18" charset="0"/>
              </a:rPr>
              <a:t>5:43</a:t>
            </a:r>
          </a:p>
          <a:p>
            <a:pPr marL="971550" lvl="1" indent="-514350">
              <a:buFont typeface="+mj-lt"/>
              <a:buAutoNum type="arabicPeriod"/>
            </a:pPr>
            <a:r>
              <a:rPr lang="en-US" sz="3600" dirty="0">
                <a:latin typeface="Georgia" panose="02040502050405020303" pitchFamily="18" charset="0"/>
              </a:rPr>
              <a:t>7:36</a:t>
            </a:r>
          </a:p>
          <a:p>
            <a:pPr marL="971550" lvl="1" indent="-514350">
              <a:buFont typeface="+mj-lt"/>
              <a:buAutoNum type="arabicPeriod"/>
            </a:pPr>
            <a:r>
              <a:rPr lang="en-US" sz="3600" dirty="0">
                <a:latin typeface="Georgia" panose="02040502050405020303" pitchFamily="18" charset="0"/>
              </a:rPr>
              <a:t>8:26</a:t>
            </a:r>
          </a:p>
          <a:p>
            <a:pPr marL="971550" lvl="1" indent="-514350">
              <a:buFont typeface="+mj-lt"/>
              <a:buAutoNum type="arabicPeriod"/>
            </a:pPr>
            <a:r>
              <a:rPr lang="en-US" sz="3600" dirty="0">
                <a:latin typeface="Georgia" panose="02040502050405020303" pitchFamily="18" charset="0"/>
              </a:rPr>
              <a:t>8:29-30</a:t>
            </a:r>
          </a:p>
          <a:p>
            <a:pPr marL="971550" lvl="1" indent="-514350">
              <a:buFont typeface="+mj-lt"/>
              <a:buAutoNum type="arabicPeriod"/>
            </a:pPr>
            <a:r>
              <a:rPr lang="en-US" sz="3600" dirty="0">
                <a:latin typeface="Georgia" panose="02040502050405020303" pitchFamily="18" charset="0"/>
              </a:rPr>
              <a:t>9:9</a:t>
            </a:r>
            <a:endParaRPr lang="en-US" sz="4400" dirty="0"/>
          </a:p>
        </p:txBody>
      </p:sp>
      <p:pic>
        <p:nvPicPr>
          <p:cNvPr id="2050" name="Picture 2" descr="Free stock image of Man telling a secret silhouette created by mohamed hassan">
            <a:extLst>
              <a:ext uri="{FF2B5EF4-FFF2-40B4-BE49-F238E27FC236}">
                <a16:creationId xmlns:a16="http://schemas.microsoft.com/office/drawing/2014/main" id="{1E6F6081-A4C4-4FE2-A3E2-8D734C146E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364" y="181550"/>
            <a:ext cx="4463740" cy="6494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05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437" y="309278"/>
            <a:ext cx="11199638" cy="1020762"/>
          </a:xfrm>
        </p:spPr>
        <p:txBody>
          <a:bodyPr>
            <a:noAutofit/>
          </a:bodyPr>
          <a:lstStyle/>
          <a:p>
            <a:pPr algn="ctr"/>
            <a:r>
              <a:rPr lang="en-US" sz="4000" b="1" dirty="0">
                <a:latin typeface="Georgia" panose="02040502050405020303" pitchFamily="18" charset="0"/>
              </a:rPr>
              <a:t>The Ending of Mark and </a:t>
            </a:r>
            <a:br>
              <a:rPr lang="en-US" sz="4000" b="1" dirty="0">
                <a:latin typeface="Georgia" panose="02040502050405020303" pitchFamily="18" charset="0"/>
              </a:rPr>
            </a:br>
            <a:r>
              <a:rPr lang="en-US" sz="4000" b="1" dirty="0">
                <a:latin typeface="Georgia" panose="02040502050405020303" pitchFamily="18" charset="0"/>
              </a:rPr>
              <a:t>The Messianic Secret</a:t>
            </a:r>
          </a:p>
        </p:txBody>
      </p:sp>
      <p:sp>
        <p:nvSpPr>
          <p:cNvPr id="3" name="Content Placeholder 2"/>
          <p:cNvSpPr>
            <a:spLocks noGrp="1"/>
          </p:cNvSpPr>
          <p:nvPr>
            <p:ph idx="1"/>
          </p:nvPr>
        </p:nvSpPr>
        <p:spPr>
          <a:xfrm>
            <a:off x="3930555" y="1815152"/>
            <a:ext cx="7984353" cy="4816522"/>
          </a:xfrm>
        </p:spPr>
        <p:txBody>
          <a:bodyPr>
            <a:noAutofit/>
          </a:bodyPr>
          <a:lstStyle/>
          <a:p>
            <a:pPr marL="36900" indent="0">
              <a:buNone/>
            </a:pPr>
            <a:r>
              <a:rPr lang="en-US" sz="3400" dirty="0">
                <a:latin typeface="Georgia" panose="02040502050405020303" pitchFamily="18" charset="0"/>
              </a:rPr>
              <a:t>When the sabbath was over, Mary Magdalene, and Mary the mother of James, and Salome bought spices, so that they might go and anoint him. And very early on the first day of the week, when the sun had risen, they went to the tomb. They had been saying to one another, “Who will roll away the stone for us from the entrance to the tomb?”</a:t>
            </a:r>
          </a:p>
        </p:txBody>
      </p:sp>
      <p:pic>
        <p:nvPicPr>
          <p:cNvPr id="1026" name="Picture 2" descr="Scripture for Today: Luke 23:48-56 ~ The women who had come with Jesus from  Galilee followed Joseph and saw the tomb and how His body was laid in it">
            <a:extLst>
              <a:ext uri="{FF2B5EF4-FFF2-40B4-BE49-F238E27FC236}">
                <a16:creationId xmlns:a16="http://schemas.microsoft.com/office/drawing/2014/main" id="{CE02022A-3788-47CA-8338-4E88F35AD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20" y="1950951"/>
            <a:ext cx="3656559" cy="4283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DFAE58-9209-410C-B3F1-32058D26444F}"/>
              </a:ext>
            </a:extLst>
          </p:cNvPr>
          <p:cNvSpPr txBox="1"/>
          <p:nvPr/>
        </p:nvSpPr>
        <p:spPr>
          <a:xfrm>
            <a:off x="537437" y="5909803"/>
            <a:ext cx="1767840" cy="338554"/>
          </a:xfrm>
          <a:prstGeom prst="rect">
            <a:avLst/>
          </a:prstGeom>
          <a:noFill/>
        </p:spPr>
        <p:txBody>
          <a:bodyPr wrap="square" rtlCol="0">
            <a:spAutoFit/>
          </a:bodyPr>
          <a:lstStyle/>
          <a:p>
            <a:r>
              <a:rPr lang="en-US" sz="1600" dirty="0">
                <a:latin typeface="Georgia" panose="02040502050405020303" pitchFamily="18" charset="0"/>
              </a:rPr>
              <a:t>James Tissot</a:t>
            </a:r>
          </a:p>
        </p:txBody>
      </p:sp>
      <p:sp>
        <p:nvSpPr>
          <p:cNvPr id="6" name="TextBox 5">
            <a:extLst>
              <a:ext uri="{FF2B5EF4-FFF2-40B4-BE49-F238E27FC236}">
                <a16:creationId xmlns:a16="http://schemas.microsoft.com/office/drawing/2014/main" id="{F626D52E-2F8D-443D-A287-F590AA0DA147}"/>
              </a:ext>
            </a:extLst>
          </p:cNvPr>
          <p:cNvSpPr txBox="1"/>
          <p:nvPr/>
        </p:nvSpPr>
        <p:spPr>
          <a:xfrm>
            <a:off x="1097279" y="6332925"/>
            <a:ext cx="1932524" cy="338554"/>
          </a:xfrm>
          <a:prstGeom prst="rect">
            <a:avLst/>
          </a:prstGeom>
          <a:noFill/>
        </p:spPr>
        <p:txBody>
          <a:bodyPr wrap="square" rtlCol="0">
            <a:spAutoFit/>
          </a:bodyPr>
          <a:lstStyle/>
          <a:p>
            <a:r>
              <a:rPr lang="en-US" sz="1600" dirty="0">
                <a:latin typeface="Georgia" panose="02040502050405020303" pitchFamily="18" charset="0"/>
              </a:rPr>
              <a:t>Mark 16:1-8, NRSV</a:t>
            </a:r>
          </a:p>
        </p:txBody>
      </p:sp>
    </p:spTree>
    <p:extLst>
      <p:ext uri="{BB962C8B-B14F-4D97-AF65-F5344CB8AC3E}">
        <p14:creationId xmlns:p14="http://schemas.microsoft.com/office/powerpoint/2010/main" val="3406804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437" y="309278"/>
            <a:ext cx="11199638" cy="1020762"/>
          </a:xfrm>
        </p:spPr>
        <p:txBody>
          <a:bodyPr>
            <a:noAutofit/>
          </a:bodyPr>
          <a:lstStyle/>
          <a:p>
            <a:pPr algn="ctr"/>
            <a:r>
              <a:rPr lang="en-US" sz="4000" b="1" dirty="0">
                <a:latin typeface="Georgia" panose="02040502050405020303" pitchFamily="18" charset="0"/>
              </a:rPr>
              <a:t>The Ending of Mark and </a:t>
            </a:r>
            <a:br>
              <a:rPr lang="en-US" sz="4000" b="1" dirty="0">
                <a:latin typeface="Georgia" panose="02040502050405020303" pitchFamily="18" charset="0"/>
              </a:rPr>
            </a:br>
            <a:r>
              <a:rPr lang="en-US" sz="4000" b="1" dirty="0">
                <a:latin typeface="Georgia" panose="02040502050405020303" pitchFamily="18" charset="0"/>
              </a:rPr>
              <a:t>The Messianic Secret</a:t>
            </a:r>
          </a:p>
        </p:txBody>
      </p:sp>
      <p:sp>
        <p:nvSpPr>
          <p:cNvPr id="3" name="Content Placeholder 2"/>
          <p:cNvSpPr>
            <a:spLocks noGrp="1"/>
          </p:cNvSpPr>
          <p:nvPr>
            <p:ph idx="1"/>
          </p:nvPr>
        </p:nvSpPr>
        <p:spPr>
          <a:xfrm>
            <a:off x="3930555" y="1815152"/>
            <a:ext cx="7984353" cy="4816522"/>
          </a:xfrm>
        </p:spPr>
        <p:txBody>
          <a:bodyPr>
            <a:noAutofit/>
          </a:bodyPr>
          <a:lstStyle/>
          <a:p>
            <a:pPr marL="36900" indent="0">
              <a:buNone/>
            </a:pPr>
            <a:r>
              <a:rPr lang="en-US" sz="3400" dirty="0">
                <a:latin typeface="Georgia" panose="02040502050405020303" pitchFamily="18" charset="0"/>
              </a:rPr>
              <a:t> When they looked up, they saw that the stone, which was very large, had already been rolled back. As they entered the tomb, they saw a young man, dressed in a white robe, sitting on the right side; and they were alarmed. But he said to them, “Do not be alarmed; you are looking for Jesus of Nazareth, who was crucified. </a:t>
            </a:r>
          </a:p>
        </p:txBody>
      </p:sp>
      <p:pic>
        <p:nvPicPr>
          <p:cNvPr id="1026" name="Picture 2" descr="Scripture for Today: Luke 23:48-56 ~ The women who had come with Jesus from  Galilee followed Joseph and saw the tomb and how His body was laid in it">
            <a:extLst>
              <a:ext uri="{FF2B5EF4-FFF2-40B4-BE49-F238E27FC236}">
                <a16:creationId xmlns:a16="http://schemas.microsoft.com/office/drawing/2014/main" id="{CE02022A-3788-47CA-8338-4E88F35AD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20" y="1950951"/>
            <a:ext cx="3656559" cy="4283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DFAE58-9209-410C-B3F1-32058D26444F}"/>
              </a:ext>
            </a:extLst>
          </p:cNvPr>
          <p:cNvSpPr txBox="1"/>
          <p:nvPr/>
        </p:nvSpPr>
        <p:spPr>
          <a:xfrm>
            <a:off x="537437" y="5909803"/>
            <a:ext cx="1767840" cy="338554"/>
          </a:xfrm>
          <a:prstGeom prst="rect">
            <a:avLst/>
          </a:prstGeom>
          <a:noFill/>
        </p:spPr>
        <p:txBody>
          <a:bodyPr wrap="square" rtlCol="0">
            <a:spAutoFit/>
          </a:bodyPr>
          <a:lstStyle/>
          <a:p>
            <a:r>
              <a:rPr lang="en-US" sz="1600" dirty="0">
                <a:latin typeface="Georgia" panose="02040502050405020303" pitchFamily="18" charset="0"/>
              </a:rPr>
              <a:t>James Tissot</a:t>
            </a:r>
          </a:p>
        </p:txBody>
      </p:sp>
      <p:sp>
        <p:nvSpPr>
          <p:cNvPr id="6" name="TextBox 5">
            <a:extLst>
              <a:ext uri="{FF2B5EF4-FFF2-40B4-BE49-F238E27FC236}">
                <a16:creationId xmlns:a16="http://schemas.microsoft.com/office/drawing/2014/main" id="{D98EF8FA-15A8-48AD-A891-408821A16455}"/>
              </a:ext>
            </a:extLst>
          </p:cNvPr>
          <p:cNvSpPr txBox="1"/>
          <p:nvPr/>
        </p:nvSpPr>
        <p:spPr>
          <a:xfrm>
            <a:off x="1097279" y="6332925"/>
            <a:ext cx="1932524" cy="338554"/>
          </a:xfrm>
          <a:prstGeom prst="rect">
            <a:avLst/>
          </a:prstGeom>
          <a:noFill/>
        </p:spPr>
        <p:txBody>
          <a:bodyPr wrap="square" rtlCol="0">
            <a:spAutoFit/>
          </a:bodyPr>
          <a:lstStyle/>
          <a:p>
            <a:r>
              <a:rPr lang="en-US" sz="1600" dirty="0">
                <a:latin typeface="Georgia" panose="02040502050405020303" pitchFamily="18" charset="0"/>
              </a:rPr>
              <a:t>Mark 16:1-8, NRSV</a:t>
            </a:r>
          </a:p>
        </p:txBody>
      </p:sp>
    </p:spTree>
    <p:extLst>
      <p:ext uri="{BB962C8B-B14F-4D97-AF65-F5344CB8AC3E}">
        <p14:creationId xmlns:p14="http://schemas.microsoft.com/office/powerpoint/2010/main" val="544040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437" y="309278"/>
            <a:ext cx="11199638" cy="1020762"/>
          </a:xfrm>
        </p:spPr>
        <p:txBody>
          <a:bodyPr>
            <a:noAutofit/>
          </a:bodyPr>
          <a:lstStyle/>
          <a:p>
            <a:pPr algn="ctr"/>
            <a:r>
              <a:rPr lang="en-US" sz="4000" b="1" dirty="0">
                <a:latin typeface="Georgia" panose="02040502050405020303" pitchFamily="18" charset="0"/>
              </a:rPr>
              <a:t>The Ending of Mark and </a:t>
            </a:r>
            <a:br>
              <a:rPr lang="en-US" sz="4000" b="1" dirty="0">
                <a:latin typeface="Georgia" panose="02040502050405020303" pitchFamily="18" charset="0"/>
              </a:rPr>
            </a:br>
            <a:r>
              <a:rPr lang="en-US" sz="4000" b="1" dirty="0">
                <a:latin typeface="Georgia" panose="02040502050405020303" pitchFamily="18" charset="0"/>
              </a:rPr>
              <a:t>The Messianic Secret</a:t>
            </a:r>
          </a:p>
        </p:txBody>
      </p:sp>
      <p:sp>
        <p:nvSpPr>
          <p:cNvPr id="3" name="Content Placeholder 2"/>
          <p:cNvSpPr>
            <a:spLocks noGrp="1"/>
          </p:cNvSpPr>
          <p:nvPr>
            <p:ph idx="1"/>
          </p:nvPr>
        </p:nvSpPr>
        <p:spPr>
          <a:xfrm>
            <a:off x="3930555" y="1815152"/>
            <a:ext cx="7984353" cy="4816522"/>
          </a:xfrm>
        </p:spPr>
        <p:txBody>
          <a:bodyPr>
            <a:noAutofit/>
          </a:bodyPr>
          <a:lstStyle/>
          <a:p>
            <a:pPr marL="36900" indent="0">
              <a:buNone/>
            </a:pPr>
            <a:r>
              <a:rPr lang="en-US" sz="3400" dirty="0">
                <a:latin typeface="Georgia" panose="02040502050405020303" pitchFamily="18" charset="0"/>
              </a:rPr>
              <a:t>He has been raised; he is not here. Look, there is the place they laid him. But go, tell his disciples and Peter that he is going ahead of you to Galilee; there you will see him, just as he told you.” So they went out and fled from the tomb, for terror and amazement had seized them; and they said nothing to anyone, for they were afraid.</a:t>
            </a:r>
          </a:p>
        </p:txBody>
      </p:sp>
      <p:pic>
        <p:nvPicPr>
          <p:cNvPr id="1026" name="Picture 2" descr="Scripture for Today: Luke 23:48-56 ~ The women who had come with Jesus from  Galilee followed Joseph and saw the tomb and how His body was laid in it">
            <a:extLst>
              <a:ext uri="{FF2B5EF4-FFF2-40B4-BE49-F238E27FC236}">
                <a16:creationId xmlns:a16="http://schemas.microsoft.com/office/drawing/2014/main" id="{CE02022A-3788-47CA-8338-4E88F35AD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20" y="1950951"/>
            <a:ext cx="3656559" cy="4283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0DFAE58-9209-410C-B3F1-32058D26444F}"/>
              </a:ext>
            </a:extLst>
          </p:cNvPr>
          <p:cNvSpPr txBox="1"/>
          <p:nvPr/>
        </p:nvSpPr>
        <p:spPr>
          <a:xfrm>
            <a:off x="537437" y="5909803"/>
            <a:ext cx="1767840" cy="338554"/>
          </a:xfrm>
          <a:prstGeom prst="rect">
            <a:avLst/>
          </a:prstGeom>
          <a:noFill/>
        </p:spPr>
        <p:txBody>
          <a:bodyPr wrap="square" rtlCol="0">
            <a:spAutoFit/>
          </a:bodyPr>
          <a:lstStyle/>
          <a:p>
            <a:r>
              <a:rPr lang="en-US" sz="1600" dirty="0">
                <a:latin typeface="Georgia" panose="02040502050405020303" pitchFamily="18" charset="0"/>
              </a:rPr>
              <a:t>James Tissot</a:t>
            </a:r>
          </a:p>
        </p:txBody>
      </p:sp>
      <p:sp>
        <p:nvSpPr>
          <p:cNvPr id="6" name="TextBox 5">
            <a:extLst>
              <a:ext uri="{FF2B5EF4-FFF2-40B4-BE49-F238E27FC236}">
                <a16:creationId xmlns:a16="http://schemas.microsoft.com/office/drawing/2014/main" id="{EF61EA14-1C25-430A-BDB1-3B89FCB69D1E}"/>
              </a:ext>
            </a:extLst>
          </p:cNvPr>
          <p:cNvSpPr txBox="1"/>
          <p:nvPr/>
        </p:nvSpPr>
        <p:spPr>
          <a:xfrm>
            <a:off x="1097279" y="6332925"/>
            <a:ext cx="1932524" cy="338554"/>
          </a:xfrm>
          <a:prstGeom prst="rect">
            <a:avLst/>
          </a:prstGeom>
          <a:noFill/>
        </p:spPr>
        <p:txBody>
          <a:bodyPr wrap="square" rtlCol="0">
            <a:spAutoFit/>
          </a:bodyPr>
          <a:lstStyle/>
          <a:p>
            <a:r>
              <a:rPr lang="en-US" sz="1600" dirty="0">
                <a:latin typeface="Georgia" panose="02040502050405020303" pitchFamily="18" charset="0"/>
              </a:rPr>
              <a:t>Mark 16:1-8, NRSV</a:t>
            </a:r>
          </a:p>
        </p:txBody>
      </p:sp>
    </p:spTree>
    <p:extLst>
      <p:ext uri="{BB962C8B-B14F-4D97-AF65-F5344CB8AC3E}">
        <p14:creationId xmlns:p14="http://schemas.microsoft.com/office/powerpoint/2010/main" val="2212636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595727"/>
          </a:xfrm>
        </p:spPr>
        <p:txBody>
          <a:bodyPr>
            <a:noAutofit/>
          </a:bodyPr>
          <a:lstStyle/>
          <a:p>
            <a:r>
              <a:rPr lang="en-US" sz="4800" b="1" dirty="0">
                <a:latin typeface="Georgia" panose="02040502050405020303" pitchFamily="18" charset="0"/>
              </a:rPr>
              <a:t>Five Key Themes in the </a:t>
            </a:r>
            <a:br>
              <a:rPr lang="en-US" sz="4800" b="1" dirty="0">
                <a:latin typeface="Georgia" panose="02040502050405020303" pitchFamily="18" charset="0"/>
              </a:rPr>
            </a:br>
            <a:r>
              <a:rPr lang="en-US" sz="4800" b="1" dirty="0">
                <a:latin typeface="Georgia" panose="02040502050405020303" pitchFamily="18" charset="0"/>
              </a:rPr>
              <a:t>Gospel of Mark</a:t>
            </a:r>
          </a:p>
        </p:txBody>
      </p:sp>
      <p:sp>
        <p:nvSpPr>
          <p:cNvPr id="3" name="Content Placeholder 2"/>
          <p:cNvSpPr>
            <a:spLocks noGrp="1"/>
          </p:cNvSpPr>
          <p:nvPr>
            <p:ph idx="1"/>
          </p:nvPr>
        </p:nvSpPr>
        <p:spPr>
          <a:xfrm>
            <a:off x="609600" y="2057400"/>
            <a:ext cx="10972800" cy="4525963"/>
          </a:xfrm>
        </p:spPr>
        <p:txBody>
          <a:bodyPr>
            <a:normAutofit fontScale="92500" lnSpcReduction="10000"/>
          </a:bodyPr>
          <a:lstStyle/>
          <a:p>
            <a:pPr marL="514350" indent="-514350">
              <a:buFont typeface="+mj-lt"/>
              <a:buAutoNum type="arabicPeriod"/>
            </a:pPr>
            <a:r>
              <a:rPr lang="en-US" sz="4400" dirty="0"/>
              <a:t>Highlights “Human” Aspects of Jesus</a:t>
            </a:r>
          </a:p>
          <a:p>
            <a:pPr marL="514350" indent="-514350">
              <a:buFont typeface="+mj-lt"/>
              <a:buAutoNum type="arabicPeriod"/>
            </a:pPr>
            <a:r>
              <a:rPr lang="en-US" sz="4400" dirty="0"/>
              <a:t>The Gospel, Kingdom and Servant Leadership</a:t>
            </a:r>
          </a:p>
          <a:p>
            <a:pPr marL="514350" indent="-514350">
              <a:buFont typeface="+mj-lt"/>
              <a:buAutoNum type="arabicPeriod"/>
            </a:pPr>
            <a:r>
              <a:rPr lang="en-US" sz="4400" dirty="0"/>
              <a:t>“The Son of God”</a:t>
            </a:r>
          </a:p>
          <a:p>
            <a:pPr marL="514350" indent="-514350">
              <a:buFont typeface="+mj-lt"/>
              <a:buAutoNum type="arabicPeriod"/>
            </a:pPr>
            <a:r>
              <a:rPr lang="en-US" sz="4400" dirty="0"/>
              <a:t>The Messianic Secret</a:t>
            </a:r>
          </a:p>
          <a:p>
            <a:pPr marL="514350" indent="-514350">
              <a:buFont typeface="+mj-lt"/>
              <a:buAutoNum type="arabicPeriod"/>
            </a:pPr>
            <a:r>
              <a:rPr lang="en-US" sz="4400" dirty="0"/>
              <a:t>Discipleship Failure</a:t>
            </a:r>
          </a:p>
        </p:txBody>
      </p:sp>
    </p:spTree>
    <p:extLst>
      <p:ext uri="{BB962C8B-B14F-4D97-AF65-F5344CB8AC3E}">
        <p14:creationId xmlns:p14="http://schemas.microsoft.com/office/powerpoint/2010/main" val="221236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8B09-D57E-4022-9590-18F9465C67E6}"/>
              </a:ext>
            </a:extLst>
          </p:cNvPr>
          <p:cNvSpPr>
            <a:spLocks noGrp="1"/>
          </p:cNvSpPr>
          <p:nvPr>
            <p:ph type="ctrTitle"/>
          </p:nvPr>
        </p:nvSpPr>
        <p:spPr/>
        <p:txBody>
          <a:bodyPr/>
          <a:lstStyle/>
          <a:p>
            <a:pPr>
              <a:tabLst>
                <a:tab pos="6973888" algn="l"/>
              </a:tabLst>
            </a:pPr>
            <a:endParaRPr lang="en-US" dirty="0"/>
          </a:p>
        </p:txBody>
      </p:sp>
      <p:sp>
        <p:nvSpPr>
          <p:cNvPr id="3" name="Subtitle 2">
            <a:extLst>
              <a:ext uri="{FF2B5EF4-FFF2-40B4-BE49-F238E27FC236}">
                <a16:creationId xmlns:a16="http://schemas.microsoft.com/office/drawing/2014/main" id="{FD90B38E-E8DE-4A20-B29E-DAE3700820D7}"/>
              </a:ext>
            </a:extLst>
          </p:cNvPr>
          <p:cNvSpPr>
            <a:spLocks noGrp="1"/>
          </p:cNvSpPr>
          <p:nvPr>
            <p:ph type="subTitle" idx="1"/>
          </p:nvPr>
        </p:nvSpPr>
        <p:spPr/>
        <p:txBody>
          <a:bodyPr/>
          <a:lstStyle/>
          <a:p>
            <a:endParaRPr lang="en-US"/>
          </a:p>
        </p:txBody>
      </p:sp>
      <p:pic>
        <p:nvPicPr>
          <p:cNvPr id="1028" name="Picture 4" descr="The New Oxford Annotated Bible with Apocrypha: New Revised Standard Version:  Perkins, Pheme, Coogan, Michael D., Brettler, Marc Z., Newsom, Carol:  9780195289602: Amazon.com: Books">
            <a:extLst>
              <a:ext uri="{FF2B5EF4-FFF2-40B4-BE49-F238E27FC236}">
                <a16:creationId xmlns:a16="http://schemas.microsoft.com/office/drawing/2014/main" id="{8B46D03D-C471-404D-973D-A9A473E40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763" y="370125"/>
            <a:ext cx="4098523" cy="5665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El Libro de Mormón: Otro Testamento de Jesucristo (Spanish Edition) -  Kindle edition by La Iglesia de Jesucristo de los Santos de los Últimos  Días. Religion &amp;amp; Spirituality Kindle eBooks @ Amazon.com.">
            <a:extLst>
              <a:ext uri="{FF2B5EF4-FFF2-40B4-BE49-F238E27FC236}">
                <a16:creationId xmlns:a16="http://schemas.microsoft.com/office/drawing/2014/main" id="{BAC09E6C-9517-4ED4-BCC5-62B840AAC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26" y="370125"/>
            <a:ext cx="3603112" cy="5665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8448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0718-1285-4A89-B91E-9F3C9A83B82F}"/>
              </a:ext>
            </a:extLst>
          </p:cNvPr>
          <p:cNvSpPr>
            <a:spLocks noGrp="1"/>
          </p:cNvSpPr>
          <p:nvPr>
            <p:ph type="title"/>
          </p:nvPr>
        </p:nvSpPr>
        <p:spPr>
          <a:xfrm>
            <a:off x="838200" y="152400"/>
            <a:ext cx="10515600" cy="854075"/>
          </a:xfrm>
        </p:spPr>
        <p:txBody>
          <a:bodyPr>
            <a:noAutofit/>
          </a:bodyPr>
          <a:lstStyle/>
          <a:p>
            <a:pPr algn="ctr"/>
            <a:r>
              <a:rPr lang="en-US" sz="3600" b="1" dirty="0">
                <a:latin typeface="Georgia" panose="02040502050405020303" pitchFamily="18" charset="0"/>
              </a:rPr>
              <a:t>Mark’s Theme of Discipleship Failure: An Example of a Benefit from a Synopsis Study</a:t>
            </a:r>
          </a:p>
        </p:txBody>
      </p:sp>
      <p:sp>
        <p:nvSpPr>
          <p:cNvPr id="3" name="Content Placeholder 2">
            <a:extLst>
              <a:ext uri="{FF2B5EF4-FFF2-40B4-BE49-F238E27FC236}">
                <a16:creationId xmlns:a16="http://schemas.microsoft.com/office/drawing/2014/main" id="{60883443-C79B-4B8B-BF22-2640ACB4925D}"/>
              </a:ext>
            </a:extLst>
          </p:cNvPr>
          <p:cNvSpPr>
            <a:spLocks noGrp="1"/>
          </p:cNvSpPr>
          <p:nvPr>
            <p:ph idx="1"/>
          </p:nvPr>
        </p:nvSpPr>
        <p:spPr>
          <a:xfrm>
            <a:off x="76198" y="1427328"/>
            <a:ext cx="5887873" cy="5506872"/>
          </a:xfrm>
        </p:spPr>
        <p:txBody>
          <a:bodyPr>
            <a:noAutofit/>
          </a:bodyPr>
          <a:lstStyle/>
          <a:p>
            <a:pPr marL="519113" indent="-519113">
              <a:buFont typeface="+mj-lt"/>
              <a:buAutoNum type="arabicPeriod"/>
            </a:pPr>
            <a:r>
              <a:rPr lang="en-US" sz="2200" b="1" dirty="0">
                <a:solidFill>
                  <a:srgbClr val="FFFF00"/>
                </a:solidFill>
                <a:latin typeface="Georgia" panose="02040502050405020303" pitchFamily="18" charset="0"/>
              </a:rPr>
              <a:t>Mark 3:20–21—Mark only</a:t>
            </a:r>
          </a:p>
          <a:p>
            <a:pPr marL="519113" indent="-519113">
              <a:buFont typeface="+mj-lt"/>
              <a:buAutoNum type="arabicPeriod"/>
            </a:pPr>
            <a:r>
              <a:rPr lang="en-US" sz="2200" b="1" dirty="0">
                <a:solidFill>
                  <a:srgbClr val="FFFF00"/>
                </a:solidFill>
                <a:latin typeface="Georgia" panose="02040502050405020303" pitchFamily="18" charset="0"/>
              </a:rPr>
              <a:t>Mark 4:13—Mark only</a:t>
            </a:r>
          </a:p>
          <a:p>
            <a:pPr marL="519113" indent="-519113">
              <a:buFont typeface="+mj-lt"/>
              <a:buAutoNum type="arabicPeriod"/>
            </a:pPr>
            <a:r>
              <a:rPr lang="en-US" sz="2200" b="1" dirty="0">
                <a:latin typeface="Georgia" panose="02040502050405020303" pitchFamily="18" charset="0"/>
              </a:rPr>
              <a:t>Mark 4:40–41—Matthew, Mark, Luke</a:t>
            </a:r>
          </a:p>
          <a:p>
            <a:pPr marL="519113" indent="-519113">
              <a:buFont typeface="+mj-lt"/>
              <a:buAutoNum type="arabicPeriod"/>
            </a:pPr>
            <a:r>
              <a:rPr lang="en-US" sz="2200" b="1" dirty="0">
                <a:solidFill>
                  <a:srgbClr val="FFFF00"/>
                </a:solidFill>
                <a:latin typeface="Georgia" panose="02040502050405020303" pitchFamily="18" charset="0"/>
              </a:rPr>
              <a:t>Mark 6:51-52—Mark only (compare Matt. 14:33)</a:t>
            </a:r>
          </a:p>
          <a:p>
            <a:pPr marL="519113" indent="-519113">
              <a:buFont typeface="+mj-lt"/>
              <a:buAutoNum type="arabicPeriod"/>
            </a:pPr>
            <a:r>
              <a:rPr lang="en-US" sz="2200" b="1" dirty="0">
                <a:latin typeface="Georgia" panose="02040502050405020303" pitchFamily="18" charset="0"/>
              </a:rPr>
              <a:t>Mark 7:17—Mark and Matthew</a:t>
            </a:r>
          </a:p>
          <a:p>
            <a:pPr marL="519113" indent="-519113">
              <a:buFont typeface="+mj-lt"/>
              <a:buAutoNum type="arabicPeriod"/>
            </a:pPr>
            <a:r>
              <a:rPr lang="en-US" sz="2200" b="1" dirty="0">
                <a:latin typeface="Georgia" panose="02040502050405020303" pitchFamily="18" charset="0"/>
              </a:rPr>
              <a:t>Mark 8:4 —Mark and Matthew</a:t>
            </a:r>
          </a:p>
          <a:p>
            <a:pPr marL="519113" indent="-519113">
              <a:buFont typeface="+mj-lt"/>
              <a:buAutoNum type="arabicPeriod"/>
            </a:pPr>
            <a:r>
              <a:rPr lang="en-US" sz="2200" b="1" dirty="0">
                <a:latin typeface="Georgia" panose="02040502050405020303" pitchFamily="18" charset="0"/>
              </a:rPr>
              <a:t>Mark 8:17–18, 21—Mark and Matthew</a:t>
            </a:r>
          </a:p>
          <a:p>
            <a:pPr marL="519113" indent="-519113">
              <a:buFont typeface="+mj-lt"/>
              <a:buAutoNum type="arabicPeriod"/>
            </a:pPr>
            <a:r>
              <a:rPr lang="en-US" sz="2200" b="1" dirty="0">
                <a:latin typeface="Georgia" panose="02040502050405020303" pitchFamily="18" charset="0"/>
              </a:rPr>
              <a:t>Mark 8:31–33—Mark and Matthew</a:t>
            </a:r>
          </a:p>
          <a:p>
            <a:pPr marL="519113" indent="-519113">
              <a:buFont typeface="+mj-lt"/>
              <a:buAutoNum type="arabicPeriod"/>
            </a:pPr>
            <a:r>
              <a:rPr lang="en-US" sz="2200" b="1" dirty="0">
                <a:latin typeface="Georgia" panose="02040502050405020303" pitchFamily="18" charset="0"/>
              </a:rPr>
              <a:t>Mark 9:18—Matthew, Mark, Luke</a:t>
            </a:r>
          </a:p>
        </p:txBody>
      </p:sp>
      <p:sp>
        <p:nvSpPr>
          <p:cNvPr id="6" name="Content Placeholder 2">
            <a:extLst>
              <a:ext uri="{FF2B5EF4-FFF2-40B4-BE49-F238E27FC236}">
                <a16:creationId xmlns:a16="http://schemas.microsoft.com/office/drawing/2014/main" id="{186E3241-087C-41EE-936D-BED9AE21E117}"/>
              </a:ext>
            </a:extLst>
          </p:cNvPr>
          <p:cNvSpPr txBox="1">
            <a:spLocks/>
          </p:cNvSpPr>
          <p:nvPr/>
        </p:nvSpPr>
        <p:spPr>
          <a:xfrm>
            <a:off x="6387152" y="1351128"/>
            <a:ext cx="5418161" cy="5506872"/>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463550" indent="-463550">
              <a:buFont typeface="+mj-lt"/>
              <a:buAutoNum type="arabicPeriod" startAt="10"/>
            </a:pPr>
            <a:r>
              <a:rPr lang="en-US" sz="2200" b="1" dirty="0"/>
              <a:t>Mark 9:30</a:t>
            </a:r>
            <a:r>
              <a:rPr lang="en-US" sz="2200" b="1" dirty="0">
                <a:latin typeface="Georgia" panose="02040502050405020303" pitchFamily="18" charset="0"/>
              </a:rPr>
              <a:t>–</a:t>
            </a:r>
            <a:r>
              <a:rPr lang="en-US" sz="2200" b="1" dirty="0"/>
              <a:t>32—Mark and Luke</a:t>
            </a:r>
          </a:p>
          <a:p>
            <a:pPr marL="463550" indent="-463550">
              <a:buFont typeface="+mj-lt"/>
              <a:buAutoNum type="arabicPeriod" startAt="10"/>
            </a:pPr>
            <a:r>
              <a:rPr lang="en-US" sz="2200" b="1" dirty="0"/>
              <a:t>Mark 9:34—Mark and Luke </a:t>
            </a:r>
          </a:p>
          <a:p>
            <a:pPr marL="463550" indent="-463550">
              <a:buFont typeface="+mj-lt"/>
              <a:buAutoNum type="arabicPeriod" startAt="10"/>
            </a:pPr>
            <a:r>
              <a:rPr lang="en-US" sz="2200" b="1" dirty="0"/>
              <a:t>Mark 9:38</a:t>
            </a:r>
            <a:r>
              <a:rPr lang="en-US" sz="2200" b="1" dirty="0">
                <a:latin typeface="Georgia" panose="02040502050405020303" pitchFamily="18" charset="0"/>
              </a:rPr>
              <a:t>–</a:t>
            </a:r>
            <a:r>
              <a:rPr lang="en-US" sz="2200" b="1" dirty="0"/>
              <a:t>39—Mark and Luke</a:t>
            </a:r>
          </a:p>
          <a:p>
            <a:pPr marL="463550" indent="-463550">
              <a:buFont typeface="+mj-lt"/>
              <a:buAutoNum type="arabicPeriod" startAt="10"/>
            </a:pPr>
            <a:r>
              <a:rPr lang="en-US" sz="2200" b="1" dirty="0">
                <a:solidFill>
                  <a:srgbClr val="FFFF00"/>
                </a:solidFill>
              </a:rPr>
              <a:t>Mark 10:35</a:t>
            </a:r>
            <a:r>
              <a:rPr lang="en-US" sz="2200" b="1" dirty="0">
                <a:solidFill>
                  <a:srgbClr val="FFFF00"/>
                </a:solidFill>
                <a:latin typeface="Georgia" panose="02040502050405020303" pitchFamily="18" charset="0"/>
              </a:rPr>
              <a:t>–</a:t>
            </a:r>
            <a:r>
              <a:rPr lang="en-US" sz="2200" b="1" dirty="0">
                <a:solidFill>
                  <a:srgbClr val="FFFF00"/>
                </a:solidFill>
              </a:rPr>
              <a:t>38—Mark only (compare Matt. 20:20– 22) </a:t>
            </a:r>
          </a:p>
          <a:p>
            <a:pPr marL="463550" indent="-463550">
              <a:buFont typeface="+mj-lt"/>
              <a:buAutoNum type="arabicPeriod" startAt="10"/>
            </a:pPr>
            <a:r>
              <a:rPr lang="en-US" sz="2200" b="1" dirty="0"/>
              <a:t>Mark 14:37—Matthew, Mark and Luke</a:t>
            </a:r>
          </a:p>
          <a:p>
            <a:pPr marL="463550" indent="-463550">
              <a:buFont typeface="+mj-lt"/>
              <a:buAutoNum type="arabicPeriod" startAt="10"/>
            </a:pPr>
            <a:r>
              <a:rPr lang="en-US" sz="2200" b="1" dirty="0"/>
              <a:t>Mark 14:50—Mark and Matthew</a:t>
            </a:r>
          </a:p>
          <a:p>
            <a:pPr marL="463550" indent="-463550">
              <a:buFont typeface="+mj-lt"/>
              <a:buAutoNum type="arabicPeriod" startAt="10"/>
            </a:pPr>
            <a:r>
              <a:rPr lang="en-US" sz="2200" b="1" dirty="0"/>
              <a:t>Mark 14:72—Matthew, Mark and Luke</a:t>
            </a:r>
          </a:p>
          <a:p>
            <a:pPr marL="463550" indent="-463550">
              <a:buFont typeface="+mj-lt"/>
              <a:buAutoNum type="arabicPeriod" startAt="10"/>
            </a:pPr>
            <a:r>
              <a:rPr lang="en-US" sz="2200" b="1" dirty="0">
                <a:solidFill>
                  <a:srgbClr val="FFFF00"/>
                </a:solidFill>
              </a:rPr>
              <a:t>Mark 16:8—Mark only</a:t>
            </a:r>
            <a:endParaRPr lang="en-US" sz="2200" b="1" dirty="0"/>
          </a:p>
          <a:p>
            <a:pPr marL="463550" indent="-463550">
              <a:buFont typeface="+mj-lt"/>
              <a:buAutoNum type="arabicPeriod" startAt="10"/>
            </a:pPr>
            <a:endParaRPr lang="en-US" sz="2200" b="1" dirty="0"/>
          </a:p>
        </p:txBody>
      </p:sp>
    </p:spTree>
    <p:extLst>
      <p:ext uri="{BB962C8B-B14F-4D97-AF65-F5344CB8AC3E}">
        <p14:creationId xmlns:p14="http://schemas.microsoft.com/office/powerpoint/2010/main" val="21793077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E88E8-C63B-416E-979F-2B7D964B4FBA}"/>
              </a:ext>
            </a:extLst>
          </p:cNvPr>
          <p:cNvSpPr>
            <a:spLocks noGrp="1"/>
          </p:cNvSpPr>
          <p:nvPr>
            <p:ph type="title"/>
          </p:nvPr>
        </p:nvSpPr>
        <p:spPr>
          <a:xfrm>
            <a:off x="913795" y="404884"/>
            <a:ext cx="10353762" cy="659642"/>
          </a:xfrm>
        </p:spPr>
        <p:txBody>
          <a:bodyPr>
            <a:normAutofit fontScale="90000"/>
          </a:bodyPr>
          <a:lstStyle/>
          <a:p>
            <a:r>
              <a:rPr lang="en-US" dirty="0"/>
              <a:t>Mark 6:51-52, NRSV</a:t>
            </a:r>
          </a:p>
        </p:txBody>
      </p:sp>
      <p:sp>
        <p:nvSpPr>
          <p:cNvPr id="5" name="Content Placeholder 4">
            <a:extLst>
              <a:ext uri="{FF2B5EF4-FFF2-40B4-BE49-F238E27FC236}">
                <a16:creationId xmlns:a16="http://schemas.microsoft.com/office/drawing/2014/main" id="{0244A2E3-1024-4635-B419-D25DC9F32FC4}"/>
              </a:ext>
            </a:extLst>
          </p:cNvPr>
          <p:cNvSpPr>
            <a:spLocks noGrp="1"/>
          </p:cNvSpPr>
          <p:nvPr>
            <p:ph idx="1"/>
          </p:nvPr>
        </p:nvSpPr>
        <p:spPr>
          <a:xfrm>
            <a:off x="532263" y="1351129"/>
            <a:ext cx="10735294" cy="4897272"/>
          </a:xfrm>
        </p:spPr>
        <p:txBody>
          <a:bodyPr>
            <a:normAutofit/>
          </a:bodyPr>
          <a:lstStyle/>
          <a:p>
            <a:pPr marL="36900" indent="0">
              <a:buNone/>
            </a:pPr>
            <a:r>
              <a:rPr lang="en-US" dirty="0"/>
              <a:t>“The wind ceased. And they were utterly astounded, for they did not understand about the loaves, but their hearts were hardened.” </a:t>
            </a:r>
          </a:p>
          <a:p>
            <a:pPr marL="36900" indent="0">
              <a:buNone/>
            </a:pPr>
            <a:endParaRPr lang="en-US" dirty="0"/>
          </a:p>
          <a:p>
            <a:pPr marL="36900" indent="0">
              <a:buNone/>
            </a:pPr>
            <a:endParaRPr lang="en-US" dirty="0"/>
          </a:p>
          <a:p>
            <a:pPr marL="36900" indent="0">
              <a:buNone/>
            </a:pPr>
            <a:endParaRPr lang="en-US" dirty="0"/>
          </a:p>
        </p:txBody>
      </p:sp>
    </p:spTree>
    <p:extLst>
      <p:ext uri="{BB962C8B-B14F-4D97-AF65-F5344CB8AC3E}">
        <p14:creationId xmlns:p14="http://schemas.microsoft.com/office/powerpoint/2010/main" val="4144952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0E88E8-C63B-416E-979F-2B7D964B4FBA}"/>
              </a:ext>
            </a:extLst>
          </p:cNvPr>
          <p:cNvSpPr>
            <a:spLocks noGrp="1"/>
          </p:cNvSpPr>
          <p:nvPr>
            <p:ph type="title"/>
          </p:nvPr>
        </p:nvSpPr>
        <p:spPr>
          <a:xfrm>
            <a:off x="913795" y="404884"/>
            <a:ext cx="10353762" cy="659642"/>
          </a:xfrm>
        </p:spPr>
        <p:txBody>
          <a:bodyPr>
            <a:normAutofit fontScale="90000"/>
          </a:bodyPr>
          <a:lstStyle/>
          <a:p>
            <a:r>
              <a:rPr lang="en-US" dirty="0"/>
              <a:t>Mark 6:51-52, NRSV</a:t>
            </a:r>
          </a:p>
        </p:txBody>
      </p:sp>
      <p:sp>
        <p:nvSpPr>
          <p:cNvPr id="5" name="Content Placeholder 4">
            <a:extLst>
              <a:ext uri="{FF2B5EF4-FFF2-40B4-BE49-F238E27FC236}">
                <a16:creationId xmlns:a16="http://schemas.microsoft.com/office/drawing/2014/main" id="{0244A2E3-1024-4635-B419-D25DC9F32FC4}"/>
              </a:ext>
            </a:extLst>
          </p:cNvPr>
          <p:cNvSpPr>
            <a:spLocks noGrp="1"/>
          </p:cNvSpPr>
          <p:nvPr>
            <p:ph idx="1"/>
          </p:nvPr>
        </p:nvSpPr>
        <p:spPr>
          <a:xfrm>
            <a:off x="532263" y="1351129"/>
            <a:ext cx="10735294" cy="4897272"/>
          </a:xfrm>
        </p:spPr>
        <p:txBody>
          <a:bodyPr>
            <a:normAutofit/>
          </a:bodyPr>
          <a:lstStyle/>
          <a:p>
            <a:pPr marL="36900" indent="0">
              <a:buNone/>
            </a:pPr>
            <a:r>
              <a:rPr lang="en-US" dirty="0"/>
              <a:t>“The wind ceased. And they were utterly astounded, for they did not understand about the loaves, but their hearts were hardened.” </a:t>
            </a:r>
          </a:p>
          <a:p>
            <a:pPr marL="36900" indent="0">
              <a:buNone/>
            </a:pPr>
            <a:endParaRPr lang="en-US" dirty="0"/>
          </a:p>
          <a:p>
            <a:pPr marL="36900" indent="0">
              <a:buNone/>
            </a:pPr>
            <a:endParaRPr lang="en-US" dirty="0"/>
          </a:p>
          <a:p>
            <a:pPr marL="36900" indent="0">
              <a:buNone/>
            </a:pPr>
            <a:r>
              <a:rPr lang="en-US" dirty="0"/>
              <a:t>“Those in the boat worshiped him, saying, ‘Truly you are the Son of God.’”</a:t>
            </a:r>
          </a:p>
        </p:txBody>
      </p:sp>
      <p:sp>
        <p:nvSpPr>
          <p:cNvPr id="6" name="Title 3">
            <a:extLst>
              <a:ext uri="{FF2B5EF4-FFF2-40B4-BE49-F238E27FC236}">
                <a16:creationId xmlns:a16="http://schemas.microsoft.com/office/drawing/2014/main" id="{BA690F8A-EABF-49BA-8B90-47DCC6CA7026}"/>
              </a:ext>
            </a:extLst>
          </p:cNvPr>
          <p:cNvSpPr txBox="1">
            <a:spLocks/>
          </p:cNvSpPr>
          <p:nvPr/>
        </p:nvSpPr>
        <p:spPr>
          <a:xfrm>
            <a:off x="916068" y="3655333"/>
            <a:ext cx="10353762" cy="659642"/>
          </a:xfrm>
          <a:prstGeom prst="rect">
            <a:avLst/>
          </a:prstGeom>
          <a:effectLst>
            <a:outerShdw blurRad="25400" dir="17880000">
              <a:srgbClr val="000000">
                <a:alpha val="46000"/>
              </a:srgbClr>
            </a:outerShdw>
          </a:effectLst>
        </p:spPr>
        <p:txBody>
          <a:bodyPr vert="horz" lIns="91440" tIns="45720" rIns="91440" bIns="45720" rtlCol="0" anchor="ctr">
            <a:normAutofit fontScale="90000" lnSpcReduction="2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Matthew 14:33, NRSV</a:t>
            </a:r>
          </a:p>
        </p:txBody>
      </p:sp>
    </p:spTree>
    <p:extLst>
      <p:ext uri="{BB962C8B-B14F-4D97-AF65-F5344CB8AC3E}">
        <p14:creationId xmlns:p14="http://schemas.microsoft.com/office/powerpoint/2010/main" val="1502050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0718-1285-4A89-B91E-9F3C9A83B82F}"/>
              </a:ext>
            </a:extLst>
          </p:cNvPr>
          <p:cNvSpPr>
            <a:spLocks noGrp="1"/>
          </p:cNvSpPr>
          <p:nvPr>
            <p:ph type="title"/>
          </p:nvPr>
        </p:nvSpPr>
        <p:spPr>
          <a:xfrm>
            <a:off x="838200" y="441325"/>
            <a:ext cx="10515600" cy="854075"/>
          </a:xfrm>
        </p:spPr>
        <p:txBody>
          <a:bodyPr>
            <a:noAutofit/>
          </a:bodyPr>
          <a:lstStyle/>
          <a:p>
            <a:r>
              <a:rPr lang="en-US" dirty="0"/>
              <a:t>How does Jesus respond to disciples who stumble?</a:t>
            </a:r>
            <a:endParaRPr lang="en-US" b="1" dirty="0">
              <a:latin typeface="Georgia" panose="02040502050405020303" pitchFamily="18" charset="0"/>
            </a:endParaRPr>
          </a:p>
        </p:txBody>
      </p:sp>
      <p:sp>
        <p:nvSpPr>
          <p:cNvPr id="3" name="Content Placeholder 2">
            <a:extLst>
              <a:ext uri="{FF2B5EF4-FFF2-40B4-BE49-F238E27FC236}">
                <a16:creationId xmlns:a16="http://schemas.microsoft.com/office/drawing/2014/main" id="{60883443-C79B-4B8B-BF22-2640ACB4925D}"/>
              </a:ext>
            </a:extLst>
          </p:cNvPr>
          <p:cNvSpPr>
            <a:spLocks noGrp="1"/>
          </p:cNvSpPr>
          <p:nvPr>
            <p:ph idx="1"/>
          </p:nvPr>
        </p:nvSpPr>
        <p:spPr>
          <a:xfrm>
            <a:off x="495300" y="1752600"/>
            <a:ext cx="5221529" cy="4648200"/>
          </a:xfrm>
        </p:spPr>
        <p:txBody>
          <a:bodyPr>
            <a:normAutofit lnSpcReduction="10000"/>
          </a:bodyPr>
          <a:lstStyle/>
          <a:p>
            <a:pPr marL="0" indent="0">
              <a:buNone/>
            </a:pPr>
            <a:r>
              <a:rPr lang="en-US" sz="4400" b="1" dirty="0"/>
              <a:t>“But go your way, tell his disciples and </a:t>
            </a:r>
            <a:r>
              <a:rPr lang="en-US" sz="4400" b="1" i="1" dirty="0"/>
              <a:t>Peter </a:t>
            </a:r>
            <a:r>
              <a:rPr lang="en-US" sz="4400" b="1" dirty="0"/>
              <a:t>that he </a:t>
            </a:r>
            <a:r>
              <a:rPr lang="en-US" sz="4400" b="1" dirty="0" err="1"/>
              <a:t>goeth</a:t>
            </a:r>
            <a:r>
              <a:rPr lang="en-US" sz="4400" b="1" dirty="0"/>
              <a:t> before you into Galilee” </a:t>
            </a:r>
            <a:r>
              <a:rPr lang="en-US" sz="3600" b="1" dirty="0"/>
              <a:t>(Mark 16:7)</a:t>
            </a:r>
            <a:endParaRPr lang="en-US" sz="4400" b="1" dirty="0"/>
          </a:p>
        </p:txBody>
      </p:sp>
      <p:pic>
        <p:nvPicPr>
          <p:cNvPr id="1026" name="Picture 2">
            <a:extLst>
              <a:ext uri="{FF2B5EF4-FFF2-40B4-BE49-F238E27FC236}">
                <a16:creationId xmlns:a16="http://schemas.microsoft.com/office/drawing/2014/main" id="{626AF947-BA63-4768-A15A-009587621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730" y="1752600"/>
            <a:ext cx="5371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212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0718-1285-4A89-B91E-9F3C9A83B82F}"/>
              </a:ext>
            </a:extLst>
          </p:cNvPr>
          <p:cNvSpPr>
            <a:spLocks noGrp="1"/>
          </p:cNvSpPr>
          <p:nvPr>
            <p:ph type="title"/>
          </p:nvPr>
        </p:nvSpPr>
        <p:spPr>
          <a:xfrm>
            <a:off x="838200" y="152400"/>
            <a:ext cx="10515600" cy="854075"/>
          </a:xfrm>
        </p:spPr>
        <p:txBody>
          <a:bodyPr>
            <a:noAutofit/>
          </a:bodyPr>
          <a:lstStyle/>
          <a:p>
            <a:pPr algn="ctr"/>
            <a:r>
              <a:rPr lang="en-US" sz="3600" b="1" dirty="0">
                <a:latin typeface="Georgia" panose="02040502050405020303" pitchFamily="18" charset="0"/>
              </a:rPr>
              <a:t>Mark’s Theme of Discipleship Failure: </a:t>
            </a:r>
            <a:br>
              <a:rPr lang="en-US" sz="3600" b="1" dirty="0">
                <a:latin typeface="Georgia" panose="02040502050405020303" pitchFamily="18" charset="0"/>
              </a:rPr>
            </a:br>
            <a:r>
              <a:rPr lang="en-US" sz="3600" b="1" dirty="0">
                <a:latin typeface="Georgia" panose="02040502050405020303" pitchFamily="18" charset="0"/>
              </a:rPr>
              <a:t>A Unique Figure to Mark</a:t>
            </a:r>
          </a:p>
        </p:txBody>
      </p:sp>
      <p:sp>
        <p:nvSpPr>
          <p:cNvPr id="3" name="Content Placeholder 2">
            <a:extLst>
              <a:ext uri="{FF2B5EF4-FFF2-40B4-BE49-F238E27FC236}">
                <a16:creationId xmlns:a16="http://schemas.microsoft.com/office/drawing/2014/main" id="{60883443-C79B-4B8B-BF22-2640ACB4925D}"/>
              </a:ext>
            </a:extLst>
          </p:cNvPr>
          <p:cNvSpPr>
            <a:spLocks noGrp="1"/>
          </p:cNvSpPr>
          <p:nvPr>
            <p:ph idx="1"/>
          </p:nvPr>
        </p:nvSpPr>
        <p:spPr>
          <a:xfrm>
            <a:off x="4230806" y="1595226"/>
            <a:ext cx="7519916" cy="4928404"/>
          </a:xfrm>
        </p:spPr>
        <p:txBody>
          <a:bodyPr>
            <a:normAutofit/>
          </a:bodyPr>
          <a:lstStyle/>
          <a:p>
            <a:pPr marL="0" indent="0">
              <a:buNone/>
            </a:pPr>
            <a:r>
              <a:rPr lang="en-US" sz="4000" dirty="0">
                <a:latin typeface="Georgia" panose="02040502050405020303" pitchFamily="18" charset="0"/>
              </a:rPr>
              <a:t>“A certain young man was following [Jesus], wearing nothing but a linen cloth. They caught hold of him, but he left the linen cloth and ran off naked.” </a:t>
            </a:r>
          </a:p>
          <a:p>
            <a:pPr marL="0" indent="0">
              <a:buNone/>
            </a:pPr>
            <a:r>
              <a:rPr lang="en-US" dirty="0">
                <a:latin typeface="Georgia" panose="02040502050405020303" pitchFamily="18" charset="0"/>
              </a:rPr>
              <a:t>Mark 14:51-52, NRSV</a:t>
            </a:r>
          </a:p>
        </p:txBody>
      </p:sp>
      <p:pic>
        <p:nvPicPr>
          <p:cNvPr id="2050" name="Picture 2">
            <a:extLst>
              <a:ext uri="{FF2B5EF4-FFF2-40B4-BE49-F238E27FC236}">
                <a16:creationId xmlns:a16="http://schemas.microsoft.com/office/drawing/2014/main" id="{383C5FFE-5AEB-45E6-87B7-AC8CB8B83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49" y="1595226"/>
            <a:ext cx="3309330" cy="5069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79EE43-2668-4433-AF12-8FB90C6D3A63}"/>
              </a:ext>
            </a:extLst>
          </p:cNvPr>
          <p:cNvSpPr txBox="1"/>
          <p:nvPr/>
        </p:nvSpPr>
        <p:spPr>
          <a:xfrm>
            <a:off x="888548" y="6356743"/>
            <a:ext cx="3157839" cy="307777"/>
          </a:xfrm>
          <a:prstGeom prst="rect">
            <a:avLst/>
          </a:prstGeom>
          <a:noFill/>
        </p:spPr>
        <p:txBody>
          <a:bodyPr wrap="square" rtlCol="0">
            <a:spAutoFit/>
          </a:bodyPr>
          <a:lstStyle/>
          <a:p>
            <a:r>
              <a:rPr lang="en-US" sz="1400" dirty="0">
                <a:latin typeface="Georgia" panose="02040502050405020303" pitchFamily="18" charset="0"/>
              </a:rPr>
              <a:t>Antonio Allegri da Correggio</a:t>
            </a:r>
          </a:p>
        </p:txBody>
      </p:sp>
    </p:spTree>
    <p:extLst>
      <p:ext uri="{BB962C8B-B14F-4D97-AF65-F5344CB8AC3E}">
        <p14:creationId xmlns:p14="http://schemas.microsoft.com/office/powerpoint/2010/main" val="1506536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50718-1285-4A89-B91E-9F3C9A83B82F}"/>
              </a:ext>
            </a:extLst>
          </p:cNvPr>
          <p:cNvSpPr>
            <a:spLocks noGrp="1"/>
          </p:cNvSpPr>
          <p:nvPr>
            <p:ph type="title"/>
          </p:nvPr>
        </p:nvSpPr>
        <p:spPr>
          <a:xfrm>
            <a:off x="838200" y="152400"/>
            <a:ext cx="10515600" cy="854075"/>
          </a:xfrm>
        </p:spPr>
        <p:txBody>
          <a:bodyPr>
            <a:noAutofit/>
          </a:bodyPr>
          <a:lstStyle/>
          <a:p>
            <a:pPr algn="ctr"/>
            <a:r>
              <a:rPr lang="en-US" sz="3600" b="1" dirty="0">
                <a:latin typeface="Georgia" panose="02040502050405020303" pitchFamily="18" charset="0"/>
              </a:rPr>
              <a:t>Mark’s Theme of Discipleship Failure: </a:t>
            </a:r>
            <a:br>
              <a:rPr lang="en-US" sz="3600" b="1" dirty="0">
                <a:latin typeface="Georgia" panose="02040502050405020303" pitchFamily="18" charset="0"/>
              </a:rPr>
            </a:br>
            <a:r>
              <a:rPr lang="en-US" sz="3600" b="1" dirty="0">
                <a:latin typeface="Georgia" panose="02040502050405020303" pitchFamily="18" charset="0"/>
              </a:rPr>
              <a:t>A Unique Figure to Mark</a:t>
            </a:r>
          </a:p>
        </p:txBody>
      </p:sp>
      <p:sp>
        <p:nvSpPr>
          <p:cNvPr id="5" name="Content Placeholder 2">
            <a:extLst>
              <a:ext uri="{FF2B5EF4-FFF2-40B4-BE49-F238E27FC236}">
                <a16:creationId xmlns:a16="http://schemas.microsoft.com/office/drawing/2014/main" id="{4B4DDCB1-6C52-47D5-92FC-B61690739284}"/>
              </a:ext>
            </a:extLst>
          </p:cNvPr>
          <p:cNvSpPr txBox="1">
            <a:spLocks/>
          </p:cNvSpPr>
          <p:nvPr/>
        </p:nvSpPr>
        <p:spPr>
          <a:xfrm>
            <a:off x="4728018" y="5158854"/>
            <a:ext cx="7063648" cy="169914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latin typeface="Georgia" panose="02040502050405020303" pitchFamily="18" charset="0"/>
              </a:rPr>
              <a:t>“As they entered the tomb, they saw a young man, dressed in a white robe.” </a:t>
            </a:r>
            <a:r>
              <a:rPr lang="en-US" sz="3900" dirty="0">
                <a:latin typeface="Georgia" panose="02040502050405020303" pitchFamily="18" charset="0"/>
              </a:rPr>
              <a:t>(Mark 16:5, NRSV)</a:t>
            </a:r>
            <a:endParaRPr lang="en-US" sz="4000" dirty="0">
              <a:latin typeface="Georgia" panose="02040502050405020303" pitchFamily="18" charset="0"/>
            </a:endParaRPr>
          </a:p>
        </p:txBody>
      </p:sp>
      <p:pic>
        <p:nvPicPr>
          <p:cNvPr id="2050" name="Picture 2">
            <a:extLst>
              <a:ext uri="{FF2B5EF4-FFF2-40B4-BE49-F238E27FC236}">
                <a16:creationId xmlns:a16="http://schemas.microsoft.com/office/drawing/2014/main" id="{383C5FFE-5AEB-45E6-87B7-AC8CB8B83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401" y="1406954"/>
            <a:ext cx="2834986" cy="4342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Did the women at the tomb of Jesus see a man at the tomb, two men, or two  angels? | Is Jesus Alive?">
            <a:extLst>
              <a:ext uri="{FF2B5EF4-FFF2-40B4-BE49-F238E27FC236}">
                <a16:creationId xmlns:a16="http://schemas.microsoft.com/office/drawing/2014/main" id="{B3B0EF6E-BCCC-493A-9E68-CBE820EC5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8018" y="1552800"/>
            <a:ext cx="7219900" cy="34005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79EE43-2668-4433-AF12-8FB90C6D3A63}"/>
              </a:ext>
            </a:extLst>
          </p:cNvPr>
          <p:cNvSpPr txBox="1"/>
          <p:nvPr/>
        </p:nvSpPr>
        <p:spPr>
          <a:xfrm>
            <a:off x="1349711" y="5451046"/>
            <a:ext cx="3157839" cy="307777"/>
          </a:xfrm>
          <a:prstGeom prst="rect">
            <a:avLst/>
          </a:prstGeom>
          <a:noFill/>
        </p:spPr>
        <p:txBody>
          <a:bodyPr wrap="square" rtlCol="0">
            <a:spAutoFit/>
          </a:bodyPr>
          <a:lstStyle/>
          <a:p>
            <a:r>
              <a:rPr lang="en-US" sz="1400" dirty="0">
                <a:latin typeface="Georgia" panose="02040502050405020303" pitchFamily="18" charset="0"/>
              </a:rPr>
              <a:t>Antonio Allegri da Correggio</a:t>
            </a:r>
          </a:p>
        </p:txBody>
      </p:sp>
      <p:sp>
        <p:nvSpPr>
          <p:cNvPr id="6" name="TextBox 5">
            <a:extLst>
              <a:ext uri="{FF2B5EF4-FFF2-40B4-BE49-F238E27FC236}">
                <a16:creationId xmlns:a16="http://schemas.microsoft.com/office/drawing/2014/main" id="{8CF78EC3-71CB-4A38-B1DE-1D3B014DE207}"/>
              </a:ext>
            </a:extLst>
          </p:cNvPr>
          <p:cNvSpPr txBox="1"/>
          <p:nvPr/>
        </p:nvSpPr>
        <p:spPr>
          <a:xfrm>
            <a:off x="4996524" y="4691947"/>
            <a:ext cx="3341444" cy="307777"/>
          </a:xfrm>
          <a:prstGeom prst="rect">
            <a:avLst/>
          </a:prstGeom>
          <a:noFill/>
        </p:spPr>
        <p:txBody>
          <a:bodyPr wrap="square" rtlCol="0">
            <a:spAutoFit/>
          </a:bodyPr>
          <a:lstStyle/>
          <a:p>
            <a:r>
              <a:rPr lang="en-US" sz="1400" dirty="0">
                <a:latin typeface="Georgia" panose="02040502050405020303" pitchFamily="18" charset="0"/>
              </a:rPr>
              <a:t>Mikhail Vasilyevich </a:t>
            </a:r>
            <a:r>
              <a:rPr lang="en-US" sz="1400" dirty="0" err="1">
                <a:latin typeface="Georgia" panose="02040502050405020303" pitchFamily="18" charset="0"/>
              </a:rPr>
              <a:t>Nesterov</a:t>
            </a:r>
            <a:endParaRPr lang="en-US" sz="1400" dirty="0">
              <a:latin typeface="Georgia" panose="02040502050405020303" pitchFamily="18" charset="0"/>
            </a:endParaRPr>
          </a:p>
        </p:txBody>
      </p:sp>
    </p:spTree>
    <p:extLst>
      <p:ext uri="{BB962C8B-B14F-4D97-AF65-F5344CB8AC3E}">
        <p14:creationId xmlns:p14="http://schemas.microsoft.com/office/powerpoint/2010/main" val="534984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D8AFA4-E0CD-4A8A-8109-DC968B93EE13}"/>
              </a:ext>
            </a:extLst>
          </p:cNvPr>
          <p:cNvSpPr>
            <a:spLocks noGrp="1"/>
          </p:cNvSpPr>
          <p:nvPr>
            <p:ph type="title"/>
          </p:nvPr>
        </p:nvSpPr>
        <p:spPr>
          <a:xfrm>
            <a:off x="6095999" y="568036"/>
            <a:ext cx="5171557" cy="1012014"/>
          </a:xfrm>
        </p:spPr>
        <p:txBody>
          <a:bodyPr>
            <a:normAutofit fontScale="90000"/>
          </a:bodyPr>
          <a:lstStyle/>
          <a:p>
            <a:r>
              <a:rPr lang="en-US" dirty="0"/>
              <a:t>Remember our friend, the Blue Letter Bible?</a:t>
            </a:r>
          </a:p>
        </p:txBody>
      </p:sp>
      <p:pic>
        <p:nvPicPr>
          <p:cNvPr id="8" name="Picture 7">
            <a:extLst>
              <a:ext uri="{FF2B5EF4-FFF2-40B4-BE49-F238E27FC236}">
                <a16:creationId xmlns:a16="http://schemas.microsoft.com/office/drawing/2014/main" id="{46F21C03-65BB-4BB7-9E2F-E83239CF4F06}"/>
              </a:ext>
            </a:extLst>
          </p:cNvPr>
          <p:cNvPicPr>
            <a:picLocks noChangeAspect="1"/>
          </p:cNvPicPr>
          <p:nvPr/>
        </p:nvPicPr>
        <p:blipFill>
          <a:blip r:embed="rId3"/>
          <a:stretch>
            <a:fillRect/>
          </a:stretch>
        </p:blipFill>
        <p:spPr>
          <a:xfrm>
            <a:off x="840189" y="0"/>
            <a:ext cx="4526462" cy="6858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Arrow: Right 8">
            <a:extLst>
              <a:ext uri="{FF2B5EF4-FFF2-40B4-BE49-F238E27FC236}">
                <a16:creationId xmlns:a16="http://schemas.microsoft.com/office/drawing/2014/main" id="{4D506593-1759-4FB6-B11E-8D175FD88C18}"/>
              </a:ext>
            </a:extLst>
          </p:cNvPr>
          <p:cNvSpPr/>
          <p:nvPr/>
        </p:nvSpPr>
        <p:spPr>
          <a:xfrm>
            <a:off x="5195455" y="3072245"/>
            <a:ext cx="2466109" cy="284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a:extLst>
              <a:ext uri="{FF2B5EF4-FFF2-40B4-BE49-F238E27FC236}">
                <a16:creationId xmlns:a16="http://schemas.microsoft.com/office/drawing/2014/main" id="{11E4F0CE-1624-4639-921B-0D8FE91ABF69}"/>
              </a:ext>
            </a:extLst>
          </p:cNvPr>
          <p:cNvSpPr txBox="1">
            <a:spLocks/>
          </p:cNvSpPr>
          <p:nvPr/>
        </p:nvSpPr>
        <p:spPr>
          <a:xfrm>
            <a:off x="7800109" y="2632362"/>
            <a:ext cx="3619847" cy="1205978"/>
          </a:xfrm>
          <a:prstGeom prst="rect">
            <a:avLst/>
          </a:prstGeom>
          <a:effectLst>
            <a:outerShdw blurRad="25400" dir="17880000">
              <a:srgbClr val="000000">
                <a:alpha val="46000"/>
              </a:srgbClr>
            </a:outerShdw>
          </a:effectLst>
        </p:spPr>
        <p:txBody>
          <a:bodyPr vert="horz" lIns="91440" tIns="45720" rIns="91440" bIns="45720" rtlCol="0" anchor="ctr">
            <a:normAutofit fontScale="60000" lnSpcReduction="200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In Mark, only appears in Mark 14:51 and 16:5</a:t>
            </a:r>
          </a:p>
        </p:txBody>
      </p:sp>
      <p:sp>
        <p:nvSpPr>
          <p:cNvPr id="11" name="Arrow: Right 10">
            <a:extLst>
              <a:ext uri="{FF2B5EF4-FFF2-40B4-BE49-F238E27FC236}">
                <a16:creationId xmlns:a16="http://schemas.microsoft.com/office/drawing/2014/main" id="{889BE703-41DB-4C88-B576-61E7ACB1CBC2}"/>
              </a:ext>
            </a:extLst>
          </p:cNvPr>
          <p:cNvSpPr/>
          <p:nvPr/>
        </p:nvSpPr>
        <p:spPr>
          <a:xfrm rot="1025021">
            <a:off x="5143870" y="4227056"/>
            <a:ext cx="2728201" cy="2687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FFBD5FB2-B7CA-4874-875B-7D3A626A125A}"/>
              </a:ext>
            </a:extLst>
          </p:cNvPr>
          <p:cNvSpPr txBox="1">
            <a:spLocks/>
          </p:cNvSpPr>
          <p:nvPr/>
        </p:nvSpPr>
        <p:spPr>
          <a:xfrm>
            <a:off x="7758546" y="4065063"/>
            <a:ext cx="4391891" cy="1878649"/>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900" dirty="0"/>
              <a:t>In Mark, only appears in Mark 14:51-52 and Mark 15:46.*</a:t>
            </a:r>
          </a:p>
        </p:txBody>
      </p:sp>
      <p:sp>
        <p:nvSpPr>
          <p:cNvPr id="13" name="Rectangle 12">
            <a:extLst>
              <a:ext uri="{FF2B5EF4-FFF2-40B4-BE49-F238E27FC236}">
                <a16:creationId xmlns:a16="http://schemas.microsoft.com/office/drawing/2014/main" id="{759E6895-D79D-4BF0-B071-879D6BE0F270}"/>
              </a:ext>
            </a:extLst>
          </p:cNvPr>
          <p:cNvSpPr/>
          <p:nvPr/>
        </p:nvSpPr>
        <p:spPr>
          <a:xfrm>
            <a:off x="7093526" y="5902147"/>
            <a:ext cx="4946073" cy="923330"/>
          </a:xfrm>
          <a:prstGeom prst="rect">
            <a:avLst/>
          </a:prstGeom>
        </p:spPr>
        <p:txBody>
          <a:bodyPr wrap="square">
            <a:spAutoFit/>
          </a:bodyPr>
          <a:lstStyle/>
          <a:p>
            <a:r>
              <a:rPr lang="en-US" dirty="0"/>
              <a:t>*In the entire  New Testament, only appears in Mark 14:51-52 and accounts of Christ’s Burial (Mark 15:46, Matt. 27:59, Luke 23:53).</a:t>
            </a:r>
          </a:p>
        </p:txBody>
      </p:sp>
    </p:spTree>
    <p:extLst>
      <p:ext uri="{BB962C8B-B14F-4D97-AF65-F5344CB8AC3E}">
        <p14:creationId xmlns:p14="http://schemas.microsoft.com/office/powerpoint/2010/main" val="2660260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4585063"/>
            <a:ext cx="2521132" cy="692332"/>
          </a:xfrm>
        </p:spPr>
        <p:txBody>
          <a:bodyPr>
            <a:normAutofit fontScale="90000"/>
          </a:bodyPr>
          <a:lstStyle/>
          <a:p>
            <a:r>
              <a:rPr lang="en-US" sz="2000" dirty="0"/>
              <a:t>Julie Smith</a:t>
            </a:r>
            <a:br>
              <a:rPr lang="en-US" sz="2000" dirty="0"/>
            </a:br>
            <a:r>
              <a:rPr lang="en-US" sz="2000" i="1" dirty="0"/>
              <a:t>Gospel According to Mark</a:t>
            </a:r>
            <a:endParaRPr lang="en-US" sz="2000" dirty="0"/>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Autofit/>
          </a:bodyPr>
          <a:lstStyle/>
          <a:p>
            <a:pPr marL="36900" indent="0">
              <a:buNone/>
            </a:pPr>
            <a:r>
              <a:rPr lang="en-US" sz="3400" dirty="0"/>
              <a:t>“The young man in Gethsemane was dressed in a linen cloth (using the same Greek word as is used to describe Jesus’ burial shroud…), and he runs away—sans clothing—when the authorities attempt to arrest him. . .The young man is presented as a close follower—at least before he flees. That is a picture of shame: the cloth suggests that he showed up with the intent of dying with Jesus but, under pressure, preferred the humiliation of running away naked to the pain of death. </a:t>
            </a:r>
          </a:p>
        </p:txBody>
      </p:sp>
      <p:pic>
        <p:nvPicPr>
          <p:cNvPr id="6" name="Picture 2" descr="The Gospel according to Mark: A New Rendition (Brigham Young University New  Testament Commentary) - Kindle edition by Smith, Julie M.. Religion &amp;  Spirituality Kindle eBooks @ Amazon.com.">
            <a:extLst>
              <a:ext uri="{FF2B5EF4-FFF2-40B4-BE49-F238E27FC236}">
                <a16:creationId xmlns:a16="http://schemas.microsoft.com/office/drawing/2014/main" id="{49482804-7099-4537-8FA3-5EDDD51F4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4" t="24836" r="12904" b="19892"/>
          <a:stretch/>
        </p:blipFill>
        <p:spPr bwMode="auto">
          <a:xfrm>
            <a:off x="278675" y="436416"/>
            <a:ext cx="2664421" cy="3900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596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4585063"/>
            <a:ext cx="2521132" cy="692332"/>
          </a:xfrm>
        </p:spPr>
        <p:txBody>
          <a:bodyPr>
            <a:normAutofit fontScale="90000"/>
          </a:bodyPr>
          <a:lstStyle/>
          <a:p>
            <a:r>
              <a:rPr lang="en-US" sz="2000" dirty="0"/>
              <a:t>Julie Smith</a:t>
            </a:r>
            <a:br>
              <a:rPr lang="en-US" sz="2000" dirty="0"/>
            </a:br>
            <a:r>
              <a:rPr lang="en-US" sz="2000" i="1" dirty="0"/>
              <a:t>Gospel According to Mark</a:t>
            </a:r>
            <a:endParaRPr lang="en-US" sz="2000" dirty="0"/>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Autofit/>
          </a:bodyPr>
          <a:lstStyle/>
          <a:p>
            <a:pPr marL="36900" indent="0">
              <a:buNone/>
            </a:pPr>
            <a:r>
              <a:rPr lang="en-US" sz="3400" dirty="0"/>
              <a:t>“Jesus is crucified without clothing, just as the young man runs away without clothing, implying that Jesus is symbolically taking the young man’s shame upon himself. When the young man reappears at the tomb, he is now wearing clothing associated with honor and glory—clothing described as being like Jesus’ clothing at the Transfiguration [In Mark, the Greek word used to describe the young man’s clothing only appears in Mark 9:3 and Mark 16:5].”</a:t>
            </a:r>
          </a:p>
        </p:txBody>
      </p:sp>
      <p:pic>
        <p:nvPicPr>
          <p:cNvPr id="6" name="Picture 2" descr="The Gospel according to Mark: A New Rendition (Brigham Young University New  Testament Commentary) - Kindle edition by Smith, Julie M.. Religion &amp;  Spirituality Kindle eBooks @ Amazon.com.">
            <a:extLst>
              <a:ext uri="{FF2B5EF4-FFF2-40B4-BE49-F238E27FC236}">
                <a16:creationId xmlns:a16="http://schemas.microsoft.com/office/drawing/2014/main" id="{49482804-7099-4537-8FA3-5EDDD51F4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4" t="24836" r="12904" b="19892"/>
          <a:stretch/>
        </p:blipFill>
        <p:spPr bwMode="auto">
          <a:xfrm>
            <a:off x="278675" y="436416"/>
            <a:ext cx="2664421" cy="3900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452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278675" y="4585063"/>
            <a:ext cx="2521132" cy="692332"/>
          </a:xfrm>
        </p:spPr>
        <p:txBody>
          <a:bodyPr>
            <a:normAutofit fontScale="90000"/>
          </a:bodyPr>
          <a:lstStyle/>
          <a:p>
            <a:r>
              <a:rPr lang="en-US" sz="2000" dirty="0"/>
              <a:t>Julie Smith</a:t>
            </a:r>
            <a:br>
              <a:rPr lang="en-US" sz="2000" dirty="0"/>
            </a:br>
            <a:r>
              <a:rPr lang="en-US" sz="2000" i="1" dirty="0"/>
              <a:t>Gospel According to Mark</a:t>
            </a:r>
            <a:endParaRPr lang="en-US" sz="2000" dirty="0"/>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Autofit/>
          </a:bodyPr>
          <a:lstStyle/>
          <a:p>
            <a:pPr marL="36900" indent="0">
              <a:buNone/>
            </a:pPr>
            <a:r>
              <a:rPr lang="en-US" dirty="0"/>
              <a:t>“In other words, he has not only been restored from shame but is now assuming an even more honorable position. In effect, Jesus has swapped roles with this young man and thus made the young man’s restoration and glorification possible. The subtle but clear implication is that Jesus’ death and Resurrection have made this change possible for the young man.”</a:t>
            </a:r>
          </a:p>
        </p:txBody>
      </p:sp>
      <p:pic>
        <p:nvPicPr>
          <p:cNvPr id="6" name="Picture 2" descr="The Gospel according to Mark: A New Rendition (Brigham Young University New  Testament Commentary) - Kindle edition by Smith, Julie M.. Religion &amp;  Spirituality Kindle eBooks @ Amazon.com.">
            <a:extLst>
              <a:ext uri="{FF2B5EF4-FFF2-40B4-BE49-F238E27FC236}">
                <a16:creationId xmlns:a16="http://schemas.microsoft.com/office/drawing/2014/main" id="{49482804-7099-4537-8FA3-5EDDD51F4D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64" t="24836" r="12904" b="19892"/>
          <a:stretch/>
        </p:blipFill>
        <p:spPr bwMode="auto">
          <a:xfrm>
            <a:off x="278675" y="436416"/>
            <a:ext cx="2664421" cy="39000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162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C8B09-D57E-4022-9590-18F9465C67E6}"/>
              </a:ext>
            </a:extLst>
          </p:cNvPr>
          <p:cNvSpPr>
            <a:spLocks noGrp="1"/>
          </p:cNvSpPr>
          <p:nvPr>
            <p:ph type="ctrTitle"/>
          </p:nvPr>
        </p:nvSpPr>
        <p:spPr/>
        <p:txBody>
          <a:bodyPr/>
          <a:lstStyle/>
          <a:p>
            <a:pPr>
              <a:tabLst>
                <a:tab pos="6973888" algn="l"/>
              </a:tabLst>
            </a:pPr>
            <a:endParaRPr lang="en-US" dirty="0"/>
          </a:p>
        </p:txBody>
      </p:sp>
      <p:sp>
        <p:nvSpPr>
          <p:cNvPr id="3" name="Subtitle 2">
            <a:extLst>
              <a:ext uri="{FF2B5EF4-FFF2-40B4-BE49-F238E27FC236}">
                <a16:creationId xmlns:a16="http://schemas.microsoft.com/office/drawing/2014/main" id="{FD90B38E-E8DE-4A20-B29E-DAE3700820D7}"/>
              </a:ext>
            </a:extLst>
          </p:cNvPr>
          <p:cNvSpPr>
            <a:spLocks noGrp="1"/>
          </p:cNvSpPr>
          <p:nvPr>
            <p:ph type="subTitle" idx="1"/>
          </p:nvPr>
        </p:nvSpPr>
        <p:spPr/>
        <p:txBody>
          <a:bodyPr/>
          <a:lstStyle/>
          <a:p>
            <a:endParaRPr lang="en-US"/>
          </a:p>
        </p:txBody>
      </p:sp>
      <p:pic>
        <p:nvPicPr>
          <p:cNvPr id="1028" name="Picture 4" descr="The New Oxford Annotated Bible with Apocrypha: New Revised Standard Version:  Perkins, Pheme, Coogan, Michael D., Brettler, Marc Z., Newsom, Carol:  9780195289602: Amazon.com: Books">
            <a:extLst>
              <a:ext uri="{FF2B5EF4-FFF2-40B4-BE49-F238E27FC236}">
                <a16:creationId xmlns:a16="http://schemas.microsoft.com/office/drawing/2014/main" id="{8B46D03D-C471-404D-973D-A9A473E40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763" y="370125"/>
            <a:ext cx="4098523" cy="5665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El Libro de Mormón: Otro Testamento de Jesucristo (Spanish Edition) -  Kindle edition by La Iglesia de Jesucristo de los Santos de los Últimos  Días. Religion &amp;amp; Spirituality Kindle eBooks @ Amazon.com.">
            <a:extLst>
              <a:ext uri="{FF2B5EF4-FFF2-40B4-BE49-F238E27FC236}">
                <a16:creationId xmlns:a16="http://schemas.microsoft.com/office/drawing/2014/main" id="{BAC09E6C-9517-4ED4-BCC5-62B840AAC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26" y="370125"/>
            <a:ext cx="3603112" cy="5665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Amazon.com: Mark&amp;#39;s Gospel With Max McLean : Max Mclean: Movies &amp;amp; TV">
            <a:extLst>
              <a:ext uri="{FF2B5EF4-FFF2-40B4-BE49-F238E27FC236}">
                <a16:creationId xmlns:a16="http://schemas.microsoft.com/office/drawing/2014/main" id="{03970BC6-BE38-455C-8CFB-4D6B9E53E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8274" y="477673"/>
            <a:ext cx="3924565" cy="5547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7626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98C1A8-0D9E-4E05-BAB1-ADD806D12A0C}"/>
              </a:ext>
            </a:extLst>
          </p:cNvPr>
          <p:cNvSpPr>
            <a:spLocks noGrp="1"/>
          </p:cNvSpPr>
          <p:nvPr>
            <p:ph type="title"/>
          </p:nvPr>
        </p:nvSpPr>
        <p:spPr/>
        <p:txBody>
          <a:bodyPr>
            <a:normAutofit fontScale="90000"/>
          </a:bodyPr>
          <a:lstStyle/>
          <a:p>
            <a:r>
              <a:rPr lang="en-US" dirty="0"/>
              <a:t>Even When We Stumble, </a:t>
            </a:r>
            <a:br>
              <a:rPr lang="en-US" dirty="0"/>
            </a:br>
            <a:r>
              <a:rPr lang="en-US" dirty="0"/>
              <a:t>Christ Still Wants Us On His Team</a:t>
            </a:r>
          </a:p>
        </p:txBody>
      </p:sp>
      <p:sp>
        <p:nvSpPr>
          <p:cNvPr id="7" name="Title 3">
            <a:extLst>
              <a:ext uri="{FF2B5EF4-FFF2-40B4-BE49-F238E27FC236}">
                <a16:creationId xmlns:a16="http://schemas.microsoft.com/office/drawing/2014/main" id="{B95FE558-617A-4262-8F45-2A147711CBF4}"/>
              </a:ext>
            </a:extLst>
          </p:cNvPr>
          <p:cNvSpPr txBox="1">
            <a:spLocks/>
          </p:cNvSpPr>
          <p:nvPr/>
        </p:nvSpPr>
        <p:spPr>
          <a:xfrm>
            <a:off x="844523" y="569421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FFFF00"/>
                </a:solidFill>
              </a:rPr>
              <a:t>What Does This Mean For You?</a:t>
            </a:r>
          </a:p>
        </p:txBody>
      </p:sp>
      <p:pic>
        <p:nvPicPr>
          <p:cNvPr id="1026" name="Picture 2" descr="Image result for jesus talking to a teenager">
            <a:extLst>
              <a:ext uri="{FF2B5EF4-FFF2-40B4-BE49-F238E27FC236}">
                <a16:creationId xmlns:a16="http://schemas.microsoft.com/office/drawing/2014/main" id="{F2664226-DC0B-4861-904E-4677C7F9E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720" y="1817675"/>
            <a:ext cx="7039912" cy="38765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946F07-605A-49AB-825A-68592D2D01D3}"/>
              </a:ext>
            </a:extLst>
          </p:cNvPr>
          <p:cNvSpPr txBox="1"/>
          <p:nvPr/>
        </p:nvSpPr>
        <p:spPr>
          <a:xfrm>
            <a:off x="2991053" y="5355656"/>
            <a:ext cx="1341120" cy="338554"/>
          </a:xfrm>
          <a:prstGeom prst="rect">
            <a:avLst/>
          </a:prstGeom>
          <a:noFill/>
        </p:spPr>
        <p:txBody>
          <a:bodyPr wrap="square" rtlCol="0">
            <a:spAutoFit/>
          </a:bodyPr>
          <a:lstStyle/>
          <a:p>
            <a:r>
              <a:rPr lang="en-US" sz="1600" dirty="0">
                <a:latin typeface="Georgia" panose="02040502050405020303" pitchFamily="18" charset="0"/>
              </a:rPr>
              <a:t>Greg Olson</a:t>
            </a:r>
          </a:p>
        </p:txBody>
      </p:sp>
    </p:spTree>
    <p:extLst>
      <p:ext uri="{BB962C8B-B14F-4D97-AF65-F5344CB8AC3E}">
        <p14:creationId xmlns:p14="http://schemas.microsoft.com/office/powerpoint/2010/main" val="17426929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men standing next to a truck&#10;&#10;Description automatically generated with low confidence">
            <a:extLst>
              <a:ext uri="{FF2B5EF4-FFF2-40B4-BE49-F238E27FC236}">
                <a16:creationId xmlns:a16="http://schemas.microsoft.com/office/drawing/2014/main" id="{FA1BF417-AD69-42B5-9956-A53864B8CB62}"/>
              </a:ext>
            </a:extLst>
          </p:cNvPr>
          <p:cNvPicPr>
            <a:picLocks noChangeAspect="1"/>
          </p:cNvPicPr>
          <p:nvPr/>
        </p:nvPicPr>
        <p:blipFill rotWithShape="1">
          <a:blip r:embed="rId2">
            <a:extLst>
              <a:ext uri="{28A0092B-C50C-407E-A947-70E740481C1C}">
                <a14:useLocalDpi xmlns:a14="http://schemas.microsoft.com/office/drawing/2010/main" val="0"/>
              </a:ext>
            </a:extLst>
          </a:blip>
          <a:srcRect t="19652" r="1" b="1"/>
          <a:stretch/>
        </p:blipFill>
        <p:spPr>
          <a:xfrm>
            <a:off x="120650" y="68263"/>
            <a:ext cx="11950700" cy="672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45722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stock image of Police Car created by Life of Pix">
            <a:extLst>
              <a:ext uri="{FF2B5EF4-FFF2-40B4-BE49-F238E27FC236}">
                <a16:creationId xmlns:a16="http://schemas.microsoft.com/office/drawing/2014/main" id="{9BFD8CE4-2CEF-4374-ABF8-4C1F380792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18" r="1" b="13623"/>
          <a:stretch/>
        </p:blipFill>
        <p:spPr bwMode="auto">
          <a:xfrm>
            <a:off x="120650" y="68263"/>
            <a:ext cx="11950700" cy="6721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3547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93822-612D-44AB-9498-FBC105B6AB9A}"/>
              </a:ext>
            </a:extLst>
          </p:cNvPr>
          <p:cNvSpPr>
            <a:spLocks noGrp="1"/>
          </p:cNvSpPr>
          <p:nvPr>
            <p:ph type="title"/>
          </p:nvPr>
        </p:nvSpPr>
        <p:spPr/>
        <p:txBody>
          <a:bodyPr/>
          <a:lstStyle/>
          <a:p>
            <a:r>
              <a:rPr lang="en-US" dirty="0"/>
              <a:t>Acknowledgements</a:t>
            </a:r>
          </a:p>
        </p:txBody>
      </p:sp>
      <p:sp>
        <p:nvSpPr>
          <p:cNvPr id="5" name="Content Placeholder 4">
            <a:extLst>
              <a:ext uri="{FF2B5EF4-FFF2-40B4-BE49-F238E27FC236}">
                <a16:creationId xmlns:a16="http://schemas.microsoft.com/office/drawing/2014/main" id="{767602DF-4FB7-49CD-9D28-6C764DF9C869}"/>
              </a:ext>
            </a:extLst>
          </p:cNvPr>
          <p:cNvSpPr>
            <a:spLocks noGrp="1"/>
          </p:cNvSpPr>
          <p:nvPr>
            <p:ph idx="1"/>
          </p:nvPr>
        </p:nvSpPr>
        <p:spPr/>
        <p:txBody>
          <a:bodyPr>
            <a:normAutofit/>
          </a:bodyPr>
          <a:lstStyle/>
          <a:p>
            <a:pPr marL="36900" indent="0">
              <a:buNone/>
            </a:pPr>
            <a:r>
              <a:rPr lang="en-US" dirty="0"/>
              <a:t>Insights from, discussions with, and resources authored by Julie M. Smith, Dr. Mark Strauss, Dr. Matthew Grey, Dr. Frank Judd, Dr. Jason Combs, Dr. Gaye Strathearn, and Dr. Josh Sears </a:t>
            </a:r>
            <a:r>
              <a:rPr lang="en-US" b="0" i="0" dirty="0">
                <a:solidFill>
                  <a:schemeClr val="tx1"/>
                </a:solidFill>
                <a:effectLst/>
                <a:latin typeface="Georgia" panose="02040502050405020303" pitchFamily="18" charset="0"/>
              </a:rPr>
              <a:t>were used in the creation of this video. Thanks too to Elder Messervy and Elder Miller for putting up with me as a missionary. I love you guys! </a:t>
            </a:r>
            <a:r>
              <a:rPr lang="en-US" b="0" i="0" dirty="0">
                <a:solidFill>
                  <a:schemeClr val="tx1"/>
                </a:solidFill>
                <a:effectLst/>
                <a:latin typeface="Georgia" panose="02040502050405020303" pitchFamily="18" charset="0"/>
                <a:sym typeface="Wingdings" panose="05000000000000000000" pitchFamily="2" charset="2"/>
              </a:rPr>
              <a:t></a:t>
            </a:r>
            <a:endParaRPr lang="en-US" dirty="0"/>
          </a:p>
        </p:txBody>
      </p:sp>
    </p:spTree>
    <p:extLst>
      <p:ext uri="{BB962C8B-B14F-4D97-AF65-F5344CB8AC3E}">
        <p14:creationId xmlns:p14="http://schemas.microsoft.com/office/powerpoint/2010/main" val="1907566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595727"/>
          </a:xfrm>
        </p:spPr>
        <p:txBody>
          <a:bodyPr>
            <a:noAutofit/>
          </a:bodyPr>
          <a:lstStyle/>
          <a:p>
            <a:r>
              <a:rPr lang="en-US" sz="4800" b="1" dirty="0">
                <a:latin typeface="Georgia" panose="02040502050405020303" pitchFamily="18" charset="0"/>
              </a:rPr>
              <a:t>Five Key Themes in the </a:t>
            </a:r>
            <a:br>
              <a:rPr lang="en-US" sz="4800" b="1" dirty="0">
                <a:latin typeface="Georgia" panose="02040502050405020303" pitchFamily="18" charset="0"/>
              </a:rPr>
            </a:br>
            <a:r>
              <a:rPr lang="en-US" sz="4800" b="1" dirty="0">
                <a:latin typeface="Georgia" panose="02040502050405020303" pitchFamily="18" charset="0"/>
              </a:rPr>
              <a:t>Gospel of Mark</a:t>
            </a:r>
          </a:p>
        </p:txBody>
      </p:sp>
      <p:sp>
        <p:nvSpPr>
          <p:cNvPr id="3" name="Content Placeholder 2"/>
          <p:cNvSpPr>
            <a:spLocks noGrp="1"/>
          </p:cNvSpPr>
          <p:nvPr>
            <p:ph idx="1"/>
          </p:nvPr>
        </p:nvSpPr>
        <p:spPr>
          <a:xfrm>
            <a:off x="609600" y="2057400"/>
            <a:ext cx="10972800" cy="4525963"/>
          </a:xfrm>
        </p:spPr>
        <p:txBody>
          <a:bodyPr>
            <a:normAutofit/>
          </a:bodyPr>
          <a:lstStyle/>
          <a:p>
            <a:pPr marL="514350" indent="-514350">
              <a:buFont typeface="+mj-lt"/>
              <a:buAutoNum type="arabicPeriod"/>
            </a:pPr>
            <a:r>
              <a:rPr lang="en-US" sz="4400" dirty="0"/>
              <a:t>Highlights “Human” Aspects of Jesus</a:t>
            </a:r>
          </a:p>
        </p:txBody>
      </p:sp>
    </p:spTree>
    <p:extLst>
      <p:ext uri="{BB962C8B-B14F-4D97-AF65-F5344CB8AC3E}">
        <p14:creationId xmlns:p14="http://schemas.microsoft.com/office/powerpoint/2010/main" val="596327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flipH="1">
            <a:off x="0" y="5210033"/>
            <a:ext cx="5246371" cy="1569660"/>
          </a:xfrm>
          <a:prstGeom prst="rect">
            <a:avLst/>
          </a:prstGeom>
          <a:noFill/>
        </p:spPr>
        <p:txBody>
          <a:bodyPr wrap="square" rtlCol="0">
            <a:spAutoFit/>
          </a:bodyPr>
          <a:lstStyle/>
          <a:p>
            <a:pPr algn="ctr"/>
            <a:r>
              <a:rPr lang="en-US" sz="3200" dirty="0">
                <a:latin typeface="Georgia" panose="02040502050405020303" pitchFamily="18" charset="0"/>
              </a:rPr>
              <a:t>Low Christology</a:t>
            </a:r>
          </a:p>
          <a:p>
            <a:pPr algn="ctr"/>
            <a:r>
              <a:rPr lang="en-US" sz="3200" dirty="0">
                <a:latin typeface="Georgia" panose="02040502050405020303" pitchFamily="18" charset="0"/>
              </a:rPr>
              <a:t>(Emphasizes Jesus’s humanity)</a:t>
            </a:r>
          </a:p>
        </p:txBody>
      </p:sp>
      <p:sp>
        <p:nvSpPr>
          <p:cNvPr id="12" name="TextBox 11"/>
          <p:cNvSpPr txBox="1"/>
          <p:nvPr/>
        </p:nvSpPr>
        <p:spPr>
          <a:xfrm flipH="1">
            <a:off x="7315200" y="5210033"/>
            <a:ext cx="4876800" cy="1569660"/>
          </a:xfrm>
          <a:prstGeom prst="rect">
            <a:avLst/>
          </a:prstGeom>
          <a:noFill/>
        </p:spPr>
        <p:txBody>
          <a:bodyPr wrap="square" rtlCol="0">
            <a:spAutoFit/>
          </a:bodyPr>
          <a:lstStyle/>
          <a:p>
            <a:pPr algn="ctr"/>
            <a:r>
              <a:rPr lang="en-US" sz="3200" dirty="0">
                <a:latin typeface="Georgia" panose="02040502050405020303" pitchFamily="18" charset="0"/>
              </a:rPr>
              <a:t>High Christology</a:t>
            </a:r>
          </a:p>
          <a:p>
            <a:pPr algn="ctr"/>
            <a:r>
              <a:rPr lang="en-US" sz="3200" dirty="0">
                <a:latin typeface="Georgia" panose="02040502050405020303" pitchFamily="18" charset="0"/>
              </a:rPr>
              <a:t>(Emphasizes Christ’s divinity)</a:t>
            </a:r>
          </a:p>
        </p:txBody>
      </p:sp>
      <p:pic>
        <p:nvPicPr>
          <p:cNvPr id="19" name="Picture 2">
            <a:extLst>
              <a:ext uri="{FF2B5EF4-FFF2-40B4-BE49-F238E27FC236}">
                <a16:creationId xmlns:a16="http://schemas.microsoft.com/office/drawing/2014/main" id="{7A570EB4-4CF9-44C9-B32E-1A1869E4A1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95" r="28218"/>
          <a:stretch/>
        </p:blipFill>
        <p:spPr bwMode="auto">
          <a:xfrm>
            <a:off x="8018082" y="190252"/>
            <a:ext cx="3454522" cy="4787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BACF0C5-375A-47EB-8871-31D1AEC7C38F}"/>
              </a:ext>
            </a:extLst>
          </p:cNvPr>
          <p:cNvSpPr txBox="1"/>
          <p:nvPr/>
        </p:nvSpPr>
        <p:spPr>
          <a:xfrm>
            <a:off x="8373743" y="463325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err="1">
                <a:latin typeface="Georgia"/>
                <a:ea typeface="+mn-lt"/>
                <a:cs typeface="+mn-lt"/>
              </a:rPr>
              <a:t>Pudienza</a:t>
            </a:r>
            <a:r>
              <a:rPr lang="en-US" sz="1600" dirty="0">
                <a:latin typeface="Georgia"/>
                <a:ea typeface="+mn-lt"/>
                <a:cs typeface="+mn-lt"/>
              </a:rPr>
              <a:t> </a:t>
            </a:r>
            <a:r>
              <a:rPr lang="en-US" sz="1600" dirty="0" err="1">
                <a:latin typeface="Georgia"/>
                <a:ea typeface="+mn-lt"/>
                <a:cs typeface="+mn-lt"/>
              </a:rPr>
              <a:t>Mosiac</a:t>
            </a:r>
            <a:r>
              <a:rPr lang="en-US" sz="1600" dirty="0">
                <a:latin typeface="Georgia"/>
                <a:ea typeface="+mn-lt"/>
                <a:cs typeface="+mn-lt"/>
              </a:rPr>
              <a:t>, ~400 AD</a:t>
            </a:r>
            <a:endParaRPr lang="en-US" sz="1600" dirty="0">
              <a:latin typeface="Georgia"/>
            </a:endParaRPr>
          </a:p>
        </p:txBody>
      </p:sp>
      <p:pic>
        <p:nvPicPr>
          <p:cNvPr id="22" name="Picture 21" descr="A picture containing text, outdoor, stone&#10;&#10;Description automatically generated">
            <a:extLst>
              <a:ext uri="{FF2B5EF4-FFF2-40B4-BE49-F238E27FC236}">
                <a16:creationId xmlns:a16="http://schemas.microsoft.com/office/drawing/2014/main" id="{3E8199D2-4E82-49F0-A1F5-6BA982527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57" y="221592"/>
            <a:ext cx="3188999" cy="47873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TextBox 22">
            <a:extLst>
              <a:ext uri="{FF2B5EF4-FFF2-40B4-BE49-F238E27FC236}">
                <a16:creationId xmlns:a16="http://schemas.microsoft.com/office/drawing/2014/main" id="{CB6BE72F-ACEC-465B-B36B-5ADD64CC843B}"/>
              </a:ext>
            </a:extLst>
          </p:cNvPr>
          <p:cNvSpPr txBox="1"/>
          <p:nvPr/>
        </p:nvSpPr>
        <p:spPr>
          <a:xfrm>
            <a:off x="1251585" y="467038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Anthony Sweat</a:t>
            </a:r>
          </a:p>
        </p:txBody>
      </p:sp>
    </p:spTree>
    <p:extLst>
      <p:ext uri="{BB962C8B-B14F-4D97-AF65-F5344CB8AC3E}">
        <p14:creationId xmlns:p14="http://schemas.microsoft.com/office/powerpoint/2010/main" val="122558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F371A0C-76EA-4DE3-B5A6-FD26C1CC9966}"/>
              </a:ext>
            </a:extLst>
          </p:cNvPr>
          <p:cNvSpPr>
            <a:spLocks noGrp="1"/>
          </p:cNvSpPr>
          <p:nvPr>
            <p:ph idx="1"/>
          </p:nvPr>
        </p:nvSpPr>
        <p:spPr>
          <a:xfrm>
            <a:off x="4849091" y="374073"/>
            <a:ext cx="7051964" cy="6151418"/>
          </a:xfrm>
        </p:spPr>
        <p:txBody>
          <a:bodyPr>
            <a:normAutofit/>
          </a:bodyPr>
          <a:lstStyle/>
          <a:p>
            <a:pPr marL="36900" indent="0">
              <a:buNone/>
            </a:pPr>
            <a:r>
              <a:rPr lang="en-US" sz="4400" dirty="0"/>
              <a:t>“He shall </a:t>
            </a:r>
            <a:r>
              <a:rPr lang="en-US" sz="4400" dirty="0">
                <a:solidFill>
                  <a:srgbClr val="FFFF00"/>
                </a:solidFill>
              </a:rPr>
              <a:t>go forth</a:t>
            </a:r>
            <a:r>
              <a:rPr lang="en-US" sz="4400" dirty="0"/>
              <a:t>, suffering pains and afflictions and temptations of every kind; and this that the word might be fulfilled which saith he will take upon him the pains and the sicknesses of his people” </a:t>
            </a:r>
            <a:r>
              <a:rPr lang="en-US" sz="3200" dirty="0"/>
              <a:t>(Alma 7:11)</a:t>
            </a:r>
          </a:p>
          <a:p>
            <a:pPr marL="36900" indent="0">
              <a:buNone/>
            </a:pPr>
            <a:endParaRPr lang="en-US" sz="4400" dirty="0"/>
          </a:p>
        </p:txBody>
      </p:sp>
      <p:pic>
        <p:nvPicPr>
          <p:cNvPr id="1026" name="Picture 2" descr="Jesus Healing the Sick, by Joseph Brickey, after Heinrich Hofmann.">
            <a:extLst>
              <a:ext uri="{FF2B5EF4-FFF2-40B4-BE49-F238E27FC236}">
                <a16:creationId xmlns:a16="http://schemas.microsoft.com/office/drawing/2014/main" id="{BD786FBF-9C9B-4BD4-B6D4-F8FFF5B45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12" y="623454"/>
            <a:ext cx="4311533" cy="5666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27A42B-AE8C-43A2-B0A4-416476BE8088}"/>
              </a:ext>
            </a:extLst>
          </p:cNvPr>
          <p:cNvSpPr txBox="1"/>
          <p:nvPr/>
        </p:nvSpPr>
        <p:spPr>
          <a:xfrm>
            <a:off x="532000" y="5951410"/>
            <a:ext cx="1689415" cy="338554"/>
          </a:xfrm>
          <a:prstGeom prst="rect">
            <a:avLst/>
          </a:prstGeom>
          <a:noFill/>
        </p:spPr>
        <p:txBody>
          <a:bodyPr wrap="square" rtlCol="0">
            <a:spAutoFit/>
          </a:bodyPr>
          <a:lstStyle/>
          <a:p>
            <a:r>
              <a:rPr lang="en-US" sz="1600" dirty="0">
                <a:latin typeface="Georgia" panose="02040502050405020303" pitchFamily="18" charset="0"/>
              </a:rPr>
              <a:t>Joseph Brickey</a:t>
            </a:r>
          </a:p>
        </p:txBody>
      </p:sp>
    </p:spTree>
    <p:extLst>
      <p:ext uri="{BB962C8B-B14F-4D97-AF65-F5344CB8AC3E}">
        <p14:creationId xmlns:p14="http://schemas.microsoft.com/office/powerpoint/2010/main" val="1774445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3D2B-DD1F-46BD-B619-190980DA36BF}"/>
              </a:ext>
            </a:extLst>
          </p:cNvPr>
          <p:cNvSpPr>
            <a:spLocks noGrp="1"/>
          </p:cNvSpPr>
          <p:nvPr>
            <p:ph type="title"/>
          </p:nvPr>
        </p:nvSpPr>
        <p:spPr/>
        <p:txBody>
          <a:bodyPr>
            <a:normAutofit/>
          </a:bodyPr>
          <a:lstStyle/>
          <a:p>
            <a:r>
              <a:rPr lang="en-US" sz="4800" b="1" dirty="0">
                <a:latin typeface="Georgia" panose="02040502050405020303" pitchFamily="18" charset="0"/>
              </a:rPr>
              <a:t>The Human Emotions of Christ</a:t>
            </a:r>
            <a:endParaRPr lang="en-US" dirty="0"/>
          </a:p>
        </p:txBody>
      </p:sp>
      <p:sp>
        <p:nvSpPr>
          <p:cNvPr id="3" name="Content Placeholder 2">
            <a:extLst>
              <a:ext uri="{FF2B5EF4-FFF2-40B4-BE49-F238E27FC236}">
                <a16:creationId xmlns:a16="http://schemas.microsoft.com/office/drawing/2014/main" id="{BB8FE85F-9434-4D54-8DEA-7F51F1E309C9}"/>
              </a:ext>
            </a:extLst>
          </p:cNvPr>
          <p:cNvSpPr>
            <a:spLocks noGrp="1"/>
          </p:cNvSpPr>
          <p:nvPr>
            <p:ph idx="1"/>
          </p:nvPr>
        </p:nvSpPr>
        <p:spPr>
          <a:xfrm>
            <a:off x="436728" y="1705971"/>
            <a:ext cx="10830829" cy="4542430"/>
          </a:xfrm>
        </p:spPr>
        <p:txBody>
          <a:bodyPr>
            <a:noAutofit/>
          </a:bodyPr>
          <a:lstStyle/>
          <a:p>
            <a:pPr marL="342900" marR="0" lvl="0" indent="-342900">
              <a:spcBef>
                <a:spcPts val="0"/>
              </a:spcBef>
              <a:spcAft>
                <a:spcPts val="0"/>
              </a:spcAft>
              <a:buFont typeface="Symbol" panose="05050102010706020507" pitchFamily="18" charset="2"/>
              <a:buChar char=""/>
            </a:pPr>
            <a:r>
              <a:rPr lang="en-US" sz="4000" dirty="0">
                <a:solidFill>
                  <a:schemeClr val="tx1"/>
                </a:solidFill>
                <a:effectLst/>
                <a:ea typeface="Times New Roman" panose="02020603050405020304" pitchFamily="18" charset="0"/>
                <a:cs typeface="Times New Roman" panose="02020603050405020304" pitchFamily="18" charset="0"/>
              </a:rPr>
              <a:t>“Jesus [was] moved with </a:t>
            </a:r>
            <a:r>
              <a:rPr lang="en-US" sz="4000" dirty="0">
                <a:solidFill>
                  <a:srgbClr val="FFFF00"/>
                </a:solidFill>
                <a:effectLst/>
                <a:ea typeface="Times New Roman" panose="02020603050405020304" pitchFamily="18" charset="0"/>
                <a:cs typeface="Times New Roman" panose="02020603050405020304" pitchFamily="18" charset="0"/>
              </a:rPr>
              <a:t>compassion</a:t>
            </a:r>
            <a:r>
              <a:rPr lang="en-US" sz="4000" dirty="0">
                <a:solidFill>
                  <a:schemeClr val="tx1"/>
                </a:solidFill>
                <a:effectLst/>
                <a:ea typeface="Times New Roman" panose="02020603050405020304" pitchFamily="18" charset="0"/>
                <a:cs typeface="Times New Roman" panose="02020603050405020304" pitchFamily="18" charset="0"/>
              </a:rPr>
              <a:t>” </a:t>
            </a:r>
          </a:p>
          <a:p>
            <a:pPr marL="0" marR="0" lvl="0" indent="0">
              <a:spcBef>
                <a:spcPts val="0"/>
              </a:spcBef>
              <a:spcAft>
                <a:spcPts val="0"/>
              </a:spcAft>
              <a:buNone/>
            </a:pPr>
            <a:r>
              <a:rPr lang="en-US" sz="3200" dirty="0">
                <a:solidFill>
                  <a:schemeClr val="tx1"/>
                </a:solidFill>
                <a:effectLst/>
                <a:ea typeface="Times New Roman" panose="02020603050405020304" pitchFamily="18" charset="0"/>
                <a:cs typeface="Times New Roman" panose="02020603050405020304" pitchFamily="18" charset="0"/>
              </a:rPr>
              <a:t>	(Mark 1:41).</a:t>
            </a:r>
            <a:endParaRPr lang="en-US" sz="4000" dirty="0">
              <a:solidFill>
                <a:schemeClr val="tx1"/>
              </a:solidFill>
              <a:effectLst/>
              <a:ea typeface="Times New Roman" panose="02020603050405020304" pitchFamily="18" charset="0"/>
              <a:cs typeface="Times New Roman" panose="02020603050405020304" pitchFamily="18" charset="0"/>
            </a:endParaRPr>
          </a:p>
          <a:p>
            <a:pPr marL="0" marR="0" lvl="0" indent="0">
              <a:spcBef>
                <a:spcPts val="0"/>
              </a:spcBef>
              <a:spcAft>
                <a:spcPts val="0"/>
              </a:spcAft>
              <a:buNone/>
            </a:pPr>
            <a:endParaRPr lang="en-US" sz="4000" dirty="0">
              <a:solidFill>
                <a:schemeClr val="tx1"/>
              </a:solidFill>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4000" dirty="0">
                <a:solidFill>
                  <a:schemeClr val="tx1"/>
                </a:solidFill>
                <a:effectLst/>
                <a:ea typeface="Times New Roman" panose="02020603050405020304" pitchFamily="18" charset="0"/>
                <a:cs typeface="Times New Roman" panose="02020603050405020304" pitchFamily="18" charset="0"/>
              </a:rPr>
              <a:t>“He…looked round about on them </a:t>
            </a:r>
            <a:r>
              <a:rPr lang="en-US" sz="4000" dirty="0">
                <a:solidFill>
                  <a:srgbClr val="FFFF00"/>
                </a:solidFill>
                <a:effectLst/>
                <a:ea typeface="Times New Roman" panose="02020603050405020304" pitchFamily="18" charset="0"/>
                <a:cs typeface="Times New Roman" panose="02020603050405020304" pitchFamily="18" charset="0"/>
              </a:rPr>
              <a:t>with anger, being grieved </a:t>
            </a:r>
            <a:r>
              <a:rPr lang="en-US" sz="4000" dirty="0">
                <a:solidFill>
                  <a:schemeClr val="tx1"/>
                </a:solidFill>
                <a:effectLst/>
                <a:ea typeface="Times New Roman" panose="02020603050405020304" pitchFamily="18" charset="0"/>
                <a:cs typeface="Times New Roman" panose="02020603050405020304" pitchFamily="18" charset="0"/>
              </a:rPr>
              <a:t>for the hardness of their hearts” </a:t>
            </a:r>
            <a:r>
              <a:rPr lang="en-US" sz="3200" dirty="0">
                <a:solidFill>
                  <a:schemeClr val="tx1"/>
                </a:solidFill>
                <a:effectLst/>
                <a:ea typeface="Times New Roman" panose="02020603050405020304" pitchFamily="18" charset="0"/>
                <a:cs typeface="Times New Roman" panose="02020603050405020304" pitchFamily="18" charset="0"/>
              </a:rPr>
              <a:t>(Mark 3:5).</a:t>
            </a:r>
            <a:endParaRPr lang="en-US" sz="40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30298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4348</TotalTime>
  <Words>3362</Words>
  <Application>Microsoft Office PowerPoint</Application>
  <PresentationFormat>Widescreen</PresentationFormat>
  <Paragraphs>236</Paragraphs>
  <Slides>53</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Calisto MT</vt:lpstr>
      <vt:lpstr>Georgia</vt:lpstr>
      <vt:lpstr>Symbol</vt:lpstr>
      <vt:lpstr>Wingdings 2</vt:lpstr>
      <vt:lpstr>Slate</vt:lpstr>
      <vt:lpstr>PowerPoint Presentation</vt:lpstr>
      <vt:lpstr>PowerPoint Presentation</vt:lpstr>
      <vt:lpstr>PowerPoint Presentation</vt:lpstr>
      <vt:lpstr>PowerPoint Presentation</vt:lpstr>
      <vt:lpstr>PowerPoint Presentation</vt:lpstr>
      <vt:lpstr>Five Key Themes in the  Gospel of Mark</vt:lpstr>
      <vt:lpstr>PowerPoint Presentation</vt:lpstr>
      <vt:lpstr>PowerPoint Presentation</vt:lpstr>
      <vt:lpstr>The Human Emotions of Christ</vt:lpstr>
      <vt:lpstr>The Human Emotions of Christ</vt:lpstr>
      <vt:lpstr>Five Key Themes in the  Gospel of Mark</vt:lpstr>
      <vt:lpstr>PowerPoint Presentation</vt:lpstr>
      <vt:lpstr>Remember our friend, the Blue Letter Bible?</vt:lpstr>
      <vt:lpstr>“The euangelion”</vt:lpstr>
      <vt:lpstr>“The euangelion”</vt:lpstr>
      <vt:lpstr>“The Kingdom”</vt:lpstr>
      <vt:lpstr>Jesus: A Servant King</vt:lpstr>
      <vt:lpstr>Mark 8:31–32, NRSV</vt:lpstr>
      <vt:lpstr>Mark 8:34–35, NRSV</vt:lpstr>
      <vt:lpstr>Mark 9:31, NRSV</vt:lpstr>
      <vt:lpstr>Mark 9:33–34, NRSV</vt:lpstr>
      <vt:lpstr>Mark 9:35–37, NRSV</vt:lpstr>
      <vt:lpstr>Mark 10:32–34, NRSV</vt:lpstr>
      <vt:lpstr>Mark 10:36–37, NRSV</vt:lpstr>
      <vt:lpstr>Mark 10:36–37, NRSV</vt:lpstr>
      <vt:lpstr>Mark 10:42–45, NRSV</vt:lpstr>
      <vt:lpstr>Mark 10:44–45, NRSV</vt:lpstr>
      <vt:lpstr>PowerPoint Presentation</vt:lpstr>
      <vt:lpstr>PowerPoint Presentation</vt:lpstr>
      <vt:lpstr>PowerPoint Presentation</vt:lpstr>
      <vt:lpstr>Julie Smith Gospel According to Mark</vt:lpstr>
      <vt:lpstr>Julie Smith Gospel According to Mark</vt:lpstr>
      <vt:lpstr>Julie Smith Gospel According to Mark</vt:lpstr>
      <vt:lpstr>Five Key Themes in the  Gospel of Mark</vt:lpstr>
      <vt:lpstr>PowerPoint Presentation</vt:lpstr>
      <vt:lpstr>The Ending of Mark and  The Messianic Secret</vt:lpstr>
      <vt:lpstr>The Ending of Mark and  The Messianic Secret</vt:lpstr>
      <vt:lpstr>The Ending of Mark and  The Messianic Secret</vt:lpstr>
      <vt:lpstr>Five Key Themes in the  Gospel of Mark</vt:lpstr>
      <vt:lpstr>Mark’s Theme of Discipleship Failure: An Example of a Benefit from a Synopsis Study</vt:lpstr>
      <vt:lpstr>Mark 6:51-52, NRSV</vt:lpstr>
      <vt:lpstr>Mark 6:51-52, NRSV</vt:lpstr>
      <vt:lpstr>How does Jesus respond to disciples who stumble?</vt:lpstr>
      <vt:lpstr>Mark’s Theme of Discipleship Failure:  A Unique Figure to Mark</vt:lpstr>
      <vt:lpstr>Mark’s Theme of Discipleship Failure:  A Unique Figure to Mark</vt:lpstr>
      <vt:lpstr>Remember our friend, the Blue Letter Bible?</vt:lpstr>
      <vt:lpstr>Julie Smith Gospel According to Mark</vt:lpstr>
      <vt:lpstr>Julie Smith Gospel According to Mark</vt:lpstr>
      <vt:lpstr>Julie Smith Gospel According to Mark</vt:lpstr>
      <vt:lpstr>Even When We Stumble,  Christ Still Wants Us On His Team</vt:lpstr>
      <vt:lpstr>PowerPoint Presentation</vt:lpstr>
      <vt:lpstr>PowerPoint Presentation</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and the Everlasting Gospel</dc:title>
  <dc:creator>John Hilton</dc:creator>
  <cp:lastModifiedBy>John Hilton</cp:lastModifiedBy>
  <cp:revision>190</cp:revision>
  <dcterms:created xsi:type="dcterms:W3CDTF">2020-09-16T00:36:32Z</dcterms:created>
  <dcterms:modified xsi:type="dcterms:W3CDTF">2022-03-28T20:37:36Z</dcterms:modified>
</cp:coreProperties>
</file>