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9" r:id="rId2"/>
    <p:sldId id="300" r:id="rId3"/>
    <p:sldId id="290" r:id="rId4"/>
    <p:sldId id="256" r:id="rId5"/>
    <p:sldId id="369" r:id="rId6"/>
    <p:sldId id="372" r:id="rId7"/>
    <p:sldId id="373" r:id="rId8"/>
    <p:sldId id="375" r:id="rId9"/>
    <p:sldId id="378" r:id="rId10"/>
    <p:sldId id="382" r:id="rId11"/>
    <p:sldId id="383" r:id="rId12"/>
    <p:sldId id="384" r:id="rId13"/>
    <p:sldId id="385" r:id="rId14"/>
    <p:sldId id="420" r:id="rId15"/>
    <p:sldId id="421" r:id="rId16"/>
    <p:sldId id="422" r:id="rId17"/>
    <p:sldId id="484" r:id="rId18"/>
    <p:sldId id="495" r:id="rId19"/>
    <p:sldId id="376" r:id="rId20"/>
    <p:sldId id="496" r:id="rId21"/>
    <p:sldId id="486" r:id="rId22"/>
    <p:sldId id="487" r:id="rId23"/>
    <p:sldId id="488" r:id="rId24"/>
    <p:sldId id="489" r:id="rId25"/>
    <p:sldId id="485" r:id="rId26"/>
    <p:sldId id="490" r:id="rId27"/>
    <p:sldId id="464" r:id="rId28"/>
    <p:sldId id="491" r:id="rId29"/>
    <p:sldId id="501" r:id="rId30"/>
    <p:sldId id="503" r:id="rId31"/>
    <p:sldId id="504" r:id="rId32"/>
    <p:sldId id="505" r:id="rId33"/>
    <p:sldId id="497" r:id="rId34"/>
    <p:sldId id="492" r:id="rId35"/>
    <p:sldId id="493" r:id="rId36"/>
    <p:sldId id="498" r:id="rId37"/>
    <p:sldId id="4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6D4"/>
    <a:srgbClr val="FFCD73"/>
    <a:srgbClr val="F2F2F2"/>
    <a:srgbClr val="E3E3E1"/>
    <a:srgbClr val="C4C4BE"/>
    <a:srgbClr val="ECD7AE"/>
    <a:srgbClr val="E5C88F"/>
    <a:srgbClr val="E3E4DF"/>
    <a:srgbClr val="FEEACB"/>
    <a:srgbClr val="F6C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D7079-07BF-4708-944E-93A21B7CAF17}"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4C4889-E0F2-411B-8A13-CFDC8A62814B}" type="slidenum">
              <a:rPr lang="en-US" smtClean="0"/>
              <a:t>‹#›</a:t>
            </a:fld>
            <a:endParaRPr lang="en-US"/>
          </a:p>
        </p:txBody>
      </p:sp>
    </p:spTree>
    <p:extLst>
      <p:ext uri="{BB962C8B-B14F-4D97-AF65-F5344CB8AC3E}">
        <p14:creationId xmlns:p14="http://schemas.microsoft.com/office/powerpoint/2010/main" val="140966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CADD773-C7E9-7F20-A16C-34151064F736}"/>
              </a:ext>
            </a:extLst>
          </p:cNvPr>
          <p:cNvSpPr>
            <a:spLocks noGrp="1" noRot="1" noChangeAspect="1" noTextEdit="1"/>
          </p:cNvSpPr>
          <p:nvPr>
            <p:ph type="sldImg"/>
          </p:nvPr>
        </p:nvSpPr>
        <p:spPr>
          <a:xfrm>
            <a:off x="423863" y="698500"/>
            <a:ext cx="6205537" cy="3490913"/>
          </a:xfrm>
          <a:ln/>
        </p:spPr>
      </p:sp>
      <p:sp>
        <p:nvSpPr>
          <p:cNvPr id="24579" name="Notes Placeholder 2">
            <a:extLst>
              <a:ext uri="{FF2B5EF4-FFF2-40B4-BE49-F238E27FC236}">
                <a16:creationId xmlns:a16="http://schemas.microsoft.com/office/drawing/2014/main" id="{80DF76AE-E6AA-9AEB-0E0C-1193986146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https://assets.churchofjesuschrist.org/6d/4c/6d4c1930d888660aef61ef4071a26689472e67d21047641/jesus_easter.jpeg</a:t>
            </a:r>
          </a:p>
        </p:txBody>
      </p:sp>
      <p:sp>
        <p:nvSpPr>
          <p:cNvPr id="4" name="Slide Number Placeholder 3"/>
          <p:cNvSpPr>
            <a:spLocks noGrp="1"/>
          </p:cNvSpPr>
          <p:nvPr>
            <p:ph type="sldNum" sz="quarter" idx="5"/>
          </p:nvPr>
        </p:nvSpPr>
        <p:spPr/>
        <p:txBody>
          <a:bodyPr/>
          <a:lstStyle/>
          <a:p>
            <a:fld id="{594C4889-E0F2-411B-8A13-CFDC8A62814B}" type="slidenum">
              <a:rPr lang="en-US" smtClean="0"/>
              <a:t>10</a:t>
            </a:fld>
            <a:endParaRPr lang="en-US"/>
          </a:p>
        </p:txBody>
      </p:sp>
    </p:spTree>
    <p:extLst>
      <p:ext uri="{BB962C8B-B14F-4D97-AF65-F5344CB8AC3E}">
        <p14:creationId xmlns:p14="http://schemas.microsoft.com/office/powerpoint/2010/main" val="55047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https://assets.churchofjesuschrist.org/63/6b/636ba6174ac26a11b3bc2c8f3f6840f3e637c8f61073613/paul_preaching_on_mars_hill.jpeg</a:t>
            </a:r>
          </a:p>
        </p:txBody>
      </p:sp>
      <p:sp>
        <p:nvSpPr>
          <p:cNvPr id="4" name="Slide Number Placeholder 3"/>
          <p:cNvSpPr>
            <a:spLocks noGrp="1"/>
          </p:cNvSpPr>
          <p:nvPr>
            <p:ph type="sldNum" sz="quarter" idx="5"/>
          </p:nvPr>
        </p:nvSpPr>
        <p:spPr/>
        <p:txBody>
          <a:bodyPr/>
          <a:lstStyle/>
          <a:p>
            <a:fld id="{594C4889-E0F2-411B-8A13-CFDC8A62814B}" type="slidenum">
              <a:rPr lang="en-US" smtClean="0"/>
              <a:t>11</a:t>
            </a:fld>
            <a:endParaRPr lang="en-US"/>
          </a:p>
        </p:txBody>
      </p:sp>
    </p:spTree>
    <p:extLst>
      <p:ext uri="{BB962C8B-B14F-4D97-AF65-F5344CB8AC3E}">
        <p14:creationId xmlns:p14="http://schemas.microsoft.com/office/powerpoint/2010/main" val="732079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https://www.churchofjesuschrist.org/comeuntochrist/pxy/cdn/20/8f/208f4261224975409d5380a1bf0bc70d88aba6f8/bubble_nebula_space_creation.jpeg</a:t>
            </a:r>
          </a:p>
        </p:txBody>
      </p:sp>
      <p:sp>
        <p:nvSpPr>
          <p:cNvPr id="4" name="Slide Number Placeholder 3"/>
          <p:cNvSpPr>
            <a:spLocks noGrp="1"/>
          </p:cNvSpPr>
          <p:nvPr>
            <p:ph type="sldNum" sz="quarter" idx="5"/>
          </p:nvPr>
        </p:nvSpPr>
        <p:spPr/>
        <p:txBody>
          <a:bodyPr/>
          <a:lstStyle/>
          <a:p>
            <a:fld id="{594C4889-E0F2-411B-8A13-CFDC8A62814B}" type="slidenum">
              <a:rPr lang="en-US" smtClean="0"/>
              <a:t>12</a:t>
            </a:fld>
            <a:endParaRPr lang="en-US"/>
          </a:p>
        </p:txBody>
      </p:sp>
    </p:spTree>
    <p:extLst>
      <p:ext uri="{BB962C8B-B14F-4D97-AF65-F5344CB8AC3E}">
        <p14:creationId xmlns:p14="http://schemas.microsoft.com/office/powerpoint/2010/main" val="3458058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https://assets.churchofjesuschrist.org/65/d9/65d9ffe36aae814e8f1f91ac722e56143a8439b8/ruins_ephesus.jpeg</a:t>
            </a:r>
          </a:p>
        </p:txBody>
      </p:sp>
      <p:sp>
        <p:nvSpPr>
          <p:cNvPr id="4" name="Slide Number Placeholder 3"/>
          <p:cNvSpPr>
            <a:spLocks noGrp="1"/>
          </p:cNvSpPr>
          <p:nvPr>
            <p:ph type="sldNum" sz="quarter" idx="5"/>
          </p:nvPr>
        </p:nvSpPr>
        <p:spPr/>
        <p:txBody>
          <a:bodyPr/>
          <a:lstStyle/>
          <a:p>
            <a:fld id="{594C4889-E0F2-411B-8A13-CFDC8A62814B}" type="slidenum">
              <a:rPr lang="en-US" smtClean="0"/>
              <a:t>13</a:t>
            </a:fld>
            <a:endParaRPr lang="en-US"/>
          </a:p>
        </p:txBody>
      </p:sp>
    </p:spTree>
    <p:extLst>
      <p:ext uri="{BB962C8B-B14F-4D97-AF65-F5344CB8AC3E}">
        <p14:creationId xmlns:p14="http://schemas.microsoft.com/office/powerpoint/2010/main" val="361215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https://upload.wikimedia.org/wikipedia/commons/6/64/Timothy_Keller.jpg</a:t>
            </a:r>
          </a:p>
        </p:txBody>
      </p:sp>
      <p:sp>
        <p:nvSpPr>
          <p:cNvPr id="4" name="Slide Number Placeholder 3"/>
          <p:cNvSpPr>
            <a:spLocks noGrp="1"/>
          </p:cNvSpPr>
          <p:nvPr>
            <p:ph type="sldNum" sz="quarter" idx="5"/>
          </p:nvPr>
        </p:nvSpPr>
        <p:spPr/>
        <p:txBody>
          <a:bodyPr/>
          <a:lstStyle/>
          <a:p>
            <a:fld id="{65F49DF9-C309-4AE2-B9EF-48BB36F8FE57}" type="slidenum">
              <a:rPr lang="en-US" smtClean="0"/>
              <a:t>14</a:t>
            </a:fld>
            <a:endParaRPr lang="en-US"/>
          </a:p>
        </p:txBody>
      </p:sp>
    </p:spTree>
    <p:extLst>
      <p:ext uri="{BB962C8B-B14F-4D97-AF65-F5344CB8AC3E}">
        <p14:creationId xmlns:p14="http://schemas.microsoft.com/office/powerpoint/2010/main" val="70350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https://upload.wikimedia.org/wikipedia/commons/6/64/Timothy_Keller.jpg</a:t>
            </a:r>
          </a:p>
        </p:txBody>
      </p:sp>
      <p:sp>
        <p:nvSpPr>
          <p:cNvPr id="4" name="Slide Number Placeholder 3"/>
          <p:cNvSpPr>
            <a:spLocks noGrp="1"/>
          </p:cNvSpPr>
          <p:nvPr>
            <p:ph type="sldNum" sz="quarter" idx="5"/>
          </p:nvPr>
        </p:nvSpPr>
        <p:spPr/>
        <p:txBody>
          <a:bodyPr/>
          <a:lstStyle/>
          <a:p>
            <a:fld id="{65F49DF9-C309-4AE2-B9EF-48BB36F8FE57}" type="slidenum">
              <a:rPr lang="en-US" smtClean="0"/>
              <a:t>15</a:t>
            </a:fld>
            <a:endParaRPr lang="en-US"/>
          </a:p>
        </p:txBody>
      </p:sp>
    </p:spTree>
    <p:extLst>
      <p:ext uri="{BB962C8B-B14F-4D97-AF65-F5344CB8AC3E}">
        <p14:creationId xmlns:p14="http://schemas.microsoft.com/office/powerpoint/2010/main" val="264309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https://prpbooks.com/blog/wp-content/uploads/2014/06/Powlison_David.jpg</a:t>
            </a:r>
          </a:p>
        </p:txBody>
      </p:sp>
      <p:sp>
        <p:nvSpPr>
          <p:cNvPr id="4" name="Slide Number Placeholder 3"/>
          <p:cNvSpPr>
            <a:spLocks noGrp="1"/>
          </p:cNvSpPr>
          <p:nvPr>
            <p:ph type="sldNum" sz="quarter" idx="5"/>
          </p:nvPr>
        </p:nvSpPr>
        <p:spPr/>
        <p:txBody>
          <a:bodyPr/>
          <a:lstStyle/>
          <a:p>
            <a:fld id="{65F49DF9-C309-4AE2-B9EF-48BB36F8FE57}" type="slidenum">
              <a:rPr lang="en-US" smtClean="0"/>
              <a:t>16</a:t>
            </a:fld>
            <a:endParaRPr lang="en-US"/>
          </a:p>
        </p:txBody>
      </p:sp>
    </p:spTree>
    <p:extLst>
      <p:ext uri="{BB962C8B-B14F-4D97-AF65-F5344CB8AC3E}">
        <p14:creationId xmlns:p14="http://schemas.microsoft.com/office/powerpoint/2010/main" val="130918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https://assets.churchofjesuschrist.org/33/5b/335b1aa6e40a3a5fec0843a0e9f2fbaabbb0947d/335b1aa6e40a3a5fec0843a0e9f2fbaabbb0947d.jpeg</a:t>
            </a:r>
          </a:p>
        </p:txBody>
      </p:sp>
      <p:sp>
        <p:nvSpPr>
          <p:cNvPr id="4" name="Slide Number Placeholder 3"/>
          <p:cNvSpPr>
            <a:spLocks noGrp="1"/>
          </p:cNvSpPr>
          <p:nvPr>
            <p:ph type="sldNum" sz="quarter" idx="5"/>
          </p:nvPr>
        </p:nvSpPr>
        <p:spPr/>
        <p:txBody>
          <a:bodyPr/>
          <a:lstStyle/>
          <a:p>
            <a:fld id="{65F49DF9-C309-4AE2-B9EF-48BB36F8FE57}" type="slidenum">
              <a:rPr lang="en-US" smtClean="0"/>
              <a:t>17</a:t>
            </a:fld>
            <a:endParaRPr lang="en-US"/>
          </a:p>
        </p:txBody>
      </p:sp>
    </p:spTree>
    <p:extLst>
      <p:ext uri="{BB962C8B-B14F-4D97-AF65-F5344CB8AC3E}">
        <p14:creationId xmlns:p14="http://schemas.microsoft.com/office/powerpoint/2010/main" val="3505134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https://assets.churchofjesuschrist.org/33/5b/335b1aa6e40a3a5fec0843a0e9f2fbaabbb0947d/335b1aa6e40a3a5fec0843a0e9f2fbaabbb0947d.jpeg</a:t>
            </a:r>
          </a:p>
        </p:txBody>
      </p:sp>
      <p:sp>
        <p:nvSpPr>
          <p:cNvPr id="4" name="Slide Number Placeholder 3"/>
          <p:cNvSpPr>
            <a:spLocks noGrp="1"/>
          </p:cNvSpPr>
          <p:nvPr>
            <p:ph type="sldNum" sz="quarter" idx="5"/>
          </p:nvPr>
        </p:nvSpPr>
        <p:spPr/>
        <p:txBody>
          <a:bodyPr/>
          <a:lstStyle/>
          <a:p>
            <a:fld id="{65F49DF9-C309-4AE2-B9EF-48BB36F8FE57}" type="slidenum">
              <a:rPr lang="en-US" smtClean="0"/>
              <a:t>18</a:t>
            </a:fld>
            <a:endParaRPr lang="en-US"/>
          </a:p>
        </p:txBody>
      </p:sp>
    </p:spTree>
    <p:extLst>
      <p:ext uri="{BB962C8B-B14F-4D97-AF65-F5344CB8AC3E}">
        <p14:creationId xmlns:p14="http://schemas.microsoft.com/office/powerpoint/2010/main" val="249687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19</a:t>
            </a:fld>
            <a:endParaRPr lang="en-US"/>
          </a:p>
        </p:txBody>
      </p:sp>
    </p:spTree>
    <p:extLst>
      <p:ext uri="{BB962C8B-B14F-4D97-AF65-F5344CB8AC3E}">
        <p14:creationId xmlns:p14="http://schemas.microsoft.com/office/powerpoint/2010/main" val="204306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3A96FF9-BAA5-FEB1-26AC-5A8760A5EE8C}"/>
              </a:ext>
            </a:extLst>
          </p:cNvPr>
          <p:cNvSpPr>
            <a:spLocks noGrp="1" noRot="1" noChangeAspect="1" noTextEdit="1"/>
          </p:cNvSpPr>
          <p:nvPr>
            <p:ph type="sldImg"/>
          </p:nvPr>
        </p:nvSpPr>
        <p:spPr>
          <a:xfrm>
            <a:off x="423863" y="698500"/>
            <a:ext cx="6205537" cy="3490913"/>
          </a:xfrm>
          <a:ln/>
        </p:spPr>
      </p:sp>
      <p:sp>
        <p:nvSpPr>
          <p:cNvPr id="25603" name="Notes Placeholder 2">
            <a:extLst>
              <a:ext uri="{FF2B5EF4-FFF2-40B4-BE49-F238E27FC236}">
                <a16:creationId xmlns:a16="http://schemas.microsoft.com/office/drawing/2014/main" id="{C5390607-9FE2-BED0-8A30-15B1DA2F37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https://assets.churchofjesuschrist.org/63/6b/636ba6174ac26a11b3bc2c8f3f6840f3e637c8f61073613/paul_preaching_on_mars_hill.jpeg</a:t>
            </a:r>
          </a:p>
        </p:txBody>
      </p:sp>
      <p:sp>
        <p:nvSpPr>
          <p:cNvPr id="4" name="Slide Number Placeholder 3"/>
          <p:cNvSpPr>
            <a:spLocks noGrp="1"/>
          </p:cNvSpPr>
          <p:nvPr>
            <p:ph type="sldNum" sz="quarter" idx="5"/>
          </p:nvPr>
        </p:nvSpPr>
        <p:spPr/>
        <p:txBody>
          <a:bodyPr/>
          <a:lstStyle/>
          <a:p>
            <a:fld id="{594C4889-E0F2-411B-8A13-CFDC8A62814B}" type="slidenum">
              <a:rPr lang="en-US" smtClean="0"/>
              <a:t>20</a:t>
            </a:fld>
            <a:endParaRPr lang="en-US"/>
          </a:p>
        </p:txBody>
      </p:sp>
    </p:spTree>
    <p:extLst>
      <p:ext uri="{BB962C8B-B14F-4D97-AF65-F5344CB8AC3E}">
        <p14:creationId xmlns:p14="http://schemas.microsoft.com/office/powerpoint/2010/main" val="3393603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https://assets.churchofjesuschrist.org/80/8c/808cbfd852c63fc081d7e260349910cf2e7b8609/new_testament_lydia_young.jpeg</a:t>
            </a:r>
          </a:p>
        </p:txBody>
      </p:sp>
      <p:sp>
        <p:nvSpPr>
          <p:cNvPr id="4" name="Slide Number Placeholder 3"/>
          <p:cNvSpPr>
            <a:spLocks noGrp="1"/>
          </p:cNvSpPr>
          <p:nvPr>
            <p:ph type="sldNum" sz="quarter" idx="5"/>
          </p:nvPr>
        </p:nvSpPr>
        <p:spPr/>
        <p:txBody>
          <a:bodyPr/>
          <a:lstStyle/>
          <a:p>
            <a:fld id="{65F49DF9-C309-4AE2-B9EF-48BB36F8FE57}" type="slidenum">
              <a:rPr lang="en-US" smtClean="0"/>
              <a:t>21</a:t>
            </a:fld>
            <a:endParaRPr lang="en-US"/>
          </a:p>
        </p:txBody>
      </p:sp>
    </p:spTree>
    <p:extLst>
      <p:ext uri="{BB962C8B-B14F-4D97-AF65-F5344CB8AC3E}">
        <p14:creationId xmlns:p14="http://schemas.microsoft.com/office/powerpoint/2010/main" val="520787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https://assets.churchofjesuschrist.org/80/8c/808cbfd852c63fc081d7e260349910cf2e7b8609/new_testament_lydia_young.jpeg</a:t>
            </a:r>
          </a:p>
        </p:txBody>
      </p:sp>
      <p:sp>
        <p:nvSpPr>
          <p:cNvPr id="4" name="Slide Number Placeholder 3"/>
          <p:cNvSpPr>
            <a:spLocks noGrp="1"/>
          </p:cNvSpPr>
          <p:nvPr>
            <p:ph type="sldNum" sz="quarter" idx="5"/>
          </p:nvPr>
        </p:nvSpPr>
        <p:spPr/>
        <p:txBody>
          <a:bodyPr/>
          <a:lstStyle/>
          <a:p>
            <a:fld id="{65F49DF9-C309-4AE2-B9EF-48BB36F8FE57}" type="slidenum">
              <a:rPr lang="en-US" smtClean="0"/>
              <a:t>22</a:t>
            </a:fld>
            <a:endParaRPr lang="en-US"/>
          </a:p>
        </p:txBody>
      </p:sp>
    </p:spTree>
    <p:extLst>
      <p:ext uri="{BB962C8B-B14F-4D97-AF65-F5344CB8AC3E}">
        <p14:creationId xmlns:p14="http://schemas.microsoft.com/office/powerpoint/2010/main" val="218618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23</a:t>
            </a:fld>
            <a:endParaRPr lang="en-US"/>
          </a:p>
        </p:txBody>
      </p:sp>
    </p:spTree>
    <p:extLst>
      <p:ext uri="{BB962C8B-B14F-4D97-AF65-F5344CB8AC3E}">
        <p14:creationId xmlns:p14="http://schemas.microsoft.com/office/powerpoint/2010/main" val="2575822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24</a:t>
            </a:fld>
            <a:endParaRPr lang="en-US"/>
          </a:p>
        </p:txBody>
      </p:sp>
    </p:spTree>
    <p:extLst>
      <p:ext uri="{BB962C8B-B14F-4D97-AF65-F5344CB8AC3E}">
        <p14:creationId xmlns:p14="http://schemas.microsoft.com/office/powerpoint/2010/main" val="1306829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https://assets.churchofjesuschrist.org/4a/ef/4aefc628db34d085a0c507d9fb88844949e67198/4aefc628db34d085a0c507d9fb88844949e67198.jpeg</a:t>
            </a:r>
          </a:p>
        </p:txBody>
      </p:sp>
      <p:sp>
        <p:nvSpPr>
          <p:cNvPr id="4" name="Slide Number Placeholder 3"/>
          <p:cNvSpPr>
            <a:spLocks noGrp="1"/>
          </p:cNvSpPr>
          <p:nvPr>
            <p:ph type="sldNum" sz="quarter" idx="5"/>
          </p:nvPr>
        </p:nvSpPr>
        <p:spPr/>
        <p:txBody>
          <a:bodyPr/>
          <a:lstStyle/>
          <a:p>
            <a:fld id="{65F49DF9-C309-4AE2-B9EF-48BB36F8FE57}" type="slidenum">
              <a:rPr lang="en-US" smtClean="0"/>
              <a:t>25</a:t>
            </a:fld>
            <a:endParaRPr lang="en-US"/>
          </a:p>
        </p:txBody>
      </p:sp>
    </p:spTree>
    <p:extLst>
      <p:ext uri="{BB962C8B-B14F-4D97-AF65-F5344CB8AC3E}">
        <p14:creationId xmlns:p14="http://schemas.microsoft.com/office/powerpoint/2010/main" val="252633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26</a:t>
            </a:fld>
            <a:endParaRPr lang="en-US"/>
          </a:p>
        </p:txBody>
      </p:sp>
    </p:spTree>
    <p:extLst>
      <p:ext uri="{BB962C8B-B14F-4D97-AF65-F5344CB8AC3E}">
        <p14:creationId xmlns:p14="http://schemas.microsoft.com/office/powerpoint/2010/main" val="862103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https://newsroom.churchofjesuschrist.org/media/960x1280/President-Russell-M-Nelson-1-2018.jpg</a:t>
            </a:r>
          </a:p>
        </p:txBody>
      </p:sp>
      <p:sp>
        <p:nvSpPr>
          <p:cNvPr id="4" name="Slide Number Placeholder 3"/>
          <p:cNvSpPr>
            <a:spLocks noGrp="1"/>
          </p:cNvSpPr>
          <p:nvPr>
            <p:ph type="sldNum" sz="quarter" idx="5"/>
          </p:nvPr>
        </p:nvSpPr>
        <p:spPr/>
        <p:txBody>
          <a:bodyPr/>
          <a:lstStyle/>
          <a:p>
            <a:fld id="{65F49DF9-C309-4AE2-B9EF-48BB36F8FE57}" type="slidenum">
              <a:rPr lang="en-US" smtClean="0"/>
              <a:t>27</a:t>
            </a:fld>
            <a:endParaRPr lang="en-US"/>
          </a:p>
        </p:txBody>
      </p:sp>
    </p:spTree>
    <p:extLst>
      <p:ext uri="{BB962C8B-B14F-4D97-AF65-F5344CB8AC3E}">
        <p14:creationId xmlns:p14="http://schemas.microsoft.com/office/powerpoint/2010/main" val="3079923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https://newsroom.churchofjesuschrist.org/media/960x1280/President-Russell-M-Nelson-1-2018.jpg</a:t>
            </a:r>
          </a:p>
        </p:txBody>
      </p:sp>
      <p:sp>
        <p:nvSpPr>
          <p:cNvPr id="4" name="Slide Number Placeholder 3"/>
          <p:cNvSpPr>
            <a:spLocks noGrp="1"/>
          </p:cNvSpPr>
          <p:nvPr>
            <p:ph type="sldNum" sz="quarter" idx="5"/>
          </p:nvPr>
        </p:nvSpPr>
        <p:spPr/>
        <p:txBody>
          <a:bodyPr/>
          <a:lstStyle/>
          <a:p>
            <a:fld id="{65F49DF9-C309-4AE2-B9EF-48BB36F8FE57}" type="slidenum">
              <a:rPr lang="en-US" smtClean="0"/>
              <a:t>28</a:t>
            </a:fld>
            <a:endParaRPr lang="en-US"/>
          </a:p>
        </p:txBody>
      </p:sp>
    </p:spTree>
    <p:extLst>
      <p:ext uri="{BB962C8B-B14F-4D97-AF65-F5344CB8AC3E}">
        <p14:creationId xmlns:p14="http://schemas.microsoft.com/office/powerpoint/2010/main" val="2975296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https://newsroom.churchofjesuschrist.org/media/960x1280/President-Russell-M-Nelson-1-2018.jpg</a:t>
            </a:r>
          </a:p>
        </p:txBody>
      </p:sp>
      <p:sp>
        <p:nvSpPr>
          <p:cNvPr id="4" name="Slide Number Placeholder 3"/>
          <p:cNvSpPr>
            <a:spLocks noGrp="1"/>
          </p:cNvSpPr>
          <p:nvPr>
            <p:ph type="sldNum" sz="quarter" idx="5"/>
          </p:nvPr>
        </p:nvSpPr>
        <p:spPr/>
        <p:txBody>
          <a:bodyPr/>
          <a:lstStyle/>
          <a:p>
            <a:fld id="{65F49DF9-C309-4AE2-B9EF-48BB36F8FE57}" type="slidenum">
              <a:rPr lang="en-US" smtClean="0"/>
              <a:t>29</a:t>
            </a:fld>
            <a:endParaRPr lang="en-US"/>
          </a:p>
        </p:txBody>
      </p:sp>
    </p:spTree>
    <p:extLst>
      <p:ext uri="{BB962C8B-B14F-4D97-AF65-F5344CB8AC3E}">
        <p14:creationId xmlns:p14="http://schemas.microsoft.com/office/powerpoint/2010/main" val="394599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9B4991F-2CCF-2FD7-D666-9B74BBA6E34A}"/>
              </a:ext>
            </a:extLst>
          </p:cNvPr>
          <p:cNvSpPr>
            <a:spLocks noGrp="1" noRot="1" noChangeAspect="1" noTextEdit="1"/>
          </p:cNvSpPr>
          <p:nvPr>
            <p:ph type="sldImg"/>
          </p:nvPr>
        </p:nvSpPr>
        <p:spPr>
          <a:xfrm>
            <a:off x="423863" y="698500"/>
            <a:ext cx="6205537" cy="3490913"/>
          </a:xfrm>
          <a:ln/>
        </p:spPr>
      </p:sp>
      <p:sp>
        <p:nvSpPr>
          <p:cNvPr id="26627" name="Notes Placeholder 2">
            <a:extLst>
              <a:ext uri="{FF2B5EF4-FFF2-40B4-BE49-F238E27FC236}">
                <a16:creationId xmlns:a16="http://schemas.microsoft.com/office/drawing/2014/main" id="{7CD4CD4C-B995-EFDE-9415-7D44523CF1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30</a:t>
            </a:fld>
            <a:endParaRPr lang="en-US"/>
          </a:p>
        </p:txBody>
      </p:sp>
    </p:spTree>
    <p:extLst>
      <p:ext uri="{BB962C8B-B14F-4D97-AF65-F5344CB8AC3E}">
        <p14:creationId xmlns:p14="http://schemas.microsoft.com/office/powerpoint/2010/main" val="1504959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31</a:t>
            </a:fld>
            <a:endParaRPr lang="en-US"/>
          </a:p>
        </p:txBody>
      </p:sp>
    </p:spTree>
    <p:extLst>
      <p:ext uri="{BB962C8B-B14F-4D97-AF65-F5344CB8AC3E}">
        <p14:creationId xmlns:p14="http://schemas.microsoft.com/office/powerpoint/2010/main" val="4030666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49DF9-C309-4AE2-B9EF-48BB36F8FE57}" type="slidenum">
              <a:rPr lang="en-US" smtClean="0"/>
              <a:t>32</a:t>
            </a:fld>
            <a:endParaRPr lang="en-US"/>
          </a:p>
        </p:txBody>
      </p:sp>
    </p:spTree>
    <p:extLst>
      <p:ext uri="{BB962C8B-B14F-4D97-AF65-F5344CB8AC3E}">
        <p14:creationId xmlns:p14="http://schemas.microsoft.com/office/powerpoint/2010/main" val="2027317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https://assets.churchofjesuschrist.org/63/6b/636ba6174ac26a11b3bc2c8f3f6840f3e637c8f61073613/paul_preaching_on_mars_hill.jpeg</a:t>
            </a:r>
          </a:p>
        </p:txBody>
      </p:sp>
      <p:sp>
        <p:nvSpPr>
          <p:cNvPr id="4" name="Slide Number Placeholder 3"/>
          <p:cNvSpPr>
            <a:spLocks noGrp="1"/>
          </p:cNvSpPr>
          <p:nvPr>
            <p:ph type="sldNum" sz="quarter" idx="5"/>
          </p:nvPr>
        </p:nvSpPr>
        <p:spPr/>
        <p:txBody>
          <a:bodyPr/>
          <a:lstStyle/>
          <a:p>
            <a:fld id="{594C4889-E0F2-411B-8A13-CFDC8A62814B}" type="slidenum">
              <a:rPr lang="en-US" smtClean="0"/>
              <a:t>33</a:t>
            </a:fld>
            <a:endParaRPr lang="en-US"/>
          </a:p>
        </p:txBody>
      </p:sp>
    </p:spTree>
    <p:extLst>
      <p:ext uri="{BB962C8B-B14F-4D97-AF65-F5344CB8AC3E}">
        <p14:creationId xmlns:p14="http://schemas.microsoft.com/office/powerpoint/2010/main" val="1601490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https://assets.churchofjesuschrist.org/36/35/363586f75a4d96be54ca7e9b845ef7f6b6abb3f91073890/glowing_embers.jpeg</a:t>
            </a:r>
          </a:p>
        </p:txBody>
      </p:sp>
      <p:sp>
        <p:nvSpPr>
          <p:cNvPr id="4" name="Slide Number Placeholder 3"/>
          <p:cNvSpPr>
            <a:spLocks noGrp="1"/>
          </p:cNvSpPr>
          <p:nvPr>
            <p:ph type="sldNum" sz="quarter" idx="5"/>
          </p:nvPr>
        </p:nvSpPr>
        <p:spPr/>
        <p:txBody>
          <a:bodyPr/>
          <a:lstStyle/>
          <a:p>
            <a:fld id="{594C4889-E0F2-411B-8A13-CFDC8A62814B}" type="slidenum">
              <a:rPr lang="en-US" smtClean="0"/>
              <a:t>34</a:t>
            </a:fld>
            <a:endParaRPr lang="en-US"/>
          </a:p>
        </p:txBody>
      </p:sp>
    </p:spTree>
    <p:extLst>
      <p:ext uri="{BB962C8B-B14F-4D97-AF65-F5344CB8AC3E}">
        <p14:creationId xmlns:p14="http://schemas.microsoft.com/office/powerpoint/2010/main" val="713160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https://assets.churchofjesuschrist.org/bd/1d/bd1df66d865380c9f6a0040d7fb92a9f0a9789be/bible_pictures_jesus_arrested.jpeg</a:t>
            </a:r>
          </a:p>
        </p:txBody>
      </p:sp>
      <p:sp>
        <p:nvSpPr>
          <p:cNvPr id="4" name="Slide Number Placeholder 3"/>
          <p:cNvSpPr>
            <a:spLocks noGrp="1"/>
          </p:cNvSpPr>
          <p:nvPr>
            <p:ph type="sldNum" sz="quarter" idx="5"/>
          </p:nvPr>
        </p:nvSpPr>
        <p:spPr/>
        <p:txBody>
          <a:bodyPr/>
          <a:lstStyle/>
          <a:p>
            <a:fld id="{594C4889-E0F2-411B-8A13-CFDC8A62814B}" type="slidenum">
              <a:rPr lang="en-US" smtClean="0"/>
              <a:t>35</a:t>
            </a:fld>
            <a:endParaRPr lang="en-US"/>
          </a:p>
        </p:txBody>
      </p:sp>
    </p:spTree>
    <p:extLst>
      <p:ext uri="{BB962C8B-B14F-4D97-AF65-F5344CB8AC3E}">
        <p14:creationId xmlns:p14="http://schemas.microsoft.com/office/powerpoint/2010/main" val="567224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https://assets.churchofjesuschrist.org/63/6b/636ba6174ac26a11b3bc2c8f3f6840f3e637c8f61073613/paul_preaching_on_mars_hill.jpeg</a:t>
            </a:r>
          </a:p>
        </p:txBody>
      </p:sp>
      <p:sp>
        <p:nvSpPr>
          <p:cNvPr id="4" name="Slide Number Placeholder 3"/>
          <p:cNvSpPr>
            <a:spLocks noGrp="1"/>
          </p:cNvSpPr>
          <p:nvPr>
            <p:ph type="sldNum" sz="quarter" idx="5"/>
          </p:nvPr>
        </p:nvSpPr>
        <p:spPr/>
        <p:txBody>
          <a:bodyPr/>
          <a:lstStyle/>
          <a:p>
            <a:fld id="{594C4889-E0F2-411B-8A13-CFDC8A62814B}" type="slidenum">
              <a:rPr lang="en-US" smtClean="0"/>
              <a:t>36</a:t>
            </a:fld>
            <a:endParaRPr lang="en-US"/>
          </a:p>
        </p:txBody>
      </p:sp>
    </p:spTree>
    <p:extLst>
      <p:ext uri="{BB962C8B-B14F-4D97-AF65-F5344CB8AC3E}">
        <p14:creationId xmlns:p14="http://schemas.microsoft.com/office/powerpoint/2010/main" val="2573451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https://pixabay.com/photos/animals-grazing-sheep-flock-herd-1868565/</a:t>
            </a:r>
          </a:p>
        </p:txBody>
      </p:sp>
      <p:sp>
        <p:nvSpPr>
          <p:cNvPr id="4" name="Slide Number Placeholder 3"/>
          <p:cNvSpPr>
            <a:spLocks noGrp="1"/>
          </p:cNvSpPr>
          <p:nvPr>
            <p:ph type="sldNum" sz="quarter" idx="5"/>
          </p:nvPr>
        </p:nvSpPr>
        <p:spPr/>
        <p:txBody>
          <a:bodyPr/>
          <a:lstStyle/>
          <a:p>
            <a:fld id="{594C4889-E0F2-411B-8A13-CFDC8A62814B}" type="slidenum">
              <a:rPr lang="en-US" smtClean="0"/>
              <a:t>37</a:t>
            </a:fld>
            <a:endParaRPr lang="en-US"/>
          </a:p>
        </p:txBody>
      </p:sp>
    </p:spTree>
    <p:extLst>
      <p:ext uri="{BB962C8B-B14F-4D97-AF65-F5344CB8AC3E}">
        <p14:creationId xmlns:p14="http://schemas.microsoft.com/office/powerpoint/2010/main" val="248452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https://assets.churchofjesuschrist.org/7b/d2/7bd23e6de3d970ef48150c70c52906ec4263f9201050225/paul_writing_to_ephesians.jpeg</a:t>
            </a:r>
          </a:p>
          <a:p>
            <a:endParaRPr lang="en-US" dirty="0"/>
          </a:p>
        </p:txBody>
      </p:sp>
      <p:sp>
        <p:nvSpPr>
          <p:cNvPr id="4" name="Slide Number Placeholder 3"/>
          <p:cNvSpPr>
            <a:spLocks noGrp="1"/>
          </p:cNvSpPr>
          <p:nvPr>
            <p:ph type="sldNum" sz="quarter" idx="5"/>
          </p:nvPr>
        </p:nvSpPr>
        <p:spPr/>
        <p:txBody>
          <a:bodyPr/>
          <a:lstStyle/>
          <a:p>
            <a:fld id="{594C4889-E0F2-411B-8A13-CFDC8A62814B}" type="slidenum">
              <a:rPr lang="en-US" smtClean="0"/>
              <a:t>4</a:t>
            </a:fld>
            <a:endParaRPr lang="en-US"/>
          </a:p>
        </p:txBody>
      </p:sp>
    </p:spTree>
    <p:extLst>
      <p:ext uri="{BB962C8B-B14F-4D97-AF65-F5344CB8AC3E}">
        <p14:creationId xmlns:p14="http://schemas.microsoft.com/office/powerpoint/2010/main" val="376100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https://assets.churchofjesuschrist.org/63/6b/636ba6174ac26a11b3bc2c8f3f6840f3e637c8f61073613/paul_preaching_on_mars_hill.jpeg</a:t>
            </a:r>
          </a:p>
        </p:txBody>
      </p:sp>
      <p:sp>
        <p:nvSpPr>
          <p:cNvPr id="4" name="Slide Number Placeholder 3"/>
          <p:cNvSpPr>
            <a:spLocks noGrp="1"/>
          </p:cNvSpPr>
          <p:nvPr>
            <p:ph type="sldNum" sz="quarter" idx="5"/>
          </p:nvPr>
        </p:nvSpPr>
        <p:spPr/>
        <p:txBody>
          <a:bodyPr/>
          <a:lstStyle/>
          <a:p>
            <a:fld id="{594C4889-E0F2-411B-8A13-CFDC8A62814B}" type="slidenum">
              <a:rPr lang="en-US" smtClean="0"/>
              <a:t>5</a:t>
            </a:fld>
            <a:endParaRPr lang="en-US"/>
          </a:p>
        </p:txBody>
      </p:sp>
    </p:spTree>
    <p:extLst>
      <p:ext uri="{BB962C8B-B14F-4D97-AF65-F5344CB8AC3E}">
        <p14:creationId xmlns:p14="http://schemas.microsoft.com/office/powerpoint/2010/main" val="166451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https://assets.churchofjesuschrist.org/30/4a/304ae8a7c49e5b094c39be05b5388f9b9e272f9b/paul_ephesus_missions.png</a:t>
            </a:r>
          </a:p>
        </p:txBody>
      </p:sp>
      <p:sp>
        <p:nvSpPr>
          <p:cNvPr id="4" name="Slide Number Placeholder 3"/>
          <p:cNvSpPr>
            <a:spLocks noGrp="1"/>
          </p:cNvSpPr>
          <p:nvPr>
            <p:ph type="sldNum" sz="quarter" idx="5"/>
          </p:nvPr>
        </p:nvSpPr>
        <p:spPr/>
        <p:txBody>
          <a:bodyPr/>
          <a:lstStyle/>
          <a:p>
            <a:fld id="{594C4889-E0F2-411B-8A13-CFDC8A62814B}" type="slidenum">
              <a:rPr lang="en-US" smtClean="0"/>
              <a:t>6</a:t>
            </a:fld>
            <a:endParaRPr lang="en-US"/>
          </a:p>
        </p:txBody>
      </p:sp>
    </p:spTree>
    <p:extLst>
      <p:ext uri="{BB962C8B-B14F-4D97-AF65-F5344CB8AC3E}">
        <p14:creationId xmlns:p14="http://schemas.microsoft.com/office/powerpoint/2010/main" val="334829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https://assets.churchofjesuschrist.org/df/26/df26cd9b6ed349ccdde9ab47f241c69e51cae238/peter_baptizes_cornelius_gentiles.jpeg</a:t>
            </a:r>
          </a:p>
        </p:txBody>
      </p:sp>
      <p:sp>
        <p:nvSpPr>
          <p:cNvPr id="4" name="Slide Number Placeholder 3"/>
          <p:cNvSpPr>
            <a:spLocks noGrp="1"/>
          </p:cNvSpPr>
          <p:nvPr>
            <p:ph type="sldNum" sz="quarter" idx="5"/>
          </p:nvPr>
        </p:nvSpPr>
        <p:spPr/>
        <p:txBody>
          <a:bodyPr/>
          <a:lstStyle/>
          <a:p>
            <a:fld id="{594C4889-E0F2-411B-8A13-CFDC8A62814B}" type="slidenum">
              <a:rPr lang="en-US" smtClean="0"/>
              <a:t>7</a:t>
            </a:fld>
            <a:endParaRPr lang="en-US"/>
          </a:p>
        </p:txBody>
      </p:sp>
    </p:spTree>
    <p:extLst>
      <p:ext uri="{BB962C8B-B14F-4D97-AF65-F5344CB8AC3E}">
        <p14:creationId xmlns:p14="http://schemas.microsoft.com/office/powerpoint/2010/main" val="3414167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https://assets.churchofjesuschrist.org/df/26/df26cd9b6ed349ccdde9ab47f241c69e51cae238/peter_baptizes_cornelius_gentiles.jpeg</a:t>
            </a:r>
          </a:p>
        </p:txBody>
      </p:sp>
      <p:sp>
        <p:nvSpPr>
          <p:cNvPr id="4" name="Slide Number Placeholder 3"/>
          <p:cNvSpPr>
            <a:spLocks noGrp="1"/>
          </p:cNvSpPr>
          <p:nvPr>
            <p:ph type="sldNum" sz="quarter" idx="5"/>
          </p:nvPr>
        </p:nvSpPr>
        <p:spPr/>
        <p:txBody>
          <a:bodyPr/>
          <a:lstStyle/>
          <a:p>
            <a:fld id="{594C4889-E0F2-411B-8A13-CFDC8A62814B}" type="slidenum">
              <a:rPr lang="en-US" smtClean="0"/>
              <a:t>8</a:t>
            </a:fld>
            <a:endParaRPr lang="en-US"/>
          </a:p>
        </p:txBody>
      </p:sp>
    </p:spTree>
    <p:extLst>
      <p:ext uri="{BB962C8B-B14F-4D97-AF65-F5344CB8AC3E}">
        <p14:creationId xmlns:p14="http://schemas.microsoft.com/office/powerpoint/2010/main" val="313553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https://assets.churchofjesuschrist.org/6d/4c/6d4c1930d888660aef61ef4071a26689472e67d21047641/jesus_easter.jpeg</a:t>
            </a:r>
          </a:p>
        </p:txBody>
      </p:sp>
      <p:sp>
        <p:nvSpPr>
          <p:cNvPr id="4" name="Slide Number Placeholder 3"/>
          <p:cNvSpPr>
            <a:spLocks noGrp="1"/>
          </p:cNvSpPr>
          <p:nvPr>
            <p:ph type="sldNum" sz="quarter" idx="5"/>
          </p:nvPr>
        </p:nvSpPr>
        <p:spPr/>
        <p:txBody>
          <a:bodyPr/>
          <a:lstStyle/>
          <a:p>
            <a:fld id="{594C4889-E0F2-411B-8A13-CFDC8A62814B}" type="slidenum">
              <a:rPr lang="en-US" smtClean="0"/>
              <a:t>9</a:t>
            </a:fld>
            <a:endParaRPr lang="en-US"/>
          </a:p>
        </p:txBody>
      </p:sp>
    </p:spTree>
    <p:extLst>
      <p:ext uri="{BB962C8B-B14F-4D97-AF65-F5344CB8AC3E}">
        <p14:creationId xmlns:p14="http://schemas.microsoft.com/office/powerpoint/2010/main" val="567351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2A2F-3D74-1211-502C-AC4250A1F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37A516-7340-A386-479E-34BAB3A75E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5BF889-0B73-247B-6975-8965F1770A41}"/>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5" name="Footer Placeholder 4">
            <a:extLst>
              <a:ext uri="{FF2B5EF4-FFF2-40B4-BE49-F238E27FC236}">
                <a16:creationId xmlns:a16="http://schemas.microsoft.com/office/drawing/2014/main" id="{5B9C6981-5022-1C64-500A-0B681EE10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5C6AC-802A-5D87-ACD6-5F605A57C2D0}"/>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275799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8ABC-12F7-1FE1-BBFC-6DAABB2FE5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5ECD6-298A-902A-CE31-337EB47EFE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D48E0-0FB7-244D-ACAE-5E49A3374D2F}"/>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5" name="Footer Placeholder 4">
            <a:extLst>
              <a:ext uri="{FF2B5EF4-FFF2-40B4-BE49-F238E27FC236}">
                <a16:creationId xmlns:a16="http://schemas.microsoft.com/office/drawing/2014/main" id="{28014CC4-EAB5-4E86-C6C5-824CD230D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7620A-04B8-8566-1A2B-85C3BFF3ADEC}"/>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250764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C1851-2B6B-6257-F380-61ED1EBC40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53557A-FDC8-56B2-20E8-BF54A6636A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8B1D7-C3F8-CE02-192F-B9CC295F03FE}"/>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5" name="Footer Placeholder 4">
            <a:extLst>
              <a:ext uri="{FF2B5EF4-FFF2-40B4-BE49-F238E27FC236}">
                <a16:creationId xmlns:a16="http://schemas.microsoft.com/office/drawing/2014/main" id="{CF18BFB2-DD74-627D-DF62-7AEEA091C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58F2A-FADC-4DF1-36D3-28C167CCB91C}"/>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19972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5F5C2-59C3-D5C4-12AC-A27DDB6D5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4629F-7BE9-7B18-FB17-C30A69C339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5CD7E-292E-2566-9F7A-25688A1B1087}"/>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5" name="Footer Placeholder 4">
            <a:extLst>
              <a:ext uri="{FF2B5EF4-FFF2-40B4-BE49-F238E27FC236}">
                <a16:creationId xmlns:a16="http://schemas.microsoft.com/office/drawing/2014/main" id="{FB16850D-4B53-F492-3CBC-45E6928C4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F3891-716F-489A-B255-7AECA7F5E12C}"/>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374514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1BC3-ACA7-48F6-977B-BC655D50FB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7A5C6-56F6-DC63-3968-BCB7F67FB5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02A7BF-0EC7-831D-B50D-29707F855711}"/>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5" name="Footer Placeholder 4">
            <a:extLst>
              <a:ext uri="{FF2B5EF4-FFF2-40B4-BE49-F238E27FC236}">
                <a16:creationId xmlns:a16="http://schemas.microsoft.com/office/drawing/2014/main" id="{C1F01172-CE00-C718-C85A-ED40FE73C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56A9B-8390-462A-22A6-CBE2BF1D3E34}"/>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322708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F52E-6FF7-99AF-1CBD-7F5097853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8EA-097C-7F18-30AE-0EA6CB932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FB1964-4252-B598-48C8-5FF86DAB9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5105A-A70C-8FF9-1FB2-AFB59162B236}"/>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6" name="Footer Placeholder 5">
            <a:extLst>
              <a:ext uri="{FF2B5EF4-FFF2-40B4-BE49-F238E27FC236}">
                <a16:creationId xmlns:a16="http://schemas.microsoft.com/office/drawing/2014/main" id="{58001138-422C-8409-3F78-EBA8557FD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E6ED7-5BE2-2280-60DC-B84D4A9D3CDA}"/>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644671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61DA-668C-AD5D-718A-DDF0BCA857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F9A24-DA19-0AC7-0961-C74AEC02AD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71F4-1B05-0AD4-466B-4965330A13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B6C5-6F48-31FA-B6FC-808869A9B1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773DEC-267A-06C5-FFB6-00EACC20A0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7E25D-2B00-76C2-3F9F-8D0BA887C448}"/>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8" name="Footer Placeholder 7">
            <a:extLst>
              <a:ext uri="{FF2B5EF4-FFF2-40B4-BE49-F238E27FC236}">
                <a16:creationId xmlns:a16="http://schemas.microsoft.com/office/drawing/2014/main" id="{B971CB00-C961-A15B-7FCD-2883442C0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C7343-2D36-5942-43C5-A7B635BA0CB3}"/>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130115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8653-F14F-92F9-D10C-C285CB8F3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D89E9-EC97-941B-C2DC-56F0DD1A0AC0}"/>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4" name="Footer Placeholder 3">
            <a:extLst>
              <a:ext uri="{FF2B5EF4-FFF2-40B4-BE49-F238E27FC236}">
                <a16:creationId xmlns:a16="http://schemas.microsoft.com/office/drawing/2014/main" id="{CE15EA3F-7AE6-735A-5AE0-2AEB28DA04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FB7D1-BD40-0CFB-AB4B-CFB4C6CD1E4C}"/>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291185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37BBD-4DC2-CAB7-C3F2-10DF10D8DAA1}"/>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3" name="Footer Placeholder 2">
            <a:extLst>
              <a:ext uri="{FF2B5EF4-FFF2-40B4-BE49-F238E27FC236}">
                <a16:creationId xmlns:a16="http://schemas.microsoft.com/office/drawing/2014/main" id="{9233D99D-84C1-94D3-752D-A9F6235050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790015-DB9A-95CF-B43A-D0B674A3EFDE}"/>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64725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3B8C-63D8-420F-3807-643522E8F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9526-A889-AFE2-D221-F3BF3F8C61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D16B89-563F-B975-CAD4-DE8AC5F60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231F9-C2B3-E998-51F1-2B23205E14B8}"/>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6" name="Footer Placeholder 5">
            <a:extLst>
              <a:ext uri="{FF2B5EF4-FFF2-40B4-BE49-F238E27FC236}">
                <a16:creationId xmlns:a16="http://schemas.microsoft.com/office/drawing/2014/main" id="{F93181C7-72F1-D35B-6503-313404BB4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7A96A-0A60-E505-9FCC-05C87207E544}"/>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3202590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3E71-0A62-ECE9-0C93-612F6A81E8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42CA01-597E-D72D-3E9A-00CFA7644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04C40D-BCDB-93D6-B2A0-53F8C38FD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74DBD-2539-4092-AF64-6C7C5FE1BC11}"/>
              </a:ext>
            </a:extLst>
          </p:cNvPr>
          <p:cNvSpPr>
            <a:spLocks noGrp="1"/>
          </p:cNvSpPr>
          <p:nvPr>
            <p:ph type="dt" sz="half" idx="10"/>
          </p:nvPr>
        </p:nvSpPr>
        <p:spPr/>
        <p:txBody>
          <a:bodyPr/>
          <a:lstStyle/>
          <a:p>
            <a:fld id="{8D7696BA-11BD-4CE6-B756-82952AD12773}" type="datetimeFigureOut">
              <a:rPr lang="en-US" smtClean="0"/>
              <a:t>7/7/2023</a:t>
            </a:fld>
            <a:endParaRPr lang="en-US"/>
          </a:p>
        </p:txBody>
      </p:sp>
      <p:sp>
        <p:nvSpPr>
          <p:cNvPr id="6" name="Footer Placeholder 5">
            <a:extLst>
              <a:ext uri="{FF2B5EF4-FFF2-40B4-BE49-F238E27FC236}">
                <a16:creationId xmlns:a16="http://schemas.microsoft.com/office/drawing/2014/main" id="{41520512-726F-36E1-D771-896799C5A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98215-727B-A525-E37F-3940F8F10173}"/>
              </a:ext>
            </a:extLst>
          </p:cNvPr>
          <p:cNvSpPr>
            <a:spLocks noGrp="1"/>
          </p:cNvSpPr>
          <p:nvPr>
            <p:ph type="sldNum" sz="quarter" idx="12"/>
          </p:nvPr>
        </p:nvSpPr>
        <p:spPr/>
        <p:txBody>
          <a:bodyPr/>
          <a:lstStyle/>
          <a:p>
            <a:fld id="{3EF7AF44-E987-4A82-BD91-FAFE8D1D2EB3}" type="slidenum">
              <a:rPr lang="en-US" smtClean="0"/>
              <a:t>‹#›</a:t>
            </a:fld>
            <a:endParaRPr lang="en-US"/>
          </a:p>
        </p:txBody>
      </p:sp>
    </p:spTree>
    <p:extLst>
      <p:ext uri="{BB962C8B-B14F-4D97-AF65-F5344CB8AC3E}">
        <p14:creationId xmlns:p14="http://schemas.microsoft.com/office/powerpoint/2010/main" val="221492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19191-CB06-6F76-CBEE-2DFFCFC5C3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5A431D-C5F2-A4C3-9286-111B0FCBD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50864-0A4B-17E6-628C-2E71A1D11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696BA-11BD-4CE6-B756-82952AD12773}" type="datetimeFigureOut">
              <a:rPr lang="en-US" smtClean="0"/>
              <a:t>7/7/2023</a:t>
            </a:fld>
            <a:endParaRPr lang="en-US"/>
          </a:p>
        </p:txBody>
      </p:sp>
      <p:sp>
        <p:nvSpPr>
          <p:cNvPr id="5" name="Footer Placeholder 4">
            <a:extLst>
              <a:ext uri="{FF2B5EF4-FFF2-40B4-BE49-F238E27FC236}">
                <a16:creationId xmlns:a16="http://schemas.microsoft.com/office/drawing/2014/main" id="{0C752F3B-C0EE-4D80-7F9C-C35757D608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37C86F-34C6-419E-64A6-F35877247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7AF44-E987-4A82-BD91-FAFE8D1D2EB3}" type="slidenum">
              <a:rPr lang="en-US" smtClean="0"/>
              <a:t>‹#›</a:t>
            </a:fld>
            <a:endParaRPr lang="en-US"/>
          </a:p>
        </p:txBody>
      </p:sp>
    </p:spTree>
    <p:extLst>
      <p:ext uri="{BB962C8B-B14F-4D97-AF65-F5344CB8AC3E}">
        <p14:creationId xmlns:p14="http://schemas.microsoft.com/office/powerpoint/2010/main" val="1290505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2" name="Rectangle 6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4">
            <a:extLst>
              <a:ext uri="{FF2B5EF4-FFF2-40B4-BE49-F238E27FC236}">
                <a16:creationId xmlns:a16="http://schemas.microsoft.com/office/drawing/2014/main" id="{6543DB9E-966E-5AE3-3548-02E975D81585}"/>
              </a:ext>
            </a:extLst>
          </p:cNvPr>
          <p:cNvPicPr>
            <a:picLocks noChangeAspect="1"/>
          </p:cNvPicPr>
          <p:nvPr/>
        </p:nvPicPr>
        <p:blipFill rotWithShape="1">
          <a:blip r:embed="rId3">
            <a:extLst>
              <a:ext uri="{28A0092B-C50C-407E-A947-70E740481C1C}">
                <a14:useLocalDpi xmlns:a14="http://schemas.microsoft.com/office/drawing/2010/main" val="0"/>
              </a:ext>
            </a:extLst>
          </a:blip>
          <a:srcRect t="9180" b="6566"/>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Slide Number Placeholder 3">
            <a:extLst>
              <a:ext uri="{FF2B5EF4-FFF2-40B4-BE49-F238E27FC236}">
                <a16:creationId xmlns:a16="http://schemas.microsoft.com/office/drawing/2014/main" id="{249B6FC5-E8F0-8666-3B30-A995421971CD}"/>
              </a:ext>
            </a:extLst>
          </p:cNvPr>
          <p:cNvSpPr>
            <a:spLocks noGrp="1"/>
          </p:cNvSpPr>
          <p:nvPr>
            <p:ph type="sldNum" sz="quarter" idx="10"/>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rtlCol="0" anchor="ctr">
            <a:normAutofit/>
          </a:bodyPr>
          <a:lstStyle>
            <a:lvl1pPr algn="l" eaLnBrk="0" hangingPunct="0">
              <a:spcBef>
                <a:spcPts val="750"/>
              </a:spcBef>
              <a:buClr>
                <a:srgbClr val="000000"/>
              </a:buClr>
              <a:buSzPct val="100000"/>
              <a:buFont typeface="Arial" panose="020B0604020202020204" pitchFamily="34" charset="0"/>
              <a:buChar char="•"/>
              <a:defRPr sz="3200">
                <a:solidFill>
                  <a:schemeClr val="tx1"/>
                </a:solidFill>
                <a:latin typeface="Calibri" panose="020F0502020204030204" pitchFamily="34" charset="0"/>
                <a:cs typeface="ヒラギノ角ゴ ProN W3" charset="0"/>
                <a:sym typeface="Calibri" panose="020F0502020204030204" pitchFamily="34" charset="0"/>
              </a:defRPr>
            </a:lvl1pPr>
            <a:lvl2pPr marL="371475" indent="-142875" algn="l" eaLnBrk="0" hangingPunct="0">
              <a:spcBef>
                <a:spcPts val="650"/>
              </a:spcBef>
              <a:buClr>
                <a:srgbClr val="000000"/>
              </a:buClr>
              <a:buSzPct val="100000"/>
              <a:buFont typeface="Arial" panose="020B0604020202020204" pitchFamily="34" charset="0"/>
              <a:buChar char="–"/>
              <a:defRPr sz="2800">
                <a:solidFill>
                  <a:schemeClr val="tx1"/>
                </a:solidFill>
                <a:latin typeface="Calibri" panose="020F0502020204030204" pitchFamily="34" charset="0"/>
                <a:cs typeface="ヒラギノ角ゴ ProN W3" charset="0"/>
                <a:sym typeface="Calibri" panose="020F0502020204030204" pitchFamily="34" charset="0"/>
              </a:defRPr>
            </a:lvl2pPr>
            <a:lvl3pPr marL="571500" indent="-114300" algn="l" eaLnBrk="0" hangingPunct="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cs typeface="ヒラギノ角ゴ ProN W3" charset="0"/>
                <a:sym typeface="Calibri" panose="020F0502020204030204" pitchFamily="34" charset="0"/>
              </a:defRPr>
            </a:lvl3pPr>
            <a:lvl4pPr marL="800100" indent="-114300" algn="l" eaLnBrk="0" hangingPunct="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4pPr>
            <a:lvl5pPr marL="1028700" indent="-114300" algn="l" eaLnBrk="0" hangingPunct="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5pPr>
            <a:lvl6pPr marL="12573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6pPr>
            <a:lvl7pPr marL="14859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7pPr>
            <a:lvl8pPr marL="17145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8pPr>
            <a:lvl9pPr marL="19431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9pPr>
          </a:lstStyle>
          <a:p>
            <a:pPr algn="r" eaLnBrk="1" hangingPunct="1">
              <a:spcBef>
                <a:spcPct val="0"/>
              </a:spcBef>
              <a:spcAft>
                <a:spcPts val="600"/>
              </a:spcAft>
              <a:buClrTx/>
              <a:buSzTx/>
              <a:buFontTx/>
              <a:buNone/>
            </a:pPr>
            <a:fld id="{700D54CD-7FFC-4A97-B00C-ABF46852FB42}" type="slidenum">
              <a:rPr lang="en-US" altLang="en-US" sz="1200">
                <a:solidFill>
                  <a:srgbClr val="FFFFFF"/>
                </a:solidFill>
                <a:latin typeface="+mn-lt"/>
                <a:cs typeface="+mn-cs"/>
              </a:rPr>
              <a:pPr algn="r" eaLnBrk="1" hangingPunct="1">
                <a:spcBef>
                  <a:spcPct val="0"/>
                </a:spcBef>
                <a:spcAft>
                  <a:spcPts val="600"/>
                </a:spcAft>
                <a:buClrTx/>
                <a:buSzTx/>
                <a:buFontTx/>
                <a:buNone/>
              </a:pPr>
              <a:t>1</a:t>
            </a:fld>
            <a:endParaRPr lang="en-US" altLang="en-US" sz="1200">
              <a:solidFill>
                <a:srgbClr val="FFFFFF"/>
              </a:solidFill>
              <a:latin typeface="+mn-lt"/>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person's hands tied together&#10;&#10;Description automatically generated with low confidence">
            <a:extLst>
              <a:ext uri="{FF2B5EF4-FFF2-40B4-BE49-F238E27FC236}">
                <a16:creationId xmlns:a16="http://schemas.microsoft.com/office/drawing/2014/main" id="{3B395C52-9D95-99CD-7DE9-0B2283257EA0}"/>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31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C6D3B03-621C-BB66-BE0D-0CA3CB3F0EC7}"/>
              </a:ext>
            </a:extLst>
          </p:cNvPr>
          <p:cNvSpPr txBox="1"/>
          <p:nvPr/>
        </p:nvSpPr>
        <p:spPr>
          <a:xfrm>
            <a:off x="125170" y="3101346"/>
            <a:ext cx="11941659" cy="3416320"/>
          </a:xfrm>
          <a:prstGeom prst="rect">
            <a:avLst/>
          </a:prstGeom>
          <a:noFill/>
        </p:spPr>
        <p:txBody>
          <a:bodyPr wrap="square">
            <a:spAutoFit/>
          </a:bodyPr>
          <a:lstStyle/>
          <a:p>
            <a:pPr algn="l"/>
            <a:r>
              <a:rPr lang="en-US" sz="3600" b="1" dirty="0">
                <a:solidFill>
                  <a:srgbClr val="DECEBF"/>
                </a:solidFill>
                <a:effectLst>
                  <a:glow rad="190500">
                    <a:schemeClr val="tx1">
                      <a:alpha val="75000"/>
                    </a:schemeClr>
                  </a:glow>
                </a:effectLst>
                <a:latin typeface="+mn-lt"/>
              </a:rPr>
              <a:t>“When we heard this, we and the people there urged him not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to go up to Jerusalem. Then Paul answered, ‘What are you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doing, weeping and breaking my heart? For I am ready not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only to be bound but even to die in Jerusalem for the name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of the Lord Jesus.’ Since he would not be persuaded, we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remained silent except to say, ‘The Lord’s will be done.’”</a:t>
            </a:r>
          </a:p>
        </p:txBody>
      </p:sp>
      <p:sp>
        <p:nvSpPr>
          <p:cNvPr id="2" name="TextBox 1">
            <a:extLst>
              <a:ext uri="{FF2B5EF4-FFF2-40B4-BE49-F238E27FC236}">
                <a16:creationId xmlns:a16="http://schemas.microsoft.com/office/drawing/2014/main" id="{3FEE57A3-E7AE-CABA-3E5D-59DAAD734858}"/>
              </a:ext>
            </a:extLst>
          </p:cNvPr>
          <p:cNvSpPr txBox="1"/>
          <p:nvPr/>
        </p:nvSpPr>
        <p:spPr>
          <a:xfrm>
            <a:off x="10001274" y="6333498"/>
            <a:ext cx="2251026" cy="523220"/>
          </a:xfrm>
          <a:prstGeom prst="rect">
            <a:avLst/>
          </a:prstGeom>
          <a:noFill/>
        </p:spPr>
        <p:txBody>
          <a:bodyPr wrap="square">
            <a:spAutoFit/>
          </a:bodyPr>
          <a:lstStyle/>
          <a:p>
            <a:pPr algn="l"/>
            <a:r>
              <a:rPr lang="en-US" sz="2800" b="1" dirty="0">
                <a:solidFill>
                  <a:srgbClr val="DECEBF"/>
                </a:solidFill>
                <a:effectLst>
                  <a:glow rad="190500">
                    <a:schemeClr val="tx1">
                      <a:alpha val="75000"/>
                    </a:schemeClr>
                  </a:glow>
                </a:effectLst>
              </a:rPr>
              <a:t>Acts 21:10-14</a:t>
            </a:r>
            <a:endParaRPr lang="en-US" sz="2800" b="1" dirty="0">
              <a:solidFill>
                <a:srgbClr val="DECEBF"/>
              </a:solidFill>
              <a:effectLst>
                <a:glow rad="190500">
                  <a:schemeClr val="tx1">
                    <a:alpha val="75000"/>
                  </a:schemeClr>
                </a:glow>
              </a:effectLst>
              <a:latin typeface="+mn-lt"/>
            </a:endParaRPr>
          </a:p>
        </p:txBody>
      </p:sp>
    </p:spTree>
    <p:extLst>
      <p:ext uri="{BB962C8B-B14F-4D97-AF65-F5344CB8AC3E}">
        <p14:creationId xmlns:p14="http://schemas.microsoft.com/office/powerpoint/2010/main" val="1465633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a:extLst>
              <a:ext uri="{FF2B5EF4-FFF2-40B4-BE49-F238E27FC236}">
                <a16:creationId xmlns:a16="http://schemas.microsoft.com/office/drawing/2014/main" id="{651723FE-D583-F829-49B6-5C90451BC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9DF463-A715-0AA3-39D6-03A7F6367C0B}"/>
              </a:ext>
            </a:extLst>
          </p:cNvPr>
          <p:cNvSpPr txBox="1"/>
          <p:nvPr/>
        </p:nvSpPr>
        <p:spPr>
          <a:xfrm>
            <a:off x="240580" y="774577"/>
            <a:ext cx="8983319" cy="3631763"/>
          </a:xfrm>
          <a:prstGeom prst="rect">
            <a:avLst/>
          </a:prstGeom>
          <a:noFill/>
        </p:spPr>
        <p:txBody>
          <a:bodyPr wrap="square">
            <a:spAutoFit/>
          </a:bodyPr>
          <a:lstStyle/>
          <a:p>
            <a:pPr marL="457200" indent="-457200">
              <a:buFont typeface="Arial" panose="020B0604020202020204" pitchFamily="34" charset="0"/>
              <a:buChar char="•"/>
            </a:pPr>
            <a:r>
              <a:rPr lang="en-US" sz="4800" b="1" dirty="0">
                <a:solidFill>
                  <a:schemeClr val="accent4">
                    <a:lumMod val="60000"/>
                    <a:lumOff val="40000"/>
                  </a:schemeClr>
                </a:solidFill>
                <a:effectLst>
                  <a:glow rad="190500">
                    <a:schemeClr val="tx1">
                      <a:alpha val="75000"/>
                    </a:schemeClr>
                  </a:glow>
                </a:effectLst>
              </a:rPr>
              <a:t>What do we really worship?</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Powerful Female Disciples of </a:t>
            </a:r>
          </a:p>
          <a:p>
            <a:r>
              <a:rPr lang="en-US" sz="4400" b="1" dirty="0">
                <a:solidFill>
                  <a:srgbClr val="F2F2F2"/>
                </a:solidFill>
                <a:effectLst>
                  <a:glow rad="190500">
                    <a:schemeClr val="tx1">
                      <a:alpha val="75000"/>
                    </a:schemeClr>
                  </a:glow>
                </a:effectLst>
              </a:rPr>
              <a:t>    Christ</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Burning Books (and Ships)</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Feeding the Flock</a:t>
            </a:r>
          </a:p>
        </p:txBody>
      </p:sp>
    </p:spTree>
    <p:extLst>
      <p:ext uri="{BB962C8B-B14F-4D97-AF65-F5344CB8AC3E}">
        <p14:creationId xmlns:p14="http://schemas.microsoft.com/office/powerpoint/2010/main" val="134559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395C52-9D95-99CD-7DE9-0B2283257EA0}"/>
              </a:ext>
            </a:extLst>
          </p:cNvPr>
          <p:cNvPicPr>
            <a:picLocks noChangeAspect="1"/>
          </p:cNvPicPr>
          <p:nvPr/>
        </p:nvPicPr>
        <p:blipFill rotWithShape="1">
          <a:blip r:embed="rId3">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C6D3B03-621C-BB66-BE0D-0CA3CB3F0EC7}"/>
              </a:ext>
            </a:extLst>
          </p:cNvPr>
          <p:cNvSpPr txBox="1"/>
          <p:nvPr/>
        </p:nvSpPr>
        <p:spPr>
          <a:xfrm>
            <a:off x="6952098" y="184925"/>
            <a:ext cx="5239882" cy="6740307"/>
          </a:xfrm>
          <a:prstGeom prst="rect">
            <a:avLst/>
          </a:prstGeom>
          <a:noFill/>
        </p:spPr>
        <p:txBody>
          <a:bodyPr wrap="square">
            <a:spAutoFit/>
          </a:bodyPr>
          <a:lstStyle/>
          <a:p>
            <a:pPr algn="l"/>
            <a:r>
              <a:rPr lang="en-US" sz="3600" b="1" dirty="0">
                <a:solidFill>
                  <a:srgbClr val="FFCD73"/>
                </a:solidFill>
                <a:effectLst>
                  <a:glow rad="190500">
                    <a:schemeClr val="tx1">
                      <a:alpha val="75000"/>
                    </a:schemeClr>
                  </a:glow>
                </a:effectLst>
                <a:latin typeface="+mn-lt"/>
              </a:rPr>
              <a:t>“What therefore you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worship as unknown,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this I proclaim to you.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The God who made the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world and everything in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it, he who is Lord of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heaven and earth, does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not live in shrines made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by human hands…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indeed he is not far from </a:t>
            </a:r>
          </a:p>
          <a:p>
            <a:pPr algn="l"/>
            <a:r>
              <a:rPr lang="en-US" sz="3600" b="1" dirty="0">
                <a:solidFill>
                  <a:srgbClr val="FFCD73"/>
                </a:solidFill>
                <a:effectLst>
                  <a:glow rad="190500">
                    <a:schemeClr val="tx1">
                      <a:alpha val="75000"/>
                    </a:schemeClr>
                  </a:glow>
                </a:effectLst>
              </a:rPr>
              <a:t>  </a:t>
            </a:r>
            <a:r>
              <a:rPr lang="en-US" sz="3600" b="1" dirty="0">
                <a:solidFill>
                  <a:srgbClr val="FFCD73"/>
                </a:solidFill>
                <a:effectLst>
                  <a:glow rad="190500">
                    <a:schemeClr val="tx1">
                      <a:alpha val="75000"/>
                    </a:schemeClr>
                  </a:glow>
                </a:effectLst>
                <a:latin typeface="+mn-lt"/>
              </a:rPr>
              <a:t>each one of us.”</a:t>
            </a:r>
          </a:p>
          <a:p>
            <a:pPr algn="r"/>
            <a:r>
              <a:rPr lang="en-US" sz="3200" b="1" dirty="0">
                <a:solidFill>
                  <a:srgbClr val="FFCD73"/>
                </a:solidFill>
                <a:effectLst>
                  <a:glow rad="190500">
                    <a:schemeClr val="tx1">
                      <a:alpha val="75000"/>
                    </a:schemeClr>
                  </a:glow>
                </a:effectLst>
              </a:rPr>
              <a:t>  Acts 17:23-24, 27</a:t>
            </a:r>
            <a:endParaRPr lang="en-US" sz="2800" b="1" dirty="0">
              <a:solidFill>
                <a:srgbClr val="FFCD73"/>
              </a:solidFill>
              <a:effectLst>
                <a:glow rad="190500">
                  <a:schemeClr val="tx1">
                    <a:alpha val="75000"/>
                  </a:schemeClr>
                </a:glow>
              </a:effectLst>
            </a:endParaRPr>
          </a:p>
        </p:txBody>
      </p:sp>
    </p:spTree>
    <p:extLst>
      <p:ext uri="{BB962C8B-B14F-4D97-AF65-F5344CB8AC3E}">
        <p14:creationId xmlns:p14="http://schemas.microsoft.com/office/powerpoint/2010/main" val="2614510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Ephesus">
            <a:extLst>
              <a:ext uri="{FF2B5EF4-FFF2-40B4-BE49-F238E27FC236}">
                <a16:creationId xmlns:a16="http://schemas.microsoft.com/office/drawing/2014/main" id="{D7713AC5-88D8-001B-8E75-20836B4CB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29" y="0"/>
            <a:ext cx="48985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50FC3B-957F-78BF-55DA-011EE3F9B235}"/>
              </a:ext>
            </a:extLst>
          </p:cNvPr>
          <p:cNvSpPr/>
          <p:nvPr/>
        </p:nvSpPr>
        <p:spPr>
          <a:xfrm>
            <a:off x="7293429" y="10"/>
            <a:ext cx="2079522" cy="6857990"/>
          </a:xfrm>
          <a:prstGeom prst="rect">
            <a:avLst/>
          </a:prstGeom>
          <a:gradFill flip="none" rotWithShape="1">
            <a:gsLst>
              <a:gs pos="0">
                <a:schemeClr val="tx1">
                  <a:alpha val="0"/>
                </a:schemeClr>
              </a:gs>
              <a:gs pos="38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2C2CAD-2805-C0F6-52E7-633E6EFD0EB1}"/>
              </a:ext>
            </a:extLst>
          </p:cNvPr>
          <p:cNvSpPr txBox="1"/>
          <p:nvPr/>
        </p:nvSpPr>
        <p:spPr>
          <a:xfrm>
            <a:off x="524665" y="513398"/>
            <a:ext cx="6231242" cy="5539978"/>
          </a:xfrm>
          <a:prstGeom prst="rect">
            <a:avLst/>
          </a:prstGeom>
          <a:noFill/>
        </p:spPr>
        <p:txBody>
          <a:bodyPr wrap="square">
            <a:spAutoFit/>
          </a:bodyPr>
          <a:lstStyle/>
          <a:p>
            <a:pPr algn="l"/>
            <a:r>
              <a:rPr lang="en-US" sz="6000" b="1" dirty="0">
                <a:solidFill>
                  <a:srgbClr val="CAD7E4"/>
                </a:solidFill>
                <a:effectLst>
                  <a:glow rad="190500">
                    <a:schemeClr val="tx1">
                      <a:alpha val="75000"/>
                    </a:schemeClr>
                  </a:glow>
                </a:effectLst>
              </a:rPr>
              <a:t>T</a:t>
            </a:r>
            <a:r>
              <a:rPr lang="en-US" sz="6000" b="1" dirty="0">
                <a:solidFill>
                  <a:srgbClr val="CAD7E4"/>
                </a:solidFill>
                <a:effectLst>
                  <a:glow rad="190500">
                    <a:schemeClr val="tx1">
                      <a:alpha val="75000"/>
                    </a:schemeClr>
                  </a:glow>
                </a:effectLst>
                <a:latin typeface="+mn-lt"/>
              </a:rPr>
              <a:t>he people “were full of wrath, and cried out, saying, Great is Diana of the Ephesians.”</a:t>
            </a:r>
          </a:p>
          <a:p>
            <a:pPr algn="r"/>
            <a:r>
              <a:rPr lang="en-US" sz="5400" b="1" dirty="0">
                <a:solidFill>
                  <a:srgbClr val="CAD7E4"/>
                </a:solidFill>
                <a:effectLst>
                  <a:glow rad="190500">
                    <a:schemeClr val="tx1">
                      <a:alpha val="75000"/>
                    </a:schemeClr>
                  </a:glow>
                </a:effectLst>
              </a:rPr>
              <a:t>Acts 19:28</a:t>
            </a:r>
            <a:endParaRPr lang="en-US" sz="4400" b="1" dirty="0">
              <a:solidFill>
                <a:srgbClr val="CAD7E4"/>
              </a:solidFill>
              <a:effectLst>
                <a:glow rad="190500">
                  <a:schemeClr val="tx1">
                    <a:alpha val="75000"/>
                  </a:schemeClr>
                </a:glow>
              </a:effectLst>
            </a:endParaRPr>
          </a:p>
        </p:txBody>
      </p:sp>
    </p:spTree>
    <p:extLst>
      <p:ext uri="{BB962C8B-B14F-4D97-AF65-F5344CB8AC3E}">
        <p14:creationId xmlns:p14="http://schemas.microsoft.com/office/powerpoint/2010/main" val="768116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9EB72FB-E686-1357-0FB0-FC8047B30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31373" y="0"/>
            <a:ext cx="4972524" cy="68498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EEA92C-C1BD-9948-E1A5-2E502CEC7E37}"/>
              </a:ext>
            </a:extLst>
          </p:cNvPr>
          <p:cNvSpPr/>
          <p:nvPr/>
        </p:nvSpPr>
        <p:spPr>
          <a:xfrm>
            <a:off x="7452097" y="8187"/>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E4C3BD-0137-539E-B471-B75542F6F0AB}"/>
              </a:ext>
            </a:extLst>
          </p:cNvPr>
          <p:cNvSpPr txBox="1"/>
          <p:nvPr/>
        </p:nvSpPr>
        <p:spPr>
          <a:xfrm>
            <a:off x="88102" y="125964"/>
            <a:ext cx="7964216" cy="6694140"/>
          </a:xfrm>
          <a:prstGeom prst="rect">
            <a:avLst/>
          </a:prstGeom>
          <a:noFill/>
        </p:spPr>
        <p:txBody>
          <a:bodyPr wrap="square">
            <a:spAutoFit/>
          </a:bodyPr>
          <a:lstStyle/>
          <a:p>
            <a:pPr algn="l"/>
            <a:r>
              <a:rPr lang="en-US" sz="3300" b="1" dirty="0">
                <a:solidFill>
                  <a:schemeClr val="bg1">
                    <a:lumMod val="85000"/>
                  </a:schemeClr>
                </a:solidFill>
                <a:effectLst>
                  <a:glow rad="190500">
                    <a:schemeClr val="tx1">
                      <a:alpha val="75000"/>
                    </a:schemeClr>
                  </a:glow>
                </a:effectLst>
                <a:latin typeface="+mn-lt"/>
              </a:rPr>
              <a:t>“We may not physically kneel before the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statue of Aphrodite, but many young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women today are driven into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depression and eating disorders by an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obsessive concern over their body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image. We may not actually burn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incense to Artemis, but when money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and career are raised to cosmic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proportions, we perform a kind of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child sacrifice, neglecting family and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community to achieve a higher place in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business and gain more wealth and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prestige.</a:t>
            </a:r>
            <a:endParaRPr lang="en-US" sz="3300" b="1" dirty="0">
              <a:solidFill>
                <a:schemeClr val="bg1">
                  <a:lumMod val="85000"/>
                </a:schemeClr>
              </a:solidFill>
              <a:effectLst>
                <a:glow rad="190500">
                  <a:schemeClr val="tx1">
                    <a:alpha val="75000"/>
                  </a:schemeClr>
                </a:glow>
              </a:effectLst>
            </a:endParaRPr>
          </a:p>
        </p:txBody>
      </p:sp>
    </p:spTree>
    <p:extLst>
      <p:ext uri="{BB962C8B-B14F-4D97-AF65-F5344CB8AC3E}">
        <p14:creationId xmlns:p14="http://schemas.microsoft.com/office/powerpoint/2010/main" val="3525674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9EB72FB-E686-1357-0FB0-FC8047B30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131373" y="0"/>
            <a:ext cx="4972524" cy="68498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EEA92C-C1BD-9948-E1A5-2E502CEC7E37}"/>
              </a:ext>
            </a:extLst>
          </p:cNvPr>
          <p:cNvSpPr/>
          <p:nvPr/>
        </p:nvSpPr>
        <p:spPr>
          <a:xfrm>
            <a:off x="7452097" y="8187"/>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E4C3BD-0137-539E-B471-B75542F6F0AB}"/>
              </a:ext>
            </a:extLst>
          </p:cNvPr>
          <p:cNvSpPr txBox="1"/>
          <p:nvPr/>
        </p:nvSpPr>
        <p:spPr>
          <a:xfrm>
            <a:off x="88102" y="125964"/>
            <a:ext cx="7964216" cy="6694140"/>
          </a:xfrm>
          <a:prstGeom prst="rect">
            <a:avLst/>
          </a:prstGeom>
          <a:noFill/>
        </p:spPr>
        <p:txBody>
          <a:bodyPr wrap="square">
            <a:spAutoFit/>
          </a:bodyPr>
          <a:lstStyle/>
          <a:p>
            <a:pPr algn="l"/>
            <a:r>
              <a:rPr lang="en-US" sz="3300" b="1" dirty="0">
                <a:solidFill>
                  <a:schemeClr val="bg1">
                    <a:lumMod val="85000"/>
                  </a:schemeClr>
                </a:solidFill>
                <a:effectLst>
                  <a:glow rad="190500">
                    <a:schemeClr val="tx1">
                      <a:alpha val="75000"/>
                    </a:schemeClr>
                  </a:glow>
                </a:effectLst>
                <a:latin typeface="+mn-lt"/>
              </a:rPr>
              <a:t>“A counterfeit god is anything so central and essential to your life that, should you lose it, your life would feel hardly worth living….It can be family and children, or career and making money, or achievement…It can be a romantic relationship, peer approval, competence and skill, [or] secure and comfortable circumstances…An idol is whatever you look at and say, in your heart of hearts, ‘If I have that, then I’ll feel my life has meaning, then I’ll know I have value, then I’ll feel significant and secure.’”</a:t>
            </a:r>
          </a:p>
          <a:p>
            <a:pPr algn="r"/>
            <a:r>
              <a:rPr lang="en-US" sz="3300" b="1" dirty="0">
                <a:solidFill>
                  <a:schemeClr val="bg1">
                    <a:lumMod val="85000"/>
                  </a:schemeClr>
                </a:solidFill>
                <a:effectLst>
                  <a:glow rad="190500">
                    <a:schemeClr val="tx1">
                      <a:alpha val="75000"/>
                    </a:schemeClr>
                  </a:glow>
                </a:effectLst>
              </a:rPr>
              <a:t>Timothy Keller</a:t>
            </a:r>
          </a:p>
        </p:txBody>
      </p:sp>
    </p:spTree>
    <p:extLst>
      <p:ext uri="{BB962C8B-B14F-4D97-AF65-F5344CB8AC3E}">
        <p14:creationId xmlns:p14="http://schemas.microsoft.com/office/powerpoint/2010/main" val="2624101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9EB72FB-E686-1357-0FB0-FC8047B30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6366"/>
            <a:ext cx="5479849" cy="68498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EEA92C-C1BD-9948-E1A5-2E502CEC7E37}"/>
              </a:ext>
            </a:extLst>
          </p:cNvPr>
          <p:cNvSpPr/>
          <p:nvPr/>
        </p:nvSpPr>
        <p:spPr>
          <a:xfrm rot="10800000">
            <a:off x="3400327" y="16366"/>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E4C3BD-0137-539E-B471-B75542F6F0AB}"/>
              </a:ext>
            </a:extLst>
          </p:cNvPr>
          <p:cNvSpPr txBox="1"/>
          <p:nvPr/>
        </p:nvSpPr>
        <p:spPr>
          <a:xfrm>
            <a:off x="5078228" y="81930"/>
            <a:ext cx="7113772" cy="6694140"/>
          </a:xfrm>
          <a:prstGeom prst="rect">
            <a:avLst/>
          </a:prstGeom>
          <a:noFill/>
        </p:spPr>
        <p:txBody>
          <a:bodyPr wrap="square">
            <a:spAutoFit/>
          </a:bodyPr>
          <a:lstStyle/>
          <a:p>
            <a:pPr algn="l"/>
            <a:r>
              <a:rPr lang="en-US" sz="3300" b="1" dirty="0">
                <a:solidFill>
                  <a:schemeClr val="bg1">
                    <a:lumMod val="85000"/>
                  </a:schemeClr>
                </a:solidFill>
                <a:effectLst>
                  <a:glow rad="190500">
                    <a:schemeClr val="tx1">
                      <a:alpha val="75000"/>
                    </a:schemeClr>
                  </a:glow>
                </a:effectLst>
                <a:latin typeface="+mn-lt"/>
              </a:rPr>
              <a:t>“Questions…bring some of people’s idol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systems to the surface. ‘To who or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what do you look for life-sustaining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stability, security and acceptance?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...What do you really want and expect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[out of life]? What would [really]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make you happy? What would make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you an acceptable person? Where do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you look for power and success?’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These questions or similar ones tease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out whether we serve God or idols,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whether we look for salvation from </a:t>
            </a:r>
          </a:p>
          <a:p>
            <a:pPr algn="l"/>
            <a:r>
              <a:rPr lang="en-US" sz="3300" b="1" dirty="0">
                <a:solidFill>
                  <a:schemeClr val="bg1">
                    <a:lumMod val="85000"/>
                  </a:schemeClr>
                </a:solidFill>
                <a:effectLst>
                  <a:glow rad="190500">
                    <a:schemeClr val="tx1">
                      <a:alpha val="75000"/>
                    </a:schemeClr>
                  </a:glow>
                </a:effectLst>
              </a:rPr>
              <a:t>  </a:t>
            </a:r>
            <a:r>
              <a:rPr lang="en-US" sz="3300" b="1" dirty="0">
                <a:solidFill>
                  <a:schemeClr val="bg1">
                    <a:lumMod val="85000"/>
                  </a:schemeClr>
                </a:solidFill>
                <a:effectLst>
                  <a:glow rad="190500">
                    <a:schemeClr val="tx1">
                      <a:alpha val="75000"/>
                    </a:schemeClr>
                  </a:glow>
                </a:effectLst>
                <a:latin typeface="+mn-lt"/>
              </a:rPr>
              <a:t>Christ or from false saviors.”</a:t>
            </a:r>
            <a:endParaRPr lang="en-US" sz="3300" b="1" dirty="0">
              <a:solidFill>
                <a:schemeClr val="bg1">
                  <a:lumMod val="85000"/>
                </a:schemeClr>
              </a:solidFill>
              <a:effectLst>
                <a:glow rad="190500">
                  <a:schemeClr val="tx1">
                    <a:alpha val="75000"/>
                  </a:schemeClr>
                </a:glow>
              </a:effectLst>
            </a:endParaRPr>
          </a:p>
        </p:txBody>
      </p:sp>
      <p:sp>
        <p:nvSpPr>
          <p:cNvPr id="2" name="TextBox 1">
            <a:extLst>
              <a:ext uri="{FF2B5EF4-FFF2-40B4-BE49-F238E27FC236}">
                <a16:creationId xmlns:a16="http://schemas.microsoft.com/office/drawing/2014/main" id="{8B82D8A8-FF98-FAED-3E8A-8568E58F6A46}"/>
              </a:ext>
            </a:extLst>
          </p:cNvPr>
          <p:cNvSpPr txBox="1"/>
          <p:nvPr/>
        </p:nvSpPr>
        <p:spPr>
          <a:xfrm>
            <a:off x="10099497" y="6417888"/>
            <a:ext cx="2489239" cy="461665"/>
          </a:xfrm>
          <a:prstGeom prst="rect">
            <a:avLst/>
          </a:prstGeom>
          <a:noFill/>
        </p:spPr>
        <p:txBody>
          <a:bodyPr wrap="square">
            <a:spAutoFit/>
          </a:bodyPr>
          <a:lstStyle/>
          <a:p>
            <a:pPr algn="l"/>
            <a:r>
              <a:rPr lang="en-US" sz="2400" b="1" dirty="0">
                <a:solidFill>
                  <a:schemeClr val="bg1">
                    <a:lumMod val="85000"/>
                  </a:schemeClr>
                </a:solidFill>
                <a:effectLst>
                  <a:glow rad="190500">
                    <a:schemeClr val="tx1">
                      <a:alpha val="75000"/>
                    </a:schemeClr>
                  </a:glow>
                </a:effectLst>
              </a:rPr>
              <a:t>David </a:t>
            </a:r>
            <a:r>
              <a:rPr lang="en-US" sz="2400" b="1" dirty="0" err="1">
                <a:solidFill>
                  <a:schemeClr val="bg1">
                    <a:lumMod val="85000"/>
                  </a:schemeClr>
                </a:solidFill>
                <a:effectLst>
                  <a:glow rad="190500">
                    <a:schemeClr val="tx1">
                      <a:alpha val="75000"/>
                    </a:schemeClr>
                  </a:glow>
                </a:effectLst>
              </a:rPr>
              <a:t>Powlison</a:t>
            </a:r>
            <a:endParaRPr lang="en-US" sz="2400" b="1" dirty="0">
              <a:solidFill>
                <a:schemeClr val="bg1">
                  <a:lumMod val="85000"/>
                </a:schemeClr>
              </a:solidFill>
              <a:effectLst>
                <a:glow rad="190500">
                  <a:schemeClr val="tx1">
                    <a:alpha val="75000"/>
                  </a:schemeClr>
                </a:glow>
              </a:effectLst>
            </a:endParaRPr>
          </a:p>
        </p:txBody>
      </p:sp>
    </p:spTree>
    <p:extLst>
      <p:ext uri="{BB962C8B-B14F-4D97-AF65-F5344CB8AC3E}">
        <p14:creationId xmlns:p14="http://schemas.microsoft.com/office/powerpoint/2010/main" val="144776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F5EF4B4-E71F-C17A-74CD-5A1B57DD2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FBC83F9-C53C-94A9-6DB2-A37AC8D06B9C}"/>
              </a:ext>
            </a:extLst>
          </p:cNvPr>
          <p:cNvSpPr txBox="1">
            <a:spLocks/>
          </p:cNvSpPr>
          <p:nvPr/>
        </p:nvSpPr>
        <p:spPr>
          <a:xfrm>
            <a:off x="133562" y="798991"/>
            <a:ext cx="5962438" cy="475843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EBE0C1"/>
                </a:solidFill>
                <a:effectLst>
                  <a:glow rad="190500">
                    <a:schemeClr val="tx1">
                      <a:alpha val="75000"/>
                    </a:schemeClr>
                  </a:glow>
                </a:effectLst>
                <a:latin typeface="+mn-lt"/>
              </a:rPr>
              <a:t>“Know the love of </a:t>
            </a:r>
          </a:p>
          <a:p>
            <a:pPr algn="l"/>
            <a:r>
              <a:rPr lang="en-US" b="1" dirty="0">
                <a:solidFill>
                  <a:srgbClr val="EBE0C1"/>
                </a:solidFill>
                <a:effectLst>
                  <a:glow rad="190500">
                    <a:schemeClr val="tx1">
                      <a:alpha val="75000"/>
                    </a:schemeClr>
                  </a:glow>
                </a:effectLst>
                <a:latin typeface="+mn-lt"/>
              </a:rPr>
              <a:t>  Christ, which </a:t>
            </a:r>
          </a:p>
          <a:p>
            <a:pPr algn="l"/>
            <a:r>
              <a:rPr lang="en-US" b="1" dirty="0">
                <a:solidFill>
                  <a:srgbClr val="EBE0C1"/>
                </a:solidFill>
                <a:effectLst>
                  <a:glow rad="190500">
                    <a:schemeClr val="tx1">
                      <a:alpha val="75000"/>
                    </a:schemeClr>
                  </a:glow>
                </a:effectLst>
                <a:latin typeface="+mn-lt"/>
              </a:rPr>
              <a:t>  </a:t>
            </a:r>
            <a:r>
              <a:rPr lang="en-US" b="1" dirty="0" err="1">
                <a:solidFill>
                  <a:srgbClr val="EBE0C1"/>
                </a:solidFill>
                <a:effectLst>
                  <a:glow rad="190500">
                    <a:schemeClr val="tx1">
                      <a:alpha val="75000"/>
                    </a:schemeClr>
                  </a:glow>
                </a:effectLst>
                <a:latin typeface="+mn-lt"/>
              </a:rPr>
              <a:t>passeth</a:t>
            </a:r>
            <a:r>
              <a:rPr lang="en-US" b="1" dirty="0">
                <a:solidFill>
                  <a:srgbClr val="EBE0C1"/>
                </a:solidFill>
                <a:effectLst>
                  <a:glow rad="190500">
                    <a:schemeClr val="tx1">
                      <a:alpha val="75000"/>
                    </a:schemeClr>
                  </a:glow>
                </a:effectLst>
                <a:latin typeface="+mn-lt"/>
              </a:rPr>
              <a:t> knowledge, </a:t>
            </a:r>
          </a:p>
          <a:p>
            <a:pPr algn="l"/>
            <a:r>
              <a:rPr lang="en-US" b="1" dirty="0">
                <a:solidFill>
                  <a:srgbClr val="EBE0C1"/>
                </a:solidFill>
                <a:effectLst>
                  <a:glow rad="190500">
                    <a:schemeClr val="tx1">
                      <a:alpha val="75000"/>
                    </a:schemeClr>
                  </a:glow>
                </a:effectLst>
                <a:latin typeface="+mn-lt"/>
              </a:rPr>
              <a:t>  that ye might be </a:t>
            </a:r>
          </a:p>
          <a:p>
            <a:pPr algn="l"/>
            <a:r>
              <a:rPr lang="en-US" b="1" dirty="0">
                <a:solidFill>
                  <a:srgbClr val="EBE0C1"/>
                </a:solidFill>
                <a:effectLst>
                  <a:glow rad="190500">
                    <a:schemeClr val="tx1">
                      <a:alpha val="75000"/>
                    </a:schemeClr>
                  </a:glow>
                </a:effectLst>
                <a:latin typeface="+mn-lt"/>
              </a:rPr>
              <a:t>  filled with all the </a:t>
            </a:r>
          </a:p>
          <a:p>
            <a:pPr algn="l"/>
            <a:r>
              <a:rPr lang="en-US" b="1" dirty="0">
                <a:solidFill>
                  <a:srgbClr val="EBE0C1"/>
                </a:solidFill>
                <a:effectLst>
                  <a:glow rad="190500">
                    <a:schemeClr val="tx1">
                      <a:alpha val="75000"/>
                    </a:schemeClr>
                  </a:glow>
                </a:effectLst>
                <a:latin typeface="+mn-lt"/>
              </a:rPr>
              <a:t>  fulness of God.”</a:t>
            </a:r>
          </a:p>
          <a:p>
            <a:pPr algn="r"/>
            <a:r>
              <a:rPr lang="en-US" sz="5200" b="1" dirty="0">
                <a:solidFill>
                  <a:srgbClr val="EBE0C1"/>
                </a:solidFill>
                <a:effectLst>
                  <a:glow rad="190500">
                    <a:schemeClr val="tx1">
                      <a:alpha val="75000"/>
                    </a:schemeClr>
                  </a:glow>
                </a:effectLst>
                <a:latin typeface="+mn-lt"/>
              </a:rPr>
              <a:t>Ephesians 3:19</a:t>
            </a:r>
          </a:p>
          <a:p>
            <a:pPr algn="l"/>
            <a:endParaRPr lang="en-US" b="1" dirty="0">
              <a:solidFill>
                <a:srgbClr val="C7CCD2"/>
              </a:solidFill>
              <a:effectLst>
                <a:glow rad="190500">
                  <a:schemeClr val="tx1">
                    <a:alpha val="75000"/>
                  </a:schemeClr>
                </a:glow>
              </a:effectLst>
              <a:latin typeface="+mn-lt"/>
            </a:endParaRPr>
          </a:p>
        </p:txBody>
      </p:sp>
    </p:spTree>
    <p:extLst>
      <p:ext uri="{BB962C8B-B14F-4D97-AF65-F5344CB8AC3E}">
        <p14:creationId xmlns:p14="http://schemas.microsoft.com/office/powerpoint/2010/main" val="3826259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F5EF4B4-E71F-C17A-74CD-5A1B57DD2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FBC83F9-C53C-94A9-6DB2-A37AC8D06B9C}"/>
              </a:ext>
            </a:extLst>
          </p:cNvPr>
          <p:cNvSpPr txBox="1">
            <a:spLocks/>
          </p:cNvSpPr>
          <p:nvPr/>
        </p:nvSpPr>
        <p:spPr>
          <a:xfrm>
            <a:off x="133562" y="296119"/>
            <a:ext cx="5962438" cy="6560599"/>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700" b="1" dirty="0">
                <a:solidFill>
                  <a:srgbClr val="EBE0C1"/>
                </a:solidFill>
                <a:effectLst>
                  <a:glow rad="190500">
                    <a:schemeClr val="tx1">
                      <a:alpha val="75000"/>
                    </a:schemeClr>
                  </a:glow>
                </a:effectLst>
                <a:latin typeface="+mn-lt"/>
              </a:rPr>
              <a:t>“If you have been raised with </a:t>
            </a:r>
          </a:p>
          <a:p>
            <a:pPr algn="l"/>
            <a:r>
              <a:rPr lang="en-US" sz="3700" b="1" dirty="0">
                <a:solidFill>
                  <a:srgbClr val="EBE0C1"/>
                </a:solidFill>
                <a:effectLst>
                  <a:glow rad="190500">
                    <a:schemeClr val="tx1">
                      <a:alpha val="75000"/>
                    </a:schemeClr>
                  </a:glow>
                </a:effectLst>
                <a:latin typeface="+mn-lt"/>
              </a:rPr>
              <a:t>  Christ, seek the things that </a:t>
            </a:r>
          </a:p>
          <a:p>
            <a:pPr algn="l"/>
            <a:r>
              <a:rPr lang="en-US" sz="3700" b="1" dirty="0">
                <a:solidFill>
                  <a:srgbClr val="EBE0C1"/>
                </a:solidFill>
                <a:effectLst>
                  <a:glow rad="190500">
                    <a:schemeClr val="tx1">
                      <a:alpha val="75000"/>
                    </a:schemeClr>
                  </a:glow>
                </a:effectLst>
                <a:latin typeface="+mn-lt"/>
              </a:rPr>
              <a:t>  are above, where Christ </a:t>
            </a:r>
          </a:p>
          <a:p>
            <a:pPr algn="l"/>
            <a:r>
              <a:rPr lang="en-US" sz="3700" b="1" dirty="0">
                <a:solidFill>
                  <a:srgbClr val="EBE0C1"/>
                </a:solidFill>
                <a:effectLst>
                  <a:glow rad="190500">
                    <a:schemeClr val="tx1">
                      <a:alpha val="75000"/>
                    </a:schemeClr>
                  </a:glow>
                </a:effectLst>
                <a:latin typeface="+mn-lt"/>
              </a:rPr>
              <a:t>  is…not on the things that </a:t>
            </a:r>
          </a:p>
          <a:p>
            <a:pPr algn="l"/>
            <a:r>
              <a:rPr lang="en-US" sz="3700" b="1" dirty="0">
                <a:solidFill>
                  <a:srgbClr val="EBE0C1"/>
                </a:solidFill>
                <a:effectLst>
                  <a:glow rad="190500">
                    <a:schemeClr val="tx1">
                      <a:alpha val="75000"/>
                    </a:schemeClr>
                  </a:glow>
                </a:effectLst>
                <a:latin typeface="+mn-lt"/>
              </a:rPr>
              <a:t>  are on earth, for you have </a:t>
            </a:r>
          </a:p>
          <a:p>
            <a:pPr algn="l"/>
            <a:r>
              <a:rPr lang="en-US" sz="3700" b="1" dirty="0">
                <a:solidFill>
                  <a:srgbClr val="EBE0C1"/>
                </a:solidFill>
                <a:effectLst>
                  <a:glow rad="190500">
                    <a:schemeClr val="tx1">
                      <a:alpha val="75000"/>
                    </a:schemeClr>
                  </a:glow>
                </a:effectLst>
                <a:latin typeface="+mn-lt"/>
              </a:rPr>
              <a:t>  died, and your life is hidden </a:t>
            </a:r>
          </a:p>
          <a:p>
            <a:pPr algn="l"/>
            <a:r>
              <a:rPr lang="en-US" sz="3700" b="1" dirty="0">
                <a:solidFill>
                  <a:srgbClr val="EBE0C1"/>
                </a:solidFill>
                <a:effectLst>
                  <a:glow rad="190500">
                    <a:schemeClr val="tx1">
                      <a:alpha val="75000"/>
                    </a:schemeClr>
                  </a:glow>
                </a:effectLst>
                <a:latin typeface="+mn-lt"/>
              </a:rPr>
              <a:t>  with Christ in God….Put to </a:t>
            </a:r>
          </a:p>
          <a:p>
            <a:pPr algn="l"/>
            <a:r>
              <a:rPr lang="en-US" sz="3700" b="1" dirty="0">
                <a:solidFill>
                  <a:srgbClr val="EBE0C1"/>
                </a:solidFill>
                <a:effectLst>
                  <a:glow rad="190500">
                    <a:schemeClr val="tx1">
                      <a:alpha val="75000"/>
                    </a:schemeClr>
                  </a:glow>
                </a:effectLst>
                <a:latin typeface="+mn-lt"/>
              </a:rPr>
              <a:t>  death, therefore, whatever </a:t>
            </a:r>
          </a:p>
          <a:p>
            <a:pPr algn="l"/>
            <a:r>
              <a:rPr lang="en-US" sz="3700" b="1" dirty="0">
                <a:solidFill>
                  <a:srgbClr val="EBE0C1"/>
                </a:solidFill>
                <a:effectLst>
                  <a:glow rad="190500">
                    <a:schemeClr val="tx1">
                      <a:alpha val="75000"/>
                    </a:schemeClr>
                  </a:glow>
                </a:effectLst>
                <a:latin typeface="+mn-lt"/>
              </a:rPr>
              <a:t>  in you is earthly: sexual </a:t>
            </a:r>
          </a:p>
          <a:p>
            <a:pPr algn="l"/>
            <a:r>
              <a:rPr lang="en-US" sz="3700" b="1" dirty="0">
                <a:solidFill>
                  <a:srgbClr val="EBE0C1"/>
                </a:solidFill>
                <a:effectLst>
                  <a:glow rad="190500">
                    <a:schemeClr val="tx1">
                      <a:alpha val="75000"/>
                    </a:schemeClr>
                  </a:glow>
                </a:effectLst>
                <a:latin typeface="+mn-lt"/>
              </a:rPr>
              <a:t>  immorality, impurity, </a:t>
            </a:r>
          </a:p>
          <a:p>
            <a:pPr algn="l"/>
            <a:r>
              <a:rPr lang="en-US" sz="3700" b="1" dirty="0">
                <a:solidFill>
                  <a:srgbClr val="EBE0C1"/>
                </a:solidFill>
                <a:effectLst>
                  <a:glow rad="190500">
                    <a:schemeClr val="tx1">
                      <a:alpha val="75000"/>
                    </a:schemeClr>
                  </a:glow>
                </a:effectLst>
                <a:latin typeface="+mn-lt"/>
              </a:rPr>
              <a:t>  passion, evil desire, and </a:t>
            </a:r>
          </a:p>
          <a:p>
            <a:pPr algn="l"/>
            <a:r>
              <a:rPr lang="en-US" sz="3700" b="1" dirty="0">
                <a:solidFill>
                  <a:srgbClr val="EBE0C1"/>
                </a:solidFill>
                <a:effectLst>
                  <a:glow rad="190500">
                    <a:schemeClr val="tx1">
                      <a:alpha val="75000"/>
                    </a:schemeClr>
                  </a:glow>
                </a:effectLst>
                <a:latin typeface="+mn-lt"/>
              </a:rPr>
              <a:t>  greed (which is idolatry).”</a:t>
            </a:r>
          </a:p>
          <a:p>
            <a:pPr algn="r"/>
            <a:r>
              <a:rPr lang="en-US" sz="3600" b="1" dirty="0">
                <a:solidFill>
                  <a:srgbClr val="EBE0C1"/>
                </a:solidFill>
                <a:effectLst>
                  <a:glow rad="190500">
                    <a:schemeClr val="tx1">
                      <a:alpha val="75000"/>
                    </a:schemeClr>
                  </a:glow>
                </a:effectLst>
                <a:latin typeface="+mn-lt"/>
              </a:rPr>
              <a:t>Colossians 3:1-3, 5</a:t>
            </a:r>
            <a:endParaRPr lang="en-US" sz="3600" b="1" dirty="0">
              <a:solidFill>
                <a:srgbClr val="C7CCD2"/>
              </a:solidFill>
              <a:effectLst>
                <a:glow rad="190500">
                  <a:schemeClr val="tx1">
                    <a:alpha val="75000"/>
                  </a:schemeClr>
                </a:glow>
              </a:effectLst>
              <a:latin typeface="+mn-lt"/>
            </a:endParaRPr>
          </a:p>
        </p:txBody>
      </p:sp>
    </p:spTree>
    <p:extLst>
      <p:ext uri="{BB962C8B-B14F-4D97-AF65-F5344CB8AC3E}">
        <p14:creationId xmlns:p14="http://schemas.microsoft.com/office/powerpoint/2010/main" val="199237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759B4F-CC53-592A-EBBB-6C728A4F8D63}"/>
              </a:ext>
            </a:extLst>
          </p:cNvPr>
          <p:cNvSpPr txBox="1"/>
          <p:nvPr/>
        </p:nvSpPr>
        <p:spPr>
          <a:xfrm>
            <a:off x="1989143" y="1452796"/>
            <a:ext cx="8213713" cy="3416320"/>
          </a:xfrm>
          <a:prstGeom prst="rect">
            <a:avLst/>
          </a:prstGeom>
          <a:noFill/>
        </p:spPr>
        <p:txBody>
          <a:bodyPr wrap="square">
            <a:spAutoFit/>
          </a:bodyPr>
          <a:lstStyle/>
          <a:p>
            <a:pPr algn="ctr"/>
            <a:r>
              <a:rPr lang="en-US" sz="7200" b="1" dirty="0">
                <a:solidFill>
                  <a:schemeClr val="bg1">
                    <a:lumMod val="95000"/>
                  </a:schemeClr>
                </a:solidFill>
                <a:effectLst>
                  <a:glow rad="190500">
                    <a:schemeClr val="tx1">
                      <a:alpha val="75000"/>
                    </a:schemeClr>
                  </a:glow>
                </a:effectLst>
              </a:rPr>
              <a:t>How do you see idolatry applying in your life today?</a:t>
            </a:r>
          </a:p>
        </p:txBody>
      </p:sp>
    </p:spTree>
    <p:extLst>
      <p:ext uri="{BB962C8B-B14F-4D97-AF65-F5344CB8AC3E}">
        <p14:creationId xmlns:p14="http://schemas.microsoft.com/office/powerpoint/2010/main" val="7706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6" name="Rectangle 71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1" name="Picture 2">
            <a:extLst>
              <a:ext uri="{FF2B5EF4-FFF2-40B4-BE49-F238E27FC236}">
                <a16:creationId xmlns:a16="http://schemas.microsoft.com/office/drawing/2014/main" id="{6D842B2E-21C9-D3EE-C38F-9E9F7FDDAD30}"/>
              </a:ext>
            </a:extLst>
          </p:cNvPr>
          <p:cNvPicPr>
            <a:picLocks noChangeAspect="1"/>
          </p:cNvPicPr>
          <p:nvPr/>
        </p:nvPicPr>
        <p:blipFill rotWithShape="1">
          <a:blip r:embed="rId3">
            <a:extLst>
              <a:ext uri="{28A0092B-C50C-407E-A947-70E740481C1C}">
                <a14:useLocalDpi xmlns:a14="http://schemas.microsoft.com/office/drawing/2010/main" val="0"/>
              </a:ext>
            </a:extLst>
          </a:blip>
          <a:srcRect t="10031" b="5715"/>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Slide Number Placeholder 3">
            <a:extLst>
              <a:ext uri="{FF2B5EF4-FFF2-40B4-BE49-F238E27FC236}">
                <a16:creationId xmlns:a16="http://schemas.microsoft.com/office/drawing/2014/main" id="{D3726623-63AD-5B7C-6D05-05F23639916F}"/>
              </a:ext>
            </a:extLst>
          </p:cNvPr>
          <p:cNvSpPr>
            <a:spLocks noGrp="1"/>
          </p:cNvSpPr>
          <p:nvPr>
            <p:ph type="sldNum" sz="quarter" idx="10"/>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rtlCol="0" anchor="ctr">
            <a:normAutofit/>
          </a:bodyPr>
          <a:lstStyle>
            <a:lvl1pPr algn="l" eaLnBrk="0" hangingPunct="0">
              <a:spcBef>
                <a:spcPts val="750"/>
              </a:spcBef>
              <a:buClr>
                <a:srgbClr val="000000"/>
              </a:buClr>
              <a:buSzPct val="100000"/>
              <a:buFont typeface="Arial" panose="020B0604020202020204" pitchFamily="34" charset="0"/>
              <a:buChar char="•"/>
              <a:defRPr sz="3200">
                <a:solidFill>
                  <a:schemeClr val="tx1"/>
                </a:solidFill>
                <a:latin typeface="Calibri" panose="020F0502020204030204" pitchFamily="34" charset="0"/>
                <a:cs typeface="ヒラギノ角ゴ ProN W3" charset="0"/>
                <a:sym typeface="Calibri" panose="020F0502020204030204" pitchFamily="34" charset="0"/>
              </a:defRPr>
            </a:lvl1pPr>
            <a:lvl2pPr marL="371475" indent="-142875" algn="l" eaLnBrk="0" hangingPunct="0">
              <a:spcBef>
                <a:spcPts val="650"/>
              </a:spcBef>
              <a:buClr>
                <a:srgbClr val="000000"/>
              </a:buClr>
              <a:buSzPct val="100000"/>
              <a:buFont typeface="Arial" panose="020B0604020202020204" pitchFamily="34" charset="0"/>
              <a:buChar char="–"/>
              <a:defRPr sz="2800">
                <a:solidFill>
                  <a:schemeClr val="tx1"/>
                </a:solidFill>
                <a:latin typeface="Calibri" panose="020F0502020204030204" pitchFamily="34" charset="0"/>
                <a:cs typeface="ヒラギノ角ゴ ProN W3" charset="0"/>
                <a:sym typeface="Calibri" panose="020F0502020204030204" pitchFamily="34" charset="0"/>
              </a:defRPr>
            </a:lvl2pPr>
            <a:lvl3pPr marL="571500" indent="-114300" algn="l" eaLnBrk="0" hangingPunct="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cs typeface="ヒラギノ角ゴ ProN W3" charset="0"/>
                <a:sym typeface="Calibri" panose="020F0502020204030204" pitchFamily="34" charset="0"/>
              </a:defRPr>
            </a:lvl3pPr>
            <a:lvl4pPr marL="800100" indent="-114300" algn="l" eaLnBrk="0" hangingPunct="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4pPr>
            <a:lvl5pPr marL="1028700" indent="-114300" algn="l" eaLnBrk="0" hangingPunct="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5pPr>
            <a:lvl6pPr marL="12573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6pPr>
            <a:lvl7pPr marL="14859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7pPr>
            <a:lvl8pPr marL="17145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8pPr>
            <a:lvl9pPr marL="19431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9pPr>
          </a:lstStyle>
          <a:p>
            <a:pPr algn="r" eaLnBrk="1" hangingPunct="1">
              <a:spcBef>
                <a:spcPct val="0"/>
              </a:spcBef>
              <a:spcAft>
                <a:spcPts val="600"/>
              </a:spcAft>
              <a:buClrTx/>
              <a:buSzTx/>
              <a:buFontTx/>
              <a:buNone/>
            </a:pPr>
            <a:fld id="{C24E81B2-322D-4BBC-9CEF-DEAED1259F72}" type="slidenum">
              <a:rPr lang="en-US" altLang="en-US" sz="1200">
                <a:solidFill>
                  <a:srgbClr val="FFFFFF"/>
                </a:solidFill>
                <a:latin typeface="+mn-lt"/>
                <a:cs typeface="+mn-cs"/>
              </a:rPr>
              <a:pPr algn="r" eaLnBrk="1" hangingPunct="1">
                <a:spcBef>
                  <a:spcPct val="0"/>
                </a:spcBef>
                <a:spcAft>
                  <a:spcPts val="600"/>
                </a:spcAft>
                <a:buClrTx/>
                <a:buSzTx/>
                <a:buFontTx/>
                <a:buNone/>
              </a:pPr>
              <a:t>2</a:t>
            </a:fld>
            <a:endParaRPr lang="en-US" altLang="en-US" sz="1200">
              <a:solidFill>
                <a:srgbClr val="FFFFFF"/>
              </a:solidFill>
              <a:latin typeface="+mn-lt"/>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51723FE-D583-F829-49B6-5C90451BC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9DF463-A715-0AA3-39D6-03A7F6367C0B}"/>
              </a:ext>
            </a:extLst>
          </p:cNvPr>
          <p:cNvSpPr txBox="1"/>
          <p:nvPr/>
        </p:nvSpPr>
        <p:spPr>
          <a:xfrm>
            <a:off x="240580" y="774577"/>
            <a:ext cx="8983319" cy="3600986"/>
          </a:xfrm>
          <a:prstGeom prst="rect">
            <a:avLst/>
          </a:prstGeom>
          <a:noFill/>
        </p:spPr>
        <p:txBody>
          <a:bodyPr wrap="square">
            <a:spAutoFit/>
          </a:bodyPr>
          <a:lstStyle/>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What do we really worship?</a:t>
            </a:r>
          </a:p>
          <a:p>
            <a:pPr marL="457200" indent="-457200">
              <a:buFont typeface="Arial" panose="020B0604020202020204" pitchFamily="34" charset="0"/>
              <a:buChar char="•"/>
            </a:pPr>
            <a:r>
              <a:rPr lang="en-US" sz="4800" b="1" dirty="0">
                <a:solidFill>
                  <a:schemeClr val="accent4">
                    <a:lumMod val="60000"/>
                    <a:lumOff val="40000"/>
                  </a:schemeClr>
                </a:solidFill>
                <a:effectLst>
                  <a:glow rad="190500">
                    <a:schemeClr val="tx1">
                      <a:alpha val="75000"/>
                    </a:schemeClr>
                  </a:glow>
                </a:effectLst>
              </a:rPr>
              <a:t>Powerful Female Disciples of </a:t>
            </a:r>
          </a:p>
          <a:p>
            <a:r>
              <a:rPr lang="en-US" sz="4800" b="1" dirty="0">
                <a:solidFill>
                  <a:schemeClr val="accent4">
                    <a:lumMod val="60000"/>
                    <a:lumOff val="40000"/>
                  </a:schemeClr>
                </a:solidFill>
                <a:effectLst>
                  <a:glow rad="190500">
                    <a:schemeClr val="tx1">
                      <a:alpha val="75000"/>
                    </a:schemeClr>
                  </a:glow>
                </a:effectLst>
              </a:rPr>
              <a:t>    Christ</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Burning Books (and Ships)</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Feeding the Flock</a:t>
            </a:r>
          </a:p>
        </p:txBody>
      </p:sp>
    </p:spTree>
    <p:extLst>
      <p:ext uri="{BB962C8B-B14F-4D97-AF65-F5344CB8AC3E}">
        <p14:creationId xmlns:p14="http://schemas.microsoft.com/office/powerpoint/2010/main" val="96601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C83F9-C53C-94A9-6DB2-A37AC8D06B9C}"/>
              </a:ext>
            </a:extLst>
          </p:cNvPr>
          <p:cNvSpPr txBox="1">
            <a:spLocks/>
          </p:cNvSpPr>
          <p:nvPr/>
        </p:nvSpPr>
        <p:spPr>
          <a:xfrm>
            <a:off x="275605" y="0"/>
            <a:ext cx="6897552" cy="660498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500" b="1" dirty="0">
                <a:solidFill>
                  <a:srgbClr val="DDDDDD"/>
                </a:solidFill>
                <a:effectLst>
                  <a:glow rad="190500">
                    <a:schemeClr val="tx1">
                      <a:alpha val="75000"/>
                    </a:schemeClr>
                  </a:glow>
                </a:effectLst>
                <a:latin typeface="+mn-lt"/>
              </a:rPr>
              <a:t>“On the sabbath day we went outside </a:t>
            </a:r>
          </a:p>
          <a:p>
            <a:pPr algn="l"/>
            <a:r>
              <a:rPr lang="en-US" sz="3500" b="1" dirty="0">
                <a:solidFill>
                  <a:srgbClr val="DDDDDD"/>
                </a:solidFill>
                <a:effectLst>
                  <a:glow rad="190500">
                    <a:schemeClr val="tx1">
                      <a:alpha val="75000"/>
                    </a:schemeClr>
                  </a:glow>
                </a:effectLst>
                <a:latin typeface="+mn-lt"/>
              </a:rPr>
              <a:t>  the gate by the river, where we </a:t>
            </a:r>
          </a:p>
          <a:p>
            <a:pPr algn="l"/>
            <a:r>
              <a:rPr lang="en-US" sz="3500" b="1" dirty="0">
                <a:solidFill>
                  <a:srgbClr val="DDDDDD"/>
                </a:solidFill>
                <a:effectLst>
                  <a:glow rad="190500">
                    <a:schemeClr val="tx1">
                      <a:alpha val="75000"/>
                    </a:schemeClr>
                  </a:glow>
                </a:effectLst>
                <a:latin typeface="+mn-lt"/>
              </a:rPr>
              <a:t>  supposed there was a place of prayer; </a:t>
            </a:r>
          </a:p>
          <a:p>
            <a:pPr algn="l"/>
            <a:r>
              <a:rPr lang="en-US" sz="3500" b="1" dirty="0">
                <a:solidFill>
                  <a:srgbClr val="DDDDDD"/>
                </a:solidFill>
                <a:effectLst>
                  <a:glow rad="190500">
                    <a:schemeClr val="tx1">
                      <a:alpha val="75000"/>
                    </a:schemeClr>
                  </a:glow>
                </a:effectLst>
                <a:latin typeface="+mn-lt"/>
              </a:rPr>
              <a:t>  and we sat down and spoke to the </a:t>
            </a:r>
          </a:p>
          <a:p>
            <a:pPr algn="l"/>
            <a:r>
              <a:rPr lang="en-US" sz="3500" b="1" dirty="0">
                <a:solidFill>
                  <a:srgbClr val="DDDDDD"/>
                </a:solidFill>
                <a:effectLst>
                  <a:glow rad="190500">
                    <a:schemeClr val="tx1">
                      <a:alpha val="75000"/>
                    </a:schemeClr>
                  </a:glow>
                </a:effectLst>
                <a:latin typeface="+mn-lt"/>
              </a:rPr>
              <a:t>  women who had gathered there. </a:t>
            </a:r>
          </a:p>
          <a:p>
            <a:pPr algn="l"/>
            <a:r>
              <a:rPr lang="en-US" sz="3500" b="1" dirty="0">
                <a:solidFill>
                  <a:srgbClr val="DDDDDD"/>
                </a:solidFill>
                <a:effectLst>
                  <a:glow rad="190500">
                    <a:schemeClr val="tx1">
                      <a:alpha val="75000"/>
                    </a:schemeClr>
                  </a:glow>
                </a:effectLst>
                <a:latin typeface="+mn-lt"/>
              </a:rPr>
              <a:t>  A certain woman named Lydia, a  </a:t>
            </a:r>
          </a:p>
          <a:p>
            <a:pPr algn="l"/>
            <a:r>
              <a:rPr lang="en-US" sz="3500" b="1" dirty="0">
                <a:solidFill>
                  <a:srgbClr val="DDDDDD"/>
                </a:solidFill>
                <a:effectLst>
                  <a:glow rad="190500">
                    <a:schemeClr val="tx1">
                      <a:alpha val="75000"/>
                    </a:schemeClr>
                  </a:glow>
                </a:effectLst>
                <a:latin typeface="+mn-lt"/>
              </a:rPr>
              <a:t>  worshiper of God, was listening to us; </a:t>
            </a:r>
          </a:p>
          <a:p>
            <a:pPr algn="l"/>
            <a:r>
              <a:rPr lang="en-US" sz="3500" b="1" dirty="0">
                <a:solidFill>
                  <a:srgbClr val="DDDDDD"/>
                </a:solidFill>
                <a:effectLst>
                  <a:glow rad="190500">
                    <a:schemeClr val="tx1">
                      <a:alpha val="75000"/>
                    </a:schemeClr>
                  </a:glow>
                </a:effectLst>
                <a:latin typeface="+mn-lt"/>
              </a:rPr>
              <a:t>  she was…a dealer in purple cloth. </a:t>
            </a:r>
          </a:p>
          <a:p>
            <a:pPr algn="l"/>
            <a:r>
              <a:rPr lang="en-US" sz="3500" b="1" dirty="0">
                <a:solidFill>
                  <a:srgbClr val="DDDDDD"/>
                </a:solidFill>
                <a:effectLst>
                  <a:glow rad="190500">
                    <a:schemeClr val="tx1">
                      <a:alpha val="75000"/>
                    </a:schemeClr>
                  </a:glow>
                </a:effectLst>
                <a:latin typeface="+mn-lt"/>
              </a:rPr>
              <a:t>  The Lord </a:t>
            </a:r>
            <a:r>
              <a:rPr lang="en-US" sz="3500" b="1" dirty="0">
                <a:solidFill>
                  <a:srgbClr val="756E93"/>
                </a:solidFill>
                <a:effectLst>
                  <a:glow rad="190500">
                    <a:schemeClr val="tx1">
                      <a:alpha val="75000"/>
                    </a:schemeClr>
                  </a:glow>
                </a:effectLst>
                <a:latin typeface="+mn-lt"/>
              </a:rPr>
              <a:t>opened her heart </a:t>
            </a:r>
            <a:r>
              <a:rPr lang="en-US" sz="3500" b="1" dirty="0">
                <a:solidFill>
                  <a:srgbClr val="DDDDDD"/>
                </a:solidFill>
                <a:effectLst>
                  <a:glow rad="190500">
                    <a:schemeClr val="tx1">
                      <a:alpha val="75000"/>
                    </a:schemeClr>
                  </a:glow>
                </a:effectLst>
                <a:latin typeface="+mn-lt"/>
              </a:rPr>
              <a:t>to listen </a:t>
            </a:r>
          </a:p>
          <a:p>
            <a:pPr algn="l"/>
            <a:r>
              <a:rPr lang="en-US" sz="3500" b="1" dirty="0">
                <a:solidFill>
                  <a:srgbClr val="DDDDDD"/>
                </a:solidFill>
                <a:effectLst>
                  <a:glow rad="190500">
                    <a:schemeClr val="tx1">
                      <a:alpha val="75000"/>
                    </a:schemeClr>
                  </a:glow>
                </a:effectLst>
                <a:latin typeface="+mn-lt"/>
              </a:rPr>
              <a:t>  eagerly to what was said by Paul. </a:t>
            </a:r>
          </a:p>
          <a:p>
            <a:pPr algn="l"/>
            <a:r>
              <a:rPr lang="en-US" sz="3500" b="1" dirty="0">
                <a:solidFill>
                  <a:srgbClr val="DDDDDD"/>
                </a:solidFill>
                <a:effectLst>
                  <a:glow rad="190500">
                    <a:schemeClr val="tx1">
                      <a:alpha val="75000"/>
                    </a:schemeClr>
                  </a:glow>
                </a:effectLst>
                <a:latin typeface="+mn-lt"/>
              </a:rPr>
              <a:t>  When she and her household were </a:t>
            </a:r>
          </a:p>
          <a:p>
            <a:pPr algn="l"/>
            <a:r>
              <a:rPr lang="en-US" sz="3500" b="1" dirty="0">
                <a:solidFill>
                  <a:srgbClr val="DDDDDD"/>
                </a:solidFill>
                <a:effectLst>
                  <a:glow rad="190500">
                    <a:schemeClr val="tx1">
                      <a:alpha val="75000"/>
                    </a:schemeClr>
                  </a:glow>
                </a:effectLst>
                <a:latin typeface="+mn-lt"/>
              </a:rPr>
              <a:t>  baptized, she urged us, saying, ‘If you </a:t>
            </a:r>
          </a:p>
          <a:p>
            <a:pPr algn="l"/>
            <a:r>
              <a:rPr lang="en-US" sz="3500" b="1" dirty="0">
                <a:solidFill>
                  <a:srgbClr val="DDDDDD"/>
                </a:solidFill>
                <a:effectLst>
                  <a:glow rad="190500">
                    <a:schemeClr val="tx1">
                      <a:alpha val="75000"/>
                    </a:schemeClr>
                  </a:glow>
                </a:effectLst>
                <a:latin typeface="+mn-lt"/>
              </a:rPr>
              <a:t>  have judged me to be faithful to the </a:t>
            </a:r>
          </a:p>
          <a:p>
            <a:pPr algn="l"/>
            <a:r>
              <a:rPr lang="en-US" sz="3500" b="1" dirty="0">
                <a:solidFill>
                  <a:srgbClr val="DDDDDD"/>
                </a:solidFill>
                <a:effectLst>
                  <a:glow rad="190500">
                    <a:schemeClr val="tx1">
                      <a:alpha val="75000"/>
                    </a:schemeClr>
                  </a:glow>
                </a:effectLst>
                <a:latin typeface="+mn-lt"/>
              </a:rPr>
              <a:t>  Lord, come and stay at my home.’ And </a:t>
            </a:r>
          </a:p>
          <a:p>
            <a:pPr algn="l"/>
            <a:r>
              <a:rPr lang="en-US" sz="3500" b="1" dirty="0">
                <a:solidFill>
                  <a:srgbClr val="DDDDDD"/>
                </a:solidFill>
                <a:effectLst>
                  <a:glow rad="190500">
                    <a:schemeClr val="tx1">
                      <a:alpha val="75000"/>
                    </a:schemeClr>
                  </a:glow>
                </a:effectLst>
                <a:latin typeface="+mn-lt"/>
              </a:rPr>
              <a:t>  she prevailed upon us.”</a:t>
            </a:r>
          </a:p>
          <a:p>
            <a:pPr algn="r"/>
            <a:r>
              <a:rPr lang="en-US" sz="3200" b="1" dirty="0">
                <a:solidFill>
                  <a:srgbClr val="DDDDDD"/>
                </a:solidFill>
                <a:effectLst>
                  <a:glow rad="190500">
                    <a:schemeClr val="tx1">
                      <a:alpha val="75000"/>
                    </a:schemeClr>
                  </a:glow>
                </a:effectLst>
                <a:latin typeface="+mn-lt"/>
              </a:rPr>
              <a:t>  Acts 16:13-15</a:t>
            </a:r>
          </a:p>
        </p:txBody>
      </p:sp>
      <p:pic>
        <p:nvPicPr>
          <p:cNvPr id="3" name="Picture 2" descr="A person washing clothes in a bowl&#10;&#10;Description automatically generated with low confidence">
            <a:extLst>
              <a:ext uri="{FF2B5EF4-FFF2-40B4-BE49-F238E27FC236}">
                <a16:creationId xmlns:a16="http://schemas.microsoft.com/office/drawing/2014/main" id="{194C1AC7-3D34-230A-B57D-534EC6FD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372" y="0"/>
            <a:ext cx="5103628" cy="6858000"/>
          </a:xfrm>
          <a:prstGeom prst="rect">
            <a:avLst/>
          </a:prstGeom>
        </p:spPr>
      </p:pic>
      <p:sp>
        <p:nvSpPr>
          <p:cNvPr id="5" name="Rectangle 4">
            <a:extLst>
              <a:ext uri="{FF2B5EF4-FFF2-40B4-BE49-F238E27FC236}">
                <a16:creationId xmlns:a16="http://schemas.microsoft.com/office/drawing/2014/main" id="{15397D89-7B78-2476-1525-BC2820C247DF}"/>
              </a:ext>
            </a:extLst>
          </p:cNvPr>
          <p:cNvSpPr/>
          <p:nvPr/>
        </p:nvSpPr>
        <p:spPr>
          <a:xfrm>
            <a:off x="708837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09A1F4-D39B-6EFE-5453-9A06AC23CC93}"/>
              </a:ext>
            </a:extLst>
          </p:cNvPr>
          <p:cNvSpPr txBox="1"/>
          <p:nvPr/>
        </p:nvSpPr>
        <p:spPr>
          <a:xfrm>
            <a:off x="10091829" y="6519446"/>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FFFFFF"/>
                </a:solidFill>
                <a:effectLst>
                  <a:glow rad="190500">
                    <a:schemeClr val="tx1">
                      <a:alpha val="75000"/>
                    </a:schemeClr>
                  </a:glow>
                </a:effectLst>
              </a:rPr>
              <a:t>Elspeth Young</a:t>
            </a:r>
            <a:endParaRPr lang="en-US" sz="1600" dirty="0">
              <a:cs typeface="Calibri"/>
            </a:endParaRPr>
          </a:p>
        </p:txBody>
      </p:sp>
    </p:spTree>
    <p:extLst>
      <p:ext uri="{BB962C8B-B14F-4D97-AF65-F5344CB8AC3E}">
        <p14:creationId xmlns:p14="http://schemas.microsoft.com/office/powerpoint/2010/main" val="625395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C83F9-C53C-94A9-6DB2-A37AC8D06B9C}"/>
              </a:ext>
            </a:extLst>
          </p:cNvPr>
          <p:cNvSpPr txBox="1">
            <a:spLocks/>
          </p:cNvSpPr>
          <p:nvPr/>
        </p:nvSpPr>
        <p:spPr>
          <a:xfrm>
            <a:off x="333619" y="550415"/>
            <a:ext cx="6897552" cy="5539666"/>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DDDDDD"/>
                </a:solidFill>
                <a:effectLst>
                  <a:glow rad="190500">
                    <a:schemeClr val="tx1">
                      <a:alpha val="75000"/>
                    </a:schemeClr>
                  </a:glow>
                </a:effectLst>
                <a:latin typeface="+mn-lt"/>
              </a:rPr>
              <a:t>“After Paul and Silas came </a:t>
            </a:r>
          </a:p>
          <a:p>
            <a:pPr algn="l"/>
            <a:r>
              <a:rPr lang="en-US" sz="4800" b="1" dirty="0">
                <a:solidFill>
                  <a:srgbClr val="DDDDDD"/>
                </a:solidFill>
                <a:effectLst>
                  <a:glow rad="190500">
                    <a:schemeClr val="tx1">
                      <a:alpha val="75000"/>
                    </a:schemeClr>
                  </a:glow>
                </a:effectLst>
                <a:latin typeface="+mn-lt"/>
              </a:rPr>
              <a:t>  out of the prison, they </a:t>
            </a:r>
          </a:p>
          <a:p>
            <a:pPr algn="l"/>
            <a:r>
              <a:rPr lang="en-US" sz="4800" b="1" dirty="0">
                <a:solidFill>
                  <a:srgbClr val="DDDDDD"/>
                </a:solidFill>
                <a:effectLst>
                  <a:glow rad="190500">
                    <a:schemeClr val="tx1">
                      <a:alpha val="75000"/>
                    </a:schemeClr>
                  </a:glow>
                </a:effectLst>
                <a:latin typeface="+mn-lt"/>
              </a:rPr>
              <a:t>  went to Lydia’s house, </a:t>
            </a:r>
          </a:p>
          <a:p>
            <a:pPr algn="l"/>
            <a:r>
              <a:rPr lang="en-US" sz="4800" b="1" dirty="0">
                <a:solidFill>
                  <a:srgbClr val="DDDDDD"/>
                </a:solidFill>
                <a:effectLst>
                  <a:glow rad="190500">
                    <a:schemeClr val="tx1">
                      <a:alpha val="75000"/>
                    </a:schemeClr>
                  </a:glow>
                </a:effectLst>
                <a:latin typeface="+mn-lt"/>
              </a:rPr>
              <a:t>  where they met with the </a:t>
            </a:r>
          </a:p>
          <a:p>
            <a:pPr algn="l"/>
            <a:r>
              <a:rPr lang="en-US" sz="4800" b="1" dirty="0">
                <a:solidFill>
                  <a:srgbClr val="DDDDDD"/>
                </a:solidFill>
                <a:effectLst>
                  <a:glow rad="190500">
                    <a:schemeClr val="tx1">
                      <a:alpha val="75000"/>
                    </a:schemeClr>
                  </a:glow>
                </a:effectLst>
                <a:latin typeface="+mn-lt"/>
              </a:rPr>
              <a:t>  brothers and sisters and </a:t>
            </a:r>
          </a:p>
          <a:p>
            <a:pPr algn="l"/>
            <a:r>
              <a:rPr lang="en-US" sz="4800" b="1" dirty="0">
                <a:solidFill>
                  <a:srgbClr val="DDDDDD"/>
                </a:solidFill>
                <a:effectLst>
                  <a:glow rad="190500">
                    <a:schemeClr val="tx1">
                      <a:alpha val="75000"/>
                    </a:schemeClr>
                  </a:glow>
                </a:effectLst>
                <a:latin typeface="+mn-lt"/>
              </a:rPr>
              <a:t>  encouraged them. Then </a:t>
            </a:r>
          </a:p>
          <a:p>
            <a:pPr algn="l"/>
            <a:r>
              <a:rPr lang="en-US" sz="4800" b="1" dirty="0">
                <a:solidFill>
                  <a:srgbClr val="DDDDDD"/>
                </a:solidFill>
                <a:effectLst>
                  <a:glow rad="190500">
                    <a:schemeClr val="tx1">
                      <a:alpha val="75000"/>
                    </a:schemeClr>
                  </a:glow>
                </a:effectLst>
                <a:latin typeface="+mn-lt"/>
              </a:rPr>
              <a:t>  they left.”</a:t>
            </a:r>
          </a:p>
          <a:p>
            <a:r>
              <a:rPr lang="en-US" sz="4000" b="1" dirty="0">
                <a:solidFill>
                  <a:srgbClr val="DDDDDD"/>
                </a:solidFill>
                <a:effectLst>
                  <a:glow rad="190500">
                    <a:schemeClr val="tx1">
                      <a:alpha val="75000"/>
                    </a:schemeClr>
                  </a:glow>
                </a:effectLst>
                <a:latin typeface="+mn-lt"/>
              </a:rPr>
              <a:t>                                 Acts 16:40</a:t>
            </a:r>
          </a:p>
        </p:txBody>
      </p:sp>
      <p:pic>
        <p:nvPicPr>
          <p:cNvPr id="3" name="Picture 2" descr="A person washing clothes in a bowl&#10;&#10;Description automatically generated with low confidence">
            <a:extLst>
              <a:ext uri="{FF2B5EF4-FFF2-40B4-BE49-F238E27FC236}">
                <a16:creationId xmlns:a16="http://schemas.microsoft.com/office/drawing/2014/main" id="{194C1AC7-3D34-230A-B57D-534EC6FD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372" y="0"/>
            <a:ext cx="5103628" cy="6858000"/>
          </a:xfrm>
          <a:prstGeom prst="rect">
            <a:avLst/>
          </a:prstGeom>
        </p:spPr>
      </p:pic>
      <p:sp>
        <p:nvSpPr>
          <p:cNvPr id="5" name="Rectangle 4">
            <a:extLst>
              <a:ext uri="{FF2B5EF4-FFF2-40B4-BE49-F238E27FC236}">
                <a16:creationId xmlns:a16="http://schemas.microsoft.com/office/drawing/2014/main" id="{15397D89-7B78-2476-1525-BC2820C247DF}"/>
              </a:ext>
            </a:extLst>
          </p:cNvPr>
          <p:cNvSpPr/>
          <p:nvPr/>
        </p:nvSpPr>
        <p:spPr>
          <a:xfrm>
            <a:off x="7088372"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09A1F4-D39B-6EFE-5453-9A06AC23CC93}"/>
              </a:ext>
            </a:extLst>
          </p:cNvPr>
          <p:cNvSpPr txBox="1"/>
          <p:nvPr/>
        </p:nvSpPr>
        <p:spPr>
          <a:xfrm>
            <a:off x="10091829" y="6519446"/>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FFFFFF"/>
                </a:solidFill>
                <a:effectLst>
                  <a:glow rad="190500">
                    <a:schemeClr val="tx1">
                      <a:alpha val="75000"/>
                    </a:schemeClr>
                  </a:glow>
                </a:effectLst>
              </a:rPr>
              <a:t>Elspeth Young</a:t>
            </a:r>
            <a:endParaRPr lang="en-US" sz="1600" dirty="0">
              <a:cs typeface="Calibri"/>
            </a:endParaRPr>
          </a:p>
        </p:txBody>
      </p:sp>
    </p:spTree>
    <p:extLst>
      <p:ext uri="{BB962C8B-B14F-4D97-AF65-F5344CB8AC3E}">
        <p14:creationId xmlns:p14="http://schemas.microsoft.com/office/powerpoint/2010/main" val="2432374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C83F9-C53C-94A9-6DB2-A37AC8D06B9C}"/>
              </a:ext>
            </a:extLst>
          </p:cNvPr>
          <p:cNvSpPr txBox="1">
            <a:spLocks/>
          </p:cNvSpPr>
          <p:nvPr/>
        </p:nvSpPr>
        <p:spPr>
          <a:xfrm>
            <a:off x="643244" y="1240654"/>
            <a:ext cx="10905511" cy="437669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DDDDDD"/>
                </a:solidFill>
                <a:effectLst>
                  <a:glow rad="190500">
                    <a:schemeClr val="tx1">
                      <a:alpha val="75000"/>
                    </a:schemeClr>
                  </a:glow>
                </a:effectLst>
                <a:latin typeface="+mn-lt"/>
              </a:rPr>
              <a:t>“When Priscilla and Aquila heard </a:t>
            </a:r>
          </a:p>
          <a:p>
            <a:pPr algn="l"/>
            <a:r>
              <a:rPr lang="en-US" b="1" dirty="0">
                <a:solidFill>
                  <a:srgbClr val="DDDDDD"/>
                </a:solidFill>
                <a:effectLst>
                  <a:glow rad="190500">
                    <a:schemeClr val="tx1">
                      <a:alpha val="75000"/>
                    </a:schemeClr>
                  </a:glow>
                </a:effectLst>
                <a:latin typeface="+mn-lt"/>
              </a:rPr>
              <a:t>  him, they took him aside and </a:t>
            </a:r>
          </a:p>
          <a:p>
            <a:pPr algn="l"/>
            <a:r>
              <a:rPr lang="en-US" b="1" dirty="0">
                <a:solidFill>
                  <a:srgbClr val="DDDDDD"/>
                </a:solidFill>
                <a:effectLst>
                  <a:glow rad="190500">
                    <a:schemeClr val="tx1">
                      <a:alpha val="75000"/>
                    </a:schemeClr>
                  </a:glow>
                </a:effectLst>
                <a:latin typeface="+mn-lt"/>
              </a:rPr>
              <a:t>  explained the Way of God to </a:t>
            </a:r>
          </a:p>
          <a:p>
            <a:pPr algn="l"/>
            <a:r>
              <a:rPr lang="en-US" b="1" dirty="0">
                <a:solidFill>
                  <a:srgbClr val="DDDDDD"/>
                </a:solidFill>
                <a:effectLst>
                  <a:glow rad="190500">
                    <a:schemeClr val="tx1">
                      <a:alpha val="75000"/>
                    </a:schemeClr>
                  </a:glow>
                </a:effectLst>
                <a:latin typeface="+mn-lt"/>
              </a:rPr>
              <a:t>  him more accurately.”</a:t>
            </a:r>
          </a:p>
          <a:p>
            <a:pPr algn="r"/>
            <a:r>
              <a:rPr lang="en-US" sz="4800" b="1" dirty="0">
                <a:solidFill>
                  <a:srgbClr val="DDDDDD"/>
                </a:solidFill>
                <a:effectLst>
                  <a:glow rad="190500">
                    <a:schemeClr val="tx1">
                      <a:alpha val="75000"/>
                    </a:schemeClr>
                  </a:glow>
                </a:effectLst>
                <a:latin typeface="+mn-lt"/>
              </a:rPr>
              <a:t>                      Acts 18:26</a:t>
            </a:r>
            <a:endParaRPr lang="en-US" sz="4000" b="1" dirty="0">
              <a:solidFill>
                <a:srgbClr val="DDDDDD"/>
              </a:solidFill>
              <a:effectLst>
                <a:glow rad="190500">
                  <a:schemeClr val="tx1">
                    <a:alpha val="75000"/>
                  </a:schemeClr>
                </a:glow>
              </a:effectLst>
              <a:latin typeface="+mn-lt"/>
            </a:endParaRPr>
          </a:p>
        </p:txBody>
      </p:sp>
    </p:spTree>
    <p:extLst>
      <p:ext uri="{BB962C8B-B14F-4D97-AF65-F5344CB8AC3E}">
        <p14:creationId xmlns:p14="http://schemas.microsoft.com/office/powerpoint/2010/main" val="48516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C83F9-C53C-94A9-6DB2-A37AC8D06B9C}"/>
              </a:ext>
            </a:extLst>
          </p:cNvPr>
          <p:cNvSpPr txBox="1">
            <a:spLocks/>
          </p:cNvSpPr>
          <p:nvPr/>
        </p:nvSpPr>
        <p:spPr>
          <a:xfrm>
            <a:off x="442950" y="-103203"/>
            <a:ext cx="11541358" cy="437669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DDDDDD"/>
                </a:solidFill>
                <a:effectLst>
                  <a:glow rad="190500">
                    <a:schemeClr val="tx1">
                      <a:alpha val="75000"/>
                    </a:schemeClr>
                  </a:glow>
                </a:effectLst>
                <a:latin typeface="+mn-lt"/>
              </a:rPr>
              <a:t>“Greet Prisca and Aquila, who work </a:t>
            </a:r>
          </a:p>
          <a:p>
            <a:pPr algn="l"/>
            <a:r>
              <a:rPr lang="en-US" b="1" dirty="0">
                <a:solidFill>
                  <a:srgbClr val="DDDDDD"/>
                </a:solidFill>
                <a:effectLst>
                  <a:glow rad="190500">
                    <a:schemeClr val="tx1">
                      <a:alpha val="75000"/>
                    </a:schemeClr>
                  </a:glow>
                </a:effectLst>
                <a:latin typeface="+mn-lt"/>
              </a:rPr>
              <a:t>  with me in Christ Jesus, and who </a:t>
            </a:r>
          </a:p>
          <a:p>
            <a:pPr algn="l"/>
            <a:r>
              <a:rPr lang="en-US" b="1" dirty="0">
                <a:solidFill>
                  <a:srgbClr val="DDDDDD"/>
                </a:solidFill>
                <a:effectLst>
                  <a:glow rad="190500">
                    <a:schemeClr val="tx1">
                      <a:alpha val="75000"/>
                    </a:schemeClr>
                  </a:glow>
                </a:effectLst>
                <a:latin typeface="+mn-lt"/>
              </a:rPr>
              <a:t>  risked their necks for my life, to </a:t>
            </a:r>
          </a:p>
          <a:p>
            <a:pPr algn="l"/>
            <a:r>
              <a:rPr lang="en-US" b="1" dirty="0">
                <a:solidFill>
                  <a:srgbClr val="DDDDDD"/>
                </a:solidFill>
                <a:effectLst>
                  <a:glow rad="190500">
                    <a:schemeClr val="tx1">
                      <a:alpha val="75000"/>
                    </a:schemeClr>
                  </a:glow>
                </a:effectLst>
                <a:latin typeface="+mn-lt"/>
              </a:rPr>
              <a:t>  whom not only I give thanks, but </a:t>
            </a:r>
          </a:p>
          <a:p>
            <a:pPr algn="l"/>
            <a:r>
              <a:rPr lang="en-US" b="1" dirty="0">
                <a:solidFill>
                  <a:srgbClr val="DDDDDD"/>
                </a:solidFill>
                <a:effectLst>
                  <a:glow rad="190500">
                    <a:schemeClr val="tx1">
                      <a:alpha val="75000"/>
                    </a:schemeClr>
                  </a:glow>
                </a:effectLst>
                <a:latin typeface="+mn-lt"/>
              </a:rPr>
              <a:t>  also all the churches of the Gentiles.”</a:t>
            </a:r>
          </a:p>
        </p:txBody>
      </p:sp>
      <p:sp>
        <p:nvSpPr>
          <p:cNvPr id="2" name="Title 1">
            <a:extLst>
              <a:ext uri="{FF2B5EF4-FFF2-40B4-BE49-F238E27FC236}">
                <a16:creationId xmlns:a16="http://schemas.microsoft.com/office/drawing/2014/main" id="{6B96DEA5-94A1-A4D0-A660-DD1EB6B31B5A}"/>
              </a:ext>
            </a:extLst>
          </p:cNvPr>
          <p:cNvSpPr txBox="1">
            <a:spLocks/>
          </p:cNvSpPr>
          <p:nvPr/>
        </p:nvSpPr>
        <p:spPr>
          <a:xfrm>
            <a:off x="442950" y="4156414"/>
            <a:ext cx="11341064" cy="173262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DDDDDD"/>
                </a:solidFill>
                <a:effectLst>
                  <a:glow rad="190500">
                    <a:schemeClr val="tx1">
                      <a:alpha val="75000"/>
                    </a:schemeClr>
                  </a:glow>
                </a:effectLst>
                <a:latin typeface="+mn-lt"/>
              </a:rPr>
              <a:t>“Greet…the church in their house.”</a:t>
            </a:r>
          </a:p>
        </p:txBody>
      </p:sp>
      <p:sp>
        <p:nvSpPr>
          <p:cNvPr id="3" name="Title 1">
            <a:extLst>
              <a:ext uri="{FF2B5EF4-FFF2-40B4-BE49-F238E27FC236}">
                <a16:creationId xmlns:a16="http://schemas.microsoft.com/office/drawing/2014/main" id="{4D042F10-0AD4-DEF7-866B-23808C2CEF11}"/>
              </a:ext>
            </a:extLst>
          </p:cNvPr>
          <p:cNvSpPr txBox="1">
            <a:spLocks/>
          </p:cNvSpPr>
          <p:nvPr/>
        </p:nvSpPr>
        <p:spPr>
          <a:xfrm>
            <a:off x="8182798" y="4090757"/>
            <a:ext cx="3801510" cy="71391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DDDDDD"/>
                </a:solidFill>
                <a:effectLst>
                  <a:glow rad="190500">
                    <a:schemeClr val="tx1">
                      <a:alpha val="75000"/>
                    </a:schemeClr>
                  </a:glow>
                </a:effectLst>
                <a:latin typeface="+mn-lt"/>
              </a:rPr>
              <a:t>Romans 16:3-4</a:t>
            </a:r>
          </a:p>
        </p:txBody>
      </p:sp>
      <p:sp>
        <p:nvSpPr>
          <p:cNvPr id="5" name="Title 1">
            <a:extLst>
              <a:ext uri="{FF2B5EF4-FFF2-40B4-BE49-F238E27FC236}">
                <a16:creationId xmlns:a16="http://schemas.microsoft.com/office/drawing/2014/main" id="{C64E9D1B-2CCE-044A-5FCF-ED1C6CE61B2A}"/>
              </a:ext>
            </a:extLst>
          </p:cNvPr>
          <p:cNvSpPr txBox="1">
            <a:spLocks/>
          </p:cNvSpPr>
          <p:nvPr/>
        </p:nvSpPr>
        <p:spPr>
          <a:xfrm>
            <a:off x="8182798" y="5771964"/>
            <a:ext cx="3801510" cy="71391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DDDDDD"/>
                </a:solidFill>
                <a:effectLst>
                  <a:glow rad="190500">
                    <a:schemeClr val="tx1">
                      <a:alpha val="75000"/>
                    </a:schemeClr>
                  </a:glow>
                </a:effectLst>
                <a:latin typeface="+mn-lt"/>
              </a:rPr>
              <a:t>Romans 16:5</a:t>
            </a:r>
          </a:p>
        </p:txBody>
      </p:sp>
    </p:spTree>
    <p:extLst>
      <p:ext uri="{BB962C8B-B14F-4D97-AF65-F5344CB8AC3E}">
        <p14:creationId xmlns:p14="http://schemas.microsoft.com/office/powerpoint/2010/main" val="136431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F5EF4B4-E71F-C17A-74CD-5A1B57DD2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 b="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C4C641-D054-2945-A77F-CB771D15891E}"/>
              </a:ext>
            </a:extLst>
          </p:cNvPr>
          <p:cNvSpPr txBox="1">
            <a:spLocks/>
          </p:cNvSpPr>
          <p:nvPr/>
        </p:nvSpPr>
        <p:spPr>
          <a:xfrm>
            <a:off x="346229" y="3675355"/>
            <a:ext cx="9960745" cy="307389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D6D6D4"/>
                </a:solidFill>
                <a:effectLst>
                  <a:glow rad="190500">
                    <a:schemeClr val="tx1">
                      <a:alpha val="75000"/>
                    </a:schemeClr>
                  </a:glow>
                </a:effectLst>
                <a:latin typeface="+mn-lt"/>
              </a:rPr>
              <a:t>“Not a few of the leading women” </a:t>
            </a:r>
          </a:p>
          <a:p>
            <a:pPr algn="l"/>
            <a:r>
              <a:rPr lang="en-US" sz="4000" b="1" dirty="0">
                <a:solidFill>
                  <a:srgbClr val="D6D6D4"/>
                </a:solidFill>
                <a:effectLst>
                  <a:glow rad="190500">
                    <a:schemeClr val="tx1">
                      <a:alpha val="75000"/>
                    </a:schemeClr>
                  </a:glow>
                </a:effectLst>
                <a:latin typeface="+mn-lt"/>
              </a:rPr>
              <a:t>  believed his words.</a:t>
            </a:r>
          </a:p>
          <a:p>
            <a:pPr algn="l"/>
            <a:r>
              <a:rPr lang="en-US" sz="4000" b="1" dirty="0">
                <a:solidFill>
                  <a:srgbClr val="D6D6D4"/>
                </a:solidFill>
                <a:effectLst>
                  <a:glow rad="190500">
                    <a:schemeClr val="tx1">
                      <a:alpha val="75000"/>
                    </a:schemeClr>
                  </a:glow>
                </a:effectLst>
                <a:latin typeface="+mn-lt"/>
              </a:rPr>
              <a:t>  Many believed his testimony including </a:t>
            </a:r>
          </a:p>
          <a:p>
            <a:pPr algn="l"/>
            <a:r>
              <a:rPr lang="en-US" sz="4000" b="1" dirty="0">
                <a:solidFill>
                  <a:srgbClr val="D6D6D4"/>
                </a:solidFill>
                <a:effectLst>
                  <a:glow rad="190500">
                    <a:schemeClr val="tx1">
                      <a:alpha val="75000"/>
                    </a:schemeClr>
                  </a:glow>
                </a:effectLst>
                <a:latin typeface="+mn-lt"/>
              </a:rPr>
              <a:t>  “not a few Greek women of high standing.”</a:t>
            </a:r>
          </a:p>
          <a:p>
            <a:r>
              <a:rPr lang="en-US" sz="4000" b="1" dirty="0">
                <a:solidFill>
                  <a:srgbClr val="D6D6D4"/>
                </a:solidFill>
                <a:effectLst>
                  <a:glow rad="190500">
                    <a:schemeClr val="tx1">
                      <a:alpha val="75000"/>
                    </a:schemeClr>
                  </a:glow>
                </a:effectLst>
                <a:latin typeface="+mn-lt"/>
              </a:rPr>
              <a:t>                                                              </a:t>
            </a:r>
            <a:r>
              <a:rPr lang="en-US" sz="3600" b="1" dirty="0">
                <a:solidFill>
                  <a:srgbClr val="D6D6D4"/>
                </a:solidFill>
                <a:effectLst>
                  <a:glow rad="190500">
                    <a:schemeClr val="tx1">
                      <a:alpha val="75000"/>
                    </a:schemeClr>
                  </a:glow>
                </a:effectLst>
                <a:latin typeface="+mn-lt"/>
              </a:rPr>
              <a:t>Acts 17:4, 12 </a:t>
            </a:r>
            <a:endParaRPr lang="en-US" sz="4000" b="1" dirty="0">
              <a:solidFill>
                <a:srgbClr val="D6D6D4"/>
              </a:solidFill>
              <a:effectLst>
                <a:glow rad="190500">
                  <a:schemeClr val="tx1">
                    <a:alpha val="75000"/>
                  </a:schemeClr>
                </a:glow>
              </a:effectLst>
              <a:latin typeface="+mn-lt"/>
            </a:endParaRPr>
          </a:p>
        </p:txBody>
      </p:sp>
    </p:spTree>
    <p:extLst>
      <p:ext uri="{BB962C8B-B14F-4D97-AF65-F5344CB8AC3E}">
        <p14:creationId xmlns:p14="http://schemas.microsoft.com/office/powerpoint/2010/main" val="1307133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C83F9-C53C-94A9-6DB2-A37AC8D06B9C}"/>
              </a:ext>
            </a:extLst>
          </p:cNvPr>
          <p:cNvSpPr txBox="1">
            <a:spLocks/>
          </p:cNvSpPr>
          <p:nvPr/>
        </p:nvSpPr>
        <p:spPr>
          <a:xfrm>
            <a:off x="980049" y="1240654"/>
            <a:ext cx="10231902" cy="437669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DDDDDD"/>
                </a:solidFill>
                <a:effectLst>
                  <a:glow rad="190500">
                    <a:schemeClr val="tx1">
                      <a:alpha val="75000"/>
                    </a:schemeClr>
                  </a:glow>
                </a:effectLst>
                <a:latin typeface="+mn-lt"/>
              </a:rPr>
              <a:t>“I call to remembrance the </a:t>
            </a:r>
          </a:p>
          <a:p>
            <a:pPr algn="l"/>
            <a:r>
              <a:rPr lang="en-US" b="1" dirty="0">
                <a:solidFill>
                  <a:schemeClr val="accent1">
                    <a:lumMod val="60000"/>
                    <a:lumOff val="40000"/>
                  </a:schemeClr>
                </a:solidFill>
                <a:effectLst>
                  <a:glow rad="190500">
                    <a:schemeClr val="tx1">
                      <a:alpha val="75000"/>
                    </a:schemeClr>
                  </a:glow>
                </a:effectLst>
                <a:latin typeface="+mn-lt"/>
              </a:rPr>
              <a:t>  unfeigned faith </a:t>
            </a:r>
            <a:r>
              <a:rPr lang="en-US" b="1" dirty="0">
                <a:solidFill>
                  <a:srgbClr val="DDDDDD"/>
                </a:solidFill>
                <a:effectLst>
                  <a:glow rad="190500">
                    <a:schemeClr val="tx1">
                      <a:alpha val="75000"/>
                    </a:schemeClr>
                  </a:glow>
                </a:effectLst>
                <a:latin typeface="+mn-lt"/>
              </a:rPr>
              <a:t>that is in thee, </a:t>
            </a:r>
          </a:p>
          <a:p>
            <a:pPr algn="l"/>
            <a:r>
              <a:rPr lang="en-US" b="1" dirty="0">
                <a:solidFill>
                  <a:srgbClr val="DDDDDD"/>
                </a:solidFill>
                <a:effectLst>
                  <a:glow rad="190500">
                    <a:schemeClr val="tx1">
                      <a:alpha val="75000"/>
                    </a:schemeClr>
                  </a:glow>
                </a:effectLst>
                <a:latin typeface="+mn-lt"/>
              </a:rPr>
              <a:t>  which dwelt first in thy </a:t>
            </a:r>
          </a:p>
          <a:p>
            <a:pPr algn="l"/>
            <a:r>
              <a:rPr lang="en-US" b="1" dirty="0">
                <a:solidFill>
                  <a:srgbClr val="DDDDDD"/>
                </a:solidFill>
                <a:effectLst>
                  <a:glow rad="190500">
                    <a:schemeClr val="tx1">
                      <a:alpha val="75000"/>
                    </a:schemeClr>
                  </a:glow>
                </a:effectLst>
                <a:latin typeface="+mn-lt"/>
              </a:rPr>
              <a:t>  grandmother Lois, and thy </a:t>
            </a:r>
          </a:p>
          <a:p>
            <a:pPr algn="l"/>
            <a:r>
              <a:rPr lang="en-US" b="1" dirty="0">
                <a:solidFill>
                  <a:srgbClr val="DDDDDD"/>
                </a:solidFill>
                <a:effectLst>
                  <a:glow rad="190500">
                    <a:schemeClr val="tx1">
                      <a:alpha val="75000"/>
                    </a:schemeClr>
                  </a:glow>
                </a:effectLst>
                <a:latin typeface="+mn-lt"/>
              </a:rPr>
              <a:t>  mother Eunice.”</a:t>
            </a:r>
          </a:p>
          <a:p>
            <a:pPr algn="r"/>
            <a:r>
              <a:rPr lang="en-US" sz="4000" b="1" dirty="0">
                <a:solidFill>
                  <a:srgbClr val="DDDDDD"/>
                </a:solidFill>
                <a:effectLst>
                  <a:glow rad="190500">
                    <a:schemeClr val="tx1">
                      <a:alpha val="75000"/>
                    </a:schemeClr>
                  </a:glow>
                </a:effectLst>
                <a:latin typeface="+mn-lt"/>
              </a:rPr>
              <a:t>2 Timothy 1:5</a:t>
            </a:r>
          </a:p>
        </p:txBody>
      </p:sp>
    </p:spTree>
    <p:extLst>
      <p:ext uri="{BB962C8B-B14F-4D97-AF65-F5344CB8AC3E}">
        <p14:creationId xmlns:p14="http://schemas.microsoft.com/office/powerpoint/2010/main" val="3321481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B16604-2250-9882-DE7E-D0A7D882F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5" b="4615"/>
          <a:stretch/>
        </p:blipFill>
        <p:spPr bwMode="auto">
          <a:xfrm>
            <a:off x="6548284" y="0"/>
            <a:ext cx="5643716" cy="6830427"/>
          </a:xfrm>
          <a:prstGeom prst="rect">
            <a:avLst/>
          </a:prstGeom>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tileRect/>
          </a:gradFill>
          <a:ln>
            <a:noFill/>
          </a:ln>
          <a:effectLst>
            <a:softEdge rad="0"/>
          </a:effectLst>
        </p:spPr>
      </p:pic>
      <p:sp>
        <p:nvSpPr>
          <p:cNvPr id="3" name="Rectangle 2">
            <a:extLst>
              <a:ext uri="{FF2B5EF4-FFF2-40B4-BE49-F238E27FC236}">
                <a16:creationId xmlns:a16="http://schemas.microsoft.com/office/drawing/2014/main" id="{86DAF0B4-F13B-030D-B000-E50EAAD45A93}"/>
              </a:ext>
            </a:extLst>
          </p:cNvPr>
          <p:cNvSpPr/>
          <p:nvPr/>
        </p:nvSpPr>
        <p:spPr>
          <a:xfrm>
            <a:off x="6548284"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B04C33C-C79A-C1FC-F634-9CE367E76E16}"/>
              </a:ext>
            </a:extLst>
          </p:cNvPr>
          <p:cNvSpPr txBox="1"/>
          <p:nvPr/>
        </p:nvSpPr>
        <p:spPr>
          <a:xfrm>
            <a:off x="62145" y="135273"/>
            <a:ext cx="7661430" cy="6731446"/>
          </a:xfrm>
          <a:prstGeom prst="rect">
            <a:avLst/>
          </a:prstGeom>
          <a:effectLst>
            <a:glow rad="127000">
              <a:schemeClr val="tx1">
                <a:alpha val="75000"/>
              </a:schemeClr>
            </a:glow>
          </a:effectLst>
        </p:spPr>
        <p:txBody>
          <a:bodyPr vert="horz" lIns="91440" tIns="45720" rIns="91440" bIns="45720" rtlCol="0" anchor="t">
            <a:noAutofit/>
          </a:bodyPr>
          <a:lstStyle/>
          <a:p>
            <a:r>
              <a:rPr lang="en-US" sz="3400" b="1" dirty="0">
                <a:solidFill>
                  <a:srgbClr val="EBE8E9"/>
                </a:solidFill>
                <a:effectLst>
                  <a:glow rad="190500">
                    <a:schemeClr val="tx1">
                      <a:alpha val="75000"/>
                    </a:schemeClr>
                  </a:glow>
                </a:effectLst>
              </a:rPr>
              <a:t>“We need women who know how to </a:t>
            </a:r>
          </a:p>
          <a:p>
            <a:r>
              <a:rPr lang="en-US" sz="3400" b="1" dirty="0">
                <a:solidFill>
                  <a:srgbClr val="EBE8E9"/>
                </a:solidFill>
                <a:effectLst>
                  <a:glow rad="190500">
                    <a:schemeClr val="tx1">
                      <a:alpha val="75000"/>
                    </a:schemeClr>
                  </a:glow>
                </a:effectLst>
              </a:rPr>
              <a:t>  make important things happen by their </a:t>
            </a:r>
          </a:p>
          <a:p>
            <a:r>
              <a:rPr lang="en-US" sz="3400" b="1" dirty="0">
                <a:solidFill>
                  <a:srgbClr val="EBE8E9"/>
                </a:solidFill>
                <a:effectLst>
                  <a:glow rad="190500">
                    <a:schemeClr val="tx1">
                      <a:alpha val="75000"/>
                    </a:schemeClr>
                  </a:glow>
                </a:effectLst>
              </a:rPr>
              <a:t>  faith </a:t>
            </a:r>
            <a:r>
              <a:rPr lang="en-US" sz="3400" b="1" dirty="0">
                <a:solidFill>
                  <a:schemeClr val="accent1">
                    <a:lumMod val="60000"/>
                    <a:lumOff val="40000"/>
                  </a:schemeClr>
                </a:solidFill>
                <a:effectLst>
                  <a:glow rad="190500">
                    <a:schemeClr val="tx1">
                      <a:alpha val="75000"/>
                    </a:schemeClr>
                  </a:glow>
                </a:effectLst>
              </a:rPr>
              <a:t>(Tryphosa and </a:t>
            </a:r>
            <a:r>
              <a:rPr lang="en-US" sz="3400" b="1" dirty="0" err="1">
                <a:solidFill>
                  <a:schemeClr val="accent1">
                    <a:lumMod val="60000"/>
                    <a:lumOff val="40000"/>
                  </a:schemeClr>
                </a:solidFill>
                <a:effectLst>
                  <a:glow rad="190500">
                    <a:schemeClr val="tx1">
                      <a:alpha val="75000"/>
                    </a:schemeClr>
                  </a:glow>
                </a:effectLst>
              </a:rPr>
              <a:t>Tryphena</a:t>
            </a:r>
            <a:r>
              <a:rPr lang="en-US" sz="3400" b="1" dirty="0">
                <a:solidFill>
                  <a:schemeClr val="accent1">
                    <a:lumMod val="60000"/>
                    <a:lumOff val="40000"/>
                  </a:schemeClr>
                </a:solidFill>
                <a:effectLst>
                  <a:glow rad="190500">
                    <a:schemeClr val="tx1">
                      <a:alpha val="75000"/>
                    </a:schemeClr>
                  </a:glow>
                </a:effectLst>
              </a:rPr>
              <a:t>)</a:t>
            </a:r>
            <a:r>
              <a:rPr lang="en-US" sz="3400" b="1" dirty="0">
                <a:solidFill>
                  <a:srgbClr val="EBE8E9"/>
                </a:solidFill>
                <a:effectLst>
                  <a:glow rad="190500">
                    <a:schemeClr val="tx1">
                      <a:alpha val="75000"/>
                    </a:schemeClr>
                  </a:glow>
                </a:effectLst>
              </a:rPr>
              <a:t> and who </a:t>
            </a:r>
          </a:p>
          <a:p>
            <a:r>
              <a:rPr lang="en-US" sz="3400" b="1" dirty="0">
                <a:solidFill>
                  <a:srgbClr val="EBE8E9"/>
                </a:solidFill>
                <a:effectLst>
                  <a:glow rad="190500">
                    <a:schemeClr val="tx1">
                      <a:alpha val="75000"/>
                    </a:schemeClr>
                  </a:glow>
                </a:effectLst>
              </a:rPr>
              <a:t>  are courageous defenders of morality </a:t>
            </a:r>
          </a:p>
          <a:p>
            <a:r>
              <a:rPr lang="en-US" sz="3400" b="1" dirty="0">
                <a:solidFill>
                  <a:srgbClr val="EBE8E9"/>
                </a:solidFill>
                <a:effectLst>
                  <a:glow rad="190500">
                    <a:schemeClr val="tx1">
                      <a:alpha val="75000"/>
                    </a:schemeClr>
                  </a:glow>
                </a:effectLst>
              </a:rPr>
              <a:t>  and families in a sin-sick world </a:t>
            </a:r>
            <a:r>
              <a:rPr lang="en-US" sz="3400" b="1" dirty="0">
                <a:solidFill>
                  <a:schemeClr val="accent1">
                    <a:lumMod val="60000"/>
                    <a:lumOff val="40000"/>
                  </a:schemeClr>
                </a:solidFill>
                <a:effectLst>
                  <a:glow rad="190500">
                    <a:schemeClr val="tx1">
                      <a:alpha val="75000"/>
                    </a:schemeClr>
                  </a:glow>
                </a:effectLst>
              </a:rPr>
              <a:t>(Mary of </a:t>
            </a:r>
          </a:p>
          <a:p>
            <a:r>
              <a:rPr lang="en-US" sz="3400" b="1" dirty="0">
                <a:solidFill>
                  <a:schemeClr val="accent1">
                    <a:lumMod val="60000"/>
                    <a:lumOff val="40000"/>
                  </a:schemeClr>
                </a:solidFill>
                <a:effectLst>
                  <a:glow rad="190500">
                    <a:schemeClr val="tx1">
                      <a:alpha val="75000"/>
                    </a:schemeClr>
                  </a:glow>
                </a:effectLst>
              </a:rPr>
              <a:t>  Rome)</a:t>
            </a:r>
            <a:r>
              <a:rPr lang="en-US" sz="3400" b="1" dirty="0">
                <a:solidFill>
                  <a:srgbClr val="EBE8E9"/>
                </a:solidFill>
                <a:effectLst>
                  <a:glow rad="190500">
                    <a:schemeClr val="tx1">
                      <a:alpha val="75000"/>
                    </a:schemeClr>
                  </a:glow>
                </a:effectLst>
              </a:rPr>
              <a:t>. We need women who are </a:t>
            </a:r>
          </a:p>
          <a:p>
            <a:r>
              <a:rPr lang="en-US" sz="3400" b="1" dirty="0">
                <a:solidFill>
                  <a:srgbClr val="EBE8E9"/>
                </a:solidFill>
                <a:effectLst>
                  <a:glow rad="190500">
                    <a:schemeClr val="tx1">
                      <a:alpha val="75000"/>
                    </a:schemeClr>
                  </a:glow>
                </a:effectLst>
              </a:rPr>
              <a:t>  devoted to shepherding God’s children </a:t>
            </a:r>
          </a:p>
          <a:p>
            <a:r>
              <a:rPr lang="en-US" sz="3400" b="1" dirty="0">
                <a:solidFill>
                  <a:srgbClr val="EBE8E9"/>
                </a:solidFill>
                <a:effectLst>
                  <a:glow rad="190500">
                    <a:schemeClr val="tx1">
                      <a:alpha val="75000"/>
                    </a:schemeClr>
                  </a:glow>
                </a:effectLst>
              </a:rPr>
              <a:t>  along the covenant path toward </a:t>
            </a:r>
          </a:p>
          <a:p>
            <a:r>
              <a:rPr lang="en-US" sz="3400" b="1" dirty="0">
                <a:solidFill>
                  <a:srgbClr val="EBE8E9"/>
                </a:solidFill>
                <a:effectLst>
                  <a:glow rad="190500">
                    <a:schemeClr val="tx1">
                      <a:alpha val="75000"/>
                    </a:schemeClr>
                  </a:glow>
                </a:effectLst>
              </a:rPr>
              <a:t>  exaltation </a:t>
            </a:r>
            <a:r>
              <a:rPr lang="en-US" sz="3400" b="1" dirty="0">
                <a:solidFill>
                  <a:schemeClr val="accent1">
                    <a:lumMod val="60000"/>
                    <a:lumOff val="40000"/>
                  </a:schemeClr>
                </a:solidFill>
                <a:effectLst>
                  <a:glow rad="190500">
                    <a:schemeClr val="tx1">
                      <a:alpha val="75000"/>
                    </a:schemeClr>
                  </a:glow>
                </a:effectLst>
              </a:rPr>
              <a:t>(Lydia)</a:t>
            </a:r>
            <a:r>
              <a:rPr lang="en-US" sz="3400" b="1" dirty="0">
                <a:solidFill>
                  <a:srgbClr val="EBE8E9"/>
                </a:solidFill>
                <a:effectLst>
                  <a:glow rad="190500">
                    <a:schemeClr val="tx1">
                      <a:alpha val="75000"/>
                    </a:schemeClr>
                  </a:glow>
                </a:effectLst>
              </a:rPr>
              <a:t>,</a:t>
            </a:r>
            <a:r>
              <a:rPr lang="en-US" sz="3400" b="1" dirty="0">
                <a:solidFill>
                  <a:schemeClr val="accent1">
                    <a:lumMod val="60000"/>
                    <a:lumOff val="40000"/>
                  </a:schemeClr>
                </a:solidFill>
                <a:effectLst>
                  <a:glow rad="190500">
                    <a:schemeClr val="tx1">
                      <a:alpha val="75000"/>
                    </a:schemeClr>
                  </a:glow>
                </a:effectLst>
              </a:rPr>
              <a:t> </a:t>
            </a:r>
            <a:r>
              <a:rPr lang="en-US" sz="3400" b="1" dirty="0">
                <a:solidFill>
                  <a:srgbClr val="EBE8E9"/>
                </a:solidFill>
                <a:effectLst>
                  <a:glow rad="190500">
                    <a:schemeClr val="tx1">
                      <a:alpha val="75000"/>
                    </a:schemeClr>
                  </a:glow>
                </a:effectLst>
              </a:rPr>
              <a:t>women who know </a:t>
            </a:r>
          </a:p>
          <a:p>
            <a:r>
              <a:rPr lang="en-US" sz="3400" b="1" dirty="0">
                <a:solidFill>
                  <a:srgbClr val="EBE8E9"/>
                </a:solidFill>
                <a:effectLst>
                  <a:glow rad="190500">
                    <a:schemeClr val="tx1">
                      <a:alpha val="75000"/>
                    </a:schemeClr>
                  </a:glow>
                </a:effectLst>
              </a:rPr>
              <a:t>  how to receive personal revelation, </a:t>
            </a:r>
          </a:p>
          <a:p>
            <a:r>
              <a:rPr lang="en-US" sz="3400" b="1" dirty="0">
                <a:solidFill>
                  <a:srgbClr val="EBE8E9"/>
                </a:solidFill>
                <a:effectLst>
                  <a:glow rad="190500">
                    <a:schemeClr val="tx1">
                      <a:alpha val="75000"/>
                    </a:schemeClr>
                  </a:glow>
                </a:effectLst>
              </a:rPr>
              <a:t>  </a:t>
            </a:r>
            <a:r>
              <a:rPr lang="en-US" sz="3400" b="1" dirty="0">
                <a:solidFill>
                  <a:schemeClr val="accent1">
                    <a:lumMod val="60000"/>
                    <a:lumOff val="40000"/>
                  </a:schemeClr>
                </a:solidFill>
                <a:effectLst>
                  <a:glow rad="190500">
                    <a:schemeClr val="tx1">
                      <a:alpha val="75000"/>
                    </a:schemeClr>
                  </a:glow>
                </a:effectLst>
              </a:rPr>
              <a:t>(Damaris)</a:t>
            </a:r>
            <a:r>
              <a:rPr lang="en-US" sz="3400" b="1" dirty="0">
                <a:solidFill>
                  <a:srgbClr val="EBE8E9"/>
                </a:solidFill>
                <a:effectLst>
                  <a:glow rad="190500">
                    <a:schemeClr val="tx1">
                      <a:alpha val="75000"/>
                    </a:schemeClr>
                  </a:glow>
                </a:effectLst>
              </a:rPr>
              <a:t>…</a:t>
            </a:r>
          </a:p>
          <a:p>
            <a:r>
              <a:rPr lang="en-US" sz="3400" b="1" dirty="0">
                <a:solidFill>
                  <a:srgbClr val="EBE8E9"/>
                </a:solidFill>
                <a:effectLst>
                  <a:glow rad="190500">
                    <a:schemeClr val="tx1">
                      <a:alpha val="75000"/>
                    </a:schemeClr>
                  </a:glow>
                </a:effectLst>
              </a:rPr>
              <a:t> </a:t>
            </a:r>
          </a:p>
        </p:txBody>
      </p:sp>
    </p:spTree>
    <p:extLst>
      <p:ext uri="{BB962C8B-B14F-4D97-AF65-F5344CB8AC3E}">
        <p14:creationId xmlns:p14="http://schemas.microsoft.com/office/powerpoint/2010/main" val="3890255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B16604-2250-9882-DE7E-D0A7D882F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5" b="4615"/>
          <a:stretch/>
        </p:blipFill>
        <p:spPr bwMode="auto">
          <a:xfrm>
            <a:off x="6548284" y="0"/>
            <a:ext cx="5643716" cy="6830427"/>
          </a:xfrm>
          <a:prstGeom prst="rect">
            <a:avLst/>
          </a:prstGeom>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tileRect/>
          </a:gradFill>
          <a:ln>
            <a:noFill/>
          </a:ln>
          <a:effectLst>
            <a:softEdge rad="0"/>
          </a:effectLst>
        </p:spPr>
      </p:pic>
      <p:sp>
        <p:nvSpPr>
          <p:cNvPr id="3" name="Rectangle 2">
            <a:extLst>
              <a:ext uri="{FF2B5EF4-FFF2-40B4-BE49-F238E27FC236}">
                <a16:creationId xmlns:a16="http://schemas.microsoft.com/office/drawing/2014/main" id="{86DAF0B4-F13B-030D-B000-E50EAAD45A93}"/>
              </a:ext>
            </a:extLst>
          </p:cNvPr>
          <p:cNvSpPr/>
          <p:nvPr/>
        </p:nvSpPr>
        <p:spPr>
          <a:xfrm>
            <a:off x="6548284"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B04C33C-C79A-C1FC-F634-9CE367E76E16}"/>
              </a:ext>
            </a:extLst>
          </p:cNvPr>
          <p:cNvSpPr txBox="1"/>
          <p:nvPr/>
        </p:nvSpPr>
        <p:spPr>
          <a:xfrm>
            <a:off x="62145" y="135273"/>
            <a:ext cx="7661430" cy="6731446"/>
          </a:xfrm>
          <a:prstGeom prst="rect">
            <a:avLst/>
          </a:prstGeom>
          <a:effectLst>
            <a:glow rad="127000">
              <a:schemeClr val="tx1">
                <a:alpha val="75000"/>
              </a:schemeClr>
            </a:glow>
          </a:effectLst>
        </p:spPr>
        <p:txBody>
          <a:bodyPr vert="horz" lIns="91440" tIns="45720" rIns="91440" bIns="45720" rtlCol="0" anchor="t">
            <a:noAutofit/>
          </a:bodyPr>
          <a:lstStyle/>
          <a:p>
            <a:r>
              <a:rPr lang="en-US" sz="3300" b="1" dirty="0">
                <a:solidFill>
                  <a:srgbClr val="EBE8E9"/>
                </a:solidFill>
                <a:effectLst>
                  <a:glow rad="190500">
                    <a:schemeClr val="tx1">
                      <a:alpha val="75000"/>
                    </a:schemeClr>
                  </a:glow>
                </a:effectLst>
              </a:rPr>
              <a:t>“Women who know how to call upon the </a:t>
            </a:r>
          </a:p>
          <a:p>
            <a:r>
              <a:rPr lang="en-US" sz="3300" b="1" dirty="0">
                <a:solidFill>
                  <a:srgbClr val="EBE8E9"/>
                </a:solidFill>
                <a:effectLst>
                  <a:glow rad="190500">
                    <a:schemeClr val="tx1">
                      <a:alpha val="75000"/>
                    </a:schemeClr>
                  </a:glow>
                </a:effectLst>
              </a:rPr>
              <a:t>  powers of heaven to protect and </a:t>
            </a:r>
          </a:p>
          <a:p>
            <a:r>
              <a:rPr lang="en-US" sz="3300" b="1" dirty="0">
                <a:solidFill>
                  <a:srgbClr val="EBE8E9"/>
                </a:solidFill>
                <a:effectLst>
                  <a:glow rad="190500">
                    <a:schemeClr val="tx1">
                      <a:alpha val="75000"/>
                    </a:schemeClr>
                  </a:glow>
                </a:effectLst>
              </a:rPr>
              <a:t>  strengthen children and families </a:t>
            </a:r>
            <a:r>
              <a:rPr lang="en-US" sz="3300" b="1" dirty="0">
                <a:solidFill>
                  <a:schemeClr val="accent1">
                    <a:lumMod val="60000"/>
                    <a:lumOff val="40000"/>
                  </a:schemeClr>
                </a:solidFill>
                <a:effectLst>
                  <a:glow rad="190500">
                    <a:schemeClr val="tx1">
                      <a:alpha val="75000"/>
                    </a:schemeClr>
                  </a:glow>
                </a:effectLst>
              </a:rPr>
              <a:t>(Lois and </a:t>
            </a:r>
          </a:p>
          <a:p>
            <a:r>
              <a:rPr lang="en-US" sz="3300" b="1" dirty="0">
                <a:solidFill>
                  <a:schemeClr val="accent1">
                    <a:lumMod val="60000"/>
                    <a:lumOff val="40000"/>
                  </a:schemeClr>
                </a:solidFill>
                <a:effectLst>
                  <a:glow rad="190500">
                    <a:schemeClr val="tx1">
                      <a:alpha val="75000"/>
                    </a:schemeClr>
                  </a:glow>
                </a:effectLst>
              </a:rPr>
              <a:t>  Eunice)</a:t>
            </a:r>
            <a:r>
              <a:rPr lang="en-US" sz="3300" b="1" dirty="0">
                <a:solidFill>
                  <a:srgbClr val="EBE8E9"/>
                </a:solidFill>
                <a:effectLst>
                  <a:glow rad="190500">
                    <a:schemeClr val="tx1">
                      <a:alpha val="75000"/>
                    </a:schemeClr>
                  </a:glow>
                </a:effectLst>
              </a:rPr>
              <a:t>; women who teach fearlessly </a:t>
            </a:r>
          </a:p>
          <a:p>
            <a:r>
              <a:rPr lang="en-US" sz="3300" b="1" dirty="0">
                <a:solidFill>
                  <a:srgbClr val="EBE8E9"/>
                </a:solidFill>
                <a:effectLst>
                  <a:glow rad="190500">
                    <a:schemeClr val="tx1">
                      <a:alpha val="75000"/>
                    </a:schemeClr>
                  </a:glow>
                </a:effectLst>
              </a:rPr>
              <a:t>  </a:t>
            </a:r>
            <a:r>
              <a:rPr lang="en-US" sz="3300" b="1" dirty="0">
                <a:solidFill>
                  <a:schemeClr val="accent1">
                    <a:lumMod val="60000"/>
                    <a:lumOff val="40000"/>
                  </a:schemeClr>
                </a:solidFill>
                <a:effectLst>
                  <a:glow rad="190500">
                    <a:schemeClr val="tx1">
                      <a:alpha val="75000"/>
                    </a:schemeClr>
                  </a:glow>
                </a:effectLst>
              </a:rPr>
              <a:t>(Priscilla)</a:t>
            </a:r>
            <a:r>
              <a:rPr lang="en-US" sz="3300" b="1" dirty="0">
                <a:solidFill>
                  <a:srgbClr val="EBE8E9"/>
                </a:solidFill>
                <a:effectLst>
                  <a:glow rad="190500">
                    <a:schemeClr val="tx1">
                      <a:alpha val="75000"/>
                    </a:schemeClr>
                  </a:glow>
                </a:effectLst>
              </a:rPr>
              <a:t>.</a:t>
            </a:r>
            <a:r>
              <a:rPr lang="en-US" sz="3300" b="1" dirty="0">
                <a:solidFill>
                  <a:schemeClr val="accent1">
                    <a:lumMod val="60000"/>
                    <a:lumOff val="40000"/>
                  </a:schemeClr>
                </a:solidFill>
                <a:effectLst>
                  <a:glow rad="190500">
                    <a:schemeClr val="tx1">
                      <a:alpha val="75000"/>
                    </a:schemeClr>
                  </a:glow>
                </a:effectLst>
              </a:rPr>
              <a:t> </a:t>
            </a:r>
            <a:r>
              <a:rPr lang="en-US" sz="3300" b="1" dirty="0">
                <a:solidFill>
                  <a:srgbClr val="EBE8E9"/>
                </a:solidFill>
                <a:effectLst>
                  <a:glow rad="190500">
                    <a:schemeClr val="tx1">
                      <a:alpha val="75000"/>
                    </a:schemeClr>
                  </a:glow>
                </a:effectLst>
              </a:rPr>
              <a:t>Attacks against the Church, its </a:t>
            </a:r>
          </a:p>
          <a:p>
            <a:r>
              <a:rPr lang="en-US" sz="3300" b="1" dirty="0">
                <a:solidFill>
                  <a:srgbClr val="EBE8E9"/>
                </a:solidFill>
                <a:effectLst>
                  <a:glow rad="190500">
                    <a:schemeClr val="tx1">
                      <a:alpha val="75000"/>
                    </a:schemeClr>
                  </a:glow>
                </a:effectLst>
              </a:rPr>
              <a:t>  doctrine, and our way of life are going to </a:t>
            </a:r>
          </a:p>
          <a:p>
            <a:r>
              <a:rPr lang="en-US" sz="3300" b="1" dirty="0">
                <a:solidFill>
                  <a:srgbClr val="EBE8E9"/>
                </a:solidFill>
                <a:effectLst>
                  <a:glow rad="190500">
                    <a:schemeClr val="tx1">
                      <a:alpha val="75000"/>
                    </a:schemeClr>
                  </a:glow>
                </a:effectLst>
              </a:rPr>
              <a:t>  increase. Because of this, we need </a:t>
            </a:r>
          </a:p>
          <a:p>
            <a:r>
              <a:rPr lang="en-US" sz="3300" b="1" dirty="0">
                <a:solidFill>
                  <a:srgbClr val="EBE8E9"/>
                </a:solidFill>
                <a:effectLst>
                  <a:glow rad="190500">
                    <a:schemeClr val="tx1">
                      <a:alpha val="75000"/>
                    </a:schemeClr>
                  </a:glow>
                </a:effectLst>
              </a:rPr>
              <a:t>  women who have a bedrock </a:t>
            </a:r>
          </a:p>
          <a:p>
            <a:r>
              <a:rPr lang="en-US" sz="3300" b="1" dirty="0">
                <a:solidFill>
                  <a:srgbClr val="EBE8E9"/>
                </a:solidFill>
                <a:effectLst>
                  <a:glow rad="190500">
                    <a:schemeClr val="tx1">
                      <a:alpha val="75000"/>
                    </a:schemeClr>
                  </a:glow>
                </a:effectLst>
              </a:rPr>
              <a:t>  understanding of the doctrine of Christ </a:t>
            </a:r>
          </a:p>
          <a:p>
            <a:r>
              <a:rPr lang="en-US" sz="3300" b="1" dirty="0">
                <a:solidFill>
                  <a:srgbClr val="EBE8E9"/>
                </a:solidFill>
                <a:effectLst>
                  <a:glow rad="190500">
                    <a:schemeClr val="tx1">
                      <a:alpha val="75000"/>
                    </a:schemeClr>
                  </a:glow>
                </a:effectLst>
              </a:rPr>
              <a:t>  </a:t>
            </a:r>
            <a:r>
              <a:rPr lang="en-US" sz="3300" b="1" dirty="0">
                <a:solidFill>
                  <a:schemeClr val="accent1">
                    <a:lumMod val="60000"/>
                    <a:lumOff val="40000"/>
                  </a:schemeClr>
                </a:solidFill>
                <a:effectLst>
                  <a:glow rad="190500">
                    <a:schemeClr val="tx1">
                      <a:alpha val="75000"/>
                    </a:schemeClr>
                  </a:glow>
                </a:effectLst>
              </a:rPr>
              <a:t>(the women converts in Berea and </a:t>
            </a:r>
          </a:p>
          <a:p>
            <a:r>
              <a:rPr lang="en-US" sz="3300" b="1" dirty="0">
                <a:solidFill>
                  <a:schemeClr val="accent1">
                    <a:lumMod val="60000"/>
                    <a:lumOff val="40000"/>
                  </a:schemeClr>
                </a:solidFill>
                <a:effectLst>
                  <a:glow rad="190500">
                    <a:schemeClr val="tx1">
                      <a:alpha val="75000"/>
                    </a:schemeClr>
                  </a:glow>
                </a:effectLst>
              </a:rPr>
              <a:t>  Thessalonica) </a:t>
            </a:r>
            <a:r>
              <a:rPr lang="en-US" sz="3300" b="1" dirty="0">
                <a:solidFill>
                  <a:srgbClr val="EBE8E9"/>
                </a:solidFill>
                <a:effectLst>
                  <a:glow rad="190500">
                    <a:schemeClr val="tx1">
                      <a:alpha val="75000"/>
                    </a:schemeClr>
                  </a:glow>
                </a:effectLst>
              </a:rPr>
              <a:t>and help raise a sin-</a:t>
            </a:r>
          </a:p>
          <a:p>
            <a:r>
              <a:rPr lang="en-US" sz="3300" b="1" dirty="0">
                <a:solidFill>
                  <a:srgbClr val="EBE8E9"/>
                </a:solidFill>
                <a:effectLst>
                  <a:glow rad="190500">
                    <a:schemeClr val="tx1">
                      <a:alpha val="75000"/>
                    </a:schemeClr>
                  </a:glow>
                </a:effectLst>
              </a:rPr>
              <a:t>  resistant generation </a:t>
            </a:r>
            <a:r>
              <a:rPr lang="en-US" sz="3300" b="1" dirty="0">
                <a:solidFill>
                  <a:schemeClr val="accent1">
                    <a:lumMod val="60000"/>
                    <a:lumOff val="40000"/>
                  </a:schemeClr>
                </a:solidFill>
                <a:effectLst>
                  <a:glow rad="190500">
                    <a:schemeClr val="tx1">
                      <a:alpha val="75000"/>
                    </a:schemeClr>
                  </a:glow>
                </a:effectLst>
              </a:rPr>
              <a:t>(Paul’s sister)</a:t>
            </a:r>
            <a:r>
              <a:rPr lang="en-US" sz="3300" b="1" dirty="0">
                <a:solidFill>
                  <a:srgbClr val="EBE8E9"/>
                </a:solidFill>
                <a:effectLst>
                  <a:glow rad="190500">
                    <a:schemeClr val="tx1">
                      <a:alpha val="75000"/>
                    </a:schemeClr>
                  </a:glow>
                </a:effectLst>
              </a:rPr>
              <a:t>… </a:t>
            </a:r>
            <a:endParaRPr lang="en-US" sz="3300" b="1" dirty="0">
              <a:solidFill>
                <a:schemeClr val="accent1">
                  <a:lumMod val="60000"/>
                  <a:lumOff val="40000"/>
                </a:schemeClr>
              </a:solidFill>
              <a:effectLst>
                <a:glow rad="190500">
                  <a:schemeClr val="tx1">
                    <a:alpha val="75000"/>
                  </a:schemeClr>
                </a:glow>
              </a:effectLst>
            </a:endParaRPr>
          </a:p>
        </p:txBody>
      </p:sp>
    </p:spTree>
    <p:extLst>
      <p:ext uri="{BB962C8B-B14F-4D97-AF65-F5344CB8AC3E}">
        <p14:creationId xmlns:p14="http://schemas.microsoft.com/office/powerpoint/2010/main" val="3219931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B16604-2250-9882-DE7E-D0A7D882F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5" b="4615"/>
          <a:stretch/>
        </p:blipFill>
        <p:spPr bwMode="auto">
          <a:xfrm>
            <a:off x="6548284" y="0"/>
            <a:ext cx="5643716" cy="6830427"/>
          </a:xfrm>
          <a:prstGeom prst="rect">
            <a:avLst/>
          </a:prstGeom>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3600000" scaled="0"/>
            <a:tileRect/>
          </a:gradFill>
          <a:ln>
            <a:noFill/>
          </a:ln>
          <a:effectLst>
            <a:softEdge rad="0"/>
          </a:effectLst>
        </p:spPr>
      </p:pic>
      <p:sp>
        <p:nvSpPr>
          <p:cNvPr id="3" name="Rectangle 2">
            <a:extLst>
              <a:ext uri="{FF2B5EF4-FFF2-40B4-BE49-F238E27FC236}">
                <a16:creationId xmlns:a16="http://schemas.microsoft.com/office/drawing/2014/main" id="{86DAF0B4-F13B-030D-B000-E50EAAD45A93}"/>
              </a:ext>
            </a:extLst>
          </p:cNvPr>
          <p:cNvSpPr/>
          <p:nvPr/>
        </p:nvSpPr>
        <p:spPr>
          <a:xfrm>
            <a:off x="6548284"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B04C33C-C79A-C1FC-F634-9CE367E76E16}"/>
              </a:ext>
            </a:extLst>
          </p:cNvPr>
          <p:cNvSpPr txBox="1"/>
          <p:nvPr/>
        </p:nvSpPr>
        <p:spPr>
          <a:xfrm>
            <a:off x="62145" y="135273"/>
            <a:ext cx="7661430" cy="6731446"/>
          </a:xfrm>
          <a:prstGeom prst="rect">
            <a:avLst/>
          </a:prstGeom>
          <a:effectLst>
            <a:glow rad="127000">
              <a:schemeClr val="tx1">
                <a:alpha val="75000"/>
              </a:schemeClr>
            </a:glow>
          </a:effectLst>
        </p:spPr>
        <p:txBody>
          <a:bodyPr vert="horz" lIns="91440" tIns="45720" rIns="91440" bIns="45720" rtlCol="0" anchor="t">
            <a:noAutofit/>
          </a:bodyPr>
          <a:lstStyle/>
          <a:p>
            <a:r>
              <a:rPr lang="en-US" sz="3300" b="1" dirty="0">
                <a:solidFill>
                  <a:srgbClr val="EBE8E9"/>
                </a:solidFill>
                <a:effectLst>
                  <a:glow rad="190500">
                    <a:schemeClr val="tx1">
                      <a:alpha val="75000"/>
                    </a:schemeClr>
                  </a:glow>
                </a:effectLst>
              </a:rPr>
              <a:t>“We need women who can detect </a:t>
            </a:r>
          </a:p>
          <a:p>
            <a:r>
              <a:rPr lang="en-US" sz="3300" b="1" dirty="0">
                <a:solidFill>
                  <a:srgbClr val="EBE8E9"/>
                </a:solidFill>
                <a:effectLst>
                  <a:glow rad="190500">
                    <a:schemeClr val="tx1">
                      <a:alpha val="75000"/>
                    </a:schemeClr>
                  </a:glow>
                </a:effectLst>
              </a:rPr>
              <a:t>  deception in all of its forms </a:t>
            </a:r>
            <a:r>
              <a:rPr lang="en-US" sz="3300" b="1" dirty="0">
                <a:solidFill>
                  <a:schemeClr val="accent1">
                    <a:lumMod val="60000"/>
                    <a:lumOff val="40000"/>
                  </a:schemeClr>
                </a:solidFill>
                <a:effectLst>
                  <a:glow rad="190500">
                    <a:schemeClr val="tx1">
                      <a:alpha val="75000"/>
                    </a:schemeClr>
                  </a:glow>
                </a:effectLst>
              </a:rPr>
              <a:t>(Julia and </a:t>
            </a:r>
          </a:p>
          <a:p>
            <a:r>
              <a:rPr lang="en-US" sz="3300" b="1" dirty="0">
                <a:solidFill>
                  <a:schemeClr val="accent1">
                    <a:lumMod val="60000"/>
                    <a:lumOff val="40000"/>
                  </a:schemeClr>
                </a:solidFill>
                <a:effectLst>
                  <a:glow rad="190500">
                    <a:schemeClr val="tx1">
                      <a:alpha val="75000"/>
                    </a:schemeClr>
                  </a:glow>
                </a:effectLst>
              </a:rPr>
              <a:t>  </a:t>
            </a:r>
            <a:r>
              <a:rPr lang="en-US" sz="3300" b="1" dirty="0" err="1">
                <a:solidFill>
                  <a:schemeClr val="accent1">
                    <a:lumMod val="60000"/>
                    <a:lumOff val="40000"/>
                  </a:schemeClr>
                </a:solidFill>
                <a:effectLst>
                  <a:glow rad="190500">
                    <a:schemeClr val="tx1">
                      <a:alpha val="75000"/>
                    </a:schemeClr>
                  </a:glow>
                </a:effectLst>
              </a:rPr>
              <a:t>Junia</a:t>
            </a:r>
            <a:r>
              <a:rPr lang="en-US" sz="3300" b="1" dirty="0">
                <a:solidFill>
                  <a:schemeClr val="accent1">
                    <a:lumMod val="60000"/>
                    <a:lumOff val="40000"/>
                  </a:schemeClr>
                </a:solidFill>
                <a:effectLst>
                  <a:glow rad="190500">
                    <a:schemeClr val="tx1">
                      <a:alpha val="75000"/>
                    </a:schemeClr>
                  </a:glow>
                </a:effectLst>
              </a:rPr>
              <a:t>)</a:t>
            </a:r>
            <a:r>
              <a:rPr lang="en-US" sz="3300" b="1" dirty="0">
                <a:solidFill>
                  <a:srgbClr val="EBE8E9"/>
                </a:solidFill>
                <a:effectLst>
                  <a:glow rad="190500">
                    <a:schemeClr val="tx1">
                      <a:alpha val="75000"/>
                    </a:schemeClr>
                  </a:glow>
                </a:effectLst>
              </a:rPr>
              <a:t>. We need women who know how </a:t>
            </a:r>
          </a:p>
          <a:p>
            <a:r>
              <a:rPr lang="en-US" sz="3300" b="1" dirty="0">
                <a:solidFill>
                  <a:srgbClr val="EBE8E9"/>
                </a:solidFill>
                <a:effectLst>
                  <a:glow rad="190500">
                    <a:schemeClr val="tx1">
                      <a:alpha val="75000"/>
                    </a:schemeClr>
                  </a:glow>
                </a:effectLst>
              </a:rPr>
              <a:t>  to access the power that God makes </a:t>
            </a:r>
          </a:p>
          <a:p>
            <a:r>
              <a:rPr lang="en-US" sz="3300" b="1" dirty="0">
                <a:solidFill>
                  <a:srgbClr val="EBE8E9"/>
                </a:solidFill>
                <a:effectLst>
                  <a:glow rad="190500">
                    <a:schemeClr val="tx1">
                      <a:alpha val="75000"/>
                    </a:schemeClr>
                  </a:glow>
                </a:effectLst>
              </a:rPr>
              <a:t>  available to covenant keepers </a:t>
            </a:r>
            <a:r>
              <a:rPr lang="en-US" sz="3300" b="1" dirty="0">
                <a:solidFill>
                  <a:schemeClr val="accent1">
                    <a:lumMod val="60000"/>
                    <a:lumOff val="40000"/>
                  </a:schemeClr>
                </a:solidFill>
                <a:effectLst>
                  <a:glow rad="190500">
                    <a:schemeClr val="tx1">
                      <a:alpha val="75000"/>
                    </a:schemeClr>
                  </a:glow>
                </a:effectLst>
              </a:rPr>
              <a:t>(Euodia </a:t>
            </a:r>
          </a:p>
          <a:p>
            <a:r>
              <a:rPr lang="en-US" sz="3300" b="1" dirty="0">
                <a:solidFill>
                  <a:schemeClr val="accent1">
                    <a:lumMod val="60000"/>
                    <a:lumOff val="40000"/>
                  </a:schemeClr>
                </a:solidFill>
                <a:effectLst>
                  <a:glow rad="190500">
                    <a:schemeClr val="tx1">
                      <a:alpha val="75000"/>
                    </a:schemeClr>
                  </a:glow>
                </a:effectLst>
              </a:rPr>
              <a:t>  and </a:t>
            </a:r>
            <a:r>
              <a:rPr lang="en-US" sz="3300" b="1" dirty="0" err="1">
                <a:solidFill>
                  <a:schemeClr val="accent1">
                    <a:lumMod val="60000"/>
                    <a:lumOff val="40000"/>
                  </a:schemeClr>
                </a:solidFill>
                <a:effectLst>
                  <a:glow rad="190500">
                    <a:schemeClr val="tx1">
                      <a:alpha val="75000"/>
                    </a:schemeClr>
                  </a:glow>
                </a:effectLst>
              </a:rPr>
              <a:t>Syntyche</a:t>
            </a:r>
            <a:r>
              <a:rPr lang="en-US" sz="3300" b="1" dirty="0">
                <a:solidFill>
                  <a:schemeClr val="accent1">
                    <a:lumMod val="60000"/>
                    <a:lumOff val="40000"/>
                  </a:schemeClr>
                </a:solidFill>
                <a:effectLst>
                  <a:glow rad="190500">
                    <a:schemeClr val="tx1">
                      <a:alpha val="75000"/>
                    </a:schemeClr>
                  </a:glow>
                </a:effectLst>
              </a:rPr>
              <a:t>) </a:t>
            </a:r>
            <a:r>
              <a:rPr lang="en-US" sz="3300" b="1" dirty="0">
                <a:solidFill>
                  <a:srgbClr val="EBE8E9"/>
                </a:solidFill>
                <a:effectLst>
                  <a:glow rad="190500">
                    <a:schemeClr val="tx1">
                      <a:alpha val="75000"/>
                    </a:schemeClr>
                  </a:glow>
                </a:effectLst>
              </a:rPr>
              <a:t>and who express their </a:t>
            </a:r>
          </a:p>
          <a:p>
            <a:r>
              <a:rPr lang="en-US" sz="3300" b="1" dirty="0">
                <a:solidFill>
                  <a:srgbClr val="EBE8E9"/>
                </a:solidFill>
                <a:effectLst>
                  <a:glow rad="190500">
                    <a:schemeClr val="tx1">
                      <a:alpha val="75000"/>
                    </a:schemeClr>
                  </a:glow>
                </a:effectLst>
              </a:rPr>
              <a:t>  beliefs with confidence and charity </a:t>
            </a:r>
          </a:p>
          <a:p>
            <a:r>
              <a:rPr lang="en-US" sz="3300" b="1" dirty="0">
                <a:solidFill>
                  <a:srgbClr val="EBE8E9"/>
                </a:solidFill>
                <a:effectLst>
                  <a:glow rad="190500">
                    <a:schemeClr val="tx1">
                      <a:alpha val="75000"/>
                    </a:schemeClr>
                  </a:glow>
                </a:effectLst>
              </a:rPr>
              <a:t>  </a:t>
            </a:r>
            <a:r>
              <a:rPr lang="en-US" sz="3300" b="1" dirty="0">
                <a:solidFill>
                  <a:schemeClr val="accent1">
                    <a:lumMod val="60000"/>
                    <a:lumOff val="40000"/>
                  </a:schemeClr>
                </a:solidFill>
                <a:effectLst>
                  <a:glow rad="190500">
                    <a:schemeClr val="tx1">
                      <a:alpha val="75000"/>
                    </a:schemeClr>
                  </a:glow>
                </a:effectLst>
              </a:rPr>
              <a:t>(Claudia, Phebe, Chloe)</a:t>
            </a:r>
            <a:r>
              <a:rPr lang="en-US" sz="3300" b="1" dirty="0">
                <a:solidFill>
                  <a:srgbClr val="EBE8E9"/>
                </a:solidFill>
                <a:effectLst>
                  <a:glow rad="190500">
                    <a:schemeClr val="tx1">
                      <a:alpha val="75000"/>
                    </a:schemeClr>
                  </a:glow>
                </a:effectLst>
              </a:rPr>
              <a:t>.</a:t>
            </a:r>
            <a:r>
              <a:rPr lang="en-US" sz="3300" b="1" dirty="0">
                <a:solidFill>
                  <a:schemeClr val="accent1">
                    <a:lumMod val="60000"/>
                    <a:lumOff val="40000"/>
                  </a:schemeClr>
                </a:solidFill>
                <a:effectLst>
                  <a:glow rad="190500">
                    <a:schemeClr val="tx1">
                      <a:alpha val="75000"/>
                    </a:schemeClr>
                  </a:glow>
                </a:effectLst>
              </a:rPr>
              <a:t> </a:t>
            </a:r>
            <a:r>
              <a:rPr lang="en-US" sz="3300" b="1" dirty="0">
                <a:solidFill>
                  <a:srgbClr val="EBE8E9"/>
                </a:solidFill>
                <a:effectLst>
                  <a:glow rad="190500">
                    <a:schemeClr val="tx1">
                      <a:alpha val="75000"/>
                    </a:schemeClr>
                  </a:glow>
                </a:effectLst>
              </a:rPr>
              <a:t>We need women </a:t>
            </a:r>
          </a:p>
          <a:p>
            <a:r>
              <a:rPr lang="en-US" sz="3300" b="1" dirty="0">
                <a:solidFill>
                  <a:srgbClr val="EBE8E9"/>
                </a:solidFill>
                <a:effectLst>
                  <a:glow rad="190500">
                    <a:schemeClr val="tx1">
                      <a:alpha val="75000"/>
                    </a:schemeClr>
                  </a:glow>
                </a:effectLst>
              </a:rPr>
              <a:t>  who have the courage and vision of our </a:t>
            </a:r>
          </a:p>
          <a:p>
            <a:r>
              <a:rPr lang="en-US" sz="3300" b="1" dirty="0">
                <a:solidFill>
                  <a:srgbClr val="EBE8E9"/>
                </a:solidFill>
                <a:effectLst>
                  <a:glow rad="190500">
                    <a:schemeClr val="tx1">
                      <a:alpha val="75000"/>
                    </a:schemeClr>
                  </a:glow>
                </a:effectLst>
              </a:rPr>
              <a:t>  Mother Eve </a:t>
            </a:r>
            <a:r>
              <a:rPr lang="en-US" sz="3300" b="1" dirty="0">
                <a:solidFill>
                  <a:schemeClr val="accent1">
                    <a:lumMod val="60000"/>
                    <a:lumOff val="40000"/>
                  </a:schemeClr>
                </a:solidFill>
                <a:effectLst>
                  <a:glow rad="190500">
                    <a:schemeClr val="tx1">
                      <a:alpha val="75000"/>
                    </a:schemeClr>
                  </a:glow>
                </a:effectLst>
              </a:rPr>
              <a:t>(Rufus’ mother and Persis)</a:t>
            </a:r>
            <a:r>
              <a:rPr lang="en-US" sz="3300" b="1" dirty="0">
                <a:solidFill>
                  <a:srgbClr val="EBE8E9"/>
                </a:solidFill>
                <a:effectLst>
                  <a:glow rad="190500">
                    <a:schemeClr val="tx1">
                      <a:alpha val="75000"/>
                    </a:schemeClr>
                  </a:glow>
                </a:effectLst>
              </a:rPr>
              <a:t>.”</a:t>
            </a:r>
          </a:p>
        </p:txBody>
      </p:sp>
    </p:spTree>
    <p:extLst>
      <p:ext uri="{BB962C8B-B14F-4D97-AF65-F5344CB8AC3E}">
        <p14:creationId xmlns:p14="http://schemas.microsoft.com/office/powerpoint/2010/main" val="334251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0" name="Rectangle 819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5" name="Picture 2">
            <a:extLst>
              <a:ext uri="{FF2B5EF4-FFF2-40B4-BE49-F238E27FC236}">
                <a16:creationId xmlns:a16="http://schemas.microsoft.com/office/drawing/2014/main" id="{6F8CF5D4-B045-07B4-61DB-3DEE41EFF7F5}"/>
              </a:ext>
            </a:extLst>
          </p:cNvPr>
          <p:cNvPicPr>
            <a:picLocks noChangeAspect="1"/>
          </p:cNvPicPr>
          <p:nvPr/>
        </p:nvPicPr>
        <p:blipFill rotWithShape="1">
          <a:blip r:embed="rId3">
            <a:extLst>
              <a:ext uri="{28A0092B-C50C-407E-A947-70E740481C1C}">
                <a14:useLocalDpi xmlns:a14="http://schemas.microsoft.com/office/drawing/2010/main" val="0"/>
              </a:ext>
            </a:extLst>
          </a:blip>
          <a:srcRect t="31526" b="26294"/>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4" name="Slide Number Placeholder 3">
            <a:extLst>
              <a:ext uri="{FF2B5EF4-FFF2-40B4-BE49-F238E27FC236}">
                <a16:creationId xmlns:a16="http://schemas.microsoft.com/office/drawing/2014/main" id="{022D9212-7E11-33A5-8E13-AB620AB21A42}"/>
              </a:ext>
            </a:extLst>
          </p:cNvPr>
          <p:cNvSpPr>
            <a:spLocks noGrp="1"/>
          </p:cNvSpPr>
          <p:nvPr>
            <p:ph type="sldNum" sz="quarter" idx="10"/>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rtlCol="0" anchor="ctr">
            <a:normAutofit/>
          </a:bodyPr>
          <a:lstStyle>
            <a:lvl1pPr algn="l" eaLnBrk="0" hangingPunct="0">
              <a:spcBef>
                <a:spcPts val="750"/>
              </a:spcBef>
              <a:buClr>
                <a:srgbClr val="000000"/>
              </a:buClr>
              <a:buSzPct val="100000"/>
              <a:buFont typeface="Arial" panose="020B0604020202020204" pitchFamily="34" charset="0"/>
              <a:buChar char="•"/>
              <a:defRPr sz="3200">
                <a:solidFill>
                  <a:schemeClr val="tx1"/>
                </a:solidFill>
                <a:latin typeface="Calibri" panose="020F0502020204030204" pitchFamily="34" charset="0"/>
                <a:cs typeface="ヒラギノ角ゴ ProN W3" charset="0"/>
                <a:sym typeface="Calibri" panose="020F0502020204030204" pitchFamily="34" charset="0"/>
              </a:defRPr>
            </a:lvl1pPr>
            <a:lvl2pPr marL="371475" indent="-142875" algn="l" eaLnBrk="0" hangingPunct="0">
              <a:spcBef>
                <a:spcPts val="650"/>
              </a:spcBef>
              <a:buClr>
                <a:srgbClr val="000000"/>
              </a:buClr>
              <a:buSzPct val="100000"/>
              <a:buFont typeface="Arial" panose="020B0604020202020204" pitchFamily="34" charset="0"/>
              <a:buChar char="–"/>
              <a:defRPr sz="2800">
                <a:solidFill>
                  <a:schemeClr val="tx1"/>
                </a:solidFill>
                <a:latin typeface="Calibri" panose="020F0502020204030204" pitchFamily="34" charset="0"/>
                <a:cs typeface="ヒラギノ角ゴ ProN W3" charset="0"/>
                <a:sym typeface="Calibri" panose="020F0502020204030204" pitchFamily="34" charset="0"/>
              </a:defRPr>
            </a:lvl2pPr>
            <a:lvl3pPr marL="571500" indent="-114300" algn="l" eaLnBrk="0" hangingPunct="0">
              <a:spcBef>
                <a:spcPts val="600"/>
              </a:spcBef>
              <a:buClr>
                <a:srgbClr val="000000"/>
              </a:buClr>
              <a:buSzPct val="100000"/>
              <a:buFont typeface="Arial" panose="020B0604020202020204" pitchFamily="34" charset="0"/>
              <a:buChar char="•"/>
              <a:defRPr sz="2400">
                <a:solidFill>
                  <a:schemeClr val="tx1"/>
                </a:solidFill>
                <a:latin typeface="Calibri" panose="020F0502020204030204" pitchFamily="34" charset="0"/>
                <a:cs typeface="ヒラギノ角ゴ ProN W3" charset="0"/>
                <a:sym typeface="Calibri" panose="020F0502020204030204" pitchFamily="34" charset="0"/>
              </a:defRPr>
            </a:lvl3pPr>
            <a:lvl4pPr marL="800100" indent="-114300" algn="l" eaLnBrk="0" hangingPunct="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4pPr>
            <a:lvl5pPr marL="1028700" indent="-114300" algn="l" eaLnBrk="0" hangingPunct="0">
              <a:spcBef>
                <a:spcPts val="500"/>
              </a:spcBef>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5pPr>
            <a:lvl6pPr marL="12573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6pPr>
            <a:lvl7pPr marL="14859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7pPr>
            <a:lvl8pPr marL="17145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8pPr>
            <a:lvl9pPr marL="1943100" indent="-1143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Calibri" panose="020F0502020204030204" pitchFamily="34" charset="0"/>
                <a:cs typeface="ヒラギノ角ゴ ProN W3" charset="0"/>
                <a:sym typeface="Calibri" panose="020F0502020204030204" pitchFamily="34" charset="0"/>
              </a:defRPr>
            </a:lvl9pPr>
          </a:lstStyle>
          <a:p>
            <a:pPr algn="r" eaLnBrk="1" hangingPunct="1">
              <a:spcBef>
                <a:spcPct val="0"/>
              </a:spcBef>
              <a:spcAft>
                <a:spcPts val="600"/>
              </a:spcAft>
              <a:buClrTx/>
              <a:buSzTx/>
              <a:buFontTx/>
              <a:buNone/>
            </a:pPr>
            <a:fld id="{142935FF-67FA-43A8-85D9-EBF7A9853145}" type="slidenum">
              <a:rPr lang="en-US" altLang="en-US" sz="1200">
                <a:solidFill>
                  <a:srgbClr val="FFFFFF"/>
                </a:solidFill>
                <a:latin typeface="+mn-lt"/>
                <a:cs typeface="+mn-cs"/>
              </a:rPr>
              <a:pPr algn="r" eaLnBrk="1" hangingPunct="1">
                <a:spcBef>
                  <a:spcPct val="0"/>
                </a:spcBef>
                <a:spcAft>
                  <a:spcPts val="600"/>
                </a:spcAft>
                <a:buClrTx/>
                <a:buSzTx/>
                <a:buFontTx/>
                <a:buNone/>
              </a:pPr>
              <a:t>3</a:t>
            </a:fld>
            <a:endParaRPr lang="en-US" altLang="en-US" sz="1200">
              <a:solidFill>
                <a:srgbClr val="FFFFFF"/>
              </a:solidFill>
              <a:latin typeface="+mn-lt"/>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D0C3048-FE17-F2CC-9B68-208F88EF6315}"/>
              </a:ext>
            </a:extLst>
          </p:cNvPr>
          <p:cNvGraphicFramePr>
            <a:graphicFrameLocks noGrp="1"/>
          </p:cNvGraphicFramePr>
          <p:nvPr>
            <p:extLst>
              <p:ext uri="{D42A27DB-BD31-4B8C-83A1-F6EECF244321}">
                <p14:modId xmlns:p14="http://schemas.microsoft.com/office/powerpoint/2010/main" val="1544879630"/>
              </p:ext>
            </p:extLst>
          </p:nvPr>
        </p:nvGraphicFramePr>
        <p:xfrm>
          <a:off x="0" y="0"/>
          <a:ext cx="12192000" cy="6858000"/>
        </p:xfrm>
        <a:graphic>
          <a:graphicData uri="http://schemas.openxmlformats.org/drawingml/2006/table">
            <a:tbl>
              <a:tblPr bandRow="1">
                <a:tableStyleId>{327F97BB-C833-4FB7-BDE5-3F7075034690}</a:tableStyleId>
              </a:tblPr>
              <a:tblGrid>
                <a:gridCol w="4064000">
                  <a:extLst>
                    <a:ext uri="{9D8B030D-6E8A-4147-A177-3AD203B41FA5}">
                      <a16:colId xmlns:a16="http://schemas.microsoft.com/office/drawing/2014/main" val="244951088"/>
                    </a:ext>
                  </a:extLst>
                </a:gridCol>
                <a:gridCol w="4064000">
                  <a:extLst>
                    <a:ext uri="{9D8B030D-6E8A-4147-A177-3AD203B41FA5}">
                      <a16:colId xmlns:a16="http://schemas.microsoft.com/office/drawing/2014/main" val="921207714"/>
                    </a:ext>
                  </a:extLst>
                </a:gridCol>
                <a:gridCol w="4064000">
                  <a:extLst>
                    <a:ext uri="{9D8B030D-6E8A-4147-A177-3AD203B41FA5}">
                      <a16:colId xmlns:a16="http://schemas.microsoft.com/office/drawing/2014/main" val="387111399"/>
                    </a:ext>
                  </a:extLst>
                </a:gridCol>
              </a:tblGrid>
              <a:tr h="2094047">
                <a:tc>
                  <a:txBody>
                    <a:bodyPr/>
                    <a:lstStyle/>
                    <a:p>
                      <a:r>
                        <a:rPr lang="en-US" sz="4400" b="1" kern="1200" dirty="0">
                          <a:solidFill>
                            <a:srgbClr val="DDDDDD"/>
                          </a:solidFill>
                          <a:effectLst>
                            <a:glow rad="190500">
                              <a:schemeClr val="tx1">
                                <a:alpha val="75000"/>
                              </a:schemeClr>
                            </a:glow>
                          </a:effectLst>
                          <a:latin typeface="+mn-lt"/>
                          <a:ea typeface="+mj-ea"/>
                          <a:cs typeface="+mj-cs"/>
                        </a:rPr>
                        <a:t> Paul's sister</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Helps Paul </a:t>
                      </a:r>
                    </a:p>
                    <a:p>
                      <a:r>
                        <a:rPr lang="en-US" sz="4400" b="1" kern="1200" dirty="0">
                          <a:solidFill>
                            <a:srgbClr val="DDDDDD"/>
                          </a:solidFill>
                          <a:effectLst>
                            <a:glow rad="190500">
                              <a:schemeClr val="tx1">
                                <a:alpha val="75000"/>
                              </a:schemeClr>
                            </a:glow>
                          </a:effectLst>
                          <a:latin typeface="+mn-lt"/>
                          <a:ea typeface="+mj-ea"/>
                          <a:cs typeface="+mj-cs"/>
                        </a:rPr>
                        <a:t> escape</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Acts 23:16</a:t>
                      </a:r>
                    </a:p>
                  </a:txBody>
                  <a:tcPr/>
                </a:tc>
                <a:extLst>
                  <a:ext uri="{0D108BD9-81ED-4DB2-BD59-A6C34878D82A}">
                    <a16:rowId xmlns:a16="http://schemas.microsoft.com/office/drawing/2014/main" val="1211347934"/>
                  </a:ext>
                </a:extLst>
              </a:tr>
              <a:tr h="3074240">
                <a:tc>
                  <a:txBody>
                    <a:bodyPr/>
                    <a:lstStyle/>
                    <a:p>
                      <a:r>
                        <a:rPr lang="en-US" sz="4400" b="1" kern="1200" dirty="0">
                          <a:solidFill>
                            <a:srgbClr val="DDDDDD"/>
                          </a:solidFill>
                          <a:effectLst>
                            <a:glow rad="190500">
                              <a:schemeClr val="tx1">
                                <a:alpha val="75000"/>
                              </a:schemeClr>
                            </a:glow>
                          </a:effectLst>
                          <a:latin typeface="+mn-lt"/>
                          <a:ea typeface="+mj-ea"/>
                          <a:cs typeface="+mj-cs"/>
                        </a:rPr>
                        <a:t> Phebe</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Helps many </a:t>
                      </a:r>
                    </a:p>
                    <a:p>
                      <a:r>
                        <a:rPr lang="en-US" sz="4400" b="1" kern="1200" dirty="0">
                          <a:solidFill>
                            <a:srgbClr val="DDDDDD"/>
                          </a:solidFill>
                          <a:effectLst>
                            <a:glow rad="190500">
                              <a:schemeClr val="tx1">
                                <a:alpha val="75000"/>
                              </a:schemeClr>
                            </a:glow>
                          </a:effectLst>
                          <a:latin typeface="+mn-lt"/>
                          <a:ea typeface="+mj-ea"/>
                          <a:cs typeface="+mj-cs"/>
                        </a:rPr>
                        <a:t> people, </a:t>
                      </a:r>
                    </a:p>
                    <a:p>
                      <a:r>
                        <a:rPr lang="en-US" sz="4400" b="1" kern="1200" dirty="0">
                          <a:solidFill>
                            <a:srgbClr val="DDDDDD"/>
                          </a:solidFill>
                          <a:effectLst>
                            <a:glow rad="190500">
                              <a:schemeClr val="tx1">
                                <a:alpha val="75000"/>
                              </a:schemeClr>
                            </a:glow>
                          </a:effectLst>
                          <a:latin typeface="+mn-lt"/>
                          <a:ea typeface="+mj-ea"/>
                          <a:cs typeface="+mj-cs"/>
                        </a:rPr>
                        <a:t> including Paul</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Romans 16:1-2</a:t>
                      </a:r>
                    </a:p>
                  </a:txBody>
                  <a:tcPr/>
                </a:tc>
                <a:extLst>
                  <a:ext uri="{0D108BD9-81ED-4DB2-BD59-A6C34878D82A}">
                    <a16:rowId xmlns:a16="http://schemas.microsoft.com/office/drawing/2014/main" val="3917045803"/>
                  </a:ext>
                </a:extLst>
              </a:tr>
              <a:tr h="1689713">
                <a:tc>
                  <a:txBody>
                    <a:bodyPr/>
                    <a:lstStyle/>
                    <a:p>
                      <a:r>
                        <a:rPr lang="en-US" sz="4400" b="1" kern="1200" dirty="0">
                          <a:solidFill>
                            <a:srgbClr val="DDDDDD"/>
                          </a:solidFill>
                          <a:effectLst>
                            <a:glow rad="190500">
                              <a:schemeClr val="tx1">
                                <a:alpha val="75000"/>
                              </a:schemeClr>
                            </a:glow>
                          </a:effectLst>
                          <a:latin typeface="+mn-lt"/>
                          <a:ea typeface="+mj-ea"/>
                          <a:cs typeface="+mj-cs"/>
                        </a:rPr>
                        <a:t> Mary of Rome</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Labored much</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Romans 16:6</a:t>
                      </a:r>
                    </a:p>
                  </a:txBody>
                  <a:tcPr/>
                </a:tc>
                <a:extLst>
                  <a:ext uri="{0D108BD9-81ED-4DB2-BD59-A6C34878D82A}">
                    <a16:rowId xmlns:a16="http://schemas.microsoft.com/office/drawing/2014/main" val="2403301604"/>
                  </a:ext>
                </a:extLst>
              </a:tr>
            </a:tbl>
          </a:graphicData>
        </a:graphic>
      </p:graphicFrame>
      <p:cxnSp>
        <p:nvCxnSpPr>
          <p:cNvPr id="5" name="Straight Connector 4">
            <a:extLst>
              <a:ext uri="{FF2B5EF4-FFF2-40B4-BE49-F238E27FC236}">
                <a16:creationId xmlns:a16="http://schemas.microsoft.com/office/drawing/2014/main" id="{5820A0C2-2B89-D2A3-D664-A3528678F30F}"/>
              </a:ext>
            </a:extLst>
          </p:cNvPr>
          <p:cNvCxnSpPr/>
          <p:nvPr/>
        </p:nvCxnSpPr>
        <p:spPr>
          <a:xfrm>
            <a:off x="405709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241D74D-F11C-DCC2-3C44-EDBFB540C208}"/>
              </a:ext>
            </a:extLst>
          </p:cNvPr>
          <p:cNvCxnSpPr/>
          <p:nvPr/>
        </p:nvCxnSpPr>
        <p:spPr>
          <a:xfrm>
            <a:off x="8124547"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51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D0C3048-FE17-F2CC-9B68-208F88EF6315}"/>
              </a:ext>
            </a:extLst>
          </p:cNvPr>
          <p:cNvGraphicFramePr>
            <a:graphicFrameLocks noGrp="1"/>
          </p:cNvGraphicFramePr>
          <p:nvPr>
            <p:extLst>
              <p:ext uri="{D42A27DB-BD31-4B8C-83A1-F6EECF244321}">
                <p14:modId xmlns:p14="http://schemas.microsoft.com/office/powerpoint/2010/main" val="1012434678"/>
              </p:ext>
            </p:extLst>
          </p:nvPr>
        </p:nvGraphicFramePr>
        <p:xfrm>
          <a:off x="0" y="0"/>
          <a:ext cx="12192000" cy="6858000"/>
        </p:xfrm>
        <a:graphic>
          <a:graphicData uri="http://schemas.openxmlformats.org/drawingml/2006/table">
            <a:tbl>
              <a:tblPr bandRow="1">
                <a:tableStyleId>{327F97BB-C833-4FB7-BDE5-3F7075034690}</a:tableStyleId>
              </a:tblPr>
              <a:tblGrid>
                <a:gridCol w="4064000">
                  <a:extLst>
                    <a:ext uri="{9D8B030D-6E8A-4147-A177-3AD203B41FA5}">
                      <a16:colId xmlns:a16="http://schemas.microsoft.com/office/drawing/2014/main" val="244951088"/>
                    </a:ext>
                  </a:extLst>
                </a:gridCol>
                <a:gridCol w="4064000">
                  <a:extLst>
                    <a:ext uri="{9D8B030D-6E8A-4147-A177-3AD203B41FA5}">
                      <a16:colId xmlns:a16="http://schemas.microsoft.com/office/drawing/2014/main" val="921207714"/>
                    </a:ext>
                  </a:extLst>
                </a:gridCol>
                <a:gridCol w="4064000">
                  <a:extLst>
                    <a:ext uri="{9D8B030D-6E8A-4147-A177-3AD203B41FA5}">
                      <a16:colId xmlns:a16="http://schemas.microsoft.com/office/drawing/2014/main" val="387111399"/>
                    </a:ext>
                  </a:extLst>
                </a:gridCol>
              </a:tblGrid>
              <a:tr h="2278929">
                <a:tc>
                  <a:txBody>
                    <a:bodyPr/>
                    <a:lstStyle/>
                    <a:p>
                      <a:r>
                        <a:rPr lang="en-US" sz="4400" b="1" kern="1200" dirty="0">
                          <a:solidFill>
                            <a:srgbClr val="DDDDDD"/>
                          </a:solidFill>
                          <a:effectLst>
                            <a:glow rad="190500">
                              <a:schemeClr val="tx1">
                                <a:alpha val="75000"/>
                              </a:schemeClr>
                            </a:glow>
                          </a:effectLst>
                          <a:latin typeface="+mn-lt"/>
                          <a:ea typeface="+mj-ea"/>
                          <a:cs typeface="+mj-cs"/>
                        </a:rPr>
                        <a:t> </a:t>
                      </a:r>
                      <a:r>
                        <a:rPr lang="en-US" sz="4400" b="1" kern="1200" dirty="0" err="1">
                          <a:solidFill>
                            <a:srgbClr val="DDDDDD"/>
                          </a:solidFill>
                          <a:effectLst>
                            <a:glow rad="190500">
                              <a:schemeClr val="tx1">
                                <a:alpha val="75000"/>
                              </a:schemeClr>
                            </a:glow>
                          </a:effectLst>
                          <a:latin typeface="+mn-lt"/>
                          <a:ea typeface="+mj-ea"/>
                          <a:cs typeface="+mj-cs"/>
                        </a:rPr>
                        <a:t>Tryphena</a:t>
                      </a:r>
                      <a:r>
                        <a:rPr lang="en-US" sz="4400" b="1" kern="1200" dirty="0">
                          <a:solidFill>
                            <a:srgbClr val="DDDDDD"/>
                          </a:solidFill>
                          <a:effectLst>
                            <a:glow rad="190500">
                              <a:schemeClr val="tx1">
                                <a:alpha val="75000"/>
                              </a:schemeClr>
                            </a:glow>
                          </a:effectLst>
                          <a:latin typeface="+mn-lt"/>
                          <a:ea typeface="+mj-ea"/>
                          <a:cs typeface="+mj-cs"/>
                        </a:rPr>
                        <a:t>,   </a:t>
                      </a:r>
                    </a:p>
                    <a:p>
                      <a:r>
                        <a:rPr lang="en-US" sz="4400" b="1" kern="1200" dirty="0">
                          <a:solidFill>
                            <a:srgbClr val="DDDDDD"/>
                          </a:solidFill>
                          <a:effectLst>
                            <a:glow rad="190500">
                              <a:schemeClr val="tx1">
                                <a:alpha val="75000"/>
                              </a:schemeClr>
                            </a:glow>
                          </a:effectLst>
                          <a:latin typeface="+mn-lt"/>
                          <a:ea typeface="+mj-ea"/>
                          <a:cs typeface="+mj-cs"/>
                        </a:rPr>
                        <a:t> Tryphosa, and </a:t>
                      </a:r>
                    </a:p>
                    <a:p>
                      <a:r>
                        <a:rPr lang="en-US" sz="4400" b="1" kern="1200" dirty="0">
                          <a:solidFill>
                            <a:srgbClr val="DDDDDD"/>
                          </a:solidFill>
                          <a:effectLst>
                            <a:glow rad="190500">
                              <a:schemeClr val="tx1">
                                <a:alpha val="75000"/>
                              </a:schemeClr>
                            </a:glow>
                          </a:effectLst>
                          <a:latin typeface="+mn-lt"/>
                          <a:ea typeface="+mj-ea"/>
                          <a:cs typeface="+mj-cs"/>
                        </a:rPr>
                        <a:t> Persis</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Worked very </a:t>
                      </a:r>
                    </a:p>
                    <a:p>
                      <a:r>
                        <a:rPr lang="en-US" sz="4400" b="1" kern="1200" dirty="0">
                          <a:solidFill>
                            <a:srgbClr val="DDDDDD"/>
                          </a:solidFill>
                          <a:effectLst>
                            <a:glow rad="190500">
                              <a:schemeClr val="tx1">
                                <a:alpha val="75000"/>
                              </a:schemeClr>
                            </a:glow>
                          </a:effectLst>
                          <a:latin typeface="+mn-lt"/>
                          <a:ea typeface="+mj-ea"/>
                          <a:cs typeface="+mj-cs"/>
                        </a:rPr>
                        <a:t> hard for the </a:t>
                      </a:r>
                    </a:p>
                    <a:p>
                      <a:r>
                        <a:rPr lang="en-US" sz="4400" b="1" kern="1200" dirty="0">
                          <a:solidFill>
                            <a:srgbClr val="DDDDDD"/>
                          </a:solidFill>
                          <a:effectLst>
                            <a:glow rad="190500">
                              <a:schemeClr val="tx1">
                                <a:alpha val="75000"/>
                              </a:schemeClr>
                            </a:glow>
                          </a:effectLst>
                          <a:latin typeface="+mn-lt"/>
                          <a:ea typeface="+mj-ea"/>
                          <a:cs typeface="+mj-cs"/>
                        </a:rPr>
                        <a:t> Lord</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Romans 16:12</a:t>
                      </a:r>
                    </a:p>
                  </a:txBody>
                  <a:tcPr/>
                </a:tc>
                <a:extLst>
                  <a:ext uri="{0D108BD9-81ED-4DB2-BD59-A6C34878D82A}">
                    <a16:rowId xmlns:a16="http://schemas.microsoft.com/office/drawing/2014/main" val="2532388757"/>
                  </a:ext>
                </a:extLst>
              </a:tr>
              <a:tr h="2278929">
                <a:tc>
                  <a:txBody>
                    <a:bodyPr/>
                    <a:lstStyle/>
                    <a:p>
                      <a:r>
                        <a:rPr lang="en-US" sz="4400" b="1" kern="1200" dirty="0">
                          <a:solidFill>
                            <a:srgbClr val="DDDDDD"/>
                          </a:solidFill>
                          <a:effectLst>
                            <a:glow rad="190500">
                              <a:schemeClr val="tx1">
                                <a:alpha val="75000"/>
                              </a:schemeClr>
                            </a:glow>
                          </a:effectLst>
                          <a:latin typeface="+mn-lt"/>
                          <a:ea typeface="+mj-ea"/>
                          <a:cs typeface="+mj-cs"/>
                        </a:rPr>
                        <a:t> Mother of </a:t>
                      </a:r>
                    </a:p>
                    <a:p>
                      <a:r>
                        <a:rPr lang="en-US" sz="4400" b="1" kern="1200" dirty="0">
                          <a:solidFill>
                            <a:srgbClr val="DDDDDD"/>
                          </a:solidFill>
                          <a:effectLst>
                            <a:glow rad="190500">
                              <a:schemeClr val="tx1">
                                <a:alpha val="75000"/>
                              </a:schemeClr>
                            </a:glow>
                          </a:effectLst>
                          <a:latin typeface="+mn-lt"/>
                          <a:ea typeface="+mj-ea"/>
                          <a:cs typeface="+mj-cs"/>
                        </a:rPr>
                        <a:t> Rufus</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Mother figure </a:t>
                      </a:r>
                    </a:p>
                    <a:p>
                      <a:r>
                        <a:rPr lang="en-US" sz="4400" b="1" kern="1200" dirty="0">
                          <a:solidFill>
                            <a:srgbClr val="DDDDDD"/>
                          </a:solidFill>
                          <a:effectLst>
                            <a:glow rad="190500">
                              <a:schemeClr val="tx1">
                                <a:alpha val="75000"/>
                              </a:schemeClr>
                            </a:glow>
                          </a:effectLst>
                          <a:latin typeface="+mn-lt"/>
                          <a:ea typeface="+mj-ea"/>
                          <a:cs typeface="+mj-cs"/>
                        </a:rPr>
                        <a:t> to Paul and </a:t>
                      </a:r>
                    </a:p>
                    <a:p>
                      <a:r>
                        <a:rPr lang="en-US" sz="4400" b="1" kern="1200" dirty="0">
                          <a:solidFill>
                            <a:srgbClr val="DDDDDD"/>
                          </a:solidFill>
                          <a:effectLst>
                            <a:glow rad="190500">
                              <a:schemeClr val="tx1">
                                <a:alpha val="75000"/>
                              </a:schemeClr>
                            </a:glow>
                          </a:effectLst>
                          <a:latin typeface="+mn-lt"/>
                          <a:ea typeface="+mj-ea"/>
                          <a:cs typeface="+mj-cs"/>
                        </a:rPr>
                        <a:t> others</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Romans 16:13</a:t>
                      </a:r>
                    </a:p>
                  </a:txBody>
                  <a:tcPr/>
                </a:tc>
                <a:extLst>
                  <a:ext uri="{0D108BD9-81ED-4DB2-BD59-A6C34878D82A}">
                    <a16:rowId xmlns:a16="http://schemas.microsoft.com/office/drawing/2014/main" val="1211347934"/>
                  </a:ext>
                </a:extLst>
              </a:tr>
              <a:tr h="2300142">
                <a:tc>
                  <a:txBody>
                    <a:bodyPr/>
                    <a:lstStyle/>
                    <a:p>
                      <a:r>
                        <a:rPr lang="en-US" sz="4400" b="1" kern="1200" dirty="0">
                          <a:solidFill>
                            <a:srgbClr val="DDDDDD"/>
                          </a:solidFill>
                          <a:effectLst>
                            <a:glow rad="190500">
                              <a:schemeClr val="tx1">
                                <a:alpha val="75000"/>
                              </a:schemeClr>
                            </a:glow>
                          </a:effectLst>
                          <a:latin typeface="+mn-lt"/>
                          <a:ea typeface="+mj-ea"/>
                          <a:cs typeface="+mj-cs"/>
                        </a:rPr>
                        <a:t> Sister of </a:t>
                      </a:r>
                      <a:r>
                        <a:rPr lang="en-US" sz="4400" b="1" kern="1200" dirty="0" err="1">
                          <a:solidFill>
                            <a:srgbClr val="DDDDDD"/>
                          </a:solidFill>
                          <a:effectLst>
                            <a:glow rad="190500">
                              <a:schemeClr val="tx1">
                                <a:alpha val="75000"/>
                              </a:schemeClr>
                            </a:glow>
                          </a:effectLst>
                          <a:latin typeface="+mn-lt"/>
                          <a:ea typeface="+mj-ea"/>
                          <a:cs typeface="+mj-cs"/>
                        </a:rPr>
                        <a:t>Nerus</a:t>
                      </a:r>
                      <a:r>
                        <a:rPr lang="en-US" sz="4400" b="1" kern="1200" dirty="0">
                          <a:solidFill>
                            <a:srgbClr val="DDDDDD"/>
                          </a:solidFill>
                          <a:effectLst>
                            <a:glow rad="190500">
                              <a:schemeClr val="tx1">
                                <a:alpha val="75000"/>
                              </a:schemeClr>
                            </a:glow>
                          </a:effectLst>
                          <a:latin typeface="+mn-lt"/>
                          <a:ea typeface="+mj-ea"/>
                          <a:cs typeface="+mj-cs"/>
                        </a:rPr>
                        <a:t>, </a:t>
                      </a:r>
                    </a:p>
                    <a:p>
                      <a:r>
                        <a:rPr lang="en-US" sz="4400" b="1" kern="1200" dirty="0">
                          <a:solidFill>
                            <a:srgbClr val="DDDDDD"/>
                          </a:solidFill>
                          <a:effectLst>
                            <a:glow rad="190500">
                              <a:schemeClr val="tx1">
                                <a:alpha val="75000"/>
                              </a:schemeClr>
                            </a:glow>
                          </a:effectLst>
                          <a:latin typeface="+mn-lt"/>
                          <a:ea typeface="+mj-ea"/>
                          <a:cs typeface="+mj-cs"/>
                        </a:rPr>
                        <a:t> Julia, and </a:t>
                      </a:r>
                      <a:r>
                        <a:rPr lang="en-US" sz="4400" b="1" kern="1200" dirty="0" err="1">
                          <a:solidFill>
                            <a:srgbClr val="DDDDDD"/>
                          </a:solidFill>
                          <a:effectLst>
                            <a:glow rad="190500">
                              <a:schemeClr val="tx1">
                                <a:alpha val="75000"/>
                              </a:schemeClr>
                            </a:glow>
                          </a:effectLst>
                          <a:latin typeface="+mn-lt"/>
                          <a:ea typeface="+mj-ea"/>
                          <a:cs typeface="+mj-cs"/>
                        </a:rPr>
                        <a:t>Junia</a:t>
                      </a:r>
                      <a:endParaRPr lang="en-US" sz="4400" b="1" kern="1200" dirty="0">
                        <a:solidFill>
                          <a:srgbClr val="DDDDDD"/>
                        </a:solidFill>
                        <a:effectLst>
                          <a:glow rad="190500">
                            <a:schemeClr val="tx1">
                              <a:alpha val="75000"/>
                            </a:schemeClr>
                          </a:glow>
                        </a:effectLst>
                        <a:latin typeface="+mn-lt"/>
                        <a:ea typeface="+mj-ea"/>
                        <a:cs typeface="+mj-cs"/>
                      </a:endParaRP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Fellow saints to </a:t>
                      </a:r>
                    </a:p>
                    <a:p>
                      <a:r>
                        <a:rPr lang="en-US" sz="4400" b="1" kern="1200" dirty="0">
                          <a:solidFill>
                            <a:srgbClr val="DDDDDD"/>
                          </a:solidFill>
                          <a:effectLst>
                            <a:glow rad="190500">
                              <a:schemeClr val="tx1">
                                <a:alpha val="75000"/>
                              </a:schemeClr>
                            </a:glow>
                          </a:effectLst>
                          <a:latin typeface="+mn-lt"/>
                          <a:ea typeface="+mj-ea"/>
                          <a:cs typeface="+mj-cs"/>
                        </a:rPr>
                        <a:t> give greetings </a:t>
                      </a:r>
                    </a:p>
                    <a:p>
                      <a:r>
                        <a:rPr lang="en-US" sz="4400" b="1" kern="1200" dirty="0">
                          <a:solidFill>
                            <a:srgbClr val="DDDDDD"/>
                          </a:solidFill>
                          <a:effectLst>
                            <a:glow rad="190500">
                              <a:schemeClr val="tx1">
                                <a:alpha val="75000"/>
                              </a:schemeClr>
                            </a:glow>
                          </a:effectLst>
                          <a:latin typeface="+mn-lt"/>
                          <a:ea typeface="+mj-ea"/>
                          <a:cs typeface="+mj-cs"/>
                        </a:rPr>
                        <a:t> to</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a:t>
                      </a:r>
                      <a:r>
                        <a:rPr lang="en-US" sz="4200" b="1" kern="1200" dirty="0">
                          <a:solidFill>
                            <a:srgbClr val="DDDDDD"/>
                          </a:solidFill>
                          <a:effectLst>
                            <a:glow rad="190500">
                              <a:schemeClr val="tx1">
                                <a:alpha val="75000"/>
                              </a:schemeClr>
                            </a:glow>
                          </a:effectLst>
                          <a:latin typeface="+mn-lt"/>
                          <a:ea typeface="+mj-ea"/>
                          <a:cs typeface="+mj-cs"/>
                        </a:rPr>
                        <a:t>Romans 16:7, 15</a:t>
                      </a:r>
                    </a:p>
                  </a:txBody>
                  <a:tcPr/>
                </a:tc>
                <a:extLst>
                  <a:ext uri="{0D108BD9-81ED-4DB2-BD59-A6C34878D82A}">
                    <a16:rowId xmlns:a16="http://schemas.microsoft.com/office/drawing/2014/main" val="3917045803"/>
                  </a:ext>
                </a:extLst>
              </a:tr>
            </a:tbl>
          </a:graphicData>
        </a:graphic>
      </p:graphicFrame>
      <p:cxnSp>
        <p:nvCxnSpPr>
          <p:cNvPr id="3" name="Straight Connector 2">
            <a:extLst>
              <a:ext uri="{FF2B5EF4-FFF2-40B4-BE49-F238E27FC236}">
                <a16:creationId xmlns:a16="http://schemas.microsoft.com/office/drawing/2014/main" id="{1FB62596-1FE5-9F81-7699-D9B911C4702E}"/>
              </a:ext>
            </a:extLst>
          </p:cNvPr>
          <p:cNvCxnSpPr/>
          <p:nvPr/>
        </p:nvCxnSpPr>
        <p:spPr>
          <a:xfrm>
            <a:off x="405709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BE04297-7522-3689-4270-28EC4C01E9C8}"/>
              </a:ext>
            </a:extLst>
          </p:cNvPr>
          <p:cNvCxnSpPr/>
          <p:nvPr/>
        </p:nvCxnSpPr>
        <p:spPr>
          <a:xfrm>
            <a:off x="8124547"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460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D0C3048-FE17-F2CC-9B68-208F88EF6315}"/>
              </a:ext>
            </a:extLst>
          </p:cNvPr>
          <p:cNvGraphicFramePr>
            <a:graphicFrameLocks noGrp="1"/>
          </p:cNvGraphicFramePr>
          <p:nvPr>
            <p:extLst>
              <p:ext uri="{D42A27DB-BD31-4B8C-83A1-F6EECF244321}">
                <p14:modId xmlns:p14="http://schemas.microsoft.com/office/powerpoint/2010/main" val="2099057592"/>
              </p:ext>
            </p:extLst>
          </p:nvPr>
        </p:nvGraphicFramePr>
        <p:xfrm>
          <a:off x="0" y="0"/>
          <a:ext cx="12192000" cy="6858000"/>
        </p:xfrm>
        <a:graphic>
          <a:graphicData uri="http://schemas.openxmlformats.org/drawingml/2006/table">
            <a:tbl>
              <a:tblPr bandRow="1">
                <a:tableStyleId>{327F97BB-C833-4FB7-BDE5-3F7075034690}</a:tableStyleId>
              </a:tblPr>
              <a:tblGrid>
                <a:gridCol w="4064000">
                  <a:extLst>
                    <a:ext uri="{9D8B030D-6E8A-4147-A177-3AD203B41FA5}">
                      <a16:colId xmlns:a16="http://schemas.microsoft.com/office/drawing/2014/main" val="244951088"/>
                    </a:ext>
                  </a:extLst>
                </a:gridCol>
                <a:gridCol w="4064000">
                  <a:extLst>
                    <a:ext uri="{9D8B030D-6E8A-4147-A177-3AD203B41FA5}">
                      <a16:colId xmlns:a16="http://schemas.microsoft.com/office/drawing/2014/main" val="921207714"/>
                    </a:ext>
                  </a:extLst>
                </a:gridCol>
                <a:gridCol w="4064000">
                  <a:extLst>
                    <a:ext uri="{9D8B030D-6E8A-4147-A177-3AD203B41FA5}">
                      <a16:colId xmlns:a16="http://schemas.microsoft.com/office/drawing/2014/main" val="387111399"/>
                    </a:ext>
                  </a:extLst>
                </a:gridCol>
              </a:tblGrid>
              <a:tr h="2122722">
                <a:tc>
                  <a:txBody>
                    <a:bodyPr/>
                    <a:lstStyle/>
                    <a:p>
                      <a:r>
                        <a:rPr lang="en-US" sz="4400" b="1" kern="1200" dirty="0">
                          <a:solidFill>
                            <a:srgbClr val="DDDDDD"/>
                          </a:solidFill>
                          <a:effectLst>
                            <a:glow rad="190500">
                              <a:schemeClr val="tx1">
                                <a:alpha val="75000"/>
                              </a:schemeClr>
                            </a:glow>
                          </a:effectLst>
                          <a:latin typeface="+mn-lt"/>
                          <a:ea typeface="+mj-ea"/>
                          <a:cs typeface="+mj-cs"/>
                        </a:rPr>
                        <a:t> Chloe</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Offers her </a:t>
                      </a:r>
                    </a:p>
                    <a:p>
                      <a:r>
                        <a:rPr lang="en-US" sz="4400" b="1" kern="1200" dirty="0">
                          <a:solidFill>
                            <a:srgbClr val="DDDDDD"/>
                          </a:solidFill>
                          <a:effectLst>
                            <a:glow rad="190500">
                              <a:schemeClr val="tx1">
                                <a:alpha val="75000"/>
                              </a:schemeClr>
                            </a:glow>
                          </a:effectLst>
                          <a:latin typeface="+mn-lt"/>
                          <a:ea typeface="+mj-ea"/>
                          <a:cs typeface="+mj-cs"/>
                        </a:rPr>
                        <a:t> home and </a:t>
                      </a:r>
                    </a:p>
                    <a:p>
                      <a:r>
                        <a:rPr lang="en-US" sz="4400" b="1" kern="1200" dirty="0">
                          <a:solidFill>
                            <a:srgbClr val="DDDDDD"/>
                          </a:solidFill>
                          <a:effectLst>
                            <a:glow rad="190500">
                              <a:schemeClr val="tx1">
                                <a:alpha val="75000"/>
                              </a:schemeClr>
                            </a:glow>
                          </a:effectLst>
                          <a:latin typeface="+mn-lt"/>
                          <a:ea typeface="+mj-ea"/>
                          <a:cs typeface="+mj-cs"/>
                        </a:rPr>
                        <a:t> leadership</a:t>
                      </a:r>
                    </a:p>
                  </a:txBody>
                  <a:tcPr/>
                </a:tc>
                <a:tc>
                  <a:txBody>
                    <a:bodyPr/>
                    <a:lstStyle/>
                    <a:p>
                      <a:r>
                        <a:rPr lang="en-US" sz="3900" b="1" kern="1200" dirty="0">
                          <a:solidFill>
                            <a:srgbClr val="DDDDDD"/>
                          </a:solidFill>
                          <a:effectLst>
                            <a:glow rad="190500">
                              <a:schemeClr val="tx1">
                                <a:alpha val="75000"/>
                              </a:schemeClr>
                            </a:glow>
                          </a:effectLst>
                          <a:latin typeface="+mn-lt"/>
                          <a:ea typeface="+mj-ea"/>
                          <a:cs typeface="+mj-cs"/>
                        </a:rPr>
                        <a:t> 1 Corinthians 1:11</a:t>
                      </a:r>
                    </a:p>
                  </a:txBody>
                  <a:tcPr/>
                </a:tc>
                <a:extLst>
                  <a:ext uri="{0D108BD9-81ED-4DB2-BD59-A6C34878D82A}">
                    <a16:rowId xmlns:a16="http://schemas.microsoft.com/office/drawing/2014/main" val="2532388757"/>
                  </a:ext>
                </a:extLst>
              </a:tr>
              <a:tr h="1935747">
                <a:tc>
                  <a:txBody>
                    <a:bodyPr/>
                    <a:lstStyle/>
                    <a:p>
                      <a:r>
                        <a:rPr lang="en-US" sz="4400" b="1" kern="1200" dirty="0">
                          <a:solidFill>
                            <a:srgbClr val="DDDDDD"/>
                          </a:solidFill>
                          <a:effectLst>
                            <a:glow rad="190500">
                              <a:schemeClr val="tx1">
                                <a:alpha val="75000"/>
                              </a:schemeClr>
                            </a:glow>
                          </a:effectLst>
                          <a:latin typeface="+mn-lt"/>
                          <a:ea typeface="+mj-ea"/>
                          <a:cs typeface="+mj-cs"/>
                        </a:rPr>
                        <a:t> Euodia and </a:t>
                      </a:r>
                    </a:p>
                    <a:p>
                      <a:r>
                        <a:rPr lang="en-US" sz="4400" b="1" kern="1200" dirty="0">
                          <a:solidFill>
                            <a:srgbClr val="DDDDDD"/>
                          </a:solidFill>
                          <a:effectLst>
                            <a:glow rad="190500">
                              <a:schemeClr val="tx1">
                                <a:alpha val="75000"/>
                              </a:schemeClr>
                            </a:glow>
                          </a:effectLst>
                          <a:latin typeface="+mn-lt"/>
                          <a:ea typeface="+mj-ea"/>
                          <a:cs typeface="+mj-cs"/>
                        </a:rPr>
                        <a:t> </a:t>
                      </a:r>
                      <a:r>
                        <a:rPr lang="en-US" sz="4400" b="1" kern="1200" dirty="0" err="1">
                          <a:solidFill>
                            <a:srgbClr val="DDDDDD"/>
                          </a:solidFill>
                          <a:effectLst>
                            <a:glow rad="190500">
                              <a:schemeClr val="tx1">
                                <a:alpha val="75000"/>
                              </a:schemeClr>
                            </a:glow>
                          </a:effectLst>
                          <a:latin typeface="+mn-lt"/>
                          <a:ea typeface="+mj-ea"/>
                          <a:cs typeface="+mj-cs"/>
                        </a:rPr>
                        <a:t>Syntyche</a:t>
                      </a:r>
                      <a:endParaRPr lang="en-US" sz="4400" b="1" kern="1200" dirty="0">
                        <a:solidFill>
                          <a:srgbClr val="DDDDDD"/>
                        </a:solidFill>
                        <a:effectLst>
                          <a:glow rad="190500">
                            <a:schemeClr val="tx1">
                              <a:alpha val="75000"/>
                            </a:schemeClr>
                          </a:glow>
                        </a:effectLst>
                        <a:latin typeface="+mn-lt"/>
                        <a:ea typeface="+mj-ea"/>
                        <a:cs typeface="+mj-cs"/>
                      </a:endParaRP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Labor at Paul’s </a:t>
                      </a:r>
                    </a:p>
                    <a:p>
                      <a:r>
                        <a:rPr lang="en-US" sz="4400" b="1" kern="1200" dirty="0">
                          <a:solidFill>
                            <a:srgbClr val="DDDDDD"/>
                          </a:solidFill>
                          <a:effectLst>
                            <a:glow rad="190500">
                              <a:schemeClr val="tx1">
                                <a:alpha val="75000"/>
                              </a:schemeClr>
                            </a:glow>
                          </a:effectLst>
                          <a:latin typeface="+mn-lt"/>
                          <a:ea typeface="+mj-ea"/>
                          <a:cs typeface="+mj-cs"/>
                        </a:rPr>
                        <a:t> side</a:t>
                      </a:r>
                    </a:p>
                  </a:txBody>
                  <a:tcPr/>
                </a:tc>
                <a:tc>
                  <a:txBody>
                    <a:bodyPr/>
                    <a:lstStyle/>
                    <a:p>
                      <a:r>
                        <a:rPr lang="en-US" sz="3900" b="1" kern="1200" dirty="0">
                          <a:solidFill>
                            <a:srgbClr val="DDDDDD"/>
                          </a:solidFill>
                          <a:effectLst>
                            <a:glow rad="190500">
                              <a:schemeClr val="tx1">
                                <a:alpha val="75000"/>
                              </a:schemeClr>
                            </a:glow>
                          </a:effectLst>
                          <a:latin typeface="+mn-lt"/>
                          <a:ea typeface="+mj-ea"/>
                          <a:cs typeface="+mj-cs"/>
                        </a:rPr>
                        <a:t> Philippians 4:2-3</a:t>
                      </a:r>
                    </a:p>
                  </a:txBody>
                  <a:tcPr/>
                </a:tc>
                <a:extLst>
                  <a:ext uri="{0D108BD9-81ED-4DB2-BD59-A6C34878D82A}">
                    <a16:rowId xmlns:a16="http://schemas.microsoft.com/office/drawing/2014/main" val="1211347934"/>
                  </a:ext>
                </a:extLst>
              </a:tr>
              <a:tr h="2799531">
                <a:tc>
                  <a:txBody>
                    <a:bodyPr/>
                    <a:lstStyle/>
                    <a:p>
                      <a:r>
                        <a:rPr lang="en-US" sz="4400" b="1" kern="1200" dirty="0">
                          <a:solidFill>
                            <a:srgbClr val="DDDDDD"/>
                          </a:solidFill>
                          <a:effectLst>
                            <a:glow rad="190500">
                              <a:schemeClr val="tx1">
                                <a:alpha val="75000"/>
                              </a:schemeClr>
                            </a:glow>
                          </a:effectLst>
                          <a:latin typeface="+mn-lt"/>
                          <a:ea typeface="+mj-ea"/>
                          <a:cs typeface="+mj-cs"/>
                        </a:rPr>
                        <a:t> Claudia</a:t>
                      </a:r>
                    </a:p>
                  </a:txBody>
                  <a:tcPr/>
                </a:tc>
                <a:tc>
                  <a:txBody>
                    <a:bodyPr/>
                    <a:lstStyle/>
                    <a:p>
                      <a:r>
                        <a:rPr lang="en-US" sz="4400" b="1" kern="1200" dirty="0">
                          <a:solidFill>
                            <a:srgbClr val="DDDDDD"/>
                          </a:solidFill>
                          <a:effectLst>
                            <a:glow rad="190500">
                              <a:schemeClr val="tx1">
                                <a:alpha val="75000"/>
                              </a:schemeClr>
                            </a:glow>
                          </a:effectLst>
                          <a:latin typeface="+mn-lt"/>
                          <a:ea typeface="+mj-ea"/>
                          <a:cs typeface="+mj-cs"/>
                        </a:rPr>
                        <a:t> Believer who </a:t>
                      </a:r>
                    </a:p>
                    <a:p>
                      <a:r>
                        <a:rPr lang="en-US" sz="4400" b="1" kern="1200" dirty="0">
                          <a:solidFill>
                            <a:srgbClr val="DDDDDD"/>
                          </a:solidFill>
                          <a:effectLst>
                            <a:glow rad="190500">
                              <a:schemeClr val="tx1">
                                <a:alpha val="75000"/>
                              </a:schemeClr>
                            </a:glow>
                          </a:effectLst>
                          <a:latin typeface="+mn-lt"/>
                          <a:ea typeface="+mj-ea"/>
                          <a:cs typeface="+mj-cs"/>
                        </a:rPr>
                        <a:t> sends her </a:t>
                      </a:r>
                    </a:p>
                    <a:p>
                      <a:r>
                        <a:rPr lang="en-US" sz="4400" b="1" kern="1200" dirty="0">
                          <a:solidFill>
                            <a:srgbClr val="DDDDDD"/>
                          </a:solidFill>
                          <a:effectLst>
                            <a:glow rad="190500">
                              <a:schemeClr val="tx1">
                                <a:alpha val="75000"/>
                              </a:schemeClr>
                            </a:glow>
                          </a:effectLst>
                          <a:latin typeface="+mn-lt"/>
                          <a:ea typeface="+mj-ea"/>
                          <a:cs typeface="+mj-cs"/>
                        </a:rPr>
                        <a:t> greetings to </a:t>
                      </a:r>
                    </a:p>
                    <a:p>
                      <a:r>
                        <a:rPr lang="en-US" sz="4400" b="1" kern="1200" dirty="0">
                          <a:solidFill>
                            <a:srgbClr val="DDDDDD"/>
                          </a:solidFill>
                          <a:effectLst>
                            <a:glow rad="190500">
                              <a:schemeClr val="tx1">
                                <a:alpha val="75000"/>
                              </a:schemeClr>
                            </a:glow>
                          </a:effectLst>
                          <a:latin typeface="+mn-lt"/>
                          <a:ea typeface="+mj-ea"/>
                          <a:cs typeface="+mj-cs"/>
                        </a:rPr>
                        <a:t> Timothy</a:t>
                      </a:r>
                    </a:p>
                  </a:txBody>
                  <a:tcPr/>
                </a:tc>
                <a:tc>
                  <a:txBody>
                    <a:bodyPr/>
                    <a:lstStyle/>
                    <a:p>
                      <a:r>
                        <a:rPr lang="en-US" sz="3900" b="1" kern="1200" dirty="0">
                          <a:solidFill>
                            <a:srgbClr val="DDDDDD"/>
                          </a:solidFill>
                          <a:effectLst>
                            <a:glow rad="190500">
                              <a:schemeClr val="tx1">
                                <a:alpha val="75000"/>
                              </a:schemeClr>
                            </a:glow>
                          </a:effectLst>
                          <a:latin typeface="+mn-lt"/>
                          <a:ea typeface="+mj-ea"/>
                          <a:cs typeface="+mj-cs"/>
                        </a:rPr>
                        <a:t> 2 Timothy 4:21</a:t>
                      </a:r>
                    </a:p>
                  </a:txBody>
                  <a:tcPr/>
                </a:tc>
                <a:extLst>
                  <a:ext uri="{0D108BD9-81ED-4DB2-BD59-A6C34878D82A}">
                    <a16:rowId xmlns:a16="http://schemas.microsoft.com/office/drawing/2014/main" val="3917045803"/>
                  </a:ext>
                </a:extLst>
              </a:tr>
            </a:tbl>
          </a:graphicData>
        </a:graphic>
      </p:graphicFrame>
      <p:cxnSp>
        <p:nvCxnSpPr>
          <p:cNvPr id="3" name="Straight Connector 2">
            <a:extLst>
              <a:ext uri="{FF2B5EF4-FFF2-40B4-BE49-F238E27FC236}">
                <a16:creationId xmlns:a16="http://schemas.microsoft.com/office/drawing/2014/main" id="{83B0E4BF-444F-3A26-F3A9-265A0065E95E}"/>
              </a:ext>
            </a:extLst>
          </p:cNvPr>
          <p:cNvCxnSpPr/>
          <p:nvPr/>
        </p:nvCxnSpPr>
        <p:spPr>
          <a:xfrm>
            <a:off x="405709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858F126-9C01-4777-9C9F-56A4B7B5A7EA}"/>
              </a:ext>
            </a:extLst>
          </p:cNvPr>
          <p:cNvCxnSpPr/>
          <p:nvPr/>
        </p:nvCxnSpPr>
        <p:spPr>
          <a:xfrm>
            <a:off x="8124547"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56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51723FE-D583-F829-49B6-5C90451BC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9DF463-A715-0AA3-39D6-03A7F6367C0B}"/>
              </a:ext>
            </a:extLst>
          </p:cNvPr>
          <p:cNvSpPr txBox="1"/>
          <p:nvPr/>
        </p:nvSpPr>
        <p:spPr>
          <a:xfrm>
            <a:off x="240580" y="774577"/>
            <a:ext cx="8983319" cy="3539430"/>
          </a:xfrm>
          <a:prstGeom prst="rect">
            <a:avLst/>
          </a:prstGeom>
          <a:noFill/>
        </p:spPr>
        <p:txBody>
          <a:bodyPr wrap="square">
            <a:spAutoFit/>
          </a:bodyPr>
          <a:lstStyle/>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What do we really worship?</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Powerful Female Disciples of </a:t>
            </a:r>
          </a:p>
          <a:p>
            <a:r>
              <a:rPr lang="en-US" sz="4400" b="1" dirty="0">
                <a:solidFill>
                  <a:srgbClr val="F2F2F2"/>
                </a:solidFill>
                <a:effectLst>
                  <a:glow rad="190500">
                    <a:schemeClr val="tx1">
                      <a:alpha val="75000"/>
                    </a:schemeClr>
                  </a:glow>
                </a:effectLst>
              </a:rPr>
              <a:t>    Christ</a:t>
            </a:r>
          </a:p>
          <a:p>
            <a:pPr marL="457200" indent="-457200">
              <a:buFont typeface="Arial" panose="020B0604020202020204" pitchFamily="34" charset="0"/>
              <a:buChar char="•"/>
            </a:pPr>
            <a:r>
              <a:rPr lang="en-US" sz="4800" b="1" dirty="0">
                <a:solidFill>
                  <a:schemeClr val="accent4">
                    <a:lumMod val="60000"/>
                    <a:lumOff val="40000"/>
                  </a:schemeClr>
                </a:solidFill>
                <a:effectLst>
                  <a:glow rad="190500">
                    <a:schemeClr val="tx1">
                      <a:alpha val="75000"/>
                    </a:schemeClr>
                  </a:glow>
                </a:effectLst>
              </a:rPr>
              <a:t>Burning Books (and Ships)</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Feeding the Flock</a:t>
            </a:r>
          </a:p>
        </p:txBody>
      </p:sp>
    </p:spTree>
    <p:extLst>
      <p:ext uri="{BB962C8B-B14F-4D97-AF65-F5344CB8AC3E}">
        <p14:creationId xmlns:p14="http://schemas.microsoft.com/office/powerpoint/2010/main" val="1410345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wing red embers in a fire pit.">
            <a:extLst>
              <a:ext uri="{FF2B5EF4-FFF2-40B4-BE49-F238E27FC236}">
                <a16:creationId xmlns:a16="http://schemas.microsoft.com/office/drawing/2014/main" id="{F326B0CC-1589-4386-81C9-307C950E6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05A8DBE-FEC3-4D48-9FBE-11FC248F4B53}"/>
              </a:ext>
            </a:extLst>
          </p:cNvPr>
          <p:cNvSpPr txBox="1">
            <a:spLocks/>
          </p:cNvSpPr>
          <p:nvPr/>
        </p:nvSpPr>
        <p:spPr>
          <a:xfrm>
            <a:off x="5992426" y="284085"/>
            <a:ext cx="6112585" cy="641855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F99021"/>
                </a:solidFill>
                <a:effectLst>
                  <a:glow rad="190500">
                    <a:schemeClr val="tx1">
                      <a:alpha val="75000"/>
                    </a:schemeClr>
                  </a:glow>
                </a:effectLst>
                <a:latin typeface="+mn-lt"/>
              </a:rPr>
              <a:t>They “collected their books and burned them publicly; when the value of these books was calculated, it was found to come to fifty thousand silver coins. So the word of the Lord grew mightily and prevailed.”</a:t>
            </a:r>
          </a:p>
          <a:p>
            <a:pPr algn="r"/>
            <a:r>
              <a:rPr lang="en-US" sz="4300" b="1" dirty="0">
                <a:solidFill>
                  <a:srgbClr val="F99021"/>
                </a:solidFill>
                <a:effectLst>
                  <a:glow rad="190500">
                    <a:schemeClr val="tx1">
                      <a:alpha val="75000"/>
                    </a:schemeClr>
                  </a:glow>
                </a:effectLst>
                <a:latin typeface="+mn-lt"/>
              </a:rPr>
              <a:t>Acts 19:19-20</a:t>
            </a:r>
            <a:endParaRPr lang="en-US" sz="3900" b="1" dirty="0">
              <a:solidFill>
                <a:srgbClr val="F99021"/>
              </a:solidFill>
              <a:effectLst>
                <a:glow rad="190500">
                  <a:schemeClr val="tx1">
                    <a:alpha val="75000"/>
                  </a:schemeClr>
                </a:glow>
              </a:effectLst>
              <a:latin typeface="+mn-lt"/>
            </a:endParaRPr>
          </a:p>
        </p:txBody>
      </p:sp>
    </p:spTree>
    <p:extLst>
      <p:ext uri="{BB962C8B-B14F-4D97-AF65-F5344CB8AC3E}">
        <p14:creationId xmlns:p14="http://schemas.microsoft.com/office/powerpoint/2010/main" val="184185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26B0CC-1589-4386-81C9-307C950E68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2"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05A8DBE-FEC3-4D48-9FBE-11FC248F4B53}"/>
              </a:ext>
            </a:extLst>
          </p:cNvPr>
          <p:cNvSpPr txBox="1">
            <a:spLocks/>
          </p:cNvSpPr>
          <p:nvPr/>
        </p:nvSpPr>
        <p:spPr>
          <a:xfrm>
            <a:off x="6096000" y="439445"/>
            <a:ext cx="6112585" cy="641855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D9D4CD"/>
                </a:solidFill>
                <a:effectLst>
                  <a:glow rad="190500">
                    <a:schemeClr val="tx1">
                      <a:alpha val="75000"/>
                    </a:schemeClr>
                  </a:glow>
                </a:effectLst>
                <a:latin typeface="+mn-lt"/>
              </a:rPr>
              <a:t>“Put up thy sword into </a:t>
            </a:r>
          </a:p>
          <a:p>
            <a:pPr algn="l"/>
            <a:r>
              <a:rPr lang="en-US" sz="4800" b="1" dirty="0">
                <a:solidFill>
                  <a:srgbClr val="D9D4CD"/>
                </a:solidFill>
                <a:effectLst>
                  <a:glow rad="190500">
                    <a:schemeClr val="tx1">
                      <a:alpha val="75000"/>
                    </a:schemeClr>
                  </a:glow>
                </a:effectLst>
                <a:latin typeface="+mn-lt"/>
              </a:rPr>
              <a:t>  the sheath: the cup </a:t>
            </a:r>
          </a:p>
          <a:p>
            <a:pPr algn="l"/>
            <a:r>
              <a:rPr lang="en-US" sz="4800" b="1" dirty="0">
                <a:solidFill>
                  <a:srgbClr val="D9D4CD"/>
                </a:solidFill>
                <a:effectLst>
                  <a:glow rad="190500">
                    <a:schemeClr val="tx1">
                      <a:alpha val="75000"/>
                    </a:schemeClr>
                  </a:glow>
                </a:effectLst>
                <a:latin typeface="+mn-lt"/>
              </a:rPr>
              <a:t>  which my Father hath </a:t>
            </a:r>
          </a:p>
          <a:p>
            <a:pPr algn="l"/>
            <a:r>
              <a:rPr lang="en-US" sz="4800" b="1" dirty="0">
                <a:solidFill>
                  <a:srgbClr val="D9D4CD"/>
                </a:solidFill>
                <a:effectLst>
                  <a:glow rad="190500">
                    <a:schemeClr val="tx1">
                      <a:alpha val="75000"/>
                    </a:schemeClr>
                  </a:glow>
                </a:effectLst>
                <a:latin typeface="+mn-lt"/>
              </a:rPr>
              <a:t>  given me, shall I not </a:t>
            </a:r>
          </a:p>
          <a:p>
            <a:pPr algn="l"/>
            <a:r>
              <a:rPr lang="en-US" sz="4800" b="1" dirty="0">
                <a:solidFill>
                  <a:srgbClr val="D9D4CD"/>
                </a:solidFill>
                <a:effectLst>
                  <a:glow rad="190500">
                    <a:schemeClr val="tx1">
                      <a:alpha val="75000"/>
                    </a:schemeClr>
                  </a:glow>
                </a:effectLst>
                <a:latin typeface="+mn-lt"/>
              </a:rPr>
              <a:t>  drink it?”</a:t>
            </a:r>
          </a:p>
          <a:p>
            <a:pPr algn="r"/>
            <a:r>
              <a:rPr lang="en-US" sz="4400" b="1" dirty="0">
                <a:solidFill>
                  <a:srgbClr val="D9D4CD"/>
                </a:solidFill>
                <a:effectLst>
                  <a:glow rad="190500">
                    <a:schemeClr val="tx1">
                      <a:alpha val="75000"/>
                    </a:schemeClr>
                  </a:glow>
                </a:effectLst>
                <a:latin typeface="+mn-lt"/>
              </a:rPr>
              <a:t> John 18:11</a:t>
            </a:r>
            <a:endParaRPr lang="en-US" sz="3600" b="1" dirty="0">
              <a:solidFill>
                <a:srgbClr val="D9D4CD"/>
              </a:solidFill>
              <a:effectLst>
                <a:glow rad="190500">
                  <a:schemeClr val="tx1">
                    <a:alpha val="75000"/>
                  </a:schemeClr>
                </a:glow>
              </a:effectLst>
              <a:latin typeface="+mn-lt"/>
            </a:endParaRPr>
          </a:p>
        </p:txBody>
      </p:sp>
    </p:spTree>
    <p:extLst>
      <p:ext uri="{BB962C8B-B14F-4D97-AF65-F5344CB8AC3E}">
        <p14:creationId xmlns:p14="http://schemas.microsoft.com/office/powerpoint/2010/main" val="3188674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51723FE-D583-F829-49B6-5C90451BC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 b="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9DF463-A715-0AA3-39D6-03A7F6367C0B}"/>
              </a:ext>
            </a:extLst>
          </p:cNvPr>
          <p:cNvSpPr txBox="1"/>
          <p:nvPr/>
        </p:nvSpPr>
        <p:spPr>
          <a:xfrm>
            <a:off x="240580" y="774577"/>
            <a:ext cx="8983319" cy="3539430"/>
          </a:xfrm>
          <a:prstGeom prst="rect">
            <a:avLst/>
          </a:prstGeom>
          <a:noFill/>
        </p:spPr>
        <p:txBody>
          <a:bodyPr wrap="square">
            <a:spAutoFit/>
          </a:bodyPr>
          <a:lstStyle/>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What do we really worship?</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Powerful Female Disciples of </a:t>
            </a:r>
          </a:p>
          <a:p>
            <a:r>
              <a:rPr lang="en-US" sz="4400" b="1" dirty="0">
                <a:solidFill>
                  <a:srgbClr val="F2F2F2"/>
                </a:solidFill>
                <a:effectLst>
                  <a:glow rad="190500">
                    <a:schemeClr val="tx1">
                      <a:alpha val="75000"/>
                    </a:schemeClr>
                  </a:glow>
                </a:effectLst>
              </a:rPr>
              <a:t>    Christ</a:t>
            </a:r>
          </a:p>
          <a:p>
            <a:pPr marL="457200" indent="-457200">
              <a:buFont typeface="Arial" panose="020B0604020202020204" pitchFamily="34" charset="0"/>
              <a:buChar char="•"/>
            </a:pPr>
            <a:r>
              <a:rPr lang="en-US" sz="4400" b="1" dirty="0">
                <a:solidFill>
                  <a:srgbClr val="F2F2F2"/>
                </a:solidFill>
                <a:effectLst>
                  <a:glow rad="190500">
                    <a:schemeClr val="tx1">
                      <a:alpha val="75000"/>
                    </a:schemeClr>
                  </a:glow>
                </a:effectLst>
              </a:rPr>
              <a:t>Burning Books (and Ships)</a:t>
            </a:r>
          </a:p>
          <a:p>
            <a:pPr marL="457200" indent="-457200">
              <a:buFont typeface="Arial" panose="020B0604020202020204" pitchFamily="34" charset="0"/>
              <a:buChar char="•"/>
            </a:pPr>
            <a:r>
              <a:rPr lang="en-US" sz="4800" b="1" dirty="0">
                <a:solidFill>
                  <a:schemeClr val="accent4">
                    <a:lumMod val="60000"/>
                    <a:lumOff val="40000"/>
                  </a:schemeClr>
                </a:solidFill>
                <a:effectLst>
                  <a:glow rad="190500">
                    <a:schemeClr val="tx1">
                      <a:alpha val="75000"/>
                    </a:schemeClr>
                  </a:glow>
                </a:effectLst>
              </a:rPr>
              <a:t>Feeding the Flock</a:t>
            </a:r>
          </a:p>
        </p:txBody>
      </p:sp>
    </p:spTree>
    <p:extLst>
      <p:ext uri="{BB962C8B-B14F-4D97-AF65-F5344CB8AC3E}">
        <p14:creationId xmlns:p14="http://schemas.microsoft.com/office/powerpoint/2010/main" val="1425792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26B0CC-1589-4386-81C9-307C950E6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2" r="2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05A8DBE-FEC3-4D48-9FBE-11FC248F4B53}"/>
              </a:ext>
            </a:extLst>
          </p:cNvPr>
          <p:cNvSpPr txBox="1">
            <a:spLocks/>
          </p:cNvSpPr>
          <p:nvPr/>
        </p:nvSpPr>
        <p:spPr>
          <a:xfrm>
            <a:off x="679142" y="204186"/>
            <a:ext cx="10833716" cy="4412202"/>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FEEACB"/>
                </a:solidFill>
                <a:effectLst>
                  <a:glow rad="190500">
                    <a:schemeClr val="tx1">
                      <a:alpha val="75000"/>
                    </a:schemeClr>
                  </a:glow>
                </a:effectLst>
                <a:latin typeface="+mn-lt"/>
              </a:rPr>
              <a:t>“Take heed therefore unto yourselves, </a:t>
            </a:r>
          </a:p>
          <a:p>
            <a:pPr algn="l"/>
            <a:r>
              <a:rPr lang="en-US" sz="4800" b="1" dirty="0">
                <a:solidFill>
                  <a:srgbClr val="FEEACB"/>
                </a:solidFill>
                <a:effectLst>
                  <a:glow rad="190500">
                    <a:schemeClr val="tx1">
                      <a:alpha val="75000"/>
                    </a:schemeClr>
                  </a:glow>
                </a:effectLst>
                <a:latin typeface="+mn-lt"/>
              </a:rPr>
              <a:t>  and to all the flock, over the which the </a:t>
            </a:r>
          </a:p>
          <a:p>
            <a:pPr algn="l"/>
            <a:r>
              <a:rPr lang="en-US" sz="4800" b="1" dirty="0">
                <a:solidFill>
                  <a:srgbClr val="FEEACB"/>
                </a:solidFill>
                <a:effectLst>
                  <a:glow rad="190500">
                    <a:schemeClr val="tx1">
                      <a:alpha val="75000"/>
                    </a:schemeClr>
                  </a:glow>
                </a:effectLst>
                <a:latin typeface="+mn-lt"/>
              </a:rPr>
              <a:t>  Holy Ghost hath made you overseers, to </a:t>
            </a:r>
          </a:p>
          <a:p>
            <a:pPr algn="l"/>
            <a:r>
              <a:rPr lang="en-US" sz="4800" b="1" dirty="0">
                <a:solidFill>
                  <a:srgbClr val="FEEACB"/>
                </a:solidFill>
                <a:effectLst>
                  <a:glow rad="190500">
                    <a:schemeClr val="tx1">
                      <a:alpha val="75000"/>
                    </a:schemeClr>
                  </a:glow>
                </a:effectLst>
                <a:latin typeface="+mn-lt"/>
              </a:rPr>
              <a:t>  feed the church of God, which he hath </a:t>
            </a:r>
          </a:p>
          <a:p>
            <a:pPr algn="l"/>
            <a:r>
              <a:rPr lang="en-US" sz="4800" b="1" dirty="0">
                <a:solidFill>
                  <a:srgbClr val="FEEACB"/>
                </a:solidFill>
                <a:effectLst>
                  <a:glow rad="190500">
                    <a:schemeClr val="tx1">
                      <a:alpha val="75000"/>
                    </a:schemeClr>
                  </a:glow>
                </a:effectLst>
                <a:latin typeface="+mn-lt"/>
              </a:rPr>
              <a:t>  purchased with his own blood.”</a:t>
            </a:r>
          </a:p>
          <a:p>
            <a:pPr algn="r"/>
            <a:r>
              <a:rPr lang="en-US" sz="4400" b="1" dirty="0">
                <a:solidFill>
                  <a:srgbClr val="FEEACB"/>
                </a:solidFill>
                <a:effectLst>
                  <a:glow rad="190500">
                    <a:schemeClr val="tx1">
                      <a:alpha val="75000"/>
                    </a:schemeClr>
                  </a:glow>
                </a:effectLst>
                <a:latin typeface="+mn-lt"/>
              </a:rPr>
              <a:t>Acts 20:28</a:t>
            </a:r>
            <a:endParaRPr lang="en-US" sz="3200" b="1" dirty="0">
              <a:solidFill>
                <a:srgbClr val="FEEACB"/>
              </a:solidFill>
              <a:effectLst>
                <a:glow rad="190500">
                  <a:schemeClr val="tx1">
                    <a:alpha val="75000"/>
                  </a:schemeClr>
                </a:glow>
              </a:effectLst>
              <a:latin typeface="+mn-lt"/>
            </a:endParaRPr>
          </a:p>
        </p:txBody>
      </p:sp>
      <p:sp>
        <p:nvSpPr>
          <p:cNvPr id="4" name="TextBox 3">
            <a:extLst>
              <a:ext uri="{FF2B5EF4-FFF2-40B4-BE49-F238E27FC236}">
                <a16:creationId xmlns:a16="http://schemas.microsoft.com/office/drawing/2014/main" id="{D982DDE5-C8A2-439F-91BE-69FE86BD6D96}"/>
              </a:ext>
            </a:extLst>
          </p:cNvPr>
          <p:cNvSpPr txBox="1"/>
          <p:nvPr/>
        </p:nvSpPr>
        <p:spPr>
          <a:xfrm>
            <a:off x="10091829" y="6519446"/>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err="1">
                <a:solidFill>
                  <a:srgbClr val="FEEACB"/>
                </a:solidFill>
                <a:effectLst>
                  <a:glow rad="190500">
                    <a:schemeClr val="tx1">
                      <a:alpha val="75000"/>
                    </a:schemeClr>
                  </a:glow>
                </a:effectLst>
              </a:rPr>
              <a:t>Pixabay</a:t>
            </a:r>
            <a:endParaRPr lang="en-US" sz="1600" dirty="0">
              <a:solidFill>
                <a:srgbClr val="FEEACB"/>
              </a:solidFill>
              <a:cs typeface="Calibri"/>
            </a:endParaRPr>
          </a:p>
        </p:txBody>
      </p:sp>
    </p:spTree>
    <p:extLst>
      <p:ext uri="{BB962C8B-B14F-4D97-AF65-F5344CB8AC3E}">
        <p14:creationId xmlns:p14="http://schemas.microsoft.com/office/powerpoint/2010/main" val="1231434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men in robes&#10;&#10;Description automatically generated with low confidence">
            <a:extLst>
              <a:ext uri="{FF2B5EF4-FFF2-40B4-BE49-F238E27FC236}">
                <a16:creationId xmlns:a16="http://schemas.microsoft.com/office/drawing/2014/main" id="{D4210C51-5224-A2C7-8FB2-92E534BE2AE1}"/>
              </a:ext>
            </a:extLst>
          </p:cNvPr>
          <p:cNvPicPr>
            <a:picLocks noChangeAspect="1"/>
          </p:cNvPicPr>
          <p:nvPr/>
        </p:nvPicPr>
        <p:blipFill rotWithShape="1">
          <a:blip r:embed="rId3">
            <a:extLst>
              <a:ext uri="{28A0092B-C50C-407E-A947-70E740481C1C}">
                <a14:useLocalDpi xmlns:a14="http://schemas.microsoft.com/office/drawing/2010/main" val="0"/>
              </a:ext>
            </a:extLst>
          </a:blip>
          <a:srcRect r="11539"/>
          <a:stretch/>
        </p:blipFill>
        <p:spPr>
          <a:xfrm>
            <a:off x="20" y="1282"/>
            <a:ext cx="12191980" cy="6856718"/>
          </a:xfrm>
          <a:prstGeom prst="rect">
            <a:avLst/>
          </a:prstGeom>
        </p:spPr>
      </p:pic>
      <p:sp>
        <p:nvSpPr>
          <p:cNvPr id="5" name="Title 1">
            <a:extLst>
              <a:ext uri="{FF2B5EF4-FFF2-40B4-BE49-F238E27FC236}">
                <a16:creationId xmlns:a16="http://schemas.microsoft.com/office/drawing/2014/main" id="{DCB5ABDD-B4E1-D452-212B-5B4FBE00AF31}"/>
              </a:ext>
            </a:extLst>
          </p:cNvPr>
          <p:cNvSpPr txBox="1">
            <a:spLocks/>
          </p:cNvSpPr>
          <p:nvPr/>
        </p:nvSpPr>
        <p:spPr>
          <a:xfrm>
            <a:off x="696830" y="2689933"/>
            <a:ext cx="10798340" cy="268993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rgbClr val="D9B690"/>
                </a:solidFill>
                <a:effectLst>
                  <a:glow rad="190500">
                    <a:schemeClr val="tx1">
                      <a:alpha val="75000"/>
                    </a:schemeClr>
                  </a:glow>
                </a:effectLst>
                <a:latin typeface="+mn-lt"/>
              </a:rPr>
              <a:t>“These that have </a:t>
            </a:r>
            <a:r>
              <a:rPr lang="en-US" sz="5400" b="1" dirty="0">
                <a:solidFill>
                  <a:srgbClr val="B87754"/>
                </a:solidFill>
                <a:effectLst>
                  <a:glow rad="190500">
                    <a:schemeClr val="tx1">
                      <a:alpha val="75000"/>
                    </a:schemeClr>
                  </a:glow>
                </a:effectLst>
                <a:latin typeface="+mn-lt"/>
              </a:rPr>
              <a:t>turned the world </a:t>
            </a:r>
          </a:p>
          <a:p>
            <a:pPr algn="l"/>
            <a:r>
              <a:rPr lang="en-US" sz="5400" b="1" dirty="0">
                <a:solidFill>
                  <a:srgbClr val="B87754"/>
                </a:solidFill>
                <a:effectLst>
                  <a:glow rad="190500">
                    <a:schemeClr val="tx1">
                      <a:alpha val="75000"/>
                    </a:schemeClr>
                  </a:glow>
                </a:effectLst>
                <a:latin typeface="+mn-lt"/>
              </a:rPr>
              <a:t>   upside down</a:t>
            </a:r>
            <a:r>
              <a:rPr lang="en-US" sz="5400" b="1" dirty="0">
                <a:solidFill>
                  <a:srgbClr val="D9B690"/>
                </a:solidFill>
                <a:effectLst>
                  <a:glow rad="190500">
                    <a:schemeClr val="tx1">
                      <a:alpha val="75000"/>
                    </a:schemeClr>
                  </a:glow>
                </a:effectLst>
                <a:latin typeface="+mn-lt"/>
              </a:rPr>
              <a:t> are come hither also.”</a:t>
            </a:r>
          </a:p>
          <a:p>
            <a:pPr algn="r"/>
            <a:r>
              <a:rPr lang="en-US" sz="4800" b="1" dirty="0">
                <a:solidFill>
                  <a:srgbClr val="D9B690"/>
                </a:solidFill>
                <a:effectLst>
                  <a:glow rad="190500">
                    <a:schemeClr val="tx1">
                      <a:alpha val="75000"/>
                    </a:schemeClr>
                  </a:glow>
                </a:effectLst>
                <a:latin typeface="+mn-lt"/>
              </a:rPr>
              <a:t>Acts 17:6</a:t>
            </a:r>
          </a:p>
        </p:txBody>
      </p:sp>
    </p:spTree>
    <p:extLst>
      <p:ext uri="{BB962C8B-B14F-4D97-AF65-F5344CB8AC3E}">
        <p14:creationId xmlns:p14="http://schemas.microsoft.com/office/powerpoint/2010/main" val="357096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4210C51-5224-A2C7-8FB2-92E534BE2AE1}"/>
              </a:ext>
            </a:extLst>
          </p:cNvPr>
          <p:cNvPicPr>
            <a:picLocks noChangeAspect="1"/>
          </p:cNvPicPr>
          <p:nvPr/>
        </p:nvPicPr>
        <p:blipFill rotWithShape="1">
          <a:blip r:embed="rId3">
            <a:extLst>
              <a:ext uri="{28A0092B-C50C-407E-A947-70E740481C1C}">
                <a14:useLocalDpi xmlns:a14="http://schemas.microsoft.com/office/drawing/2010/main" val="0"/>
              </a:ext>
            </a:extLst>
          </a:blip>
          <a:srcRect l="5825" r="5825"/>
          <a:stretch/>
        </p:blipFill>
        <p:spPr>
          <a:xfrm>
            <a:off x="20" y="1282"/>
            <a:ext cx="12191980" cy="6856718"/>
          </a:xfrm>
          <a:prstGeom prst="rect">
            <a:avLst/>
          </a:prstGeom>
        </p:spPr>
      </p:pic>
      <p:sp>
        <p:nvSpPr>
          <p:cNvPr id="5" name="Title 1">
            <a:extLst>
              <a:ext uri="{FF2B5EF4-FFF2-40B4-BE49-F238E27FC236}">
                <a16:creationId xmlns:a16="http://schemas.microsoft.com/office/drawing/2014/main" id="{DCB5ABDD-B4E1-D452-212B-5B4FBE00AF31}"/>
              </a:ext>
            </a:extLst>
          </p:cNvPr>
          <p:cNvSpPr txBox="1">
            <a:spLocks/>
          </p:cNvSpPr>
          <p:nvPr/>
        </p:nvSpPr>
        <p:spPr>
          <a:xfrm>
            <a:off x="554787" y="372862"/>
            <a:ext cx="7177663" cy="363984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rgbClr val="D4AF8B"/>
                </a:solidFill>
                <a:effectLst>
                  <a:glow rad="190500">
                    <a:schemeClr val="tx1">
                      <a:alpha val="75000"/>
                    </a:schemeClr>
                  </a:glow>
                </a:effectLst>
                <a:latin typeface="+mn-lt"/>
              </a:rPr>
              <a:t>“Received the word </a:t>
            </a:r>
          </a:p>
          <a:p>
            <a:pPr algn="l"/>
            <a:r>
              <a:rPr lang="en-US" sz="5400" b="1" dirty="0">
                <a:solidFill>
                  <a:srgbClr val="D4AF8B"/>
                </a:solidFill>
                <a:effectLst>
                  <a:glow rad="190500">
                    <a:schemeClr val="tx1">
                      <a:alpha val="75000"/>
                    </a:schemeClr>
                  </a:glow>
                </a:effectLst>
                <a:latin typeface="+mn-lt"/>
              </a:rPr>
              <a:t>  with all readiness of </a:t>
            </a:r>
          </a:p>
          <a:p>
            <a:pPr algn="l"/>
            <a:r>
              <a:rPr lang="en-US" sz="5400" b="1" dirty="0">
                <a:solidFill>
                  <a:srgbClr val="D4AF8B"/>
                </a:solidFill>
                <a:effectLst>
                  <a:glow rad="190500">
                    <a:schemeClr val="tx1">
                      <a:alpha val="75000"/>
                    </a:schemeClr>
                  </a:glow>
                </a:effectLst>
                <a:latin typeface="+mn-lt"/>
              </a:rPr>
              <a:t>  mind, and searched </a:t>
            </a:r>
          </a:p>
          <a:p>
            <a:pPr algn="l"/>
            <a:r>
              <a:rPr lang="en-US" sz="5400" b="1" dirty="0">
                <a:solidFill>
                  <a:srgbClr val="D4AF8B"/>
                </a:solidFill>
                <a:effectLst>
                  <a:glow rad="190500">
                    <a:schemeClr val="tx1">
                      <a:alpha val="75000"/>
                    </a:schemeClr>
                  </a:glow>
                </a:effectLst>
                <a:latin typeface="+mn-lt"/>
              </a:rPr>
              <a:t>  the scriptures daily.”</a:t>
            </a:r>
          </a:p>
          <a:p>
            <a:pPr algn="r"/>
            <a:r>
              <a:rPr lang="en-US" sz="4800" b="1" dirty="0">
                <a:solidFill>
                  <a:srgbClr val="D4AF8B"/>
                </a:solidFill>
                <a:effectLst>
                  <a:glow rad="190500">
                    <a:schemeClr val="tx1">
                      <a:alpha val="75000"/>
                    </a:schemeClr>
                  </a:glow>
                </a:effectLst>
                <a:latin typeface="+mn-lt"/>
              </a:rPr>
              <a:t>Acts 17:11</a:t>
            </a:r>
          </a:p>
        </p:txBody>
      </p:sp>
    </p:spTree>
    <p:extLst>
      <p:ext uri="{BB962C8B-B14F-4D97-AF65-F5344CB8AC3E}">
        <p14:creationId xmlns:p14="http://schemas.microsoft.com/office/powerpoint/2010/main" val="3427319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4935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 Restoration of Priesthood Keys">
            <a:extLst>
              <a:ext uri="{FF2B5EF4-FFF2-40B4-BE49-F238E27FC236}">
                <a16:creationId xmlns:a16="http://schemas.microsoft.com/office/drawing/2014/main" id="{185A5E21-6E34-ADF5-2D3A-471B873B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6862439"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E4CD08-8C56-405D-8769-90D47D32597E}"/>
              </a:ext>
            </a:extLst>
          </p:cNvPr>
          <p:cNvSpPr/>
          <p:nvPr/>
        </p:nvSpPr>
        <p:spPr>
          <a:xfrm rot="10800000">
            <a:off x="4782916" y="6667"/>
            <a:ext cx="2079522" cy="6857990"/>
          </a:xfrm>
          <a:prstGeom prst="rect">
            <a:avLst/>
          </a:prstGeom>
          <a:gradFill flip="none" rotWithShape="1">
            <a:gsLst>
              <a:gs pos="0">
                <a:schemeClr val="tx1">
                  <a:alpha val="0"/>
                </a:schemeClr>
              </a:gs>
              <a:gs pos="38000">
                <a:schemeClr val="tx1">
                  <a:alpha val="0"/>
                </a:schemeClr>
              </a:gs>
              <a:gs pos="100000">
                <a:srgbClr val="C4935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745EA07-2DBC-D74E-EAC4-1BFA1092AB35}"/>
              </a:ext>
            </a:extLst>
          </p:cNvPr>
          <p:cNvSpPr txBox="1">
            <a:spLocks/>
          </p:cNvSpPr>
          <p:nvPr/>
        </p:nvSpPr>
        <p:spPr>
          <a:xfrm>
            <a:off x="6715195" y="168676"/>
            <a:ext cx="5622524" cy="6682657"/>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100" b="1" dirty="0">
                <a:solidFill>
                  <a:srgbClr val="ECD7AE"/>
                </a:solidFill>
                <a:effectLst>
                  <a:glow rad="190500">
                    <a:schemeClr val="tx1">
                      <a:alpha val="75000"/>
                    </a:schemeClr>
                  </a:glow>
                </a:effectLst>
                <a:latin typeface="+mn-lt"/>
              </a:rPr>
              <a:t>“‘Have ye received the </a:t>
            </a:r>
          </a:p>
          <a:p>
            <a:pPr algn="l"/>
            <a:r>
              <a:rPr lang="en-US" sz="4100" b="1" dirty="0">
                <a:solidFill>
                  <a:srgbClr val="ECD7AE"/>
                </a:solidFill>
                <a:effectLst>
                  <a:glow rad="190500">
                    <a:schemeClr val="tx1">
                      <a:alpha val="75000"/>
                    </a:schemeClr>
                  </a:glow>
                </a:effectLst>
                <a:latin typeface="+mn-lt"/>
              </a:rPr>
              <a:t>  Holy Ghost since ye </a:t>
            </a:r>
          </a:p>
          <a:p>
            <a:pPr algn="l"/>
            <a:r>
              <a:rPr lang="en-US" sz="4100" b="1" dirty="0">
                <a:solidFill>
                  <a:srgbClr val="ECD7AE"/>
                </a:solidFill>
                <a:effectLst>
                  <a:glow rad="190500">
                    <a:schemeClr val="tx1">
                      <a:alpha val="75000"/>
                    </a:schemeClr>
                  </a:glow>
                </a:effectLst>
                <a:latin typeface="+mn-lt"/>
              </a:rPr>
              <a:t>  believed?’ And they </a:t>
            </a:r>
          </a:p>
          <a:p>
            <a:pPr algn="l"/>
            <a:r>
              <a:rPr lang="en-US" sz="4100" b="1" dirty="0">
                <a:solidFill>
                  <a:srgbClr val="ECD7AE"/>
                </a:solidFill>
                <a:effectLst>
                  <a:glow rad="190500">
                    <a:schemeClr val="tx1">
                      <a:alpha val="75000"/>
                    </a:schemeClr>
                  </a:glow>
                </a:effectLst>
                <a:latin typeface="+mn-lt"/>
              </a:rPr>
              <a:t>  said unto him, ‘We </a:t>
            </a:r>
          </a:p>
          <a:p>
            <a:pPr algn="l"/>
            <a:r>
              <a:rPr lang="en-US" sz="4100" b="1" dirty="0">
                <a:solidFill>
                  <a:srgbClr val="ECD7AE"/>
                </a:solidFill>
                <a:effectLst>
                  <a:glow rad="190500">
                    <a:schemeClr val="tx1">
                      <a:alpha val="75000"/>
                    </a:schemeClr>
                  </a:glow>
                </a:effectLst>
                <a:latin typeface="+mn-lt"/>
              </a:rPr>
              <a:t>  have not so much as </a:t>
            </a:r>
          </a:p>
          <a:p>
            <a:pPr algn="l"/>
            <a:r>
              <a:rPr lang="en-US" sz="4100" b="1" dirty="0">
                <a:solidFill>
                  <a:srgbClr val="ECD7AE"/>
                </a:solidFill>
                <a:effectLst>
                  <a:glow rad="190500">
                    <a:schemeClr val="tx1">
                      <a:alpha val="75000"/>
                    </a:schemeClr>
                  </a:glow>
                </a:effectLst>
                <a:latin typeface="+mn-lt"/>
              </a:rPr>
              <a:t>  heard whether there </a:t>
            </a:r>
          </a:p>
          <a:p>
            <a:pPr algn="l"/>
            <a:r>
              <a:rPr lang="en-US" sz="4100" b="1" dirty="0">
                <a:solidFill>
                  <a:srgbClr val="ECD7AE"/>
                </a:solidFill>
                <a:effectLst>
                  <a:glow rad="190500">
                    <a:schemeClr val="tx1">
                      <a:alpha val="75000"/>
                    </a:schemeClr>
                  </a:glow>
                </a:effectLst>
                <a:latin typeface="+mn-lt"/>
              </a:rPr>
              <a:t>  be any Holy Ghost.’ </a:t>
            </a:r>
          </a:p>
          <a:p>
            <a:pPr algn="l"/>
            <a:r>
              <a:rPr lang="en-US" sz="4100" b="1" dirty="0">
                <a:solidFill>
                  <a:srgbClr val="ECD7AE"/>
                </a:solidFill>
                <a:effectLst>
                  <a:glow rad="190500">
                    <a:schemeClr val="tx1">
                      <a:alpha val="75000"/>
                    </a:schemeClr>
                  </a:glow>
                </a:effectLst>
                <a:latin typeface="+mn-lt"/>
              </a:rPr>
              <a:t>  And [Paul] said unto </a:t>
            </a:r>
          </a:p>
          <a:p>
            <a:pPr algn="l"/>
            <a:r>
              <a:rPr lang="en-US" sz="4100" b="1" dirty="0">
                <a:solidFill>
                  <a:srgbClr val="ECD7AE"/>
                </a:solidFill>
                <a:effectLst>
                  <a:glow rad="190500">
                    <a:schemeClr val="tx1">
                      <a:alpha val="75000"/>
                    </a:schemeClr>
                  </a:glow>
                </a:effectLst>
                <a:latin typeface="+mn-lt"/>
              </a:rPr>
              <a:t>  them, ‘Unto what then </a:t>
            </a:r>
          </a:p>
          <a:p>
            <a:pPr algn="l"/>
            <a:r>
              <a:rPr lang="en-US" sz="4100" b="1" dirty="0">
                <a:solidFill>
                  <a:srgbClr val="ECD7AE"/>
                </a:solidFill>
                <a:effectLst>
                  <a:glow rad="190500">
                    <a:schemeClr val="tx1">
                      <a:alpha val="75000"/>
                    </a:schemeClr>
                  </a:glow>
                </a:effectLst>
                <a:latin typeface="+mn-lt"/>
              </a:rPr>
              <a:t>  were ye baptized?’ </a:t>
            </a:r>
          </a:p>
          <a:p>
            <a:pPr algn="l"/>
            <a:r>
              <a:rPr lang="en-US" sz="4100" b="1" dirty="0">
                <a:solidFill>
                  <a:srgbClr val="ECD7AE"/>
                </a:solidFill>
                <a:effectLst>
                  <a:glow rad="190500">
                    <a:schemeClr val="tx1">
                      <a:alpha val="75000"/>
                    </a:schemeClr>
                  </a:glow>
                </a:effectLst>
                <a:latin typeface="+mn-lt"/>
              </a:rPr>
              <a:t>  And they said, ‘Unto </a:t>
            </a:r>
          </a:p>
          <a:p>
            <a:pPr algn="l"/>
            <a:r>
              <a:rPr lang="en-US" sz="4100" b="1" dirty="0">
                <a:solidFill>
                  <a:srgbClr val="ECD7AE"/>
                </a:solidFill>
                <a:effectLst>
                  <a:glow rad="190500">
                    <a:schemeClr val="tx1">
                      <a:alpha val="75000"/>
                    </a:schemeClr>
                  </a:glow>
                </a:effectLst>
                <a:latin typeface="+mn-lt"/>
              </a:rPr>
              <a:t>  John’s baptism.’</a:t>
            </a:r>
          </a:p>
        </p:txBody>
      </p:sp>
    </p:spTree>
    <p:extLst>
      <p:ext uri="{BB962C8B-B14F-4D97-AF65-F5344CB8AC3E}">
        <p14:creationId xmlns:p14="http://schemas.microsoft.com/office/powerpoint/2010/main" val="94948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In a vision, Peter baptizes a Gentile. Image via Gospel Media Library.">
            <a:extLst>
              <a:ext uri="{FF2B5EF4-FFF2-40B4-BE49-F238E27FC236}">
                <a16:creationId xmlns:a16="http://schemas.microsoft.com/office/drawing/2014/main" id="{4FF2CB6E-8154-7D0A-5881-867A56FDDB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96"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B151DC-97FD-BCB8-F205-5EFBF0344FA9}"/>
              </a:ext>
            </a:extLst>
          </p:cNvPr>
          <p:cNvSpPr txBox="1">
            <a:spLocks/>
          </p:cNvSpPr>
          <p:nvPr/>
        </p:nvSpPr>
        <p:spPr>
          <a:xfrm>
            <a:off x="7296539" y="0"/>
            <a:ext cx="4786604" cy="692331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dirty="0">
                <a:solidFill>
                  <a:srgbClr val="809DAE"/>
                </a:solidFill>
                <a:effectLst>
                  <a:glow rad="190500">
                    <a:schemeClr val="tx1">
                      <a:alpha val="75000"/>
                    </a:schemeClr>
                  </a:glow>
                </a:effectLst>
                <a:latin typeface="+mn-lt"/>
              </a:rPr>
              <a:t>“Then said Paul, </a:t>
            </a:r>
          </a:p>
          <a:p>
            <a:pPr algn="l"/>
            <a:r>
              <a:rPr lang="en-US" sz="5400" b="1" dirty="0">
                <a:solidFill>
                  <a:srgbClr val="809DAE"/>
                </a:solidFill>
                <a:effectLst>
                  <a:glow rad="190500">
                    <a:schemeClr val="tx1">
                      <a:alpha val="75000"/>
                    </a:schemeClr>
                  </a:glow>
                </a:effectLst>
                <a:latin typeface="+mn-lt"/>
              </a:rPr>
              <a:t>  ‘John verily </a:t>
            </a:r>
          </a:p>
          <a:p>
            <a:pPr algn="l"/>
            <a:r>
              <a:rPr lang="en-US" sz="5400" b="1" dirty="0">
                <a:solidFill>
                  <a:srgbClr val="809DAE"/>
                </a:solidFill>
                <a:effectLst>
                  <a:glow rad="190500">
                    <a:schemeClr val="tx1">
                      <a:alpha val="75000"/>
                    </a:schemeClr>
                  </a:glow>
                </a:effectLst>
                <a:latin typeface="+mn-lt"/>
              </a:rPr>
              <a:t>  baptized with </a:t>
            </a:r>
          </a:p>
          <a:p>
            <a:pPr algn="l"/>
            <a:r>
              <a:rPr lang="en-US" sz="5400" b="1" dirty="0">
                <a:solidFill>
                  <a:srgbClr val="809DAE"/>
                </a:solidFill>
                <a:effectLst>
                  <a:glow rad="190500">
                    <a:schemeClr val="tx1">
                      <a:alpha val="75000"/>
                    </a:schemeClr>
                  </a:glow>
                </a:effectLst>
                <a:latin typeface="+mn-lt"/>
              </a:rPr>
              <a:t>  the baptism of </a:t>
            </a:r>
          </a:p>
          <a:p>
            <a:pPr algn="l"/>
            <a:r>
              <a:rPr lang="en-US" sz="5400" b="1" dirty="0">
                <a:solidFill>
                  <a:srgbClr val="809DAE"/>
                </a:solidFill>
                <a:effectLst>
                  <a:glow rad="190500">
                    <a:schemeClr val="tx1">
                      <a:alpha val="75000"/>
                    </a:schemeClr>
                  </a:glow>
                </a:effectLst>
                <a:latin typeface="+mn-lt"/>
              </a:rPr>
              <a:t>  repentance, </a:t>
            </a:r>
          </a:p>
          <a:p>
            <a:pPr algn="l"/>
            <a:r>
              <a:rPr lang="en-US" sz="5400" b="1" dirty="0">
                <a:solidFill>
                  <a:srgbClr val="809DAE"/>
                </a:solidFill>
                <a:effectLst>
                  <a:glow rad="190500">
                    <a:schemeClr val="tx1">
                      <a:alpha val="75000"/>
                    </a:schemeClr>
                  </a:glow>
                </a:effectLst>
                <a:latin typeface="+mn-lt"/>
              </a:rPr>
              <a:t>  saying unto the </a:t>
            </a:r>
          </a:p>
          <a:p>
            <a:pPr algn="l"/>
            <a:r>
              <a:rPr lang="en-US" sz="5400" b="1" dirty="0">
                <a:solidFill>
                  <a:srgbClr val="809DAE"/>
                </a:solidFill>
                <a:effectLst>
                  <a:glow rad="190500">
                    <a:schemeClr val="tx1">
                      <a:alpha val="75000"/>
                    </a:schemeClr>
                  </a:glow>
                </a:effectLst>
                <a:latin typeface="+mn-lt"/>
              </a:rPr>
              <a:t>  people, that they </a:t>
            </a:r>
          </a:p>
          <a:p>
            <a:pPr algn="l"/>
            <a:r>
              <a:rPr lang="en-US" sz="5400" b="1" dirty="0">
                <a:solidFill>
                  <a:srgbClr val="809DAE"/>
                </a:solidFill>
                <a:effectLst>
                  <a:glow rad="190500">
                    <a:schemeClr val="tx1">
                      <a:alpha val="75000"/>
                    </a:schemeClr>
                  </a:glow>
                </a:effectLst>
                <a:latin typeface="+mn-lt"/>
              </a:rPr>
              <a:t>  should believe on </a:t>
            </a:r>
          </a:p>
          <a:p>
            <a:pPr algn="l"/>
            <a:r>
              <a:rPr lang="en-US" sz="5400" b="1" dirty="0">
                <a:solidFill>
                  <a:srgbClr val="809DAE"/>
                </a:solidFill>
                <a:effectLst>
                  <a:glow rad="190500">
                    <a:schemeClr val="tx1">
                      <a:alpha val="75000"/>
                    </a:schemeClr>
                  </a:glow>
                </a:effectLst>
                <a:latin typeface="+mn-lt"/>
              </a:rPr>
              <a:t>  him which should </a:t>
            </a:r>
          </a:p>
          <a:p>
            <a:pPr algn="l"/>
            <a:r>
              <a:rPr lang="en-US" sz="5400" b="1" dirty="0">
                <a:solidFill>
                  <a:srgbClr val="809DAE"/>
                </a:solidFill>
                <a:effectLst>
                  <a:glow rad="190500">
                    <a:schemeClr val="tx1">
                      <a:alpha val="75000"/>
                    </a:schemeClr>
                  </a:glow>
                </a:effectLst>
                <a:latin typeface="+mn-lt"/>
              </a:rPr>
              <a:t>  come after him, </a:t>
            </a:r>
          </a:p>
          <a:p>
            <a:pPr algn="l"/>
            <a:r>
              <a:rPr lang="en-US" sz="5400" b="1" dirty="0">
                <a:solidFill>
                  <a:srgbClr val="809DAE"/>
                </a:solidFill>
                <a:effectLst>
                  <a:glow rad="190500">
                    <a:schemeClr val="tx1">
                      <a:alpha val="75000"/>
                    </a:schemeClr>
                  </a:glow>
                </a:effectLst>
                <a:latin typeface="+mn-lt"/>
              </a:rPr>
              <a:t>  that is, on </a:t>
            </a:r>
          </a:p>
          <a:p>
            <a:pPr algn="l"/>
            <a:r>
              <a:rPr lang="en-US" sz="5400" b="1" dirty="0">
                <a:solidFill>
                  <a:srgbClr val="809DAE"/>
                </a:solidFill>
                <a:effectLst>
                  <a:glow rad="190500">
                    <a:schemeClr val="tx1">
                      <a:alpha val="75000"/>
                    </a:schemeClr>
                  </a:glow>
                </a:effectLst>
                <a:latin typeface="+mn-lt"/>
              </a:rPr>
              <a:t>  Christ Jesus.’</a:t>
            </a:r>
          </a:p>
        </p:txBody>
      </p:sp>
    </p:spTree>
    <p:extLst>
      <p:ext uri="{BB962C8B-B14F-4D97-AF65-F5344CB8AC3E}">
        <p14:creationId xmlns:p14="http://schemas.microsoft.com/office/powerpoint/2010/main" val="3605352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In a vision, Peter baptizes a Gentile. Image via Gospel Media Library.">
            <a:extLst>
              <a:ext uri="{FF2B5EF4-FFF2-40B4-BE49-F238E27FC236}">
                <a16:creationId xmlns:a16="http://schemas.microsoft.com/office/drawing/2014/main" id="{4FF2CB6E-8154-7D0A-5881-867A56FDDB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96"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B151DC-97FD-BCB8-F205-5EFBF0344FA9}"/>
              </a:ext>
            </a:extLst>
          </p:cNvPr>
          <p:cNvSpPr txBox="1">
            <a:spLocks/>
          </p:cNvSpPr>
          <p:nvPr/>
        </p:nvSpPr>
        <p:spPr>
          <a:xfrm>
            <a:off x="7305870" y="0"/>
            <a:ext cx="4786604" cy="729653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809DAE"/>
                </a:solidFill>
                <a:effectLst>
                  <a:glow rad="190500">
                    <a:schemeClr val="tx1">
                      <a:alpha val="75000"/>
                    </a:schemeClr>
                  </a:glow>
                </a:effectLst>
                <a:latin typeface="+mn-lt"/>
              </a:rPr>
              <a:t>“When they heard </a:t>
            </a:r>
          </a:p>
          <a:p>
            <a:pPr algn="l"/>
            <a:r>
              <a:rPr lang="en-US" sz="4400" b="1" dirty="0">
                <a:solidFill>
                  <a:srgbClr val="809DAE"/>
                </a:solidFill>
                <a:effectLst>
                  <a:glow rad="190500">
                    <a:schemeClr val="tx1">
                      <a:alpha val="75000"/>
                    </a:schemeClr>
                  </a:glow>
                </a:effectLst>
                <a:latin typeface="+mn-lt"/>
              </a:rPr>
              <a:t>  this, they were </a:t>
            </a:r>
          </a:p>
          <a:p>
            <a:pPr algn="l"/>
            <a:r>
              <a:rPr lang="en-US" sz="4400" b="1" dirty="0">
                <a:solidFill>
                  <a:srgbClr val="809DAE"/>
                </a:solidFill>
                <a:effectLst>
                  <a:glow rad="190500">
                    <a:schemeClr val="tx1">
                      <a:alpha val="75000"/>
                    </a:schemeClr>
                  </a:glow>
                </a:effectLst>
                <a:latin typeface="+mn-lt"/>
              </a:rPr>
              <a:t>  baptized in the </a:t>
            </a:r>
          </a:p>
          <a:p>
            <a:pPr algn="l"/>
            <a:r>
              <a:rPr lang="en-US" sz="4400" b="1" dirty="0">
                <a:solidFill>
                  <a:srgbClr val="809DAE"/>
                </a:solidFill>
                <a:effectLst>
                  <a:glow rad="190500">
                    <a:schemeClr val="tx1">
                      <a:alpha val="75000"/>
                    </a:schemeClr>
                  </a:glow>
                </a:effectLst>
                <a:latin typeface="+mn-lt"/>
              </a:rPr>
              <a:t>  name of the Lord </a:t>
            </a:r>
          </a:p>
          <a:p>
            <a:pPr algn="l"/>
            <a:r>
              <a:rPr lang="en-US" sz="4400" b="1" dirty="0">
                <a:solidFill>
                  <a:srgbClr val="809DAE"/>
                </a:solidFill>
                <a:effectLst>
                  <a:glow rad="190500">
                    <a:schemeClr val="tx1">
                      <a:alpha val="75000"/>
                    </a:schemeClr>
                  </a:glow>
                </a:effectLst>
                <a:latin typeface="+mn-lt"/>
              </a:rPr>
              <a:t>  Jesus. And when </a:t>
            </a:r>
          </a:p>
          <a:p>
            <a:pPr algn="l"/>
            <a:r>
              <a:rPr lang="en-US" sz="4400" b="1" dirty="0">
                <a:solidFill>
                  <a:srgbClr val="809DAE"/>
                </a:solidFill>
                <a:effectLst>
                  <a:glow rad="190500">
                    <a:schemeClr val="tx1">
                      <a:alpha val="75000"/>
                    </a:schemeClr>
                  </a:glow>
                </a:effectLst>
                <a:latin typeface="+mn-lt"/>
              </a:rPr>
              <a:t>  Paul had laid his </a:t>
            </a:r>
          </a:p>
          <a:p>
            <a:pPr algn="l"/>
            <a:r>
              <a:rPr lang="en-US" sz="4400" b="1" dirty="0">
                <a:solidFill>
                  <a:srgbClr val="809DAE"/>
                </a:solidFill>
                <a:effectLst>
                  <a:glow rad="190500">
                    <a:schemeClr val="tx1">
                      <a:alpha val="75000"/>
                    </a:schemeClr>
                  </a:glow>
                </a:effectLst>
                <a:latin typeface="+mn-lt"/>
              </a:rPr>
              <a:t>  hands upon them, </a:t>
            </a:r>
          </a:p>
          <a:p>
            <a:pPr algn="l"/>
            <a:r>
              <a:rPr lang="en-US" sz="4400" b="1" dirty="0">
                <a:solidFill>
                  <a:srgbClr val="809DAE"/>
                </a:solidFill>
                <a:effectLst>
                  <a:glow rad="190500">
                    <a:schemeClr val="tx1">
                      <a:alpha val="75000"/>
                    </a:schemeClr>
                  </a:glow>
                </a:effectLst>
                <a:latin typeface="+mn-lt"/>
              </a:rPr>
              <a:t>  the Holy Ghost </a:t>
            </a:r>
          </a:p>
          <a:p>
            <a:pPr algn="l"/>
            <a:r>
              <a:rPr lang="en-US" sz="4400" b="1" dirty="0">
                <a:solidFill>
                  <a:srgbClr val="809DAE"/>
                </a:solidFill>
                <a:effectLst>
                  <a:glow rad="190500">
                    <a:schemeClr val="tx1">
                      <a:alpha val="75000"/>
                    </a:schemeClr>
                  </a:glow>
                </a:effectLst>
                <a:latin typeface="+mn-lt"/>
              </a:rPr>
              <a:t>  came on them; and </a:t>
            </a:r>
          </a:p>
          <a:p>
            <a:pPr algn="l"/>
            <a:r>
              <a:rPr lang="en-US" sz="4400" b="1" dirty="0">
                <a:solidFill>
                  <a:srgbClr val="809DAE"/>
                </a:solidFill>
                <a:effectLst>
                  <a:glow rad="190500">
                    <a:schemeClr val="tx1">
                      <a:alpha val="75000"/>
                    </a:schemeClr>
                  </a:glow>
                </a:effectLst>
                <a:latin typeface="+mn-lt"/>
              </a:rPr>
              <a:t>  they </a:t>
            </a:r>
            <a:r>
              <a:rPr lang="en-US" sz="4400" b="1" dirty="0" err="1">
                <a:solidFill>
                  <a:srgbClr val="809DAE"/>
                </a:solidFill>
                <a:effectLst>
                  <a:glow rad="190500">
                    <a:schemeClr val="tx1">
                      <a:alpha val="75000"/>
                    </a:schemeClr>
                  </a:glow>
                </a:effectLst>
                <a:latin typeface="+mn-lt"/>
              </a:rPr>
              <a:t>spake</a:t>
            </a:r>
            <a:r>
              <a:rPr lang="en-US" sz="4400" b="1" dirty="0">
                <a:solidFill>
                  <a:srgbClr val="809DAE"/>
                </a:solidFill>
                <a:effectLst>
                  <a:glow rad="190500">
                    <a:schemeClr val="tx1">
                      <a:alpha val="75000"/>
                    </a:schemeClr>
                  </a:glow>
                </a:effectLst>
                <a:latin typeface="+mn-lt"/>
              </a:rPr>
              <a:t> with </a:t>
            </a:r>
          </a:p>
          <a:p>
            <a:pPr algn="l"/>
            <a:r>
              <a:rPr lang="en-US" sz="4400" b="1" dirty="0">
                <a:solidFill>
                  <a:srgbClr val="809DAE"/>
                </a:solidFill>
                <a:effectLst>
                  <a:glow rad="190500">
                    <a:schemeClr val="tx1">
                      <a:alpha val="75000"/>
                    </a:schemeClr>
                  </a:glow>
                </a:effectLst>
                <a:latin typeface="+mn-lt"/>
              </a:rPr>
              <a:t>  tongues, and </a:t>
            </a:r>
          </a:p>
          <a:p>
            <a:pPr algn="l"/>
            <a:r>
              <a:rPr lang="en-US" sz="4400" b="1" dirty="0">
                <a:solidFill>
                  <a:srgbClr val="809DAE"/>
                </a:solidFill>
                <a:effectLst>
                  <a:glow rad="190500">
                    <a:schemeClr val="tx1">
                      <a:alpha val="75000"/>
                    </a:schemeClr>
                  </a:glow>
                </a:effectLst>
                <a:latin typeface="+mn-lt"/>
              </a:rPr>
              <a:t>  prophesied.”</a:t>
            </a:r>
          </a:p>
          <a:p>
            <a:pPr algn="r"/>
            <a:r>
              <a:rPr lang="en-US" sz="4400" b="1" dirty="0">
                <a:solidFill>
                  <a:srgbClr val="809DAE"/>
                </a:solidFill>
                <a:effectLst>
                  <a:glow rad="190500">
                    <a:schemeClr val="tx1">
                      <a:alpha val="75000"/>
                    </a:schemeClr>
                  </a:glow>
                </a:effectLst>
                <a:latin typeface="+mn-lt"/>
              </a:rPr>
              <a:t>  Acts 19:2-6</a:t>
            </a:r>
          </a:p>
          <a:p>
            <a:pPr algn="l"/>
            <a:endParaRPr lang="en-US" sz="4400" b="1" dirty="0">
              <a:solidFill>
                <a:srgbClr val="809DAE"/>
              </a:solidFill>
              <a:effectLst>
                <a:glow rad="190500">
                  <a:schemeClr val="tx1">
                    <a:alpha val="75000"/>
                  </a:schemeClr>
                </a:glow>
              </a:effectLst>
              <a:latin typeface="+mn-lt"/>
            </a:endParaRPr>
          </a:p>
        </p:txBody>
      </p:sp>
    </p:spTree>
    <p:extLst>
      <p:ext uri="{BB962C8B-B14F-4D97-AF65-F5344CB8AC3E}">
        <p14:creationId xmlns:p14="http://schemas.microsoft.com/office/powerpoint/2010/main" val="190809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person's hands tied together&#10;&#10;Description automatically generated with low confidence">
            <a:extLst>
              <a:ext uri="{FF2B5EF4-FFF2-40B4-BE49-F238E27FC236}">
                <a16:creationId xmlns:a16="http://schemas.microsoft.com/office/drawing/2014/main" id="{3B395C52-9D95-99CD-7DE9-0B2283257EA0}"/>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31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C6D3B03-621C-BB66-BE0D-0CA3CB3F0EC7}"/>
              </a:ext>
            </a:extLst>
          </p:cNvPr>
          <p:cNvSpPr txBox="1"/>
          <p:nvPr/>
        </p:nvSpPr>
        <p:spPr>
          <a:xfrm>
            <a:off x="125170" y="3429000"/>
            <a:ext cx="11941659" cy="3416320"/>
          </a:xfrm>
          <a:prstGeom prst="rect">
            <a:avLst/>
          </a:prstGeom>
          <a:noFill/>
        </p:spPr>
        <p:txBody>
          <a:bodyPr wrap="square">
            <a:spAutoFit/>
          </a:bodyPr>
          <a:lstStyle/>
          <a:p>
            <a:pPr algn="l"/>
            <a:r>
              <a:rPr lang="en-US" sz="3600" b="1" dirty="0">
                <a:solidFill>
                  <a:srgbClr val="DECEBF"/>
                </a:solidFill>
                <a:effectLst>
                  <a:glow rad="190500">
                    <a:schemeClr val="tx1">
                      <a:alpha val="75000"/>
                    </a:schemeClr>
                  </a:glow>
                </a:effectLst>
                <a:latin typeface="+mn-lt"/>
              </a:rPr>
              <a:t>“While we were staying there for several days, a prophet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named Agabus came down from Judea. He came to us and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took Paul’s belt, bound his own feet and hands with it, and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said, “Thus says the Holy Spirit, ‘This is the way the Jews in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Jerusalem will bind the man who owns this belt and will </a:t>
            </a:r>
          </a:p>
          <a:p>
            <a:pPr algn="l"/>
            <a:r>
              <a:rPr lang="en-US" sz="3600" b="1" dirty="0">
                <a:solidFill>
                  <a:srgbClr val="DECEBF"/>
                </a:solidFill>
                <a:effectLst>
                  <a:glow rad="190500">
                    <a:schemeClr val="tx1">
                      <a:alpha val="75000"/>
                    </a:schemeClr>
                  </a:glow>
                </a:effectLst>
              </a:rPr>
              <a:t>  </a:t>
            </a:r>
            <a:r>
              <a:rPr lang="en-US" sz="3600" b="1" dirty="0">
                <a:solidFill>
                  <a:srgbClr val="DECEBF"/>
                </a:solidFill>
                <a:effectLst>
                  <a:glow rad="190500">
                    <a:schemeClr val="tx1">
                      <a:alpha val="75000"/>
                    </a:schemeClr>
                  </a:glow>
                </a:effectLst>
                <a:latin typeface="+mn-lt"/>
              </a:rPr>
              <a:t>hand him over to the gentiles.’</a:t>
            </a:r>
            <a:endParaRPr lang="en-US" sz="3200" b="1" dirty="0">
              <a:solidFill>
                <a:srgbClr val="DECEBF"/>
              </a:solidFill>
              <a:effectLst>
                <a:glow rad="190500">
                  <a:schemeClr val="tx1">
                    <a:alpha val="75000"/>
                  </a:schemeClr>
                </a:glow>
              </a:effectLst>
            </a:endParaRPr>
          </a:p>
        </p:txBody>
      </p:sp>
    </p:spTree>
    <p:extLst>
      <p:ext uri="{BB962C8B-B14F-4D97-AF65-F5344CB8AC3E}">
        <p14:creationId xmlns:p14="http://schemas.microsoft.com/office/powerpoint/2010/main" val="378570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2413</Words>
  <Application>Microsoft Office PowerPoint</Application>
  <PresentationFormat>Widescreen</PresentationFormat>
  <Paragraphs>352</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dc:creator>
  <cp:lastModifiedBy>Lily Skinner</cp:lastModifiedBy>
  <cp:revision>25</cp:revision>
  <dcterms:created xsi:type="dcterms:W3CDTF">2023-06-15T15:22:23Z</dcterms:created>
  <dcterms:modified xsi:type="dcterms:W3CDTF">2023-07-07T22:18:23Z</dcterms:modified>
</cp:coreProperties>
</file>