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51"/>
  </p:notesMasterIdLst>
  <p:sldIdLst>
    <p:sldId id="1162" r:id="rId4"/>
    <p:sldId id="526" r:id="rId5"/>
    <p:sldId id="572" r:id="rId6"/>
    <p:sldId id="1163" r:id="rId7"/>
    <p:sldId id="1153" r:id="rId8"/>
    <p:sldId id="1164" r:id="rId9"/>
    <p:sldId id="879" r:id="rId10"/>
    <p:sldId id="880" r:id="rId11"/>
    <p:sldId id="1165" r:id="rId12"/>
    <p:sldId id="371" r:id="rId13"/>
    <p:sldId id="893" r:id="rId14"/>
    <p:sldId id="457" r:id="rId15"/>
    <p:sldId id="1154" r:id="rId16"/>
    <p:sldId id="1155" r:id="rId17"/>
    <p:sldId id="1156" r:id="rId18"/>
    <p:sldId id="469" r:id="rId19"/>
    <p:sldId id="592" r:id="rId20"/>
    <p:sldId id="888" r:id="rId21"/>
    <p:sldId id="889" r:id="rId22"/>
    <p:sldId id="894" r:id="rId23"/>
    <p:sldId id="892" r:id="rId24"/>
    <p:sldId id="1157" r:id="rId25"/>
    <p:sldId id="464" r:id="rId26"/>
    <p:sldId id="465" r:id="rId27"/>
    <p:sldId id="897" r:id="rId28"/>
    <p:sldId id="898" r:id="rId29"/>
    <p:sldId id="685" r:id="rId30"/>
    <p:sldId id="686" r:id="rId31"/>
    <p:sldId id="875" r:id="rId32"/>
    <p:sldId id="1158" r:id="rId33"/>
    <p:sldId id="1159" r:id="rId34"/>
    <p:sldId id="1166" r:id="rId35"/>
    <p:sldId id="565" r:id="rId36"/>
    <p:sldId id="882" r:id="rId37"/>
    <p:sldId id="883" r:id="rId38"/>
    <p:sldId id="610" r:id="rId39"/>
    <p:sldId id="885" r:id="rId40"/>
    <p:sldId id="887" r:id="rId41"/>
    <p:sldId id="886" r:id="rId42"/>
    <p:sldId id="1148" r:id="rId43"/>
    <p:sldId id="1149" r:id="rId44"/>
    <p:sldId id="1150" r:id="rId45"/>
    <p:sldId id="1160" r:id="rId46"/>
    <p:sldId id="1147" r:id="rId47"/>
    <p:sldId id="524" r:id="rId48"/>
    <p:sldId id="1151" r:id="rId49"/>
    <p:sldId id="454" r:id="rId50"/>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074"/>
    <a:srgbClr val="FFCC00"/>
    <a:srgbClr val="DCD9D4"/>
    <a:srgbClr val="EDE2DF"/>
    <a:srgbClr val="E9AE99"/>
    <a:srgbClr val="EED088"/>
    <a:srgbClr val="E9E7F4"/>
    <a:srgbClr val="DCD0C4"/>
    <a:srgbClr val="D1AE8A"/>
    <a:srgbClr val="E3E1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397" autoAdjust="0"/>
  </p:normalViewPr>
  <p:slideViewPr>
    <p:cSldViewPr snapToGrid="0">
      <p:cViewPr varScale="1">
        <p:scale>
          <a:sx n="47" d="100"/>
          <a:sy n="47" d="100"/>
        </p:scale>
        <p:origin x="130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966442-06FD-420D-88CF-DD2459A2EDD9}"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25BC8-0032-4AFE-A0E9-255B0750EB56}" type="slidenum">
              <a:rPr lang="en-US" smtClean="0"/>
              <a:t>‹#›</a:t>
            </a:fld>
            <a:endParaRPr lang="en-US"/>
          </a:p>
        </p:txBody>
      </p:sp>
    </p:spTree>
    <p:extLst>
      <p:ext uri="{BB962C8B-B14F-4D97-AF65-F5344CB8AC3E}">
        <p14:creationId xmlns:p14="http://schemas.microsoft.com/office/powerpoint/2010/main" val="158508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King_Hezekiah,_clouthed_in_sackcloth,_spreads_open_the_letter_before_the_Lord.j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hurchofjesuschrist.org/media/image/isaiah-4e7875b?lang=e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Sennacherib#/media/File:DESTRUCTION_OF_SENNACHERIB'S_HOST..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https://pixabay.com/photos/dark-night-alley-street-lamp-post-2590544/</a:t>
            </a:r>
          </a:p>
        </p:txBody>
      </p:sp>
      <p:sp>
        <p:nvSpPr>
          <p:cNvPr id="4" name="Slide Number Placeholder 3"/>
          <p:cNvSpPr>
            <a:spLocks noGrp="1"/>
          </p:cNvSpPr>
          <p:nvPr>
            <p:ph type="sldNum" sz="quarter" idx="5"/>
          </p:nvPr>
        </p:nvSpPr>
        <p:spPr/>
        <p:txBody>
          <a:bodyPr/>
          <a:lstStyle/>
          <a:p>
            <a:fld id="{84F25BC8-0032-4AFE-A0E9-255B0750EB56}" type="slidenum">
              <a:rPr lang="en-US" smtClean="0"/>
              <a:t>1</a:t>
            </a:fld>
            <a:endParaRPr lang="en-US"/>
          </a:p>
        </p:txBody>
      </p:sp>
    </p:spTree>
    <p:extLst>
      <p:ext uri="{BB962C8B-B14F-4D97-AF65-F5344CB8AC3E}">
        <p14:creationId xmlns:p14="http://schemas.microsoft.com/office/powerpoint/2010/main" val="1967653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25BC8-0032-4AFE-A0E9-255B0750EB56}" type="slidenum">
              <a:rPr lang="en-US" smtClean="0"/>
              <a:t>10</a:t>
            </a:fld>
            <a:endParaRPr lang="en-US"/>
          </a:p>
        </p:txBody>
      </p:sp>
    </p:spTree>
    <p:extLst>
      <p:ext uri="{BB962C8B-B14F-4D97-AF65-F5344CB8AC3E}">
        <p14:creationId xmlns:p14="http://schemas.microsoft.com/office/powerpoint/2010/main" val="2785219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time see also 2 Nephi 19:9-16</a:t>
            </a:r>
            <a:r>
              <a:rPr lang="en-US" baseline="0" dirty="0"/>
              <a:t> – clear example of judgments of God against Israel</a:t>
            </a:r>
            <a:endParaRPr lang="en-US" dirty="0"/>
          </a:p>
        </p:txBody>
      </p:sp>
      <p:sp>
        <p:nvSpPr>
          <p:cNvPr id="4" name="Slide Number Placeholder 3"/>
          <p:cNvSpPr>
            <a:spLocks noGrp="1"/>
          </p:cNvSpPr>
          <p:nvPr>
            <p:ph type="sldNum" sz="quarter" idx="10"/>
          </p:nvPr>
        </p:nvSpPr>
        <p:spPr/>
        <p:txBody>
          <a:bodyPr/>
          <a:lstStyle/>
          <a:p>
            <a:fld id="{33223D37-3979-44BC-8554-55D28C94E575}" type="slidenum">
              <a:rPr lang="en-US" smtClean="0"/>
              <a:pPr/>
              <a:t>12</a:t>
            </a:fld>
            <a:endParaRPr lang="en-US"/>
          </a:p>
        </p:txBody>
      </p:sp>
    </p:spTree>
    <p:extLst>
      <p:ext uri="{BB962C8B-B14F-4D97-AF65-F5344CB8AC3E}">
        <p14:creationId xmlns:p14="http://schemas.microsoft.com/office/powerpoint/2010/main" val="3395770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time see also 2 Nephi 19:9-16</a:t>
            </a:r>
            <a:r>
              <a:rPr lang="en-US" baseline="0" dirty="0"/>
              <a:t> – clear example of judgments of God against Israel</a:t>
            </a:r>
            <a:endParaRPr lang="en-US" dirty="0"/>
          </a:p>
        </p:txBody>
      </p:sp>
      <p:sp>
        <p:nvSpPr>
          <p:cNvPr id="4" name="Slide Number Placeholder 3"/>
          <p:cNvSpPr>
            <a:spLocks noGrp="1"/>
          </p:cNvSpPr>
          <p:nvPr>
            <p:ph type="sldNum" sz="quarter" idx="10"/>
          </p:nvPr>
        </p:nvSpPr>
        <p:spPr/>
        <p:txBody>
          <a:bodyPr/>
          <a:lstStyle/>
          <a:p>
            <a:fld id="{33223D37-3979-44BC-8554-55D28C94E575}" type="slidenum">
              <a:rPr lang="en-US" smtClean="0"/>
              <a:pPr/>
              <a:t>13</a:t>
            </a:fld>
            <a:endParaRPr lang="en-US"/>
          </a:p>
        </p:txBody>
      </p:sp>
    </p:spTree>
    <p:extLst>
      <p:ext uri="{BB962C8B-B14F-4D97-AF65-F5344CB8AC3E}">
        <p14:creationId xmlns:p14="http://schemas.microsoft.com/office/powerpoint/2010/main" val="803350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time see also 2 Nephi 19:9-16</a:t>
            </a:r>
            <a:r>
              <a:rPr lang="en-US" baseline="0" dirty="0"/>
              <a:t> – clear example of judgments of God against Israel</a:t>
            </a:r>
            <a:endParaRPr lang="en-US" dirty="0"/>
          </a:p>
        </p:txBody>
      </p:sp>
      <p:sp>
        <p:nvSpPr>
          <p:cNvPr id="4" name="Slide Number Placeholder 3"/>
          <p:cNvSpPr>
            <a:spLocks noGrp="1"/>
          </p:cNvSpPr>
          <p:nvPr>
            <p:ph type="sldNum" sz="quarter" idx="10"/>
          </p:nvPr>
        </p:nvSpPr>
        <p:spPr/>
        <p:txBody>
          <a:bodyPr/>
          <a:lstStyle/>
          <a:p>
            <a:fld id="{33223D37-3979-44BC-8554-55D28C94E575}" type="slidenum">
              <a:rPr lang="en-US" smtClean="0"/>
              <a:pPr/>
              <a:t>14</a:t>
            </a:fld>
            <a:endParaRPr lang="en-US"/>
          </a:p>
        </p:txBody>
      </p:sp>
    </p:spTree>
    <p:extLst>
      <p:ext uri="{BB962C8B-B14F-4D97-AF65-F5344CB8AC3E}">
        <p14:creationId xmlns:p14="http://schemas.microsoft.com/office/powerpoint/2010/main" val="1691990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time see also 2 Nephi 19:9-16</a:t>
            </a:r>
            <a:r>
              <a:rPr lang="en-US" baseline="0" dirty="0"/>
              <a:t> – clear example of judgments of God against Israel</a:t>
            </a:r>
            <a:endParaRPr lang="en-US" dirty="0"/>
          </a:p>
        </p:txBody>
      </p:sp>
      <p:sp>
        <p:nvSpPr>
          <p:cNvPr id="4" name="Slide Number Placeholder 3"/>
          <p:cNvSpPr>
            <a:spLocks noGrp="1"/>
          </p:cNvSpPr>
          <p:nvPr>
            <p:ph type="sldNum" sz="quarter" idx="10"/>
          </p:nvPr>
        </p:nvSpPr>
        <p:spPr/>
        <p:txBody>
          <a:bodyPr/>
          <a:lstStyle/>
          <a:p>
            <a:fld id="{33223D37-3979-44BC-8554-55D28C94E575}" type="slidenum">
              <a:rPr lang="en-US" smtClean="0"/>
              <a:pPr/>
              <a:t>15</a:t>
            </a:fld>
            <a:endParaRPr lang="en-US"/>
          </a:p>
        </p:txBody>
      </p:sp>
    </p:spTree>
    <p:extLst>
      <p:ext uri="{BB962C8B-B14F-4D97-AF65-F5344CB8AC3E}">
        <p14:creationId xmlns:p14="http://schemas.microsoft.com/office/powerpoint/2010/main" val="20232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https://churchofjesuschrist.org/imgs/a67ea44e15c8baa2ee172db318027cb6fb68121a/full/1920%2C/0/default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589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https://churchofjesuschrist.org/imgs/a67ea44e15c8baa2ee172db318027cb6fb68121a/full/1920%2C/0/default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467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https://churchofjesuschrist.org/imgs/a67ea44e15c8baa2ee172db318027cb6fb68121a/full/1920%2C/0/default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545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75AFA-0B81-4BC0-976C-5B0686E7183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1426" name="Rectangle 2"/>
          <p:cNvSpPr>
            <a:spLocks noGrp="1" noRot="1" noChangeAspect="1" noChangeArrowheads="1" noTextEdit="1"/>
          </p:cNvSpPr>
          <p:nvPr>
            <p:ph type="sldImg"/>
          </p:nvPr>
        </p:nvSpPr>
        <p:spPr>
          <a:xfrm>
            <a:off x="381000" y="685800"/>
            <a:ext cx="6096000" cy="3429000"/>
          </a:xfrm>
          <a:ln/>
        </p:spPr>
      </p:sp>
      <p:sp>
        <p:nvSpPr>
          <p:cNvPr id="1511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06117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175AFA-0B81-4BC0-976C-5B0686E71838}" type="slidenum">
              <a:rPr lang="en-US"/>
              <a:pPr/>
              <a:t>21</a:t>
            </a:fld>
            <a:endParaRPr lang="en-US"/>
          </a:p>
        </p:txBody>
      </p:sp>
      <p:sp>
        <p:nvSpPr>
          <p:cNvPr id="1511426" name="Rectangle 2"/>
          <p:cNvSpPr>
            <a:spLocks noGrp="1" noRot="1" noChangeAspect="1" noChangeArrowheads="1" noTextEdit="1"/>
          </p:cNvSpPr>
          <p:nvPr>
            <p:ph type="sldImg"/>
          </p:nvPr>
        </p:nvSpPr>
        <p:spPr>
          <a:xfrm>
            <a:off x="381000" y="685800"/>
            <a:ext cx="6096000" cy="3429000"/>
          </a:xfrm>
          <a:ln/>
        </p:spPr>
      </p:sp>
      <p:sp>
        <p:nvSpPr>
          <p:cNvPr id="1511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142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https://content.churchofjesuschrist.org/acp/bc/cp/Canada/images2019/Seeking%20the%20Illuminating%20Light%20of%20Christ/1200x675/1-banner-2154-keep-walking-mormon-channel.jpg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183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175AFA-0B81-4BC0-976C-5B0686E71838}" type="slidenum">
              <a:rPr lang="en-US"/>
              <a:pPr/>
              <a:t>22</a:t>
            </a:fld>
            <a:endParaRPr lang="en-US"/>
          </a:p>
        </p:txBody>
      </p:sp>
      <p:sp>
        <p:nvSpPr>
          <p:cNvPr id="1511426" name="Rectangle 2"/>
          <p:cNvSpPr>
            <a:spLocks noGrp="1" noRot="1" noChangeAspect="1" noChangeArrowheads="1" noTextEdit="1"/>
          </p:cNvSpPr>
          <p:nvPr>
            <p:ph type="sldImg"/>
          </p:nvPr>
        </p:nvSpPr>
        <p:spPr>
          <a:xfrm>
            <a:off x="381000" y="685800"/>
            <a:ext cx="6096000" cy="3429000"/>
          </a:xfrm>
          <a:ln/>
        </p:spPr>
      </p:sp>
      <p:sp>
        <p:nvSpPr>
          <p:cNvPr id="1511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79454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223D37-3979-44BC-8554-55D28C94E575}" type="slidenum">
              <a:rPr lang="en-US" smtClean="0"/>
              <a:pPr/>
              <a:t>23</a:t>
            </a:fld>
            <a:endParaRPr lang="en-US"/>
          </a:p>
        </p:txBody>
      </p:sp>
    </p:spTree>
    <p:extLst>
      <p:ext uri="{BB962C8B-B14F-4D97-AF65-F5344CB8AC3E}">
        <p14:creationId xmlns:p14="http://schemas.microsoft.com/office/powerpoint/2010/main" val="1757215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BB34C9-B9EB-416E-AAF1-A740825B217F}" type="slidenum">
              <a:rPr lang="en-US"/>
              <a:pPr/>
              <a:t>24</a:t>
            </a:fld>
            <a:endParaRPr lang="en-US"/>
          </a:p>
        </p:txBody>
      </p:sp>
      <p:sp>
        <p:nvSpPr>
          <p:cNvPr id="1515522" name="Rectangle 2"/>
          <p:cNvSpPr>
            <a:spLocks noGrp="1" noRot="1" noChangeAspect="1" noChangeArrowheads="1" noTextEdit="1"/>
          </p:cNvSpPr>
          <p:nvPr>
            <p:ph type="sldImg"/>
          </p:nvPr>
        </p:nvSpPr>
        <p:spPr>
          <a:xfrm>
            <a:off x="381000" y="685800"/>
            <a:ext cx="6096000" cy="3429000"/>
          </a:xfrm>
          <a:ln/>
        </p:spPr>
      </p:sp>
      <p:sp>
        <p:nvSpPr>
          <p:cNvPr id="1515523" name="Rectangle 3"/>
          <p:cNvSpPr>
            <a:spLocks noGrp="1" noChangeArrowheads="1"/>
          </p:cNvSpPr>
          <p:nvPr>
            <p:ph type="body" idx="1"/>
          </p:nvPr>
        </p:nvSpPr>
        <p:spPr/>
        <p:txBody>
          <a:bodyPr/>
          <a:lstStyle/>
          <a:p>
            <a:r>
              <a:rPr lang="en-US" dirty="0"/>
              <a:t>If it’s before X:40, go to 2 Kings or Isaiah 36-39 to finish the story</a:t>
            </a:r>
          </a:p>
        </p:txBody>
      </p:sp>
    </p:spTree>
    <p:extLst>
      <p:ext uri="{BB962C8B-B14F-4D97-AF65-F5344CB8AC3E}">
        <p14:creationId xmlns:p14="http://schemas.microsoft.com/office/powerpoint/2010/main" val="1490813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https://commons.wikimedia.org/wiki/File:King_Hezekiah,_clouthed_in_sackcloth,_spreads_open_the_letter_before_the_Lord.jpg</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992AFB-CCB7-41E6-BF6F-E17A0E5BB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450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words from Jehovah—Jesus Christ to Hezekiah in a desperate situation. These are still his words to YOU today.</a:t>
            </a:r>
          </a:p>
          <a:p>
            <a:endParaRPr lang="en-US" dirty="0">
              <a:cs typeface="Calibri"/>
            </a:endParaRPr>
          </a:p>
          <a:p>
            <a:r>
              <a:rPr lang="en-US" dirty="0">
                <a:cs typeface="Calibri"/>
              </a:rPr>
              <a:t>Image: </a:t>
            </a:r>
            <a:r>
              <a:rPr lang="en-US" dirty="0">
                <a:hlinkClick r:id="rId3"/>
              </a:rPr>
              <a:t>https://www.churchofjesuschrist.org/media/image/isaiah-4e7875b?lang=eng</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992AFB-CCB7-41E6-BF6F-E17A0E5BB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657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https://en.wikipedia.org/wiki/Sennacherib#/media/File:DESTRUCTION_OF_SENNACHERIB'S_HOST..jpg</a:t>
            </a:r>
            <a:endParaRPr lang="en-US" dirty="0"/>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29</a:t>
            </a:fld>
            <a:endParaRPr lang="en-US"/>
          </a:p>
        </p:txBody>
      </p:sp>
    </p:spTree>
    <p:extLst>
      <p:ext uri="{BB962C8B-B14F-4D97-AF65-F5344CB8AC3E}">
        <p14:creationId xmlns:p14="http://schemas.microsoft.com/office/powerpoint/2010/main" val="665213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75AFA-0B81-4BC0-976C-5B0686E7183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1426" name="Rectangle 2"/>
          <p:cNvSpPr>
            <a:spLocks noGrp="1" noRot="1" noChangeAspect="1" noChangeArrowheads="1" noTextEdit="1"/>
          </p:cNvSpPr>
          <p:nvPr>
            <p:ph type="sldImg"/>
          </p:nvPr>
        </p:nvSpPr>
        <p:spPr>
          <a:xfrm>
            <a:off x="381000" y="685800"/>
            <a:ext cx="6096000" cy="3429000"/>
          </a:xfrm>
          <a:ln/>
        </p:spPr>
      </p:sp>
      <p:sp>
        <p:nvSpPr>
          <p:cNvPr id="1511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95706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75AFA-0B81-4BC0-976C-5B0686E7183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1426" name="Rectangle 2"/>
          <p:cNvSpPr>
            <a:spLocks noGrp="1" noRot="1" noChangeAspect="1" noChangeArrowheads="1" noTextEdit="1"/>
          </p:cNvSpPr>
          <p:nvPr>
            <p:ph type="sldImg"/>
          </p:nvPr>
        </p:nvSpPr>
        <p:spPr>
          <a:xfrm>
            <a:off x="381000" y="685800"/>
            <a:ext cx="6096000" cy="3429000"/>
          </a:xfrm>
          <a:ln/>
        </p:spPr>
      </p:sp>
      <p:sp>
        <p:nvSpPr>
          <p:cNvPr id="1511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53548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75AFA-0B81-4BC0-976C-5B0686E7183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1426" name="Rectangle 2"/>
          <p:cNvSpPr>
            <a:spLocks noGrp="1" noRot="1" noChangeAspect="1" noChangeArrowheads="1" noTextEdit="1"/>
          </p:cNvSpPr>
          <p:nvPr>
            <p:ph type="sldImg"/>
          </p:nvPr>
        </p:nvSpPr>
        <p:spPr>
          <a:xfrm>
            <a:off x="381000" y="685800"/>
            <a:ext cx="6096000" cy="3429000"/>
          </a:xfrm>
          <a:ln/>
        </p:spPr>
      </p:sp>
      <p:sp>
        <p:nvSpPr>
          <p:cNvPr id="1511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8025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https://churchofjesuschrist.org/imgs/5f68ab3ebd717592dce9ee3819123a44f1853e1e/full/1920%2C/0/default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032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https://content.churchofjesuschrist.org/acp/bc/cp/Canada/images2019/Seeking%20the%20Illuminating%20Light%20of%20Christ/1200x675/1-banner-2154-keep-walking-mormon-channel.jpg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436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https://pxhere.com/en/photo/552237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861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https://assets.churchofjesuschrist.org/55/c1/55c1780e6fe111ecb00ceeeeac1e3d643e1c5a9b/plants_growth.jpeg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https://newsroom.churchofjesuschrist.org/media/orig/jesuschristredrobe_large.jpg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402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https://newsroom.churchofjesuschrist.org/media/orig/jesuschristredrobe_large.jpg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392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https://newsroom.churchofjesuschrist.org/media/orig/jesuschristredrobe_large.jpg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https://churchofjesuschrist.org/imgs/e535abdcc3a611ec8e0deeeeac1eb4d51bbe29e7/full/500%2C/0/default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657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655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617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010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770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822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https://assets.ldscdn.org/34/fc/34fcb157c81bd0c0bf7e41dbac0508f32de61fcc/joseph_smith_kirtland.jpeg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F74E1-3A51-4338-ACBD-186AD90FF9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908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259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223D37-3979-44BC-8554-55D28C94E5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635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619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02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33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817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https://content.churchofjesuschrist.org/acp/bc/cp/Canada/images2019/The%20Word%20of%20God%20Grew%20and%20Multiplied/1200x675/1-banner-christus-statue.jpg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259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733-72E7-4819-1C20-69346C3FF3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1857F5-D3E5-9158-9DE3-C32734D0B4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509253-28A4-D02D-09FF-4184766CACBD}"/>
              </a:ext>
            </a:extLst>
          </p:cNvPr>
          <p:cNvSpPr>
            <a:spLocks noGrp="1"/>
          </p:cNvSpPr>
          <p:nvPr>
            <p:ph type="dt" sz="half" idx="10"/>
          </p:nvPr>
        </p:nvSpPr>
        <p:spPr/>
        <p:txBody>
          <a:bodyPr/>
          <a:lstStyle/>
          <a:p>
            <a:fld id="{CB3FDB66-7EFD-4877-9090-EA5E8573277D}" type="datetimeFigureOut">
              <a:rPr lang="en-US" smtClean="0"/>
              <a:t>1/29/2024</a:t>
            </a:fld>
            <a:endParaRPr lang="en-US"/>
          </a:p>
        </p:txBody>
      </p:sp>
      <p:sp>
        <p:nvSpPr>
          <p:cNvPr id="5" name="Footer Placeholder 4">
            <a:extLst>
              <a:ext uri="{FF2B5EF4-FFF2-40B4-BE49-F238E27FC236}">
                <a16:creationId xmlns:a16="http://schemas.microsoft.com/office/drawing/2014/main" id="{5CD19CBC-866C-FA46-5040-9230E9A23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E2188-3F24-7DD8-7ACE-9F8243ACB7A1}"/>
              </a:ext>
            </a:extLst>
          </p:cNvPr>
          <p:cNvSpPr>
            <a:spLocks noGrp="1"/>
          </p:cNvSpPr>
          <p:nvPr>
            <p:ph type="sldNum" sz="quarter" idx="12"/>
          </p:nvPr>
        </p:nvSpPr>
        <p:spPr/>
        <p:txBody>
          <a:bodyPr/>
          <a:lstStyle/>
          <a:p>
            <a:fld id="{49533BFA-F2F3-41A5-9369-A6540AB84DF5}" type="slidenum">
              <a:rPr lang="en-US" smtClean="0"/>
              <a:t>‹#›</a:t>
            </a:fld>
            <a:endParaRPr lang="en-US"/>
          </a:p>
        </p:txBody>
      </p:sp>
    </p:spTree>
    <p:extLst>
      <p:ext uri="{BB962C8B-B14F-4D97-AF65-F5344CB8AC3E}">
        <p14:creationId xmlns:p14="http://schemas.microsoft.com/office/powerpoint/2010/main" val="2813989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1A1F7-E5F0-2EEC-9968-AFEB2D3DF3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C22E60-3C0A-BAE6-5656-C1834DB2FC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0537B-491E-78FF-8450-C05BCC394212}"/>
              </a:ext>
            </a:extLst>
          </p:cNvPr>
          <p:cNvSpPr>
            <a:spLocks noGrp="1"/>
          </p:cNvSpPr>
          <p:nvPr>
            <p:ph type="dt" sz="half" idx="10"/>
          </p:nvPr>
        </p:nvSpPr>
        <p:spPr/>
        <p:txBody>
          <a:bodyPr/>
          <a:lstStyle/>
          <a:p>
            <a:fld id="{CB3FDB66-7EFD-4877-9090-EA5E8573277D}" type="datetimeFigureOut">
              <a:rPr lang="en-US" smtClean="0"/>
              <a:t>1/29/2024</a:t>
            </a:fld>
            <a:endParaRPr lang="en-US"/>
          </a:p>
        </p:txBody>
      </p:sp>
      <p:sp>
        <p:nvSpPr>
          <p:cNvPr id="5" name="Footer Placeholder 4">
            <a:extLst>
              <a:ext uri="{FF2B5EF4-FFF2-40B4-BE49-F238E27FC236}">
                <a16:creationId xmlns:a16="http://schemas.microsoft.com/office/drawing/2014/main" id="{D1B54C10-545F-6560-418E-2D487601D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07AB4-8622-A107-734C-232025D7C8CB}"/>
              </a:ext>
            </a:extLst>
          </p:cNvPr>
          <p:cNvSpPr>
            <a:spLocks noGrp="1"/>
          </p:cNvSpPr>
          <p:nvPr>
            <p:ph type="sldNum" sz="quarter" idx="12"/>
          </p:nvPr>
        </p:nvSpPr>
        <p:spPr/>
        <p:txBody>
          <a:bodyPr/>
          <a:lstStyle/>
          <a:p>
            <a:fld id="{49533BFA-F2F3-41A5-9369-A6540AB84DF5}" type="slidenum">
              <a:rPr lang="en-US" smtClean="0"/>
              <a:t>‹#›</a:t>
            </a:fld>
            <a:endParaRPr lang="en-US"/>
          </a:p>
        </p:txBody>
      </p:sp>
    </p:spTree>
    <p:extLst>
      <p:ext uri="{BB962C8B-B14F-4D97-AF65-F5344CB8AC3E}">
        <p14:creationId xmlns:p14="http://schemas.microsoft.com/office/powerpoint/2010/main" val="49732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5659FC-F0DC-F374-7A21-35E05DBDA3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D497CD-6714-6B9A-8096-78245527DC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3FB31-D35E-F6A4-A361-E9B0535ABB30}"/>
              </a:ext>
            </a:extLst>
          </p:cNvPr>
          <p:cNvSpPr>
            <a:spLocks noGrp="1"/>
          </p:cNvSpPr>
          <p:nvPr>
            <p:ph type="dt" sz="half" idx="10"/>
          </p:nvPr>
        </p:nvSpPr>
        <p:spPr/>
        <p:txBody>
          <a:bodyPr/>
          <a:lstStyle/>
          <a:p>
            <a:fld id="{CB3FDB66-7EFD-4877-9090-EA5E8573277D}" type="datetimeFigureOut">
              <a:rPr lang="en-US" smtClean="0"/>
              <a:t>1/29/2024</a:t>
            </a:fld>
            <a:endParaRPr lang="en-US"/>
          </a:p>
        </p:txBody>
      </p:sp>
      <p:sp>
        <p:nvSpPr>
          <p:cNvPr id="5" name="Footer Placeholder 4">
            <a:extLst>
              <a:ext uri="{FF2B5EF4-FFF2-40B4-BE49-F238E27FC236}">
                <a16:creationId xmlns:a16="http://schemas.microsoft.com/office/drawing/2014/main" id="{05A60F73-B951-0A5B-6A96-AE19F9A78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4360AE-D9F7-4DF3-0B5C-1D8F6B11AD81}"/>
              </a:ext>
            </a:extLst>
          </p:cNvPr>
          <p:cNvSpPr>
            <a:spLocks noGrp="1"/>
          </p:cNvSpPr>
          <p:nvPr>
            <p:ph type="sldNum" sz="quarter" idx="12"/>
          </p:nvPr>
        </p:nvSpPr>
        <p:spPr/>
        <p:txBody>
          <a:bodyPr/>
          <a:lstStyle/>
          <a:p>
            <a:fld id="{49533BFA-F2F3-41A5-9369-A6540AB84DF5}" type="slidenum">
              <a:rPr lang="en-US" smtClean="0"/>
              <a:t>‹#›</a:t>
            </a:fld>
            <a:endParaRPr lang="en-US"/>
          </a:p>
        </p:txBody>
      </p:sp>
    </p:spTree>
    <p:extLst>
      <p:ext uri="{BB962C8B-B14F-4D97-AF65-F5344CB8AC3E}">
        <p14:creationId xmlns:p14="http://schemas.microsoft.com/office/powerpoint/2010/main" val="3622702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1/29/2024</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891332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E85C7F-6050-F444-92E2-C7B56BF0290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9615C0C-D334-8341-9231-C7FB0EF0E5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AA7750-6013-2C4B-98CC-12FBFE88D9B2}"/>
              </a:ext>
            </a:extLst>
          </p:cNvPr>
          <p:cNvSpPr>
            <a:spLocks noGrp="1"/>
          </p:cNvSpPr>
          <p:nvPr>
            <p:ph type="sldNum" sz="quarter" idx="12"/>
          </p:nvPr>
        </p:nvSpPr>
        <p:spPr/>
        <p:txBody>
          <a:bodyPr/>
          <a:lstStyle/>
          <a:p>
            <a:fld id="{49D124CE-9130-44E1-9781-60D114D6CCCA}" type="slidenum">
              <a:rPr lang="en-US" smtClean="0"/>
              <a:pPr/>
              <a:t>‹#›</a:t>
            </a:fld>
            <a:endParaRPr lang="en-US"/>
          </a:p>
        </p:txBody>
      </p:sp>
    </p:spTree>
    <p:extLst>
      <p:ext uri="{BB962C8B-B14F-4D97-AF65-F5344CB8AC3E}">
        <p14:creationId xmlns:p14="http://schemas.microsoft.com/office/powerpoint/2010/main" val="2761902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743490F-E40B-44E5-BBF7-52DB4C2C6C2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00927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546E-76A2-4348-A784-74D27E5C1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D1994-E51A-A74B-93B1-A035705F59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773D0-5E5F-9E4A-A299-CAFB5CD354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9F17F-816E-674E-970C-474227278AC6}"/>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DFEE6210-57EE-0245-95D8-AC093A724F52}"/>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EB0C528-9627-AF47-ABB0-AEA429404015}"/>
              </a:ext>
            </a:extLst>
          </p:cNvPr>
          <p:cNvSpPr>
            <a:spLocks noGrp="1"/>
          </p:cNvSpPr>
          <p:nvPr>
            <p:ph type="sldNum" sz="quarter" idx="12"/>
          </p:nvPr>
        </p:nvSpPr>
        <p:spPr/>
        <p:txBody>
          <a:bodyPr/>
          <a:lstStyle/>
          <a:p>
            <a:pPr>
              <a:defRPr/>
            </a:pPr>
            <a:fld id="{32DF1EBA-8C74-4AEC-BF8C-24AC14FAD0A8}" type="slidenum">
              <a:rPr lang="en-US" altLang="en-US" smtClean="0"/>
              <a:pPr>
                <a:defRPr/>
              </a:pPr>
              <a:t>‹#›</a:t>
            </a:fld>
            <a:endParaRPr lang="en-US" altLang="en-US"/>
          </a:p>
        </p:txBody>
      </p:sp>
    </p:spTree>
    <p:extLst>
      <p:ext uri="{BB962C8B-B14F-4D97-AF65-F5344CB8AC3E}">
        <p14:creationId xmlns:p14="http://schemas.microsoft.com/office/powerpoint/2010/main" val="3838289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1/29/2024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75909721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200">
                <a:latin typeface="Calibri" panose="020F0502020204030204" pitchFamily="34" charset="0"/>
                <a:cs typeface="Calibri" panose="020F0502020204030204" pitchFamily="34" charset="0"/>
              </a:defRPr>
            </a:lvl1pPr>
            <a:lvl2pPr>
              <a:defRPr sz="2600">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DE6118-2437-4B30-8E3C-4D2BE6020583}"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4286049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1/29/2024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221998163"/>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367581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AF0B7-047A-E6FE-2131-3F0ED0AC9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00EED1-A8A3-6A19-DF95-473274C272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9F423-11B9-2CEC-920A-87E7E734A95D}"/>
              </a:ext>
            </a:extLst>
          </p:cNvPr>
          <p:cNvSpPr>
            <a:spLocks noGrp="1"/>
          </p:cNvSpPr>
          <p:nvPr>
            <p:ph type="dt" sz="half" idx="10"/>
          </p:nvPr>
        </p:nvSpPr>
        <p:spPr/>
        <p:txBody>
          <a:bodyPr/>
          <a:lstStyle/>
          <a:p>
            <a:fld id="{CB3FDB66-7EFD-4877-9090-EA5E8573277D}" type="datetimeFigureOut">
              <a:rPr lang="en-US" smtClean="0"/>
              <a:t>1/29/2024</a:t>
            </a:fld>
            <a:endParaRPr lang="en-US"/>
          </a:p>
        </p:txBody>
      </p:sp>
      <p:sp>
        <p:nvSpPr>
          <p:cNvPr id="5" name="Footer Placeholder 4">
            <a:extLst>
              <a:ext uri="{FF2B5EF4-FFF2-40B4-BE49-F238E27FC236}">
                <a16:creationId xmlns:a16="http://schemas.microsoft.com/office/drawing/2014/main" id="{5ABD3830-A4D0-1A28-4EF1-E421BBFFE3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FF6903-2FDD-3D7B-4D43-B6D2DE96F5E0}"/>
              </a:ext>
            </a:extLst>
          </p:cNvPr>
          <p:cNvSpPr>
            <a:spLocks noGrp="1"/>
          </p:cNvSpPr>
          <p:nvPr>
            <p:ph type="sldNum" sz="quarter" idx="12"/>
          </p:nvPr>
        </p:nvSpPr>
        <p:spPr/>
        <p:txBody>
          <a:bodyPr/>
          <a:lstStyle/>
          <a:p>
            <a:fld id="{49533BFA-F2F3-41A5-9369-A6540AB84DF5}" type="slidenum">
              <a:rPr lang="en-US" smtClean="0"/>
              <a:t>‹#›</a:t>
            </a:fld>
            <a:endParaRPr lang="en-US"/>
          </a:p>
        </p:txBody>
      </p:sp>
    </p:spTree>
    <p:extLst>
      <p:ext uri="{BB962C8B-B14F-4D97-AF65-F5344CB8AC3E}">
        <p14:creationId xmlns:p14="http://schemas.microsoft.com/office/powerpoint/2010/main" val="794538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672761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2977549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879035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1/29/2024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58818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1/29/2024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8068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194427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204591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905E2-555B-1E44-CFDF-7D48549708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FD9C1D-23D2-12F8-C2F7-5E58AE809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A81B7F-A244-7E18-4687-1ECC04ED8B24}"/>
              </a:ext>
            </a:extLst>
          </p:cNvPr>
          <p:cNvSpPr>
            <a:spLocks noGrp="1"/>
          </p:cNvSpPr>
          <p:nvPr>
            <p:ph type="dt" sz="half" idx="10"/>
          </p:nvPr>
        </p:nvSpPr>
        <p:spPr/>
        <p:txBody>
          <a:bodyPr/>
          <a:lstStyle/>
          <a:p>
            <a:fld id="{CB3FDB66-7EFD-4877-9090-EA5E8573277D}" type="datetimeFigureOut">
              <a:rPr lang="en-US" smtClean="0"/>
              <a:t>1/29/2024</a:t>
            </a:fld>
            <a:endParaRPr lang="en-US"/>
          </a:p>
        </p:txBody>
      </p:sp>
      <p:sp>
        <p:nvSpPr>
          <p:cNvPr id="5" name="Footer Placeholder 4">
            <a:extLst>
              <a:ext uri="{FF2B5EF4-FFF2-40B4-BE49-F238E27FC236}">
                <a16:creationId xmlns:a16="http://schemas.microsoft.com/office/drawing/2014/main" id="{DA41E45F-618C-EAD7-2661-5EC663DAF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39D0B-7AED-B6D5-4C6B-63F42B7D3D6F}"/>
              </a:ext>
            </a:extLst>
          </p:cNvPr>
          <p:cNvSpPr>
            <a:spLocks noGrp="1"/>
          </p:cNvSpPr>
          <p:nvPr>
            <p:ph type="sldNum" sz="quarter" idx="12"/>
          </p:nvPr>
        </p:nvSpPr>
        <p:spPr/>
        <p:txBody>
          <a:bodyPr/>
          <a:lstStyle/>
          <a:p>
            <a:fld id="{49533BFA-F2F3-41A5-9369-A6540AB84DF5}" type="slidenum">
              <a:rPr lang="en-US" smtClean="0"/>
              <a:t>‹#›</a:t>
            </a:fld>
            <a:endParaRPr lang="en-US"/>
          </a:p>
        </p:txBody>
      </p:sp>
    </p:spTree>
    <p:extLst>
      <p:ext uri="{BB962C8B-B14F-4D97-AF65-F5344CB8AC3E}">
        <p14:creationId xmlns:p14="http://schemas.microsoft.com/office/powerpoint/2010/main" val="93846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40442-48CC-4ECD-F607-5BC706F2E1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71273-690B-89E7-B9B4-FDCA90E1BE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A9405-AB4D-DAC7-1B0C-CEA0341D26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6B515F-88CE-62DC-4BBF-B700A5C0753E}"/>
              </a:ext>
            </a:extLst>
          </p:cNvPr>
          <p:cNvSpPr>
            <a:spLocks noGrp="1"/>
          </p:cNvSpPr>
          <p:nvPr>
            <p:ph type="dt" sz="half" idx="10"/>
          </p:nvPr>
        </p:nvSpPr>
        <p:spPr/>
        <p:txBody>
          <a:bodyPr/>
          <a:lstStyle/>
          <a:p>
            <a:fld id="{CB3FDB66-7EFD-4877-9090-EA5E8573277D}" type="datetimeFigureOut">
              <a:rPr lang="en-US" smtClean="0"/>
              <a:t>1/29/2024</a:t>
            </a:fld>
            <a:endParaRPr lang="en-US"/>
          </a:p>
        </p:txBody>
      </p:sp>
      <p:sp>
        <p:nvSpPr>
          <p:cNvPr id="6" name="Footer Placeholder 5">
            <a:extLst>
              <a:ext uri="{FF2B5EF4-FFF2-40B4-BE49-F238E27FC236}">
                <a16:creationId xmlns:a16="http://schemas.microsoft.com/office/drawing/2014/main" id="{EF8DDA8B-9A4A-C350-2785-93411C4B74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AAE5A1-E819-1FB1-328E-3CB7BCD29F55}"/>
              </a:ext>
            </a:extLst>
          </p:cNvPr>
          <p:cNvSpPr>
            <a:spLocks noGrp="1"/>
          </p:cNvSpPr>
          <p:nvPr>
            <p:ph type="sldNum" sz="quarter" idx="12"/>
          </p:nvPr>
        </p:nvSpPr>
        <p:spPr/>
        <p:txBody>
          <a:bodyPr/>
          <a:lstStyle/>
          <a:p>
            <a:fld id="{49533BFA-F2F3-41A5-9369-A6540AB84DF5}" type="slidenum">
              <a:rPr lang="en-US" smtClean="0"/>
              <a:t>‹#›</a:t>
            </a:fld>
            <a:endParaRPr lang="en-US"/>
          </a:p>
        </p:txBody>
      </p:sp>
    </p:spTree>
    <p:extLst>
      <p:ext uri="{BB962C8B-B14F-4D97-AF65-F5344CB8AC3E}">
        <p14:creationId xmlns:p14="http://schemas.microsoft.com/office/powerpoint/2010/main" val="2818604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7D9AE-8590-B9AE-3286-9EE4E1E3EA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BE71E5-3E76-7D75-3238-9690998D8D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2B8473-5FCA-BD00-8CC0-7D4AAE33B9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DD2A57-82B8-416A-B067-826C4EB012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F1312B-D1AD-306F-B45B-76D47B1808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DB61C0-CFAE-D7AD-CD55-5AF1780DB093}"/>
              </a:ext>
            </a:extLst>
          </p:cNvPr>
          <p:cNvSpPr>
            <a:spLocks noGrp="1"/>
          </p:cNvSpPr>
          <p:nvPr>
            <p:ph type="dt" sz="half" idx="10"/>
          </p:nvPr>
        </p:nvSpPr>
        <p:spPr/>
        <p:txBody>
          <a:bodyPr/>
          <a:lstStyle/>
          <a:p>
            <a:fld id="{CB3FDB66-7EFD-4877-9090-EA5E8573277D}" type="datetimeFigureOut">
              <a:rPr lang="en-US" smtClean="0"/>
              <a:t>1/29/2024</a:t>
            </a:fld>
            <a:endParaRPr lang="en-US"/>
          </a:p>
        </p:txBody>
      </p:sp>
      <p:sp>
        <p:nvSpPr>
          <p:cNvPr id="8" name="Footer Placeholder 7">
            <a:extLst>
              <a:ext uri="{FF2B5EF4-FFF2-40B4-BE49-F238E27FC236}">
                <a16:creationId xmlns:a16="http://schemas.microsoft.com/office/drawing/2014/main" id="{1AF8FDE1-777A-7770-0D76-47FB126BE0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C00EDB-5B63-5D01-B8F5-FDA7EF0E8C09}"/>
              </a:ext>
            </a:extLst>
          </p:cNvPr>
          <p:cNvSpPr>
            <a:spLocks noGrp="1"/>
          </p:cNvSpPr>
          <p:nvPr>
            <p:ph type="sldNum" sz="quarter" idx="12"/>
          </p:nvPr>
        </p:nvSpPr>
        <p:spPr/>
        <p:txBody>
          <a:bodyPr/>
          <a:lstStyle/>
          <a:p>
            <a:fld id="{49533BFA-F2F3-41A5-9369-A6540AB84DF5}" type="slidenum">
              <a:rPr lang="en-US" smtClean="0"/>
              <a:t>‹#›</a:t>
            </a:fld>
            <a:endParaRPr lang="en-US"/>
          </a:p>
        </p:txBody>
      </p:sp>
    </p:spTree>
    <p:extLst>
      <p:ext uri="{BB962C8B-B14F-4D97-AF65-F5344CB8AC3E}">
        <p14:creationId xmlns:p14="http://schemas.microsoft.com/office/powerpoint/2010/main" val="4163868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8E71E-73A2-A1EF-7E09-BBEC96294D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29058E-0F94-C262-DDC3-EDF5C95AE5A1}"/>
              </a:ext>
            </a:extLst>
          </p:cNvPr>
          <p:cNvSpPr>
            <a:spLocks noGrp="1"/>
          </p:cNvSpPr>
          <p:nvPr>
            <p:ph type="dt" sz="half" idx="10"/>
          </p:nvPr>
        </p:nvSpPr>
        <p:spPr/>
        <p:txBody>
          <a:bodyPr/>
          <a:lstStyle/>
          <a:p>
            <a:fld id="{CB3FDB66-7EFD-4877-9090-EA5E8573277D}" type="datetimeFigureOut">
              <a:rPr lang="en-US" smtClean="0"/>
              <a:t>1/29/2024</a:t>
            </a:fld>
            <a:endParaRPr lang="en-US"/>
          </a:p>
        </p:txBody>
      </p:sp>
      <p:sp>
        <p:nvSpPr>
          <p:cNvPr id="4" name="Footer Placeholder 3">
            <a:extLst>
              <a:ext uri="{FF2B5EF4-FFF2-40B4-BE49-F238E27FC236}">
                <a16:creationId xmlns:a16="http://schemas.microsoft.com/office/drawing/2014/main" id="{9FA4EDC8-DABD-9999-6778-68D0C93C33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F27E3D-3E17-877F-FA96-1FF8BA0E634B}"/>
              </a:ext>
            </a:extLst>
          </p:cNvPr>
          <p:cNvSpPr>
            <a:spLocks noGrp="1"/>
          </p:cNvSpPr>
          <p:nvPr>
            <p:ph type="sldNum" sz="quarter" idx="12"/>
          </p:nvPr>
        </p:nvSpPr>
        <p:spPr/>
        <p:txBody>
          <a:bodyPr/>
          <a:lstStyle/>
          <a:p>
            <a:fld id="{49533BFA-F2F3-41A5-9369-A6540AB84DF5}" type="slidenum">
              <a:rPr lang="en-US" smtClean="0"/>
              <a:t>‹#›</a:t>
            </a:fld>
            <a:endParaRPr lang="en-US"/>
          </a:p>
        </p:txBody>
      </p:sp>
    </p:spTree>
    <p:extLst>
      <p:ext uri="{BB962C8B-B14F-4D97-AF65-F5344CB8AC3E}">
        <p14:creationId xmlns:p14="http://schemas.microsoft.com/office/powerpoint/2010/main" val="460418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2E2968-674B-46D2-D9BB-87EA869DF728}"/>
              </a:ext>
            </a:extLst>
          </p:cNvPr>
          <p:cNvSpPr>
            <a:spLocks noGrp="1"/>
          </p:cNvSpPr>
          <p:nvPr>
            <p:ph type="dt" sz="half" idx="10"/>
          </p:nvPr>
        </p:nvSpPr>
        <p:spPr/>
        <p:txBody>
          <a:bodyPr/>
          <a:lstStyle/>
          <a:p>
            <a:fld id="{CB3FDB66-7EFD-4877-9090-EA5E8573277D}" type="datetimeFigureOut">
              <a:rPr lang="en-US" smtClean="0"/>
              <a:t>1/29/2024</a:t>
            </a:fld>
            <a:endParaRPr lang="en-US"/>
          </a:p>
        </p:txBody>
      </p:sp>
      <p:sp>
        <p:nvSpPr>
          <p:cNvPr id="3" name="Footer Placeholder 2">
            <a:extLst>
              <a:ext uri="{FF2B5EF4-FFF2-40B4-BE49-F238E27FC236}">
                <a16:creationId xmlns:a16="http://schemas.microsoft.com/office/drawing/2014/main" id="{8DBBC3C3-E092-B92F-F1E3-5C5B3637A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976EFE-7F6B-CDA9-71F9-F1EECFBF275E}"/>
              </a:ext>
            </a:extLst>
          </p:cNvPr>
          <p:cNvSpPr>
            <a:spLocks noGrp="1"/>
          </p:cNvSpPr>
          <p:nvPr>
            <p:ph type="sldNum" sz="quarter" idx="12"/>
          </p:nvPr>
        </p:nvSpPr>
        <p:spPr/>
        <p:txBody>
          <a:bodyPr/>
          <a:lstStyle/>
          <a:p>
            <a:fld id="{49533BFA-F2F3-41A5-9369-A6540AB84DF5}" type="slidenum">
              <a:rPr lang="en-US" smtClean="0"/>
              <a:t>‹#›</a:t>
            </a:fld>
            <a:endParaRPr lang="en-US"/>
          </a:p>
        </p:txBody>
      </p:sp>
    </p:spTree>
    <p:extLst>
      <p:ext uri="{BB962C8B-B14F-4D97-AF65-F5344CB8AC3E}">
        <p14:creationId xmlns:p14="http://schemas.microsoft.com/office/powerpoint/2010/main" val="1838480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D3272-0CDF-CA48-7440-ED6FA4BA2F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55FE7F-955C-22B1-1853-591F006BF8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D0B4B3-14AE-9A9F-9C36-92F2C424FA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91827-C594-5C73-7C13-51A8AE4B6CB2}"/>
              </a:ext>
            </a:extLst>
          </p:cNvPr>
          <p:cNvSpPr>
            <a:spLocks noGrp="1"/>
          </p:cNvSpPr>
          <p:nvPr>
            <p:ph type="dt" sz="half" idx="10"/>
          </p:nvPr>
        </p:nvSpPr>
        <p:spPr/>
        <p:txBody>
          <a:bodyPr/>
          <a:lstStyle/>
          <a:p>
            <a:fld id="{CB3FDB66-7EFD-4877-9090-EA5E8573277D}" type="datetimeFigureOut">
              <a:rPr lang="en-US" smtClean="0"/>
              <a:t>1/29/2024</a:t>
            </a:fld>
            <a:endParaRPr lang="en-US"/>
          </a:p>
        </p:txBody>
      </p:sp>
      <p:sp>
        <p:nvSpPr>
          <p:cNvPr id="6" name="Footer Placeholder 5">
            <a:extLst>
              <a:ext uri="{FF2B5EF4-FFF2-40B4-BE49-F238E27FC236}">
                <a16:creationId xmlns:a16="http://schemas.microsoft.com/office/drawing/2014/main" id="{0EFD439A-2078-405C-9912-BBB72A8C4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1A4650-8859-6331-2AAF-0CC04C6E3340}"/>
              </a:ext>
            </a:extLst>
          </p:cNvPr>
          <p:cNvSpPr>
            <a:spLocks noGrp="1"/>
          </p:cNvSpPr>
          <p:nvPr>
            <p:ph type="sldNum" sz="quarter" idx="12"/>
          </p:nvPr>
        </p:nvSpPr>
        <p:spPr/>
        <p:txBody>
          <a:bodyPr/>
          <a:lstStyle/>
          <a:p>
            <a:fld id="{49533BFA-F2F3-41A5-9369-A6540AB84DF5}" type="slidenum">
              <a:rPr lang="en-US" smtClean="0"/>
              <a:t>‹#›</a:t>
            </a:fld>
            <a:endParaRPr lang="en-US"/>
          </a:p>
        </p:txBody>
      </p:sp>
    </p:spTree>
    <p:extLst>
      <p:ext uri="{BB962C8B-B14F-4D97-AF65-F5344CB8AC3E}">
        <p14:creationId xmlns:p14="http://schemas.microsoft.com/office/powerpoint/2010/main" val="3025701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FD963-6A4D-DD3E-FDF8-918646C3B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3C0C9C-6CF5-BA07-41C1-9D8FD17D5C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BF2E79-117E-0CA0-0CAF-8C5777955E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BB4DB4-8CB2-FE34-7B25-473509146A0E}"/>
              </a:ext>
            </a:extLst>
          </p:cNvPr>
          <p:cNvSpPr>
            <a:spLocks noGrp="1"/>
          </p:cNvSpPr>
          <p:nvPr>
            <p:ph type="dt" sz="half" idx="10"/>
          </p:nvPr>
        </p:nvSpPr>
        <p:spPr/>
        <p:txBody>
          <a:bodyPr/>
          <a:lstStyle/>
          <a:p>
            <a:fld id="{CB3FDB66-7EFD-4877-9090-EA5E8573277D}" type="datetimeFigureOut">
              <a:rPr lang="en-US" smtClean="0"/>
              <a:t>1/29/2024</a:t>
            </a:fld>
            <a:endParaRPr lang="en-US"/>
          </a:p>
        </p:txBody>
      </p:sp>
      <p:sp>
        <p:nvSpPr>
          <p:cNvPr id="6" name="Footer Placeholder 5">
            <a:extLst>
              <a:ext uri="{FF2B5EF4-FFF2-40B4-BE49-F238E27FC236}">
                <a16:creationId xmlns:a16="http://schemas.microsoft.com/office/drawing/2014/main" id="{6D119FAB-867C-5B7E-5708-C8B559E43D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21CA0-EB85-F643-740C-6E818FBE6664}"/>
              </a:ext>
            </a:extLst>
          </p:cNvPr>
          <p:cNvSpPr>
            <a:spLocks noGrp="1"/>
          </p:cNvSpPr>
          <p:nvPr>
            <p:ph type="sldNum" sz="quarter" idx="12"/>
          </p:nvPr>
        </p:nvSpPr>
        <p:spPr/>
        <p:txBody>
          <a:bodyPr/>
          <a:lstStyle/>
          <a:p>
            <a:fld id="{49533BFA-F2F3-41A5-9369-A6540AB84DF5}" type="slidenum">
              <a:rPr lang="en-US" smtClean="0"/>
              <a:t>‹#›</a:t>
            </a:fld>
            <a:endParaRPr lang="en-US"/>
          </a:p>
        </p:txBody>
      </p:sp>
    </p:spTree>
    <p:extLst>
      <p:ext uri="{BB962C8B-B14F-4D97-AF65-F5344CB8AC3E}">
        <p14:creationId xmlns:p14="http://schemas.microsoft.com/office/powerpoint/2010/main" val="1308479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EBFA39-C10A-641C-B6BE-3EC68E38DC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05A049-CD31-D8AB-7139-CE31A3B47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AEFD45-78D0-BAFC-F39A-77A7AABDA8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FDB66-7EFD-4877-9090-EA5E8573277D}" type="datetimeFigureOut">
              <a:rPr lang="en-US" smtClean="0"/>
              <a:t>1/29/2024</a:t>
            </a:fld>
            <a:endParaRPr lang="en-US"/>
          </a:p>
        </p:txBody>
      </p:sp>
      <p:sp>
        <p:nvSpPr>
          <p:cNvPr id="5" name="Footer Placeholder 4">
            <a:extLst>
              <a:ext uri="{FF2B5EF4-FFF2-40B4-BE49-F238E27FC236}">
                <a16:creationId xmlns:a16="http://schemas.microsoft.com/office/drawing/2014/main" id="{6F49AB46-4D27-04BF-0398-0681DE2CE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C8AD66-3E5C-AA33-E7DF-FF116C9310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33BFA-F2F3-41A5-9369-A6540AB84DF5}" type="slidenum">
              <a:rPr lang="en-US" smtClean="0"/>
              <a:t>‹#›</a:t>
            </a:fld>
            <a:endParaRPr lang="en-US"/>
          </a:p>
        </p:txBody>
      </p:sp>
    </p:spTree>
    <p:extLst>
      <p:ext uri="{BB962C8B-B14F-4D97-AF65-F5344CB8AC3E}">
        <p14:creationId xmlns:p14="http://schemas.microsoft.com/office/powerpoint/2010/main" val="2463494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430634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1/29/2024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8377386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2.tmp"/><Relationship Id="rId5" Type="http://schemas.openxmlformats.org/officeDocument/2006/relationships/image" Target="../media/image21.tmp"/><Relationship Id="rId4" Type="http://schemas.openxmlformats.org/officeDocument/2006/relationships/image" Target="../media/image20.tm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Dark Night photo and picture">
            <a:extLst>
              <a:ext uri="{FF2B5EF4-FFF2-40B4-BE49-F238E27FC236}">
                <a16:creationId xmlns:a16="http://schemas.microsoft.com/office/drawing/2014/main" id="{AF6178FF-5779-6F4C-AB86-5DB104FBB2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98" b="641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347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788FF1-79EE-D889-F51A-72003812611E}"/>
              </a:ext>
            </a:extLst>
          </p:cNvPr>
          <p:cNvSpPr txBox="1"/>
          <p:nvPr/>
        </p:nvSpPr>
        <p:spPr>
          <a:xfrm>
            <a:off x="329099" y="1384989"/>
            <a:ext cx="11533801" cy="5272213"/>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“The Lord sent his word unto Jacob and it hath lighted upon Israel. And </a:t>
            </a:r>
            <a:r>
              <a:rPr kumimoji="0" lang="en-US" sz="34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all the people shall know, even Ephraim and the inhabitants of Samaria, that say in the pride and stoutness of heart</a:t>
            </a:r>
            <a:r>
              <a:rPr kumimoji="0" lang="en-US" sz="3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The bricks are fallen down, but we will build with hewn stones; the sycamores are cut down, but we will change them into cedars. Therefore the Lord shall set up the adversaries of </a:t>
            </a:r>
            <a:r>
              <a:rPr kumimoji="0" lang="en-US" sz="34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Rezin</a:t>
            </a:r>
            <a:r>
              <a:rPr kumimoji="0" lang="en-US" sz="3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against him, and join his enemies together; the Syrians before and the Philistines behind; and they shall devour Israel with open mouth. For all this </a:t>
            </a:r>
            <a:r>
              <a:rPr kumimoji="0" lang="en-US" sz="34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his anger is not turned away</a:t>
            </a:r>
            <a:r>
              <a:rPr kumimoji="0" lang="en-US" sz="3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but his hand is stretched out still.”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2 Nephi </a:t>
            </a:r>
            <a:r>
              <a:rPr lang="en-US" sz="3400" b="1" dirty="0">
                <a:solidFill>
                  <a:prstClr val="white"/>
                </a:solidFill>
                <a:effectLst>
                  <a:glow rad="190500">
                    <a:prstClr val="black">
                      <a:alpha val="75000"/>
                    </a:prstClr>
                  </a:glow>
                </a:effectLst>
                <a:latin typeface="Calibri" panose="020F0502020204030204"/>
              </a:rPr>
              <a:t>19</a:t>
            </a:r>
            <a:r>
              <a:rPr kumimoji="0" lang="en-US" sz="3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:8–12</a:t>
            </a:r>
          </a:p>
        </p:txBody>
      </p:sp>
      <p:sp>
        <p:nvSpPr>
          <p:cNvPr id="7" name="TextBox 6">
            <a:extLst>
              <a:ext uri="{FF2B5EF4-FFF2-40B4-BE49-F238E27FC236}">
                <a16:creationId xmlns:a16="http://schemas.microsoft.com/office/drawing/2014/main" id="{2487E31B-115F-CC8D-3F80-89E2F113F1DD}"/>
              </a:ext>
            </a:extLst>
          </p:cNvPr>
          <p:cNvSpPr txBox="1"/>
          <p:nvPr/>
        </p:nvSpPr>
        <p:spPr>
          <a:xfrm>
            <a:off x="599768" y="341114"/>
            <a:ext cx="10795819" cy="830997"/>
          </a:xfrm>
          <a:prstGeom prst="rect">
            <a:avLst/>
          </a:prstGeom>
          <a:noFill/>
        </p:spPr>
        <p:txBody>
          <a:bodyPr wrap="square">
            <a:spAutoFit/>
          </a:bodyPr>
          <a:lstStyle/>
          <a:p>
            <a:pPr algn="ctr"/>
            <a:r>
              <a:rPr lang="en-US" sz="4800" b="1" dirty="0">
                <a:solidFill>
                  <a:schemeClr val="bg1"/>
                </a:solidFill>
                <a:latin typeface="+mn-lt"/>
              </a:rPr>
              <a:t>This is a Judgment of God against </a:t>
            </a:r>
            <a:r>
              <a:rPr lang="en-US" sz="4800" b="1" dirty="0">
                <a:solidFill>
                  <a:srgbClr val="FFFF00"/>
                </a:solidFill>
                <a:latin typeface="+mn-lt"/>
              </a:rPr>
              <a:t>?</a:t>
            </a:r>
            <a:endParaRPr lang="en-US" sz="4800" dirty="0">
              <a:solidFill>
                <a:srgbClr val="FFFF00"/>
              </a:solidFill>
            </a:endParaRPr>
          </a:p>
        </p:txBody>
      </p:sp>
    </p:spTree>
    <p:extLst>
      <p:ext uri="{BB962C8B-B14F-4D97-AF65-F5344CB8AC3E}">
        <p14:creationId xmlns:p14="http://schemas.microsoft.com/office/powerpoint/2010/main" val="666065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50AF-79E3-E448-B22A-EC2BE5691668}"/>
              </a:ext>
            </a:extLst>
          </p:cNvPr>
          <p:cNvSpPr>
            <a:spLocks noGrp="1"/>
          </p:cNvSpPr>
          <p:nvPr>
            <p:ph type="title" idx="4294967295"/>
          </p:nvPr>
        </p:nvSpPr>
        <p:spPr>
          <a:xfrm>
            <a:off x="1405128" y="1636141"/>
            <a:ext cx="9381744" cy="2432939"/>
          </a:xfrm>
        </p:spPr>
        <p:txBody>
          <a:bodyPr>
            <a:noAutofit/>
          </a:bodyPr>
          <a:lstStyle/>
          <a:p>
            <a:pPr algn="ctr"/>
            <a:r>
              <a:rPr lang="en-US" sz="4800" b="1" dirty="0">
                <a:solidFill>
                  <a:schemeClr val="bg1"/>
                </a:solidFill>
                <a:latin typeface="+mn-lt"/>
              </a:rPr>
              <a:t>So we’ve seen judgments of God against Israel and Judah, what other nations receive God’s judgment? </a:t>
            </a:r>
          </a:p>
        </p:txBody>
      </p:sp>
    </p:spTree>
    <p:extLst>
      <p:ext uri="{BB962C8B-B14F-4D97-AF65-F5344CB8AC3E}">
        <p14:creationId xmlns:p14="http://schemas.microsoft.com/office/powerpoint/2010/main" val="1990927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24465"/>
            <a:ext cx="11125200" cy="6145161"/>
          </a:xfrm>
        </p:spPr>
        <p:txBody>
          <a:bodyPr>
            <a:normAutofit/>
          </a:bodyPr>
          <a:lstStyle/>
          <a:p>
            <a:pPr marL="0" indent="0">
              <a:buNone/>
            </a:pPr>
            <a:r>
              <a:rPr lang="en-US" sz="3200" b="1" dirty="0">
                <a:solidFill>
                  <a:schemeClr val="bg1"/>
                </a:solidFill>
              </a:rPr>
              <a:t>“O Assyrian, the rod of mine anger, and the staff in their hand is their indignation. I will send him against a hypocritical nation, and against the people of my wrath will I give him a charge to take the spoil, and to take the prey, and to tread them down like the mire of the streets. Howbeit he </a:t>
            </a:r>
            <a:r>
              <a:rPr lang="en-US" sz="3200" b="1" dirty="0" err="1">
                <a:solidFill>
                  <a:schemeClr val="bg1"/>
                </a:solidFill>
              </a:rPr>
              <a:t>meaneth</a:t>
            </a:r>
            <a:r>
              <a:rPr lang="en-US" sz="3200" b="1" dirty="0">
                <a:solidFill>
                  <a:schemeClr val="bg1"/>
                </a:solidFill>
              </a:rPr>
              <a:t> not so, neither doth his heart think so; but in his heart it is to destroy and cut off nations not a few. For he saith: </a:t>
            </a:r>
            <a:r>
              <a:rPr lang="en-US" sz="3200" b="1" dirty="0">
                <a:solidFill>
                  <a:srgbClr val="FFFF00"/>
                </a:solidFill>
              </a:rPr>
              <a:t>[“]</a:t>
            </a:r>
            <a:r>
              <a:rPr lang="en-US" sz="3200" b="1" dirty="0">
                <a:solidFill>
                  <a:schemeClr val="bg1"/>
                </a:solidFill>
              </a:rPr>
              <a:t>Are not my princes altogether kings? Is not </a:t>
            </a:r>
            <a:r>
              <a:rPr lang="en-US" sz="3200" b="1" dirty="0" err="1">
                <a:solidFill>
                  <a:schemeClr val="bg1"/>
                </a:solidFill>
              </a:rPr>
              <a:t>Calno</a:t>
            </a:r>
            <a:r>
              <a:rPr lang="en-US" sz="3200" b="1" dirty="0">
                <a:solidFill>
                  <a:schemeClr val="bg1"/>
                </a:solidFill>
              </a:rPr>
              <a:t> as Carchemish? Is not Hamath as Arpad? Is not Samaria as Damascus? As my hand hath founded the kingdoms of the idols, and whose graven images did excel them of Jerusalem and of Samaria; Shall I not, as I have done unto Samaria and her idols, so do to Jerusalem and to her idols?</a:t>
            </a:r>
            <a:r>
              <a:rPr lang="en-US" sz="3200" b="1" dirty="0">
                <a:solidFill>
                  <a:srgbClr val="FFFF00"/>
                </a:solidFill>
              </a:rPr>
              <a:t>[”]</a:t>
            </a:r>
            <a:r>
              <a:rPr lang="en-US" sz="3200" b="1" dirty="0">
                <a:solidFill>
                  <a:schemeClr val="bg1"/>
                </a:solidFill>
              </a:rPr>
              <a:t>” </a:t>
            </a:r>
          </a:p>
        </p:txBody>
      </p:sp>
    </p:spTree>
    <p:extLst>
      <p:ext uri="{BB962C8B-B14F-4D97-AF65-F5344CB8AC3E}">
        <p14:creationId xmlns:p14="http://schemas.microsoft.com/office/powerpoint/2010/main" val="2770482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24465"/>
            <a:ext cx="11125200" cy="6145161"/>
          </a:xfrm>
        </p:spPr>
        <p:txBody>
          <a:bodyPr>
            <a:normAutofit lnSpcReduction="10000"/>
          </a:bodyPr>
          <a:lstStyle/>
          <a:p>
            <a:pPr marL="0" indent="0">
              <a:buNone/>
            </a:pPr>
            <a:r>
              <a:rPr lang="en-US" sz="3200" b="1" dirty="0">
                <a:solidFill>
                  <a:schemeClr val="bg1"/>
                </a:solidFill>
              </a:rPr>
              <a:t>“When the Lord hath performed his whole work upon Mount Zion and upon Jerusalem, I will punish the fruit of the stout heart of the king of Assyria, and the glory of his high looks. For he saith: </a:t>
            </a:r>
            <a:r>
              <a:rPr lang="en-US" sz="3200" b="1" dirty="0">
                <a:solidFill>
                  <a:srgbClr val="FFFF00"/>
                </a:solidFill>
              </a:rPr>
              <a:t>[“]</a:t>
            </a:r>
            <a:r>
              <a:rPr lang="en-US" sz="3200" b="1" dirty="0">
                <a:solidFill>
                  <a:schemeClr val="bg1"/>
                </a:solidFill>
              </a:rPr>
              <a:t>By the strength of my hand and by my wisdom I have done these things; for I am prudent; and I have moved the borders of the people, and have robbed their treasures, and I have put down the inhabitants like a valiant man; And my hand hath found as a nest the riches of the people; and as one </a:t>
            </a:r>
            <a:r>
              <a:rPr lang="en-US" sz="3200" b="1" dirty="0" err="1">
                <a:solidFill>
                  <a:schemeClr val="bg1"/>
                </a:solidFill>
              </a:rPr>
              <a:t>gathereth</a:t>
            </a:r>
            <a:r>
              <a:rPr lang="en-US" sz="3200" b="1" dirty="0">
                <a:solidFill>
                  <a:schemeClr val="bg1"/>
                </a:solidFill>
              </a:rPr>
              <a:t> eggs that are left have I gathered all the earth; and there was none that moved the wing, or opened the mouth, or peeped.</a:t>
            </a:r>
            <a:r>
              <a:rPr lang="en-US" sz="3200" b="1" dirty="0">
                <a:solidFill>
                  <a:srgbClr val="FFFF00"/>
                </a:solidFill>
              </a:rPr>
              <a:t>[”]</a:t>
            </a:r>
            <a:r>
              <a:rPr lang="en-US" sz="3200" b="1" dirty="0">
                <a:solidFill>
                  <a:schemeClr val="bg1"/>
                </a:solidFill>
              </a:rPr>
              <a:t> Shall the ax boast itself against him that </a:t>
            </a:r>
            <a:r>
              <a:rPr lang="en-US" sz="3200" b="1" dirty="0" err="1">
                <a:solidFill>
                  <a:schemeClr val="bg1"/>
                </a:solidFill>
              </a:rPr>
              <a:t>heweth</a:t>
            </a:r>
            <a:r>
              <a:rPr lang="en-US" sz="3200" b="1" dirty="0">
                <a:solidFill>
                  <a:schemeClr val="bg1"/>
                </a:solidFill>
              </a:rPr>
              <a:t> therewith? Shall the saw magnify itself against him that </a:t>
            </a:r>
            <a:r>
              <a:rPr lang="en-US" sz="3200" b="1" dirty="0" err="1">
                <a:solidFill>
                  <a:schemeClr val="bg1"/>
                </a:solidFill>
              </a:rPr>
              <a:t>shaketh</a:t>
            </a:r>
            <a:r>
              <a:rPr lang="en-US" sz="3200" b="1" dirty="0">
                <a:solidFill>
                  <a:schemeClr val="bg1"/>
                </a:solidFill>
              </a:rPr>
              <a:t> it? As if the rod should shake itself against them that lift it up, or as if the staff should lift up itself as if it were no wood!</a:t>
            </a:r>
          </a:p>
          <a:p>
            <a:pPr marL="0" indent="0">
              <a:buNone/>
            </a:pPr>
            <a:r>
              <a:rPr lang="en-US" sz="2400" b="1" dirty="0">
                <a:solidFill>
                  <a:schemeClr val="bg1"/>
                </a:solidFill>
              </a:rPr>
              <a:t>									     (2 Nephi 20:5–15)</a:t>
            </a:r>
          </a:p>
        </p:txBody>
      </p:sp>
    </p:spTree>
    <p:extLst>
      <p:ext uri="{BB962C8B-B14F-4D97-AF65-F5344CB8AC3E}">
        <p14:creationId xmlns:p14="http://schemas.microsoft.com/office/powerpoint/2010/main" val="2805643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24465"/>
            <a:ext cx="11125200" cy="6145161"/>
          </a:xfrm>
        </p:spPr>
        <p:txBody>
          <a:bodyPr>
            <a:normAutofit/>
          </a:bodyPr>
          <a:lstStyle/>
          <a:p>
            <a:pPr marL="0" indent="0">
              <a:buNone/>
            </a:pPr>
            <a:r>
              <a:rPr lang="en-US" sz="3600" b="1" dirty="0">
                <a:solidFill>
                  <a:schemeClr val="bg1"/>
                </a:solidFill>
              </a:rPr>
              <a:t>“The burden of Babylon, which Isaiah the son of </a:t>
            </a:r>
            <a:r>
              <a:rPr lang="en-US" sz="3600" b="1" dirty="0" err="1">
                <a:solidFill>
                  <a:schemeClr val="bg1"/>
                </a:solidFill>
              </a:rPr>
              <a:t>Amoz</a:t>
            </a:r>
            <a:r>
              <a:rPr lang="en-US" sz="3600" b="1" dirty="0">
                <a:solidFill>
                  <a:schemeClr val="bg1"/>
                </a:solidFill>
              </a:rPr>
              <a:t> did see…Every one that is proud shall be thrust through; yea, and every one that is joined to the wicked shall fall by the sword. Their children also shall be dashed to pieces before their eyes; their houses shall be spoiled and their wives ravished. Behold, I will stir up the Medes against them, which shall not regard silver and gold, nor shall they delight in it…And Babylon, the glory of kingdoms, the beauty of the Chaldees’ excellency, shall be as when God overthrew Sodom and Gomorrah.”</a:t>
            </a:r>
          </a:p>
        </p:txBody>
      </p:sp>
    </p:spTree>
    <p:extLst>
      <p:ext uri="{BB962C8B-B14F-4D97-AF65-F5344CB8AC3E}">
        <p14:creationId xmlns:p14="http://schemas.microsoft.com/office/powerpoint/2010/main" val="244103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24465"/>
            <a:ext cx="11125200" cy="6145161"/>
          </a:xfrm>
        </p:spPr>
        <p:txBody>
          <a:bodyPr>
            <a:normAutofit/>
          </a:bodyPr>
          <a:lstStyle/>
          <a:p>
            <a:pPr marL="0" indent="0">
              <a:buNone/>
            </a:pPr>
            <a:r>
              <a:rPr lang="en-US" sz="3600" b="1" dirty="0">
                <a:solidFill>
                  <a:schemeClr val="bg1"/>
                </a:solidFill>
              </a:rPr>
              <a:t>“It shall never be inhabited, neither shall it be dwelt in from generation to generation: neither shall the Arabian pitch tent there; neither shall the shepherds make their fold there. But wild beasts of the desert shall lie there; and their houses shall be full of doleful creatures; and owls shall dwell there, and satyrs shall dance there. And the wild beasts of the islands shall cry in their desolate houses, and dragons in their pleasant palaces; and her time is near to come, and her day shall not be prolonged. For I will destroy her speedily; yea, for I will be merciful unto my people, but the wicked shall perish.”</a:t>
            </a:r>
          </a:p>
          <a:p>
            <a:pPr marL="0" indent="0">
              <a:buNone/>
            </a:pPr>
            <a:r>
              <a:rPr lang="en-US" b="1" dirty="0">
                <a:solidFill>
                  <a:schemeClr val="bg1"/>
                </a:solidFill>
              </a:rPr>
              <a:t>								          (2 Nephi 23:15–22)</a:t>
            </a:r>
          </a:p>
        </p:txBody>
      </p:sp>
    </p:spTree>
    <p:extLst>
      <p:ext uri="{BB962C8B-B14F-4D97-AF65-F5344CB8AC3E}">
        <p14:creationId xmlns:p14="http://schemas.microsoft.com/office/powerpoint/2010/main" val="3996444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3D73D5-D9AC-1874-1149-96AF7127CC8D}"/>
              </a:ext>
            </a:extLst>
          </p:cNvPr>
          <p:cNvSpPr>
            <a:spLocks noGrp="1"/>
          </p:cNvSpPr>
          <p:nvPr>
            <p:ph idx="1"/>
          </p:nvPr>
        </p:nvSpPr>
        <p:spPr>
          <a:xfrm>
            <a:off x="698091" y="501445"/>
            <a:ext cx="10844980" cy="5948516"/>
          </a:xfrm>
        </p:spPr>
        <p:txBody>
          <a:bodyPr>
            <a:normAutofit lnSpcReduction="10000"/>
          </a:bodyPr>
          <a:lstStyle/>
          <a:p>
            <a:pPr marL="0" indent="0">
              <a:buNone/>
            </a:pPr>
            <a:r>
              <a:rPr lang="en-US" sz="4000" b="1" dirty="0">
                <a:solidFill>
                  <a:schemeClr val="bg1"/>
                </a:solidFill>
              </a:rPr>
              <a:t>“And the Gentiles are lifted up in pride” </a:t>
            </a:r>
          </a:p>
          <a:p>
            <a:pPr marL="0" indent="0" algn="r">
              <a:buNone/>
            </a:pPr>
            <a:r>
              <a:rPr lang="en-US" sz="4000" b="1" dirty="0">
                <a:solidFill>
                  <a:schemeClr val="bg1"/>
                </a:solidFill>
              </a:rPr>
              <a:t>2 Nephi 26:20</a:t>
            </a:r>
          </a:p>
          <a:p>
            <a:pPr marL="0" indent="0">
              <a:buNone/>
            </a:pPr>
            <a:endParaRPr lang="en-US" sz="4000" b="1" dirty="0">
              <a:solidFill>
                <a:schemeClr val="bg1"/>
              </a:solidFill>
            </a:endParaRPr>
          </a:p>
          <a:p>
            <a:pPr marL="0" indent="0">
              <a:buNone/>
            </a:pPr>
            <a:r>
              <a:rPr lang="en-US" sz="4000" b="1" dirty="0">
                <a:solidFill>
                  <a:schemeClr val="bg1"/>
                </a:solidFill>
              </a:rPr>
              <a:t>“They have all gone out of the way…because </a:t>
            </a:r>
          </a:p>
          <a:p>
            <a:pPr marL="0" indent="0">
              <a:buNone/>
            </a:pPr>
            <a:r>
              <a:rPr lang="en-US" sz="4000" b="1" dirty="0">
                <a:solidFill>
                  <a:schemeClr val="bg1"/>
                </a:solidFill>
              </a:rPr>
              <a:t>  of pride” </a:t>
            </a:r>
          </a:p>
          <a:p>
            <a:pPr marL="0" indent="0" algn="r">
              <a:buNone/>
            </a:pPr>
            <a:r>
              <a:rPr lang="en-US" sz="4000" b="1" dirty="0">
                <a:solidFill>
                  <a:schemeClr val="bg1"/>
                </a:solidFill>
              </a:rPr>
              <a:t>2 Nephi 28:13–14</a:t>
            </a:r>
          </a:p>
          <a:p>
            <a:pPr marL="0" indent="0">
              <a:buNone/>
            </a:pPr>
            <a:endParaRPr lang="en-US" sz="4000" b="1" dirty="0">
              <a:solidFill>
                <a:schemeClr val="bg1"/>
              </a:solidFill>
            </a:endParaRPr>
          </a:p>
          <a:p>
            <a:pPr marL="0" indent="0">
              <a:buNone/>
            </a:pPr>
            <a:r>
              <a:rPr lang="en-US" sz="4000" b="1" dirty="0">
                <a:solidFill>
                  <a:schemeClr val="bg1"/>
                </a:solidFill>
              </a:rPr>
              <a:t>“In their pride they are puffed up” </a:t>
            </a:r>
          </a:p>
          <a:p>
            <a:pPr marL="0" indent="0" algn="r">
              <a:buNone/>
            </a:pPr>
            <a:r>
              <a:rPr lang="en-US" sz="4000" b="1" dirty="0">
                <a:solidFill>
                  <a:schemeClr val="bg1"/>
                </a:solidFill>
              </a:rPr>
              <a:t>2 Nephi 28:13</a:t>
            </a:r>
          </a:p>
        </p:txBody>
      </p:sp>
    </p:spTree>
    <p:extLst>
      <p:ext uri="{BB962C8B-B14F-4D97-AF65-F5344CB8AC3E}">
        <p14:creationId xmlns:p14="http://schemas.microsoft.com/office/powerpoint/2010/main" val="3662866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extLst>
              <a:ext uri="{28A0092B-C50C-407E-A947-70E740481C1C}">
                <a14:useLocalDpi xmlns:a14="http://schemas.microsoft.com/office/drawing/2010/main" val="0"/>
              </a:ext>
            </a:extLst>
          </a:blip>
          <a:srcRect l="1180" r="1180"/>
          <a:stretch/>
        </p:blipFill>
        <p:spPr>
          <a:xfrm>
            <a:off x="-1" y="0"/>
            <a:ext cx="5356915" cy="6858000"/>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rot="10800000">
            <a:off x="3277392"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4405938" y="127783"/>
            <a:ext cx="7645854" cy="6574107"/>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“At its core, pride is a sin of comparison, for though it usually begins with ‘Look how wonderful I am and what great things I have done,’ it always seems to end with ‘Therefore, I am better than you.’ When our hearts are filled with pride, we commit a grave sin, for we violate the two great commandments. Instead of worshipping God and loving our neighbor, we reveal the real object of our worship and love—the image we see in the mirror…. </a:t>
            </a:r>
          </a:p>
        </p:txBody>
      </p:sp>
    </p:spTree>
    <p:extLst>
      <p:ext uri="{BB962C8B-B14F-4D97-AF65-F5344CB8AC3E}">
        <p14:creationId xmlns:p14="http://schemas.microsoft.com/office/powerpoint/2010/main" val="2124922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extLst>
              <a:ext uri="{28A0092B-C50C-407E-A947-70E740481C1C}">
                <a14:useLocalDpi xmlns:a14="http://schemas.microsoft.com/office/drawing/2010/main" val="0"/>
              </a:ext>
            </a:extLst>
          </a:blip>
          <a:srcRect l="1180" r="1180"/>
          <a:stretch/>
        </p:blipFill>
        <p:spPr>
          <a:xfrm>
            <a:off x="-1" y="0"/>
            <a:ext cx="5356915" cy="6858000"/>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rot="10800000">
            <a:off x="3277392"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4405938" y="127783"/>
            <a:ext cx="7645854" cy="6075509"/>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“So how do we conquer this sin of pride that is so prevalent and so damaging? How do we become more humble? </a:t>
            </a:r>
            <a:r>
              <a:rPr kumimoji="0" lang="en-US" sz="36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We don’t discover humility by thinking less of ourselves; we discover humility by thinking less about ourselves</a:t>
            </a:r>
            <a:r>
              <a:rPr kumimoji="0" lang="en-US" sz="36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 It comes as we go about our work with an attitude of serving God and our fellowman. Humility directs our attention and love toward others and to Heavenly Father’s purposes. </a:t>
            </a:r>
          </a:p>
        </p:txBody>
      </p:sp>
    </p:spTree>
    <p:extLst>
      <p:ext uri="{BB962C8B-B14F-4D97-AF65-F5344CB8AC3E}">
        <p14:creationId xmlns:p14="http://schemas.microsoft.com/office/powerpoint/2010/main" val="360991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extLst>
              <a:ext uri="{28A0092B-C50C-407E-A947-70E740481C1C}">
                <a14:useLocalDpi xmlns:a14="http://schemas.microsoft.com/office/drawing/2010/main" val="0"/>
              </a:ext>
            </a:extLst>
          </a:blip>
          <a:srcRect l="1180" r="1180"/>
          <a:stretch/>
        </p:blipFill>
        <p:spPr>
          <a:xfrm>
            <a:off x="-1" y="0"/>
            <a:ext cx="5356915" cy="6858000"/>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rot="10800000">
            <a:off x="3277392"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4405938" y="127783"/>
            <a:ext cx="7645854" cy="6130909"/>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“Pride does the opposite. Pride draws its energy and strength from the deep wells of selfishness. </a:t>
            </a:r>
            <a:r>
              <a:rPr kumimoji="0" lang="en-US" sz="44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The moment we stop obsessing with ourselves and lose ourselves in service, our pride diminishes and begins to die</a:t>
            </a:r>
            <a:r>
              <a:rPr kumimoji="0" lang="en-US" sz="44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a:t>
            </a:r>
            <a:r>
              <a:rPr lang="en-US" sz="4400" b="1" dirty="0">
                <a:solidFill>
                  <a:schemeClr val="bg1"/>
                </a:solidFill>
                <a:effectLst>
                  <a:glow rad="190500">
                    <a:prstClr val="black">
                      <a:alpha val="75000"/>
                    </a:prstClr>
                  </a:glow>
                </a:effectLst>
                <a:latin typeface="Calibri" panose="020F0502020204030204"/>
              </a:rPr>
              <a:t>”</a:t>
            </a:r>
          </a:p>
          <a:p>
            <a:pPr marL="223838" marR="0" lvl="0" indent="-223838" algn="r" defTabSz="914400" rtl="0" eaLnBrk="1" fontAlgn="auto" latinLnBrk="0" hangingPunct="1">
              <a:lnSpc>
                <a:spcPct val="90000"/>
              </a:lnSpc>
              <a:spcBef>
                <a:spcPts val="0"/>
              </a:spcBef>
              <a:spcAft>
                <a:spcPts val="0"/>
              </a:spcAft>
              <a:buClrTx/>
              <a:buSzTx/>
              <a:buFontTx/>
              <a:buNone/>
              <a:tabLst/>
              <a:defRPr/>
            </a:pPr>
            <a:endParaRPr lang="en-US" sz="2800" b="1" dirty="0">
              <a:solidFill>
                <a:schemeClr val="bg1"/>
              </a:solidFill>
              <a:effectLst>
                <a:glow rad="190500">
                  <a:prstClr val="black">
                    <a:alpha val="75000"/>
                  </a:prstClr>
                </a:glow>
              </a:effectLst>
              <a:latin typeface="Calibri" panose="020F0502020204030204"/>
            </a:endParaRPr>
          </a:p>
          <a:p>
            <a:pPr marL="223838" marR="0" lvl="0" indent="-223838" algn="r" defTabSz="914400" rtl="0" eaLnBrk="1" fontAlgn="auto" latinLnBrk="0" hangingPunct="1">
              <a:lnSpc>
                <a:spcPct val="90000"/>
              </a:lnSpc>
              <a:spcBef>
                <a:spcPts val="0"/>
              </a:spcBef>
              <a:spcAft>
                <a:spcPts val="0"/>
              </a:spcAft>
              <a:buClrTx/>
              <a:buSzTx/>
              <a:buFontTx/>
              <a:buNone/>
              <a:tabLst/>
              <a:defRPr/>
            </a:pPr>
            <a:r>
              <a:rPr lang="en-US" sz="2800" b="1" dirty="0">
                <a:solidFill>
                  <a:schemeClr val="bg1"/>
                </a:solidFill>
                <a:effectLst>
                  <a:glow rad="190500">
                    <a:prstClr val="black">
                      <a:alpha val="75000"/>
                    </a:prstClr>
                  </a:glow>
                </a:effectLst>
                <a:latin typeface="Calibri" panose="020F0502020204030204"/>
              </a:rPr>
              <a:t>President Dieter F. Uchtdorf,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lang="en-US" sz="2800" b="1" dirty="0">
                <a:solidFill>
                  <a:schemeClr val="bg1"/>
                </a:solidFill>
                <a:effectLst>
                  <a:glow rad="190500">
                    <a:prstClr val="black">
                      <a:alpha val="75000"/>
                    </a:prstClr>
                  </a:glow>
                </a:effectLst>
                <a:latin typeface="Calibri" panose="020F0502020204030204"/>
              </a:rPr>
              <a:t>“Pride and the Priesthood,” Oct. 2010</a:t>
            </a:r>
            <a:endParaRPr kumimoji="0" lang="en-US" sz="28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252431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F5EC35C-54C8-A2F6-C0D0-20B6AD0E1FC0}"/>
              </a:ext>
            </a:extLst>
          </p:cNvPr>
          <p:cNvSpPr txBox="1"/>
          <p:nvPr/>
        </p:nvSpPr>
        <p:spPr>
          <a:xfrm>
            <a:off x="1607374" y="1019416"/>
            <a:ext cx="9742616" cy="3416320"/>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95000"/>
                  </a:prstClr>
                </a:solidFill>
                <a:effectLst>
                  <a:glow rad="190500">
                    <a:prstClr val="black">
                      <a:alpha val="75000"/>
                    </a:prstClr>
                  </a:glow>
                </a:effectLst>
                <a:uLnTx/>
                <a:uFillTx/>
                <a:latin typeface="Calibri" panose="020F0502020204030204"/>
                <a:ea typeface="+mn-ea"/>
                <a:cs typeface="+mn-cs"/>
              </a:rPr>
              <a:t>“Wo unto them that call evil good, and good evil, that put darkness for light, and light for darkness, that put bitter for sweet, and sweet for bitter!” 		</a:t>
            </a:r>
            <a:r>
              <a:rPr kumimoji="0" lang="en-US" sz="4000" b="1" i="0" u="none" strike="noStrike" kern="1200" cap="none" spc="0" normalizeH="0" baseline="0" noProof="0" dirty="0">
                <a:ln>
                  <a:noFill/>
                </a:ln>
                <a:solidFill>
                  <a:prstClr val="white">
                    <a:lumMod val="95000"/>
                  </a:prstClr>
                </a:solidFill>
                <a:effectLst>
                  <a:glow rad="190500">
                    <a:prstClr val="black">
                      <a:alpha val="75000"/>
                    </a:prstClr>
                  </a:glow>
                </a:effectLst>
                <a:uLnTx/>
                <a:uFillTx/>
                <a:latin typeface="Calibri" panose="020F0502020204030204"/>
                <a:ea typeface="+mn-ea"/>
                <a:cs typeface="+mn-cs"/>
              </a:rPr>
              <a:t>2 </a:t>
            </a:r>
            <a:r>
              <a:rPr kumimoji="0" lang="en-US" sz="4000" b="1" i="0" u="none" strike="noStrike" kern="1200" cap="none" spc="0" normalizeH="0" baseline="0" noProof="0">
                <a:ln>
                  <a:noFill/>
                </a:ln>
                <a:solidFill>
                  <a:prstClr val="white">
                    <a:lumMod val="95000"/>
                  </a:prstClr>
                </a:solidFill>
                <a:effectLst>
                  <a:glow rad="190500">
                    <a:prstClr val="black">
                      <a:alpha val="75000"/>
                    </a:prstClr>
                  </a:glow>
                </a:effectLst>
                <a:uLnTx/>
                <a:uFillTx/>
                <a:latin typeface="Calibri" panose="020F0502020204030204"/>
                <a:ea typeface="+mn-ea"/>
                <a:cs typeface="+mn-cs"/>
              </a:rPr>
              <a:t>Nephi 15:20</a:t>
            </a:r>
            <a:endParaRPr kumimoji="0" lang="en-US" sz="4000" b="1" i="0" u="none" strike="noStrike" kern="1200" cap="none" spc="0" normalizeH="0" baseline="0" noProof="0" dirty="0">
              <a:ln>
                <a:noFill/>
              </a:ln>
              <a:solidFill>
                <a:prstClr val="white">
                  <a:lumMod val="95000"/>
                </a:prstClr>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1013751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81EB09-1F6D-E946-BC65-D189213B16A8}"/>
              </a:ext>
            </a:extLst>
          </p:cNvPr>
          <p:cNvSpPr txBox="1"/>
          <p:nvPr/>
        </p:nvSpPr>
        <p:spPr>
          <a:xfrm>
            <a:off x="342299" y="335845"/>
            <a:ext cx="11031001"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“The Lord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spake</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also unto me again, saying: Forasmuch as this people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refuseth</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the waters of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Shiloah</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that go softly, and rejoice in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Rezin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Remaliah’s</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son; Now therefore, behold, the Lord bringeth up upon them the waters of the river, strong and many, even the king of Assyria and all his glory; and he shall come up over all his channels, and go over all his banks. And he shall pass through Judah; he shall overflow and go over, he shall reach even to the neck; and the stretching out of his wings shall fill the breadth of thy land, O Immanuel.”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(2 Nephi 18:5–8)</a:t>
            </a:r>
          </a:p>
        </p:txBody>
      </p:sp>
    </p:spTree>
    <p:extLst>
      <p:ext uri="{BB962C8B-B14F-4D97-AF65-F5344CB8AC3E}">
        <p14:creationId xmlns:p14="http://schemas.microsoft.com/office/powerpoint/2010/main" val="2000669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FC4A6A-B7F7-FD4D-BCC8-D627CDBEE88A}"/>
              </a:ext>
            </a:extLst>
          </p:cNvPr>
          <p:cNvSpPr txBox="1"/>
          <p:nvPr/>
        </p:nvSpPr>
        <p:spPr>
          <a:xfrm>
            <a:off x="270847" y="720116"/>
            <a:ext cx="11209953" cy="5632311"/>
          </a:xfrm>
          <a:prstGeom prst="rect">
            <a:avLst/>
          </a:prstGeom>
          <a:noFill/>
        </p:spPr>
        <p:txBody>
          <a:bodyPr wrap="square" rtlCol="0">
            <a:spAutoFit/>
          </a:bodyPr>
          <a:lstStyle/>
          <a:p>
            <a:r>
              <a:rPr lang="en-US" sz="4000" b="1" dirty="0">
                <a:solidFill>
                  <a:schemeClr val="bg1"/>
                </a:solidFill>
              </a:rPr>
              <a:t>“He is come to </a:t>
            </a:r>
            <a:r>
              <a:rPr lang="en-US" sz="4000" b="1" dirty="0" err="1">
                <a:solidFill>
                  <a:schemeClr val="bg1"/>
                </a:solidFill>
              </a:rPr>
              <a:t>Aiath</a:t>
            </a:r>
            <a:r>
              <a:rPr lang="en-US" sz="4000" b="1" dirty="0">
                <a:solidFill>
                  <a:schemeClr val="bg1"/>
                </a:solidFill>
              </a:rPr>
              <a:t>, he is passed to </a:t>
            </a:r>
            <a:r>
              <a:rPr lang="en-US" sz="4000" b="1" dirty="0" err="1">
                <a:solidFill>
                  <a:schemeClr val="bg1"/>
                </a:solidFill>
              </a:rPr>
              <a:t>Migron</a:t>
            </a:r>
            <a:r>
              <a:rPr lang="en-US" sz="4000" b="1" dirty="0">
                <a:solidFill>
                  <a:schemeClr val="bg1"/>
                </a:solidFill>
              </a:rPr>
              <a:t>; at </a:t>
            </a:r>
            <a:r>
              <a:rPr lang="en-US" sz="4000" b="1" dirty="0" err="1">
                <a:solidFill>
                  <a:schemeClr val="bg1"/>
                </a:solidFill>
              </a:rPr>
              <a:t>Michmash</a:t>
            </a:r>
            <a:r>
              <a:rPr lang="en-US" sz="4000" b="1" dirty="0">
                <a:solidFill>
                  <a:schemeClr val="bg1"/>
                </a:solidFill>
              </a:rPr>
              <a:t> he hath laid up his carriages. They are gone over the passage; they have taken up their lodging at </a:t>
            </a:r>
            <a:r>
              <a:rPr lang="en-US" sz="4000" b="1" dirty="0" err="1">
                <a:solidFill>
                  <a:schemeClr val="bg1"/>
                </a:solidFill>
              </a:rPr>
              <a:t>Geba</a:t>
            </a:r>
            <a:r>
              <a:rPr lang="en-US" sz="4000" b="1" dirty="0">
                <a:solidFill>
                  <a:schemeClr val="bg1"/>
                </a:solidFill>
              </a:rPr>
              <a:t>; </a:t>
            </a:r>
            <a:r>
              <a:rPr lang="en-US" sz="4000" b="1" dirty="0" err="1">
                <a:solidFill>
                  <a:schemeClr val="bg1"/>
                </a:solidFill>
              </a:rPr>
              <a:t>Ramath</a:t>
            </a:r>
            <a:r>
              <a:rPr lang="en-US" sz="4000" b="1" dirty="0">
                <a:solidFill>
                  <a:schemeClr val="bg1"/>
                </a:solidFill>
              </a:rPr>
              <a:t> is afraid; Gibeah of Saul is fled. Lift up the voice, O daughter of </a:t>
            </a:r>
            <a:r>
              <a:rPr lang="en-US" sz="4000" b="1" dirty="0" err="1">
                <a:solidFill>
                  <a:schemeClr val="bg1"/>
                </a:solidFill>
              </a:rPr>
              <a:t>Gallim</a:t>
            </a:r>
            <a:r>
              <a:rPr lang="en-US" sz="4000" b="1" dirty="0">
                <a:solidFill>
                  <a:schemeClr val="bg1"/>
                </a:solidFill>
              </a:rPr>
              <a:t>; cause it to be heard unto </a:t>
            </a:r>
            <a:r>
              <a:rPr lang="en-US" sz="4000" b="1" dirty="0" err="1">
                <a:solidFill>
                  <a:schemeClr val="bg1"/>
                </a:solidFill>
              </a:rPr>
              <a:t>Laish</a:t>
            </a:r>
            <a:r>
              <a:rPr lang="en-US" sz="4000" b="1" dirty="0">
                <a:solidFill>
                  <a:schemeClr val="bg1"/>
                </a:solidFill>
              </a:rPr>
              <a:t>, O poor </a:t>
            </a:r>
            <a:r>
              <a:rPr lang="en-US" sz="4000" b="1" dirty="0" err="1">
                <a:solidFill>
                  <a:schemeClr val="bg1"/>
                </a:solidFill>
              </a:rPr>
              <a:t>Anathoth</a:t>
            </a:r>
            <a:r>
              <a:rPr lang="en-US" sz="4000" b="1" dirty="0">
                <a:solidFill>
                  <a:schemeClr val="bg1"/>
                </a:solidFill>
              </a:rPr>
              <a:t>. </a:t>
            </a:r>
            <a:r>
              <a:rPr lang="en-US" sz="4000" b="1" dirty="0" err="1">
                <a:solidFill>
                  <a:schemeClr val="bg1"/>
                </a:solidFill>
              </a:rPr>
              <a:t>Madmenah</a:t>
            </a:r>
            <a:r>
              <a:rPr lang="en-US" sz="4000" b="1" dirty="0">
                <a:solidFill>
                  <a:schemeClr val="bg1"/>
                </a:solidFill>
              </a:rPr>
              <a:t> is removed; the inhabitants of </a:t>
            </a:r>
            <a:r>
              <a:rPr lang="en-US" sz="4000" b="1" dirty="0" err="1">
                <a:solidFill>
                  <a:schemeClr val="bg1"/>
                </a:solidFill>
              </a:rPr>
              <a:t>Gebim</a:t>
            </a:r>
            <a:r>
              <a:rPr lang="en-US" sz="4000" b="1" dirty="0">
                <a:solidFill>
                  <a:schemeClr val="bg1"/>
                </a:solidFill>
              </a:rPr>
              <a:t> gather themselves to flee. As yet shall he remain at Nob that day.” </a:t>
            </a:r>
            <a:r>
              <a:rPr lang="en-US" sz="3200" b="1" dirty="0">
                <a:solidFill>
                  <a:schemeClr val="bg1"/>
                </a:solidFill>
              </a:rPr>
              <a:t>(2 Nephi 20:28–32)</a:t>
            </a:r>
            <a:endParaRPr lang="en-US" sz="4000" b="1" dirty="0">
              <a:solidFill>
                <a:schemeClr val="bg1"/>
              </a:solidFill>
            </a:endParaRPr>
          </a:p>
        </p:txBody>
      </p:sp>
    </p:spTree>
    <p:extLst>
      <p:ext uri="{BB962C8B-B14F-4D97-AF65-F5344CB8AC3E}">
        <p14:creationId xmlns:p14="http://schemas.microsoft.com/office/powerpoint/2010/main" val="4224399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FC4A6A-B7F7-FD4D-BCC8-D627CDBEE88A}"/>
              </a:ext>
            </a:extLst>
          </p:cNvPr>
          <p:cNvSpPr txBox="1"/>
          <p:nvPr/>
        </p:nvSpPr>
        <p:spPr>
          <a:xfrm>
            <a:off x="270847" y="720116"/>
            <a:ext cx="11209953" cy="5632311"/>
          </a:xfrm>
          <a:prstGeom prst="rect">
            <a:avLst/>
          </a:prstGeom>
          <a:noFill/>
        </p:spPr>
        <p:txBody>
          <a:bodyPr wrap="square" rtlCol="0">
            <a:spAutoFit/>
          </a:bodyPr>
          <a:lstStyle/>
          <a:p>
            <a:r>
              <a:rPr lang="en-US" sz="4000" b="1" dirty="0">
                <a:solidFill>
                  <a:schemeClr val="bg1"/>
                </a:solidFill>
              </a:rPr>
              <a:t>“He is come to </a:t>
            </a:r>
            <a:r>
              <a:rPr lang="en-US" sz="4000" b="1" dirty="0" err="1">
                <a:solidFill>
                  <a:schemeClr val="bg1"/>
                </a:solidFill>
              </a:rPr>
              <a:t>Aiath</a:t>
            </a:r>
            <a:r>
              <a:rPr lang="en-US" sz="4000" b="1" dirty="0">
                <a:solidFill>
                  <a:schemeClr val="bg1"/>
                </a:solidFill>
              </a:rPr>
              <a:t>, he is passed to </a:t>
            </a:r>
            <a:r>
              <a:rPr lang="en-US" sz="4000" b="1" dirty="0" err="1">
                <a:solidFill>
                  <a:schemeClr val="bg1"/>
                </a:solidFill>
              </a:rPr>
              <a:t>Migron</a:t>
            </a:r>
            <a:r>
              <a:rPr lang="en-US" sz="4000" b="1" dirty="0">
                <a:solidFill>
                  <a:schemeClr val="bg1"/>
                </a:solidFill>
              </a:rPr>
              <a:t>; at </a:t>
            </a:r>
            <a:r>
              <a:rPr lang="en-US" sz="4000" b="1" dirty="0" err="1">
                <a:solidFill>
                  <a:schemeClr val="bg1"/>
                </a:solidFill>
              </a:rPr>
              <a:t>Michmash</a:t>
            </a:r>
            <a:r>
              <a:rPr lang="en-US" sz="4000" b="1" dirty="0">
                <a:solidFill>
                  <a:schemeClr val="bg1"/>
                </a:solidFill>
              </a:rPr>
              <a:t> he hath laid up his carriages. They are gone over the passage; they have taken up their lodging at </a:t>
            </a:r>
            <a:r>
              <a:rPr lang="en-US" sz="4000" b="1" dirty="0" err="1">
                <a:solidFill>
                  <a:schemeClr val="bg1"/>
                </a:solidFill>
              </a:rPr>
              <a:t>Geba</a:t>
            </a:r>
            <a:r>
              <a:rPr lang="en-US" sz="4000" b="1" dirty="0">
                <a:solidFill>
                  <a:schemeClr val="bg1"/>
                </a:solidFill>
              </a:rPr>
              <a:t>; </a:t>
            </a:r>
            <a:r>
              <a:rPr lang="en-US" sz="4000" b="1" dirty="0" err="1">
                <a:solidFill>
                  <a:schemeClr val="bg1"/>
                </a:solidFill>
              </a:rPr>
              <a:t>Ramath</a:t>
            </a:r>
            <a:r>
              <a:rPr lang="en-US" sz="4000" b="1" dirty="0">
                <a:solidFill>
                  <a:schemeClr val="bg1"/>
                </a:solidFill>
              </a:rPr>
              <a:t> is afraid; Gibeah of Saul is fled. Lift up the voice, O daughter of </a:t>
            </a:r>
            <a:r>
              <a:rPr lang="en-US" sz="4000" b="1" dirty="0" err="1">
                <a:solidFill>
                  <a:schemeClr val="bg1"/>
                </a:solidFill>
              </a:rPr>
              <a:t>Gallim</a:t>
            </a:r>
            <a:r>
              <a:rPr lang="en-US" sz="4000" b="1" dirty="0">
                <a:solidFill>
                  <a:schemeClr val="bg1"/>
                </a:solidFill>
              </a:rPr>
              <a:t>; cause it to be heard unto </a:t>
            </a:r>
            <a:r>
              <a:rPr lang="en-US" sz="4000" b="1" dirty="0" err="1">
                <a:solidFill>
                  <a:schemeClr val="bg1"/>
                </a:solidFill>
              </a:rPr>
              <a:t>Laish</a:t>
            </a:r>
            <a:r>
              <a:rPr lang="en-US" sz="4000" b="1" dirty="0">
                <a:solidFill>
                  <a:schemeClr val="bg1"/>
                </a:solidFill>
              </a:rPr>
              <a:t>, O poor </a:t>
            </a:r>
            <a:r>
              <a:rPr lang="en-US" sz="4000" b="1" dirty="0" err="1">
                <a:solidFill>
                  <a:schemeClr val="bg1"/>
                </a:solidFill>
              </a:rPr>
              <a:t>Anathoth</a:t>
            </a:r>
            <a:r>
              <a:rPr lang="en-US" sz="4000" b="1" dirty="0">
                <a:solidFill>
                  <a:schemeClr val="bg1"/>
                </a:solidFill>
              </a:rPr>
              <a:t>. </a:t>
            </a:r>
            <a:r>
              <a:rPr lang="en-US" sz="4000" b="1" dirty="0" err="1">
                <a:solidFill>
                  <a:schemeClr val="bg1"/>
                </a:solidFill>
              </a:rPr>
              <a:t>Madmenah</a:t>
            </a:r>
            <a:r>
              <a:rPr lang="en-US" sz="4000" b="1" dirty="0">
                <a:solidFill>
                  <a:schemeClr val="bg1"/>
                </a:solidFill>
              </a:rPr>
              <a:t> is removed; the inhabitants of </a:t>
            </a:r>
            <a:r>
              <a:rPr lang="en-US" sz="4000" b="1" dirty="0" err="1">
                <a:solidFill>
                  <a:schemeClr val="bg1"/>
                </a:solidFill>
              </a:rPr>
              <a:t>Gebim</a:t>
            </a:r>
            <a:r>
              <a:rPr lang="en-US" sz="4000" b="1" dirty="0">
                <a:solidFill>
                  <a:schemeClr val="bg1"/>
                </a:solidFill>
              </a:rPr>
              <a:t> gather themselves to flee. </a:t>
            </a:r>
            <a:r>
              <a:rPr lang="en-US" sz="4000" b="1" dirty="0">
                <a:solidFill>
                  <a:srgbClr val="FFFF00"/>
                </a:solidFill>
              </a:rPr>
              <a:t>As yet shall he remain at Nob that day</a:t>
            </a:r>
            <a:r>
              <a:rPr lang="en-US" sz="4000" b="1" dirty="0">
                <a:solidFill>
                  <a:schemeClr val="bg1"/>
                </a:solidFill>
              </a:rPr>
              <a:t>.” </a:t>
            </a:r>
            <a:r>
              <a:rPr lang="en-US" sz="3200" b="1" dirty="0">
                <a:solidFill>
                  <a:schemeClr val="bg1"/>
                </a:solidFill>
              </a:rPr>
              <a:t>(2 Nephi 20:28–32)</a:t>
            </a:r>
            <a:endParaRPr lang="en-US" sz="4000" b="1" dirty="0">
              <a:solidFill>
                <a:schemeClr val="bg1"/>
              </a:solidFill>
            </a:endParaRPr>
          </a:p>
        </p:txBody>
      </p:sp>
    </p:spTree>
    <p:extLst>
      <p:ext uri="{BB962C8B-B14F-4D97-AF65-F5344CB8AC3E}">
        <p14:creationId xmlns:p14="http://schemas.microsoft.com/office/powerpoint/2010/main" val="3730377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76" t="8669" r="4917" b="23731"/>
          <a:stretch/>
        </p:blipFill>
        <p:spPr bwMode="auto">
          <a:xfrm>
            <a:off x="3522782" y="-76200"/>
            <a:ext cx="6542620" cy="701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The Book of Mormon for Latter-Day Saint Families: Thomas R. Valletta:  9781570086847: Amazon.com: Books">
            <a:extLst>
              <a:ext uri="{FF2B5EF4-FFF2-40B4-BE49-F238E27FC236}">
                <a16:creationId xmlns:a16="http://schemas.microsoft.com/office/drawing/2014/main" id="{EFACE368-4E72-9069-6F46-30DB93FA7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942" y="2112579"/>
            <a:ext cx="1984991" cy="2632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077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145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19531" t="20833" r="49219" b="20833"/>
          <a:stretch>
            <a:fillRect/>
          </a:stretch>
        </p:blipFill>
        <p:spPr bwMode="auto">
          <a:xfrm>
            <a:off x="3205318" y="0"/>
            <a:ext cx="5791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722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F614-FFFC-352D-0528-72B7B35ECC33}"/>
              </a:ext>
            </a:extLst>
          </p:cNvPr>
          <p:cNvSpPr>
            <a:spLocks noGrp="1"/>
          </p:cNvSpPr>
          <p:nvPr>
            <p:ph type="title"/>
          </p:nvPr>
        </p:nvSpPr>
        <p:spPr>
          <a:xfrm>
            <a:off x="838200" y="365125"/>
            <a:ext cx="10515600" cy="1757965"/>
          </a:xfrm>
        </p:spPr>
        <p:txBody>
          <a:bodyPr/>
          <a:lstStyle/>
          <a:p>
            <a:pPr algn="ctr"/>
            <a:r>
              <a:rPr lang="en-US" b="1" dirty="0">
                <a:solidFill>
                  <a:prstClr val="white"/>
                </a:solidFill>
                <a:latin typeface="Calibri" panose="020F0502020204030204"/>
                <a:ea typeface="+mn-ea"/>
                <a:cs typeface="+mn-cs"/>
              </a:rPr>
              <a:t>The rest of the story is found in </a:t>
            </a:r>
            <a:br>
              <a:rPr lang="en-US" b="1" dirty="0">
                <a:solidFill>
                  <a:prstClr val="white"/>
                </a:solidFill>
                <a:latin typeface="Calibri" panose="020F0502020204030204"/>
                <a:ea typeface="+mn-ea"/>
                <a:cs typeface="+mn-cs"/>
              </a:rPr>
            </a:b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 Kings 18-19, Isaiah 36-39</a:t>
            </a:r>
            <a:endParaRPr lang="en-US" dirty="0"/>
          </a:p>
        </p:txBody>
      </p:sp>
    </p:spTree>
    <p:extLst>
      <p:ext uri="{BB962C8B-B14F-4D97-AF65-F5344CB8AC3E}">
        <p14:creationId xmlns:p14="http://schemas.microsoft.com/office/powerpoint/2010/main" val="3039361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ontent Placeholder 2" descr="A Lord of the Rings Anime Film Is Happening, And It's Taking Us Back to Helm's  Deep">
            <a:extLst>
              <a:ext uri="{FF2B5EF4-FFF2-40B4-BE49-F238E27FC236}">
                <a16:creationId xmlns:a16="http://schemas.microsoft.com/office/drawing/2014/main" id="{F0CF5699-4BE9-71AE-0FBD-825ADD0863A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487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Jesus: The Way, The Truth, &amp; The Life: Isaiah 37:14-20 - Hezekiah's Prayer  in the Temple">
            <a:extLst>
              <a:ext uri="{FF2B5EF4-FFF2-40B4-BE49-F238E27FC236}">
                <a16:creationId xmlns:a16="http://schemas.microsoft.com/office/drawing/2014/main" id="{12F069F1-696E-442F-A556-D43FC397B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60" y="662732"/>
            <a:ext cx="6719886" cy="4309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A7942E74-5881-4420-826F-D5D7C1F9457D}"/>
              </a:ext>
            </a:extLst>
          </p:cNvPr>
          <p:cNvSpPr txBox="1">
            <a:spLocks/>
          </p:cNvSpPr>
          <p:nvPr/>
        </p:nvSpPr>
        <p:spPr>
          <a:xfrm>
            <a:off x="7245927" y="443345"/>
            <a:ext cx="4571997" cy="6067183"/>
          </a:xfrm>
          <a:prstGeom prst="rect">
            <a:avLst/>
          </a:prstGeom>
        </p:spPr>
        <p:txBody>
          <a:bodyPr>
            <a:normAutofit fontScale="92500" lnSpcReduction="10000"/>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marR="0" lvl="0" indent="0" algn="l" defTabSz="457200" rtl="0" eaLnBrk="1" fontAlgn="auto" latinLnBrk="0" hangingPunct="1">
              <a:lnSpc>
                <a:spcPct val="100000"/>
              </a:lnSpc>
              <a:spcBef>
                <a:spcPct val="20000"/>
              </a:spcBef>
              <a:spcAft>
                <a:spcPts val="600"/>
              </a:spcAft>
              <a:buClr>
                <a:srgbClr val="629DD1">
                  <a:lumMod val="20000"/>
                  <a:lumOff val="80000"/>
                </a:srgbClr>
              </a:buClr>
              <a:buSzPct val="70000"/>
              <a:buFont typeface="Arial" panose="020B0604020202020204" pitchFamily="34" charset="0"/>
              <a:buNone/>
              <a:tabLst/>
              <a:defRPr/>
            </a:pPr>
            <a:r>
              <a:rPr kumimoji="0" lang="en-US" sz="4400" b="1" i="0" u="none" strike="noStrike" kern="1200" cap="none" spc="0" normalizeH="0" baseline="0" noProof="0" dirty="0">
                <a:ln>
                  <a:solidFill>
                    <a:prstClr val="black">
                      <a:lumMod val="75000"/>
                      <a:lumOff val="25000"/>
                      <a:alpha val="10000"/>
                    </a:prstClr>
                  </a:solidFill>
                </a:ln>
                <a:solidFill>
                  <a:srgbClr val="FFFFFF"/>
                </a:solidFill>
                <a:effectLst/>
                <a:uLnTx/>
                <a:uFillTx/>
                <a:latin typeface="Calibri" panose="020F0502020204030204" pitchFamily="34" charset="0"/>
                <a:cs typeface="Calibri" panose="020F0502020204030204" pitchFamily="34" charset="0"/>
              </a:rPr>
              <a:t>“This day is a day of trouble, and of rebuke, and of blasphemy: for the children are come to the birth, and there is not strength to bring forth.” </a:t>
            </a:r>
          </a:p>
          <a:p>
            <a:pPr marL="36900" marR="0" lvl="0" indent="0" algn="r" defTabSz="457200" rtl="0" eaLnBrk="1" fontAlgn="auto" latinLnBrk="0" hangingPunct="1">
              <a:lnSpc>
                <a:spcPct val="100000"/>
              </a:lnSpc>
              <a:spcBef>
                <a:spcPct val="20000"/>
              </a:spcBef>
              <a:spcAft>
                <a:spcPts val="600"/>
              </a:spcAft>
              <a:buClr>
                <a:srgbClr val="629DD1">
                  <a:lumMod val="20000"/>
                  <a:lumOff val="80000"/>
                </a:srgbClr>
              </a:buClr>
              <a:buSzPct val="70000"/>
              <a:buFont typeface="Arial" panose="020B0604020202020204" pitchFamily="34" charset="0"/>
              <a:buNone/>
              <a:tabLst/>
              <a:defRPr/>
            </a:pPr>
            <a:r>
              <a:rPr kumimoji="0" lang="en-US" sz="3600" b="1" i="0" u="none" strike="noStrike" kern="1200" cap="none" spc="0" normalizeH="0" baseline="0" noProof="0" dirty="0">
                <a:ln>
                  <a:solidFill>
                    <a:prstClr val="black">
                      <a:lumMod val="75000"/>
                      <a:lumOff val="25000"/>
                      <a:alpha val="10000"/>
                    </a:prstClr>
                  </a:solidFill>
                </a:ln>
                <a:solidFill>
                  <a:srgbClr val="FFFFFF"/>
                </a:solidFill>
                <a:effectLst/>
                <a:uLnTx/>
                <a:uFillTx/>
                <a:latin typeface="Calibri" panose="020F0502020204030204" pitchFamily="34" charset="0"/>
                <a:cs typeface="Calibri" panose="020F0502020204030204" pitchFamily="34" charset="0"/>
              </a:rPr>
              <a:t>Isaiah 37:3</a:t>
            </a:r>
            <a:endParaRPr kumimoji="0" lang="en-US" sz="4400" b="1" i="0" u="none" strike="noStrike" kern="1200" cap="none" spc="0" normalizeH="0" baseline="0" noProof="0" dirty="0">
              <a:ln>
                <a:solidFill>
                  <a:prstClr val="black">
                    <a:lumMod val="75000"/>
                    <a:lumOff val="25000"/>
                    <a:alpha val="10000"/>
                  </a:prstClr>
                </a:solid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2900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7942E74-5881-4420-826F-D5D7C1F9457D}"/>
              </a:ext>
            </a:extLst>
          </p:cNvPr>
          <p:cNvSpPr txBox="1">
            <a:spLocks/>
          </p:cNvSpPr>
          <p:nvPr/>
        </p:nvSpPr>
        <p:spPr>
          <a:xfrm>
            <a:off x="4890655" y="761999"/>
            <a:ext cx="6927269" cy="5665497"/>
          </a:xfrm>
          <a:prstGeom prst="rect">
            <a:avLst/>
          </a:prstGeom>
        </p:spPr>
        <p:txBody>
          <a:bodyPr>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marR="0" lvl="0" indent="0" algn="ctr" defTabSz="457200" rtl="0" eaLnBrk="1" fontAlgn="auto" latinLnBrk="0" hangingPunct="1">
              <a:lnSpc>
                <a:spcPct val="100000"/>
              </a:lnSpc>
              <a:spcBef>
                <a:spcPct val="20000"/>
              </a:spcBef>
              <a:spcAft>
                <a:spcPts val="600"/>
              </a:spcAft>
              <a:buClr>
                <a:srgbClr val="629DD1">
                  <a:lumMod val="20000"/>
                  <a:lumOff val="80000"/>
                </a:srgbClr>
              </a:buClr>
              <a:buSzPct val="70000"/>
              <a:buFont typeface="Arial" panose="020B0604020202020204" pitchFamily="34" charset="0"/>
              <a:buNone/>
              <a:tabLst/>
              <a:defRPr/>
            </a:pPr>
            <a:r>
              <a:rPr kumimoji="0" lang="en-US" sz="5400" b="1" i="0" u="none" strike="noStrike" kern="1200" cap="none" spc="0" normalizeH="0" baseline="0" noProof="0" dirty="0">
                <a:ln>
                  <a:solidFill>
                    <a:prstClr val="black">
                      <a:lumMod val="75000"/>
                      <a:lumOff val="25000"/>
                      <a:alpha val="10000"/>
                    </a:prstClr>
                  </a:solidFill>
                </a:ln>
                <a:solidFill>
                  <a:srgbClr val="FFFFFF"/>
                </a:solidFill>
                <a:effectLst/>
                <a:uLnTx/>
                <a:uFillTx/>
                <a:latin typeface="Calibri" panose="020F0502020204030204" pitchFamily="34" charset="0"/>
                <a:cs typeface="Calibri" panose="020F0502020204030204" pitchFamily="34" charset="0"/>
              </a:rPr>
              <a:t>“Isaiah said unto them, Thus saith the LORD, </a:t>
            </a:r>
          </a:p>
          <a:p>
            <a:pPr marL="36900" marR="0" lvl="0" indent="0" algn="ctr" defTabSz="457200" rtl="0" eaLnBrk="1" fontAlgn="auto" latinLnBrk="0" hangingPunct="1">
              <a:lnSpc>
                <a:spcPct val="100000"/>
              </a:lnSpc>
              <a:spcBef>
                <a:spcPct val="20000"/>
              </a:spcBef>
              <a:spcAft>
                <a:spcPts val="600"/>
              </a:spcAft>
              <a:buClr>
                <a:srgbClr val="629DD1">
                  <a:lumMod val="20000"/>
                  <a:lumOff val="80000"/>
                </a:srgbClr>
              </a:buClr>
              <a:buSzPct val="70000"/>
              <a:buFont typeface="Arial" panose="020B0604020202020204" pitchFamily="34" charset="0"/>
              <a:buNone/>
              <a:tabLst/>
              <a:defRPr/>
            </a:pPr>
            <a:r>
              <a:rPr kumimoji="0" lang="en-US" sz="5400" b="1" i="0" u="none" strike="noStrike" kern="1200" cap="none" spc="0" normalizeH="0" baseline="0" noProof="0" dirty="0">
                <a:ln>
                  <a:solidFill>
                    <a:prstClr val="black">
                      <a:lumMod val="75000"/>
                      <a:lumOff val="25000"/>
                      <a:alpha val="10000"/>
                    </a:prstClr>
                  </a:solidFill>
                </a:ln>
                <a:solidFill>
                  <a:srgbClr val="FFFFFF"/>
                </a:solidFill>
                <a:effectLst/>
                <a:uLnTx/>
                <a:uFillTx/>
                <a:latin typeface="Calibri" panose="020F0502020204030204" pitchFamily="34" charset="0"/>
                <a:cs typeface="Calibri" panose="020F0502020204030204" pitchFamily="34" charset="0"/>
              </a:rPr>
              <a:t>‘</a:t>
            </a:r>
            <a:r>
              <a:rPr kumimoji="0" lang="en-US" sz="5400" b="1" i="0" u="none" strike="noStrike" kern="1200" cap="none" spc="0" normalizeH="0" baseline="0" noProof="0" dirty="0">
                <a:ln>
                  <a:solidFill>
                    <a:prstClr val="black">
                      <a:lumMod val="75000"/>
                      <a:lumOff val="25000"/>
                      <a:alpha val="10000"/>
                    </a:prstClr>
                  </a:solidFill>
                </a:ln>
                <a:solidFill>
                  <a:srgbClr val="FFCC00"/>
                </a:solidFill>
                <a:effectLst/>
                <a:uLnTx/>
                <a:uFillTx/>
                <a:latin typeface="Calibri" panose="020F0502020204030204" pitchFamily="34" charset="0"/>
                <a:cs typeface="Calibri" panose="020F0502020204030204" pitchFamily="34" charset="0"/>
              </a:rPr>
              <a:t>Be not afraid</a:t>
            </a:r>
            <a:r>
              <a:rPr kumimoji="0" lang="en-US" sz="5400" b="1" i="0" u="none" strike="noStrike" kern="1200" cap="none" spc="0" normalizeH="0" baseline="0" noProof="0" dirty="0">
                <a:ln>
                  <a:solidFill>
                    <a:prstClr val="black">
                      <a:lumMod val="75000"/>
                      <a:lumOff val="25000"/>
                      <a:alpha val="10000"/>
                    </a:prstClr>
                  </a:solidFill>
                </a:ln>
                <a:solidFill>
                  <a:schemeClr val="tx1"/>
                </a:solidFill>
                <a:effectLst/>
                <a:uLnTx/>
                <a:uFillTx/>
                <a:latin typeface="Calibri" panose="020F0502020204030204" pitchFamily="34" charset="0"/>
                <a:cs typeface="Calibri" panose="020F0502020204030204" pitchFamily="34" charset="0"/>
              </a:rPr>
              <a:t>.</a:t>
            </a:r>
            <a:r>
              <a:rPr kumimoji="0" lang="en-US" sz="5400" b="1" i="0" u="none" strike="noStrike" kern="1200" cap="none" spc="0" normalizeH="0" baseline="0" noProof="0" dirty="0">
                <a:ln>
                  <a:solidFill>
                    <a:prstClr val="black">
                      <a:lumMod val="75000"/>
                      <a:lumOff val="25000"/>
                      <a:alpha val="10000"/>
                    </a:prstClr>
                  </a:solidFill>
                </a:ln>
                <a:solidFill>
                  <a:srgbClr val="FFFFFF"/>
                </a:solidFill>
                <a:effectLst/>
                <a:uLnTx/>
                <a:uFillTx/>
                <a:latin typeface="Calibri" panose="020F0502020204030204" pitchFamily="34" charset="0"/>
                <a:cs typeface="Calibri" panose="020F0502020204030204" pitchFamily="34" charset="0"/>
              </a:rPr>
              <a:t>’” </a:t>
            </a:r>
          </a:p>
          <a:p>
            <a:pPr marL="36900" marR="0" lvl="0" indent="0" algn="ctr" defTabSz="457200" rtl="0" eaLnBrk="1" fontAlgn="auto" latinLnBrk="0" hangingPunct="1">
              <a:lnSpc>
                <a:spcPct val="100000"/>
              </a:lnSpc>
              <a:spcBef>
                <a:spcPct val="20000"/>
              </a:spcBef>
              <a:spcAft>
                <a:spcPts val="600"/>
              </a:spcAft>
              <a:buClr>
                <a:srgbClr val="629DD1">
                  <a:lumMod val="20000"/>
                  <a:lumOff val="80000"/>
                </a:srgbClr>
              </a:buClr>
              <a:buSzPct val="70000"/>
              <a:buFont typeface="Arial" panose="020B0604020202020204" pitchFamily="34" charset="0"/>
              <a:buNone/>
              <a:tabLst/>
              <a:defRPr/>
            </a:pPr>
            <a:r>
              <a:rPr kumimoji="0" lang="en-US" b="1" i="0" u="none" strike="noStrike" kern="1200" cap="none" spc="0" normalizeH="0" baseline="0" noProof="0" dirty="0">
                <a:ln>
                  <a:solidFill>
                    <a:prstClr val="black">
                      <a:lumMod val="75000"/>
                      <a:lumOff val="25000"/>
                      <a:alpha val="10000"/>
                    </a:prstClr>
                  </a:solidFill>
                </a:ln>
                <a:solidFill>
                  <a:srgbClr val="FFFFFF"/>
                </a:solidFill>
                <a:effectLst/>
                <a:uLnTx/>
                <a:uFillTx/>
                <a:latin typeface="Calibri" panose="020F0502020204030204" pitchFamily="34" charset="0"/>
                <a:cs typeface="Calibri" panose="020F0502020204030204" pitchFamily="34" charset="0"/>
              </a:rPr>
              <a:t>Isaiah 37:6</a:t>
            </a:r>
          </a:p>
        </p:txBody>
      </p:sp>
      <p:pic>
        <p:nvPicPr>
          <p:cNvPr id="4098" name="Picture 2" descr="Isaiah">
            <a:extLst>
              <a:ext uri="{FF2B5EF4-FFF2-40B4-BE49-F238E27FC236}">
                <a16:creationId xmlns:a16="http://schemas.microsoft.com/office/drawing/2014/main" id="{C2D44204-82E6-417C-9964-235159952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970" y="762000"/>
            <a:ext cx="3688687" cy="5665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7EACCD-4EC3-4817-93D2-92EED8324EA5}"/>
              </a:ext>
            </a:extLst>
          </p:cNvPr>
          <p:cNvSpPr txBox="1"/>
          <p:nvPr/>
        </p:nvSpPr>
        <p:spPr>
          <a:xfrm>
            <a:off x="1082431" y="60960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Ted Henninger</a:t>
            </a:r>
          </a:p>
        </p:txBody>
      </p:sp>
    </p:spTree>
    <p:extLst>
      <p:ext uri="{BB962C8B-B14F-4D97-AF65-F5344CB8AC3E}">
        <p14:creationId xmlns:p14="http://schemas.microsoft.com/office/powerpoint/2010/main" val="1129534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text, outdoor&#10;&#10;Description automatically generated">
            <a:extLst>
              <a:ext uri="{FF2B5EF4-FFF2-40B4-BE49-F238E27FC236}">
                <a16:creationId xmlns:a16="http://schemas.microsoft.com/office/drawing/2014/main" id="{787D3677-F8B4-4924-833E-BDD853AE4B45}"/>
              </a:ext>
            </a:extLst>
          </p:cNvPr>
          <p:cNvPicPr>
            <a:picLocks noChangeAspect="1"/>
          </p:cNvPicPr>
          <p:nvPr/>
        </p:nvPicPr>
        <p:blipFill>
          <a:blip r:embed="rId3"/>
          <a:stretch>
            <a:fillRect/>
          </a:stretch>
        </p:blipFill>
        <p:spPr>
          <a:xfrm>
            <a:off x="3429000" y="22292"/>
            <a:ext cx="5407448" cy="68357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F007EE05-4406-41A3-A113-4E16A5DBCBCD}"/>
              </a:ext>
            </a:extLst>
          </p:cNvPr>
          <p:cNvSpPr txBox="1"/>
          <p:nvPr/>
        </p:nvSpPr>
        <p:spPr>
          <a:xfrm>
            <a:off x="4059181" y="643500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Calibri" panose="020F0502020204030204" pitchFamily="34" charset="0"/>
                <a:cs typeface="Calibri" panose="020F0502020204030204" pitchFamily="34" charset="0"/>
              </a:rPr>
              <a:t>Gustav </a:t>
            </a:r>
            <a:r>
              <a:rPr lang="en-US" sz="1600" b="1" dirty="0" err="1">
                <a:latin typeface="Calibri" panose="020F0502020204030204" pitchFamily="34" charset="0"/>
                <a:cs typeface="Calibri" panose="020F0502020204030204" pitchFamily="34" charset="0"/>
              </a:rPr>
              <a:t>Doré</a:t>
            </a:r>
          </a:p>
        </p:txBody>
      </p:sp>
    </p:spTree>
    <p:extLst>
      <p:ext uri="{BB962C8B-B14F-4D97-AF65-F5344CB8AC3E}">
        <p14:creationId xmlns:p14="http://schemas.microsoft.com/office/powerpoint/2010/main" val="1217885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1257151" y="774615"/>
            <a:ext cx="9677698" cy="2086725"/>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1EAE0"/>
                </a:solidFill>
                <a:effectLst>
                  <a:glow rad="190500">
                    <a:prstClr val="black">
                      <a:alpha val="75000"/>
                    </a:prstClr>
                  </a:glow>
                </a:effectLst>
                <a:uLnTx/>
                <a:uFillTx/>
                <a:latin typeface="Calibri" panose="020F0502020204030204"/>
                <a:ea typeface="+mn-ea"/>
                <a:cs typeface="+mn-cs"/>
              </a:rPr>
              <a:t>In your life, what examples have you seen of people calling evil good, </a:t>
            </a:r>
          </a:p>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1EAE0"/>
                </a:solidFill>
                <a:effectLst>
                  <a:glow rad="190500">
                    <a:prstClr val="black">
                      <a:alpha val="75000"/>
                    </a:prstClr>
                  </a:glow>
                </a:effectLst>
                <a:uLnTx/>
                <a:uFillTx/>
                <a:latin typeface="Calibri" panose="020F0502020204030204"/>
                <a:ea typeface="+mn-ea"/>
                <a:cs typeface="+mn-cs"/>
              </a:rPr>
              <a:t>or good evil?</a:t>
            </a:r>
            <a:endParaRPr kumimoji="0" lang="en-US" sz="4000" b="1" i="0" u="none" strike="noStrike" kern="1200" cap="none" spc="0" normalizeH="0" baseline="0" noProof="0" dirty="0">
              <a:ln>
                <a:noFill/>
              </a:ln>
              <a:solidFill>
                <a:srgbClr val="F1EAE0"/>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521418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FC4A6A-B7F7-FD4D-BCC8-D627CDBEE88A}"/>
              </a:ext>
            </a:extLst>
          </p:cNvPr>
          <p:cNvSpPr txBox="1"/>
          <p:nvPr/>
        </p:nvSpPr>
        <p:spPr>
          <a:xfrm>
            <a:off x="270847" y="720116"/>
            <a:ext cx="11209953"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“He is come to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Aiath</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he is passed to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Migron</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Michmash</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he hath laid up his carriages. They are gone over the passage; they have taken up their lodging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Geba</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Ramath</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is afraid; Gibeah of Saul is fled. Lift up the voice, O daughter of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Gallim</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cause it to be heard unto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Laish</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O poor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Anathoth</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Madmenah</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is removed; the inhabitants of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Gebim</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gather themselves to flee. </a:t>
            </a: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As yet shall he remain at Nob that day</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(2 Nephi 20:28–32)</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103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FC4A6A-B7F7-FD4D-BCC8-D627CDBEE88A}"/>
              </a:ext>
            </a:extLst>
          </p:cNvPr>
          <p:cNvSpPr txBox="1"/>
          <p:nvPr/>
        </p:nvSpPr>
        <p:spPr>
          <a:xfrm>
            <a:off x="270847" y="720116"/>
            <a:ext cx="11209953"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panose="020F0502020204030204"/>
                <a:ea typeface="+mn-ea"/>
                <a:cs typeface="+mn-cs"/>
              </a:rPr>
              <a:t>“It will work out in the end…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latin typeface="Calibri" panose="020F0502020204030204"/>
                <a:ea typeface="+mn-ea"/>
                <a:cs typeface="+mn-cs"/>
              </a:rPr>
              <a:t>If it’s not working out, it’s not </a:t>
            </a:r>
            <a:r>
              <a:rPr kumimoji="0" lang="en-US" sz="6600" b="1" i="0" u="none" strike="noStrike" kern="1200" cap="none" spc="0" normalizeH="0" baseline="0" noProof="0" dirty="0" err="1">
                <a:ln>
                  <a:noFill/>
                </a:ln>
                <a:effectLst/>
                <a:uLnTx/>
                <a:uFillTx/>
                <a:latin typeface="Calibri" panose="020F0502020204030204"/>
                <a:ea typeface="+mn-ea"/>
                <a:cs typeface="+mn-cs"/>
              </a:rPr>
              <a:t>th</a:t>
            </a:r>
            <a:r>
              <a:rPr lang="en-US" sz="6600" b="1" dirty="0">
                <a:latin typeface="Calibri" panose="020F0502020204030204"/>
              </a:rPr>
              <a:t>e end…”</a:t>
            </a:r>
            <a:endParaRPr kumimoji="0" lang="en-US" sz="6600" b="1"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848342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FC4A6A-B7F7-FD4D-BCC8-D627CDBEE88A}"/>
              </a:ext>
            </a:extLst>
          </p:cNvPr>
          <p:cNvSpPr txBox="1"/>
          <p:nvPr/>
        </p:nvSpPr>
        <p:spPr>
          <a:xfrm>
            <a:off x="270847" y="720116"/>
            <a:ext cx="11209953"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panose="020F0502020204030204"/>
                <a:ea typeface="+mn-ea"/>
                <a:cs typeface="+mn-cs"/>
              </a:rPr>
              <a:t>“It will work out in the end…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panose="020F0502020204030204"/>
                <a:ea typeface="+mn-ea"/>
                <a:cs typeface="+mn-cs"/>
              </a:rPr>
              <a:t>If it’s not working out, it’s not </a:t>
            </a:r>
            <a:r>
              <a:rPr kumimoji="0" lang="en-US" sz="6600" b="1" i="0" u="none" strike="noStrike" kern="1200" cap="none" spc="0" normalizeH="0" baseline="0" noProof="0" dirty="0" err="1">
                <a:ln>
                  <a:noFill/>
                </a:ln>
                <a:solidFill>
                  <a:prstClr val="white"/>
                </a:solidFill>
                <a:effectLst/>
                <a:uLnTx/>
                <a:uFillTx/>
                <a:latin typeface="Calibri" panose="020F0502020204030204"/>
                <a:ea typeface="+mn-ea"/>
                <a:cs typeface="+mn-cs"/>
              </a:rPr>
              <a:t>th</a:t>
            </a:r>
            <a:r>
              <a:rPr lang="en-US" sz="6600" b="1" dirty="0">
                <a:solidFill>
                  <a:prstClr val="white"/>
                </a:solidFill>
                <a:latin typeface="Calibri" panose="020F0502020204030204"/>
              </a:rPr>
              <a:t>e end…”</a:t>
            </a:r>
            <a:endParaRPr kumimoji="0" lang="en-US" sz="6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32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6D3D82-EE5F-669A-B767-408A739813B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81127" y="0"/>
            <a:ext cx="4810873"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297550" y="415483"/>
            <a:ext cx="6447698" cy="4385816"/>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“[Moroni] quoted the eleventh chapter of Isaiah, saying that </a:t>
            </a:r>
            <a:r>
              <a:rPr kumimoji="0" lang="en-US" sz="54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it was about to be fulfilled</a:t>
            </a:r>
            <a:r>
              <a:rPr kumimoji="0" lang="en-US" sz="5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Joseph Smith-History 1:40</a:t>
            </a:r>
            <a:endPar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3" name="TextBox 5">
            <a:extLst>
              <a:ext uri="{FF2B5EF4-FFF2-40B4-BE49-F238E27FC236}">
                <a16:creationId xmlns:a16="http://schemas.microsoft.com/office/drawing/2014/main" id="{8BD15284-3C31-D99C-0A0C-DAA5BCDD82EB}"/>
              </a:ext>
            </a:extLst>
          </p:cNvPr>
          <p:cNvSpPr txBox="1"/>
          <p:nvPr/>
        </p:nvSpPr>
        <p:spPr>
          <a:xfrm>
            <a:off x="10035084" y="6519446"/>
            <a:ext cx="2792795"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Calibri"/>
              </a:rPr>
              <a:t>Tom Lovell</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4" name="TextBox 3">
            <a:extLst>
              <a:ext uri="{FF2B5EF4-FFF2-40B4-BE49-F238E27FC236}">
                <a16:creationId xmlns:a16="http://schemas.microsoft.com/office/drawing/2014/main" id="{51B8DD17-CED9-B607-5716-027A50BDCF0D}"/>
              </a:ext>
            </a:extLst>
          </p:cNvPr>
          <p:cNvSpPr txBox="1"/>
          <p:nvPr/>
        </p:nvSpPr>
        <p:spPr>
          <a:xfrm>
            <a:off x="703870" y="6042392"/>
            <a:ext cx="6447698" cy="646331"/>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2 Nephi 21 =  Isaiah 11</a:t>
            </a:r>
            <a:endPar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1255065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le of cut logs&#10;&#10;Description automatically generated">
            <a:extLst>
              <a:ext uri="{FF2B5EF4-FFF2-40B4-BE49-F238E27FC236}">
                <a16:creationId xmlns:a16="http://schemas.microsoft.com/office/drawing/2014/main" id="{45A62BC6-9BC9-4D74-D85F-99E401BE77F2}"/>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0472" b="5258"/>
          <a:stretch/>
        </p:blipFill>
        <p:spPr>
          <a:xfrm>
            <a:off x="20" y="1"/>
            <a:ext cx="12191980" cy="6857999"/>
          </a:xfrm>
          <a:prstGeom prst="rect">
            <a:avLst/>
          </a:prstGeom>
        </p:spPr>
      </p:pic>
      <p:sp>
        <p:nvSpPr>
          <p:cNvPr id="2" name="TextBox 1">
            <a:extLst>
              <a:ext uri="{FF2B5EF4-FFF2-40B4-BE49-F238E27FC236}">
                <a16:creationId xmlns:a16="http://schemas.microsoft.com/office/drawing/2014/main" id="{52C7DC5E-C8D0-E3B7-A3A1-9BEB7C8E5EDB}"/>
              </a:ext>
            </a:extLst>
          </p:cNvPr>
          <p:cNvSpPr txBox="1"/>
          <p:nvPr/>
        </p:nvSpPr>
        <p:spPr>
          <a:xfrm>
            <a:off x="1524000" y="1122362"/>
            <a:ext cx="9144000" cy="2900518"/>
          </a:xfrm>
          <a:prstGeom prst="rect">
            <a:avLst/>
          </a:prstGeom>
        </p:spPr>
        <p:txBody>
          <a:bodyPr vert="horz" lIns="91440" tIns="45720" rIns="91440" bIns="45720" rtlCol="0" anchor="b">
            <a:normAutofit/>
          </a:bodyPr>
          <a:lstStyle/>
          <a:p>
            <a:pPr marL="223838" marR="0" lvl="0" indent="-223838" algn="ctr" fontAlgn="auto">
              <a:lnSpc>
                <a:spcPct val="90000"/>
              </a:lnSpc>
              <a:spcBef>
                <a:spcPct val="0"/>
              </a:spcBef>
              <a:spcAft>
                <a:spcPts val="600"/>
              </a:spcAft>
              <a:buClrTx/>
              <a:buSzTx/>
              <a:tabLst/>
              <a:defRPr/>
            </a:pPr>
            <a:r>
              <a:rPr kumimoji="0" lang="en-US" sz="6000" b="1" i="0" u="none" strike="noStrike" cap="none" spc="0" normalizeH="0" baseline="0" noProof="0">
                <a:ln>
                  <a:noFill/>
                </a:ln>
                <a:solidFill>
                  <a:srgbClr val="FFFFFF"/>
                </a:solidFill>
                <a:effectLst>
                  <a:glow rad="190500">
                    <a:prstClr val="black">
                      <a:alpha val="75000"/>
                    </a:prstClr>
                  </a:glow>
                </a:effectLst>
                <a:uLnTx/>
                <a:uFillTx/>
                <a:latin typeface="+mj-lt"/>
                <a:ea typeface="+mj-ea"/>
                <a:cs typeface="+mj-cs"/>
              </a:rPr>
              <a:t>End of 2 Nephi 20</a:t>
            </a:r>
          </a:p>
        </p:txBody>
      </p:sp>
    </p:spTree>
    <p:extLst>
      <p:ext uri="{BB962C8B-B14F-4D97-AF65-F5344CB8AC3E}">
        <p14:creationId xmlns:p14="http://schemas.microsoft.com/office/powerpoint/2010/main" val="2264257128"/>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118B5303-E82C-6C97-0DD0-0E5BCB9FB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0" r="320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A6A79F-C25E-84FD-CD3B-132D6C2ECDBF}"/>
              </a:ext>
            </a:extLst>
          </p:cNvPr>
          <p:cNvSpPr txBox="1"/>
          <p:nvPr/>
        </p:nvSpPr>
        <p:spPr>
          <a:xfrm>
            <a:off x="5973495" y="284891"/>
            <a:ext cx="6038772" cy="2585323"/>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“And there shall come forth </a:t>
            </a:r>
            <a:r>
              <a:rPr kumimoji="0" lang="en-US" sz="36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a rod </a:t>
            </a:r>
            <a:r>
              <a:rPr kumimoji="0" lang="en-US" sz="36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out of the </a:t>
            </a:r>
            <a:r>
              <a:rPr kumimoji="0" lang="en-US" sz="36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stem of Jesse</a:t>
            </a:r>
            <a:r>
              <a:rPr kumimoji="0" lang="en-US" sz="36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 and a branch shall grow out of his roots.”</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2 Nephi 21:1</a:t>
            </a:r>
          </a:p>
        </p:txBody>
      </p:sp>
      <p:sp>
        <p:nvSpPr>
          <p:cNvPr id="6" name="TextBox 5">
            <a:extLst>
              <a:ext uri="{FF2B5EF4-FFF2-40B4-BE49-F238E27FC236}">
                <a16:creationId xmlns:a16="http://schemas.microsoft.com/office/drawing/2014/main" id="{40F9D69F-8F70-3444-42D2-2EBDFBE519FF}"/>
              </a:ext>
            </a:extLst>
          </p:cNvPr>
          <p:cNvSpPr txBox="1"/>
          <p:nvPr/>
        </p:nvSpPr>
        <p:spPr>
          <a:xfrm>
            <a:off x="4788310" y="2939845"/>
            <a:ext cx="7402166" cy="3970318"/>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“Who is </a:t>
            </a:r>
            <a:r>
              <a:rPr kumimoji="0" lang="en-US" sz="28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the Stem of Jesse </a:t>
            </a:r>
            <a:r>
              <a:rPr kumimoji="0" lang="en-US" sz="28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spoken of in the 1st, 2d, 3d, 4th, and 5th verses of the 11th chapter of Isaiah? Verily thus saith the Lord: It </a:t>
            </a:r>
            <a:r>
              <a:rPr kumimoji="0" lang="en-US" sz="28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is Christ</a:t>
            </a:r>
            <a:r>
              <a:rPr kumimoji="0" lang="en-US" sz="28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 What is </a:t>
            </a:r>
            <a:r>
              <a:rPr kumimoji="0" lang="en-US" sz="28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the rod </a:t>
            </a:r>
            <a:r>
              <a:rPr kumimoji="0" lang="en-US" sz="28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spoken of in the first verse of the 11th chapter of Isaiah, that should come of the Stem of Jesse? Behold, thus saith the Lord: It </a:t>
            </a:r>
            <a:r>
              <a:rPr kumimoji="0" lang="en-US" sz="28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is a servant in the hands of Christ</a:t>
            </a:r>
            <a:r>
              <a:rPr kumimoji="0" lang="en-US" sz="28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 who is partly a descendant of Jesse as well as of Ephraim, or of the house of Joseph, on whom there is laid much power.” </a:t>
            </a:r>
            <a:r>
              <a:rPr kumimoji="0" lang="en-US"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 </a:t>
            </a:r>
            <a:r>
              <a:rPr kumimoji="0" lang="en-US" sz="16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(Doctrine and Covenants 113:1–4)</a:t>
            </a:r>
          </a:p>
        </p:txBody>
      </p:sp>
      <p:pic>
        <p:nvPicPr>
          <p:cNvPr id="7" name="Picture 2" descr="Learn About Core Latter-day Saint Beliefs">
            <a:extLst>
              <a:ext uri="{FF2B5EF4-FFF2-40B4-BE49-F238E27FC236}">
                <a16:creationId xmlns:a16="http://schemas.microsoft.com/office/drawing/2014/main" id="{18266EDF-3ADA-DAB7-BA97-CAABC4D944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707"/>
          <a:stretch/>
        </p:blipFill>
        <p:spPr bwMode="auto">
          <a:xfrm>
            <a:off x="0" y="18859"/>
            <a:ext cx="3325612" cy="46530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Joseph Smith">
            <a:extLst>
              <a:ext uri="{FF2B5EF4-FFF2-40B4-BE49-F238E27FC236}">
                <a16:creationId xmlns:a16="http://schemas.microsoft.com/office/drawing/2014/main" id="{34997C8D-D374-E13C-0F77-994021CF61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71933"/>
            <a:ext cx="4014763" cy="2238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274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Learn About Core Latter-day Saint Beliefs">
            <a:extLst>
              <a:ext uri="{FF2B5EF4-FFF2-40B4-BE49-F238E27FC236}">
                <a16:creationId xmlns:a16="http://schemas.microsoft.com/office/drawing/2014/main" id="{AB6324BE-BD1E-F421-4B71-DD385E2553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11" r="18475" b="2707"/>
          <a:stretch/>
        </p:blipFill>
        <p:spPr bwMode="auto">
          <a:xfrm>
            <a:off x="0" y="0"/>
            <a:ext cx="325526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4E47D0A-8696-B1B6-D421-1B97B87A8B10}"/>
              </a:ext>
            </a:extLst>
          </p:cNvPr>
          <p:cNvSpPr/>
          <p:nvPr/>
        </p:nvSpPr>
        <p:spPr>
          <a:xfrm rot="10800000">
            <a:off x="1175742" y="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9C8A654-395F-4EC4-095D-D22A2DFFAD63}"/>
              </a:ext>
            </a:extLst>
          </p:cNvPr>
          <p:cNvSpPr txBox="1"/>
          <p:nvPr/>
        </p:nvSpPr>
        <p:spPr>
          <a:xfrm>
            <a:off x="3069167" y="86541"/>
            <a:ext cx="9122833" cy="4330416"/>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the Spirit of the Lord shall rest upon [Jesus]…and shall make him of quick understanding…With righteousness shall he judge the poor, and reprove with equity for the meek of the earth; and he shall smite the earth with the rod of his mouth, and with the breath of his lips shall he slay the wicked. And righteousness shall be the girdle of his loins, and faithfulness the girdle of his reins.” </a:t>
            </a:r>
            <a:r>
              <a:rPr kumimoji="0" lang="en-US" sz="2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2 Nephi 21:2–5</a:t>
            </a:r>
          </a:p>
        </p:txBody>
      </p:sp>
    </p:spTree>
    <p:extLst>
      <p:ext uri="{BB962C8B-B14F-4D97-AF65-F5344CB8AC3E}">
        <p14:creationId xmlns:p14="http://schemas.microsoft.com/office/powerpoint/2010/main" val="1017140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Learn About Core Latter-day Saint Beliefs">
            <a:extLst>
              <a:ext uri="{FF2B5EF4-FFF2-40B4-BE49-F238E27FC236}">
                <a16:creationId xmlns:a16="http://schemas.microsoft.com/office/drawing/2014/main" id="{AB6324BE-BD1E-F421-4B71-DD385E2553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11" r="18475" b="2707"/>
          <a:stretch/>
        </p:blipFill>
        <p:spPr bwMode="auto">
          <a:xfrm>
            <a:off x="0" y="0"/>
            <a:ext cx="325526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at If I Don't Seem to Feel the Spirit?">
            <a:extLst>
              <a:ext uri="{FF2B5EF4-FFF2-40B4-BE49-F238E27FC236}">
                <a16:creationId xmlns:a16="http://schemas.microsoft.com/office/drawing/2014/main" id="{63DEB7FF-599A-6171-33D7-64C129DDF0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648"/>
          <a:stretch/>
        </p:blipFill>
        <p:spPr bwMode="auto">
          <a:xfrm>
            <a:off x="0" y="3781425"/>
            <a:ext cx="3255264" cy="30765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4E47D0A-8696-B1B6-D421-1B97B87A8B10}"/>
              </a:ext>
            </a:extLst>
          </p:cNvPr>
          <p:cNvSpPr/>
          <p:nvPr/>
        </p:nvSpPr>
        <p:spPr>
          <a:xfrm rot="10800000">
            <a:off x="1175742" y="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9C8A654-395F-4EC4-095D-D22A2DFFAD63}"/>
              </a:ext>
            </a:extLst>
          </p:cNvPr>
          <p:cNvSpPr txBox="1"/>
          <p:nvPr/>
        </p:nvSpPr>
        <p:spPr>
          <a:xfrm>
            <a:off x="3069167" y="86541"/>
            <a:ext cx="9122833" cy="5743111"/>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“The wolf also shall dwell with the lamb, and the </a:t>
            </a:r>
          </a:p>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leopard shall lie down with the kid, and the calf and the young lion and fatling together; and a little child shall lead them. And the cow and the bear shall feed; their young ones shall lie down together; and the lion shall eat straw like the ox. And the sucking child shall play on the hole of the asp, and the weaned child shall put his hand on the cockatrice’s den. They shall not hurt nor destroy in all my holy mountain, for the earth shall be full of the knowledge of the Lord, as the waters cover the sea.”                    2 Nephi 21:6–9</a:t>
            </a:r>
          </a:p>
        </p:txBody>
      </p:sp>
    </p:spTree>
    <p:extLst>
      <p:ext uri="{BB962C8B-B14F-4D97-AF65-F5344CB8AC3E}">
        <p14:creationId xmlns:p14="http://schemas.microsoft.com/office/powerpoint/2010/main" val="873193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6DCE54-3E44-83F0-0E08-70447FC86995}"/>
              </a:ext>
            </a:extLst>
          </p:cNvPr>
          <p:cNvGrpSpPr/>
          <p:nvPr/>
        </p:nvGrpSpPr>
        <p:grpSpPr>
          <a:xfrm>
            <a:off x="2119856" y="0"/>
            <a:ext cx="3424513" cy="5593557"/>
            <a:chOff x="1150592" y="414056"/>
            <a:chExt cx="3424513" cy="5593557"/>
          </a:xfrm>
        </p:grpSpPr>
        <p:sp>
          <p:nvSpPr>
            <p:cNvPr id="5" name="TextBox 4">
              <a:extLst>
                <a:ext uri="{FF2B5EF4-FFF2-40B4-BE49-F238E27FC236}">
                  <a16:creationId xmlns:a16="http://schemas.microsoft.com/office/drawing/2014/main" id="{DBF37644-33B0-9998-71C7-3F46C687DDC9}"/>
                </a:ext>
              </a:extLst>
            </p:cNvPr>
            <p:cNvSpPr txBox="1"/>
            <p:nvPr/>
          </p:nvSpPr>
          <p:spPr>
            <a:xfrm>
              <a:off x="1150592" y="414056"/>
              <a:ext cx="3424513" cy="646331"/>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2 Nephi 21:4–9</a:t>
              </a:r>
            </a:p>
          </p:txBody>
        </p:sp>
        <p:grpSp>
          <p:nvGrpSpPr>
            <p:cNvPr id="8" name="Group 7">
              <a:extLst>
                <a:ext uri="{FF2B5EF4-FFF2-40B4-BE49-F238E27FC236}">
                  <a16:creationId xmlns:a16="http://schemas.microsoft.com/office/drawing/2014/main" id="{6B3C6155-3606-8500-5756-1D6572EC7092}"/>
                </a:ext>
              </a:extLst>
            </p:cNvPr>
            <p:cNvGrpSpPr/>
            <p:nvPr/>
          </p:nvGrpSpPr>
          <p:grpSpPr>
            <a:xfrm>
              <a:off x="1336579" y="987552"/>
              <a:ext cx="3052541" cy="5020061"/>
              <a:chOff x="358171" y="466344"/>
              <a:chExt cx="3052541" cy="5020061"/>
            </a:xfrm>
          </p:grpSpPr>
          <p:pic>
            <p:nvPicPr>
              <p:cNvPr id="4" name="Picture 3" descr="A text on a page&#10;&#10;Description automatically generated">
                <a:extLst>
                  <a:ext uri="{FF2B5EF4-FFF2-40B4-BE49-F238E27FC236}">
                    <a16:creationId xmlns:a16="http://schemas.microsoft.com/office/drawing/2014/main" id="{ADF6C0BE-EC2F-12B4-E181-4F494F5D616D}"/>
                  </a:ext>
                </a:extLst>
              </p:cNvPr>
              <p:cNvPicPr>
                <a:picLocks noChangeAspect="1"/>
              </p:cNvPicPr>
              <p:nvPr/>
            </p:nvPicPr>
            <p:blipFill rotWithShape="1">
              <a:blip r:embed="rId3">
                <a:extLst>
                  <a:ext uri="{28A0092B-C50C-407E-A947-70E740481C1C}">
                    <a14:useLocalDpi xmlns:a14="http://schemas.microsoft.com/office/drawing/2010/main" val="0"/>
                  </a:ext>
                </a:extLst>
              </a:blip>
              <a:srcRect t="708" b="340"/>
              <a:stretch/>
            </p:blipFill>
            <p:spPr>
              <a:xfrm>
                <a:off x="358171" y="466344"/>
                <a:ext cx="3052541" cy="4663440"/>
              </a:xfrm>
              <a:prstGeom prst="rect">
                <a:avLst/>
              </a:prstGeom>
            </p:spPr>
          </p:pic>
          <p:pic>
            <p:nvPicPr>
              <p:cNvPr id="7" name="Picture 6">
                <a:extLst>
                  <a:ext uri="{FF2B5EF4-FFF2-40B4-BE49-F238E27FC236}">
                    <a16:creationId xmlns:a16="http://schemas.microsoft.com/office/drawing/2014/main" id="{B126895E-1383-1A2F-3DC7-AAA0BD0502A0}"/>
                  </a:ext>
                </a:extLst>
              </p:cNvPr>
              <p:cNvPicPr>
                <a:picLocks noChangeAspect="1"/>
              </p:cNvPicPr>
              <p:nvPr/>
            </p:nvPicPr>
            <p:blipFill rotWithShape="1">
              <a:blip r:embed="rId4">
                <a:extLst>
                  <a:ext uri="{28A0092B-C50C-407E-A947-70E740481C1C}">
                    <a14:useLocalDpi xmlns:a14="http://schemas.microsoft.com/office/drawing/2010/main" val="0"/>
                  </a:ext>
                </a:extLst>
              </a:blip>
              <a:srcRect t="-7538"/>
              <a:stretch/>
            </p:blipFill>
            <p:spPr>
              <a:xfrm>
                <a:off x="358171" y="5040610"/>
                <a:ext cx="3052541" cy="445795"/>
              </a:xfrm>
              <a:prstGeom prst="rect">
                <a:avLst/>
              </a:prstGeom>
            </p:spPr>
          </p:pic>
        </p:grpSp>
      </p:grpSp>
      <p:grpSp>
        <p:nvGrpSpPr>
          <p:cNvPr id="17" name="Group 16">
            <a:extLst>
              <a:ext uri="{FF2B5EF4-FFF2-40B4-BE49-F238E27FC236}">
                <a16:creationId xmlns:a16="http://schemas.microsoft.com/office/drawing/2014/main" id="{44FAE38F-3758-0685-70F3-1F04C42C93B5}"/>
              </a:ext>
            </a:extLst>
          </p:cNvPr>
          <p:cNvGrpSpPr/>
          <p:nvPr/>
        </p:nvGrpSpPr>
        <p:grpSpPr>
          <a:xfrm>
            <a:off x="6177412" y="0"/>
            <a:ext cx="3670008" cy="6858000"/>
            <a:chOff x="7494148" y="0"/>
            <a:chExt cx="3670008" cy="6858000"/>
          </a:xfrm>
        </p:grpSpPr>
        <p:grpSp>
          <p:nvGrpSpPr>
            <p:cNvPr id="15" name="Group 14">
              <a:extLst>
                <a:ext uri="{FF2B5EF4-FFF2-40B4-BE49-F238E27FC236}">
                  <a16:creationId xmlns:a16="http://schemas.microsoft.com/office/drawing/2014/main" id="{4654789E-6B1D-4CFD-9CFB-5E0019F5B340}"/>
                </a:ext>
              </a:extLst>
            </p:cNvPr>
            <p:cNvGrpSpPr/>
            <p:nvPr/>
          </p:nvGrpSpPr>
          <p:grpSpPr>
            <a:xfrm>
              <a:off x="7802882" y="535504"/>
              <a:ext cx="3052540" cy="6322496"/>
              <a:chOff x="4682058" y="984383"/>
              <a:chExt cx="3052540" cy="6322496"/>
            </a:xfrm>
          </p:grpSpPr>
          <p:pic>
            <p:nvPicPr>
              <p:cNvPr id="14" name="Picture 13" descr="A text on a white background&#10;&#10;Description automatically generated">
                <a:extLst>
                  <a:ext uri="{FF2B5EF4-FFF2-40B4-BE49-F238E27FC236}">
                    <a16:creationId xmlns:a16="http://schemas.microsoft.com/office/drawing/2014/main" id="{068C02A5-B3CA-F8DE-4101-F96BD8AD9837}"/>
                  </a:ext>
                </a:extLst>
              </p:cNvPr>
              <p:cNvPicPr>
                <a:picLocks noChangeAspect="1"/>
              </p:cNvPicPr>
              <p:nvPr/>
            </p:nvPicPr>
            <p:blipFill rotWithShape="1">
              <a:blip r:embed="rId5">
                <a:extLst>
                  <a:ext uri="{28A0092B-C50C-407E-A947-70E740481C1C}">
                    <a14:useLocalDpi xmlns:a14="http://schemas.microsoft.com/office/drawing/2010/main" val="0"/>
                  </a:ext>
                </a:extLst>
              </a:blip>
              <a:srcRect r="3041"/>
              <a:stretch/>
            </p:blipFill>
            <p:spPr>
              <a:xfrm>
                <a:off x="4682058" y="4440354"/>
                <a:ext cx="3052540" cy="2866525"/>
              </a:xfrm>
              <a:prstGeom prst="rect">
                <a:avLst/>
              </a:prstGeom>
            </p:spPr>
          </p:pic>
          <p:pic>
            <p:nvPicPr>
              <p:cNvPr id="12" name="Picture 11" descr="A text on a page&#10;&#10;Description automatically generated">
                <a:extLst>
                  <a:ext uri="{FF2B5EF4-FFF2-40B4-BE49-F238E27FC236}">
                    <a16:creationId xmlns:a16="http://schemas.microsoft.com/office/drawing/2014/main" id="{36FF0722-8976-9B6C-418A-B4E7D83C4C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2058" y="984383"/>
                <a:ext cx="3052540" cy="3607547"/>
              </a:xfrm>
              <a:prstGeom prst="rect">
                <a:avLst/>
              </a:prstGeom>
            </p:spPr>
          </p:pic>
        </p:grpSp>
        <p:sp>
          <p:nvSpPr>
            <p:cNvPr id="16" name="TextBox 15">
              <a:extLst>
                <a:ext uri="{FF2B5EF4-FFF2-40B4-BE49-F238E27FC236}">
                  <a16:creationId xmlns:a16="http://schemas.microsoft.com/office/drawing/2014/main" id="{22B9AA89-C325-448E-F3C1-7341BCB984BA}"/>
                </a:ext>
              </a:extLst>
            </p:cNvPr>
            <p:cNvSpPr txBox="1"/>
            <p:nvPr/>
          </p:nvSpPr>
          <p:spPr>
            <a:xfrm>
              <a:off x="7494148" y="0"/>
              <a:ext cx="3670008" cy="646331"/>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2 Nephi 30:9–15</a:t>
              </a:r>
            </a:p>
          </p:txBody>
        </p:sp>
      </p:grpSp>
    </p:spTree>
    <p:extLst>
      <p:ext uri="{BB962C8B-B14F-4D97-AF65-F5344CB8AC3E}">
        <p14:creationId xmlns:p14="http://schemas.microsoft.com/office/powerpoint/2010/main" val="1443281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C8A654-395F-4EC4-095D-D22A2DFFAD63}"/>
              </a:ext>
            </a:extLst>
          </p:cNvPr>
          <p:cNvSpPr txBox="1"/>
          <p:nvPr/>
        </p:nvSpPr>
        <p:spPr>
          <a:xfrm>
            <a:off x="789432" y="462071"/>
            <a:ext cx="10415015" cy="4524315"/>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it shall come to pass in that day that </a:t>
            </a:r>
            <a:r>
              <a:rPr kumimoji="0" lang="en-US" sz="40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the Lord shall set his hand again the second time to recover the remnant of his people</a:t>
            </a: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which shall be left, from Assyria, and from Egypt, and from </a:t>
            </a:r>
            <a:r>
              <a:rPr kumimoji="0" lang="en-US" sz="40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Pathros</a:t>
            </a: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from Cush, and from Elam, and from Shinar, and from Hamath, and from the islands of the sea.”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2 Nephi 21:11</a:t>
            </a:r>
          </a:p>
        </p:txBody>
      </p:sp>
    </p:spTree>
    <p:extLst>
      <p:ext uri="{BB962C8B-B14F-4D97-AF65-F5344CB8AC3E}">
        <p14:creationId xmlns:p14="http://schemas.microsoft.com/office/powerpoint/2010/main" val="3357846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568452" y="2625460"/>
            <a:ext cx="11055096" cy="3083921"/>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“Manasseh, Ephraim; and Ephraim, Manasseh; they together shall be against Judah. For all this his anger is not turned away, but his hand is stretched out still.”</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2 Nephi 19:21</a:t>
            </a:r>
          </a:p>
        </p:txBody>
      </p:sp>
    </p:spTree>
    <p:extLst>
      <p:ext uri="{BB962C8B-B14F-4D97-AF65-F5344CB8AC3E}">
        <p14:creationId xmlns:p14="http://schemas.microsoft.com/office/powerpoint/2010/main" val="3357955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C8A654-395F-4EC4-095D-D22A2DFFAD63}"/>
              </a:ext>
            </a:extLst>
          </p:cNvPr>
          <p:cNvSpPr txBox="1"/>
          <p:nvPr/>
        </p:nvSpPr>
        <p:spPr>
          <a:xfrm>
            <a:off x="789432" y="462071"/>
            <a:ext cx="10415015" cy="1754326"/>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it shall come to pass in that day that the Lord shall set his hand again the second time to recover the remnant of his people which shall be left, from Assyria, and from Egypt, and from </a:t>
            </a:r>
            <a:r>
              <a:rPr kumimoji="0" lang="en-US" sz="24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Pathros</a:t>
            </a:r>
            <a:r>
              <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from Cush, and from Elam, and from Shinar, and from Hamath, and from the islands of the sea.”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2 Nephi 21:11</a:t>
            </a:r>
          </a:p>
        </p:txBody>
      </p:sp>
      <p:sp>
        <p:nvSpPr>
          <p:cNvPr id="3" name="TextBox 2">
            <a:extLst>
              <a:ext uri="{FF2B5EF4-FFF2-40B4-BE49-F238E27FC236}">
                <a16:creationId xmlns:a16="http://schemas.microsoft.com/office/drawing/2014/main" id="{21A09A48-6E3C-F613-3D56-40B94843D580}"/>
              </a:ext>
            </a:extLst>
          </p:cNvPr>
          <p:cNvSpPr txBox="1"/>
          <p:nvPr/>
        </p:nvSpPr>
        <p:spPr>
          <a:xfrm>
            <a:off x="353962" y="2333685"/>
            <a:ext cx="11611896" cy="4524315"/>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“After my father left Jerusalem…[the Jews] hardened their hearts; and according to my prophecy they have been destroyed, save it be </a:t>
            </a:r>
            <a:r>
              <a:rPr kumimoji="0" lang="en-US" sz="40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those which are carried away captive into Babylon…Notwithstanding they have been carried away they shall return again, and possess the land of Jerusalem</a:t>
            </a: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wherefore, they shall be restored again to the land of their inheritance.” </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(2 Nephi 25:10–11)</a:t>
            </a:r>
          </a:p>
        </p:txBody>
      </p:sp>
    </p:spTree>
    <p:extLst>
      <p:ext uri="{BB962C8B-B14F-4D97-AF65-F5344CB8AC3E}">
        <p14:creationId xmlns:p14="http://schemas.microsoft.com/office/powerpoint/2010/main" val="4165722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C8A654-395F-4EC4-095D-D22A2DFFAD63}"/>
              </a:ext>
            </a:extLst>
          </p:cNvPr>
          <p:cNvSpPr txBox="1"/>
          <p:nvPr/>
        </p:nvSpPr>
        <p:spPr>
          <a:xfrm>
            <a:off x="789432" y="462071"/>
            <a:ext cx="10415015" cy="1754326"/>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it shall come to pass in that day that </a:t>
            </a:r>
            <a:r>
              <a:rPr kumimoji="0" lang="en-US" sz="24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the Lord shall set his hand again the second time</a:t>
            </a:r>
            <a:r>
              <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to </a:t>
            </a:r>
            <a:r>
              <a:rPr kumimoji="0" lang="en-US" sz="24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recover the remnant of his people </a:t>
            </a:r>
            <a:r>
              <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which shall be left, from Assyria, and from Egypt, and from </a:t>
            </a:r>
            <a:r>
              <a:rPr kumimoji="0" lang="en-US" sz="24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Pathros</a:t>
            </a:r>
            <a:r>
              <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from Cush, and from Elam, and from Shinar, and from Hamath, and from the islands of the sea.”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2 Nephi 21:11</a:t>
            </a:r>
          </a:p>
        </p:txBody>
      </p:sp>
      <p:sp>
        <p:nvSpPr>
          <p:cNvPr id="3" name="TextBox 2">
            <a:extLst>
              <a:ext uri="{FF2B5EF4-FFF2-40B4-BE49-F238E27FC236}">
                <a16:creationId xmlns:a16="http://schemas.microsoft.com/office/drawing/2014/main" id="{21A09A48-6E3C-F613-3D56-40B94843D580}"/>
              </a:ext>
            </a:extLst>
          </p:cNvPr>
          <p:cNvSpPr txBox="1"/>
          <p:nvPr/>
        </p:nvSpPr>
        <p:spPr>
          <a:xfrm>
            <a:off x="353962" y="2333685"/>
            <a:ext cx="11611896" cy="2862322"/>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“And </a:t>
            </a:r>
            <a:r>
              <a:rPr kumimoji="0" lang="en-US" sz="40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the Lord will set his hand again the second time </a:t>
            </a: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to </a:t>
            </a:r>
            <a:r>
              <a:rPr kumimoji="0" lang="en-US" sz="40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restore his people from their lost and fallen state</a:t>
            </a: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Wherefore, he will proceed to do </a:t>
            </a:r>
            <a:r>
              <a:rPr kumimoji="0" lang="en-US" sz="4000" b="1" i="0" u="none" strike="noStrike" kern="1200" cap="none" spc="0" normalizeH="0" baseline="0" noProof="0" dirty="0">
                <a:ln>
                  <a:noFill/>
                </a:ln>
                <a:solidFill>
                  <a:srgbClr val="DDF074"/>
                </a:solidFill>
                <a:effectLst>
                  <a:glow rad="190500">
                    <a:prstClr val="black">
                      <a:alpha val="75000"/>
                    </a:prstClr>
                  </a:glow>
                </a:effectLst>
                <a:uLnTx/>
                <a:uFillTx/>
                <a:latin typeface="Calibri" panose="020F0502020204030204"/>
                <a:ea typeface="+mn-ea"/>
                <a:cs typeface="+mn-cs"/>
              </a:rPr>
              <a:t>a marvelous work and a wonder</a:t>
            </a: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among the children of men.”</a:t>
            </a:r>
          </a:p>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(2 Nephi 25:17)</a:t>
            </a:r>
            <a:endPar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3554311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C8A654-395F-4EC4-095D-D22A2DFFAD63}"/>
              </a:ext>
            </a:extLst>
          </p:cNvPr>
          <p:cNvSpPr txBox="1"/>
          <p:nvPr/>
        </p:nvSpPr>
        <p:spPr>
          <a:xfrm>
            <a:off x="789432" y="462071"/>
            <a:ext cx="10415015" cy="1754326"/>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it shall come to pass in that day that the Lord shall </a:t>
            </a:r>
            <a:r>
              <a:rPr kumimoji="0" lang="en-US" sz="24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set his hand again the second time to recover </a:t>
            </a:r>
            <a:r>
              <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the remnant of his people which shall be left, from Assyria, and from Egypt, and from </a:t>
            </a:r>
            <a:r>
              <a:rPr kumimoji="0" lang="en-US" sz="24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Pathros</a:t>
            </a:r>
            <a:r>
              <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from Cush, and from Elam, and from Shinar, and from Hamath, and from the islands of the sea.”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2 Nephi 21:11</a:t>
            </a:r>
          </a:p>
        </p:txBody>
      </p:sp>
      <p:sp>
        <p:nvSpPr>
          <p:cNvPr id="3" name="TextBox 2">
            <a:extLst>
              <a:ext uri="{FF2B5EF4-FFF2-40B4-BE49-F238E27FC236}">
                <a16:creationId xmlns:a16="http://schemas.microsoft.com/office/drawing/2014/main" id="{21A09A48-6E3C-F613-3D56-40B94843D580}"/>
              </a:ext>
            </a:extLst>
          </p:cNvPr>
          <p:cNvSpPr txBox="1"/>
          <p:nvPr/>
        </p:nvSpPr>
        <p:spPr>
          <a:xfrm>
            <a:off x="353962" y="2333685"/>
            <a:ext cx="11611896" cy="4579715"/>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that day…I shall proceed to do a marvelous work among them, that I may remember my covenants which I have made unto the children of men, that I may </a:t>
            </a:r>
            <a:r>
              <a:rPr kumimoji="0" lang="en-US" sz="36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set my hand again the second time to recover my people</a:t>
            </a: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which are of the house of Israel; And also, that I may remember the promises which I have made unto thee, Nephi…that the words of your seed should proceed forth out of my mouth… for a standard unto my people.”</a:t>
            </a:r>
          </a:p>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(2 Nephi 29:1–2)</a:t>
            </a:r>
          </a:p>
        </p:txBody>
      </p:sp>
    </p:spTree>
    <p:extLst>
      <p:ext uri="{BB962C8B-B14F-4D97-AF65-F5344CB8AC3E}">
        <p14:creationId xmlns:p14="http://schemas.microsoft.com/office/powerpoint/2010/main" val="4053116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7D08B8-A0C6-DC90-AB0C-6753D47E4F85}"/>
              </a:ext>
            </a:extLst>
          </p:cNvPr>
          <p:cNvPicPr>
            <a:picLocks noChangeAspect="1"/>
          </p:cNvPicPr>
          <p:nvPr/>
        </p:nvPicPr>
        <p:blipFill rotWithShape="1">
          <a:blip r:embed="rId2"/>
          <a:srcRect b="5081"/>
          <a:stretch/>
        </p:blipFill>
        <p:spPr>
          <a:xfrm>
            <a:off x="20" y="-9228"/>
            <a:ext cx="12191980" cy="6856718"/>
          </a:xfrm>
          <a:prstGeom prst="rect">
            <a:avLst/>
          </a:prstGeom>
        </p:spPr>
      </p:pic>
      <p:sp>
        <p:nvSpPr>
          <p:cNvPr id="4" name="TextBox 3">
            <a:extLst>
              <a:ext uri="{FF2B5EF4-FFF2-40B4-BE49-F238E27FC236}">
                <a16:creationId xmlns:a16="http://schemas.microsoft.com/office/drawing/2014/main" id="{F4720B7B-3AA7-F8D0-8BB4-88EFDB399450}"/>
              </a:ext>
            </a:extLst>
          </p:cNvPr>
          <p:cNvSpPr txBox="1"/>
          <p:nvPr/>
        </p:nvSpPr>
        <p:spPr>
          <a:xfrm>
            <a:off x="5433849" y="-105102"/>
            <a:ext cx="6884275" cy="1077218"/>
          </a:xfrm>
          <a:prstGeom prst="rect">
            <a:avLst/>
          </a:prstGeom>
          <a:noFill/>
        </p:spPr>
        <p:txBody>
          <a:bodyPr wrap="square" rtlCol="0">
            <a:spAutoFit/>
          </a:bodyPr>
          <a:lstStyle/>
          <a:p>
            <a:pPr algn="ctr"/>
            <a:r>
              <a:rPr lang="en-US" sz="3200" b="1" dirty="0"/>
              <a:t>Download at johnhiltoniii.com/</a:t>
            </a:r>
            <a:r>
              <a:rPr lang="en-US" sz="3200" b="1" dirty="0" err="1"/>
              <a:t>thebookofmormon</a:t>
            </a:r>
            <a:endParaRPr lang="en-US" sz="3200" b="1" dirty="0"/>
          </a:p>
        </p:txBody>
      </p:sp>
    </p:spTree>
    <p:extLst>
      <p:ext uri="{BB962C8B-B14F-4D97-AF65-F5344CB8AC3E}">
        <p14:creationId xmlns:p14="http://schemas.microsoft.com/office/powerpoint/2010/main" val="1727909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18BB0BA-78C8-C2DF-D6BA-2D9970F4C281}"/>
              </a:ext>
            </a:extLst>
          </p:cNvPr>
          <p:cNvSpPr/>
          <p:nvPr/>
        </p:nvSpPr>
        <p:spPr>
          <a:xfrm>
            <a:off x="0" y="1"/>
            <a:ext cx="12192000" cy="6858000"/>
          </a:xfrm>
          <a:prstGeom prst="rect">
            <a:avLst/>
          </a:prstGeom>
          <a:solidFill>
            <a:srgbClr val="1008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3" name="Picture 2" descr="A person in a suit and tie&#10;&#10;Description automatically generated with medium confidence">
            <a:extLst>
              <a:ext uri="{FF2B5EF4-FFF2-40B4-BE49-F238E27FC236}">
                <a16:creationId xmlns:a16="http://schemas.microsoft.com/office/drawing/2014/main" id="{E7DB0ED7-AAAA-6AD0-29B4-5850B3AAF6E4}"/>
              </a:ext>
            </a:extLst>
          </p:cNvPr>
          <p:cNvPicPr>
            <a:picLocks noChangeAspect="1"/>
          </p:cNvPicPr>
          <p:nvPr/>
        </p:nvPicPr>
        <p:blipFill rotWithShape="1">
          <a:blip r:embed="rId2"/>
          <a:srcRect l="31395"/>
          <a:stretch/>
        </p:blipFill>
        <p:spPr>
          <a:xfrm>
            <a:off x="-1" y="0"/>
            <a:ext cx="8364279" cy="6858000"/>
          </a:xfrm>
          <a:prstGeom prst="rect">
            <a:avLst/>
          </a:prstGeom>
          <a:ln>
            <a:noFill/>
          </a:ln>
          <a:effectLst>
            <a:softEdge rad="112500"/>
          </a:effectLst>
        </p:spPr>
      </p:pic>
      <p:sp>
        <p:nvSpPr>
          <p:cNvPr id="11" name="TextBox 10">
            <a:extLst>
              <a:ext uri="{FF2B5EF4-FFF2-40B4-BE49-F238E27FC236}">
                <a16:creationId xmlns:a16="http://schemas.microsoft.com/office/drawing/2014/main" id="{3E753F29-0A9B-3829-CE68-CF9C265BA0DB}"/>
              </a:ext>
            </a:extLst>
          </p:cNvPr>
          <p:cNvSpPr txBox="1"/>
          <p:nvPr/>
        </p:nvSpPr>
        <p:spPr>
          <a:xfrm>
            <a:off x="3801035" y="358588"/>
            <a:ext cx="8122023" cy="4576637"/>
          </a:xfrm>
          <a:prstGeom prst="rect">
            <a:avLst/>
          </a:prstGeom>
          <a:noFill/>
        </p:spPr>
        <p:txBody>
          <a:bodyPr wrap="square" rtlCol="0">
            <a:spAutoFit/>
          </a:bodyPr>
          <a:lstStyle/>
          <a:p>
            <a:pPr marL="233363" marR="0" lvl="0" indent="-233363" algn="ctr" defTabSz="457200" rtl="0" eaLnBrk="1" fontAlgn="auto" latinLnBrk="0" hangingPunct="1">
              <a:lnSpc>
                <a:spcPct val="9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6C069">
                    <a:lumMod val="75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800" b="1" i="0" u="none" strike="noStrike" kern="1200" cap="none" spc="0" normalizeH="0" baseline="0" noProof="0" dirty="0">
                <a:ln>
                  <a:noFill/>
                </a:ln>
                <a:solidFill>
                  <a:srgbClr val="E6C069">
                    <a:lumMod val="75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The gathering of</a:t>
            </a:r>
          </a:p>
          <a:p>
            <a:pPr marL="233363" marR="0" lvl="0" indent="-233363" algn="ctr" defTabSz="4572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6C069">
                    <a:lumMod val="75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     Israel is the </a:t>
            </a:r>
            <a:r>
              <a:rPr kumimoji="0" lang="en-US" sz="4800" b="1" i="1" u="none" strike="noStrike" kern="1200" cap="none" spc="0" normalizeH="0" baseline="0" noProof="0" dirty="0">
                <a:ln>
                  <a:noFill/>
                </a:ln>
                <a:solidFill>
                  <a:srgbClr val="E6C069">
                    <a:lumMod val="60000"/>
                    <a:lumOff val="40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most</a:t>
            </a:r>
          </a:p>
          <a:p>
            <a:pPr marL="233363" marR="0" lvl="0" indent="-233363" algn="ctr" defTabSz="4572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6C069">
                    <a:lumMod val="75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important work</a:t>
            </a:r>
          </a:p>
          <a:p>
            <a:pPr marL="233363" marR="0" lvl="0" indent="-233363" algn="ctr" defTabSz="4572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6C069">
                    <a:lumMod val="75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a:ln>
                  <a:noFill/>
                </a:ln>
                <a:solidFill>
                  <a:srgbClr val="FFFF99"/>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taking place</a:t>
            </a:r>
          </a:p>
          <a:p>
            <a:pPr marL="0" marR="0" lvl="0" indent="0" algn="ctr" defTabSz="457200" rtl="0" eaLnBrk="1" fontAlgn="auto" latinLnBrk="0" hangingPunct="1">
              <a:lnSpc>
                <a:spcPct val="90000"/>
              </a:lnSpc>
              <a:spcBef>
                <a:spcPts val="0"/>
              </a:spcBef>
              <a:spcAft>
                <a:spcPts val="1200"/>
              </a:spcAft>
              <a:buClrTx/>
              <a:buSzTx/>
              <a:buFontTx/>
              <a:buNone/>
              <a:tabLst/>
              <a:defRPr/>
            </a:pPr>
            <a:r>
              <a:rPr kumimoji="0" lang="en-US" sz="4800" b="0" i="0" u="none" strike="noStrike" kern="1200" cap="none" spc="0" normalizeH="0" baseline="0" noProof="0" dirty="0">
                <a:ln>
                  <a:noFill/>
                </a:ln>
                <a:solidFill>
                  <a:srgbClr val="FFFF99"/>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         on earth today.”</a:t>
            </a:r>
            <a:endParaRPr kumimoji="0" lang="en-US" sz="4000" b="0" i="0" u="none" strike="noStrike" kern="1200" cap="none" spc="0" normalizeH="0" baseline="0" noProof="0" dirty="0">
              <a:ln>
                <a:noFill/>
              </a:ln>
              <a:solidFill>
                <a:srgbClr val="FFFFCC"/>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457200" rtl="0" eaLnBrk="1" fontAlgn="auto" latinLnBrk="0" hangingPunct="1">
              <a:lnSpc>
                <a:spcPct val="9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E6C069">
                    <a:lumMod val="40000"/>
                    <a:lumOff val="60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President Russell M. Nelson</a:t>
            </a:r>
            <a:br>
              <a:rPr kumimoji="0" lang="en-US" sz="2800" b="0" i="0" u="none" strike="noStrike" kern="1200" cap="none" spc="0" normalizeH="0" baseline="0" noProof="0" dirty="0">
                <a:ln>
                  <a:noFill/>
                </a:ln>
                <a:solidFill>
                  <a:srgbClr val="E6C069">
                    <a:lumMod val="40000"/>
                    <a:lumOff val="60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1" u="none" strike="noStrike" kern="1200" cap="none" spc="0" normalizeH="0" baseline="0" noProof="0" dirty="0">
                <a:ln>
                  <a:noFill/>
                </a:ln>
                <a:solidFill>
                  <a:srgbClr val="E6C069">
                    <a:lumMod val="40000"/>
                    <a:lumOff val="60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General Conference, </a:t>
            </a:r>
            <a:r>
              <a:rPr kumimoji="0" lang="en-US" sz="2800" b="0" i="0" u="none" strike="noStrike" kern="1200" cap="none" spc="0" normalizeH="0" baseline="0" noProof="0" dirty="0">
                <a:ln>
                  <a:noFill/>
                </a:ln>
                <a:solidFill>
                  <a:srgbClr val="E6C069">
                    <a:lumMod val="40000"/>
                    <a:lumOff val="60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October 2022</a:t>
            </a:r>
          </a:p>
        </p:txBody>
      </p:sp>
    </p:spTree>
    <p:extLst>
      <p:ext uri="{BB962C8B-B14F-4D97-AF65-F5344CB8AC3E}">
        <p14:creationId xmlns:p14="http://schemas.microsoft.com/office/powerpoint/2010/main" val="741988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0275E491-5753-E6E3-31F0-4533932E81E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 r="13"/>
          <a:stretch/>
        </p:blipFill>
        <p:spPr>
          <a:xfrm>
            <a:off x="3049" y="0"/>
            <a:ext cx="12188951" cy="6858000"/>
          </a:xfrm>
          <a:prstGeom prst="rect">
            <a:avLst/>
          </a:prstGeom>
        </p:spPr>
      </p:pic>
      <p:sp>
        <p:nvSpPr>
          <p:cNvPr id="5" name="TextBox 4">
            <a:extLst>
              <a:ext uri="{FF2B5EF4-FFF2-40B4-BE49-F238E27FC236}">
                <a16:creationId xmlns:a16="http://schemas.microsoft.com/office/drawing/2014/main" id="{BF82DAC8-4122-4B13-6DDF-E09415048495}"/>
              </a:ext>
            </a:extLst>
          </p:cNvPr>
          <p:cNvSpPr txBox="1"/>
          <p:nvPr/>
        </p:nvSpPr>
        <p:spPr>
          <a:xfrm>
            <a:off x="0" y="1109407"/>
            <a:ext cx="5938982" cy="3961357"/>
          </a:xfrm>
          <a:prstGeom prst="rect">
            <a:avLst/>
          </a:prstGeom>
          <a:effectLst>
            <a:glow rad="101600">
              <a:schemeClr val="tx1">
                <a:alpha val="60000"/>
              </a:schemeClr>
            </a:glow>
          </a:effectLst>
        </p:spPr>
        <p:txBody>
          <a:bodyPr vert="horz" lIns="91440" tIns="45720" rIns="91440" bIns="45720" rtlCol="0">
            <a:no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“The Book of Mormon [is] the most correct of any book on earth, and the keystone of our religion, and a </a:t>
            </a:r>
          </a:p>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[person] would </a:t>
            </a:r>
          </a:p>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get nearer to </a:t>
            </a:r>
          </a:p>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God by </a:t>
            </a:r>
            <a:r>
              <a:rPr kumimoji="0" lang="en-US" sz="4800" b="1" i="1" u="none" strike="noStrike" kern="1200" cap="none" spc="0" normalizeH="0" baseline="0" noProof="0" dirty="0">
                <a:ln>
                  <a:noFill/>
                </a:ln>
                <a:solidFill>
                  <a:srgbClr val="FFC000">
                    <a:lumMod val="60000"/>
                    <a:lumOff val="40000"/>
                  </a:srgbClr>
                </a:solidFill>
                <a:effectLst>
                  <a:glow rad="190500">
                    <a:prstClr val="black">
                      <a:alpha val="75000"/>
                    </a:prstClr>
                  </a:glow>
                </a:effectLst>
                <a:uLnTx/>
                <a:uFillTx/>
                <a:latin typeface="Calibri" panose="020F0502020204030204"/>
                <a:ea typeface="+mn-ea"/>
                <a:cs typeface="+mn-cs"/>
              </a:rPr>
              <a:t>abiding</a:t>
            </a:r>
            <a:r>
              <a:rPr kumimoji="0" lang="en-US" sz="3600" b="1" i="0" u="none" strike="noStrike" kern="1200" cap="none" spc="0" normalizeH="0" baseline="0" noProof="0" dirty="0">
                <a:ln>
                  <a:noFill/>
                </a:ln>
                <a:solidFill>
                  <a:srgbClr val="E6E6E6"/>
                </a:solidFill>
                <a:effectLst>
                  <a:glow rad="190500">
                    <a:prstClr val="black">
                      <a:alpha val="75000"/>
                    </a:prstClr>
                  </a:glow>
                </a:effectLst>
                <a:uLnTx/>
                <a:uFillTx/>
                <a:latin typeface="Calibri" panose="020F0502020204030204"/>
                <a:ea typeface="+mn-ea"/>
                <a:cs typeface="+mn-cs"/>
              </a:rPr>
              <a:t> </a:t>
            </a:r>
          </a:p>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6E6E6"/>
                </a:solidFill>
                <a:effectLst>
                  <a:glow rad="190500">
                    <a:prstClr val="black">
                      <a:alpha val="75000"/>
                    </a:prstClr>
                  </a:glow>
                </a:effectLst>
                <a:uLnTx/>
                <a:uFillTx/>
                <a:latin typeface="Calibri" panose="020F0502020204030204"/>
                <a:ea typeface="+mn-ea"/>
                <a:cs typeface="+mn-cs"/>
              </a:rPr>
              <a:t>  </a:t>
            </a: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by its precepts, </a:t>
            </a:r>
          </a:p>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than by any </a:t>
            </a:r>
          </a:p>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other book.”</a:t>
            </a:r>
            <a:endPar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66B90F-0B72-FE13-C388-784850B7FE73}"/>
              </a:ext>
            </a:extLst>
          </p:cNvPr>
          <p:cNvSpPr txBox="1"/>
          <p:nvPr/>
        </p:nvSpPr>
        <p:spPr>
          <a:xfrm>
            <a:off x="9954544" y="6438037"/>
            <a:ext cx="2792795"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glow rad="190500">
                    <a:prstClr val="black">
                      <a:alpha val="75000"/>
                    </a:prstClr>
                  </a:glow>
                </a:effectLst>
                <a:uLnTx/>
                <a:uFillTx/>
                <a:latin typeface="Calibri" panose="020F0502020204030204"/>
                <a:ea typeface="+mn-ea"/>
                <a:cs typeface="+mn-cs"/>
              </a:rPr>
              <a:t>David Lindsley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057590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18BB0BA-78C8-C2DF-D6BA-2D9970F4C281}"/>
              </a:ext>
            </a:extLst>
          </p:cNvPr>
          <p:cNvSpPr/>
          <p:nvPr/>
        </p:nvSpPr>
        <p:spPr>
          <a:xfrm>
            <a:off x="0" y="1"/>
            <a:ext cx="12192000" cy="6858000"/>
          </a:xfrm>
          <a:prstGeom prst="rect">
            <a:avLst/>
          </a:prstGeom>
          <a:solidFill>
            <a:srgbClr val="1008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3" name="Picture 2" descr="A person in a suit and tie&#10;&#10;Description automatically generated with medium confidence">
            <a:extLst>
              <a:ext uri="{FF2B5EF4-FFF2-40B4-BE49-F238E27FC236}">
                <a16:creationId xmlns:a16="http://schemas.microsoft.com/office/drawing/2014/main" id="{E7DB0ED7-AAAA-6AD0-29B4-5850B3AAF6E4}"/>
              </a:ext>
            </a:extLst>
          </p:cNvPr>
          <p:cNvPicPr>
            <a:picLocks noChangeAspect="1"/>
          </p:cNvPicPr>
          <p:nvPr/>
        </p:nvPicPr>
        <p:blipFill rotWithShape="1">
          <a:blip r:embed="rId2"/>
          <a:srcRect l="31395"/>
          <a:stretch/>
        </p:blipFill>
        <p:spPr>
          <a:xfrm>
            <a:off x="-1" y="0"/>
            <a:ext cx="8364279" cy="6858000"/>
          </a:xfrm>
          <a:prstGeom prst="rect">
            <a:avLst/>
          </a:prstGeom>
          <a:ln>
            <a:noFill/>
          </a:ln>
          <a:effectLst>
            <a:softEdge rad="112500"/>
          </a:effectLst>
        </p:spPr>
      </p:pic>
      <p:sp>
        <p:nvSpPr>
          <p:cNvPr id="11" name="TextBox 10">
            <a:extLst>
              <a:ext uri="{FF2B5EF4-FFF2-40B4-BE49-F238E27FC236}">
                <a16:creationId xmlns:a16="http://schemas.microsoft.com/office/drawing/2014/main" id="{3E753F29-0A9B-3829-CE68-CF9C265BA0DB}"/>
              </a:ext>
            </a:extLst>
          </p:cNvPr>
          <p:cNvSpPr txBox="1"/>
          <p:nvPr/>
        </p:nvSpPr>
        <p:spPr>
          <a:xfrm>
            <a:off x="3801035" y="358588"/>
            <a:ext cx="8122023" cy="4576637"/>
          </a:xfrm>
          <a:prstGeom prst="rect">
            <a:avLst/>
          </a:prstGeom>
          <a:noFill/>
        </p:spPr>
        <p:txBody>
          <a:bodyPr wrap="square" rtlCol="0">
            <a:spAutoFit/>
          </a:bodyPr>
          <a:lstStyle/>
          <a:p>
            <a:pPr marL="233363" marR="0" lvl="0" indent="-233363" algn="ctr" defTabSz="457200" rtl="0" eaLnBrk="1" fontAlgn="auto" latinLnBrk="0" hangingPunct="1">
              <a:lnSpc>
                <a:spcPct val="9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6C069">
                    <a:lumMod val="75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800" b="1" i="0" u="none" strike="noStrike" kern="1200" cap="none" spc="0" normalizeH="0" baseline="0" noProof="0" dirty="0">
                <a:ln>
                  <a:noFill/>
                </a:ln>
                <a:solidFill>
                  <a:srgbClr val="E6C069">
                    <a:lumMod val="75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The gathering of</a:t>
            </a:r>
          </a:p>
          <a:p>
            <a:pPr marL="233363" marR="0" lvl="0" indent="-233363" algn="ctr" defTabSz="4572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6C069">
                    <a:lumMod val="75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     Israel is the </a:t>
            </a:r>
            <a:r>
              <a:rPr kumimoji="0" lang="en-US" sz="4800" b="1" i="1" u="none" strike="noStrike" kern="1200" cap="none" spc="0" normalizeH="0" baseline="0" noProof="0" dirty="0">
                <a:ln>
                  <a:noFill/>
                </a:ln>
                <a:solidFill>
                  <a:srgbClr val="E6C069">
                    <a:lumMod val="60000"/>
                    <a:lumOff val="40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most</a:t>
            </a:r>
          </a:p>
          <a:p>
            <a:pPr marL="233363" marR="0" lvl="0" indent="-233363" algn="ctr" defTabSz="4572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6C069">
                    <a:lumMod val="75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important work</a:t>
            </a:r>
          </a:p>
          <a:p>
            <a:pPr marL="233363" marR="0" lvl="0" indent="-233363" algn="ctr" defTabSz="4572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6C069">
                    <a:lumMod val="75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a:ln>
                  <a:noFill/>
                </a:ln>
                <a:solidFill>
                  <a:srgbClr val="FFFF99"/>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taking place</a:t>
            </a:r>
          </a:p>
          <a:p>
            <a:pPr marL="0" marR="0" lvl="0" indent="0" algn="ctr" defTabSz="457200" rtl="0" eaLnBrk="1" fontAlgn="auto" latinLnBrk="0" hangingPunct="1">
              <a:lnSpc>
                <a:spcPct val="90000"/>
              </a:lnSpc>
              <a:spcBef>
                <a:spcPts val="0"/>
              </a:spcBef>
              <a:spcAft>
                <a:spcPts val="1200"/>
              </a:spcAft>
              <a:buClrTx/>
              <a:buSzTx/>
              <a:buFontTx/>
              <a:buNone/>
              <a:tabLst/>
              <a:defRPr/>
            </a:pPr>
            <a:r>
              <a:rPr kumimoji="0" lang="en-US" sz="4800" b="0" i="0" u="none" strike="noStrike" kern="1200" cap="none" spc="0" normalizeH="0" baseline="0" noProof="0" dirty="0">
                <a:ln>
                  <a:noFill/>
                </a:ln>
                <a:solidFill>
                  <a:srgbClr val="FFFF99"/>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         on earth today.”</a:t>
            </a:r>
            <a:endParaRPr kumimoji="0" lang="en-US" sz="4000" b="0" i="0" u="none" strike="noStrike" kern="1200" cap="none" spc="0" normalizeH="0" baseline="0" noProof="0" dirty="0">
              <a:ln>
                <a:noFill/>
              </a:ln>
              <a:solidFill>
                <a:srgbClr val="FFFFCC"/>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457200" rtl="0" eaLnBrk="1" fontAlgn="auto" latinLnBrk="0" hangingPunct="1">
              <a:lnSpc>
                <a:spcPct val="9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E6C069">
                    <a:lumMod val="40000"/>
                    <a:lumOff val="60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President Russell M. Nelson</a:t>
            </a:r>
            <a:br>
              <a:rPr kumimoji="0" lang="en-US" sz="2800" b="0" i="0" u="none" strike="noStrike" kern="1200" cap="none" spc="0" normalizeH="0" baseline="0" noProof="0" dirty="0">
                <a:ln>
                  <a:noFill/>
                </a:ln>
                <a:solidFill>
                  <a:srgbClr val="E6C069">
                    <a:lumMod val="40000"/>
                    <a:lumOff val="60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1" u="none" strike="noStrike" kern="1200" cap="none" spc="0" normalizeH="0" baseline="0" noProof="0" dirty="0">
                <a:ln>
                  <a:noFill/>
                </a:ln>
                <a:solidFill>
                  <a:srgbClr val="E6C069">
                    <a:lumMod val="40000"/>
                    <a:lumOff val="60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General Conference, </a:t>
            </a:r>
            <a:r>
              <a:rPr kumimoji="0" lang="en-US" sz="2800" b="0" i="0" u="none" strike="noStrike" kern="1200" cap="none" spc="0" normalizeH="0" baseline="0" noProof="0" dirty="0">
                <a:ln>
                  <a:noFill/>
                </a:ln>
                <a:solidFill>
                  <a:srgbClr val="E6C069">
                    <a:lumMod val="40000"/>
                    <a:lumOff val="60000"/>
                  </a:srgbClr>
                </a:solidFill>
                <a:effectLst>
                  <a:glow rad="101600">
                    <a:prstClr val="black">
                      <a:alpha val="40000"/>
                    </a:prstClr>
                  </a:glow>
                </a:effectLst>
                <a:uLnTx/>
                <a:uFillTx/>
                <a:latin typeface="Calibri" panose="020F0502020204030204" pitchFamily="34" charset="0"/>
                <a:ea typeface="Calibri" panose="020F0502020204030204" pitchFamily="34" charset="0"/>
                <a:cs typeface="Calibri" panose="020F0502020204030204" pitchFamily="34" charset="0"/>
              </a:rPr>
              <a:t>October 2022</a:t>
            </a:r>
          </a:p>
        </p:txBody>
      </p:sp>
    </p:spTree>
    <p:extLst>
      <p:ext uri="{BB962C8B-B14F-4D97-AF65-F5344CB8AC3E}">
        <p14:creationId xmlns:p14="http://schemas.microsoft.com/office/powerpoint/2010/main" val="3577146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485900" y="274638"/>
            <a:ext cx="9220200" cy="715962"/>
          </a:xfrm>
        </p:spPr>
        <p:txBody>
          <a:bodyPr>
            <a:normAutofit fontScale="90000"/>
          </a:bodyPr>
          <a:lstStyle/>
          <a:p>
            <a:pPr algn="ctr"/>
            <a:r>
              <a:rPr lang="en-US" b="1" dirty="0">
                <a:latin typeface="Calibri" panose="020F0502020204030204" pitchFamily="34" charset="0"/>
                <a:cs typeface="Calibri" panose="020F0502020204030204" pitchFamily="34" charset="0"/>
              </a:rPr>
              <a:t>Isaiah Bringing us to Christ</a:t>
            </a:r>
          </a:p>
        </p:txBody>
      </p:sp>
      <p:sp>
        <p:nvSpPr>
          <p:cNvPr id="6" name="Content Placeholder 5"/>
          <p:cNvSpPr>
            <a:spLocks noGrp="1"/>
          </p:cNvSpPr>
          <p:nvPr>
            <p:ph idx="1"/>
          </p:nvPr>
        </p:nvSpPr>
        <p:spPr>
          <a:xfrm>
            <a:off x="685800" y="990600"/>
            <a:ext cx="10896600" cy="5791200"/>
          </a:xfrm>
        </p:spPr>
        <p:txBody>
          <a:bodyPr>
            <a:normAutofit fontScale="92500"/>
          </a:bodyPr>
          <a:lstStyle/>
          <a:p>
            <a:pPr marL="36900" indent="0">
              <a:buNone/>
            </a:pPr>
            <a:r>
              <a:rPr lang="en-US" sz="3400" b="1" dirty="0">
                <a:ln>
                  <a:noFill/>
                </a:ln>
                <a:solidFill>
                  <a:prstClr val="white"/>
                </a:solidFill>
                <a:effectLst>
                  <a:glow rad="190500">
                    <a:prstClr val="black">
                      <a:alpha val="75000"/>
                    </a:prstClr>
                  </a:glow>
                </a:effectLst>
                <a:latin typeface="Calibri" panose="020F0502020204030204"/>
              </a:rPr>
              <a:t>“For can a woman forget her sucking child…? Yea, they may forget, yet will </a:t>
            </a:r>
            <a:r>
              <a:rPr lang="en-US" sz="3400" b="1" dirty="0">
                <a:ln>
                  <a:noFill/>
                </a:ln>
                <a:solidFill>
                  <a:srgbClr val="FFCC00"/>
                </a:solidFill>
                <a:effectLst>
                  <a:glow rad="190500">
                    <a:prstClr val="black">
                      <a:alpha val="75000"/>
                    </a:prstClr>
                  </a:glow>
                </a:effectLst>
                <a:latin typeface="Calibri" panose="020F0502020204030204"/>
              </a:rPr>
              <a:t>I not forget thee</a:t>
            </a:r>
            <a:r>
              <a:rPr lang="en-US" sz="3400" b="1" dirty="0">
                <a:ln>
                  <a:noFill/>
                </a:ln>
                <a:solidFill>
                  <a:prstClr val="white"/>
                </a:solidFill>
                <a:effectLst>
                  <a:glow rad="190500">
                    <a:prstClr val="black">
                      <a:alpha val="75000"/>
                    </a:prstClr>
                  </a:glow>
                </a:effectLst>
                <a:latin typeface="Calibri" panose="020F0502020204030204"/>
              </a:rPr>
              <a:t>” (1 Nephi 21:15)</a:t>
            </a:r>
          </a:p>
          <a:p>
            <a:pPr marL="36900" indent="0">
              <a:buNone/>
            </a:pPr>
            <a:r>
              <a:rPr lang="en-US" sz="3400" b="1" dirty="0">
                <a:ln>
                  <a:noFill/>
                </a:ln>
                <a:solidFill>
                  <a:prstClr val="white"/>
                </a:solidFill>
                <a:effectLst>
                  <a:glow rad="190500">
                    <a:prstClr val="black">
                      <a:alpha val="75000"/>
                    </a:prstClr>
                  </a:glow>
                </a:effectLst>
                <a:latin typeface="Calibri" panose="020F0502020204030204"/>
              </a:rPr>
              <a:t>“Behold I have </a:t>
            </a:r>
            <a:r>
              <a:rPr lang="en-US" sz="3400" b="1" dirty="0">
                <a:ln>
                  <a:noFill/>
                </a:ln>
                <a:solidFill>
                  <a:srgbClr val="FFCC00"/>
                </a:solidFill>
                <a:effectLst>
                  <a:glow rad="190500">
                    <a:prstClr val="black">
                      <a:alpha val="75000"/>
                    </a:prstClr>
                  </a:glow>
                </a:effectLst>
                <a:latin typeface="Calibri" panose="020F0502020204030204"/>
              </a:rPr>
              <a:t>graven thee upon the palms of my hands</a:t>
            </a:r>
            <a:r>
              <a:rPr lang="en-US" sz="3400" b="1" dirty="0">
                <a:ln>
                  <a:noFill/>
                </a:ln>
                <a:solidFill>
                  <a:prstClr val="white"/>
                </a:solidFill>
                <a:effectLst>
                  <a:glow rad="190500">
                    <a:prstClr val="black">
                      <a:alpha val="75000"/>
                    </a:prstClr>
                  </a:glow>
                </a:effectLst>
                <a:latin typeface="Calibri" panose="020F0502020204030204"/>
              </a:rPr>
              <a:t>” (1 Nephi 21:16)</a:t>
            </a:r>
          </a:p>
          <a:p>
            <a:pPr marL="36900" indent="0">
              <a:buNone/>
            </a:pPr>
            <a:r>
              <a:rPr lang="en-US" sz="3400" b="1" dirty="0">
                <a:ln>
                  <a:noFill/>
                </a:ln>
                <a:solidFill>
                  <a:prstClr val="white"/>
                </a:solidFill>
                <a:effectLst>
                  <a:glow rad="190500">
                    <a:prstClr val="black">
                      <a:alpha val="75000"/>
                    </a:prstClr>
                  </a:glow>
                </a:effectLst>
                <a:latin typeface="Calibri" panose="020F0502020204030204"/>
              </a:rPr>
              <a:t>“I am he that </a:t>
            </a:r>
            <a:r>
              <a:rPr lang="en-US" sz="3400" b="1" dirty="0" err="1">
                <a:ln>
                  <a:noFill/>
                </a:ln>
                <a:solidFill>
                  <a:srgbClr val="FFCC00"/>
                </a:solidFill>
                <a:effectLst>
                  <a:glow rad="190500">
                    <a:prstClr val="black">
                      <a:alpha val="75000"/>
                    </a:prstClr>
                  </a:glow>
                </a:effectLst>
                <a:latin typeface="Calibri" panose="020F0502020204030204"/>
              </a:rPr>
              <a:t>comforteth</a:t>
            </a:r>
            <a:r>
              <a:rPr lang="en-US" sz="3400" b="1" dirty="0">
                <a:ln>
                  <a:noFill/>
                </a:ln>
                <a:solidFill>
                  <a:srgbClr val="FFCC00"/>
                </a:solidFill>
                <a:effectLst>
                  <a:glow rad="190500">
                    <a:prstClr val="black">
                      <a:alpha val="75000"/>
                    </a:prstClr>
                  </a:glow>
                </a:effectLst>
                <a:latin typeface="Calibri" panose="020F0502020204030204"/>
              </a:rPr>
              <a:t> you</a:t>
            </a:r>
            <a:r>
              <a:rPr lang="en-US" sz="3400" b="1" dirty="0">
                <a:ln>
                  <a:noFill/>
                </a:ln>
                <a:solidFill>
                  <a:prstClr val="white"/>
                </a:solidFill>
                <a:effectLst>
                  <a:glow rad="190500">
                    <a:prstClr val="black">
                      <a:alpha val="75000"/>
                    </a:prstClr>
                  </a:glow>
                </a:effectLst>
                <a:latin typeface="Calibri" panose="020F0502020204030204"/>
              </a:rPr>
              <a:t>” (2 Nephi 8:12)</a:t>
            </a:r>
          </a:p>
          <a:p>
            <a:pPr marL="36900" indent="0">
              <a:buNone/>
            </a:pPr>
            <a:r>
              <a:rPr lang="en-US" sz="3400" b="1" dirty="0">
                <a:ln>
                  <a:noFill/>
                </a:ln>
                <a:solidFill>
                  <a:prstClr val="white"/>
                </a:solidFill>
                <a:effectLst>
                  <a:glow rad="190500">
                    <a:prstClr val="black">
                      <a:alpha val="75000"/>
                    </a:prstClr>
                  </a:glow>
                </a:effectLst>
                <a:latin typeface="Calibri" panose="020F0502020204030204"/>
              </a:rPr>
              <a:t>“A virgin shall conceive and </a:t>
            </a:r>
            <a:r>
              <a:rPr lang="en-US" sz="3400" b="1" dirty="0">
                <a:ln>
                  <a:noFill/>
                </a:ln>
                <a:solidFill>
                  <a:srgbClr val="FFCC00"/>
                </a:solidFill>
                <a:effectLst>
                  <a:glow rad="190500">
                    <a:prstClr val="black">
                      <a:alpha val="75000"/>
                    </a:prstClr>
                  </a:glow>
                </a:effectLst>
                <a:latin typeface="Calibri" panose="020F0502020204030204"/>
              </a:rPr>
              <a:t>bear a son</a:t>
            </a:r>
            <a:r>
              <a:rPr lang="en-US" sz="3400" b="1" dirty="0">
                <a:ln>
                  <a:noFill/>
                </a:ln>
                <a:solidFill>
                  <a:prstClr val="white"/>
                </a:solidFill>
                <a:effectLst>
                  <a:glow rad="190500">
                    <a:prstClr val="black">
                      <a:alpha val="75000"/>
                    </a:prstClr>
                  </a:glow>
                </a:effectLst>
                <a:latin typeface="Calibri" panose="020F0502020204030204"/>
              </a:rPr>
              <a:t>” (2 Nephi 17:14)</a:t>
            </a:r>
          </a:p>
          <a:p>
            <a:pPr marL="36900" indent="0">
              <a:buNone/>
            </a:pPr>
            <a:r>
              <a:rPr lang="en-US" sz="3400" b="1" dirty="0">
                <a:ln>
                  <a:noFill/>
                </a:ln>
                <a:solidFill>
                  <a:prstClr val="white"/>
                </a:solidFill>
                <a:effectLst>
                  <a:glow rad="190500">
                    <a:prstClr val="black">
                      <a:alpha val="75000"/>
                    </a:prstClr>
                  </a:glow>
                </a:effectLst>
                <a:latin typeface="Calibri" panose="020F0502020204030204"/>
              </a:rPr>
              <a:t>“</a:t>
            </a:r>
            <a:r>
              <a:rPr lang="en-US" sz="3400" b="1" dirty="0">
                <a:ln>
                  <a:noFill/>
                </a:ln>
                <a:solidFill>
                  <a:srgbClr val="FFCC00"/>
                </a:solidFill>
                <a:effectLst>
                  <a:glow rad="190500">
                    <a:prstClr val="black">
                      <a:alpha val="75000"/>
                    </a:prstClr>
                  </a:glow>
                </a:effectLst>
                <a:latin typeface="Calibri" panose="020F0502020204030204"/>
              </a:rPr>
              <a:t>His name shall be called</a:t>
            </a:r>
            <a:r>
              <a:rPr lang="en-US" sz="3400" b="1">
                <a:ln>
                  <a:noFill/>
                </a:ln>
                <a:solidFill>
                  <a:prstClr val="white"/>
                </a:solidFill>
                <a:effectLst>
                  <a:glow rad="190500">
                    <a:prstClr val="black">
                      <a:alpha val="75000"/>
                    </a:prstClr>
                  </a:glow>
                </a:effectLst>
                <a:latin typeface="Calibri" panose="020F0502020204030204"/>
              </a:rPr>
              <a:t>, Wonderful Counselor</a:t>
            </a:r>
            <a:r>
              <a:rPr lang="en-US" sz="3400" b="1" dirty="0">
                <a:ln>
                  <a:noFill/>
                </a:ln>
                <a:solidFill>
                  <a:prstClr val="white"/>
                </a:solidFill>
                <a:effectLst>
                  <a:glow rad="190500">
                    <a:prstClr val="black">
                      <a:alpha val="75000"/>
                    </a:prstClr>
                  </a:glow>
                </a:effectLst>
                <a:latin typeface="Calibri" panose="020F0502020204030204"/>
              </a:rPr>
              <a:t>, The Mighty God, the Everlasting Father, the Prince of Peace” (2 Nephi 19:6)</a:t>
            </a:r>
          </a:p>
          <a:p>
            <a:pPr marL="36900" indent="0">
              <a:buNone/>
            </a:pPr>
            <a:r>
              <a:rPr lang="en-US" sz="3400" b="1" dirty="0">
                <a:ln>
                  <a:noFill/>
                </a:ln>
                <a:solidFill>
                  <a:prstClr val="white"/>
                </a:solidFill>
                <a:effectLst>
                  <a:glow rad="190500">
                    <a:prstClr val="black">
                      <a:alpha val="75000"/>
                    </a:prstClr>
                  </a:glow>
                </a:effectLst>
                <a:latin typeface="Calibri" panose="020F0502020204030204"/>
              </a:rPr>
              <a:t>“The </a:t>
            </a:r>
            <a:r>
              <a:rPr lang="en-US" sz="3400" b="1" dirty="0">
                <a:ln>
                  <a:noFill/>
                </a:ln>
                <a:solidFill>
                  <a:srgbClr val="FFCC00"/>
                </a:solidFill>
                <a:effectLst>
                  <a:glow rad="190500">
                    <a:prstClr val="black">
                      <a:alpha val="75000"/>
                    </a:prstClr>
                  </a:glow>
                </a:effectLst>
                <a:latin typeface="Calibri" panose="020F0502020204030204"/>
              </a:rPr>
              <a:t>Lord Jehovah is my strength </a:t>
            </a:r>
            <a:r>
              <a:rPr lang="en-US" sz="3400" b="1" dirty="0">
                <a:ln>
                  <a:noFill/>
                </a:ln>
                <a:solidFill>
                  <a:prstClr val="white"/>
                </a:solidFill>
                <a:effectLst>
                  <a:glow rad="190500">
                    <a:prstClr val="black">
                      <a:alpha val="75000"/>
                    </a:prstClr>
                  </a:glow>
                </a:effectLst>
                <a:latin typeface="Calibri" panose="020F0502020204030204"/>
              </a:rPr>
              <a:t>and my song” (2 Nephi 22:2)</a:t>
            </a:r>
          </a:p>
        </p:txBody>
      </p:sp>
    </p:spTree>
    <p:extLst>
      <p:ext uri="{BB962C8B-B14F-4D97-AF65-F5344CB8AC3E}">
        <p14:creationId xmlns:p14="http://schemas.microsoft.com/office/powerpoint/2010/main" val="47634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568452" y="2625460"/>
            <a:ext cx="11055096" cy="3083921"/>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“Manasseh, Ephraim; and Ephraim, Manasseh; they together shall be against Judah. For all this his anger is not turned away, but his hand is stretched out still.”</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2 Nephi 19:21</a:t>
            </a:r>
          </a:p>
        </p:txBody>
      </p:sp>
      <p:sp>
        <p:nvSpPr>
          <p:cNvPr id="2" name="TextBox 1">
            <a:extLst>
              <a:ext uri="{FF2B5EF4-FFF2-40B4-BE49-F238E27FC236}">
                <a16:creationId xmlns:a16="http://schemas.microsoft.com/office/drawing/2014/main" id="{81964469-B1A9-CF3C-CB39-F0AA271DFAAB}"/>
              </a:ext>
            </a:extLst>
          </p:cNvPr>
          <p:cNvSpPr txBox="1"/>
          <p:nvPr/>
        </p:nvSpPr>
        <p:spPr>
          <a:xfrm>
            <a:off x="480822" y="299359"/>
            <a:ext cx="11230356" cy="1865126"/>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r>
              <a:rPr kumimoji="0" lang="en-US" sz="4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True or False: </a:t>
            </a:r>
            <a:endPar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 principle from this verse is that no matter how bad things get, God’s hand is always stretched out. </a:t>
            </a:r>
            <a:endPar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99501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568452" y="2625460"/>
            <a:ext cx="11055096" cy="3083921"/>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“Manasseh, Ephraim; and Ephraim, Manasseh; they together shall be against Judah. For all this his anger is </a:t>
            </a:r>
            <a:r>
              <a:rPr kumimoji="0" lang="en-US" sz="44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not</a:t>
            </a: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turned away, but his hand is stretched out still.”</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2 Nephi 19:21</a:t>
            </a:r>
          </a:p>
        </p:txBody>
      </p:sp>
      <p:sp>
        <p:nvSpPr>
          <p:cNvPr id="2" name="TextBox 1">
            <a:extLst>
              <a:ext uri="{FF2B5EF4-FFF2-40B4-BE49-F238E27FC236}">
                <a16:creationId xmlns:a16="http://schemas.microsoft.com/office/drawing/2014/main" id="{81964469-B1A9-CF3C-CB39-F0AA271DFAAB}"/>
              </a:ext>
            </a:extLst>
          </p:cNvPr>
          <p:cNvSpPr txBox="1"/>
          <p:nvPr/>
        </p:nvSpPr>
        <p:spPr>
          <a:xfrm>
            <a:off x="480822" y="299359"/>
            <a:ext cx="11230356" cy="1865126"/>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r>
              <a:rPr kumimoji="0" lang="en-US" sz="4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True or </a:t>
            </a:r>
            <a:r>
              <a:rPr kumimoji="0" lang="en-US" sz="48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False</a:t>
            </a:r>
            <a:r>
              <a:rPr kumimoji="0" lang="en-US" sz="4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endPar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 principle from this verse is that no matter how bad things get, God’s hand is always stretched out. </a:t>
            </a:r>
            <a:endPar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869820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495300" y="1107556"/>
            <a:ext cx="11055096" cy="4912114"/>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“Therefore, is the anger of the Lord kindled against his people, and he hath stretched forth his hand against them, and hath smitten them; and the hills did tremble, and their carcasses were torn in the midst of the streets. For all this his anger is </a:t>
            </a:r>
            <a:r>
              <a:rPr kumimoji="0" lang="en-US" sz="44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not </a:t>
            </a:r>
            <a:r>
              <a:rPr kumimoji="0" lang="en-US" sz="44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turned away, but </a:t>
            </a:r>
            <a:r>
              <a:rPr kumimoji="0" lang="en-US" sz="4400" b="1" i="0" u="none" strike="noStrike" kern="1200" cap="none" spc="0" normalizeH="0" baseline="0" noProof="0" dirty="0">
                <a:ln>
                  <a:noFill/>
                </a:ln>
                <a:solidFill>
                  <a:schemeClr val="accent4"/>
                </a:solidFill>
                <a:effectLst>
                  <a:glow rad="190500">
                    <a:prstClr val="black">
                      <a:alpha val="75000"/>
                    </a:prstClr>
                  </a:glow>
                </a:effectLst>
                <a:uLnTx/>
                <a:uFillTx/>
                <a:latin typeface="Calibri" panose="020F0502020204030204"/>
                <a:ea typeface="+mn-ea"/>
                <a:cs typeface="+mn-cs"/>
              </a:rPr>
              <a:t>his hand is stretched out still</a:t>
            </a:r>
            <a:r>
              <a:rPr kumimoji="0" lang="en-US" sz="44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2 Nephi 15:25</a:t>
            </a:r>
          </a:p>
        </p:txBody>
      </p:sp>
    </p:spTree>
    <p:extLst>
      <p:ext uri="{BB962C8B-B14F-4D97-AF65-F5344CB8AC3E}">
        <p14:creationId xmlns:p14="http://schemas.microsoft.com/office/powerpoint/2010/main" val="1778256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495300" y="1107556"/>
            <a:ext cx="11055096" cy="4912114"/>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“Therefore the Lord shall have no joy in their young men, neither shall have mercy on their fatherless and widows; for every one of them is a hypocrite and an evildoer, and every mouth </a:t>
            </a:r>
            <a:r>
              <a:rPr kumimoji="0" lang="en-US" sz="4400" b="1" i="0" u="none" strike="noStrike" kern="1200" cap="none" spc="0" normalizeH="0" baseline="0" noProof="0" dirty="0" err="1">
                <a:ln>
                  <a:noFill/>
                </a:ln>
                <a:solidFill>
                  <a:schemeClr val="bg1"/>
                </a:solidFill>
                <a:effectLst>
                  <a:glow rad="190500">
                    <a:prstClr val="black">
                      <a:alpha val="75000"/>
                    </a:prstClr>
                  </a:glow>
                </a:effectLst>
                <a:uLnTx/>
                <a:uFillTx/>
                <a:latin typeface="Calibri" panose="020F0502020204030204"/>
                <a:ea typeface="+mn-ea"/>
                <a:cs typeface="+mn-cs"/>
              </a:rPr>
              <a:t>speaketh</a:t>
            </a:r>
            <a:r>
              <a:rPr kumimoji="0" lang="en-US" sz="44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 folly. For all this his anger is </a:t>
            </a:r>
            <a:r>
              <a:rPr kumimoji="0" lang="en-US" sz="44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not </a:t>
            </a:r>
            <a:r>
              <a:rPr kumimoji="0" lang="en-US" sz="44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turned away, but his </a:t>
            </a:r>
            <a:r>
              <a:rPr kumimoji="0" lang="en-US" sz="4400" b="1" i="0" u="none" strike="noStrike" kern="1200" cap="none" spc="0" normalizeH="0" baseline="0" noProof="0" dirty="0">
                <a:ln>
                  <a:noFill/>
                </a:ln>
                <a:solidFill>
                  <a:schemeClr val="accent4"/>
                </a:solidFill>
                <a:effectLst>
                  <a:glow rad="190500">
                    <a:prstClr val="black">
                      <a:alpha val="75000"/>
                    </a:prstClr>
                  </a:glow>
                </a:effectLst>
                <a:uLnTx/>
                <a:uFillTx/>
                <a:latin typeface="Calibri" panose="020F0502020204030204"/>
                <a:ea typeface="+mn-ea"/>
                <a:cs typeface="+mn-cs"/>
              </a:rPr>
              <a:t>hand is stretched out still</a:t>
            </a:r>
            <a:r>
              <a:rPr kumimoji="0" lang="en-US" sz="44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2 Nephi 19:17</a:t>
            </a:r>
          </a:p>
        </p:txBody>
      </p:sp>
      <p:sp>
        <p:nvSpPr>
          <p:cNvPr id="2" name="TextBox 1">
            <a:extLst>
              <a:ext uri="{FF2B5EF4-FFF2-40B4-BE49-F238E27FC236}">
                <a16:creationId xmlns:a16="http://schemas.microsoft.com/office/drawing/2014/main" id="{BEFCE8AC-BDE5-1119-EF3B-5DAA180EC5AA}"/>
              </a:ext>
            </a:extLst>
          </p:cNvPr>
          <p:cNvSpPr txBox="1"/>
          <p:nvPr/>
        </p:nvSpPr>
        <p:spPr>
          <a:xfrm>
            <a:off x="2880741" y="327268"/>
            <a:ext cx="6430518" cy="701731"/>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2 Nephi 19:12, 17, 21; 20:4</a:t>
            </a:r>
            <a:endParaRPr kumimoji="0" lang="en-US" sz="40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3211331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extLst>
              <a:ext uri="{28A0092B-C50C-407E-A947-70E740481C1C}">
                <a14:useLocalDpi xmlns:a14="http://schemas.microsoft.com/office/drawing/2010/main" val="0"/>
              </a:ext>
            </a:extLst>
          </a:blip>
          <a:srcRect l="74" r="74"/>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87708" y="641212"/>
            <a:ext cx="6464808" cy="3582519"/>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“I will be merciful unto them, saith the Lord God, if they will repent and come unto me; for </a:t>
            </a:r>
            <a:r>
              <a:rPr kumimoji="0" lang="en-US" sz="36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mine arm is lengthened out all the day long</a:t>
            </a: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saith the Lord God of Hosts.”</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2 Nephi 28:32</a:t>
            </a:r>
          </a:p>
        </p:txBody>
      </p:sp>
      <p:sp>
        <p:nvSpPr>
          <p:cNvPr id="2" name="TextBox 1">
            <a:extLst>
              <a:ext uri="{FF2B5EF4-FFF2-40B4-BE49-F238E27FC236}">
                <a16:creationId xmlns:a16="http://schemas.microsoft.com/office/drawing/2014/main" id="{667997BD-7389-1777-6E79-F6B79F94E58A}"/>
              </a:ext>
            </a:extLst>
          </p:cNvPr>
          <p:cNvSpPr txBox="1"/>
          <p:nvPr/>
        </p:nvSpPr>
        <p:spPr>
          <a:xfrm>
            <a:off x="87708" y="4223731"/>
            <a:ext cx="6962316" cy="2585323"/>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“How merciful is our God unto us, for he </a:t>
            </a:r>
            <a:r>
              <a:rPr kumimoji="0" lang="en-US" sz="36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remembereth</a:t>
            </a: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the house of Israel…and </a:t>
            </a:r>
            <a:r>
              <a:rPr kumimoji="0" lang="en-US" sz="36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he stretches forth his hands unto them all the day long</a:t>
            </a: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Jacob 6:4</a:t>
            </a:r>
          </a:p>
        </p:txBody>
      </p:sp>
    </p:spTree>
    <p:extLst>
      <p:ext uri="{BB962C8B-B14F-4D97-AF65-F5344CB8AC3E}">
        <p14:creationId xmlns:p14="http://schemas.microsoft.com/office/powerpoint/2010/main" val="32472036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6.1.4122"/>
  <p:tag name="SLIDO_PRESENTATION_ID" val="00000000-0000-0000-0000-000000000000"/>
  <p:tag name="SLIDO_EVENT_UUID" val="f7353c7f-f508-438c-a8a9-098a8214d95d"/>
  <p:tag name="SLIDO_EVENT_SECTION_UUID" val="d8f3c05b-81c0-4ee6-bc9a-3fb16dadc652"/>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3.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4589</TotalTime>
  <Words>3738</Words>
  <Application>Microsoft Office PowerPoint</Application>
  <PresentationFormat>Widescreen</PresentationFormat>
  <Paragraphs>185</Paragraphs>
  <Slides>47</Slides>
  <Notes>40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47</vt:i4>
      </vt:variant>
    </vt:vector>
  </HeadingPairs>
  <TitlesOfParts>
    <vt:vector size="57" baseType="lpstr">
      <vt:lpstr>Arial</vt:lpstr>
      <vt:lpstr>Calibri</vt:lpstr>
      <vt:lpstr>Calibri Light</vt:lpstr>
      <vt:lpstr>Calisto MT</vt:lpstr>
      <vt:lpstr>Franklin Gothic Book</vt:lpstr>
      <vt:lpstr>Georgia</vt:lpstr>
      <vt:lpstr>Wingdings 2</vt:lpstr>
      <vt:lpstr>Office Theme</vt:lpstr>
      <vt:lpstr>Slate</vt:lpstr>
      <vt:lpstr>Crop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we’ve seen judgments of God against Israel and Judah, what other nations receive God’s judgment?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rest of the story is found in  2 Kings 18-19, Isaiah 36-39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Isaiah Bringing us to Christ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dc:creator>
  <cp:lastModifiedBy>John Hilton</cp:lastModifiedBy>
  <cp:revision>93</cp:revision>
  <dcterms:created xsi:type="dcterms:W3CDTF">2023-07-10T21:29:41Z</dcterms:created>
  <dcterms:modified xsi:type="dcterms:W3CDTF">2024-01-29T17:02:05Z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1.6.1.4122</vt:lpwstr>
  </property>
</Properties>
</file>