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4"/>
  </p:notesMasterIdLst>
  <p:sldIdLst>
    <p:sldId id="369" r:id="rId3"/>
    <p:sldId id="377" r:id="rId4"/>
    <p:sldId id="378" r:id="rId5"/>
    <p:sldId id="382" r:id="rId6"/>
    <p:sldId id="614" r:id="rId7"/>
    <p:sldId id="383" r:id="rId8"/>
    <p:sldId id="384" r:id="rId9"/>
    <p:sldId id="1480" r:id="rId10"/>
    <p:sldId id="386" r:id="rId11"/>
    <p:sldId id="387" r:id="rId12"/>
    <p:sldId id="1504" r:id="rId13"/>
    <p:sldId id="528" r:id="rId14"/>
    <p:sldId id="529" r:id="rId15"/>
    <p:sldId id="547" r:id="rId16"/>
    <p:sldId id="548" r:id="rId17"/>
    <p:sldId id="549" r:id="rId18"/>
    <p:sldId id="551" r:id="rId19"/>
    <p:sldId id="550" r:id="rId20"/>
    <p:sldId id="1513" r:id="rId21"/>
    <p:sldId id="552" r:id="rId22"/>
    <p:sldId id="553" r:id="rId23"/>
    <p:sldId id="562" r:id="rId24"/>
    <p:sldId id="1502" r:id="rId25"/>
    <p:sldId id="563" r:id="rId26"/>
    <p:sldId id="564" r:id="rId27"/>
    <p:sldId id="1494" r:id="rId28"/>
    <p:sldId id="1495" r:id="rId29"/>
    <p:sldId id="1496" r:id="rId30"/>
    <p:sldId id="1497" r:id="rId31"/>
    <p:sldId id="1498" r:id="rId32"/>
    <p:sldId id="565" r:id="rId33"/>
    <p:sldId id="566" r:id="rId34"/>
    <p:sldId id="567" r:id="rId35"/>
    <p:sldId id="568" r:id="rId36"/>
    <p:sldId id="569" r:id="rId37"/>
    <p:sldId id="570" r:id="rId38"/>
    <p:sldId id="571" r:id="rId39"/>
    <p:sldId id="1481" r:id="rId40"/>
    <p:sldId id="575" r:id="rId41"/>
    <p:sldId id="576" r:id="rId42"/>
    <p:sldId id="1482" r:id="rId43"/>
    <p:sldId id="578" r:id="rId44"/>
    <p:sldId id="612" r:id="rId45"/>
    <p:sldId id="613" r:id="rId46"/>
    <p:sldId id="583" r:id="rId47"/>
    <p:sldId id="1483" r:id="rId48"/>
    <p:sldId id="1503" r:id="rId49"/>
    <p:sldId id="1484" r:id="rId50"/>
    <p:sldId id="584" r:id="rId51"/>
    <p:sldId id="585" r:id="rId52"/>
    <p:sldId id="1485" r:id="rId53"/>
    <p:sldId id="586" r:id="rId54"/>
    <p:sldId id="587" r:id="rId55"/>
    <p:sldId id="588" r:id="rId56"/>
    <p:sldId id="589" r:id="rId57"/>
    <p:sldId id="1488" r:id="rId58"/>
    <p:sldId id="598" r:id="rId59"/>
    <p:sldId id="599" r:id="rId60"/>
    <p:sldId id="601" r:id="rId61"/>
    <p:sldId id="1487" r:id="rId62"/>
    <p:sldId id="602" r:id="rId63"/>
    <p:sldId id="603" r:id="rId64"/>
    <p:sldId id="604" r:id="rId65"/>
    <p:sldId id="296" r:id="rId66"/>
    <p:sldId id="297" r:id="rId67"/>
    <p:sldId id="1505" r:id="rId68"/>
    <p:sldId id="1509" r:id="rId69"/>
    <p:sldId id="1508" r:id="rId70"/>
    <p:sldId id="1507" r:id="rId71"/>
    <p:sldId id="1506" r:id="rId72"/>
    <p:sldId id="1510" r:id="rId73"/>
    <p:sldId id="1511" r:id="rId74"/>
    <p:sldId id="605" r:id="rId75"/>
    <p:sldId id="299" r:id="rId76"/>
    <p:sldId id="607" r:id="rId77"/>
    <p:sldId id="609" r:id="rId78"/>
    <p:sldId id="608" r:id="rId79"/>
    <p:sldId id="1490" r:id="rId80"/>
    <p:sldId id="610" r:id="rId81"/>
    <p:sldId id="1491" r:id="rId82"/>
    <p:sldId id="590" r:id="rId83"/>
    <p:sldId id="591" r:id="rId84"/>
    <p:sldId id="592" r:id="rId85"/>
    <p:sldId id="593" r:id="rId86"/>
    <p:sldId id="594" r:id="rId87"/>
    <p:sldId id="595" r:id="rId88"/>
    <p:sldId id="1493" r:id="rId89"/>
    <p:sldId id="1514" r:id="rId90"/>
    <p:sldId id="1342" r:id="rId91"/>
    <p:sldId id="1345" r:id="rId92"/>
    <p:sldId id="1344"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B6AC"/>
    <a:srgbClr val="D9D9D9"/>
    <a:srgbClr val="EDEBE1"/>
    <a:srgbClr val="E7E9E9"/>
    <a:srgbClr val="EEEDEB"/>
    <a:srgbClr val="FBFFFD"/>
    <a:srgbClr val="F0E9E8"/>
    <a:srgbClr val="E4DBD4"/>
    <a:srgbClr val="C28E82"/>
    <a:srgbClr val="A778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41" autoAdjust="0"/>
    <p:restoredTop sz="82479" autoAdjust="0"/>
  </p:normalViewPr>
  <p:slideViewPr>
    <p:cSldViewPr snapToGrid="0">
      <p:cViewPr varScale="1">
        <p:scale>
          <a:sx n="58" d="100"/>
          <a:sy n="58" d="100"/>
        </p:scale>
        <p:origin x="83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09C0DF-96D0-4DF6-A5EF-00E9ED1A5015}" type="datetimeFigureOut">
              <a:rPr lang="en-US" smtClean="0"/>
              <a:t>2/26/2024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2A9CF-C9EA-4226-AB1E-D166B95DF920}" type="slidenum">
              <a:rPr lang="en-US" smtClean="0"/>
              <a:t>‹#›</a:t>
            </a:fld>
            <a:endParaRPr lang="en-US"/>
          </a:p>
        </p:txBody>
      </p:sp>
    </p:spTree>
    <p:extLst>
      <p:ext uri="{BB962C8B-B14F-4D97-AF65-F5344CB8AC3E}">
        <p14:creationId xmlns:p14="http://schemas.microsoft.com/office/powerpoint/2010/main" val="3860225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Arial" panose="020B0604020202020204" pitchFamily="34" charset="0"/>
              </a:rPr>
              <a:t>“In order to get an airplane off the ground, you must create lift.”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Arial" panose="020B0604020202020204" pitchFamily="34" charset="0"/>
              </a:rPr>
              <a:t>“I pray the Holy Ghost will confirm the truthfulness of the principles I emphasize.”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Arial" panose="020B0604020202020204" pitchFamily="34" charset="0"/>
              </a:rPr>
              <a:t>“In life, the sandpaper of circumstances often smooths our crustiness and patiently polishes our rough edges.”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Arial" panose="020B0604020202020204" pitchFamily="34" charset="0"/>
              </a:rPr>
              <a:t>“I admire the ward leaders who invite the widows to all social activities.”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https://assets.churchofjesuschrist.org/2d/80/2d80ffe3553647fce3aa56734a34fe259a26f606/bednar_official_portrait.png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https://www.churchofjesuschrist.org/bc/content/ldsorg/church/news/2018/11/14/350-1150013-MaxwellN-0309crp.jpg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https://www.churchofjesuschrist.org/bc/content/shared/content/images/leaders/thomas-s-monson-large.jpg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https://assets.churchofjesuschrist.org/f8e3f3665cadaf1f32602520e3fd2cd7aab9a266.png</a:t>
            </a:r>
          </a:p>
        </p:txBody>
      </p:sp>
      <p:sp>
        <p:nvSpPr>
          <p:cNvPr id="4" name="Slide Number Placeholder 3"/>
          <p:cNvSpPr>
            <a:spLocks noGrp="1"/>
          </p:cNvSpPr>
          <p:nvPr>
            <p:ph type="sldNum" sz="quarter" idx="5"/>
          </p:nvPr>
        </p:nvSpPr>
        <p:spPr/>
        <p:txBody>
          <a:bodyPr/>
          <a:lstStyle/>
          <a:p>
            <a:fld id="{84F25BC8-0032-4AFE-A0E9-255B0750EB56}" type="slidenum">
              <a:rPr lang="en-US" smtClean="0"/>
              <a:t>1</a:t>
            </a:fld>
            <a:endParaRPr lang="en-US"/>
          </a:p>
        </p:txBody>
      </p:sp>
    </p:spTree>
    <p:extLst>
      <p:ext uri="{BB962C8B-B14F-4D97-AF65-F5344CB8AC3E}">
        <p14:creationId xmlns:p14="http://schemas.microsoft.com/office/powerpoint/2010/main" val="3610121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2</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https://assets.churchofjesuschrist.org/68/75/68752bad63d209705264602c8b5d5fa86bd97c3d/lehi_teaching_in_his_home.jpeg</a:t>
            </a:r>
          </a:p>
        </p:txBody>
      </p:sp>
      <p:sp>
        <p:nvSpPr>
          <p:cNvPr id="4" name="Slide Number Placeholder 3"/>
          <p:cNvSpPr>
            <a:spLocks noGrp="1"/>
          </p:cNvSpPr>
          <p:nvPr>
            <p:ph type="sldNum" sz="quarter" idx="5"/>
          </p:nvPr>
        </p:nvSpPr>
        <p:spPr/>
        <p:txBody>
          <a:bodyPr/>
          <a:lstStyle/>
          <a:p>
            <a:fld id="{84F25BC8-0032-4AFE-A0E9-255B0750EB56}" type="slidenum">
              <a:rPr lang="en-US" smtClean="0"/>
              <a:t>3</a:t>
            </a:fld>
            <a:endParaRPr lang="en-US"/>
          </a:p>
        </p:txBody>
      </p:sp>
    </p:spTree>
    <p:extLst>
      <p:ext uri="{BB962C8B-B14F-4D97-AF65-F5344CB8AC3E}">
        <p14:creationId xmlns:p14="http://schemas.microsoft.com/office/powerpoint/2010/main" val="3718273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fld id="{84F25BC8-0032-4AFE-A0E9-255B0750EB56}" type="slidenum">
              <a:rPr lang="en-US" smtClean="0"/>
              <a:t>4</a:t>
            </a:fld>
            <a:endParaRPr lang="en-US"/>
          </a:p>
        </p:txBody>
      </p:sp>
    </p:spTree>
    <p:extLst>
      <p:ext uri="{BB962C8B-B14F-4D97-AF65-F5344CB8AC3E}">
        <p14:creationId xmlns:p14="http://schemas.microsoft.com/office/powerpoint/2010/main" val="133801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652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https://media.bizj.us/view/img/11662166/former-prestanner-byuh*750xx2563-3417-0-0.jpg</a:t>
            </a:r>
          </a:p>
        </p:txBody>
      </p:sp>
      <p:sp>
        <p:nvSpPr>
          <p:cNvPr id="4" name="Slide Number Placeholder 3"/>
          <p:cNvSpPr>
            <a:spLocks noGrp="1"/>
          </p:cNvSpPr>
          <p:nvPr>
            <p:ph type="sldNum" sz="quarter" idx="5"/>
          </p:nvPr>
        </p:nvSpPr>
        <p:spPr/>
        <p:txBody>
          <a:bodyPr/>
          <a:lstStyle/>
          <a:p>
            <a:fld id="{84F25BC8-0032-4AFE-A0E9-255B0750EB56}" type="slidenum">
              <a:rPr lang="en-US" smtClean="0"/>
              <a:t>6</a:t>
            </a:fld>
            <a:endParaRPr lang="en-US"/>
          </a:p>
        </p:txBody>
      </p:sp>
    </p:spTree>
    <p:extLst>
      <p:ext uri="{BB962C8B-B14F-4D97-AF65-F5344CB8AC3E}">
        <p14:creationId xmlns:p14="http://schemas.microsoft.com/office/powerpoint/2010/main" val="1349811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There are six instances in the Book of Mormon that specifically refer to the devil’s angels, and half of them come from Jacob </a:t>
            </a:r>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7</a:t>
            </a:fld>
            <a:endParaRPr lang="en-US"/>
          </a:p>
        </p:txBody>
      </p:sp>
    </p:spTree>
    <p:extLst>
      <p:ext uri="{BB962C8B-B14F-4D97-AF65-F5344CB8AC3E}">
        <p14:creationId xmlns:p14="http://schemas.microsoft.com/office/powerpoint/2010/main" val="179482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623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9</a:t>
            </a:fld>
            <a:endParaRPr lang="en-US"/>
          </a:p>
        </p:txBody>
      </p:sp>
    </p:spTree>
    <p:extLst>
      <p:ext uri="{BB962C8B-B14F-4D97-AF65-F5344CB8AC3E}">
        <p14:creationId xmlns:p14="http://schemas.microsoft.com/office/powerpoint/2010/main" val="251426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https://assets.churchofjesuschrist.org/68/75/68752bad63d209705264602c8b5d5fa86bd97c3d/lehi_teaching_in_his_home.jpeg</a:t>
            </a:r>
          </a:p>
        </p:txBody>
      </p:sp>
      <p:sp>
        <p:nvSpPr>
          <p:cNvPr id="4" name="Slide Number Placeholder 3"/>
          <p:cNvSpPr>
            <a:spLocks noGrp="1"/>
          </p:cNvSpPr>
          <p:nvPr>
            <p:ph type="sldNum" sz="quarter" idx="5"/>
          </p:nvPr>
        </p:nvSpPr>
        <p:spPr/>
        <p:txBody>
          <a:bodyPr/>
          <a:lstStyle/>
          <a:p>
            <a:fld id="{84F25BC8-0032-4AFE-A0E9-255B0750EB56}" type="slidenum">
              <a:rPr lang="en-US" smtClean="0"/>
              <a:t>10</a:t>
            </a:fld>
            <a:endParaRPr lang="en-US"/>
          </a:p>
        </p:txBody>
      </p:sp>
    </p:spTree>
    <p:extLst>
      <p:ext uri="{BB962C8B-B14F-4D97-AF65-F5344CB8AC3E}">
        <p14:creationId xmlns:p14="http://schemas.microsoft.com/office/powerpoint/2010/main" val="3819709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My friend Anthony Sweat and I asked this question to more than eight hundred Latter-day Saints and found that ninety seven percent of them chose one of the Gethsemane images. Only three percent chose an image of the Crucifixion. </a:t>
            </a:r>
            <a:endParaRPr lang="en-US" dirty="0"/>
          </a:p>
          <a:p>
            <a:endParaRPr lang="en-US" dirty="0"/>
          </a:p>
          <a:p>
            <a:r>
              <a:rPr lang="en-US" dirty="0"/>
              <a:t>https://i0.wp.com/johnhiltoniii.com/wp-content/uploads/2021/01/Behold-my-wounds.jpg?resize=768%2C432&amp;ssl=1</a:t>
            </a:r>
          </a:p>
        </p:txBody>
      </p:sp>
      <p:sp>
        <p:nvSpPr>
          <p:cNvPr id="4" name="Slide Number Placeholder 3"/>
          <p:cNvSpPr>
            <a:spLocks noGrp="1"/>
          </p:cNvSpPr>
          <p:nvPr>
            <p:ph type="sldNum" sz="quarter" idx="5"/>
          </p:nvPr>
        </p:nvSpPr>
        <p:spPr/>
        <p:txBody>
          <a:bodyPr/>
          <a:lstStyle/>
          <a:p>
            <a:fld id="{84F25BC8-0032-4AFE-A0E9-255B0750EB56}" type="slidenum">
              <a:rPr lang="en-US" smtClean="0"/>
              <a:t>12</a:t>
            </a:fld>
            <a:endParaRPr lang="en-US"/>
          </a:p>
        </p:txBody>
      </p:sp>
    </p:spTree>
    <p:extLst>
      <p:ext uri="{BB962C8B-B14F-4D97-AF65-F5344CB8AC3E}">
        <p14:creationId xmlns:p14="http://schemas.microsoft.com/office/powerpoint/2010/main" val="2924426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13</a:t>
            </a:fld>
            <a:endParaRPr lang="en-US"/>
          </a:p>
        </p:txBody>
      </p:sp>
    </p:spTree>
    <p:extLst>
      <p:ext uri="{BB962C8B-B14F-4D97-AF65-F5344CB8AC3E}">
        <p14:creationId xmlns:p14="http://schemas.microsoft.com/office/powerpoint/2010/main" val="678333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https://www.gtu.edu/sites/default/files/styles/colorbox_full_size/public/paragraphs/images/dr_deidre_green_headshot.jpg?itok=sAg9E0Go</a:t>
            </a:r>
          </a:p>
        </p:txBody>
      </p:sp>
      <p:sp>
        <p:nvSpPr>
          <p:cNvPr id="4" name="Slide Number Placeholder 3"/>
          <p:cNvSpPr>
            <a:spLocks noGrp="1"/>
          </p:cNvSpPr>
          <p:nvPr>
            <p:ph type="sldNum" sz="quarter" idx="5"/>
          </p:nvPr>
        </p:nvSpPr>
        <p:spPr/>
        <p:txBody>
          <a:bodyPr/>
          <a:lstStyle/>
          <a:p>
            <a:fld id="{84F25BC8-0032-4AFE-A0E9-255B0750EB56}" type="slidenum">
              <a:rPr lang="en-US" smtClean="0"/>
              <a:t>14</a:t>
            </a:fld>
            <a:endParaRPr lang="en-US"/>
          </a:p>
        </p:txBody>
      </p:sp>
    </p:spTree>
    <p:extLst>
      <p:ext uri="{BB962C8B-B14F-4D97-AF65-F5344CB8AC3E}">
        <p14:creationId xmlns:p14="http://schemas.microsoft.com/office/powerpoint/2010/main" val="227142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https://www.gtu.edu/sites/default/files/styles/colorbox_full_size/public/paragraphs/images/dr_deidre_green_headshot.jpg?itok=sAg9E0Go</a:t>
            </a:r>
          </a:p>
        </p:txBody>
      </p:sp>
      <p:sp>
        <p:nvSpPr>
          <p:cNvPr id="4" name="Slide Number Placeholder 3"/>
          <p:cNvSpPr>
            <a:spLocks noGrp="1"/>
          </p:cNvSpPr>
          <p:nvPr>
            <p:ph type="sldNum" sz="quarter" idx="5"/>
          </p:nvPr>
        </p:nvSpPr>
        <p:spPr/>
        <p:txBody>
          <a:bodyPr/>
          <a:lstStyle/>
          <a:p>
            <a:fld id="{84F25BC8-0032-4AFE-A0E9-255B0750EB56}" type="slidenum">
              <a:rPr lang="en-US" smtClean="0"/>
              <a:t>15</a:t>
            </a:fld>
            <a:endParaRPr lang="en-US"/>
          </a:p>
        </p:txBody>
      </p:sp>
    </p:spTree>
    <p:extLst>
      <p:ext uri="{BB962C8B-B14F-4D97-AF65-F5344CB8AC3E}">
        <p14:creationId xmlns:p14="http://schemas.microsoft.com/office/powerpoint/2010/main" val="1613516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16</a:t>
            </a:fld>
            <a:endParaRPr lang="en-US"/>
          </a:p>
        </p:txBody>
      </p:sp>
    </p:spTree>
    <p:extLst>
      <p:ext uri="{BB962C8B-B14F-4D97-AF65-F5344CB8AC3E}">
        <p14:creationId xmlns:p14="http://schemas.microsoft.com/office/powerpoint/2010/main" val="1848623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https://assets.churchofjesuschrist.org/cf/cc/cfcca0f1fd9a2332ff006b81b80503c88be2380e/bible_videos_jesus_carrying_cross.jpeg</a:t>
            </a:r>
          </a:p>
        </p:txBody>
      </p:sp>
      <p:sp>
        <p:nvSpPr>
          <p:cNvPr id="4" name="Slide Number Placeholder 3"/>
          <p:cNvSpPr>
            <a:spLocks noGrp="1"/>
          </p:cNvSpPr>
          <p:nvPr>
            <p:ph type="sldNum" sz="quarter" idx="5"/>
          </p:nvPr>
        </p:nvSpPr>
        <p:spPr/>
        <p:txBody>
          <a:bodyPr/>
          <a:lstStyle/>
          <a:p>
            <a:fld id="{84F25BC8-0032-4AFE-A0E9-255B0750EB56}" type="slidenum">
              <a:rPr lang="en-US" smtClean="0"/>
              <a:t>17</a:t>
            </a:fld>
            <a:endParaRPr lang="en-US"/>
          </a:p>
        </p:txBody>
      </p:sp>
    </p:spTree>
    <p:extLst>
      <p:ext uri="{BB962C8B-B14F-4D97-AF65-F5344CB8AC3E}">
        <p14:creationId xmlns:p14="http://schemas.microsoft.com/office/powerpoint/2010/main" val="4023630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https://assets.churchofjesuschrist.org/cb/6e/cb6e029f85d425e6215cf21b5a5bfe352a965186/jesus_on_the_cross.jpeg</a:t>
            </a:r>
          </a:p>
        </p:txBody>
      </p:sp>
      <p:sp>
        <p:nvSpPr>
          <p:cNvPr id="4" name="Slide Number Placeholder 3"/>
          <p:cNvSpPr>
            <a:spLocks noGrp="1"/>
          </p:cNvSpPr>
          <p:nvPr>
            <p:ph type="sldNum" sz="quarter" idx="5"/>
          </p:nvPr>
        </p:nvSpPr>
        <p:spPr/>
        <p:txBody>
          <a:bodyPr/>
          <a:lstStyle/>
          <a:p>
            <a:fld id="{84F25BC8-0032-4AFE-A0E9-255B0750EB56}" type="slidenum">
              <a:rPr lang="en-US" smtClean="0"/>
              <a:t>18</a:t>
            </a:fld>
            <a:endParaRPr lang="en-US"/>
          </a:p>
        </p:txBody>
      </p:sp>
    </p:spTree>
    <p:extLst>
      <p:ext uri="{BB962C8B-B14F-4D97-AF65-F5344CB8AC3E}">
        <p14:creationId xmlns:p14="http://schemas.microsoft.com/office/powerpoint/2010/main" val="488784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https://assets.churchofjesuschrist.org/cb/6e/cb6e029f85d425e6215cf21b5a5bfe352a965186/jesus_on_the_cross.jpeg</a:t>
            </a:r>
          </a:p>
        </p:txBody>
      </p:sp>
      <p:sp>
        <p:nvSpPr>
          <p:cNvPr id="4" name="Slide Number Placeholder 3"/>
          <p:cNvSpPr>
            <a:spLocks noGrp="1"/>
          </p:cNvSpPr>
          <p:nvPr>
            <p:ph type="sldNum" sz="quarter" idx="5"/>
          </p:nvPr>
        </p:nvSpPr>
        <p:spPr/>
        <p:txBody>
          <a:bodyPr/>
          <a:lstStyle/>
          <a:p>
            <a:fld id="{84F25BC8-0032-4AFE-A0E9-255B0750EB56}" type="slidenum">
              <a:rPr lang="en-US" smtClean="0"/>
              <a:t>19</a:t>
            </a:fld>
            <a:endParaRPr lang="en-US"/>
          </a:p>
        </p:txBody>
      </p:sp>
    </p:spTree>
    <p:extLst>
      <p:ext uri="{BB962C8B-B14F-4D97-AF65-F5344CB8AC3E}">
        <p14:creationId xmlns:p14="http://schemas.microsoft.com/office/powerpoint/2010/main" val="2512022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https://static01.nyt.com/images/2014/08/10/books/review/10BALMER/10balmer-superJumbo.jpg</a:t>
            </a:r>
          </a:p>
        </p:txBody>
      </p:sp>
      <p:sp>
        <p:nvSpPr>
          <p:cNvPr id="4" name="Slide Number Placeholder 3"/>
          <p:cNvSpPr>
            <a:spLocks noGrp="1"/>
          </p:cNvSpPr>
          <p:nvPr>
            <p:ph type="sldNum" sz="quarter" idx="5"/>
          </p:nvPr>
        </p:nvSpPr>
        <p:spPr/>
        <p:txBody>
          <a:bodyPr/>
          <a:lstStyle/>
          <a:p>
            <a:fld id="{84F25BC8-0032-4AFE-A0E9-255B0750EB56}" type="slidenum">
              <a:rPr lang="en-US" smtClean="0"/>
              <a:t>20</a:t>
            </a:fld>
            <a:endParaRPr lang="en-US"/>
          </a:p>
        </p:txBody>
      </p:sp>
    </p:spTree>
    <p:extLst>
      <p:ext uri="{BB962C8B-B14F-4D97-AF65-F5344CB8AC3E}">
        <p14:creationId xmlns:p14="http://schemas.microsoft.com/office/powerpoint/2010/main" val="1178769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https://assets.churchofjesuschrist.org/cb/6e/cb6e029f85d425e6215cf21b5a5bfe352a965186/jesus_on_the_cross.jpeg</a:t>
            </a:r>
          </a:p>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21</a:t>
            </a:fld>
            <a:endParaRPr lang="en-US"/>
          </a:p>
        </p:txBody>
      </p:sp>
    </p:spTree>
    <p:extLst>
      <p:ext uri="{BB962C8B-B14F-4D97-AF65-F5344CB8AC3E}">
        <p14:creationId xmlns:p14="http://schemas.microsoft.com/office/powerpoint/2010/main" val="2350303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22</a:t>
            </a:fld>
            <a:endParaRPr lang="en-US"/>
          </a:p>
        </p:txBody>
      </p:sp>
    </p:spTree>
    <p:extLst>
      <p:ext uri="{BB962C8B-B14F-4D97-AF65-F5344CB8AC3E}">
        <p14:creationId xmlns:p14="http://schemas.microsoft.com/office/powerpoint/2010/main" val="1517123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23</a:t>
            </a:fld>
            <a:endParaRPr lang="en-US"/>
          </a:p>
        </p:txBody>
      </p:sp>
    </p:spTree>
    <p:extLst>
      <p:ext uri="{BB962C8B-B14F-4D97-AF65-F5344CB8AC3E}">
        <p14:creationId xmlns:p14="http://schemas.microsoft.com/office/powerpoint/2010/main" val="1115115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https://assets.churchofjesuschrist.org/5a/39/5a397dd5fcf625f218dfb9ce3476c77466fc28d8/jacob_preaching.jpeg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24</a:t>
            </a:fld>
            <a:endParaRPr lang="en-US"/>
          </a:p>
        </p:txBody>
      </p:sp>
    </p:spTree>
    <p:extLst>
      <p:ext uri="{BB962C8B-B14F-4D97-AF65-F5344CB8AC3E}">
        <p14:creationId xmlns:p14="http://schemas.microsoft.com/office/powerpoint/2010/main" val="2120637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https://broadcast.lds.org/elearning/hrd/LDSLeader/RESOURCES/Bednar_Script_no%20timecodes%5B1%5D.pdf </a:t>
            </a:r>
          </a:p>
          <a:p>
            <a:endParaRPr lang="en-US" dirty="0"/>
          </a:p>
          <a:p>
            <a:r>
              <a:rPr lang="en-US" dirty="0"/>
              <a:t>https://assets.churchofjesuschrist.org/5a/39/5a397dd5fcf625f218dfb9ce3476c77466fc28d8/jacob_preaching.jpeg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25</a:t>
            </a:fld>
            <a:endParaRPr lang="en-US"/>
          </a:p>
        </p:txBody>
      </p:sp>
    </p:spTree>
    <p:extLst>
      <p:ext uri="{BB962C8B-B14F-4D97-AF65-F5344CB8AC3E}">
        <p14:creationId xmlns:p14="http://schemas.microsoft.com/office/powerpoint/2010/main" val="3313655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28BE9-269F-95E4-DDB7-CA45E04E6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FDC16-E1B2-A3C2-CFCF-B25B3204F9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54300-C8AF-8D13-5008-0963F7F30187}"/>
              </a:ext>
            </a:extLst>
          </p:cNvPr>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a:extLst>
              <a:ext uri="{FF2B5EF4-FFF2-40B4-BE49-F238E27FC236}">
                <a16:creationId xmlns:a16="http://schemas.microsoft.com/office/drawing/2014/main" id="{22763962-E04A-0020-3812-20D947A349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090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0739F-D460-C6F3-B57F-21663408B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BDAF1-42AD-3903-22E4-3EA591A03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66A33-AB63-5BE3-8EB2-865A894617C0}"/>
              </a:ext>
            </a:extLst>
          </p:cNvPr>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a:extLst>
              <a:ext uri="{FF2B5EF4-FFF2-40B4-BE49-F238E27FC236}">
                <a16:creationId xmlns:a16="http://schemas.microsoft.com/office/drawing/2014/main" id="{4D4D24B9-0F1F-044D-530C-9FF9A13DA0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9880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FBE31-9F53-47AC-4F5E-84FB67D65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73BAB-CB4C-220C-8D16-1712C1B41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F3075-B283-7768-ADF6-543CBAEEE015}"/>
              </a:ext>
            </a:extLst>
          </p:cNvPr>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a:extLst>
              <a:ext uri="{FF2B5EF4-FFF2-40B4-BE49-F238E27FC236}">
                <a16:creationId xmlns:a16="http://schemas.microsoft.com/office/drawing/2014/main" id="{EF79AE05-3819-5F3B-F876-CBCEB6F29C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890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420E6-981D-6C45-19AA-7861EE96E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C6644-B955-E322-0222-61CFA1B21B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77C8C-C772-287C-886E-AD3FE1B4AB1C}"/>
              </a:ext>
            </a:extLst>
          </p:cNvPr>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a:extLst>
              <a:ext uri="{FF2B5EF4-FFF2-40B4-BE49-F238E27FC236}">
                <a16:creationId xmlns:a16="http://schemas.microsoft.com/office/drawing/2014/main" id="{F2ADA061-21D5-9012-71E3-E37E4AC380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529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4B439-F050-3E5F-11CC-890475A07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340C8-7A32-5393-61D9-00D6D0D51D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1F3BF-12E0-24D7-63A8-BE50D71FF8F9}"/>
              </a:ext>
            </a:extLst>
          </p:cNvPr>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a:extLst>
              <a:ext uri="{FF2B5EF4-FFF2-40B4-BE49-F238E27FC236}">
                <a16:creationId xmlns:a16="http://schemas.microsoft.com/office/drawing/2014/main" id="{157257F1-F501-4FF0-DFE4-E04308EE72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68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https://assets.ldscdn.org/82/bb/82bb62675bcdaded3dba638f466edf4ebf1d4827/brazil_young_women_praying_prayer.jpeg</a:t>
            </a:r>
          </a:p>
        </p:txBody>
      </p:sp>
      <p:sp>
        <p:nvSpPr>
          <p:cNvPr id="4" name="Slide Number Placeholder 3"/>
          <p:cNvSpPr>
            <a:spLocks noGrp="1"/>
          </p:cNvSpPr>
          <p:nvPr>
            <p:ph type="sldNum" sz="quarter" idx="5"/>
          </p:nvPr>
        </p:nvSpPr>
        <p:spPr/>
        <p:txBody>
          <a:bodyPr/>
          <a:lstStyle/>
          <a:p>
            <a:fld id="{84F25BC8-0032-4AFE-A0E9-255B0750EB56}" type="slidenum">
              <a:rPr lang="en-US" smtClean="0"/>
              <a:t>31</a:t>
            </a:fld>
            <a:endParaRPr lang="en-US"/>
          </a:p>
        </p:txBody>
      </p:sp>
    </p:spTree>
    <p:extLst>
      <p:ext uri="{BB962C8B-B14F-4D97-AF65-F5344CB8AC3E}">
        <p14:creationId xmlns:p14="http://schemas.microsoft.com/office/powerpoint/2010/main" val="2927024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32</a:t>
            </a:fld>
            <a:endParaRPr lang="en-US"/>
          </a:p>
        </p:txBody>
      </p:sp>
    </p:spTree>
    <p:extLst>
      <p:ext uri="{BB962C8B-B14F-4D97-AF65-F5344CB8AC3E}">
        <p14:creationId xmlns:p14="http://schemas.microsoft.com/office/powerpoint/2010/main" val="18140479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https://assets.churchofjesuschrist.org/ff/52/ff52134393bf9f70df7eae526d539ec049058f40/jacob_and_wife_help_crippled_man.jpeg</a:t>
            </a:r>
          </a:p>
        </p:txBody>
      </p:sp>
      <p:sp>
        <p:nvSpPr>
          <p:cNvPr id="4" name="Slide Number Placeholder 3"/>
          <p:cNvSpPr>
            <a:spLocks noGrp="1"/>
          </p:cNvSpPr>
          <p:nvPr>
            <p:ph type="sldNum" sz="quarter" idx="5"/>
          </p:nvPr>
        </p:nvSpPr>
        <p:spPr/>
        <p:txBody>
          <a:bodyPr/>
          <a:lstStyle/>
          <a:p>
            <a:fld id="{84F25BC8-0032-4AFE-A0E9-255B0750EB56}" type="slidenum">
              <a:rPr lang="en-US" smtClean="0"/>
              <a:t>33</a:t>
            </a:fld>
            <a:endParaRPr lang="en-US"/>
          </a:p>
        </p:txBody>
      </p:sp>
    </p:spTree>
    <p:extLst>
      <p:ext uri="{BB962C8B-B14F-4D97-AF65-F5344CB8AC3E}">
        <p14:creationId xmlns:p14="http://schemas.microsoft.com/office/powerpoint/2010/main" val="1779446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https://assets.churchofjesuschrist.org/ff/52/ff52134393bf9f70df7eae526d539ec049058f40/jacob_and_wife_help_crippled_man.jpeg</a:t>
            </a:r>
          </a:p>
        </p:txBody>
      </p:sp>
      <p:sp>
        <p:nvSpPr>
          <p:cNvPr id="4" name="Slide Number Placeholder 3"/>
          <p:cNvSpPr>
            <a:spLocks noGrp="1"/>
          </p:cNvSpPr>
          <p:nvPr>
            <p:ph type="sldNum" sz="quarter" idx="5"/>
          </p:nvPr>
        </p:nvSpPr>
        <p:spPr/>
        <p:txBody>
          <a:bodyPr/>
          <a:lstStyle/>
          <a:p>
            <a:fld id="{84F25BC8-0032-4AFE-A0E9-255B0750EB56}" type="slidenum">
              <a:rPr lang="en-US" smtClean="0"/>
              <a:t>34</a:t>
            </a:fld>
            <a:endParaRPr lang="en-US"/>
          </a:p>
        </p:txBody>
      </p:sp>
    </p:spTree>
    <p:extLst>
      <p:ext uri="{BB962C8B-B14F-4D97-AF65-F5344CB8AC3E}">
        <p14:creationId xmlns:p14="http://schemas.microsoft.com/office/powerpoint/2010/main" val="1136651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https://assets.churchofjesuschrist.org/72/49/72493fee3fa00c7425e4a36db7bbdad11776c08b/nephites_jacob.png</a:t>
            </a:r>
          </a:p>
        </p:txBody>
      </p:sp>
      <p:sp>
        <p:nvSpPr>
          <p:cNvPr id="4" name="Slide Number Placeholder 3"/>
          <p:cNvSpPr>
            <a:spLocks noGrp="1"/>
          </p:cNvSpPr>
          <p:nvPr>
            <p:ph type="sldNum" sz="quarter" idx="5"/>
          </p:nvPr>
        </p:nvSpPr>
        <p:spPr/>
        <p:txBody>
          <a:bodyPr/>
          <a:lstStyle/>
          <a:p>
            <a:fld id="{84F25BC8-0032-4AFE-A0E9-255B0750EB56}" type="slidenum">
              <a:rPr lang="en-US" smtClean="0"/>
              <a:t>35</a:t>
            </a:fld>
            <a:endParaRPr lang="en-US"/>
          </a:p>
        </p:txBody>
      </p:sp>
    </p:spTree>
    <p:extLst>
      <p:ext uri="{BB962C8B-B14F-4D97-AF65-F5344CB8AC3E}">
        <p14:creationId xmlns:p14="http://schemas.microsoft.com/office/powerpoint/2010/main" val="689564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Donald Coe writes, </a:t>
            </a:r>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36</a:t>
            </a:fld>
            <a:endParaRPr lang="en-US"/>
          </a:p>
        </p:txBody>
      </p:sp>
    </p:spTree>
    <p:extLst>
      <p:ext uri="{BB962C8B-B14F-4D97-AF65-F5344CB8AC3E}">
        <p14:creationId xmlns:p14="http://schemas.microsoft.com/office/powerpoint/2010/main" val="3785673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The author goes on to describe how when he was out of town for two months, the “Faithful high councilor,” who was now the stake president ministered to his wife and son when they were in need.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37</a:t>
            </a:fld>
            <a:endParaRPr lang="en-US"/>
          </a:p>
        </p:txBody>
      </p:sp>
    </p:spTree>
    <p:extLst>
      <p:ext uri="{BB962C8B-B14F-4D97-AF65-F5344CB8AC3E}">
        <p14:creationId xmlns:p14="http://schemas.microsoft.com/office/powerpoint/2010/main" val="2754817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39</a:t>
            </a:fld>
            <a:endParaRPr lang="en-US"/>
          </a:p>
        </p:txBody>
      </p:sp>
    </p:spTree>
    <p:extLst>
      <p:ext uri="{BB962C8B-B14F-4D97-AF65-F5344CB8AC3E}">
        <p14:creationId xmlns:p14="http://schemas.microsoft.com/office/powerpoint/2010/main" val="970694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https://kevinspear.com/webcomic/pride-humility</a:t>
            </a:r>
          </a:p>
        </p:txBody>
      </p:sp>
      <p:sp>
        <p:nvSpPr>
          <p:cNvPr id="4" name="Slide Number Placeholder 3"/>
          <p:cNvSpPr>
            <a:spLocks noGrp="1"/>
          </p:cNvSpPr>
          <p:nvPr>
            <p:ph type="sldNum" sz="quarter" idx="5"/>
          </p:nvPr>
        </p:nvSpPr>
        <p:spPr/>
        <p:txBody>
          <a:bodyPr/>
          <a:lstStyle/>
          <a:p>
            <a:fld id="{84F25BC8-0032-4AFE-A0E9-255B0750EB56}" type="slidenum">
              <a:rPr lang="en-US" smtClean="0"/>
              <a:t>40</a:t>
            </a:fld>
            <a:endParaRPr lang="en-US"/>
          </a:p>
        </p:txBody>
      </p:sp>
    </p:spTree>
    <p:extLst>
      <p:ext uri="{BB962C8B-B14F-4D97-AF65-F5344CB8AC3E}">
        <p14:creationId xmlns:p14="http://schemas.microsoft.com/office/powerpoint/2010/main" val="15307853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https://assets.churchofjesuschrist.org/07/16/0716e64a935717bed2ebac19365ee0d9dd475d64/jacob_preaching.png</a:t>
            </a:r>
          </a:p>
        </p:txBody>
      </p:sp>
      <p:sp>
        <p:nvSpPr>
          <p:cNvPr id="4" name="Slide Number Placeholder 3"/>
          <p:cNvSpPr>
            <a:spLocks noGrp="1"/>
          </p:cNvSpPr>
          <p:nvPr>
            <p:ph type="sldNum" sz="quarter" idx="5"/>
          </p:nvPr>
        </p:nvSpPr>
        <p:spPr/>
        <p:txBody>
          <a:bodyPr/>
          <a:lstStyle/>
          <a:p>
            <a:fld id="{84F25BC8-0032-4AFE-A0E9-255B0750EB56}" type="slidenum">
              <a:rPr lang="en-US" smtClean="0"/>
              <a:t>42</a:t>
            </a:fld>
            <a:endParaRPr lang="en-US"/>
          </a:p>
        </p:txBody>
      </p:sp>
    </p:spTree>
    <p:extLst>
      <p:ext uri="{BB962C8B-B14F-4D97-AF65-F5344CB8AC3E}">
        <p14:creationId xmlns:p14="http://schemas.microsoft.com/office/powerpoint/2010/main" val="22497079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https://assets.churchofjesuschrist.org/07/16/0716e64a935717bed2ebac19365ee0d9dd475d64/jacob_preaching.png</a:t>
            </a:r>
          </a:p>
        </p:txBody>
      </p:sp>
      <p:sp>
        <p:nvSpPr>
          <p:cNvPr id="4" name="Slide Number Placeholder 3"/>
          <p:cNvSpPr>
            <a:spLocks noGrp="1"/>
          </p:cNvSpPr>
          <p:nvPr>
            <p:ph type="sldNum" sz="quarter" idx="5"/>
          </p:nvPr>
        </p:nvSpPr>
        <p:spPr/>
        <p:txBody>
          <a:bodyPr/>
          <a:lstStyle/>
          <a:p>
            <a:fld id="{84F25BC8-0032-4AFE-A0E9-255B0750EB56}" type="slidenum">
              <a:rPr lang="en-US" smtClean="0"/>
              <a:t>43</a:t>
            </a:fld>
            <a:endParaRPr lang="en-US"/>
          </a:p>
        </p:txBody>
      </p:sp>
    </p:spTree>
    <p:extLst>
      <p:ext uri="{BB962C8B-B14F-4D97-AF65-F5344CB8AC3E}">
        <p14:creationId xmlns:p14="http://schemas.microsoft.com/office/powerpoint/2010/main" val="874907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https://assets.churchofjesuschrist.org/07/16/0716e64a935717bed2ebac19365ee0d9dd475d64/jacob_preaching.png</a:t>
            </a:r>
          </a:p>
        </p:txBody>
      </p:sp>
      <p:sp>
        <p:nvSpPr>
          <p:cNvPr id="4" name="Slide Number Placeholder 3"/>
          <p:cNvSpPr>
            <a:spLocks noGrp="1"/>
          </p:cNvSpPr>
          <p:nvPr>
            <p:ph type="sldNum" sz="quarter" idx="5"/>
          </p:nvPr>
        </p:nvSpPr>
        <p:spPr/>
        <p:txBody>
          <a:bodyPr/>
          <a:lstStyle/>
          <a:p>
            <a:fld id="{84F25BC8-0032-4AFE-A0E9-255B0750EB56}" type="slidenum">
              <a:rPr lang="en-US" smtClean="0"/>
              <a:t>44</a:t>
            </a:fld>
            <a:endParaRPr lang="en-US"/>
          </a:p>
        </p:txBody>
      </p:sp>
    </p:spTree>
    <p:extLst>
      <p:ext uri="{BB962C8B-B14F-4D97-AF65-F5344CB8AC3E}">
        <p14:creationId xmlns:p14="http://schemas.microsoft.com/office/powerpoint/2010/main" val="3188766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https://assets.churchofjesuschrist.org/07/16/0716e64a935717bed2ebac19365ee0d9dd475d64/jacob_preaching.png</a:t>
            </a:r>
          </a:p>
        </p:txBody>
      </p:sp>
      <p:sp>
        <p:nvSpPr>
          <p:cNvPr id="4" name="Slide Number Placeholder 3"/>
          <p:cNvSpPr>
            <a:spLocks noGrp="1"/>
          </p:cNvSpPr>
          <p:nvPr>
            <p:ph type="sldNum" sz="quarter" idx="5"/>
          </p:nvPr>
        </p:nvSpPr>
        <p:spPr/>
        <p:txBody>
          <a:bodyPr/>
          <a:lstStyle/>
          <a:p>
            <a:fld id="{84F25BC8-0032-4AFE-A0E9-255B0750EB56}" type="slidenum">
              <a:rPr lang="en-US" smtClean="0"/>
              <a:t>45</a:t>
            </a:fld>
            <a:endParaRPr lang="en-US"/>
          </a:p>
        </p:txBody>
      </p:sp>
    </p:spTree>
    <p:extLst>
      <p:ext uri="{BB962C8B-B14F-4D97-AF65-F5344CB8AC3E}">
        <p14:creationId xmlns:p14="http://schemas.microsoft.com/office/powerpoint/2010/main" val="36101387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This young military officer was Jon Huntsman, Sr. went on to donate more than one billion dollars to philanthropic causes.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https://www.sltrib.com/news/2018/02/02/utah-billionaire-philanthropist-jon-huntsman-dies-at-80/</a:t>
            </a:r>
          </a:p>
        </p:txBody>
      </p:sp>
      <p:sp>
        <p:nvSpPr>
          <p:cNvPr id="4" name="Slide Number Placeholder 3"/>
          <p:cNvSpPr>
            <a:spLocks noGrp="1"/>
          </p:cNvSpPr>
          <p:nvPr>
            <p:ph type="sldNum" sz="quarter" idx="5"/>
          </p:nvPr>
        </p:nvSpPr>
        <p:spPr/>
        <p:txBody>
          <a:bodyPr/>
          <a:lstStyle/>
          <a:p>
            <a:fld id="{CA02A9CF-C9EA-4226-AB1E-D166B95DF920}" type="slidenum">
              <a:rPr lang="en-US" smtClean="0"/>
              <a:t>46</a:t>
            </a:fld>
            <a:endParaRPr lang="en-US"/>
          </a:p>
        </p:txBody>
      </p:sp>
    </p:spTree>
    <p:extLst>
      <p:ext uri="{BB962C8B-B14F-4D97-AF65-F5344CB8AC3E}">
        <p14:creationId xmlns:p14="http://schemas.microsoft.com/office/powerpoint/2010/main" val="569201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This young military officer was Jon Huntsman, Sr. went on to donate more than one billion dollars to philanthropic causes.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https://www.sltrib.com/news/2018/02/02/utah-billionaire-philanthropist-jon-huntsman-dies-at-80/</a:t>
            </a:r>
          </a:p>
        </p:txBody>
      </p:sp>
      <p:sp>
        <p:nvSpPr>
          <p:cNvPr id="4" name="Slide Number Placeholder 3"/>
          <p:cNvSpPr>
            <a:spLocks noGrp="1"/>
          </p:cNvSpPr>
          <p:nvPr>
            <p:ph type="sldNum" sz="quarter" idx="5"/>
          </p:nvPr>
        </p:nvSpPr>
        <p:spPr/>
        <p:txBody>
          <a:bodyPr/>
          <a:lstStyle/>
          <a:p>
            <a:fld id="{CA02A9CF-C9EA-4226-AB1E-D166B95DF920}" type="slidenum">
              <a:rPr lang="en-US" smtClean="0"/>
              <a:t>47</a:t>
            </a:fld>
            <a:endParaRPr lang="en-US"/>
          </a:p>
        </p:txBody>
      </p:sp>
    </p:spTree>
    <p:extLst>
      <p:ext uri="{BB962C8B-B14F-4D97-AF65-F5344CB8AC3E}">
        <p14:creationId xmlns:p14="http://schemas.microsoft.com/office/powerpoint/2010/main" val="20632592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Arial" panose="020B0604020202020204" pitchFamily="34" charset="0"/>
              </a:rPr>
              <a:t>This young military officer was Jon Huntsman, Sr. who went on to donate more than one billion dollars to philanthropic causes.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https://www.sltrib.com/news/2018/02/02/utah-billionaire-philanthropist-jon-huntsman-dies-at-80/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02A9CF-C9EA-4226-AB1E-D166B95DF9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4450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https://thinkingheads.com/wp-content/uploads/2018/11/Biz-Stone-1.png</a:t>
            </a:r>
          </a:p>
        </p:txBody>
      </p:sp>
      <p:sp>
        <p:nvSpPr>
          <p:cNvPr id="4" name="Slide Number Placeholder 3"/>
          <p:cNvSpPr>
            <a:spLocks noGrp="1"/>
          </p:cNvSpPr>
          <p:nvPr>
            <p:ph type="sldNum" sz="quarter" idx="5"/>
          </p:nvPr>
        </p:nvSpPr>
        <p:spPr/>
        <p:txBody>
          <a:bodyPr/>
          <a:lstStyle/>
          <a:p>
            <a:fld id="{84F25BC8-0032-4AFE-A0E9-255B0750EB56}" type="slidenum">
              <a:rPr lang="en-US" smtClean="0"/>
              <a:t>49</a:t>
            </a:fld>
            <a:endParaRPr lang="en-US"/>
          </a:p>
        </p:txBody>
      </p:sp>
    </p:spTree>
    <p:extLst>
      <p:ext uri="{BB962C8B-B14F-4D97-AF65-F5344CB8AC3E}">
        <p14:creationId xmlns:p14="http://schemas.microsoft.com/office/powerpoint/2010/main" val="2830108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https://thinkingheads.com/wp-content/uploads/2018/11/Biz-Stone-1.png</a:t>
            </a:r>
          </a:p>
        </p:txBody>
      </p:sp>
      <p:sp>
        <p:nvSpPr>
          <p:cNvPr id="4" name="Slide Number Placeholder 3"/>
          <p:cNvSpPr>
            <a:spLocks noGrp="1"/>
          </p:cNvSpPr>
          <p:nvPr>
            <p:ph type="sldNum" sz="quarter" idx="5"/>
          </p:nvPr>
        </p:nvSpPr>
        <p:spPr/>
        <p:txBody>
          <a:bodyPr/>
          <a:lstStyle/>
          <a:p>
            <a:fld id="{84F25BC8-0032-4AFE-A0E9-255B0750EB56}" type="slidenum">
              <a:rPr lang="en-US" smtClean="0"/>
              <a:t>50</a:t>
            </a:fld>
            <a:endParaRPr lang="en-US"/>
          </a:p>
        </p:txBody>
      </p:sp>
    </p:spTree>
    <p:extLst>
      <p:ext uri="{BB962C8B-B14F-4D97-AF65-F5344CB8AC3E}">
        <p14:creationId xmlns:p14="http://schemas.microsoft.com/office/powerpoint/2010/main" val="10801345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52</a:t>
            </a:fld>
            <a:endParaRPr lang="en-US"/>
          </a:p>
        </p:txBody>
      </p:sp>
    </p:spTree>
    <p:extLst>
      <p:ext uri="{BB962C8B-B14F-4D97-AF65-F5344CB8AC3E}">
        <p14:creationId xmlns:p14="http://schemas.microsoft.com/office/powerpoint/2010/main" val="12400538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https://assets.churchofjesuschrist.org/5e/5f/5e5fc1d08544c49b1e0905ea0a467339ea2ce0b6/jacob_teaching.jpeg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53</a:t>
            </a:fld>
            <a:endParaRPr lang="en-US"/>
          </a:p>
        </p:txBody>
      </p:sp>
    </p:spTree>
    <p:extLst>
      <p:ext uri="{BB962C8B-B14F-4D97-AF65-F5344CB8AC3E}">
        <p14:creationId xmlns:p14="http://schemas.microsoft.com/office/powerpoint/2010/main" val="599031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https://assets.churchofjesuschrist.org/5e/5f/5e5fc1d08544c49b1e0905ea0a467339ea2ce0b6/jacob_teaching.jpeg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54</a:t>
            </a:fld>
            <a:endParaRPr lang="en-US"/>
          </a:p>
        </p:txBody>
      </p:sp>
    </p:spTree>
    <p:extLst>
      <p:ext uri="{BB962C8B-B14F-4D97-AF65-F5344CB8AC3E}">
        <p14:creationId xmlns:p14="http://schemas.microsoft.com/office/powerpoint/2010/main" val="27307369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55</a:t>
            </a:fld>
            <a:endParaRPr lang="en-US"/>
          </a:p>
        </p:txBody>
      </p:sp>
    </p:spTree>
    <p:extLst>
      <p:ext uri="{BB962C8B-B14F-4D97-AF65-F5344CB8AC3E}">
        <p14:creationId xmlns:p14="http://schemas.microsoft.com/office/powerpoint/2010/main" val="33552626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9775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http://www.dailyhogar.com/20-signs-so-obvious-they-will-certainly-make-you-laugh/11/</a:t>
            </a:r>
          </a:p>
        </p:txBody>
      </p:sp>
      <p:sp>
        <p:nvSpPr>
          <p:cNvPr id="4" name="Slide Number Placeholder 3"/>
          <p:cNvSpPr>
            <a:spLocks noGrp="1"/>
          </p:cNvSpPr>
          <p:nvPr>
            <p:ph type="sldNum" sz="quarter" idx="5"/>
          </p:nvPr>
        </p:nvSpPr>
        <p:spPr/>
        <p:txBody>
          <a:bodyPr/>
          <a:lstStyle/>
          <a:p>
            <a:fld id="{84F25BC8-0032-4AFE-A0E9-255B0750EB56}" type="slidenum">
              <a:rPr lang="en-US" smtClean="0"/>
              <a:t>57</a:t>
            </a:fld>
            <a:endParaRPr lang="en-US"/>
          </a:p>
        </p:txBody>
      </p:sp>
    </p:spTree>
    <p:extLst>
      <p:ext uri="{BB962C8B-B14F-4D97-AF65-F5344CB8AC3E}">
        <p14:creationId xmlns:p14="http://schemas.microsoft.com/office/powerpoint/2010/main" val="42932272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http://www.dailyhogar.com/20-signs-so-obvious-they-will-certainly-make-you-laugh/12/</a:t>
            </a:r>
          </a:p>
        </p:txBody>
      </p:sp>
      <p:sp>
        <p:nvSpPr>
          <p:cNvPr id="4" name="Slide Number Placeholder 3"/>
          <p:cNvSpPr>
            <a:spLocks noGrp="1"/>
          </p:cNvSpPr>
          <p:nvPr>
            <p:ph type="sldNum" sz="quarter" idx="5"/>
          </p:nvPr>
        </p:nvSpPr>
        <p:spPr/>
        <p:txBody>
          <a:bodyPr/>
          <a:lstStyle/>
          <a:p>
            <a:fld id="{84F25BC8-0032-4AFE-A0E9-255B0750EB56}" type="slidenum">
              <a:rPr lang="en-US" smtClean="0"/>
              <a:t>58</a:t>
            </a:fld>
            <a:endParaRPr lang="en-US"/>
          </a:p>
        </p:txBody>
      </p:sp>
    </p:spTree>
    <p:extLst>
      <p:ext uri="{BB962C8B-B14F-4D97-AF65-F5344CB8AC3E}">
        <p14:creationId xmlns:p14="http://schemas.microsoft.com/office/powerpoint/2010/main" val="16342476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https://assets.churchofjesuschrist.org/47/a4/47a4417e9fb531fdb2c99642837e2e475cd43d59/jacob_teaching.jpeg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59</a:t>
            </a:fld>
            <a:endParaRPr lang="en-US"/>
          </a:p>
        </p:txBody>
      </p:sp>
    </p:spTree>
    <p:extLst>
      <p:ext uri="{BB962C8B-B14F-4D97-AF65-F5344CB8AC3E}">
        <p14:creationId xmlns:p14="http://schemas.microsoft.com/office/powerpoint/2010/main" val="36301684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https://assets.churchofjesuschrist.org/47/a4/47a4417e9fb531fdb2c99642837e2e475cd43d59/jacob_teaching.jpeg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4579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https://assets.churchofjesuschrist.org/3277c15375c921b1ecfa89ce2d59d745719a1067.png</a:t>
            </a:r>
          </a:p>
        </p:txBody>
      </p:sp>
      <p:sp>
        <p:nvSpPr>
          <p:cNvPr id="4" name="Slide Number Placeholder 3"/>
          <p:cNvSpPr>
            <a:spLocks noGrp="1"/>
          </p:cNvSpPr>
          <p:nvPr>
            <p:ph type="sldNum" sz="quarter" idx="5"/>
          </p:nvPr>
        </p:nvSpPr>
        <p:spPr/>
        <p:txBody>
          <a:bodyPr/>
          <a:lstStyle/>
          <a:p>
            <a:fld id="{84F25BC8-0032-4AFE-A0E9-255B0750EB56}" type="slidenum">
              <a:rPr lang="en-US" smtClean="0"/>
              <a:t>61</a:t>
            </a:fld>
            <a:endParaRPr lang="en-US"/>
          </a:p>
        </p:txBody>
      </p:sp>
    </p:spTree>
    <p:extLst>
      <p:ext uri="{BB962C8B-B14F-4D97-AF65-F5344CB8AC3E}">
        <p14:creationId xmlns:p14="http://schemas.microsoft.com/office/powerpoint/2010/main" val="255471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https://assets.churchofjesuschrist.org/73/1d/731dba7762afb2310cb0c39571d9582d7bec335c/portrait_ezra_taft_benson_1986.jpeg</a:t>
            </a:r>
          </a:p>
        </p:txBody>
      </p:sp>
      <p:sp>
        <p:nvSpPr>
          <p:cNvPr id="4" name="Slide Number Placeholder 3"/>
          <p:cNvSpPr>
            <a:spLocks noGrp="1"/>
          </p:cNvSpPr>
          <p:nvPr>
            <p:ph type="sldNum" sz="quarter" idx="5"/>
          </p:nvPr>
        </p:nvSpPr>
        <p:spPr/>
        <p:txBody>
          <a:bodyPr/>
          <a:lstStyle/>
          <a:p>
            <a:fld id="{84F25BC8-0032-4AFE-A0E9-255B0750EB56}" type="slidenum">
              <a:rPr lang="en-US" smtClean="0"/>
              <a:t>62</a:t>
            </a:fld>
            <a:endParaRPr lang="en-US"/>
          </a:p>
        </p:txBody>
      </p:sp>
    </p:spTree>
    <p:extLst>
      <p:ext uri="{BB962C8B-B14F-4D97-AF65-F5344CB8AC3E}">
        <p14:creationId xmlns:p14="http://schemas.microsoft.com/office/powerpoint/2010/main" val="226828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https://assets.churchofjesuschrist.org/73/1d/731dba7762afb2310cb0c39571d9582d7bec335c/portrait_ezra_taft_benson_1986.jpeg</a:t>
            </a:r>
          </a:p>
        </p:txBody>
      </p:sp>
      <p:sp>
        <p:nvSpPr>
          <p:cNvPr id="4" name="Slide Number Placeholder 3"/>
          <p:cNvSpPr>
            <a:spLocks noGrp="1"/>
          </p:cNvSpPr>
          <p:nvPr>
            <p:ph type="sldNum" sz="quarter" idx="5"/>
          </p:nvPr>
        </p:nvSpPr>
        <p:spPr/>
        <p:txBody>
          <a:bodyPr/>
          <a:lstStyle/>
          <a:p>
            <a:fld id="{84F25BC8-0032-4AFE-A0E9-255B0750EB56}" type="slidenum">
              <a:rPr lang="en-US" smtClean="0"/>
              <a:t>63</a:t>
            </a:fld>
            <a:endParaRPr lang="en-US"/>
          </a:p>
        </p:txBody>
      </p:sp>
    </p:spTree>
    <p:extLst>
      <p:ext uri="{BB962C8B-B14F-4D97-AF65-F5344CB8AC3E}">
        <p14:creationId xmlns:p14="http://schemas.microsoft.com/office/powerpoint/2010/main" val="286403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C30E403-E51E-46C8-9389-5850E35B30B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427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39803131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1190886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3383030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1433958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3897884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3709284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3201476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8DE093-685F-4DFA-A509-DB4F10CCE3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52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19822183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https://assets.ldscdn.org/b3/15/b315d6ced1c9182f2afc0e29dd2d3139f950e78f/henry_eyring_official_portrait_2018.jpeg</a:t>
            </a:r>
          </a:p>
        </p:txBody>
      </p:sp>
      <p:sp>
        <p:nvSpPr>
          <p:cNvPr id="4" name="Slide Number Placeholder 3"/>
          <p:cNvSpPr>
            <a:spLocks noGrp="1"/>
          </p:cNvSpPr>
          <p:nvPr>
            <p:ph type="sldNum" sz="quarter" idx="5"/>
          </p:nvPr>
        </p:nvSpPr>
        <p:spPr/>
        <p:txBody>
          <a:bodyPr/>
          <a:lstStyle/>
          <a:p>
            <a:fld id="{84F25BC8-0032-4AFE-A0E9-255B0750EB56}" type="slidenum">
              <a:rPr lang="en-US" smtClean="0"/>
              <a:t>73</a:t>
            </a:fld>
            <a:endParaRPr lang="en-US"/>
          </a:p>
        </p:txBody>
      </p:sp>
    </p:spTree>
    <p:extLst>
      <p:ext uri="{BB962C8B-B14F-4D97-AF65-F5344CB8AC3E}">
        <p14:creationId xmlns:p14="http://schemas.microsoft.com/office/powerpoint/2010/main" val="25851441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B5EA7F-811B-43F3-A69E-A2864478BA3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73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9354317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75</a:t>
            </a:fld>
            <a:endParaRPr lang="en-US"/>
          </a:p>
        </p:txBody>
      </p:sp>
    </p:spTree>
    <p:extLst>
      <p:ext uri="{BB962C8B-B14F-4D97-AF65-F5344CB8AC3E}">
        <p14:creationId xmlns:p14="http://schemas.microsoft.com/office/powerpoint/2010/main" val="19931067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https://newsroom.churchofjesuschrist.org/media/orig/Scott.jpg</a:t>
            </a:r>
          </a:p>
        </p:txBody>
      </p:sp>
      <p:sp>
        <p:nvSpPr>
          <p:cNvPr id="4" name="Slide Number Placeholder 3"/>
          <p:cNvSpPr>
            <a:spLocks noGrp="1"/>
          </p:cNvSpPr>
          <p:nvPr>
            <p:ph type="sldNum" sz="quarter" idx="5"/>
          </p:nvPr>
        </p:nvSpPr>
        <p:spPr/>
        <p:txBody>
          <a:bodyPr/>
          <a:lstStyle/>
          <a:p>
            <a:fld id="{84F25BC8-0032-4AFE-A0E9-255B0750EB56}" type="slidenum">
              <a:rPr lang="en-US" smtClean="0"/>
              <a:t>76</a:t>
            </a:fld>
            <a:endParaRPr lang="en-US"/>
          </a:p>
        </p:txBody>
      </p:sp>
    </p:spTree>
    <p:extLst>
      <p:ext uri="{BB962C8B-B14F-4D97-AF65-F5344CB8AC3E}">
        <p14:creationId xmlns:p14="http://schemas.microsoft.com/office/powerpoint/2010/main" val="39450784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https://assets.churchofjesuschrist.org/5e/5f/5e5fc1d08544c49b1e0905ea0a467339ea2ce0b6/jacob_teaching.jpeg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77</a:t>
            </a:fld>
            <a:endParaRPr lang="en-US"/>
          </a:p>
        </p:txBody>
      </p:sp>
    </p:spTree>
    <p:extLst>
      <p:ext uri="{BB962C8B-B14F-4D97-AF65-F5344CB8AC3E}">
        <p14:creationId xmlns:p14="http://schemas.microsoft.com/office/powerpoint/2010/main" val="31398131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7816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https://assets.churchofjesuschrist.org/32/79/3279084dd79a59bc3b6eec726f1e78cfee206c62/bednar_official_portrait.png</a:t>
            </a:r>
          </a:p>
        </p:txBody>
      </p:sp>
      <p:sp>
        <p:nvSpPr>
          <p:cNvPr id="4" name="Slide Number Placeholder 3"/>
          <p:cNvSpPr>
            <a:spLocks noGrp="1"/>
          </p:cNvSpPr>
          <p:nvPr>
            <p:ph type="sldNum" sz="quarter" idx="5"/>
          </p:nvPr>
        </p:nvSpPr>
        <p:spPr/>
        <p:txBody>
          <a:bodyPr/>
          <a:lstStyle/>
          <a:p>
            <a:fld id="{84F25BC8-0032-4AFE-A0E9-255B0750EB56}" type="slidenum">
              <a:rPr lang="en-US" smtClean="0"/>
              <a:t>79</a:t>
            </a:fld>
            <a:endParaRPr lang="en-US"/>
          </a:p>
        </p:txBody>
      </p:sp>
    </p:spTree>
    <p:extLst>
      <p:ext uri="{BB962C8B-B14F-4D97-AF65-F5344CB8AC3E}">
        <p14:creationId xmlns:p14="http://schemas.microsoft.com/office/powerpoint/2010/main" val="12849704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5193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https://assets.churchofjesuschrist.org/87/11/8711b5674028db9cc557f425073269363422656c/jacob_teaching.jpeg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5192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https://assets.churchofjesuschrist.org/d3/a5/d3a5940176422d380bbb93a1b984c3bf730a2f501074071/gordon_b_hinckley.jpeg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3681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9386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77655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411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https://assets.churchofjesuschrist.org/47/a4/47a4417e9fb531fdb2c99642837e2e475cd43d59/jacob_teaching.jpeg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2607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https://assets.churchofjesuschrist.org/47/a4/47a4417e9fb531fdb2c99642837e2e475cd43d59/jacob_teaching.jpeg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4057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https://assets.churchofjesuschrist.org/47/a4/47a4417e9fb531fdb2c99642837e2e475cd43d59/jacob_teaching.jpeg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784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B52E-6C7A-A173-5EE4-589720C8BC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430954-5860-45C5-181D-A200FB8ACD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8A336C-4DBF-7947-8847-D033CB1B008E}"/>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59151F73-2761-CE74-15C1-CD522F891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144B40-B29F-4290-F719-AF7C4808F460}"/>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3608288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7919-EAC2-99E0-F59A-2F5F53003E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77BC9B-46FD-09F6-CF4F-EA1F1E3E6F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DE26E1-CA19-B8FC-9675-82C1AC356F30}"/>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8AEAB34B-60AB-67A3-15B5-B1564F07F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747AA-7730-BFAB-F974-C2C80BC69A85}"/>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22653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AB4A6-9426-359B-DEA8-E5206E4BA6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9D5BD3-F528-4DBB-FE1B-D21906B5FF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200EC7-1CB0-BBA5-977A-EC74B4F781B4}"/>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305674F8-D933-226A-2666-08B51EC0AD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E065B-84C0-BD38-B14D-FF5CBA021390}"/>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150049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D8EA-85F7-F660-6F2F-0C55B7A455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0C285-CECB-0CAD-4B15-0AD1B57967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B16F89-CA2F-915D-DE0F-FE643033E4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9388A-0DD4-E4BF-0A3C-5200ADB7F40A}"/>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6" name="Footer Placeholder 5">
            <a:extLst>
              <a:ext uri="{FF2B5EF4-FFF2-40B4-BE49-F238E27FC236}">
                <a16:creationId xmlns:a16="http://schemas.microsoft.com/office/drawing/2014/main" id="{9AB33169-CB69-3B10-838F-50A5B19149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04CCD9-ABC9-A274-B89F-6DE224B3979C}"/>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4158997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301B-9B7A-4690-0939-8734BA4B29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F3103-170D-C513-80A0-9B5D0ED26E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F02DC7-5121-C256-BB90-6BC3AC00A2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2C5EDC-E1C2-10ED-7A0A-FCB5ABEF52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4C1E0B-BA99-4399-78D9-581622E4CC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A01562-ED32-7728-AC88-1B92B96286FF}"/>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8" name="Footer Placeholder 7">
            <a:extLst>
              <a:ext uri="{FF2B5EF4-FFF2-40B4-BE49-F238E27FC236}">
                <a16:creationId xmlns:a16="http://schemas.microsoft.com/office/drawing/2014/main" id="{E9BB6903-1660-AD4D-CA23-D49B9ABAE7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6A68A5-4C1B-523B-0520-1516E57DB0CA}"/>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1077753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DBF81-FB5B-0A2C-B6D1-544A764FB3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4F5378-5614-6CF4-791F-481E477A991A}"/>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4" name="Footer Placeholder 3">
            <a:extLst>
              <a:ext uri="{FF2B5EF4-FFF2-40B4-BE49-F238E27FC236}">
                <a16:creationId xmlns:a16="http://schemas.microsoft.com/office/drawing/2014/main" id="{46D32B4B-0DEF-6104-E3C8-F54E70417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27C438-31A8-A320-1C55-95F3E17A8EF9}"/>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113655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5099C9-2DFE-C643-585D-D6CB76E85CCC}"/>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3" name="Footer Placeholder 2">
            <a:extLst>
              <a:ext uri="{FF2B5EF4-FFF2-40B4-BE49-F238E27FC236}">
                <a16:creationId xmlns:a16="http://schemas.microsoft.com/office/drawing/2014/main" id="{7F95F30D-AEB3-66BE-81C5-D2C3B8A170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6A3A60-F3EF-F638-78C5-3C42C4DACEAB}"/>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4011038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C9F1-B2A9-35FF-704E-CE5C3A66B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26632E-C387-F3C6-8DDE-D529E89C1E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F0C8A2-7647-E0C6-4D56-3FAD84965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C2EE8-5C7B-E1C1-5D63-E717AC52274B}"/>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6" name="Footer Placeholder 5">
            <a:extLst>
              <a:ext uri="{FF2B5EF4-FFF2-40B4-BE49-F238E27FC236}">
                <a16:creationId xmlns:a16="http://schemas.microsoft.com/office/drawing/2014/main" id="{37E94520-C6DE-CDC8-D115-E806B0B4D8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96FCC3-41A5-0EB0-1DCD-497B4A229C64}"/>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69016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6EC88-D526-8354-38FA-7CAAC04DDE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F6E1E7-CD73-D273-9BBB-A08D80DADA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DB4404-3810-F50E-0437-39E83DEA46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E9C792-9EC0-5CFA-F88B-314401686491}"/>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6" name="Footer Placeholder 5">
            <a:extLst>
              <a:ext uri="{FF2B5EF4-FFF2-40B4-BE49-F238E27FC236}">
                <a16:creationId xmlns:a16="http://schemas.microsoft.com/office/drawing/2014/main" id="{3EDE5FE9-48E1-5483-0557-BBE29FF58E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4B922-3C85-24AD-CC29-355B3F7B9A1A}"/>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3512256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AA19-C355-7025-D716-27F3117EFA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7C91A2-E5D4-CCBA-2754-3E72C33830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CD602-D68F-089E-E6E1-E1395D861155}"/>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F04D2C49-A4D0-DB43-5F48-3599EF301B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E002C-F75B-8DDD-F155-14ACF5EE909C}"/>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715936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7C07BA-EC23-18DD-F20D-A57DDCE3F5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877C63-112F-C658-B810-7DBFAF86F6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B758F-D2B8-5BE6-2234-FEE4B869D02C}"/>
              </a:ext>
            </a:extLst>
          </p:cNvPr>
          <p:cNvSpPr>
            <a:spLocks noGrp="1"/>
          </p:cNvSpPr>
          <p:nvPr>
            <p:ph type="dt" sz="half" idx="10"/>
          </p:nvPr>
        </p:nvSpPr>
        <p:spPr/>
        <p:txBody>
          <a:body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E92FF95E-78E3-B8CC-DA77-98CC51B8A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A3757-C6CC-B670-A51F-26F4302CCE7B}"/>
              </a:ext>
            </a:extLst>
          </p:cNvPr>
          <p:cNvSpPr>
            <a:spLocks noGrp="1"/>
          </p:cNvSpPr>
          <p:nvPr>
            <p:ph type="sldNum" sz="quarter" idx="12"/>
          </p:nvPr>
        </p:nvSpPr>
        <p:spPr/>
        <p:txBody>
          <a:bodyPr/>
          <a:lstStyle/>
          <a:p>
            <a:fld id="{D05DC0E6-D3A7-4F26-B0E2-924AEE4F10AC}" type="slidenum">
              <a:rPr lang="en-US" smtClean="0"/>
              <a:t>‹#›</a:t>
            </a:fld>
            <a:endParaRPr lang="en-US"/>
          </a:p>
        </p:txBody>
      </p:sp>
    </p:spTree>
    <p:extLst>
      <p:ext uri="{BB962C8B-B14F-4D97-AF65-F5344CB8AC3E}">
        <p14:creationId xmlns:p14="http://schemas.microsoft.com/office/powerpoint/2010/main" val="3971201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6AA55-4469-8C43-BC98-57AED5D76E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18ECB9-EF8A-304D-B376-73C2C179AD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E055F8-0110-A94E-8683-B14046A6D25E}"/>
              </a:ext>
            </a:extLst>
          </p:cNvPr>
          <p:cNvSpPr>
            <a:spLocks noGrp="1"/>
          </p:cNvSpPr>
          <p:nvPr>
            <p:ph type="dt" sz="half" idx="10"/>
          </p:nvPr>
        </p:nvSpPr>
        <p:spPr/>
        <p:txBody>
          <a:bodyPr/>
          <a:lstStyle/>
          <a:p>
            <a:pPr>
              <a:defRPr/>
            </a:pPr>
            <a:fld id="{F5F78351-DA8A-4E5D-AD4D-1BB995E7DA1E}"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5D98A7DC-86E1-2D40-9BC2-87A13351826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D63A111-B602-0A4E-9DAF-C1C2891AAEE7}"/>
              </a:ext>
            </a:extLst>
          </p:cNvPr>
          <p:cNvSpPr>
            <a:spLocks noGrp="1"/>
          </p:cNvSpPr>
          <p:nvPr>
            <p:ph type="sldNum" sz="quarter" idx="12"/>
          </p:nvPr>
        </p:nvSpPr>
        <p:spPr/>
        <p:txBody>
          <a:bodyPr/>
          <a:lstStyle/>
          <a:p>
            <a:pPr>
              <a:defRPr/>
            </a:pPr>
            <a:fld id="{1A0F025D-7BF2-4EE6-99DC-DDF07DF7BD50}" type="slidenum">
              <a:rPr lang="en-US" smtClean="0"/>
              <a:pPr>
                <a:defRPr/>
              </a:pPr>
              <a:t>‹#›</a:t>
            </a:fld>
            <a:endParaRPr lang="en-US"/>
          </a:p>
        </p:txBody>
      </p:sp>
    </p:spTree>
    <p:extLst>
      <p:ext uri="{BB962C8B-B14F-4D97-AF65-F5344CB8AC3E}">
        <p14:creationId xmlns:p14="http://schemas.microsoft.com/office/powerpoint/2010/main" val="3031896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7DF2-B500-E54A-A413-474FC34049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BBC57F-3455-1747-BC03-9FBD75F7B8C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32683D-7576-9340-8D44-511CED729424}"/>
              </a:ext>
            </a:extLst>
          </p:cNvPr>
          <p:cNvSpPr>
            <a:spLocks noGrp="1"/>
          </p:cNvSpPr>
          <p:nvPr>
            <p:ph type="dt" sz="half" idx="10"/>
          </p:nvPr>
        </p:nvSpPr>
        <p:spPr/>
        <p:txBody>
          <a:bodyPr/>
          <a:lstStyle/>
          <a:p>
            <a:pPr>
              <a:defRPr/>
            </a:pPr>
            <a:fld id="{627D2758-C607-48E3-AD7C-DFF9A9B77F20}"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A64084C7-2DD2-2647-9D95-A3E0BA89E78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8F67A83-00E0-1148-916F-88F40FDFDB4B}"/>
              </a:ext>
            </a:extLst>
          </p:cNvPr>
          <p:cNvSpPr>
            <a:spLocks noGrp="1"/>
          </p:cNvSpPr>
          <p:nvPr>
            <p:ph type="sldNum" sz="quarter" idx="12"/>
          </p:nvPr>
        </p:nvSpPr>
        <p:spPr/>
        <p:txBody>
          <a:bodyPr/>
          <a:lstStyle/>
          <a:p>
            <a:pPr>
              <a:defRPr/>
            </a:pPr>
            <a:fld id="{6646FE8C-7F6B-4F0A-A721-5A92673DE7F6}" type="slidenum">
              <a:rPr lang="en-US" smtClean="0"/>
              <a:pPr>
                <a:defRPr/>
              </a:pPr>
              <a:t>‹#›</a:t>
            </a:fld>
            <a:endParaRPr lang="en-US"/>
          </a:p>
        </p:txBody>
      </p:sp>
    </p:spTree>
    <p:extLst>
      <p:ext uri="{BB962C8B-B14F-4D97-AF65-F5344CB8AC3E}">
        <p14:creationId xmlns:p14="http://schemas.microsoft.com/office/powerpoint/2010/main" val="2266825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C1CE-AB54-154B-8943-ED63959308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2B5FF2-7B7A-614E-A7A4-3F55D0585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7511D6-102A-3D48-B480-03A42EE5D3EC}"/>
              </a:ext>
            </a:extLst>
          </p:cNvPr>
          <p:cNvSpPr>
            <a:spLocks noGrp="1"/>
          </p:cNvSpPr>
          <p:nvPr>
            <p:ph type="dt" sz="half" idx="10"/>
          </p:nvPr>
        </p:nvSpPr>
        <p:spPr/>
        <p:txBody>
          <a:bodyPr/>
          <a:lstStyle/>
          <a:p>
            <a:pPr>
              <a:defRPr/>
            </a:pPr>
            <a:fld id="{424AB192-FCEE-4E45-BF1D-C49ECCFDC7CC}"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4A4FD525-B29D-2744-A7EB-3E3DB4D0D61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BB37C16-4A2F-444D-BF53-C82E83CE14A9}"/>
              </a:ext>
            </a:extLst>
          </p:cNvPr>
          <p:cNvSpPr>
            <a:spLocks noGrp="1"/>
          </p:cNvSpPr>
          <p:nvPr>
            <p:ph type="sldNum" sz="quarter" idx="12"/>
          </p:nvPr>
        </p:nvSpPr>
        <p:spPr/>
        <p:txBody>
          <a:bodyPr/>
          <a:lstStyle/>
          <a:p>
            <a:pPr>
              <a:defRPr/>
            </a:pPr>
            <a:fld id="{57F85055-A390-46DF-B43F-3AAA2358F480}" type="slidenum">
              <a:rPr lang="en-US" smtClean="0"/>
              <a:pPr>
                <a:defRPr/>
              </a:pPr>
              <a:t>‹#›</a:t>
            </a:fld>
            <a:endParaRPr lang="en-US"/>
          </a:p>
        </p:txBody>
      </p:sp>
    </p:spTree>
    <p:extLst>
      <p:ext uri="{BB962C8B-B14F-4D97-AF65-F5344CB8AC3E}">
        <p14:creationId xmlns:p14="http://schemas.microsoft.com/office/powerpoint/2010/main" val="685585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5141-880E-7C46-8B47-FAA3957E4D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98AB53-DAEF-AA4B-8EB4-7CD88F53E5F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3819EA-58B4-C449-9372-7CF47A83D71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59367B-F62C-AA4E-8A98-3C8ED4F7B701}"/>
              </a:ext>
            </a:extLst>
          </p:cNvPr>
          <p:cNvSpPr>
            <a:spLocks noGrp="1"/>
          </p:cNvSpPr>
          <p:nvPr>
            <p:ph type="dt" sz="half" idx="10"/>
          </p:nvPr>
        </p:nvSpPr>
        <p:spPr/>
        <p:txBody>
          <a:bodyPr/>
          <a:lstStyle/>
          <a:p>
            <a:pPr>
              <a:defRPr/>
            </a:pPr>
            <a:fld id="{16DA8815-3F45-40F0-BE99-6E42B191A256}" type="datetimeFigureOut">
              <a:rPr lang="en-US" smtClean="0"/>
              <a:pPr>
                <a:defRPr/>
              </a:pPr>
              <a:t>2/26/2024</a:t>
            </a:fld>
            <a:endParaRPr lang="en-US"/>
          </a:p>
        </p:txBody>
      </p:sp>
      <p:sp>
        <p:nvSpPr>
          <p:cNvPr id="6" name="Footer Placeholder 5">
            <a:extLst>
              <a:ext uri="{FF2B5EF4-FFF2-40B4-BE49-F238E27FC236}">
                <a16:creationId xmlns:a16="http://schemas.microsoft.com/office/drawing/2014/main" id="{0CA5DB48-E373-EE42-B75C-1E014C474ED6}"/>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84CB6514-8712-9348-B36E-138346BE4356}"/>
              </a:ext>
            </a:extLst>
          </p:cNvPr>
          <p:cNvSpPr>
            <a:spLocks noGrp="1"/>
          </p:cNvSpPr>
          <p:nvPr>
            <p:ph type="sldNum" sz="quarter" idx="12"/>
          </p:nvPr>
        </p:nvSpPr>
        <p:spPr/>
        <p:txBody>
          <a:bodyPr/>
          <a:lstStyle/>
          <a:p>
            <a:pPr>
              <a:defRPr/>
            </a:pPr>
            <a:fld id="{9C91AE23-24B7-4F79-9681-13621C97B3F8}" type="slidenum">
              <a:rPr lang="en-US" smtClean="0"/>
              <a:pPr>
                <a:defRPr/>
              </a:pPr>
              <a:t>‹#›</a:t>
            </a:fld>
            <a:endParaRPr lang="en-US"/>
          </a:p>
        </p:txBody>
      </p:sp>
    </p:spTree>
    <p:extLst>
      <p:ext uri="{BB962C8B-B14F-4D97-AF65-F5344CB8AC3E}">
        <p14:creationId xmlns:p14="http://schemas.microsoft.com/office/powerpoint/2010/main" val="916304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9B7E-04FB-CE44-9C92-293BF4D881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EBDCAA-3DDC-4040-A7B1-CADA04DCC2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C1DA21F-49CF-374E-97B2-74550DEAB6B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17F889-BEE3-A344-A6C0-E00F944DB2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0078A1D-F718-D84E-861F-96018D2B2D9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1A91C7-3EDC-5C4A-AC65-32B4BFECFDAB}"/>
              </a:ext>
            </a:extLst>
          </p:cNvPr>
          <p:cNvSpPr>
            <a:spLocks noGrp="1"/>
          </p:cNvSpPr>
          <p:nvPr>
            <p:ph type="dt" sz="half" idx="10"/>
          </p:nvPr>
        </p:nvSpPr>
        <p:spPr/>
        <p:txBody>
          <a:bodyPr/>
          <a:lstStyle/>
          <a:p>
            <a:pPr>
              <a:defRPr/>
            </a:pPr>
            <a:fld id="{4D4AA966-4F36-492B-9137-CED29A7ABA09}" type="datetimeFigureOut">
              <a:rPr lang="en-US" smtClean="0"/>
              <a:pPr>
                <a:defRPr/>
              </a:pPr>
              <a:t>2/26/2024</a:t>
            </a:fld>
            <a:endParaRPr lang="en-US"/>
          </a:p>
        </p:txBody>
      </p:sp>
      <p:sp>
        <p:nvSpPr>
          <p:cNvPr id="8" name="Footer Placeholder 7">
            <a:extLst>
              <a:ext uri="{FF2B5EF4-FFF2-40B4-BE49-F238E27FC236}">
                <a16:creationId xmlns:a16="http://schemas.microsoft.com/office/drawing/2014/main" id="{9A5793EB-E93F-EB45-A270-C291CD82E2FE}"/>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A6C0D501-34B2-3D42-8055-C4DB6B758FC3}"/>
              </a:ext>
            </a:extLst>
          </p:cNvPr>
          <p:cNvSpPr>
            <a:spLocks noGrp="1"/>
          </p:cNvSpPr>
          <p:nvPr>
            <p:ph type="sldNum" sz="quarter" idx="12"/>
          </p:nvPr>
        </p:nvSpPr>
        <p:spPr/>
        <p:txBody>
          <a:bodyPr/>
          <a:lstStyle/>
          <a:p>
            <a:pPr>
              <a:defRPr/>
            </a:pPr>
            <a:fld id="{44540BE3-98EE-4AF5-BB6E-BF9270EE18DB}" type="slidenum">
              <a:rPr lang="en-US" smtClean="0"/>
              <a:pPr>
                <a:defRPr/>
              </a:pPr>
              <a:t>‹#›</a:t>
            </a:fld>
            <a:endParaRPr lang="en-US"/>
          </a:p>
        </p:txBody>
      </p:sp>
    </p:spTree>
    <p:extLst>
      <p:ext uri="{BB962C8B-B14F-4D97-AF65-F5344CB8AC3E}">
        <p14:creationId xmlns:p14="http://schemas.microsoft.com/office/powerpoint/2010/main" val="3419712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ECF95-7AC9-0D4E-A3E3-1BB08C0C71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020335-28C8-EB43-8A18-3AA109EF7CC7}"/>
              </a:ext>
            </a:extLst>
          </p:cNvPr>
          <p:cNvSpPr>
            <a:spLocks noGrp="1"/>
          </p:cNvSpPr>
          <p:nvPr>
            <p:ph type="dt" sz="half" idx="10"/>
          </p:nvPr>
        </p:nvSpPr>
        <p:spPr/>
        <p:txBody>
          <a:bodyPr/>
          <a:lstStyle/>
          <a:p>
            <a:pPr>
              <a:defRPr/>
            </a:pPr>
            <a:fld id="{086F5E9A-93B2-480A-9F3C-93B4684636FF}" type="datetimeFigureOut">
              <a:rPr lang="en-US" smtClean="0"/>
              <a:pPr>
                <a:defRPr/>
              </a:pPr>
              <a:t>2/26/2024</a:t>
            </a:fld>
            <a:endParaRPr lang="en-US"/>
          </a:p>
        </p:txBody>
      </p:sp>
      <p:sp>
        <p:nvSpPr>
          <p:cNvPr id="4" name="Footer Placeholder 3">
            <a:extLst>
              <a:ext uri="{FF2B5EF4-FFF2-40B4-BE49-F238E27FC236}">
                <a16:creationId xmlns:a16="http://schemas.microsoft.com/office/drawing/2014/main" id="{D554A8FF-7127-F04E-941F-FAB9C716C3A4}"/>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6E2F1F67-76AE-B44C-B0A0-76FEA3C78DC2}"/>
              </a:ext>
            </a:extLst>
          </p:cNvPr>
          <p:cNvSpPr>
            <a:spLocks noGrp="1"/>
          </p:cNvSpPr>
          <p:nvPr>
            <p:ph type="sldNum" sz="quarter" idx="12"/>
          </p:nvPr>
        </p:nvSpPr>
        <p:spPr/>
        <p:txBody>
          <a:bodyPr/>
          <a:lstStyle/>
          <a:p>
            <a:pPr>
              <a:defRPr/>
            </a:pPr>
            <a:fld id="{784612AE-A694-4A2F-BD3F-63B72ED6DE4B}" type="slidenum">
              <a:rPr lang="en-US" smtClean="0"/>
              <a:pPr>
                <a:defRPr/>
              </a:pPr>
              <a:t>‹#›</a:t>
            </a:fld>
            <a:endParaRPr lang="en-US"/>
          </a:p>
        </p:txBody>
      </p:sp>
    </p:spTree>
    <p:extLst>
      <p:ext uri="{BB962C8B-B14F-4D97-AF65-F5344CB8AC3E}">
        <p14:creationId xmlns:p14="http://schemas.microsoft.com/office/powerpoint/2010/main" val="1909031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E85C7F-6050-F444-92E2-C7B56BF02900}"/>
              </a:ext>
            </a:extLst>
          </p:cNvPr>
          <p:cNvSpPr>
            <a:spLocks noGrp="1"/>
          </p:cNvSpPr>
          <p:nvPr>
            <p:ph type="dt" sz="half" idx="10"/>
          </p:nvPr>
        </p:nvSpPr>
        <p:spPr/>
        <p:txBody>
          <a:bodyPr/>
          <a:lstStyle/>
          <a:p>
            <a:pPr>
              <a:defRPr/>
            </a:pPr>
            <a:fld id="{2FF0BDFC-F788-4119-8F4A-1660B65AE842}" type="datetimeFigureOut">
              <a:rPr lang="en-US" smtClean="0"/>
              <a:pPr>
                <a:defRPr/>
              </a:pPr>
              <a:t>2/26/2024</a:t>
            </a:fld>
            <a:endParaRPr lang="en-US"/>
          </a:p>
        </p:txBody>
      </p:sp>
      <p:sp>
        <p:nvSpPr>
          <p:cNvPr id="3" name="Footer Placeholder 2">
            <a:extLst>
              <a:ext uri="{FF2B5EF4-FFF2-40B4-BE49-F238E27FC236}">
                <a16:creationId xmlns:a16="http://schemas.microsoft.com/office/drawing/2014/main" id="{C9615C0C-D334-8341-9231-C7FB0EF0E5F7}"/>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BCAA7750-6013-2C4B-98CC-12FBFE88D9B2}"/>
              </a:ext>
            </a:extLst>
          </p:cNvPr>
          <p:cNvSpPr>
            <a:spLocks noGrp="1"/>
          </p:cNvSpPr>
          <p:nvPr>
            <p:ph type="sldNum" sz="quarter" idx="12"/>
          </p:nvPr>
        </p:nvSpPr>
        <p:spPr/>
        <p:txBody>
          <a:bodyPr/>
          <a:lstStyle/>
          <a:p>
            <a:pPr>
              <a:defRPr/>
            </a:pPr>
            <a:fld id="{DF652E63-4B16-446F-BBBF-6BBB0D7DACD8}" type="slidenum">
              <a:rPr lang="en-US" smtClean="0"/>
              <a:pPr>
                <a:defRPr/>
              </a:pPr>
              <a:t>‹#›</a:t>
            </a:fld>
            <a:endParaRPr lang="en-US"/>
          </a:p>
        </p:txBody>
      </p:sp>
    </p:spTree>
    <p:extLst>
      <p:ext uri="{BB962C8B-B14F-4D97-AF65-F5344CB8AC3E}">
        <p14:creationId xmlns:p14="http://schemas.microsoft.com/office/powerpoint/2010/main" val="2448115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3B045-368E-5040-8283-C6A43368A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56C4DA-6E3E-3D46-8723-815721D0B1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A502EA-CDB1-AD40-8226-42553D45D2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2DDE64-2C16-5747-BCAD-50C1FA915032}"/>
              </a:ext>
            </a:extLst>
          </p:cNvPr>
          <p:cNvSpPr>
            <a:spLocks noGrp="1"/>
          </p:cNvSpPr>
          <p:nvPr>
            <p:ph type="dt" sz="half" idx="10"/>
          </p:nvPr>
        </p:nvSpPr>
        <p:spPr/>
        <p:txBody>
          <a:bodyPr/>
          <a:lstStyle/>
          <a:p>
            <a:pPr>
              <a:defRPr/>
            </a:pPr>
            <a:fld id="{4C087EAB-C9A3-4569-9B91-59A607C76616}" type="datetimeFigureOut">
              <a:rPr lang="en-US" smtClean="0"/>
              <a:pPr>
                <a:defRPr/>
              </a:pPr>
              <a:t>2/26/2024</a:t>
            </a:fld>
            <a:endParaRPr lang="en-US"/>
          </a:p>
        </p:txBody>
      </p:sp>
      <p:sp>
        <p:nvSpPr>
          <p:cNvPr id="6" name="Footer Placeholder 5">
            <a:extLst>
              <a:ext uri="{FF2B5EF4-FFF2-40B4-BE49-F238E27FC236}">
                <a16:creationId xmlns:a16="http://schemas.microsoft.com/office/drawing/2014/main" id="{61DE4DF7-C8CD-9E48-BC8E-003F02C20044}"/>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518EA6F-36A6-BD43-8651-605FCD6E4923}"/>
              </a:ext>
            </a:extLst>
          </p:cNvPr>
          <p:cNvSpPr>
            <a:spLocks noGrp="1"/>
          </p:cNvSpPr>
          <p:nvPr>
            <p:ph type="sldNum" sz="quarter" idx="12"/>
          </p:nvPr>
        </p:nvSpPr>
        <p:spPr/>
        <p:txBody>
          <a:bodyPr/>
          <a:lstStyle/>
          <a:p>
            <a:pPr>
              <a:defRPr/>
            </a:pPr>
            <a:fld id="{6189B186-DF8E-49B2-8D4E-C651CC8EAC51}" type="slidenum">
              <a:rPr lang="en-US" smtClean="0"/>
              <a:pPr>
                <a:defRPr/>
              </a:pPr>
              <a:t>‹#›</a:t>
            </a:fld>
            <a:endParaRPr lang="en-US"/>
          </a:p>
        </p:txBody>
      </p:sp>
    </p:spTree>
    <p:extLst>
      <p:ext uri="{BB962C8B-B14F-4D97-AF65-F5344CB8AC3E}">
        <p14:creationId xmlns:p14="http://schemas.microsoft.com/office/powerpoint/2010/main" val="458350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89616-2107-DF4F-BCB3-7A158DBAC2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370064-51D0-6F4D-BCDD-C77D096E0B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994C6E-BE04-BE4D-B68F-262DD33ED4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E74A68-279E-8A48-A9AD-F3A4011A4F33}"/>
              </a:ext>
            </a:extLst>
          </p:cNvPr>
          <p:cNvSpPr>
            <a:spLocks noGrp="1"/>
          </p:cNvSpPr>
          <p:nvPr>
            <p:ph type="dt" sz="half" idx="10"/>
          </p:nvPr>
        </p:nvSpPr>
        <p:spPr/>
        <p:txBody>
          <a:bodyPr/>
          <a:lstStyle/>
          <a:p>
            <a:pPr>
              <a:defRPr/>
            </a:pPr>
            <a:fld id="{C75E9D21-D822-4132-85D2-7311D2896BCB}" type="datetimeFigureOut">
              <a:rPr lang="en-US" smtClean="0"/>
              <a:pPr>
                <a:defRPr/>
              </a:pPr>
              <a:t>2/26/2024</a:t>
            </a:fld>
            <a:endParaRPr lang="en-US"/>
          </a:p>
        </p:txBody>
      </p:sp>
      <p:sp>
        <p:nvSpPr>
          <p:cNvPr id="6" name="Footer Placeholder 5">
            <a:extLst>
              <a:ext uri="{FF2B5EF4-FFF2-40B4-BE49-F238E27FC236}">
                <a16:creationId xmlns:a16="http://schemas.microsoft.com/office/drawing/2014/main" id="{0EAD0156-4D1C-F143-BE99-96B329A82DB8}"/>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F3651F3-F43A-5A4A-936D-39D9699B5332}"/>
              </a:ext>
            </a:extLst>
          </p:cNvPr>
          <p:cNvSpPr>
            <a:spLocks noGrp="1"/>
          </p:cNvSpPr>
          <p:nvPr>
            <p:ph type="sldNum" sz="quarter" idx="12"/>
          </p:nvPr>
        </p:nvSpPr>
        <p:spPr/>
        <p:txBody>
          <a:bodyPr/>
          <a:lstStyle/>
          <a:p>
            <a:pPr>
              <a:defRPr/>
            </a:pPr>
            <a:fld id="{FB224655-2634-474F-BC51-6A71C6657A74}" type="slidenum">
              <a:rPr lang="en-US" smtClean="0"/>
              <a:pPr>
                <a:defRPr/>
              </a:pPr>
              <a:t>‹#›</a:t>
            </a:fld>
            <a:endParaRPr lang="en-US"/>
          </a:p>
        </p:txBody>
      </p:sp>
    </p:spTree>
    <p:extLst>
      <p:ext uri="{BB962C8B-B14F-4D97-AF65-F5344CB8AC3E}">
        <p14:creationId xmlns:p14="http://schemas.microsoft.com/office/powerpoint/2010/main" val="4255865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1E11-1062-6B4D-A689-F2C5D8C2A6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7DBD0D-5930-E743-85C9-F0A7B64252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556BAE-F8A4-CE49-ADCB-0F53CE6CE83B}"/>
              </a:ext>
            </a:extLst>
          </p:cNvPr>
          <p:cNvSpPr>
            <a:spLocks noGrp="1"/>
          </p:cNvSpPr>
          <p:nvPr>
            <p:ph type="dt" sz="half" idx="10"/>
          </p:nvPr>
        </p:nvSpPr>
        <p:spPr/>
        <p:txBody>
          <a:bodyPr/>
          <a:lstStyle/>
          <a:p>
            <a:pPr>
              <a:defRPr/>
            </a:pPr>
            <a:fld id="{80BAEBC1-3ADA-4810-87DB-6731E23BE1B0}"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8F879BA0-AA5E-304B-86CF-F80A21FDFF39}"/>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2AC0773-3170-DF42-9C47-17555CA85918}"/>
              </a:ext>
            </a:extLst>
          </p:cNvPr>
          <p:cNvSpPr>
            <a:spLocks noGrp="1"/>
          </p:cNvSpPr>
          <p:nvPr>
            <p:ph type="sldNum" sz="quarter" idx="12"/>
          </p:nvPr>
        </p:nvSpPr>
        <p:spPr/>
        <p:txBody>
          <a:bodyPr/>
          <a:lstStyle/>
          <a:p>
            <a:pPr>
              <a:defRPr/>
            </a:pPr>
            <a:fld id="{BFAFFC49-425A-4928-BFF3-C047084B4337}" type="slidenum">
              <a:rPr lang="en-US" smtClean="0"/>
              <a:pPr>
                <a:defRPr/>
              </a:pPr>
              <a:t>‹#›</a:t>
            </a:fld>
            <a:endParaRPr lang="en-US"/>
          </a:p>
        </p:txBody>
      </p:sp>
    </p:spTree>
    <p:extLst>
      <p:ext uri="{BB962C8B-B14F-4D97-AF65-F5344CB8AC3E}">
        <p14:creationId xmlns:p14="http://schemas.microsoft.com/office/powerpoint/2010/main" val="3530233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816420-0126-8E4A-BF3F-383729A9A7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0A4EFB-3B99-044A-86B9-500D7DC7F1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416484-BEB6-2742-9CA8-00D62125A22F}"/>
              </a:ext>
            </a:extLst>
          </p:cNvPr>
          <p:cNvSpPr>
            <a:spLocks noGrp="1"/>
          </p:cNvSpPr>
          <p:nvPr>
            <p:ph type="dt" sz="half" idx="10"/>
          </p:nvPr>
        </p:nvSpPr>
        <p:spPr/>
        <p:txBody>
          <a:bodyPr/>
          <a:lstStyle/>
          <a:p>
            <a:pPr>
              <a:defRPr/>
            </a:pPr>
            <a:fld id="{8E467C5E-4252-4F17-8731-BCE5CE6F5DFA}"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D4063B95-8695-2545-AEA0-A7B40D3B16E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24CAA2C-1328-184E-9FB5-8EC3CB01BA5E}"/>
              </a:ext>
            </a:extLst>
          </p:cNvPr>
          <p:cNvSpPr>
            <a:spLocks noGrp="1"/>
          </p:cNvSpPr>
          <p:nvPr>
            <p:ph type="sldNum" sz="quarter" idx="12"/>
          </p:nvPr>
        </p:nvSpPr>
        <p:spPr/>
        <p:txBody>
          <a:bodyPr/>
          <a:lstStyle/>
          <a:p>
            <a:pPr>
              <a:defRPr/>
            </a:pPr>
            <a:fld id="{7C5D2B82-8D89-4B1B-9FEB-4687494DE5A9}" type="slidenum">
              <a:rPr lang="en-US" smtClean="0"/>
              <a:pPr>
                <a:defRPr/>
              </a:pPr>
              <a:t>‹#›</a:t>
            </a:fld>
            <a:endParaRPr lang="en-US"/>
          </a:p>
        </p:txBody>
      </p:sp>
    </p:spTree>
    <p:extLst>
      <p:ext uri="{BB962C8B-B14F-4D97-AF65-F5344CB8AC3E}">
        <p14:creationId xmlns:p14="http://schemas.microsoft.com/office/powerpoint/2010/main" val="1939017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solidFill>
                  <a:srgbClr val="FFFF00"/>
                </a:solidFill>
              </a:defRPr>
            </a:lvl1pPr>
          </a:lstStyle>
          <a:p>
            <a:r>
              <a:rPr lang="en-US" dirty="0"/>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p:txBody>
          <a:bodyPr/>
          <a:lstStyle>
            <a:lvl1pPr>
              <a:defRPr/>
            </a:lvl1pPr>
          </a:lstStyle>
          <a:p>
            <a:pPr>
              <a:defRPr/>
            </a:pPr>
            <a:endParaRPr lang="en-US"/>
          </a:p>
        </p:txBody>
      </p:sp>
      <p:sp>
        <p:nvSpPr>
          <p:cNvPr id="7" name="Rectangle 3"/>
          <p:cNvSpPr>
            <a:spLocks noGrp="1" noChangeArrowheads="1"/>
          </p:cNvSpPr>
          <p:nvPr>
            <p:ph type="sldNum" sz="quarter" idx="11"/>
          </p:nvPr>
        </p:nvSpPr>
        <p:spPr/>
        <p:txBody>
          <a:bodyPr/>
          <a:lstStyle>
            <a:lvl1pPr>
              <a:defRPr/>
            </a:lvl1pPr>
          </a:lstStyle>
          <a:p>
            <a:pPr>
              <a:defRPr/>
            </a:pPr>
            <a:fld id="{31588633-2880-4A30-B3D9-7C9F836F1401}" type="slidenum">
              <a:rPr lang="en-US"/>
              <a:pPr>
                <a:defRPr/>
              </a:pPr>
              <a:t>‹#›</a:t>
            </a:fld>
            <a:endParaRPr lang="en-US"/>
          </a:p>
        </p:txBody>
      </p:sp>
      <p:sp>
        <p:nvSpPr>
          <p:cNvPr id="8" name="Rectangle 14"/>
          <p:cNvSpPr>
            <a:spLocks noGrp="1" noChangeArrowheads="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73252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4DEF3F-04FA-E97D-958D-6DA334DD8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846703-1086-C102-C27A-1CDF01454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AD0FE6-62D5-5A75-A114-FEB93655DA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F927B-64B3-4CBA-9EA4-4A8C2898DA8A}" type="datetimeFigureOut">
              <a:rPr lang="en-US" smtClean="0"/>
              <a:t>2/26/2024</a:t>
            </a:fld>
            <a:endParaRPr lang="en-US"/>
          </a:p>
        </p:txBody>
      </p:sp>
      <p:sp>
        <p:nvSpPr>
          <p:cNvPr id="5" name="Footer Placeholder 4">
            <a:extLst>
              <a:ext uri="{FF2B5EF4-FFF2-40B4-BE49-F238E27FC236}">
                <a16:creationId xmlns:a16="http://schemas.microsoft.com/office/drawing/2014/main" id="{0E97C990-EF7D-156D-6B09-007C61621A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870079-3D9A-4762-B293-535AFF5E6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DC0E6-D3A7-4F26-B0E2-924AEE4F10AC}" type="slidenum">
              <a:rPr lang="en-US" smtClean="0"/>
              <a:t>‹#›</a:t>
            </a:fld>
            <a:endParaRPr lang="en-US"/>
          </a:p>
        </p:txBody>
      </p:sp>
    </p:spTree>
    <p:extLst>
      <p:ext uri="{BB962C8B-B14F-4D97-AF65-F5344CB8AC3E}">
        <p14:creationId xmlns:p14="http://schemas.microsoft.com/office/powerpoint/2010/main" val="361265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907132-A271-0D49-9287-5B0F37B8C7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6412F3-0D56-1844-869D-5E06CC495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C55433-575E-344B-A415-D7EE8CCD3E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BF69117-893D-4B29-8FCB-8E8B496DB327}" type="datetimeFigureOut">
              <a:rPr lang="en-US" smtClean="0"/>
              <a:pPr>
                <a:defRPr/>
              </a:pPr>
              <a:t>2/26/2024</a:t>
            </a:fld>
            <a:endParaRPr lang="en-US"/>
          </a:p>
        </p:txBody>
      </p:sp>
      <p:sp>
        <p:nvSpPr>
          <p:cNvPr id="5" name="Footer Placeholder 4">
            <a:extLst>
              <a:ext uri="{FF2B5EF4-FFF2-40B4-BE49-F238E27FC236}">
                <a16:creationId xmlns:a16="http://schemas.microsoft.com/office/drawing/2014/main" id="{FB96AAF5-F570-E546-A03B-C9AE947C66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182D2B75-48FA-5E42-B2FB-F05A4760B5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C454C9-3168-4794-B9F6-668C28ACE061}" type="slidenum">
              <a:rPr lang="en-US" smtClean="0"/>
              <a:pPr>
                <a:defRPr/>
              </a:pPr>
              <a:t>‹#›</a:t>
            </a:fld>
            <a:endParaRPr lang="en-US"/>
          </a:p>
        </p:txBody>
      </p:sp>
    </p:spTree>
    <p:extLst>
      <p:ext uri="{BB962C8B-B14F-4D97-AF65-F5344CB8AC3E}">
        <p14:creationId xmlns:p14="http://schemas.microsoft.com/office/powerpoint/2010/main" val="3048616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4.tm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45A6751-F2CC-B2A9-753B-0F70C6A929F8}"/>
              </a:ext>
            </a:extLst>
          </p:cNvPr>
          <p:cNvSpPr txBox="1"/>
          <p:nvPr/>
        </p:nvSpPr>
        <p:spPr>
          <a:xfrm>
            <a:off x="676766" y="381238"/>
            <a:ext cx="2386994" cy="1176101"/>
          </a:xfrm>
          <a:prstGeom prst="rect">
            <a:avLst/>
          </a:prstGeom>
          <a:effectLst>
            <a:glow rad="101600">
              <a:schemeClr val="tx1">
                <a:alpha val="60000"/>
              </a:schemeClr>
            </a:glow>
          </a:effectLst>
        </p:spPr>
        <p:txBody>
          <a:bodyPr vert="horz" lIns="91440" tIns="45720" rIns="91440" bIns="45720" rtlCol="0">
            <a:normAutofit lnSpcReduction="10000"/>
          </a:bodyPr>
          <a:lstStyle/>
          <a:p>
            <a:pPr marL="223838" indent="-223838" algn="ctr">
              <a:lnSpc>
                <a:spcPct val="90000"/>
              </a:lnSpc>
            </a:pPr>
            <a:r>
              <a:rPr lang="en-US" sz="4000" b="1" dirty="0">
                <a:solidFill>
                  <a:schemeClr val="bg1"/>
                </a:solidFill>
                <a:effectLst>
                  <a:glow rad="190500">
                    <a:schemeClr val="tx1">
                      <a:alpha val="75000"/>
                    </a:schemeClr>
                  </a:glow>
                </a:effectLst>
              </a:rPr>
              <a:t>David A. </a:t>
            </a:r>
          </a:p>
          <a:p>
            <a:pPr marL="223838" indent="-223838" algn="ctr">
              <a:lnSpc>
                <a:spcPct val="90000"/>
              </a:lnSpc>
            </a:pPr>
            <a:r>
              <a:rPr lang="en-US" sz="4000" b="1" dirty="0">
                <a:solidFill>
                  <a:schemeClr val="bg1"/>
                </a:solidFill>
                <a:effectLst>
                  <a:glow rad="190500">
                    <a:schemeClr val="tx1">
                      <a:alpha val="75000"/>
                    </a:schemeClr>
                  </a:glow>
                </a:effectLst>
              </a:rPr>
              <a:t>Bednar</a:t>
            </a:r>
          </a:p>
        </p:txBody>
      </p:sp>
      <p:pic>
        <p:nvPicPr>
          <p:cNvPr id="2" name="Picture 2">
            <a:extLst>
              <a:ext uri="{FF2B5EF4-FFF2-40B4-BE49-F238E27FC236}">
                <a16:creationId xmlns:a16="http://schemas.microsoft.com/office/drawing/2014/main" id="{DEE435FF-EE42-7E7D-D28A-14DD65A0CE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99" r="17243" b="-2"/>
          <a:stretch/>
        </p:blipFill>
        <p:spPr bwMode="auto">
          <a:xfrm>
            <a:off x="6180955" y="1557339"/>
            <a:ext cx="2638800" cy="47520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CCA85DC5-087F-2E2E-1994-BB5199BF53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46" r="19351"/>
          <a:stretch/>
        </p:blipFill>
        <p:spPr bwMode="auto">
          <a:xfrm>
            <a:off x="9002337" y="1557339"/>
            <a:ext cx="2638800" cy="47520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184FCAF6-0CD7-9A82-7654-3C1409D9C84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646" r="16313"/>
          <a:stretch/>
        </p:blipFill>
        <p:spPr bwMode="auto">
          <a:xfrm>
            <a:off x="3365909" y="1557339"/>
            <a:ext cx="2638800" cy="47520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1D30CB0-94A8-8BD6-D512-2289CFBCC25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37" r="18348" b="-4"/>
          <a:stretch/>
        </p:blipFill>
        <p:spPr bwMode="auto">
          <a:xfrm>
            <a:off x="550863" y="1557952"/>
            <a:ext cx="2638800" cy="4751387"/>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9F83862-4170-DCB5-6497-247959EF1ED9}"/>
              </a:ext>
            </a:extLst>
          </p:cNvPr>
          <p:cNvSpPr txBox="1"/>
          <p:nvPr/>
        </p:nvSpPr>
        <p:spPr>
          <a:xfrm>
            <a:off x="3491812" y="381237"/>
            <a:ext cx="2386994" cy="1176101"/>
          </a:xfrm>
          <a:prstGeom prst="rect">
            <a:avLst/>
          </a:prstGeom>
          <a:effectLst>
            <a:glow rad="101600">
              <a:schemeClr val="tx1">
                <a:alpha val="60000"/>
              </a:schemeClr>
            </a:glow>
          </a:effectLst>
        </p:spPr>
        <p:txBody>
          <a:bodyPr vert="horz" lIns="91440" tIns="45720" rIns="91440" bIns="45720" rtlCol="0">
            <a:normAutofit lnSpcReduction="10000"/>
          </a:bodyPr>
          <a:lstStyle/>
          <a:p>
            <a:pPr marL="223838" indent="-223838" algn="ctr">
              <a:lnSpc>
                <a:spcPct val="90000"/>
              </a:lnSpc>
            </a:pPr>
            <a:r>
              <a:rPr lang="en-US" sz="4000" b="1" dirty="0">
                <a:solidFill>
                  <a:schemeClr val="bg1"/>
                </a:solidFill>
                <a:effectLst>
                  <a:glow rad="190500">
                    <a:schemeClr val="tx1">
                      <a:alpha val="75000"/>
                    </a:schemeClr>
                  </a:glow>
                </a:effectLst>
              </a:rPr>
              <a:t>Neal A. </a:t>
            </a:r>
          </a:p>
          <a:p>
            <a:pPr marL="223838" indent="-223838" algn="ctr">
              <a:lnSpc>
                <a:spcPct val="90000"/>
              </a:lnSpc>
            </a:pPr>
            <a:r>
              <a:rPr lang="en-US" sz="4000" b="1" dirty="0">
                <a:solidFill>
                  <a:schemeClr val="bg1"/>
                </a:solidFill>
                <a:effectLst>
                  <a:glow rad="190500">
                    <a:schemeClr val="tx1">
                      <a:alpha val="75000"/>
                    </a:schemeClr>
                  </a:glow>
                </a:effectLst>
              </a:rPr>
              <a:t>Maxwell</a:t>
            </a:r>
          </a:p>
        </p:txBody>
      </p:sp>
      <p:sp>
        <p:nvSpPr>
          <p:cNvPr id="12" name="TextBox 11">
            <a:extLst>
              <a:ext uri="{FF2B5EF4-FFF2-40B4-BE49-F238E27FC236}">
                <a16:creationId xmlns:a16="http://schemas.microsoft.com/office/drawing/2014/main" id="{84C9DAB8-31C6-D8C7-ECE0-30A2D30EC109}"/>
              </a:ext>
            </a:extLst>
          </p:cNvPr>
          <p:cNvSpPr txBox="1"/>
          <p:nvPr/>
        </p:nvSpPr>
        <p:spPr>
          <a:xfrm>
            <a:off x="6306858" y="381236"/>
            <a:ext cx="2386994" cy="1176101"/>
          </a:xfrm>
          <a:prstGeom prst="rect">
            <a:avLst/>
          </a:prstGeom>
          <a:effectLst>
            <a:glow rad="101600">
              <a:schemeClr val="tx1">
                <a:alpha val="60000"/>
              </a:schemeClr>
            </a:glow>
          </a:effectLst>
        </p:spPr>
        <p:txBody>
          <a:bodyPr vert="horz" lIns="91440" tIns="45720" rIns="91440" bIns="45720" rtlCol="0">
            <a:normAutofit lnSpcReduction="10000"/>
          </a:bodyPr>
          <a:lstStyle/>
          <a:p>
            <a:pPr marL="223838" indent="-223838" algn="ctr">
              <a:lnSpc>
                <a:spcPct val="90000"/>
              </a:lnSpc>
            </a:pPr>
            <a:r>
              <a:rPr lang="en-US" sz="4000" b="1" dirty="0">
                <a:solidFill>
                  <a:schemeClr val="bg1"/>
                </a:solidFill>
                <a:effectLst>
                  <a:glow rad="190500">
                    <a:schemeClr val="tx1">
                      <a:alpha val="75000"/>
                    </a:schemeClr>
                  </a:glow>
                </a:effectLst>
              </a:rPr>
              <a:t>Thomas S. </a:t>
            </a:r>
          </a:p>
          <a:p>
            <a:pPr marL="223838" indent="-223838" algn="ctr">
              <a:lnSpc>
                <a:spcPct val="90000"/>
              </a:lnSpc>
            </a:pPr>
            <a:r>
              <a:rPr lang="en-US" sz="4000" b="1" dirty="0">
                <a:solidFill>
                  <a:schemeClr val="bg1"/>
                </a:solidFill>
                <a:effectLst>
                  <a:glow rad="190500">
                    <a:schemeClr val="tx1">
                      <a:alpha val="75000"/>
                    </a:schemeClr>
                  </a:glow>
                </a:effectLst>
              </a:rPr>
              <a:t>Monson</a:t>
            </a:r>
          </a:p>
        </p:txBody>
      </p:sp>
      <p:sp>
        <p:nvSpPr>
          <p:cNvPr id="13" name="TextBox 12">
            <a:extLst>
              <a:ext uri="{FF2B5EF4-FFF2-40B4-BE49-F238E27FC236}">
                <a16:creationId xmlns:a16="http://schemas.microsoft.com/office/drawing/2014/main" id="{E4D154A0-8ED6-4F96-7D22-5E667123ADFB}"/>
              </a:ext>
            </a:extLst>
          </p:cNvPr>
          <p:cNvSpPr txBox="1"/>
          <p:nvPr/>
        </p:nvSpPr>
        <p:spPr>
          <a:xfrm>
            <a:off x="9128240" y="381236"/>
            <a:ext cx="2386994" cy="1176101"/>
          </a:xfrm>
          <a:prstGeom prst="rect">
            <a:avLst/>
          </a:prstGeom>
          <a:effectLst>
            <a:glow rad="101600">
              <a:schemeClr val="tx1">
                <a:alpha val="60000"/>
              </a:schemeClr>
            </a:glow>
          </a:effectLst>
        </p:spPr>
        <p:txBody>
          <a:bodyPr vert="horz" lIns="91440" tIns="45720" rIns="91440" bIns="45720" rtlCol="0">
            <a:normAutofit lnSpcReduction="10000"/>
          </a:bodyPr>
          <a:lstStyle/>
          <a:p>
            <a:pPr marL="223838" indent="-223838" algn="ctr">
              <a:lnSpc>
                <a:spcPct val="90000"/>
              </a:lnSpc>
            </a:pPr>
            <a:r>
              <a:rPr lang="en-US" sz="4000" b="1" dirty="0">
                <a:solidFill>
                  <a:schemeClr val="bg1"/>
                </a:solidFill>
                <a:effectLst>
                  <a:glow rad="190500">
                    <a:schemeClr val="tx1">
                      <a:alpha val="75000"/>
                    </a:schemeClr>
                  </a:glow>
                </a:effectLst>
              </a:rPr>
              <a:t>Dieter F. </a:t>
            </a:r>
          </a:p>
          <a:p>
            <a:pPr marL="223838" indent="-223838" algn="ctr">
              <a:lnSpc>
                <a:spcPct val="90000"/>
              </a:lnSpc>
            </a:pPr>
            <a:r>
              <a:rPr lang="en-US" sz="4000" b="1" dirty="0">
                <a:solidFill>
                  <a:schemeClr val="bg1"/>
                </a:solidFill>
                <a:effectLst>
                  <a:glow rad="190500">
                    <a:schemeClr val="tx1">
                      <a:alpha val="75000"/>
                    </a:schemeClr>
                  </a:glow>
                </a:effectLst>
              </a:rPr>
              <a:t>Uchtdorf</a:t>
            </a:r>
          </a:p>
        </p:txBody>
      </p:sp>
    </p:spTree>
    <p:extLst>
      <p:ext uri="{BB962C8B-B14F-4D97-AF65-F5344CB8AC3E}">
        <p14:creationId xmlns:p14="http://schemas.microsoft.com/office/powerpoint/2010/main" val="3647948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9484" y="174868"/>
            <a:ext cx="4536493" cy="3970318"/>
          </a:xfrm>
          <a:prstGeom prst="rect">
            <a:avLst/>
          </a:prstGeom>
          <a:noFill/>
        </p:spPr>
        <p:txBody>
          <a:bodyPr wrap="square">
            <a:spAutoFit/>
          </a:bodyPr>
          <a:lstStyle/>
          <a:p>
            <a:pPr marL="223838" indent="-223838">
              <a:lnSpc>
                <a:spcPct val="90000"/>
              </a:lnSpc>
            </a:pPr>
            <a:r>
              <a:rPr lang="en-US" sz="4000" b="1" dirty="0">
                <a:solidFill>
                  <a:srgbClr val="E4DDD5"/>
                </a:solidFill>
                <a:effectLst>
                  <a:glow rad="190500">
                    <a:schemeClr val="tx1">
                      <a:alpha val="75000"/>
                    </a:schemeClr>
                  </a:glow>
                </a:effectLst>
              </a:rPr>
              <a:t>“For behold, it came to pass that </a:t>
            </a:r>
            <a:r>
              <a:rPr lang="en-US" sz="4000" b="1" dirty="0">
                <a:solidFill>
                  <a:srgbClr val="D2AB6D"/>
                </a:solidFill>
                <a:effectLst>
                  <a:glow rad="190500">
                    <a:schemeClr val="tx1">
                      <a:alpha val="75000"/>
                    </a:schemeClr>
                  </a:glow>
                </a:effectLst>
              </a:rPr>
              <a:t>fifty and five years</a:t>
            </a:r>
            <a:r>
              <a:rPr lang="en-US" sz="4000" b="1" dirty="0">
                <a:solidFill>
                  <a:srgbClr val="E4DDD5"/>
                </a:solidFill>
                <a:effectLst>
                  <a:glow rad="190500">
                    <a:schemeClr val="tx1">
                      <a:alpha val="75000"/>
                    </a:schemeClr>
                  </a:glow>
                </a:effectLst>
              </a:rPr>
              <a:t> had passed away from the time that Lehi left Jerusalem.”</a:t>
            </a:r>
          </a:p>
          <a:p>
            <a:pPr marL="223838" indent="-223838" algn="r">
              <a:lnSpc>
                <a:spcPct val="90000"/>
              </a:lnSpc>
            </a:pPr>
            <a:r>
              <a:rPr lang="en-US" sz="4000" b="1" dirty="0">
                <a:solidFill>
                  <a:srgbClr val="E4DDD5"/>
                </a:solidFill>
                <a:effectLst>
                  <a:glow rad="190500">
                    <a:schemeClr val="tx1">
                      <a:alpha val="75000"/>
                    </a:schemeClr>
                  </a:glow>
                </a:effectLst>
              </a:rPr>
              <a:t>Jacob 1:1</a:t>
            </a:r>
          </a:p>
        </p:txBody>
      </p:sp>
    </p:spTree>
    <p:extLst>
      <p:ext uri="{BB962C8B-B14F-4D97-AF65-F5344CB8AC3E}">
        <p14:creationId xmlns:p14="http://schemas.microsoft.com/office/powerpoint/2010/main" val="16562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451553"/>
            <a:ext cx="4367814" cy="5632311"/>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  Witnessed his parents “brought down…near to be cast with sorrow into a watery grave” and was “grieved because of the afflictions of [his] mother.” </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1 Nephi 18:18–19 </a:t>
            </a:r>
          </a:p>
        </p:txBody>
      </p:sp>
      <p:sp>
        <p:nvSpPr>
          <p:cNvPr id="2" name="TextBox 1">
            <a:extLst>
              <a:ext uri="{FF2B5EF4-FFF2-40B4-BE49-F238E27FC236}">
                <a16:creationId xmlns:a16="http://schemas.microsoft.com/office/drawing/2014/main" id="{5701CBA4-5E77-A28A-3A2A-CDEA31C27243}"/>
              </a:ext>
            </a:extLst>
          </p:cNvPr>
          <p:cNvSpPr txBox="1"/>
          <p:nvPr/>
        </p:nvSpPr>
        <p:spPr>
          <a:xfrm>
            <a:off x="6243963" y="174555"/>
            <a:ext cx="5841507" cy="6574107"/>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  In his “childhood [he] suffered afflictions and much sorrow, because of the rudeness of [his brothers].” </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2 Nephi 2:2</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 </a:t>
            </a:r>
          </a:p>
          <a:p>
            <a:pPr marL="223838" indent="-223838">
              <a:lnSpc>
                <a:spcPct val="90000"/>
              </a:lnSpc>
            </a:pPr>
            <a:r>
              <a:rPr lang="en-US" sz="4000" b="1" dirty="0">
                <a:solidFill>
                  <a:schemeClr val="bg1">
                    <a:lumMod val="95000"/>
                  </a:schemeClr>
                </a:solidFill>
                <a:effectLst>
                  <a:glow rad="190500">
                    <a:schemeClr val="tx1">
                      <a:alpha val="75000"/>
                    </a:schemeClr>
                  </a:glow>
                </a:effectLst>
              </a:rPr>
              <a:t>  He knew “the greatness of God” and “beheld in [his] youth” the glory of Jesus Christ.</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2 Nephi 2:2, 4</a:t>
            </a:r>
          </a:p>
        </p:txBody>
      </p:sp>
    </p:spTree>
    <p:extLst>
      <p:ext uri="{BB962C8B-B14F-4D97-AF65-F5344CB8AC3E}">
        <p14:creationId xmlns:p14="http://schemas.microsoft.com/office/powerpoint/2010/main" val="386935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B0D9F14-29D9-133D-67B8-CAC15D4EA0CB}"/>
              </a:ext>
            </a:extLst>
          </p:cNvPr>
          <p:cNvSpPr txBox="1"/>
          <p:nvPr/>
        </p:nvSpPr>
        <p:spPr>
          <a:xfrm>
            <a:off x="10233872" y="6532540"/>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EDE4DB"/>
                </a:solidFill>
                <a:effectLst>
                  <a:glow rad="190500">
                    <a:schemeClr val="tx1">
                      <a:alpha val="75000"/>
                    </a:schemeClr>
                  </a:glow>
                </a:effectLst>
                <a:cs typeface="Calibri"/>
              </a:rPr>
              <a:t>John Scott</a:t>
            </a:r>
            <a:endParaRPr lang="en-US" sz="1600" dirty="0">
              <a:solidFill>
                <a:srgbClr val="EDE4DB"/>
              </a:solidFill>
              <a:cs typeface="Calibri"/>
            </a:endParaRPr>
          </a:p>
        </p:txBody>
      </p:sp>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3522" y="0"/>
            <a:ext cx="5158478" cy="6871094"/>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1576" y="112725"/>
            <a:ext cx="7961031" cy="6795707"/>
          </a:xfrm>
          <a:prstGeom prst="rect">
            <a:avLst/>
          </a:prstGeom>
          <a:noFill/>
        </p:spPr>
        <p:txBody>
          <a:bodyPr wrap="square">
            <a:spAutoFit/>
          </a:bodyPr>
          <a:lstStyle/>
          <a:p>
            <a:pPr marL="223838" indent="-223838">
              <a:lnSpc>
                <a:spcPct val="90000"/>
              </a:lnSpc>
            </a:pPr>
            <a:r>
              <a:rPr lang="en-US" sz="4400" b="1" dirty="0">
                <a:solidFill>
                  <a:srgbClr val="EBEAEF"/>
                </a:solidFill>
                <a:effectLst>
                  <a:glow rad="190500">
                    <a:schemeClr val="tx1">
                      <a:alpha val="75000"/>
                    </a:schemeClr>
                  </a:glow>
                </a:effectLst>
              </a:rPr>
              <a:t>“Half the [Book of Mormon’s] references  to anxiety  occur  in  Jacob [he is the only person to use the word more than once],  and  over two-thirds  of  the  references  to grieve  and tender  (or their  deriv­atives),  as  well  as shame,  are  Jacob's.  [Jacob] is the only person to have used delicate, contempt, and lonesome. </a:t>
            </a:r>
          </a:p>
        </p:txBody>
      </p:sp>
    </p:spTree>
    <p:extLst>
      <p:ext uri="{BB962C8B-B14F-4D97-AF65-F5344CB8AC3E}">
        <p14:creationId xmlns:p14="http://schemas.microsoft.com/office/powerpoint/2010/main" val="220308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B0D9F14-29D9-133D-67B8-CAC15D4EA0CB}"/>
              </a:ext>
            </a:extLst>
          </p:cNvPr>
          <p:cNvSpPr txBox="1"/>
          <p:nvPr/>
        </p:nvSpPr>
        <p:spPr>
          <a:xfrm>
            <a:off x="10233872" y="6532540"/>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E4DB"/>
                </a:solidFill>
                <a:effectLst>
                  <a:glow rad="190500">
                    <a:prstClr val="black">
                      <a:alpha val="75000"/>
                    </a:prstClr>
                  </a:glow>
                </a:effectLst>
                <a:uLnTx/>
                <a:uFillTx/>
                <a:latin typeface="Calibri" panose="020F0502020204030204"/>
                <a:ea typeface="+mn-ea"/>
                <a:cs typeface="Calibri"/>
              </a:rPr>
              <a:t>John Scott</a:t>
            </a:r>
            <a:endParaRPr kumimoji="0" lang="en-US" sz="1600" b="0" i="0" u="none" strike="noStrike" kern="1200" cap="none" spc="0" normalizeH="0" baseline="0" noProof="0" dirty="0">
              <a:ln>
                <a:noFill/>
              </a:ln>
              <a:solidFill>
                <a:srgbClr val="EDE4DB"/>
              </a:solidFill>
              <a:effectLst/>
              <a:uLnTx/>
              <a:uFillTx/>
              <a:latin typeface="Calibri" panose="020F0502020204030204"/>
              <a:ea typeface="+mn-ea"/>
              <a:cs typeface="Calibri"/>
            </a:endParaRPr>
          </a:p>
        </p:txBody>
      </p:sp>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3522" y="0"/>
            <a:ext cx="5158478" cy="6871094"/>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014297" cy="40811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“Likewise, he is the only Book of Mormon author to have employed wound in reference to emotions; and he never used it, as everyone else did, to describe a physical injury. </a:t>
            </a:r>
          </a:p>
        </p:txBody>
      </p:sp>
    </p:spTree>
    <p:extLst>
      <p:ext uri="{BB962C8B-B14F-4D97-AF65-F5344CB8AC3E}">
        <p14:creationId xmlns:p14="http://schemas.microsoft.com/office/powerpoint/2010/main" val="58917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B0D9F14-29D9-133D-67B8-CAC15D4EA0CB}"/>
              </a:ext>
            </a:extLst>
          </p:cNvPr>
          <p:cNvSpPr txBox="1"/>
          <p:nvPr/>
        </p:nvSpPr>
        <p:spPr>
          <a:xfrm>
            <a:off x="10233872" y="6532540"/>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EDE4DB"/>
                </a:solidFill>
                <a:effectLst>
                  <a:glow rad="190500">
                    <a:schemeClr val="tx1">
                      <a:alpha val="75000"/>
                    </a:schemeClr>
                  </a:glow>
                </a:effectLst>
                <a:cs typeface="Calibri"/>
              </a:rPr>
              <a:t>John Scott</a:t>
            </a:r>
            <a:endParaRPr lang="en-US" sz="1600" dirty="0">
              <a:solidFill>
                <a:srgbClr val="EDE4DB"/>
              </a:solidFill>
              <a:cs typeface="Calibri"/>
            </a:endParaRPr>
          </a:p>
        </p:txBody>
      </p:sp>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33522" y="0"/>
            <a:ext cx="5158478" cy="6871094"/>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33522"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014297" cy="6740307"/>
          </a:xfrm>
          <a:prstGeom prst="rect">
            <a:avLst/>
          </a:prstGeom>
          <a:noFill/>
        </p:spPr>
        <p:txBody>
          <a:bodyPr wrap="square">
            <a:spAutoFit/>
          </a:bodyPr>
          <a:lstStyle/>
          <a:p>
            <a:pPr marL="223838" indent="-223838">
              <a:lnSpc>
                <a:spcPct val="90000"/>
              </a:lnSpc>
            </a:pPr>
            <a:r>
              <a:rPr lang="en-US" sz="4800" b="1" dirty="0">
                <a:solidFill>
                  <a:srgbClr val="EBEAEF"/>
                </a:solidFill>
                <a:effectLst>
                  <a:glow rad="190500">
                    <a:schemeClr val="tx1">
                      <a:alpha val="75000"/>
                    </a:schemeClr>
                  </a:glow>
                </a:effectLst>
              </a:rPr>
              <a:t>“Similarly, Jacob used pierce or its variants frequently (four of the ten instances in the Book of Mormon), and he used it exclusively in a spiritual sense. Such evidence suggests an author who lived close to his emotions and who knew how to express those emotions.”</a:t>
            </a:r>
          </a:p>
        </p:txBody>
      </p:sp>
      <p:sp>
        <p:nvSpPr>
          <p:cNvPr id="2" name="TextBox 1">
            <a:extLst>
              <a:ext uri="{FF2B5EF4-FFF2-40B4-BE49-F238E27FC236}">
                <a16:creationId xmlns:a16="http://schemas.microsoft.com/office/drawing/2014/main" id="{80C6A970-4361-C0BD-7243-CBDD5A66A390}"/>
              </a:ext>
            </a:extLst>
          </p:cNvPr>
          <p:cNvSpPr txBox="1"/>
          <p:nvPr/>
        </p:nvSpPr>
        <p:spPr>
          <a:xfrm>
            <a:off x="4969636" y="6157224"/>
            <a:ext cx="3930744" cy="1176101"/>
          </a:xfrm>
          <a:prstGeom prst="rect">
            <a:avLst/>
          </a:prstGeom>
          <a:effectLst>
            <a:glow rad="101600">
              <a:schemeClr val="tx1">
                <a:alpha val="60000"/>
              </a:schemeClr>
            </a:glow>
          </a:effectLst>
        </p:spPr>
        <p:txBody>
          <a:bodyPr vert="horz" lIns="91440" tIns="45720" rIns="91440" bIns="45720" rtlCol="0">
            <a:normAutofit/>
          </a:bodyPr>
          <a:lstStyle/>
          <a:p>
            <a:pPr marL="223838" indent="-223838">
              <a:lnSpc>
                <a:spcPct val="90000"/>
              </a:lnSpc>
            </a:pPr>
            <a:r>
              <a:rPr lang="en-US" sz="2000" b="1" dirty="0">
                <a:solidFill>
                  <a:srgbClr val="EAE9EE"/>
                </a:solidFill>
                <a:effectLst>
                  <a:glow rad="190500">
                    <a:schemeClr val="tx1">
                      <a:alpha val="75000"/>
                    </a:schemeClr>
                  </a:glow>
                </a:effectLst>
              </a:rPr>
              <a:t>John Tanner, “Jacob and His </a:t>
            </a:r>
          </a:p>
          <a:p>
            <a:pPr marL="223838" indent="-223838">
              <a:lnSpc>
                <a:spcPct val="90000"/>
              </a:lnSpc>
            </a:pPr>
            <a:r>
              <a:rPr lang="en-US" sz="2000" b="1" dirty="0">
                <a:solidFill>
                  <a:srgbClr val="EAE9EE"/>
                </a:solidFill>
                <a:effectLst>
                  <a:glow rad="190500">
                    <a:schemeClr val="tx1">
                      <a:alpha val="75000"/>
                    </a:schemeClr>
                  </a:glow>
                </a:effectLst>
              </a:rPr>
              <a:t>Descendants as Authors,” 59. </a:t>
            </a:r>
          </a:p>
        </p:txBody>
      </p:sp>
    </p:spTree>
    <p:extLst>
      <p:ext uri="{BB962C8B-B14F-4D97-AF65-F5344CB8AC3E}">
        <p14:creationId xmlns:p14="http://schemas.microsoft.com/office/powerpoint/2010/main" val="1463460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7D74D3-1C56-D0A8-6073-4486D18948A3}"/>
              </a:ext>
            </a:extLst>
          </p:cNvPr>
          <p:cNvSpPr txBox="1"/>
          <p:nvPr/>
        </p:nvSpPr>
        <p:spPr>
          <a:xfrm>
            <a:off x="607673" y="1137318"/>
            <a:ext cx="4319434" cy="5165827"/>
          </a:xfrm>
          <a:prstGeom prst="rect">
            <a:avLst/>
          </a:prstGeom>
          <a:effectLst>
            <a:glow rad="101600">
              <a:schemeClr val="tx1">
                <a:alpha val="60000"/>
              </a:schemeClr>
            </a:glow>
          </a:effectLst>
        </p:spPr>
        <p:txBody>
          <a:bodyPr vert="horz" lIns="91440" tIns="45720" rIns="91440" bIns="45720" rtlCol="0">
            <a:normAutofit/>
          </a:bodyPr>
          <a:lstStyle/>
          <a:p>
            <a:pPr marL="223838" indent="-223838">
              <a:lnSpc>
                <a:spcPct val="90000"/>
              </a:lnSpc>
            </a:pPr>
            <a:r>
              <a:rPr lang="en-US" sz="4000" b="1" dirty="0">
                <a:solidFill>
                  <a:schemeClr val="bg1"/>
                </a:solidFill>
                <a:effectLst>
                  <a:glow rad="190500">
                    <a:schemeClr val="tx1">
                      <a:alpha val="75000"/>
                    </a:schemeClr>
                  </a:glow>
                </a:effectLst>
              </a:rPr>
              <a:t>“Become devils, </a:t>
            </a:r>
            <a:r>
              <a:rPr lang="en-US" sz="4000" b="1" dirty="0">
                <a:solidFill>
                  <a:schemeClr val="accent4">
                    <a:lumMod val="60000"/>
                    <a:lumOff val="40000"/>
                  </a:schemeClr>
                </a:solidFill>
                <a:effectLst>
                  <a:glow rad="190500">
                    <a:schemeClr val="tx1">
                      <a:alpha val="75000"/>
                    </a:schemeClr>
                  </a:glow>
                </a:effectLst>
              </a:rPr>
              <a:t>angels to a devil</a:t>
            </a:r>
            <a:r>
              <a:rPr lang="en-US" sz="4000" b="1" dirty="0">
                <a:solidFill>
                  <a:schemeClr val="bg1"/>
                </a:solidFill>
                <a:effectLst>
                  <a:glow rad="190500">
                    <a:schemeClr val="tx1">
                      <a:alpha val="75000"/>
                    </a:schemeClr>
                  </a:glow>
                </a:effectLst>
              </a:rPr>
              <a:t>, to be shut out from the presence of our God.”</a:t>
            </a:r>
          </a:p>
          <a:p>
            <a:pPr marL="223838" indent="-223838" algn="r">
              <a:lnSpc>
                <a:spcPct val="90000"/>
              </a:lnSpc>
            </a:pPr>
            <a:endParaRPr lang="en-US" sz="4000" b="1" dirty="0">
              <a:solidFill>
                <a:schemeClr val="bg1"/>
              </a:solidFill>
              <a:effectLst>
                <a:glow rad="190500">
                  <a:schemeClr val="tx1">
                    <a:alpha val="75000"/>
                  </a:schemeClr>
                </a:glow>
              </a:effectLst>
            </a:endParaRPr>
          </a:p>
          <a:p>
            <a:pPr marL="223838" indent="-223838" algn="r">
              <a:lnSpc>
                <a:spcPct val="90000"/>
              </a:lnSpc>
            </a:pPr>
            <a:r>
              <a:rPr lang="en-US" sz="4000" b="1" dirty="0">
                <a:solidFill>
                  <a:schemeClr val="bg1"/>
                </a:solidFill>
                <a:effectLst>
                  <a:glow rad="190500">
                    <a:schemeClr val="tx1">
                      <a:alpha val="75000"/>
                    </a:schemeClr>
                  </a:glow>
                </a:effectLst>
              </a:rPr>
              <a:t>2 Nephi 9:9; see also 2 Nephi 9:16</a:t>
            </a:r>
          </a:p>
        </p:txBody>
      </p:sp>
      <p:sp>
        <p:nvSpPr>
          <p:cNvPr id="3" name="TextBox 2">
            <a:extLst>
              <a:ext uri="{FF2B5EF4-FFF2-40B4-BE49-F238E27FC236}">
                <a16:creationId xmlns:a16="http://schemas.microsoft.com/office/drawing/2014/main" id="{E5C24493-A400-A62D-B9F5-986967DA01E2}"/>
              </a:ext>
            </a:extLst>
          </p:cNvPr>
          <p:cNvSpPr txBox="1"/>
          <p:nvPr/>
        </p:nvSpPr>
        <p:spPr>
          <a:xfrm>
            <a:off x="5848456" y="1137319"/>
            <a:ext cx="5923334" cy="5032661"/>
          </a:xfrm>
          <a:prstGeom prst="rect">
            <a:avLst/>
          </a:prstGeom>
          <a:effectLst>
            <a:glow rad="101600">
              <a:schemeClr val="tx1">
                <a:alpha val="60000"/>
              </a:schemeClr>
            </a:glow>
          </a:effectLst>
        </p:spPr>
        <p:txBody>
          <a:bodyPr vert="horz" lIns="91440" tIns="45720" rIns="91440" bIns="45720" rtlCol="0">
            <a:normAutofit lnSpcReduction="10000"/>
          </a:bodyPr>
          <a:lstStyle/>
          <a:p>
            <a:pPr marL="223838" indent="-223838">
              <a:lnSpc>
                <a:spcPct val="90000"/>
              </a:lnSpc>
            </a:pPr>
            <a:r>
              <a:rPr lang="en-US" sz="4000" b="1" dirty="0">
                <a:solidFill>
                  <a:schemeClr val="bg1"/>
                </a:solidFill>
                <a:effectLst>
                  <a:glow rad="190500">
                    <a:schemeClr val="tx1">
                      <a:alpha val="75000"/>
                    </a:schemeClr>
                  </a:glow>
                </a:effectLst>
              </a:rPr>
              <a:t>“Shake yourselves that ye may awake from the slumber of death; and loose yourselves from the pains of hell that ye may not become </a:t>
            </a:r>
            <a:r>
              <a:rPr lang="en-US" sz="4000" b="1" dirty="0">
                <a:solidFill>
                  <a:schemeClr val="accent4">
                    <a:lumMod val="60000"/>
                    <a:lumOff val="40000"/>
                  </a:schemeClr>
                </a:solidFill>
                <a:effectLst>
                  <a:glow rad="190500">
                    <a:schemeClr val="tx1">
                      <a:alpha val="75000"/>
                    </a:schemeClr>
                  </a:glow>
                </a:effectLst>
              </a:rPr>
              <a:t>angels to the devil</a:t>
            </a:r>
            <a:r>
              <a:rPr lang="en-US" sz="4000" b="1" dirty="0">
                <a:solidFill>
                  <a:schemeClr val="bg1"/>
                </a:solidFill>
                <a:effectLst>
                  <a:glow rad="190500">
                    <a:schemeClr val="tx1">
                      <a:alpha val="75000"/>
                    </a:schemeClr>
                  </a:glow>
                </a:effectLst>
              </a:rPr>
              <a:t>, to be cast into that lake of fire and brimstone.”</a:t>
            </a:r>
          </a:p>
          <a:p>
            <a:pPr marL="223838" indent="-223838" algn="r">
              <a:lnSpc>
                <a:spcPct val="90000"/>
              </a:lnSpc>
            </a:pPr>
            <a:r>
              <a:rPr lang="en-US" sz="4000" b="1" dirty="0">
                <a:solidFill>
                  <a:schemeClr val="bg1"/>
                </a:solidFill>
                <a:effectLst>
                  <a:glow rad="190500">
                    <a:schemeClr val="tx1">
                      <a:alpha val="75000"/>
                    </a:schemeClr>
                  </a:glow>
                </a:effectLst>
              </a:rPr>
              <a:t>Jacob 3:11</a:t>
            </a:r>
          </a:p>
        </p:txBody>
      </p:sp>
    </p:spTree>
    <p:extLst>
      <p:ext uri="{BB962C8B-B14F-4D97-AF65-F5344CB8AC3E}">
        <p14:creationId xmlns:p14="http://schemas.microsoft.com/office/powerpoint/2010/main" val="1829865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612922" y="732154"/>
            <a:ext cx="10966156" cy="55769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“Nothing save it was </a:t>
            </a:r>
            <a:r>
              <a:rPr kumimoji="0" lang="en-US" sz="4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exceeding harshness</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preaching and prophesying of wars, and contentions, and destructions, and </a:t>
            </a:r>
            <a:r>
              <a:rPr kumimoji="0" lang="en-US" sz="4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continually reminding them of death</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the duration of eternity, and the judgments and the power of God. . . </a:t>
            </a:r>
            <a:r>
              <a:rPr kumimoji="0" lang="en-US" sz="4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would keep [the people] from going down speedily to destruction</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Enos 1:23</a:t>
            </a:r>
          </a:p>
        </p:txBody>
      </p:sp>
    </p:spTree>
    <p:extLst>
      <p:ext uri="{BB962C8B-B14F-4D97-AF65-F5344CB8AC3E}">
        <p14:creationId xmlns:p14="http://schemas.microsoft.com/office/powerpoint/2010/main" val="4238567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7D74D3-1C56-D0A8-6073-4486D18948A3}"/>
              </a:ext>
            </a:extLst>
          </p:cNvPr>
          <p:cNvSpPr txBox="1"/>
          <p:nvPr/>
        </p:nvSpPr>
        <p:spPr>
          <a:xfrm>
            <a:off x="572163" y="2771827"/>
            <a:ext cx="4319434" cy="3749839"/>
          </a:xfrm>
          <a:prstGeom prst="rect">
            <a:avLst/>
          </a:prstGeom>
          <a:effectLst>
            <a:glow rad="101600">
              <a:schemeClr val="tx1">
                <a:alpha val="60000"/>
              </a:schemeClr>
            </a:glow>
          </a:effectLst>
        </p:spPr>
        <p:txBody>
          <a:bodyPr vert="horz" lIns="91440" tIns="45720" rIns="91440" bIns="45720" rtlCol="0">
            <a:normAutofit/>
          </a:bodyPr>
          <a:lstStyle/>
          <a:p>
            <a:pPr marL="223838" indent="-223838">
              <a:lnSpc>
                <a:spcPct val="90000"/>
              </a:lnSpc>
            </a:pPr>
            <a:r>
              <a:rPr lang="en-US" sz="4400" b="1" dirty="0">
                <a:solidFill>
                  <a:schemeClr val="bg1"/>
                </a:solidFill>
                <a:effectLst>
                  <a:glow rad="190500">
                    <a:schemeClr val="tx1">
                      <a:alpha val="75000"/>
                    </a:schemeClr>
                  </a:glow>
                </a:effectLst>
              </a:rPr>
              <a:t>“The </a:t>
            </a:r>
            <a:r>
              <a:rPr lang="en-US" sz="4400" b="1" dirty="0">
                <a:solidFill>
                  <a:schemeClr val="accent4">
                    <a:lumMod val="60000"/>
                    <a:lumOff val="40000"/>
                  </a:schemeClr>
                </a:solidFill>
                <a:effectLst>
                  <a:glow rad="190500">
                    <a:schemeClr val="tx1">
                      <a:alpha val="75000"/>
                    </a:schemeClr>
                  </a:glow>
                </a:effectLst>
              </a:rPr>
              <a:t>power of the resurrection </a:t>
            </a:r>
            <a:r>
              <a:rPr lang="en-US" sz="4400" b="1" dirty="0">
                <a:solidFill>
                  <a:schemeClr val="bg1"/>
                </a:solidFill>
                <a:effectLst>
                  <a:glow rad="190500">
                    <a:schemeClr val="tx1">
                      <a:alpha val="75000"/>
                    </a:schemeClr>
                  </a:glow>
                </a:effectLst>
              </a:rPr>
              <a:t>of the Holy One of Israel.”</a:t>
            </a:r>
          </a:p>
          <a:p>
            <a:pPr marL="223838" indent="-223838" algn="r">
              <a:lnSpc>
                <a:spcPct val="90000"/>
              </a:lnSpc>
            </a:pPr>
            <a:r>
              <a:rPr lang="en-US" sz="4000" b="1" dirty="0">
                <a:solidFill>
                  <a:schemeClr val="bg1"/>
                </a:solidFill>
                <a:effectLst>
                  <a:glow rad="190500">
                    <a:schemeClr val="tx1">
                      <a:alpha val="75000"/>
                    </a:schemeClr>
                  </a:glow>
                </a:effectLst>
              </a:rPr>
              <a:t>2 Nephi 9:12</a:t>
            </a:r>
          </a:p>
        </p:txBody>
      </p:sp>
      <p:sp>
        <p:nvSpPr>
          <p:cNvPr id="3" name="TextBox 2">
            <a:extLst>
              <a:ext uri="{FF2B5EF4-FFF2-40B4-BE49-F238E27FC236}">
                <a16:creationId xmlns:a16="http://schemas.microsoft.com/office/drawing/2014/main" id="{E5C24493-A400-A62D-B9F5-986967DA01E2}"/>
              </a:ext>
            </a:extLst>
          </p:cNvPr>
          <p:cNvSpPr txBox="1"/>
          <p:nvPr/>
        </p:nvSpPr>
        <p:spPr>
          <a:xfrm>
            <a:off x="5812946" y="2771828"/>
            <a:ext cx="5923334" cy="3653175"/>
          </a:xfrm>
          <a:prstGeom prst="rect">
            <a:avLst/>
          </a:prstGeom>
          <a:effectLst>
            <a:glow rad="101600">
              <a:schemeClr val="tx1">
                <a:alpha val="60000"/>
              </a:schemeClr>
            </a:glow>
          </a:effectLst>
        </p:spPr>
        <p:txBody>
          <a:bodyPr vert="horz" lIns="91440" tIns="45720" rIns="91440" bIns="45720" rtlCol="0">
            <a:normAutofit/>
          </a:bodyPr>
          <a:lstStyle/>
          <a:p>
            <a:pPr marL="223838" indent="-223838">
              <a:lnSpc>
                <a:spcPct val="90000"/>
              </a:lnSpc>
            </a:pPr>
            <a:r>
              <a:rPr lang="en-US" sz="4400" b="1" dirty="0">
                <a:solidFill>
                  <a:schemeClr val="bg1"/>
                </a:solidFill>
                <a:effectLst>
                  <a:glow rad="190500">
                    <a:schemeClr val="tx1">
                      <a:alpha val="75000"/>
                    </a:schemeClr>
                  </a:glow>
                </a:effectLst>
              </a:rPr>
              <a:t>“The </a:t>
            </a:r>
            <a:r>
              <a:rPr lang="en-US" sz="4400" b="1" dirty="0">
                <a:solidFill>
                  <a:schemeClr val="accent4">
                    <a:lumMod val="60000"/>
                    <a:lumOff val="40000"/>
                  </a:schemeClr>
                </a:solidFill>
                <a:effectLst>
                  <a:glow rad="190500">
                    <a:schemeClr val="tx1">
                      <a:alpha val="75000"/>
                    </a:schemeClr>
                  </a:glow>
                </a:effectLst>
              </a:rPr>
              <a:t>power of the resurrection </a:t>
            </a:r>
            <a:r>
              <a:rPr lang="en-US" sz="4400" b="1" dirty="0">
                <a:solidFill>
                  <a:schemeClr val="bg1"/>
                </a:solidFill>
                <a:effectLst>
                  <a:glow rad="190500">
                    <a:schemeClr val="tx1">
                      <a:alpha val="75000"/>
                    </a:schemeClr>
                  </a:glow>
                </a:effectLst>
              </a:rPr>
              <a:t>which is in Christ.”</a:t>
            </a:r>
          </a:p>
          <a:p>
            <a:pPr marL="223838" indent="-223838" algn="r">
              <a:lnSpc>
                <a:spcPct val="90000"/>
              </a:lnSpc>
            </a:pPr>
            <a:r>
              <a:rPr lang="en-US" sz="4000" b="1" dirty="0">
                <a:solidFill>
                  <a:schemeClr val="bg1"/>
                </a:solidFill>
                <a:effectLst>
                  <a:glow rad="190500">
                    <a:schemeClr val="tx1">
                      <a:alpha val="75000"/>
                    </a:schemeClr>
                  </a:glow>
                </a:effectLst>
              </a:rPr>
              <a:t>Jacob 4:11; </a:t>
            </a:r>
          </a:p>
          <a:p>
            <a:pPr marL="223838" indent="-223838" algn="r">
              <a:lnSpc>
                <a:spcPct val="90000"/>
              </a:lnSpc>
            </a:pPr>
            <a:r>
              <a:rPr lang="en-US" sz="4000" b="1" dirty="0">
                <a:solidFill>
                  <a:schemeClr val="bg1"/>
                </a:solidFill>
                <a:effectLst>
                  <a:glow rad="190500">
                    <a:schemeClr val="tx1">
                      <a:alpha val="75000"/>
                    </a:schemeClr>
                  </a:glow>
                </a:effectLst>
              </a:rPr>
              <a:t>see also Jacob 6:9</a:t>
            </a:r>
          </a:p>
        </p:txBody>
      </p:sp>
      <p:sp>
        <p:nvSpPr>
          <p:cNvPr id="5" name="TextBox 4">
            <a:extLst>
              <a:ext uri="{FF2B5EF4-FFF2-40B4-BE49-F238E27FC236}">
                <a16:creationId xmlns:a16="http://schemas.microsoft.com/office/drawing/2014/main" id="{AFF5D7B6-7332-EE10-CEB7-4EC47E3B6CCE}"/>
              </a:ext>
            </a:extLst>
          </p:cNvPr>
          <p:cNvSpPr txBox="1"/>
          <p:nvPr/>
        </p:nvSpPr>
        <p:spPr>
          <a:xfrm>
            <a:off x="572163" y="334677"/>
            <a:ext cx="11047674" cy="1938992"/>
          </a:xfrm>
          <a:prstGeom prst="rect">
            <a:avLst/>
          </a:prstGeom>
          <a:noFill/>
        </p:spPr>
        <p:txBody>
          <a:bodyPr wrap="square">
            <a:spAutoFit/>
          </a:bodyPr>
          <a:lstStyle/>
          <a:p>
            <a:pPr algn="ctr"/>
            <a:r>
              <a:rPr lang="en-US" sz="6000" b="1" dirty="0">
                <a:solidFill>
                  <a:schemeClr val="bg1"/>
                </a:solidFill>
                <a:effectLst>
                  <a:glow rad="190500">
                    <a:schemeClr val="tx1">
                      <a:alpha val="75000"/>
                    </a:schemeClr>
                  </a:glow>
                </a:effectLst>
              </a:rPr>
              <a:t>“Power of…resurrection”</a:t>
            </a:r>
          </a:p>
          <a:p>
            <a:pPr algn="ctr"/>
            <a:r>
              <a:rPr lang="en-US" sz="6000" b="1" dirty="0">
                <a:solidFill>
                  <a:schemeClr val="bg1"/>
                </a:solidFill>
                <a:effectLst>
                  <a:glow rad="190500">
                    <a:schemeClr val="tx1">
                      <a:alpha val="75000"/>
                    </a:schemeClr>
                  </a:glow>
                </a:effectLst>
              </a:rPr>
              <a:t>(5 of 7 instances in Jacob’s voice</a:t>
            </a:r>
            <a:endParaRPr lang="en-US" sz="6000" dirty="0"/>
          </a:p>
        </p:txBody>
      </p:sp>
    </p:spTree>
    <p:extLst>
      <p:ext uri="{BB962C8B-B14F-4D97-AF65-F5344CB8AC3E}">
        <p14:creationId xmlns:p14="http://schemas.microsoft.com/office/powerpoint/2010/main" val="192354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06529" y="174555"/>
            <a:ext cx="4545369" cy="3360920"/>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“Suffered afflictions and much sorrow, because of the rudeness of [his] brethren.”</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2 Nephi 2:1</a:t>
            </a:r>
          </a:p>
        </p:txBody>
      </p:sp>
      <p:sp>
        <p:nvSpPr>
          <p:cNvPr id="3" name="TextBox 2">
            <a:extLst>
              <a:ext uri="{FF2B5EF4-FFF2-40B4-BE49-F238E27FC236}">
                <a16:creationId xmlns:a16="http://schemas.microsoft.com/office/drawing/2014/main" id="{149524DE-2EA5-3BE5-6D7B-ABBC8DDE374F}"/>
              </a:ext>
            </a:extLst>
          </p:cNvPr>
          <p:cNvSpPr txBox="1"/>
          <p:nvPr/>
        </p:nvSpPr>
        <p:spPr>
          <a:xfrm>
            <a:off x="284084" y="3876523"/>
            <a:ext cx="4367814" cy="2806922"/>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The “pleasing word of God…</a:t>
            </a:r>
            <a:r>
              <a:rPr lang="en-US" sz="4000" b="1" dirty="0" err="1">
                <a:solidFill>
                  <a:schemeClr val="bg1">
                    <a:lumMod val="95000"/>
                  </a:schemeClr>
                </a:solidFill>
                <a:effectLst>
                  <a:glow rad="190500">
                    <a:schemeClr val="tx1">
                      <a:alpha val="75000"/>
                    </a:schemeClr>
                  </a:glow>
                </a:effectLst>
              </a:rPr>
              <a:t>healeth</a:t>
            </a:r>
            <a:r>
              <a:rPr lang="en-US" sz="4000" b="1" dirty="0">
                <a:solidFill>
                  <a:schemeClr val="bg1">
                    <a:lumMod val="95000"/>
                  </a:schemeClr>
                </a:solidFill>
                <a:effectLst>
                  <a:glow rad="190500">
                    <a:schemeClr val="tx1">
                      <a:alpha val="75000"/>
                    </a:schemeClr>
                  </a:glow>
                </a:effectLst>
              </a:rPr>
              <a:t> the wounded soul.”</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Jacob 2:8</a:t>
            </a:r>
          </a:p>
        </p:txBody>
      </p:sp>
      <p:sp>
        <p:nvSpPr>
          <p:cNvPr id="4" name="TextBox 3">
            <a:extLst>
              <a:ext uri="{FF2B5EF4-FFF2-40B4-BE49-F238E27FC236}">
                <a16:creationId xmlns:a16="http://schemas.microsoft.com/office/drawing/2014/main" id="{78C39744-E94B-7F80-10BD-FDA73E203C42}"/>
              </a:ext>
            </a:extLst>
          </p:cNvPr>
          <p:cNvSpPr txBox="1"/>
          <p:nvPr/>
        </p:nvSpPr>
        <p:spPr>
          <a:xfrm>
            <a:off x="7281166" y="174555"/>
            <a:ext cx="4545369" cy="2806922"/>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Concerned he would “stumble because of [his] over anxiety.”</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Jacob 4:18</a:t>
            </a:r>
          </a:p>
        </p:txBody>
      </p:sp>
      <p:sp>
        <p:nvSpPr>
          <p:cNvPr id="5" name="TextBox 4">
            <a:extLst>
              <a:ext uri="{FF2B5EF4-FFF2-40B4-BE49-F238E27FC236}">
                <a16:creationId xmlns:a16="http://schemas.microsoft.com/office/drawing/2014/main" id="{3A54354F-03A4-4C8F-B4E5-F872CD778CCE}"/>
              </a:ext>
            </a:extLst>
          </p:cNvPr>
          <p:cNvSpPr txBox="1"/>
          <p:nvPr/>
        </p:nvSpPr>
        <p:spPr>
          <a:xfrm>
            <a:off x="6659729" y="2981477"/>
            <a:ext cx="5360636" cy="2252924"/>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Through the Lord’s “grace” weaknesses can be overcome. </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Jacob 4:7</a:t>
            </a:r>
          </a:p>
        </p:txBody>
      </p:sp>
    </p:spTree>
    <p:extLst>
      <p:ext uri="{BB962C8B-B14F-4D97-AF65-F5344CB8AC3E}">
        <p14:creationId xmlns:p14="http://schemas.microsoft.com/office/powerpoint/2010/main" val="292569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C5A714DA-6D12-683B-9E86-19E1BD7A63E6}"/>
              </a:ext>
            </a:extLst>
          </p:cNvPr>
          <p:cNvPicPr>
            <a:picLocks noChangeAspect="1"/>
          </p:cNvPicPr>
          <p:nvPr/>
        </p:nvPicPr>
        <p:blipFill rotWithShape="1">
          <a:blip r:embed="rId2"/>
          <a:srcRect l="4111" t="40174" r="8811" b="44063"/>
          <a:stretch/>
        </p:blipFill>
        <p:spPr>
          <a:xfrm>
            <a:off x="-51563" y="5344886"/>
            <a:ext cx="12293600" cy="1652814"/>
          </a:xfrm>
          <a:prstGeom prst="rect">
            <a:avLst/>
          </a:prstGeom>
        </p:spPr>
      </p:pic>
      <p:pic>
        <p:nvPicPr>
          <p:cNvPr id="4" name="Picture 3">
            <a:extLst>
              <a:ext uri="{FF2B5EF4-FFF2-40B4-BE49-F238E27FC236}">
                <a16:creationId xmlns:a16="http://schemas.microsoft.com/office/drawing/2014/main" id="{891BA1DC-A243-2C70-2274-A0F6A529B19A}"/>
              </a:ext>
            </a:extLst>
          </p:cNvPr>
          <p:cNvPicPr>
            <a:picLocks noChangeAspect="1"/>
          </p:cNvPicPr>
          <p:nvPr/>
        </p:nvPicPr>
        <p:blipFill>
          <a:blip r:embed="rId3"/>
          <a:stretch>
            <a:fillRect/>
          </a:stretch>
        </p:blipFill>
        <p:spPr>
          <a:xfrm>
            <a:off x="-1" y="-39382"/>
            <a:ext cx="12192001" cy="3376793"/>
          </a:xfrm>
          <a:prstGeom prst="rect">
            <a:avLst/>
          </a:prstGeom>
        </p:spPr>
      </p:pic>
      <p:pic>
        <p:nvPicPr>
          <p:cNvPr id="6" name="Picture 5">
            <a:extLst>
              <a:ext uri="{FF2B5EF4-FFF2-40B4-BE49-F238E27FC236}">
                <a16:creationId xmlns:a16="http://schemas.microsoft.com/office/drawing/2014/main" id="{B8F33A53-70BD-9F23-1B76-341895B7D133}"/>
              </a:ext>
            </a:extLst>
          </p:cNvPr>
          <p:cNvPicPr>
            <a:picLocks noChangeAspect="1"/>
          </p:cNvPicPr>
          <p:nvPr/>
        </p:nvPicPr>
        <p:blipFill>
          <a:blip r:embed="rId4"/>
          <a:stretch>
            <a:fillRect/>
          </a:stretch>
        </p:blipFill>
        <p:spPr>
          <a:xfrm>
            <a:off x="-162051" y="3268665"/>
            <a:ext cx="12780599" cy="2134096"/>
          </a:xfrm>
          <a:prstGeom prst="rect">
            <a:avLst/>
          </a:prstGeom>
        </p:spPr>
      </p:pic>
    </p:spTree>
    <p:extLst>
      <p:ext uri="{BB962C8B-B14F-4D97-AF65-F5344CB8AC3E}">
        <p14:creationId xmlns:p14="http://schemas.microsoft.com/office/powerpoint/2010/main" val="204531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ollage of pictures of person&#10;&#10;Description automatically generated">
            <a:extLst>
              <a:ext uri="{FF2B5EF4-FFF2-40B4-BE49-F238E27FC236}">
                <a16:creationId xmlns:a16="http://schemas.microsoft.com/office/drawing/2014/main" id="{B72D173F-2936-1AF2-4850-E8B938DBF61F}"/>
              </a:ext>
            </a:extLst>
          </p:cNvPr>
          <p:cNvPicPr>
            <a:picLocks noChangeAspect="1"/>
          </p:cNvPicPr>
          <p:nvPr/>
        </p:nvPicPr>
        <p:blipFill rotWithShape="1">
          <a:blip r:embed="rId3">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4201566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68672" y="148235"/>
            <a:ext cx="5927327" cy="2308324"/>
          </a:xfrm>
          <a:prstGeom prst="rect">
            <a:avLst/>
          </a:prstGeom>
          <a:noFill/>
        </p:spPr>
        <p:txBody>
          <a:bodyPr wrap="square">
            <a:spAutoFit/>
          </a:bodyPr>
          <a:lstStyle/>
          <a:p>
            <a:pPr marL="223838" indent="-223838">
              <a:lnSpc>
                <a:spcPct val="90000"/>
              </a:lnSpc>
            </a:pPr>
            <a:r>
              <a:rPr lang="en-US" sz="4000" b="1" dirty="0">
                <a:solidFill>
                  <a:srgbClr val="E4DDD5"/>
                </a:solidFill>
                <a:effectLst>
                  <a:glow rad="190500">
                    <a:schemeClr val="tx1">
                      <a:alpha val="75000"/>
                    </a:schemeClr>
                  </a:glow>
                </a:effectLst>
              </a:rPr>
              <a:t>“We would to God that we could persuade all...[to] ...</a:t>
            </a:r>
            <a:r>
              <a:rPr lang="en-US" sz="4000" b="1" dirty="0">
                <a:solidFill>
                  <a:srgbClr val="D5A766"/>
                </a:solidFill>
                <a:effectLst>
                  <a:glow rad="190500">
                    <a:schemeClr val="tx1">
                      <a:alpha val="75000"/>
                    </a:schemeClr>
                  </a:glow>
                </a:effectLst>
              </a:rPr>
              <a:t>view [Christ’s] death</a:t>
            </a:r>
            <a:r>
              <a:rPr lang="en-US" sz="4000" b="1" dirty="0">
                <a:solidFill>
                  <a:srgbClr val="E4DDD5"/>
                </a:solidFill>
                <a:effectLst>
                  <a:glow rad="190500">
                    <a:schemeClr val="tx1">
                      <a:alpha val="75000"/>
                    </a:schemeClr>
                  </a:glow>
                </a:effectLst>
              </a:rPr>
              <a:t>.”</a:t>
            </a:r>
          </a:p>
          <a:p>
            <a:pPr marL="223838" indent="-223838" algn="r">
              <a:lnSpc>
                <a:spcPct val="90000"/>
              </a:lnSpc>
            </a:pPr>
            <a:r>
              <a:rPr lang="en-US" sz="4000" b="1" dirty="0">
                <a:solidFill>
                  <a:srgbClr val="E4DDD5"/>
                </a:solidFill>
                <a:effectLst>
                  <a:glow rad="190500">
                    <a:schemeClr val="tx1">
                      <a:alpha val="75000"/>
                    </a:schemeClr>
                  </a:glow>
                </a:effectLst>
              </a:rPr>
              <a:t>Jacob 1:8</a:t>
            </a:r>
          </a:p>
        </p:txBody>
      </p:sp>
    </p:spTree>
    <p:extLst>
      <p:ext uri="{BB962C8B-B14F-4D97-AF65-F5344CB8AC3E}">
        <p14:creationId xmlns:p14="http://schemas.microsoft.com/office/powerpoint/2010/main" val="3794559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9854" b="9854"/>
          <a:stretch/>
        </p:blipFill>
        <p:spPr>
          <a:xfrm>
            <a:off x="0" y="-10"/>
            <a:ext cx="5694266"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614744"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5060272" y="206350"/>
            <a:ext cx="7131728" cy="5410712"/>
          </a:xfrm>
          <a:prstGeom prst="rect">
            <a:avLst/>
          </a:prstGeom>
          <a:noFill/>
        </p:spPr>
        <p:txBody>
          <a:bodyPr wrap="square">
            <a:spAutoFit/>
          </a:bodyPr>
          <a:lstStyle/>
          <a:p>
            <a:pPr marL="223838" indent="-223838">
              <a:lnSpc>
                <a:spcPct val="90000"/>
              </a:lnSpc>
            </a:pPr>
            <a:r>
              <a:rPr lang="en-US" sz="4800" b="1" dirty="0">
                <a:solidFill>
                  <a:srgbClr val="F9F9F9"/>
                </a:solidFill>
                <a:effectLst>
                  <a:glow rad="190500">
                    <a:schemeClr val="tx1">
                      <a:alpha val="75000"/>
                    </a:schemeClr>
                  </a:glow>
                </a:effectLst>
              </a:rPr>
              <a:t>“The operative definition of the word ‘</a:t>
            </a:r>
            <a:r>
              <a:rPr lang="en-US" sz="4800" b="1" dirty="0">
                <a:solidFill>
                  <a:schemeClr val="accent4">
                    <a:lumMod val="60000"/>
                    <a:lumOff val="40000"/>
                  </a:schemeClr>
                </a:solidFill>
                <a:effectLst>
                  <a:glow rad="190500">
                    <a:schemeClr val="tx1">
                      <a:alpha val="75000"/>
                    </a:schemeClr>
                  </a:glow>
                </a:effectLst>
              </a:rPr>
              <a:t>view</a:t>
            </a:r>
            <a:r>
              <a:rPr lang="en-US" sz="4800" b="1" dirty="0">
                <a:solidFill>
                  <a:srgbClr val="F9F9F9"/>
                </a:solidFill>
                <a:effectLst>
                  <a:glow rad="190500">
                    <a:schemeClr val="tx1">
                      <a:alpha val="75000"/>
                    </a:schemeClr>
                  </a:glow>
                </a:effectLst>
              </a:rPr>
              <a:t>’ during Joseph Smith's time was ‘to survey intellectually; To examine with the mental eye; To consider the subject in all its aspects.’</a:t>
            </a:r>
            <a:endParaRPr lang="en-US" sz="4400" b="1" dirty="0">
              <a:solidFill>
                <a:srgbClr val="F9F9F9"/>
              </a:solidFill>
              <a:effectLst>
                <a:glow rad="190500">
                  <a:schemeClr val="tx1">
                    <a:alpha val="75000"/>
                  </a:schemeClr>
                </a:glow>
              </a:effectLst>
            </a:endParaRPr>
          </a:p>
        </p:txBody>
      </p:sp>
    </p:spTree>
    <p:extLst>
      <p:ext uri="{BB962C8B-B14F-4D97-AF65-F5344CB8AC3E}">
        <p14:creationId xmlns:p14="http://schemas.microsoft.com/office/powerpoint/2010/main" val="3205368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9854" b="9854"/>
          <a:stretch/>
        </p:blipFill>
        <p:spPr>
          <a:xfrm>
            <a:off x="0" y="-10"/>
            <a:ext cx="5694266"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614744"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5060272" y="206350"/>
            <a:ext cx="7131728" cy="6795707"/>
          </a:xfrm>
          <a:prstGeom prst="rect">
            <a:avLst/>
          </a:prstGeom>
          <a:noFill/>
        </p:spPr>
        <p:txBody>
          <a:bodyPr wrap="square">
            <a:spAutoFit/>
          </a:bodyPr>
          <a:lstStyle/>
          <a:p>
            <a:pPr marL="223838" indent="-223838">
              <a:lnSpc>
                <a:spcPct val="90000"/>
              </a:lnSpc>
            </a:pPr>
            <a:r>
              <a:rPr lang="en-US" sz="4400" b="1" dirty="0">
                <a:solidFill>
                  <a:srgbClr val="F9F9F9"/>
                </a:solidFill>
                <a:effectLst>
                  <a:glow rad="190500">
                    <a:schemeClr val="tx1">
                      <a:alpha val="75000"/>
                    </a:schemeClr>
                  </a:glow>
                </a:effectLst>
              </a:rPr>
              <a:t>“Additionally, a sense from the Latin root is that of reaching or extending toward the object one views. Jacob desires for everyone to </a:t>
            </a:r>
            <a:r>
              <a:rPr lang="en-US" sz="4400" b="1" dirty="0">
                <a:solidFill>
                  <a:schemeClr val="accent4">
                    <a:lumMod val="60000"/>
                    <a:lumOff val="40000"/>
                  </a:schemeClr>
                </a:solidFill>
                <a:effectLst>
                  <a:glow rad="190500">
                    <a:schemeClr val="tx1">
                      <a:alpha val="75000"/>
                    </a:schemeClr>
                  </a:glow>
                </a:effectLst>
              </a:rPr>
              <a:t>contemplate thoroughly</a:t>
            </a:r>
            <a:r>
              <a:rPr lang="en-US" sz="4400" b="1" dirty="0">
                <a:solidFill>
                  <a:srgbClr val="F9F9F9"/>
                </a:solidFill>
                <a:effectLst>
                  <a:glow rad="190500">
                    <a:schemeClr val="tx1">
                      <a:alpha val="75000"/>
                    </a:schemeClr>
                  </a:glow>
                </a:effectLst>
              </a:rPr>
              <a:t> the multifaceted death of Christ in a way that requires each person to reach or extend toward it.”</a:t>
            </a:r>
          </a:p>
          <a:p>
            <a:pPr marL="223838" indent="-223838" algn="r">
              <a:lnSpc>
                <a:spcPct val="90000"/>
              </a:lnSpc>
            </a:pPr>
            <a:r>
              <a:rPr lang="en-US" sz="4000" b="1" dirty="0">
                <a:solidFill>
                  <a:srgbClr val="F9F9F9"/>
                </a:solidFill>
                <a:effectLst>
                  <a:glow rad="190500">
                    <a:schemeClr val="tx1">
                      <a:alpha val="75000"/>
                    </a:schemeClr>
                  </a:glow>
                </a:effectLst>
              </a:rPr>
              <a:t>Deidre Green</a:t>
            </a:r>
          </a:p>
        </p:txBody>
      </p:sp>
    </p:spTree>
    <p:extLst>
      <p:ext uri="{BB962C8B-B14F-4D97-AF65-F5344CB8AC3E}">
        <p14:creationId xmlns:p14="http://schemas.microsoft.com/office/powerpoint/2010/main" val="1124076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2124" r="2124"/>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69901" y="5103674"/>
            <a:ext cx="11452198" cy="1754326"/>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“Greater love hath no man than this, that a man lay down his life for his friend.”</a:t>
            </a:r>
          </a:p>
          <a:p>
            <a:pPr marL="223838" indent="-223838" algn="r">
              <a:lnSpc>
                <a:spcPct val="90000"/>
              </a:lnSpc>
            </a:pPr>
            <a:r>
              <a:rPr lang="en-US" sz="4000" b="1" dirty="0">
                <a:solidFill>
                  <a:schemeClr val="bg1"/>
                </a:solidFill>
                <a:effectLst>
                  <a:glow rad="190500">
                    <a:schemeClr val="tx1">
                      <a:alpha val="75000"/>
                    </a:schemeClr>
                  </a:glow>
                </a:effectLst>
              </a:rPr>
              <a:t>John 15:13</a:t>
            </a:r>
          </a:p>
        </p:txBody>
      </p:sp>
    </p:spTree>
    <p:extLst>
      <p:ext uri="{BB962C8B-B14F-4D97-AF65-F5344CB8AC3E}">
        <p14:creationId xmlns:p14="http://schemas.microsoft.com/office/powerpoint/2010/main" val="271824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69901" y="5103674"/>
            <a:ext cx="11452198" cy="1200329"/>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“May [Christ’s]...death...rest in your mind forever.”</a:t>
            </a:r>
          </a:p>
          <a:p>
            <a:pPr marL="223838" indent="-223838" algn="r">
              <a:lnSpc>
                <a:spcPct val="90000"/>
              </a:lnSpc>
            </a:pPr>
            <a:r>
              <a:rPr lang="en-US" sz="4000" b="1" dirty="0">
                <a:solidFill>
                  <a:schemeClr val="bg1"/>
                </a:solidFill>
                <a:effectLst>
                  <a:glow rad="190500">
                    <a:schemeClr val="tx1">
                      <a:alpha val="75000"/>
                    </a:schemeClr>
                  </a:glow>
                </a:effectLst>
              </a:rPr>
              <a:t>Moroni 9:25</a:t>
            </a:r>
          </a:p>
        </p:txBody>
      </p:sp>
    </p:spTree>
    <p:extLst>
      <p:ext uri="{BB962C8B-B14F-4D97-AF65-F5344CB8AC3E}">
        <p14:creationId xmlns:p14="http://schemas.microsoft.com/office/powerpoint/2010/main" val="2416879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75" b="787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55356" y="96668"/>
            <a:ext cx="5402065" cy="1754326"/>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“Look unto me in every thought, doubt not, fear not.</a:t>
            </a:r>
          </a:p>
        </p:txBody>
      </p:sp>
    </p:spTree>
    <p:extLst>
      <p:ext uri="{BB962C8B-B14F-4D97-AF65-F5344CB8AC3E}">
        <p14:creationId xmlns:p14="http://schemas.microsoft.com/office/powerpoint/2010/main" val="2177944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75" b="787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55356" y="96668"/>
            <a:ext cx="5402065" cy="1754326"/>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“Look unto me in every thought, doubt not, fear not.</a:t>
            </a:r>
          </a:p>
        </p:txBody>
      </p:sp>
      <p:sp>
        <p:nvSpPr>
          <p:cNvPr id="2" name="TextBox 1">
            <a:extLst>
              <a:ext uri="{FF2B5EF4-FFF2-40B4-BE49-F238E27FC236}">
                <a16:creationId xmlns:a16="http://schemas.microsoft.com/office/drawing/2014/main" id="{EB243B62-B5E6-8503-251D-976C65058592}"/>
              </a:ext>
            </a:extLst>
          </p:cNvPr>
          <p:cNvSpPr txBox="1"/>
          <p:nvPr/>
        </p:nvSpPr>
        <p:spPr>
          <a:xfrm>
            <a:off x="6627177" y="2333685"/>
            <a:ext cx="5402065" cy="4524315"/>
          </a:xfrm>
          <a:prstGeom prst="rect">
            <a:avLst/>
          </a:prstGeom>
          <a:noFill/>
        </p:spPr>
        <p:txBody>
          <a:bodyPr wrap="square">
            <a:spAutoFit/>
          </a:bodyPr>
          <a:lstStyle/>
          <a:p>
            <a:pPr marL="223838" indent="-223838">
              <a:lnSpc>
                <a:spcPct val="90000"/>
              </a:lnSpc>
            </a:pPr>
            <a:r>
              <a:rPr lang="en-US" sz="4000" b="1" dirty="0">
                <a:solidFill>
                  <a:schemeClr val="bg1">
                    <a:lumMod val="95000"/>
                  </a:schemeClr>
                </a:solidFill>
                <a:effectLst>
                  <a:glow rad="190500">
                    <a:schemeClr val="tx1">
                      <a:alpha val="75000"/>
                    </a:schemeClr>
                  </a:glow>
                </a:effectLst>
              </a:rPr>
              <a:t>“Behold [meaning ‘fix your eyes upon’] the wounds which pierced my side, and also the prints of the nails in my hands and feet.”</a:t>
            </a:r>
          </a:p>
          <a:p>
            <a:pPr marL="223838" indent="-223838" algn="r">
              <a:lnSpc>
                <a:spcPct val="90000"/>
              </a:lnSpc>
            </a:pPr>
            <a:r>
              <a:rPr lang="en-US" sz="3600" b="1" dirty="0">
                <a:solidFill>
                  <a:schemeClr val="bg1">
                    <a:lumMod val="95000"/>
                  </a:schemeClr>
                </a:solidFill>
                <a:effectLst>
                  <a:glow rad="190500">
                    <a:schemeClr val="tx1">
                      <a:alpha val="75000"/>
                    </a:schemeClr>
                  </a:glow>
                </a:effectLst>
              </a:rPr>
              <a:t>Doctrine and Covenants 6:36–37</a:t>
            </a:r>
          </a:p>
        </p:txBody>
      </p:sp>
    </p:spTree>
    <p:extLst>
      <p:ext uri="{BB962C8B-B14F-4D97-AF65-F5344CB8AC3E}">
        <p14:creationId xmlns:p14="http://schemas.microsoft.com/office/powerpoint/2010/main" val="847575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B0D9F14-29D9-133D-67B8-CAC15D4EA0CB}"/>
              </a:ext>
            </a:extLst>
          </p:cNvPr>
          <p:cNvSpPr txBox="1"/>
          <p:nvPr/>
        </p:nvSpPr>
        <p:spPr>
          <a:xfrm>
            <a:off x="10233872" y="6532540"/>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EDE4DB"/>
                </a:solidFill>
                <a:effectLst>
                  <a:glow rad="190500">
                    <a:schemeClr val="tx1">
                      <a:alpha val="75000"/>
                    </a:schemeClr>
                  </a:glow>
                </a:effectLst>
                <a:cs typeface="Calibri"/>
              </a:rPr>
              <a:t>John Scott</a:t>
            </a:r>
            <a:endParaRPr lang="en-US" sz="1600" dirty="0">
              <a:solidFill>
                <a:srgbClr val="EDE4DB"/>
              </a:solidFill>
              <a:cs typeface="Calibri"/>
            </a:endParaRPr>
          </a:p>
        </p:txBody>
      </p:sp>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290307" y="0"/>
            <a:ext cx="4901693" cy="6871094"/>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290307"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319470" y="1453254"/>
            <a:ext cx="7199916" cy="2751522"/>
          </a:xfrm>
          <a:prstGeom prst="rect">
            <a:avLst/>
          </a:prstGeom>
          <a:noFill/>
        </p:spPr>
        <p:txBody>
          <a:bodyPr wrap="square">
            <a:spAutoFit/>
          </a:bodyPr>
          <a:lstStyle/>
          <a:p>
            <a:pPr marL="223838" indent="-223838">
              <a:lnSpc>
                <a:spcPct val="90000"/>
              </a:lnSpc>
            </a:pPr>
            <a:r>
              <a:rPr lang="en-US" sz="6600" b="1" dirty="0">
                <a:solidFill>
                  <a:srgbClr val="F8F8F8"/>
                </a:solidFill>
                <a:effectLst>
                  <a:glow rad="190500">
                    <a:schemeClr val="tx1">
                      <a:alpha val="75000"/>
                    </a:schemeClr>
                  </a:glow>
                </a:effectLst>
              </a:rPr>
              <a:t>“Only the suffering God can help.”</a:t>
            </a:r>
          </a:p>
          <a:p>
            <a:pPr marL="223838" indent="-223838" algn="r">
              <a:lnSpc>
                <a:spcPct val="90000"/>
              </a:lnSpc>
            </a:pPr>
            <a:r>
              <a:rPr lang="en-US" sz="5400" b="1" dirty="0">
                <a:solidFill>
                  <a:srgbClr val="F8F8F8"/>
                </a:solidFill>
                <a:effectLst>
                  <a:glow rad="190500">
                    <a:schemeClr val="tx1">
                      <a:alpha val="75000"/>
                    </a:schemeClr>
                  </a:glow>
                </a:effectLst>
              </a:rPr>
              <a:t>Dietrich Bonhoeffer</a:t>
            </a:r>
          </a:p>
        </p:txBody>
      </p:sp>
    </p:spTree>
    <p:extLst>
      <p:ext uri="{BB962C8B-B14F-4D97-AF65-F5344CB8AC3E}">
        <p14:creationId xmlns:p14="http://schemas.microsoft.com/office/powerpoint/2010/main" val="2997545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6D3D82-EE5F-669A-B767-408A739813B0}"/>
              </a:ext>
            </a:extLst>
          </p:cNvPr>
          <p:cNvPicPr>
            <a:picLocks noChangeAspect="1"/>
          </p:cNvPicPr>
          <p:nvPr/>
        </p:nvPicPr>
        <p:blipFill rotWithShape="1">
          <a:blip r:embed="rId3">
            <a:extLst>
              <a:ext uri="{28A0092B-C50C-407E-A947-70E740481C1C}">
                <a14:useLocalDpi xmlns:a14="http://schemas.microsoft.com/office/drawing/2010/main" val="0"/>
              </a:ext>
            </a:extLst>
          </a:blip>
          <a:srcRect t="7875" b="787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19589" y="3935065"/>
            <a:ext cx="11952822" cy="2834622"/>
          </a:xfrm>
          <a:prstGeom prst="rect">
            <a:avLst/>
          </a:prstGeom>
          <a:noFill/>
        </p:spPr>
        <p:txBody>
          <a:bodyPr wrap="square">
            <a:spAutoFit/>
          </a:bodyPr>
          <a:lstStyle/>
          <a:p>
            <a:pPr marL="223838" indent="-223838" algn="ctr">
              <a:lnSpc>
                <a:spcPct val="90000"/>
              </a:lnSpc>
            </a:pPr>
            <a:r>
              <a:rPr lang="en-US" sz="6600" b="1" dirty="0">
                <a:solidFill>
                  <a:schemeClr val="bg1">
                    <a:lumMod val="95000"/>
                  </a:schemeClr>
                </a:solidFill>
                <a:effectLst>
                  <a:glow rad="190500">
                    <a:schemeClr val="tx1">
                      <a:alpha val="75000"/>
                    </a:schemeClr>
                  </a:glow>
                </a:effectLst>
              </a:rPr>
              <a:t> How do you think viewing Christ’s death could strengthen you in your life?</a:t>
            </a:r>
            <a:endParaRPr lang="en-US" sz="5400" b="1" dirty="0">
              <a:solidFill>
                <a:schemeClr val="bg1">
                  <a:lumMod val="95000"/>
                </a:schemeClr>
              </a:solidFill>
              <a:effectLst>
                <a:glow rad="190500">
                  <a:schemeClr val="tx1">
                    <a:alpha val="75000"/>
                  </a:schemeClr>
                </a:glow>
              </a:effectLst>
            </a:endParaRPr>
          </a:p>
        </p:txBody>
      </p:sp>
    </p:spTree>
    <p:extLst>
      <p:ext uri="{BB962C8B-B14F-4D97-AF65-F5344CB8AC3E}">
        <p14:creationId xmlns:p14="http://schemas.microsoft.com/office/powerpoint/2010/main" val="2492233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65B62E-1BF9-3150-B688-FEBEFB4D7ABD}"/>
              </a:ext>
            </a:extLst>
          </p:cNvPr>
          <p:cNvPicPr>
            <a:picLocks noChangeAspect="1"/>
          </p:cNvPicPr>
          <p:nvPr/>
        </p:nvPicPr>
        <p:blipFill>
          <a:blip r:embed="rId3"/>
          <a:stretch>
            <a:fillRect/>
          </a:stretch>
        </p:blipFill>
        <p:spPr>
          <a:xfrm>
            <a:off x="1729288" y="10452"/>
            <a:ext cx="8733423" cy="6869582"/>
          </a:xfrm>
          <a:prstGeom prst="rect">
            <a:avLst/>
          </a:prstGeom>
        </p:spPr>
      </p:pic>
    </p:spTree>
    <p:extLst>
      <p:ext uri="{BB962C8B-B14F-4D97-AF65-F5344CB8AC3E}">
        <p14:creationId xmlns:p14="http://schemas.microsoft.com/office/powerpoint/2010/main" val="2262987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3083921"/>
          </a:xfrm>
          <a:prstGeom prst="rect">
            <a:avLst/>
          </a:prstGeom>
          <a:noFill/>
        </p:spPr>
        <p:txBody>
          <a:bodyPr wrap="square">
            <a:spAutoFit/>
          </a:bodyPr>
          <a:lstStyle/>
          <a:p>
            <a:pPr marL="223838" indent="-223838" algn="ctr">
              <a:lnSpc>
                <a:spcPct val="90000"/>
              </a:lnSpc>
            </a:pPr>
            <a:r>
              <a:rPr lang="en-US" sz="7200" b="1" dirty="0">
                <a:solidFill>
                  <a:schemeClr val="bg1"/>
                </a:solidFill>
                <a:effectLst>
                  <a:glow rad="190500">
                    <a:schemeClr val="tx1">
                      <a:alpha val="75000"/>
                    </a:schemeClr>
                  </a:glow>
                </a:effectLst>
              </a:rPr>
              <a:t>One-liner #2: </a:t>
            </a:r>
          </a:p>
          <a:p>
            <a:pPr marL="223838" indent="-223838" algn="ctr">
              <a:lnSpc>
                <a:spcPct val="90000"/>
              </a:lnSpc>
            </a:pPr>
            <a:r>
              <a:rPr lang="en-US" sz="7200" b="1" dirty="0">
                <a:solidFill>
                  <a:schemeClr val="bg1"/>
                </a:solidFill>
                <a:effectLst>
                  <a:glow rad="190500">
                    <a:schemeClr val="tx1">
                      <a:alpha val="75000"/>
                    </a:schemeClr>
                  </a:glow>
                </a:effectLst>
              </a:rPr>
              <a:t>Obtaining our errand from the Lord</a:t>
            </a:r>
            <a:endParaRPr lang="en-US" sz="6000" b="1" dirty="0">
              <a:solidFill>
                <a:schemeClr val="bg1"/>
              </a:solidFill>
              <a:effectLst>
                <a:glow rad="190500">
                  <a:schemeClr val="tx1">
                    <a:alpha val="75000"/>
                  </a:schemeClr>
                </a:glow>
              </a:effectLst>
            </a:endParaRPr>
          </a:p>
        </p:txBody>
      </p:sp>
    </p:spTree>
    <p:extLst>
      <p:ext uri="{BB962C8B-B14F-4D97-AF65-F5344CB8AC3E}">
        <p14:creationId xmlns:p14="http://schemas.microsoft.com/office/powerpoint/2010/main" val="3595865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1018" y="805183"/>
            <a:ext cx="4536493" cy="4524315"/>
          </a:xfrm>
          <a:prstGeom prst="rect">
            <a:avLst/>
          </a:prstGeom>
          <a:noFill/>
        </p:spPr>
        <p:txBody>
          <a:bodyPr wrap="square">
            <a:spAutoFit/>
          </a:bodyPr>
          <a:lstStyle/>
          <a:p>
            <a:pPr marL="223838" indent="-223838">
              <a:lnSpc>
                <a:spcPct val="90000"/>
              </a:lnSpc>
            </a:pPr>
            <a:r>
              <a:rPr lang="en-US" sz="4000" b="1" dirty="0">
                <a:solidFill>
                  <a:srgbClr val="EEE7D4"/>
                </a:solidFill>
                <a:effectLst>
                  <a:glow rad="190500">
                    <a:schemeClr val="tx1">
                      <a:alpha val="75000"/>
                    </a:schemeClr>
                  </a:glow>
                </a:effectLst>
              </a:rPr>
              <a:t>“I, Jacob, gave unto them these words as I taught them in the temple, </a:t>
            </a:r>
            <a:r>
              <a:rPr lang="en-US" sz="4000" b="1" dirty="0">
                <a:solidFill>
                  <a:srgbClr val="C9AD85"/>
                </a:solidFill>
                <a:effectLst>
                  <a:glow rad="190500">
                    <a:schemeClr val="tx1">
                      <a:alpha val="75000"/>
                    </a:schemeClr>
                  </a:glow>
                </a:effectLst>
              </a:rPr>
              <a:t>having first obtained mine errand from the Lord</a:t>
            </a:r>
            <a:r>
              <a:rPr lang="en-US" sz="4000" b="1" dirty="0">
                <a:solidFill>
                  <a:srgbClr val="EEE7D4"/>
                </a:solidFill>
                <a:effectLst>
                  <a:glow rad="190500">
                    <a:schemeClr val="tx1">
                      <a:alpha val="75000"/>
                    </a:schemeClr>
                  </a:glow>
                </a:effectLst>
              </a:rPr>
              <a:t>.”</a:t>
            </a:r>
          </a:p>
          <a:p>
            <a:pPr marL="223838" indent="-223838" algn="r">
              <a:lnSpc>
                <a:spcPct val="90000"/>
              </a:lnSpc>
            </a:pPr>
            <a:r>
              <a:rPr lang="en-US" sz="4000" b="1" dirty="0">
                <a:solidFill>
                  <a:srgbClr val="EEE7D4"/>
                </a:solidFill>
                <a:effectLst>
                  <a:glow rad="190500">
                    <a:schemeClr val="tx1">
                      <a:alpha val="75000"/>
                    </a:schemeClr>
                  </a:glow>
                </a:effectLst>
              </a:rPr>
              <a:t>Jacob 1:17</a:t>
            </a:r>
          </a:p>
        </p:txBody>
      </p:sp>
    </p:spTree>
    <p:extLst>
      <p:ext uri="{BB962C8B-B14F-4D97-AF65-F5344CB8AC3E}">
        <p14:creationId xmlns:p14="http://schemas.microsoft.com/office/powerpoint/2010/main" val="4236092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0606" y="612844"/>
            <a:ext cx="4536493" cy="5632311"/>
          </a:xfrm>
          <a:prstGeom prst="rect">
            <a:avLst/>
          </a:prstGeom>
          <a:noFill/>
        </p:spPr>
        <p:txBody>
          <a:bodyPr wrap="square">
            <a:spAutoFit/>
          </a:bodyPr>
          <a:lstStyle/>
          <a:p>
            <a:pPr marL="223838" indent="-223838">
              <a:lnSpc>
                <a:spcPct val="90000"/>
              </a:lnSpc>
            </a:pPr>
            <a:r>
              <a:rPr lang="en-US" sz="4000" b="1" dirty="0">
                <a:solidFill>
                  <a:srgbClr val="EEE7D4"/>
                </a:solidFill>
                <a:effectLst>
                  <a:glow rad="190500">
                    <a:schemeClr val="tx1">
                      <a:alpha val="75000"/>
                    </a:schemeClr>
                  </a:glow>
                </a:effectLst>
              </a:rPr>
              <a:t>“Because of </a:t>
            </a:r>
            <a:r>
              <a:rPr lang="en-US" sz="4000" b="1" dirty="0">
                <a:solidFill>
                  <a:srgbClr val="FFFF00"/>
                </a:solidFill>
                <a:effectLst>
                  <a:glow rad="190500">
                    <a:schemeClr val="tx1">
                      <a:alpha val="75000"/>
                    </a:schemeClr>
                  </a:glow>
                </a:effectLst>
              </a:rPr>
              <a:t>faith and great anxiety</a:t>
            </a:r>
            <a:r>
              <a:rPr lang="en-US" sz="4000" b="1" dirty="0">
                <a:solidFill>
                  <a:srgbClr val="EEE7D4"/>
                </a:solidFill>
                <a:effectLst>
                  <a:glow rad="190500">
                    <a:schemeClr val="tx1">
                      <a:alpha val="75000"/>
                    </a:schemeClr>
                  </a:glow>
                </a:effectLst>
              </a:rPr>
              <a:t>, it truly had been made manifest unto us concerning our people, </a:t>
            </a:r>
            <a:r>
              <a:rPr lang="en-US" sz="4000" b="1" dirty="0">
                <a:solidFill>
                  <a:srgbClr val="FFFF00"/>
                </a:solidFill>
                <a:effectLst>
                  <a:glow rad="190500">
                    <a:schemeClr val="tx1">
                      <a:alpha val="75000"/>
                    </a:schemeClr>
                  </a:glow>
                </a:effectLst>
              </a:rPr>
              <a:t>what things should happen unto them</a:t>
            </a:r>
            <a:r>
              <a:rPr lang="en-US" sz="4000" b="1" dirty="0">
                <a:solidFill>
                  <a:srgbClr val="EEE7D4"/>
                </a:solidFill>
                <a:effectLst>
                  <a:glow rad="190500">
                    <a:schemeClr val="tx1">
                      <a:alpha val="75000"/>
                    </a:schemeClr>
                  </a:glow>
                </a:effectLst>
              </a:rPr>
              <a:t>.”</a:t>
            </a:r>
          </a:p>
          <a:p>
            <a:pPr marL="223838" indent="-223838" algn="r">
              <a:lnSpc>
                <a:spcPct val="90000"/>
              </a:lnSpc>
            </a:pPr>
            <a:r>
              <a:rPr lang="en-US" sz="4000" b="1" dirty="0">
                <a:solidFill>
                  <a:srgbClr val="EEE7D4"/>
                </a:solidFill>
                <a:effectLst>
                  <a:glow rad="190500">
                    <a:schemeClr val="tx1">
                      <a:alpha val="75000"/>
                    </a:schemeClr>
                  </a:glow>
                </a:effectLst>
              </a:rPr>
              <a:t>Jacob 1:5</a:t>
            </a:r>
          </a:p>
        </p:txBody>
      </p:sp>
    </p:spTree>
    <p:extLst>
      <p:ext uri="{BB962C8B-B14F-4D97-AF65-F5344CB8AC3E}">
        <p14:creationId xmlns:p14="http://schemas.microsoft.com/office/powerpoint/2010/main" val="3482705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0D4D5B-7BA3-54AA-E9F1-D63A225E53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93A939-C3B5-EB4A-4F98-F401D6E6E658}"/>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39F8A827-5696-4999-E720-A9427E7EC653}"/>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36CC5DE-A8A7-3D0C-A7E1-36740E441030}"/>
              </a:ext>
            </a:extLst>
          </p:cNvPr>
          <p:cNvSpPr txBox="1"/>
          <p:nvPr/>
        </p:nvSpPr>
        <p:spPr>
          <a:xfrm>
            <a:off x="-1" y="86091"/>
            <a:ext cx="8314008"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In a leadership training meeting, Elder David A. Bednar told a story that helps us see how this verse connects to the idea of obtaining our errand from the Lord. Elder Bednar and his son Mike were driving together. At the time, Mike was an assistant in the Priest quorum and was working to plan an activity. He asked Elder Bednar, “Dad, we’re having an activity with the Laurels in two weeks. Do you have any ideas about what we can do?”</a:t>
            </a:r>
          </a:p>
        </p:txBody>
      </p:sp>
      <p:sp>
        <p:nvSpPr>
          <p:cNvPr id="2" name="TextBox 1">
            <a:extLst>
              <a:ext uri="{FF2B5EF4-FFF2-40B4-BE49-F238E27FC236}">
                <a16:creationId xmlns:a16="http://schemas.microsoft.com/office/drawing/2014/main" id="{DA5F069C-3364-95EC-E50C-572948503ED7}"/>
              </a:ext>
            </a:extLst>
          </p:cNvPr>
          <p:cNvSpPr txBox="1"/>
          <p:nvPr/>
        </p:nvSpPr>
        <p:spPr>
          <a:xfrm>
            <a:off x="8414951" y="6033245"/>
            <a:ext cx="3777049" cy="738664"/>
          </a:xfrm>
          <a:prstGeom prst="rect">
            <a:avLst/>
          </a:prstGeom>
          <a:noFill/>
        </p:spPr>
        <p:txBody>
          <a:bodyPr wrap="square">
            <a:spAutoFit/>
          </a:bodyPr>
          <a:lstStyle/>
          <a:p>
            <a:pPr algn="r">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t>
            </a:r>
            <a:r>
              <a:rPr kumimoji="0" lang="en-US" sz="12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https://broadcast.lds.org/elearning/hrd/LDSLeader/RESOURCES/Bednar_Script_no%20timecodes%5B1%5D.pdf </a:t>
            </a:r>
          </a:p>
        </p:txBody>
      </p:sp>
    </p:spTree>
    <p:extLst>
      <p:ext uri="{BB962C8B-B14F-4D97-AF65-F5344CB8AC3E}">
        <p14:creationId xmlns:p14="http://schemas.microsoft.com/office/powerpoint/2010/main" val="2808214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669255-82E7-E9DE-B388-A3FFF79391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66AD3E-90F5-8D05-4648-16810030F1FF}"/>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3D011774-0535-1769-F5B8-5B10C9639FA5}"/>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86F7923-E7E6-5CCE-741E-488CA78419B7}"/>
              </a:ext>
            </a:extLst>
          </p:cNvPr>
          <p:cNvSpPr txBox="1"/>
          <p:nvPr/>
        </p:nvSpPr>
        <p:spPr>
          <a:xfrm>
            <a:off x="-1" y="86091"/>
            <a:ext cx="8314008" cy="726660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r>
              <a:rPr lang="en-US" sz="3700" b="1" dirty="0">
                <a:solidFill>
                  <a:srgbClr val="E7E9E9"/>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invited Mike to read Jacob 1:5—“For because of faith and great anxiety, it truly had been made manifest unto us concerning our people, what things should happen unto them.”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Elder Bednar said, “Mike, does that help you?” He said, “Dad, I love reading scriptures with you. Now would you pay attention and answer my question? My question is, we’re having a priests and Laurels activity. I’m in charge of helping to pull this off. Have you got any ideas?”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D155601B-816E-5270-B858-AD889EBF7781}"/>
              </a:ext>
            </a:extLst>
          </p:cNvPr>
          <p:cNvSpPr txBox="1"/>
          <p:nvPr/>
        </p:nvSpPr>
        <p:spPr>
          <a:xfrm>
            <a:off x="8414951" y="6033245"/>
            <a:ext cx="3777049" cy="738664"/>
          </a:xfrm>
          <a:prstGeom prst="rect">
            <a:avLst/>
          </a:prstGeom>
          <a:noFill/>
        </p:spPr>
        <p:txBody>
          <a:bodyPr wrap="square">
            <a:spAutoFit/>
          </a:bodyPr>
          <a:lstStyle/>
          <a:p>
            <a:pPr algn="r">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t>
            </a:r>
            <a:r>
              <a:rPr kumimoji="0" lang="en-US" sz="12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https://broadcast.lds.org/elearning/hrd/LDSLeader/RESOURCES/Bednar_Script_no%20timecodes%5B1%5D.pdf </a:t>
            </a:r>
          </a:p>
        </p:txBody>
      </p:sp>
    </p:spTree>
    <p:extLst>
      <p:ext uri="{BB962C8B-B14F-4D97-AF65-F5344CB8AC3E}">
        <p14:creationId xmlns:p14="http://schemas.microsoft.com/office/powerpoint/2010/main" val="4057629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450118-242C-3838-A45A-0729706710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C0CE3C-15BD-A630-F9AE-E79AE8C9D89D}"/>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0FFA6B58-DC7B-25D8-6EFE-60C807D54962}"/>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52E3B1E-8A12-9D1B-D1C0-CAB994FB8248}"/>
              </a:ext>
            </a:extLst>
          </p:cNvPr>
          <p:cNvSpPr txBox="1"/>
          <p:nvPr/>
        </p:nvSpPr>
        <p:spPr>
          <a:xfrm>
            <a:off x="-1" y="86091"/>
            <a:ext cx="8314008" cy="470436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r>
              <a:rPr lang="en-US" sz="3700" b="1" dirty="0">
                <a:solidFill>
                  <a:srgbClr val="E7E9E9"/>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asked him to read the verse again, which he did.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Elder Bednar asked, “Did it help you this time?”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Mike responded, “Earth to Dad. Dad, watch my lips. Can you help me with the priests and Laurels activity?”</a:t>
            </a:r>
          </a:p>
        </p:txBody>
      </p:sp>
      <p:sp>
        <p:nvSpPr>
          <p:cNvPr id="2" name="TextBox 1">
            <a:extLst>
              <a:ext uri="{FF2B5EF4-FFF2-40B4-BE49-F238E27FC236}">
                <a16:creationId xmlns:a16="http://schemas.microsoft.com/office/drawing/2014/main" id="{CA68E6B3-76E8-3DCE-7826-5190D1DF5B7C}"/>
              </a:ext>
            </a:extLst>
          </p:cNvPr>
          <p:cNvSpPr txBox="1"/>
          <p:nvPr/>
        </p:nvSpPr>
        <p:spPr>
          <a:xfrm>
            <a:off x="8414951" y="6033245"/>
            <a:ext cx="3777049" cy="738664"/>
          </a:xfrm>
          <a:prstGeom prst="rect">
            <a:avLst/>
          </a:prstGeom>
          <a:noFill/>
        </p:spPr>
        <p:txBody>
          <a:bodyPr wrap="square">
            <a:spAutoFit/>
          </a:bodyPr>
          <a:lstStyle/>
          <a:p>
            <a:pPr algn="r">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t>
            </a:r>
            <a:r>
              <a:rPr kumimoji="0" lang="en-US" sz="12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https://broadcast.lds.org/elearning/hrd/LDSLeader/RESOURCES/Bednar_Script_no%20timecodes%5B1%5D.pdf </a:t>
            </a:r>
          </a:p>
        </p:txBody>
      </p:sp>
    </p:spTree>
    <p:extLst>
      <p:ext uri="{BB962C8B-B14F-4D97-AF65-F5344CB8AC3E}">
        <p14:creationId xmlns:p14="http://schemas.microsoft.com/office/powerpoint/2010/main" val="1366407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118C96-9899-46A2-0CDB-CD68CDDEA9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B13735-1A15-77D4-BA32-32B2AB2093E1}"/>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583FE340-7E7D-4540-E955-21B561F6C8F9}"/>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433916B-C25E-2160-0C77-96D6D4037A85}"/>
              </a:ext>
            </a:extLst>
          </p:cNvPr>
          <p:cNvSpPr txBox="1"/>
          <p:nvPr/>
        </p:nvSpPr>
        <p:spPr>
          <a:xfrm>
            <a:off x="-1" y="86091"/>
            <a:ext cx="8314008" cy="52168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r>
              <a:rPr lang="en-US" sz="3700" b="1" dirty="0">
                <a:solidFill>
                  <a:srgbClr val="E7E9E9"/>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said, “Mike, read it again.” Elder Bednar then explained, “Mike, in this verse it says, ‘For because of faith and great anxiety.’ Anxiety in this verse doesn’t mean stress. It means anxious regarding concern. Now, have you thought about this [activity] before asking me?”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“Uh, no.” Mike responded.</a:t>
            </a:r>
          </a:p>
        </p:txBody>
      </p:sp>
      <p:sp>
        <p:nvSpPr>
          <p:cNvPr id="2" name="TextBox 1">
            <a:extLst>
              <a:ext uri="{FF2B5EF4-FFF2-40B4-BE49-F238E27FC236}">
                <a16:creationId xmlns:a16="http://schemas.microsoft.com/office/drawing/2014/main" id="{5E3A1762-38CD-CFE8-06E1-91EB6A614046}"/>
              </a:ext>
            </a:extLst>
          </p:cNvPr>
          <p:cNvSpPr txBox="1"/>
          <p:nvPr/>
        </p:nvSpPr>
        <p:spPr>
          <a:xfrm>
            <a:off x="8414951" y="6033245"/>
            <a:ext cx="3777049" cy="738664"/>
          </a:xfrm>
          <a:prstGeom prst="rect">
            <a:avLst/>
          </a:prstGeom>
          <a:noFill/>
        </p:spPr>
        <p:txBody>
          <a:bodyPr wrap="square">
            <a:spAutoFit/>
          </a:bodyPr>
          <a:lstStyle/>
          <a:p>
            <a:pPr algn="r">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t>
            </a:r>
            <a:r>
              <a:rPr kumimoji="0" lang="en-US" sz="12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https://broadcast.lds.org/elearning/hrd/LDSLeader/RESOURCES/Bednar_Script_no%20timecodes%5B1%5D.pdf </a:t>
            </a:r>
          </a:p>
        </p:txBody>
      </p:sp>
    </p:spTree>
    <p:extLst>
      <p:ext uri="{BB962C8B-B14F-4D97-AF65-F5344CB8AC3E}">
        <p14:creationId xmlns:p14="http://schemas.microsoft.com/office/powerpoint/2010/main" val="3201848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85C6F1-D985-01D5-3FCA-BD818906AE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338088-A20F-4FDE-60D1-0CE02DA4BFE0}"/>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0883E307-0EC1-B09D-78F0-D0724E446F62}"/>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7921F4F-1967-759A-B7FC-7C488639160D}"/>
              </a:ext>
            </a:extLst>
          </p:cNvPr>
          <p:cNvSpPr txBox="1"/>
          <p:nvPr/>
        </p:nvSpPr>
        <p:spPr>
          <a:xfrm>
            <a:off x="-2" y="86091"/>
            <a:ext cx="8686801"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“OK,” Elder Bednar said. “What are the things that should happen to the priests and the Laurels as a result of this activity?”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“I don’t really know.” His son responded.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“Then I can’t help you.” Elder Bednar said. “Why don’t you be prayerful and consider what things should happen unto the priests and the Laurels because of this activity. And then come back after you’ve thought about that and we’ll talk.”</a:t>
            </a:r>
          </a:p>
        </p:txBody>
      </p:sp>
      <p:sp>
        <p:nvSpPr>
          <p:cNvPr id="5" name="TextBox 4">
            <a:extLst>
              <a:ext uri="{FF2B5EF4-FFF2-40B4-BE49-F238E27FC236}">
                <a16:creationId xmlns:a16="http://schemas.microsoft.com/office/drawing/2014/main" id="{6F4C12AA-638F-E8F1-39E9-9ED889C0B476}"/>
              </a:ext>
            </a:extLst>
          </p:cNvPr>
          <p:cNvSpPr txBox="1"/>
          <p:nvPr/>
        </p:nvSpPr>
        <p:spPr>
          <a:xfrm>
            <a:off x="8414951" y="6033245"/>
            <a:ext cx="3777049" cy="738664"/>
          </a:xfrm>
          <a:prstGeom prst="rect">
            <a:avLst/>
          </a:prstGeom>
          <a:noFill/>
        </p:spPr>
        <p:txBody>
          <a:bodyPr wrap="square">
            <a:spAutoFit/>
          </a:bodyPr>
          <a:lstStyle/>
          <a:p>
            <a:pPr algn="r">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a:t>
            </a:r>
            <a:r>
              <a:rPr kumimoji="0" lang="en-US" sz="12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https://broadcast.lds.org/elearning/hrd/LDSLeader/RESOURCES/Bednar_Script_no%20timecodes%5B1%5D.pdf </a:t>
            </a:r>
          </a:p>
        </p:txBody>
      </p:sp>
    </p:spTree>
    <p:extLst>
      <p:ext uri="{BB962C8B-B14F-4D97-AF65-F5344CB8AC3E}">
        <p14:creationId xmlns:p14="http://schemas.microsoft.com/office/powerpoint/2010/main" val="3702154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6D3D82-EE5F-669A-B767-408A739813B0}"/>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bright="-21000" contrast="-12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183496"/>
            <a:ext cx="6014882" cy="6491008"/>
          </a:xfrm>
          <a:prstGeom prst="rect">
            <a:avLst/>
          </a:prstGeom>
          <a:noFill/>
        </p:spPr>
        <p:txBody>
          <a:bodyPr wrap="square">
            <a:spAutoFit/>
          </a:bodyPr>
          <a:lstStyle/>
          <a:p>
            <a:pPr marL="223838" indent="-223838" algn="ctr">
              <a:lnSpc>
                <a:spcPct val="90000"/>
              </a:lnSpc>
            </a:pPr>
            <a:r>
              <a:rPr lang="en-US" sz="6600" b="1" dirty="0">
                <a:solidFill>
                  <a:schemeClr val="bg1">
                    <a:lumMod val="95000"/>
                  </a:schemeClr>
                </a:solidFill>
                <a:effectLst>
                  <a:glow rad="190500">
                    <a:schemeClr val="tx1">
                      <a:alpha val="75000"/>
                    </a:schemeClr>
                  </a:glow>
                </a:effectLst>
              </a:rPr>
              <a:t>Is there something in your life right now, where you need to obtain your errand from the Lord?</a:t>
            </a:r>
            <a:endParaRPr lang="en-US" sz="5400" b="1" dirty="0">
              <a:solidFill>
                <a:schemeClr val="bg1">
                  <a:lumMod val="95000"/>
                </a:schemeClr>
              </a:solidFill>
              <a:effectLst>
                <a:glow rad="190500">
                  <a:schemeClr val="tx1">
                    <a:alpha val="75000"/>
                  </a:schemeClr>
                </a:glow>
              </a:effectLst>
            </a:endParaRPr>
          </a:p>
        </p:txBody>
      </p:sp>
    </p:spTree>
    <p:extLst>
      <p:ext uri="{BB962C8B-B14F-4D97-AF65-F5344CB8AC3E}">
        <p14:creationId xmlns:p14="http://schemas.microsoft.com/office/powerpoint/2010/main" val="3701739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3083921"/>
          </a:xfrm>
          <a:prstGeom prst="rect">
            <a:avLst/>
          </a:prstGeom>
          <a:noFill/>
        </p:spPr>
        <p:txBody>
          <a:bodyPr wrap="square">
            <a:spAutoFit/>
          </a:bodyPr>
          <a:lstStyle/>
          <a:p>
            <a:pPr marL="223838" indent="-223838" algn="ctr">
              <a:lnSpc>
                <a:spcPct val="90000"/>
              </a:lnSpc>
            </a:pPr>
            <a:r>
              <a:rPr lang="en-US" sz="7200" b="1" dirty="0">
                <a:solidFill>
                  <a:schemeClr val="bg1"/>
                </a:solidFill>
                <a:effectLst>
                  <a:glow rad="190500">
                    <a:schemeClr val="tx1">
                      <a:alpha val="75000"/>
                    </a:schemeClr>
                  </a:glow>
                </a:effectLst>
              </a:rPr>
              <a:t>One-liner #3: </a:t>
            </a:r>
          </a:p>
          <a:p>
            <a:pPr marL="223838" indent="-223838" algn="ctr">
              <a:lnSpc>
                <a:spcPct val="90000"/>
              </a:lnSpc>
            </a:pPr>
            <a:r>
              <a:rPr lang="en-US" sz="7200" b="1" dirty="0">
                <a:solidFill>
                  <a:schemeClr val="bg1"/>
                </a:solidFill>
                <a:effectLst>
                  <a:glow rad="190500">
                    <a:schemeClr val="tx1">
                      <a:alpha val="75000"/>
                    </a:schemeClr>
                  </a:glow>
                </a:effectLst>
              </a:rPr>
              <a:t>Pointing people to Christ with all diligence</a:t>
            </a:r>
            <a:endParaRPr lang="en-US" sz="6000" b="1" dirty="0">
              <a:solidFill>
                <a:schemeClr val="bg1"/>
              </a:solidFill>
              <a:effectLst>
                <a:glow rad="190500">
                  <a:schemeClr val="tx1">
                    <a:alpha val="75000"/>
                  </a:schemeClr>
                </a:glow>
              </a:effectLst>
            </a:endParaRPr>
          </a:p>
        </p:txBody>
      </p:sp>
    </p:spTree>
    <p:extLst>
      <p:ext uri="{BB962C8B-B14F-4D97-AF65-F5344CB8AC3E}">
        <p14:creationId xmlns:p14="http://schemas.microsoft.com/office/powerpoint/2010/main" val="905557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5264454" y="2992059"/>
            <a:ext cx="6693767" cy="2862322"/>
          </a:xfrm>
          <a:prstGeom prst="rect">
            <a:avLst/>
          </a:prstGeom>
          <a:noFill/>
        </p:spPr>
        <p:txBody>
          <a:bodyPr wrap="square">
            <a:spAutoFit/>
          </a:bodyPr>
          <a:lstStyle/>
          <a:p>
            <a:pPr marL="223838" indent="-223838">
              <a:lnSpc>
                <a:spcPct val="90000"/>
              </a:lnSpc>
            </a:pPr>
            <a:r>
              <a:rPr lang="en-US" sz="4000" b="1" dirty="0">
                <a:solidFill>
                  <a:srgbClr val="FBF8F7"/>
                </a:solidFill>
                <a:effectLst>
                  <a:glow rad="190500">
                    <a:schemeClr val="tx1">
                      <a:alpha val="75000"/>
                    </a:schemeClr>
                  </a:glow>
                </a:effectLst>
              </a:rPr>
              <a:t>“We </a:t>
            </a:r>
            <a:r>
              <a:rPr lang="en-US" sz="4000" b="1" dirty="0">
                <a:solidFill>
                  <a:srgbClr val="FFFF00"/>
                </a:solidFill>
                <a:effectLst>
                  <a:glow rad="190500">
                    <a:schemeClr val="tx1">
                      <a:alpha val="75000"/>
                    </a:schemeClr>
                  </a:glow>
                </a:effectLst>
              </a:rPr>
              <a:t>labored diligently </a:t>
            </a:r>
            <a:r>
              <a:rPr lang="en-US" sz="4000" b="1" dirty="0">
                <a:solidFill>
                  <a:srgbClr val="FBF8F7"/>
                </a:solidFill>
                <a:effectLst>
                  <a:glow rad="190500">
                    <a:schemeClr val="tx1">
                      <a:alpha val="75000"/>
                    </a:schemeClr>
                  </a:glow>
                </a:effectLst>
              </a:rPr>
              <a:t>among our people, that we might </a:t>
            </a:r>
            <a:r>
              <a:rPr lang="en-US" sz="4000" b="1" dirty="0">
                <a:solidFill>
                  <a:srgbClr val="F0BF85"/>
                </a:solidFill>
                <a:effectLst>
                  <a:glow rad="190500">
                    <a:schemeClr val="tx1">
                      <a:alpha val="75000"/>
                    </a:schemeClr>
                  </a:glow>
                </a:effectLst>
              </a:rPr>
              <a:t>persuade them to come unto Christ</a:t>
            </a:r>
            <a:r>
              <a:rPr lang="en-US" sz="4000" b="1" dirty="0">
                <a:solidFill>
                  <a:srgbClr val="FBF8F7"/>
                </a:solidFill>
                <a:effectLst>
                  <a:glow rad="190500">
                    <a:schemeClr val="tx1">
                      <a:alpha val="75000"/>
                    </a:schemeClr>
                  </a:glow>
                </a:effectLst>
              </a:rPr>
              <a:t>.”</a:t>
            </a:r>
          </a:p>
          <a:p>
            <a:pPr marL="223838" indent="-223838" algn="r">
              <a:lnSpc>
                <a:spcPct val="90000"/>
              </a:lnSpc>
            </a:pPr>
            <a:r>
              <a:rPr lang="en-US" sz="4000" b="1" dirty="0">
                <a:solidFill>
                  <a:srgbClr val="FBF8F7"/>
                </a:solidFill>
                <a:effectLst>
                  <a:glow rad="190500">
                    <a:schemeClr val="tx1">
                      <a:alpha val="75000"/>
                    </a:schemeClr>
                  </a:glow>
                </a:effectLst>
              </a:rPr>
              <a:t>Jacob 1:7</a:t>
            </a:r>
          </a:p>
        </p:txBody>
      </p:sp>
    </p:spTree>
    <p:extLst>
      <p:ext uri="{BB962C8B-B14F-4D97-AF65-F5344CB8AC3E}">
        <p14:creationId xmlns:p14="http://schemas.microsoft.com/office/powerpoint/2010/main" val="1032816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2" name="TextBox 1">
            <a:extLst>
              <a:ext uri="{FF2B5EF4-FFF2-40B4-BE49-F238E27FC236}">
                <a16:creationId xmlns:a16="http://schemas.microsoft.com/office/drawing/2014/main" id="{D8C30BF9-EDB5-271E-6C47-90F18E2EB5EC}"/>
              </a:ext>
            </a:extLst>
          </p:cNvPr>
          <p:cNvSpPr txBox="1"/>
          <p:nvPr/>
        </p:nvSpPr>
        <p:spPr>
          <a:xfrm>
            <a:off x="6480692" y="2333685"/>
            <a:ext cx="5604774" cy="4524315"/>
          </a:xfrm>
          <a:prstGeom prst="rect">
            <a:avLst/>
          </a:prstGeom>
          <a:noFill/>
        </p:spPr>
        <p:txBody>
          <a:bodyPr wrap="square">
            <a:spAutoFit/>
          </a:bodyPr>
          <a:lstStyle/>
          <a:p>
            <a:pPr marL="223838" indent="-223838">
              <a:lnSpc>
                <a:spcPct val="90000"/>
              </a:lnSpc>
            </a:pPr>
            <a:r>
              <a:rPr lang="en-US" sz="4000" b="1" dirty="0">
                <a:solidFill>
                  <a:srgbClr val="FBF8F7"/>
                </a:solidFill>
                <a:effectLst>
                  <a:glow rad="190500">
                    <a:schemeClr val="tx1">
                      <a:alpha val="75000"/>
                    </a:schemeClr>
                  </a:glow>
                </a:effectLst>
              </a:rPr>
              <a:t>“We </a:t>
            </a:r>
            <a:r>
              <a:rPr lang="en-US" sz="4000" b="1" dirty="0">
                <a:solidFill>
                  <a:srgbClr val="FFFF00"/>
                </a:solidFill>
                <a:effectLst>
                  <a:glow rad="190500">
                    <a:schemeClr val="tx1">
                      <a:alpha val="75000"/>
                    </a:schemeClr>
                  </a:glow>
                </a:effectLst>
              </a:rPr>
              <a:t>labor diligently</a:t>
            </a:r>
            <a:r>
              <a:rPr lang="en-US" sz="4000" b="1" dirty="0">
                <a:solidFill>
                  <a:srgbClr val="FBF8F7"/>
                </a:solidFill>
                <a:effectLst>
                  <a:glow rad="190500">
                    <a:schemeClr val="tx1">
                      <a:alpha val="75000"/>
                    </a:schemeClr>
                  </a:glow>
                </a:effectLst>
              </a:rPr>
              <a:t> to </a:t>
            </a:r>
            <a:r>
              <a:rPr lang="en-US" sz="4000" b="1" dirty="0" err="1">
                <a:solidFill>
                  <a:srgbClr val="FBF8F7"/>
                </a:solidFill>
                <a:effectLst>
                  <a:glow rad="190500">
                    <a:schemeClr val="tx1">
                      <a:alpha val="75000"/>
                    </a:schemeClr>
                  </a:glow>
                </a:effectLst>
              </a:rPr>
              <a:t>engraven</a:t>
            </a:r>
            <a:r>
              <a:rPr lang="en-US" sz="4000" b="1" dirty="0">
                <a:solidFill>
                  <a:srgbClr val="FBF8F7"/>
                </a:solidFill>
                <a:effectLst>
                  <a:glow rad="190500">
                    <a:schemeClr val="tx1">
                      <a:alpha val="75000"/>
                    </a:schemeClr>
                  </a:glow>
                </a:effectLst>
              </a:rPr>
              <a:t> these words upon plates, hoping that our beloved brethren and our children will...know that </a:t>
            </a:r>
            <a:r>
              <a:rPr lang="en-US" sz="4000" b="1" dirty="0">
                <a:solidFill>
                  <a:srgbClr val="F0BF85"/>
                </a:solidFill>
                <a:effectLst>
                  <a:glow rad="190500">
                    <a:schemeClr val="tx1">
                      <a:alpha val="75000"/>
                    </a:schemeClr>
                  </a:glow>
                </a:effectLst>
              </a:rPr>
              <a:t>we knew of Christ</a:t>
            </a:r>
            <a:r>
              <a:rPr lang="en-US" sz="4000" b="1" dirty="0">
                <a:solidFill>
                  <a:srgbClr val="FBF8F7"/>
                </a:solidFill>
                <a:effectLst>
                  <a:glow rad="190500">
                    <a:schemeClr val="tx1">
                      <a:alpha val="75000"/>
                    </a:schemeClr>
                  </a:glow>
                </a:effectLst>
              </a:rPr>
              <a:t>.”</a:t>
            </a:r>
          </a:p>
          <a:p>
            <a:pPr marL="223838" indent="-223838" algn="r">
              <a:lnSpc>
                <a:spcPct val="90000"/>
              </a:lnSpc>
            </a:pPr>
            <a:r>
              <a:rPr lang="en-US" sz="4000" b="1" dirty="0">
                <a:solidFill>
                  <a:srgbClr val="FBF8F7"/>
                </a:solidFill>
                <a:effectLst>
                  <a:glow rad="190500">
                    <a:schemeClr val="tx1">
                      <a:alpha val="75000"/>
                    </a:schemeClr>
                  </a:glow>
                </a:effectLst>
              </a:rPr>
              <a:t>Jacob 4:3–4</a:t>
            </a:r>
          </a:p>
        </p:txBody>
      </p:sp>
    </p:spTree>
    <p:extLst>
      <p:ext uri="{BB962C8B-B14F-4D97-AF65-F5344CB8AC3E}">
        <p14:creationId xmlns:p14="http://schemas.microsoft.com/office/powerpoint/2010/main" val="1988985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7146" y="692741"/>
            <a:ext cx="10564431" cy="5632311"/>
          </a:xfrm>
          <a:prstGeom prst="rect">
            <a:avLst/>
          </a:prstGeom>
          <a:noFill/>
        </p:spPr>
        <p:txBody>
          <a:bodyPr wrap="square">
            <a:spAutoFit/>
          </a:bodyPr>
          <a:lstStyle/>
          <a:p>
            <a:pPr marL="223838" indent="-223838">
              <a:lnSpc>
                <a:spcPct val="90000"/>
              </a:lnSpc>
            </a:pPr>
            <a:r>
              <a:rPr lang="en-US" sz="4000" b="1" dirty="0">
                <a:solidFill>
                  <a:srgbClr val="FBF8F7"/>
                </a:solidFill>
                <a:effectLst>
                  <a:glow rad="190500">
                    <a:schemeClr val="tx1">
                      <a:alpha val="75000"/>
                    </a:schemeClr>
                  </a:glow>
                </a:effectLst>
              </a:rPr>
              <a:t>“We did </a:t>
            </a:r>
            <a:r>
              <a:rPr lang="en-US" sz="4000" b="1" dirty="0">
                <a:solidFill>
                  <a:srgbClr val="F0BF85"/>
                </a:solidFill>
                <a:effectLst>
                  <a:glow rad="190500">
                    <a:schemeClr val="tx1">
                      <a:alpha val="75000"/>
                    </a:schemeClr>
                  </a:glow>
                </a:effectLst>
              </a:rPr>
              <a:t>magnify our office </a:t>
            </a:r>
            <a:r>
              <a:rPr lang="en-US" sz="4000" b="1" dirty="0">
                <a:solidFill>
                  <a:srgbClr val="FBF8F7"/>
                </a:solidFill>
                <a:effectLst>
                  <a:glow rad="190500">
                    <a:schemeClr val="tx1">
                      <a:alpha val="75000"/>
                    </a:schemeClr>
                  </a:glow>
                </a:effectLst>
              </a:rPr>
              <a:t>unto the Lord, taking upon us the responsibility, answering the sins of the people upon our own heads if we did not teach them the word of God with all diligence; wherefore, by laboring with our might their blood might not come upon our garments; otherwise their blood would come upon our garments, and we would not be found spotless at the last day.”</a:t>
            </a:r>
          </a:p>
          <a:p>
            <a:pPr marL="223838" indent="-223838" algn="r">
              <a:lnSpc>
                <a:spcPct val="90000"/>
              </a:lnSpc>
            </a:pPr>
            <a:r>
              <a:rPr lang="en-US" sz="4000" b="1" dirty="0">
                <a:solidFill>
                  <a:srgbClr val="FBF8F7"/>
                </a:solidFill>
                <a:effectLst>
                  <a:glow rad="190500">
                    <a:schemeClr val="tx1">
                      <a:alpha val="75000"/>
                    </a:schemeClr>
                  </a:glow>
                </a:effectLst>
              </a:rPr>
              <a:t>Jacob 1:19</a:t>
            </a:r>
          </a:p>
        </p:txBody>
      </p:sp>
    </p:spTree>
    <p:extLst>
      <p:ext uri="{BB962C8B-B14F-4D97-AF65-F5344CB8AC3E}">
        <p14:creationId xmlns:p14="http://schemas.microsoft.com/office/powerpoint/2010/main" val="3357452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385011" y="335845"/>
            <a:ext cx="11389893" cy="5632311"/>
          </a:xfrm>
          <a:prstGeom prst="rect">
            <a:avLst/>
          </a:prstGeom>
          <a:noFill/>
        </p:spPr>
        <p:txBody>
          <a:bodyPr wrap="square">
            <a:spAutoFit/>
          </a:bodyPr>
          <a:lstStyle/>
          <a:p>
            <a:pPr marL="223838" indent="-223838">
              <a:lnSpc>
                <a:spcPct val="90000"/>
              </a:lnSpc>
            </a:pPr>
            <a:r>
              <a:rPr lang="en-US" sz="4000" b="1" dirty="0">
                <a:solidFill>
                  <a:srgbClr val="FBF8F7"/>
                </a:solidFill>
                <a:effectLst>
                  <a:glow rad="190500">
                    <a:schemeClr val="tx1">
                      <a:alpha val="75000"/>
                    </a:schemeClr>
                  </a:glow>
                </a:effectLst>
              </a:rPr>
              <a:t>“In 1985, I was stationed as a U.S. Army officer in… Germany. We began attending a small branch [with] about 12 members…The second week after we began attending, we noticed a new man there. He was in his mid-40s, and we learned that he was the high councilor assigned to our branch. He wasn’t there to conduct stake business, just to visit. We spoke for some time after church, and when we said goodbye, I figured we would…see him again in …six months.</a:t>
            </a:r>
          </a:p>
        </p:txBody>
      </p:sp>
    </p:spTree>
    <p:extLst>
      <p:ext uri="{BB962C8B-B14F-4D97-AF65-F5344CB8AC3E}">
        <p14:creationId xmlns:p14="http://schemas.microsoft.com/office/powerpoint/2010/main" val="537706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304800" y="117693"/>
            <a:ext cx="11550316" cy="6740307"/>
          </a:xfrm>
          <a:prstGeom prst="rect">
            <a:avLst/>
          </a:prstGeom>
          <a:noFill/>
        </p:spPr>
        <p:txBody>
          <a:bodyPr wrap="square">
            <a:spAutoFit/>
          </a:bodyPr>
          <a:lstStyle/>
          <a:p>
            <a:pPr marL="223838" indent="-223838">
              <a:lnSpc>
                <a:spcPct val="90000"/>
              </a:lnSpc>
            </a:pPr>
            <a:r>
              <a:rPr lang="en-US" sz="4000" b="1" dirty="0">
                <a:solidFill>
                  <a:srgbClr val="FBF8F7"/>
                </a:solidFill>
                <a:effectLst>
                  <a:glow rad="190500">
                    <a:schemeClr val="tx1">
                      <a:alpha val="75000"/>
                    </a:schemeClr>
                  </a:glow>
                </a:effectLst>
              </a:rPr>
              <a:t>“The next week, the high councilor was there again. I learned he lived about an hour away from our small town. During the remainder of his calling as a high councilor, he came to our branch two or three times a month. He was friendly and encouraging. He always spoke with each member of the branch… Impressed with his dedication, in my mind I nicknamed him ‘</a:t>
            </a:r>
            <a:r>
              <a:rPr lang="en-US" sz="4000" b="1" dirty="0">
                <a:solidFill>
                  <a:schemeClr val="accent4">
                    <a:lumMod val="60000"/>
                    <a:lumOff val="40000"/>
                  </a:schemeClr>
                </a:solidFill>
                <a:effectLst>
                  <a:glow rad="190500">
                    <a:schemeClr val="tx1">
                      <a:alpha val="75000"/>
                    </a:schemeClr>
                  </a:glow>
                </a:effectLst>
              </a:rPr>
              <a:t>the Faithful High Councilor</a:t>
            </a:r>
            <a:r>
              <a:rPr lang="en-US" sz="4000" b="1" dirty="0">
                <a:solidFill>
                  <a:srgbClr val="FBF8F7"/>
                </a:solidFill>
                <a:effectLst>
                  <a:glow rad="190500">
                    <a:schemeClr val="tx1">
                      <a:alpha val="75000"/>
                    </a:schemeClr>
                  </a:glow>
                </a:effectLst>
              </a:rPr>
              <a:t>.’ One Sunday he came to the branch services in the morning and then returned at 6:00 p.m. to attend a baptism. In between, he had gone to another branch.”</a:t>
            </a:r>
          </a:p>
        </p:txBody>
      </p:sp>
      <p:sp>
        <p:nvSpPr>
          <p:cNvPr id="2" name="TextBox 1">
            <a:extLst>
              <a:ext uri="{FF2B5EF4-FFF2-40B4-BE49-F238E27FC236}">
                <a16:creationId xmlns:a16="http://schemas.microsoft.com/office/drawing/2014/main" id="{D097FA39-0BC2-8A25-92AE-1BA54FF0B704}"/>
              </a:ext>
            </a:extLst>
          </p:cNvPr>
          <p:cNvSpPr txBox="1"/>
          <p:nvPr/>
        </p:nvSpPr>
        <p:spPr>
          <a:xfrm>
            <a:off x="8407022" y="6327118"/>
            <a:ext cx="3121318" cy="369332"/>
          </a:xfrm>
          <a:prstGeom prst="rect">
            <a:avLst/>
          </a:prstGeom>
          <a:noFill/>
        </p:spPr>
        <p:txBody>
          <a:bodyPr wrap="square">
            <a:spAutoFit/>
          </a:bodyPr>
          <a:lstStyle/>
          <a:p>
            <a:r>
              <a:rPr lang="en-US" b="1" dirty="0">
                <a:solidFill>
                  <a:srgbClr val="FBF8F7"/>
                </a:solidFill>
                <a:effectLst>
                  <a:glow rad="190500">
                    <a:schemeClr val="tx1">
                      <a:alpha val="75000"/>
                    </a:schemeClr>
                  </a:glow>
                </a:effectLst>
              </a:rPr>
              <a:t>Donald Coe, </a:t>
            </a:r>
            <a:r>
              <a:rPr lang="en-US" b="1" i="1" dirty="0">
                <a:solidFill>
                  <a:srgbClr val="FBF8F7"/>
                </a:solidFill>
                <a:effectLst>
                  <a:glow rad="190500">
                    <a:schemeClr val="tx1">
                      <a:alpha val="75000"/>
                    </a:schemeClr>
                  </a:glow>
                </a:effectLst>
              </a:rPr>
              <a:t>Ensign, </a:t>
            </a:r>
            <a:r>
              <a:rPr lang="en-US" b="1" dirty="0">
                <a:solidFill>
                  <a:srgbClr val="FBF8F7"/>
                </a:solidFill>
                <a:effectLst>
                  <a:glow rad="190500">
                    <a:schemeClr val="tx1">
                      <a:alpha val="75000"/>
                    </a:schemeClr>
                  </a:glow>
                </a:effectLst>
              </a:rPr>
              <a:t>June 2017</a:t>
            </a:r>
            <a:endParaRPr lang="en-US" dirty="0"/>
          </a:p>
        </p:txBody>
      </p:sp>
    </p:spTree>
    <p:extLst>
      <p:ext uri="{BB962C8B-B14F-4D97-AF65-F5344CB8AC3E}">
        <p14:creationId xmlns:p14="http://schemas.microsoft.com/office/powerpoint/2010/main" val="3205824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Dieter F. Uchtdorf">
            <a:extLst>
              <a:ext uri="{FF2B5EF4-FFF2-40B4-BE49-F238E27FC236}">
                <a16:creationId xmlns:a16="http://schemas.microsoft.com/office/drawing/2014/main" id="{6C8C6EDB-D3FB-08B0-22BD-0342C6568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0"/>
            <a:ext cx="5486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457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3083921"/>
          </a:xfrm>
          <a:prstGeom prst="rect">
            <a:avLst/>
          </a:prstGeom>
          <a:noFill/>
        </p:spPr>
        <p:txBody>
          <a:bodyPr wrap="square">
            <a:spAutoFit/>
          </a:bodyPr>
          <a:lstStyle/>
          <a:p>
            <a:pPr marL="223838" indent="-223838" algn="ctr">
              <a:lnSpc>
                <a:spcPct val="90000"/>
              </a:lnSpc>
            </a:pPr>
            <a:r>
              <a:rPr lang="en-US" sz="7200" b="1" dirty="0">
                <a:solidFill>
                  <a:schemeClr val="bg1"/>
                </a:solidFill>
                <a:effectLst>
                  <a:glow rad="190500">
                    <a:schemeClr val="tx1">
                      <a:alpha val="75000"/>
                    </a:schemeClr>
                  </a:glow>
                </a:effectLst>
              </a:rPr>
              <a:t>One-liner #4: </a:t>
            </a:r>
          </a:p>
          <a:p>
            <a:pPr marL="223838" indent="-223838" algn="ctr">
              <a:lnSpc>
                <a:spcPct val="90000"/>
              </a:lnSpc>
            </a:pPr>
            <a:r>
              <a:rPr lang="en-US" sz="7200" b="1" dirty="0">
                <a:solidFill>
                  <a:schemeClr val="bg1"/>
                </a:solidFill>
                <a:effectLst>
                  <a:glow rad="190500">
                    <a:schemeClr val="tx1">
                      <a:alpha val="75000"/>
                    </a:schemeClr>
                  </a:glow>
                </a:effectLst>
              </a:rPr>
              <a:t>Don’t let pride destroy your soul</a:t>
            </a:r>
            <a:endParaRPr lang="en-US" sz="6000" b="1" dirty="0">
              <a:solidFill>
                <a:schemeClr val="bg1"/>
              </a:solidFill>
              <a:effectLst>
                <a:glow rad="190500">
                  <a:schemeClr val="tx1">
                    <a:alpha val="75000"/>
                  </a:schemeClr>
                </a:glow>
              </a:effectLst>
            </a:endParaRPr>
          </a:p>
        </p:txBody>
      </p:sp>
    </p:spTree>
    <p:extLst>
      <p:ext uri="{BB962C8B-B14F-4D97-AF65-F5344CB8AC3E}">
        <p14:creationId xmlns:p14="http://schemas.microsoft.com/office/powerpoint/2010/main" val="2237411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artoon: Pride and Humility">
            <a:extLst>
              <a:ext uri="{FF2B5EF4-FFF2-40B4-BE49-F238E27FC236}">
                <a16:creationId xmlns:a16="http://schemas.microsoft.com/office/drawing/2014/main" id="{0192AD90-6003-1D34-6646-408782221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665" y="170895"/>
            <a:ext cx="8094670" cy="65162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eative Commons Licenses">
            <a:extLst>
              <a:ext uri="{FF2B5EF4-FFF2-40B4-BE49-F238E27FC236}">
                <a16:creationId xmlns:a16="http://schemas.microsoft.com/office/drawing/2014/main" id="{C0A3FADE-CC88-8FF5-72F5-1BB473FE72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92" t="26244" r="11184" b="25070"/>
          <a:stretch/>
        </p:blipFill>
        <p:spPr bwMode="auto">
          <a:xfrm>
            <a:off x="9064101" y="6312307"/>
            <a:ext cx="1079234" cy="37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483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820E72A-21D2-088A-66B7-8DDD71064094}"/>
              </a:ext>
            </a:extLst>
          </p:cNvPr>
          <p:cNvPicPr>
            <a:picLocks noChangeAspect="1"/>
          </p:cNvPicPr>
          <p:nvPr/>
        </p:nvPicPr>
        <p:blipFill rotWithShape="1">
          <a:blip r:embed="rId2"/>
          <a:srcRect b="9655"/>
          <a:stretch/>
        </p:blipFill>
        <p:spPr>
          <a:xfrm>
            <a:off x="20" y="1282"/>
            <a:ext cx="12191980" cy="6856718"/>
          </a:xfrm>
          <a:prstGeom prst="rect">
            <a:avLst/>
          </a:prstGeom>
        </p:spPr>
      </p:pic>
    </p:spTree>
    <p:extLst>
      <p:ext uri="{BB962C8B-B14F-4D97-AF65-F5344CB8AC3E}">
        <p14:creationId xmlns:p14="http://schemas.microsoft.com/office/powerpoint/2010/main" val="42532652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22830" y="142325"/>
            <a:ext cx="8379725" cy="7072705"/>
          </a:xfrm>
          <a:prstGeom prst="rect">
            <a:avLst/>
          </a:prstGeom>
          <a:noFill/>
        </p:spPr>
        <p:txBody>
          <a:bodyPr wrap="square">
            <a:spAutoFit/>
          </a:bodyPr>
          <a:lstStyle/>
          <a:p>
            <a:pPr marL="223838" indent="-223838">
              <a:lnSpc>
                <a:spcPct val="90000"/>
              </a:lnSpc>
            </a:pPr>
            <a:r>
              <a:rPr lang="en-US" sz="3600" b="1" dirty="0">
                <a:solidFill>
                  <a:srgbClr val="E0DEDE"/>
                </a:solidFill>
                <a:effectLst>
                  <a:glow rad="190500">
                    <a:schemeClr val="tx1">
                      <a:alpha val="75000"/>
                    </a:schemeClr>
                  </a:glow>
                </a:effectLst>
              </a:rPr>
              <a:t>“Many of you have begun to search for gold…And the hand of providence hath smiled upon you most pleasingly, that you have obtained many riches; And because some of you have obtained more abundantly than that of your brethren ye are lifted up in the pride of your hearts…because of the costliness of your apparel, and persecute your brethren because ye suppose that ye are better than they....Do ye suppose that God </a:t>
            </a:r>
            <a:r>
              <a:rPr lang="en-US" sz="3600" b="1" dirty="0" err="1">
                <a:solidFill>
                  <a:srgbClr val="E0DEDE"/>
                </a:solidFill>
                <a:effectLst>
                  <a:glow rad="190500">
                    <a:schemeClr val="tx1">
                      <a:alpha val="75000"/>
                    </a:schemeClr>
                  </a:glow>
                </a:effectLst>
              </a:rPr>
              <a:t>justifieth</a:t>
            </a:r>
            <a:r>
              <a:rPr lang="en-US" sz="3600" b="1" dirty="0">
                <a:solidFill>
                  <a:srgbClr val="E0DEDE"/>
                </a:solidFill>
                <a:effectLst>
                  <a:glow rad="190500">
                    <a:schemeClr val="tx1">
                      <a:alpha val="75000"/>
                    </a:schemeClr>
                  </a:glow>
                </a:effectLst>
              </a:rPr>
              <a:t> you in this thing? Behold, I say unto you, Nay. But he </a:t>
            </a:r>
            <a:r>
              <a:rPr lang="en-US" sz="3600" b="1" dirty="0" err="1">
                <a:solidFill>
                  <a:srgbClr val="E0DEDE"/>
                </a:solidFill>
                <a:effectLst>
                  <a:glow rad="190500">
                    <a:schemeClr val="tx1">
                      <a:alpha val="75000"/>
                    </a:schemeClr>
                  </a:glow>
                </a:effectLst>
              </a:rPr>
              <a:t>condemneth</a:t>
            </a:r>
            <a:r>
              <a:rPr lang="en-US" sz="3600" b="1" dirty="0">
                <a:solidFill>
                  <a:srgbClr val="E0DEDE"/>
                </a:solidFill>
                <a:effectLst>
                  <a:glow rad="190500">
                    <a:schemeClr val="tx1">
                      <a:alpha val="75000"/>
                    </a:schemeClr>
                  </a:glow>
                </a:effectLst>
              </a:rPr>
              <a:t> you.”</a:t>
            </a:r>
          </a:p>
          <a:p>
            <a:pPr marL="223838" indent="-223838">
              <a:lnSpc>
                <a:spcPct val="90000"/>
              </a:lnSpc>
            </a:pPr>
            <a:endParaRPr lang="en-US" sz="3600" b="1" dirty="0">
              <a:solidFill>
                <a:srgbClr val="E0DEDE"/>
              </a:solidFill>
              <a:effectLst>
                <a:glow rad="190500">
                  <a:schemeClr val="tx1">
                    <a:alpha val="75000"/>
                  </a:schemeClr>
                </a:glow>
              </a:effectLst>
            </a:endParaRPr>
          </a:p>
        </p:txBody>
      </p:sp>
      <p:sp>
        <p:nvSpPr>
          <p:cNvPr id="3" name="TextBox 2">
            <a:extLst>
              <a:ext uri="{FF2B5EF4-FFF2-40B4-BE49-F238E27FC236}">
                <a16:creationId xmlns:a16="http://schemas.microsoft.com/office/drawing/2014/main" id="{E5D4B22B-9AE4-8C21-5133-D57DA4FBEB65}"/>
              </a:ext>
            </a:extLst>
          </p:cNvPr>
          <p:cNvSpPr txBox="1"/>
          <p:nvPr/>
        </p:nvSpPr>
        <p:spPr>
          <a:xfrm>
            <a:off x="9662615" y="6277548"/>
            <a:ext cx="2406555" cy="523220"/>
          </a:xfrm>
          <a:prstGeom prst="rect">
            <a:avLst/>
          </a:prstGeom>
          <a:noFill/>
        </p:spPr>
        <p:txBody>
          <a:bodyPr wrap="square">
            <a:spAutoFit/>
          </a:bodyPr>
          <a:lstStyle/>
          <a:p>
            <a:r>
              <a:rPr lang="en-US" sz="2800" b="1" dirty="0">
                <a:solidFill>
                  <a:srgbClr val="E0DEDE"/>
                </a:solidFill>
                <a:effectLst>
                  <a:glow rad="190500">
                    <a:schemeClr val="tx1">
                      <a:alpha val="75000"/>
                    </a:schemeClr>
                  </a:glow>
                </a:effectLst>
              </a:rPr>
              <a:t>Jacob 2:12–14</a:t>
            </a:r>
            <a:endParaRPr lang="en-US" sz="2800" dirty="0"/>
          </a:p>
        </p:txBody>
      </p:sp>
    </p:spTree>
    <p:extLst>
      <p:ext uri="{BB962C8B-B14F-4D97-AF65-F5344CB8AC3E}">
        <p14:creationId xmlns:p14="http://schemas.microsoft.com/office/powerpoint/2010/main" val="1864352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95306" y="142325"/>
            <a:ext cx="8345011" cy="5327612"/>
          </a:xfrm>
          <a:prstGeom prst="rect">
            <a:avLst/>
          </a:prstGeom>
          <a:noFill/>
        </p:spPr>
        <p:txBody>
          <a:bodyPr wrap="square">
            <a:spAutoFit/>
          </a:bodyPr>
          <a:lstStyle/>
          <a:p>
            <a:pPr marL="223838" indent="-223838">
              <a:lnSpc>
                <a:spcPct val="90000"/>
              </a:lnSpc>
            </a:pPr>
            <a:r>
              <a:rPr lang="en-US" sz="5400" b="1" dirty="0">
                <a:solidFill>
                  <a:srgbClr val="E0DEDE"/>
                </a:solidFill>
                <a:effectLst>
                  <a:glow rad="190500">
                    <a:schemeClr val="tx1">
                      <a:alpha val="75000"/>
                    </a:schemeClr>
                  </a:glow>
                </a:effectLst>
              </a:rPr>
              <a:t>“Do ye not suppose that </a:t>
            </a:r>
            <a:r>
              <a:rPr lang="en-US" sz="5400" b="1" dirty="0">
                <a:solidFill>
                  <a:srgbClr val="FFFF00"/>
                </a:solidFill>
                <a:effectLst>
                  <a:glow rad="190500">
                    <a:schemeClr val="tx1">
                      <a:alpha val="75000"/>
                    </a:schemeClr>
                  </a:glow>
                </a:effectLst>
              </a:rPr>
              <a:t>such things are abominable unto him who created all flesh</a:t>
            </a:r>
            <a:r>
              <a:rPr lang="en-US" sz="5400" b="1" dirty="0">
                <a:solidFill>
                  <a:srgbClr val="E0DEDE"/>
                </a:solidFill>
                <a:effectLst>
                  <a:glow rad="190500">
                    <a:schemeClr val="tx1">
                      <a:alpha val="75000"/>
                    </a:schemeClr>
                  </a:glow>
                </a:effectLst>
              </a:rPr>
              <a:t>? The one being is as precious in his sight as the other.”                                      </a:t>
            </a:r>
          </a:p>
          <a:p>
            <a:pPr marL="223838" indent="-223838" algn="r">
              <a:lnSpc>
                <a:spcPct val="90000"/>
              </a:lnSpc>
            </a:pPr>
            <a:r>
              <a:rPr lang="en-US" sz="5400" b="1" dirty="0">
                <a:solidFill>
                  <a:srgbClr val="E0DEDE"/>
                </a:solidFill>
                <a:effectLst>
                  <a:glow rad="190500">
                    <a:schemeClr val="tx1">
                      <a:alpha val="75000"/>
                    </a:schemeClr>
                  </a:glow>
                </a:effectLst>
              </a:rPr>
              <a:t>Jacob 2:21</a:t>
            </a:r>
          </a:p>
        </p:txBody>
      </p:sp>
    </p:spTree>
    <p:extLst>
      <p:ext uri="{BB962C8B-B14F-4D97-AF65-F5344CB8AC3E}">
        <p14:creationId xmlns:p14="http://schemas.microsoft.com/office/powerpoint/2010/main" val="1873813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95306" y="142325"/>
            <a:ext cx="8345011" cy="5244513"/>
          </a:xfrm>
          <a:prstGeom prst="rect">
            <a:avLst/>
          </a:prstGeom>
          <a:noFill/>
        </p:spPr>
        <p:txBody>
          <a:bodyPr wrap="square">
            <a:spAutoFit/>
          </a:bodyPr>
          <a:lstStyle/>
          <a:p>
            <a:pPr marL="223838" indent="-223838">
              <a:lnSpc>
                <a:spcPct val="90000"/>
              </a:lnSpc>
            </a:pPr>
            <a:r>
              <a:rPr lang="en-US" sz="5400" b="1" dirty="0">
                <a:solidFill>
                  <a:srgbClr val="E0DEDE"/>
                </a:solidFill>
                <a:effectLst>
                  <a:glow rad="190500">
                    <a:schemeClr val="tx1">
                      <a:alpha val="75000"/>
                    </a:schemeClr>
                  </a:glow>
                </a:effectLst>
              </a:rPr>
              <a:t>“Think of your brethren like unto yourselves, and </a:t>
            </a:r>
            <a:r>
              <a:rPr lang="en-US" sz="5400" b="1" dirty="0">
                <a:solidFill>
                  <a:srgbClr val="FFFF00"/>
                </a:solidFill>
                <a:effectLst>
                  <a:glow rad="190500">
                    <a:schemeClr val="tx1">
                      <a:alpha val="75000"/>
                    </a:schemeClr>
                  </a:glow>
                </a:effectLst>
              </a:rPr>
              <a:t>be familiar with all and free with your substance</a:t>
            </a:r>
            <a:r>
              <a:rPr lang="en-US" sz="5400" b="1" dirty="0">
                <a:solidFill>
                  <a:srgbClr val="E0DEDE"/>
                </a:solidFill>
                <a:effectLst>
                  <a:glow rad="190500">
                    <a:schemeClr val="tx1">
                      <a:alpha val="75000"/>
                    </a:schemeClr>
                  </a:glow>
                </a:effectLst>
              </a:rPr>
              <a:t>, that they may be rich like unto you.”                                      </a:t>
            </a:r>
          </a:p>
          <a:p>
            <a:pPr marL="223838" indent="-223838" algn="r">
              <a:lnSpc>
                <a:spcPct val="90000"/>
              </a:lnSpc>
            </a:pPr>
            <a:r>
              <a:rPr lang="en-US" sz="4800" b="1" dirty="0">
                <a:solidFill>
                  <a:srgbClr val="E0DEDE"/>
                </a:solidFill>
                <a:effectLst>
                  <a:glow rad="190500">
                    <a:schemeClr val="tx1">
                      <a:alpha val="75000"/>
                    </a:schemeClr>
                  </a:glow>
                </a:effectLst>
              </a:rPr>
              <a:t>Jacob 2:17</a:t>
            </a:r>
          </a:p>
        </p:txBody>
      </p:sp>
    </p:spTree>
    <p:extLst>
      <p:ext uri="{BB962C8B-B14F-4D97-AF65-F5344CB8AC3E}">
        <p14:creationId xmlns:p14="http://schemas.microsoft.com/office/powerpoint/2010/main" val="279850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95307" y="142325"/>
            <a:ext cx="8087560" cy="6186309"/>
          </a:xfrm>
          <a:prstGeom prst="rect">
            <a:avLst/>
          </a:prstGeom>
          <a:noFill/>
        </p:spPr>
        <p:txBody>
          <a:bodyPr wrap="square">
            <a:spAutoFit/>
          </a:bodyPr>
          <a:lstStyle/>
          <a:p>
            <a:pPr marL="223838" indent="-223838">
              <a:lnSpc>
                <a:spcPct val="90000"/>
              </a:lnSpc>
            </a:pPr>
            <a:r>
              <a:rPr lang="en-US" sz="4000" b="1" dirty="0">
                <a:solidFill>
                  <a:srgbClr val="E0DEDE"/>
                </a:solidFill>
                <a:effectLst>
                  <a:glow rad="190500">
                    <a:schemeClr val="tx1">
                      <a:alpha val="75000"/>
                    </a:schemeClr>
                  </a:glow>
                </a:effectLst>
              </a:rPr>
              <a:t>“But before ye seek for riches, </a:t>
            </a:r>
            <a:r>
              <a:rPr lang="en-US" sz="4000" b="1" dirty="0">
                <a:solidFill>
                  <a:srgbClr val="D2A86C"/>
                </a:solidFill>
                <a:effectLst>
                  <a:glow rad="190500">
                    <a:schemeClr val="tx1">
                      <a:alpha val="75000"/>
                    </a:schemeClr>
                  </a:glow>
                </a:effectLst>
              </a:rPr>
              <a:t>seek ye for the kingdom of God</a:t>
            </a:r>
            <a:r>
              <a:rPr lang="en-US" sz="4000" b="1" dirty="0">
                <a:solidFill>
                  <a:srgbClr val="E0DEDE"/>
                </a:solidFill>
                <a:effectLst>
                  <a:glow rad="190500">
                    <a:schemeClr val="tx1">
                      <a:alpha val="75000"/>
                    </a:schemeClr>
                  </a:glow>
                </a:effectLst>
              </a:rPr>
              <a:t>. And after ye have obtained a hope in Christ ye shall obtain riches, if ye seek them; and ye will seek them for the intent to do good—to clothe the naked, and to feed the hungry, and to liberate the captive, and administer relief to the sick and the afflicted.”</a:t>
            </a:r>
          </a:p>
          <a:p>
            <a:pPr marL="223838" indent="-223838" algn="r">
              <a:lnSpc>
                <a:spcPct val="90000"/>
              </a:lnSpc>
            </a:pPr>
            <a:r>
              <a:rPr lang="en-US" sz="3600" b="1" dirty="0">
                <a:solidFill>
                  <a:srgbClr val="E0DEDE"/>
                </a:solidFill>
                <a:effectLst>
                  <a:glow rad="190500">
                    <a:schemeClr val="tx1">
                      <a:alpha val="75000"/>
                    </a:schemeClr>
                  </a:glow>
                </a:effectLst>
              </a:rPr>
              <a:t>Jacob 2:18–19</a:t>
            </a:r>
          </a:p>
        </p:txBody>
      </p:sp>
    </p:spTree>
    <p:extLst>
      <p:ext uri="{BB962C8B-B14F-4D97-AF65-F5344CB8AC3E}">
        <p14:creationId xmlns:p14="http://schemas.microsoft.com/office/powerpoint/2010/main" val="27130952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DDAD3-3AF1-1EFB-83AA-E11F85C62A04}"/>
              </a:ext>
            </a:extLst>
          </p:cNvPr>
          <p:cNvPicPr>
            <a:picLocks noChangeAspect="1"/>
          </p:cNvPicPr>
          <p:nvPr/>
        </p:nvPicPr>
        <p:blipFill>
          <a:blip r:embed="rId3"/>
          <a:stretch>
            <a:fillRect/>
          </a:stretch>
        </p:blipFill>
        <p:spPr>
          <a:xfrm>
            <a:off x="0" y="0"/>
            <a:ext cx="4461831" cy="6858000"/>
          </a:xfrm>
          <a:prstGeom prst="rect">
            <a:avLst/>
          </a:prstGeom>
        </p:spPr>
      </p:pic>
      <p:sp>
        <p:nvSpPr>
          <p:cNvPr id="3" name="TextBox 2">
            <a:extLst>
              <a:ext uri="{FF2B5EF4-FFF2-40B4-BE49-F238E27FC236}">
                <a16:creationId xmlns:a16="http://schemas.microsoft.com/office/drawing/2014/main" id="{5F6DFA87-109B-8BAB-EC4B-4446A83DC78B}"/>
              </a:ext>
            </a:extLst>
          </p:cNvPr>
          <p:cNvSpPr txBox="1"/>
          <p:nvPr/>
        </p:nvSpPr>
        <p:spPr>
          <a:xfrm>
            <a:off x="4885898" y="82063"/>
            <a:ext cx="7214365" cy="6684907"/>
          </a:xfrm>
          <a:prstGeom prst="rect">
            <a:avLst/>
          </a:prstGeom>
          <a:noFill/>
        </p:spPr>
        <p:txBody>
          <a:bodyPr wrap="square">
            <a:spAutoFit/>
          </a:bodyPr>
          <a:lstStyle/>
          <a:p>
            <a:pPr>
              <a:lnSpc>
                <a:spcPct val="90000"/>
              </a:lnSpc>
            </a:pPr>
            <a:r>
              <a:rPr lang="en-US" sz="3400" b="1" dirty="0">
                <a:solidFill>
                  <a:srgbClr val="F9F9F9"/>
                </a:solidFill>
                <a:effectLst>
                  <a:glow rad="190500">
                    <a:schemeClr val="tx1">
                      <a:alpha val="75000"/>
                    </a:schemeClr>
                  </a:glow>
                </a:effectLst>
              </a:rPr>
              <a:t>A modern-day example of living what Jacob is teaching is found in a man who was a military officer in Vietnam. He made $320 a month and paid $32 each month in tithing. But beyond that, he gave $50 each month to a family he felt was in greater need than he was. He didn’t have a lot of money, but that didn’t stop him from giving.</a:t>
            </a:r>
          </a:p>
          <a:p>
            <a:pPr>
              <a:lnSpc>
                <a:spcPct val="90000"/>
              </a:lnSpc>
            </a:pPr>
            <a:r>
              <a:rPr lang="en-US" sz="3400" b="1" dirty="0">
                <a:solidFill>
                  <a:srgbClr val="F9F9F9"/>
                </a:solidFill>
                <a:effectLst>
                  <a:glow rad="190500">
                    <a:schemeClr val="tx1">
                      <a:alpha val="75000"/>
                    </a:schemeClr>
                  </a:glow>
                </a:effectLst>
              </a:rPr>
              <a:t> </a:t>
            </a:r>
          </a:p>
          <a:p>
            <a:pPr>
              <a:lnSpc>
                <a:spcPct val="90000"/>
              </a:lnSpc>
            </a:pPr>
            <a:r>
              <a:rPr lang="en-US" sz="3400" b="1" dirty="0">
                <a:effectLst>
                  <a:glow rad="190500">
                    <a:schemeClr val="tx1">
                      <a:alpha val="75000"/>
                    </a:schemeClr>
                  </a:glow>
                </a:effectLst>
              </a:rPr>
              <a:t>I wonder if God saw his giving heart when he didn’t have very much money and said, “This is a person I can trust to share with others what I to give him.” </a:t>
            </a:r>
          </a:p>
        </p:txBody>
      </p:sp>
    </p:spTree>
    <p:extLst>
      <p:ext uri="{BB962C8B-B14F-4D97-AF65-F5344CB8AC3E}">
        <p14:creationId xmlns:p14="http://schemas.microsoft.com/office/powerpoint/2010/main" val="1323242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DDAD3-3AF1-1EFB-83AA-E11F85C62A04}"/>
              </a:ext>
            </a:extLst>
          </p:cNvPr>
          <p:cNvPicPr>
            <a:picLocks noChangeAspect="1"/>
          </p:cNvPicPr>
          <p:nvPr/>
        </p:nvPicPr>
        <p:blipFill>
          <a:blip r:embed="rId3"/>
          <a:stretch>
            <a:fillRect/>
          </a:stretch>
        </p:blipFill>
        <p:spPr>
          <a:xfrm>
            <a:off x="0" y="0"/>
            <a:ext cx="4461831" cy="6858000"/>
          </a:xfrm>
          <a:prstGeom prst="rect">
            <a:avLst/>
          </a:prstGeom>
        </p:spPr>
      </p:pic>
      <p:sp>
        <p:nvSpPr>
          <p:cNvPr id="3" name="TextBox 2">
            <a:extLst>
              <a:ext uri="{FF2B5EF4-FFF2-40B4-BE49-F238E27FC236}">
                <a16:creationId xmlns:a16="http://schemas.microsoft.com/office/drawing/2014/main" id="{5F6DFA87-109B-8BAB-EC4B-4446A83DC78B}"/>
              </a:ext>
            </a:extLst>
          </p:cNvPr>
          <p:cNvSpPr txBox="1"/>
          <p:nvPr/>
        </p:nvSpPr>
        <p:spPr>
          <a:xfrm>
            <a:off x="4885898" y="82063"/>
            <a:ext cx="7214365" cy="6684907"/>
          </a:xfrm>
          <a:prstGeom prst="rect">
            <a:avLst/>
          </a:prstGeom>
          <a:noFill/>
        </p:spPr>
        <p:txBody>
          <a:bodyPr wrap="square">
            <a:spAutoFit/>
          </a:bodyPr>
          <a:lstStyle/>
          <a:p>
            <a:pPr>
              <a:lnSpc>
                <a:spcPct val="90000"/>
              </a:lnSpc>
            </a:pPr>
            <a:r>
              <a:rPr lang="en-US" sz="3400" b="1" dirty="0">
                <a:solidFill>
                  <a:srgbClr val="F9F9F9"/>
                </a:solidFill>
                <a:effectLst>
                  <a:glow rad="190500">
                    <a:schemeClr val="tx1">
                      <a:alpha val="75000"/>
                    </a:schemeClr>
                  </a:glow>
                </a:effectLst>
              </a:rPr>
              <a:t>A modern-day example of living what Jacob is teaching is found in a man who was a military officer in Vietnam. He made $320 a month and paid $32 each month in tithing. But beyond that, he gave $50 each month to a family he felt was in greater need than he was. He didn’t have a lot of money, but that didn’t stop him from giving.</a:t>
            </a:r>
          </a:p>
          <a:p>
            <a:pPr>
              <a:lnSpc>
                <a:spcPct val="90000"/>
              </a:lnSpc>
            </a:pPr>
            <a:r>
              <a:rPr lang="en-US" sz="3400" b="1" dirty="0">
                <a:solidFill>
                  <a:srgbClr val="F9F9F9"/>
                </a:solidFill>
                <a:effectLst>
                  <a:glow rad="190500">
                    <a:schemeClr val="tx1">
                      <a:alpha val="75000"/>
                    </a:schemeClr>
                  </a:glow>
                </a:effectLst>
              </a:rPr>
              <a:t> </a:t>
            </a:r>
          </a:p>
          <a:p>
            <a:pPr>
              <a:lnSpc>
                <a:spcPct val="90000"/>
              </a:lnSpc>
            </a:pPr>
            <a:r>
              <a:rPr lang="en-US" sz="3400" b="1" dirty="0">
                <a:solidFill>
                  <a:srgbClr val="F9F9F9"/>
                </a:solidFill>
                <a:effectLst>
                  <a:glow rad="190500">
                    <a:schemeClr val="tx1">
                      <a:alpha val="75000"/>
                    </a:schemeClr>
                  </a:glow>
                </a:effectLst>
              </a:rPr>
              <a:t>I wonder if God saw his giving heart when he didn’t have very much money and said, “This is a person I can trust to share with others what I to give him.” </a:t>
            </a:r>
          </a:p>
        </p:txBody>
      </p:sp>
    </p:spTree>
    <p:extLst>
      <p:ext uri="{BB962C8B-B14F-4D97-AF65-F5344CB8AC3E}">
        <p14:creationId xmlns:p14="http://schemas.microsoft.com/office/powerpoint/2010/main" val="2911823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Billionaire Philanthropist Jon Huntsman Sr. Dies At 80">
            <a:extLst>
              <a:ext uri="{FF2B5EF4-FFF2-40B4-BE49-F238E27FC236}">
                <a16:creationId xmlns:a16="http://schemas.microsoft.com/office/drawing/2014/main" id="{7F97F262-9CA2-5F5A-608E-E58DEB76D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1275" y="0"/>
            <a:ext cx="45307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5EDDAD3-3AF1-1EFB-83AA-E11F85C62A04}"/>
              </a:ext>
            </a:extLst>
          </p:cNvPr>
          <p:cNvPicPr>
            <a:picLocks noChangeAspect="1"/>
          </p:cNvPicPr>
          <p:nvPr/>
        </p:nvPicPr>
        <p:blipFill>
          <a:blip r:embed="rId4"/>
          <a:stretch>
            <a:fillRect/>
          </a:stretch>
        </p:blipFill>
        <p:spPr>
          <a:xfrm>
            <a:off x="0" y="0"/>
            <a:ext cx="4461831" cy="6858000"/>
          </a:xfrm>
          <a:prstGeom prst="rect">
            <a:avLst/>
          </a:prstGeom>
        </p:spPr>
      </p:pic>
    </p:spTree>
    <p:extLst>
      <p:ext uri="{BB962C8B-B14F-4D97-AF65-F5344CB8AC3E}">
        <p14:creationId xmlns:p14="http://schemas.microsoft.com/office/powerpoint/2010/main" val="16494189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4885898" y="82063"/>
            <a:ext cx="7214365" cy="6574107"/>
          </a:xfrm>
          <a:prstGeom prst="rect">
            <a:avLst/>
          </a:prstGeom>
          <a:noFill/>
        </p:spPr>
        <p:txBody>
          <a:bodyPr wrap="square">
            <a:spAutoFit/>
          </a:bodyPr>
          <a:lstStyle/>
          <a:p>
            <a:pPr marL="223838" indent="-223838">
              <a:lnSpc>
                <a:spcPct val="90000"/>
              </a:lnSpc>
            </a:pPr>
            <a:r>
              <a:rPr lang="en-US" sz="3600" b="1" dirty="0">
                <a:solidFill>
                  <a:srgbClr val="F9F9F9"/>
                </a:solidFill>
                <a:effectLst>
                  <a:glow rad="190500">
                    <a:schemeClr val="tx1">
                      <a:alpha val="75000"/>
                    </a:schemeClr>
                  </a:glow>
                </a:effectLst>
              </a:rPr>
              <a:t>“People generally think about </a:t>
            </a:r>
            <a:r>
              <a:rPr lang="en-US" sz="3600" b="1" dirty="0">
                <a:solidFill>
                  <a:srgbClr val="DBB6AC"/>
                </a:solidFill>
                <a:effectLst>
                  <a:glow rad="190500">
                    <a:schemeClr val="tx1">
                      <a:alpha val="75000"/>
                    </a:schemeClr>
                  </a:glow>
                </a:effectLst>
              </a:rPr>
              <a:t>charitable work </a:t>
            </a:r>
            <a:r>
              <a:rPr lang="en-US" sz="3600" b="1" dirty="0">
                <a:solidFill>
                  <a:srgbClr val="F9F9F9"/>
                </a:solidFill>
                <a:effectLst>
                  <a:glow rad="190500">
                    <a:schemeClr val="tx1">
                      <a:alpha val="75000"/>
                    </a:schemeClr>
                  </a:glow>
                </a:effectLst>
              </a:rPr>
              <a:t>the wrong way. They think that when they’re older and comfortable they’ll give some amount of money to something but that’s not the way to do it. The way to do it is to </a:t>
            </a:r>
            <a:r>
              <a:rPr lang="en-US" sz="3600" b="1" dirty="0">
                <a:solidFill>
                  <a:srgbClr val="DBB6AC"/>
                </a:solidFill>
                <a:effectLst>
                  <a:glow rad="190500">
                    <a:schemeClr val="tx1">
                      <a:alpha val="75000"/>
                    </a:schemeClr>
                  </a:glow>
                </a:effectLst>
              </a:rPr>
              <a:t>get involved as early on as possible </a:t>
            </a:r>
            <a:r>
              <a:rPr lang="en-US" sz="3600" b="1" dirty="0">
                <a:solidFill>
                  <a:srgbClr val="F9F9F9"/>
                </a:solidFill>
                <a:effectLst>
                  <a:glow rad="190500">
                    <a:schemeClr val="tx1">
                      <a:alpha val="75000"/>
                    </a:schemeClr>
                  </a:glow>
                </a:effectLst>
              </a:rPr>
              <a:t>because, even if it’s just volunteer work or $5, the impact you’ll have over your lifetime is far greater than anything you could possibly do if you wait until you think you’re comfortable. </a:t>
            </a:r>
          </a:p>
        </p:txBody>
      </p:sp>
      <p:pic>
        <p:nvPicPr>
          <p:cNvPr id="2" name="Picture 2" descr="Biz Stone - keynote speaker - Global Speakers Bureau">
            <a:extLst>
              <a:ext uri="{FF2B5EF4-FFF2-40B4-BE49-F238E27FC236}">
                <a16:creationId xmlns:a16="http://schemas.microsoft.com/office/drawing/2014/main" id="{B2D328C4-5359-D158-359D-99EA64D0FD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37" r="9119"/>
          <a:stretch/>
        </p:blipFill>
        <p:spPr bwMode="auto">
          <a:xfrm>
            <a:off x="0" y="-10"/>
            <a:ext cx="48858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138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1034149-A84C-CCC8-4FA5-68C8A4D72A7E}"/>
              </a:ext>
            </a:extLst>
          </p:cNvPr>
          <p:cNvSpPr txBox="1"/>
          <p:nvPr/>
        </p:nvSpPr>
        <p:spPr>
          <a:xfrm>
            <a:off x="4885898" y="82063"/>
            <a:ext cx="7214365" cy="5576911"/>
          </a:xfrm>
          <a:prstGeom prst="rect">
            <a:avLst/>
          </a:prstGeom>
          <a:noFill/>
        </p:spPr>
        <p:txBody>
          <a:bodyPr wrap="square">
            <a:spAutoFit/>
          </a:bodyPr>
          <a:lstStyle/>
          <a:p>
            <a:pPr marL="223838" indent="-223838">
              <a:lnSpc>
                <a:spcPct val="90000"/>
              </a:lnSpc>
            </a:pPr>
            <a:r>
              <a:rPr lang="en-US" sz="4400" b="1" dirty="0">
                <a:solidFill>
                  <a:srgbClr val="F9F9F9"/>
                </a:solidFill>
                <a:effectLst>
                  <a:glow rad="190500">
                    <a:schemeClr val="tx1">
                      <a:alpha val="75000"/>
                    </a:schemeClr>
                  </a:glow>
                </a:effectLst>
              </a:rPr>
              <a:t>“</a:t>
            </a:r>
            <a:r>
              <a:rPr lang="en-US" sz="4400" b="1" dirty="0">
                <a:solidFill>
                  <a:srgbClr val="DBB6AC"/>
                </a:solidFill>
                <a:effectLst>
                  <a:glow rad="190500">
                    <a:schemeClr val="tx1">
                      <a:alpha val="75000"/>
                    </a:schemeClr>
                  </a:glow>
                </a:effectLst>
              </a:rPr>
              <a:t>Start now</a:t>
            </a:r>
            <a:r>
              <a:rPr lang="en-US" sz="4400" b="1" dirty="0">
                <a:solidFill>
                  <a:srgbClr val="F9F9F9"/>
                </a:solidFill>
                <a:effectLst>
                  <a:glow rad="190500">
                    <a:schemeClr val="tx1">
                      <a:alpha val="75000"/>
                    </a:schemeClr>
                  </a:glow>
                </a:effectLst>
              </a:rPr>
              <a:t> and start doing some volunteer work, donating a little bit here and there, over the next 40 years </a:t>
            </a:r>
            <a:r>
              <a:rPr lang="en-US" sz="4400" b="1" dirty="0">
                <a:solidFill>
                  <a:srgbClr val="DBB6AC"/>
                </a:solidFill>
                <a:effectLst>
                  <a:glow rad="190500">
                    <a:schemeClr val="tx1">
                      <a:alpha val="75000"/>
                    </a:schemeClr>
                  </a:glow>
                </a:effectLst>
              </a:rPr>
              <a:t>you’ll have a huge amount of impact </a:t>
            </a:r>
            <a:r>
              <a:rPr lang="en-US" sz="4400" b="1" dirty="0">
                <a:solidFill>
                  <a:srgbClr val="F9F9F9"/>
                </a:solidFill>
                <a:effectLst>
                  <a:glow rad="190500">
                    <a:schemeClr val="tx1">
                      <a:alpha val="75000"/>
                    </a:schemeClr>
                  </a:glow>
                </a:effectLst>
              </a:rPr>
              <a:t>and you’ll feel great about yourself.”</a:t>
            </a:r>
          </a:p>
          <a:p>
            <a:pPr marL="223838" indent="-223838" algn="r">
              <a:lnSpc>
                <a:spcPct val="90000"/>
              </a:lnSpc>
            </a:pPr>
            <a:endParaRPr lang="en-US" sz="4400" b="1" dirty="0">
              <a:solidFill>
                <a:srgbClr val="F9F9F9"/>
              </a:solidFill>
              <a:effectLst>
                <a:glow rad="190500">
                  <a:schemeClr val="tx1">
                    <a:alpha val="75000"/>
                  </a:schemeClr>
                </a:glow>
              </a:effectLst>
            </a:endParaRPr>
          </a:p>
          <a:p>
            <a:pPr marL="223838" indent="-223838" algn="r">
              <a:lnSpc>
                <a:spcPct val="90000"/>
              </a:lnSpc>
            </a:pPr>
            <a:r>
              <a:rPr lang="en-US" sz="3600" b="1" dirty="0">
                <a:solidFill>
                  <a:srgbClr val="F9F9F9"/>
                </a:solidFill>
                <a:effectLst>
                  <a:glow rad="190500">
                    <a:schemeClr val="tx1">
                      <a:alpha val="75000"/>
                    </a:schemeClr>
                  </a:glow>
                </a:effectLst>
              </a:rPr>
              <a:t>Biz Stone, Twitter co-founder </a:t>
            </a:r>
          </a:p>
        </p:txBody>
      </p:sp>
      <p:pic>
        <p:nvPicPr>
          <p:cNvPr id="2050" name="Picture 2" descr="Biz Stone - keynote speaker - Global Speakers Bureau">
            <a:extLst>
              <a:ext uri="{FF2B5EF4-FFF2-40B4-BE49-F238E27FC236}">
                <a16:creationId xmlns:a16="http://schemas.microsoft.com/office/drawing/2014/main" id="{F1379B45-EF70-B938-0273-1A6CEABE7A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37" r="9119"/>
          <a:stretch/>
        </p:blipFill>
        <p:spPr bwMode="auto">
          <a:xfrm>
            <a:off x="0" y="-10"/>
            <a:ext cx="48858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537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C5A714DA-6D12-683B-9E86-19E1BD7A63E6}"/>
              </a:ext>
            </a:extLst>
          </p:cNvPr>
          <p:cNvPicPr>
            <a:picLocks noChangeAspect="1"/>
          </p:cNvPicPr>
          <p:nvPr/>
        </p:nvPicPr>
        <p:blipFill rotWithShape="1">
          <a:blip r:embed="rId2"/>
          <a:srcRect l="4111" t="40174" r="8811" b="44063"/>
          <a:stretch/>
        </p:blipFill>
        <p:spPr>
          <a:xfrm>
            <a:off x="-51563" y="5344886"/>
            <a:ext cx="12293600" cy="1652814"/>
          </a:xfrm>
          <a:prstGeom prst="rect">
            <a:avLst/>
          </a:prstGeom>
        </p:spPr>
      </p:pic>
      <p:pic>
        <p:nvPicPr>
          <p:cNvPr id="4" name="Picture 3">
            <a:extLst>
              <a:ext uri="{FF2B5EF4-FFF2-40B4-BE49-F238E27FC236}">
                <a16:creationId xmlns:a16="http://schemas.microsoft.com/office/drawing/2014/main" id="{891BA1DC-A243-2C70-2274-A0F6A529B19A}"/>
              </a:ext>
            </a:extLst>
          </p:cNvPr>
          <p:cNvPicPr>
            <a:picLocks noChangeAspect="1"/>
          </p:cNvPicPr>
          <p:nvPr/>
        </p:nvPicPr>
        <p:blipFill>
          <a:blip r:embed="rId3"/>
          <a:stretch>
            <a:fillRect/>
          </a:stretch>
        </p:blipFill>
        <p:spPr>
          <a:xfrm>
            <a:off x="-1" y="-39382"/>
            <a:ext cx="12192001" cy="3376793"/>
          </a:xfrm>
          <a:prstGeom prst="rect">
            <a:avLst/>
          </a:prstGeom>
        </p:spPr>
      </p:pic>
      <p:pic>
        <p:nvPicPr>
          <p:cNvPr id="3" name="Picture 2">
            <a:extLst>
              <a:ext uri="{FF2B5EF4-FFF2-40B4-BE49-F238E27FC236}">
                <a16:creationId xmlns:a16="http://schemas.microsoft.com/office/drawing/2014/main" id="{654411B3-6FA6-8494-1516-904AD00792E0}"/>
              </a:ext>
            </a:extLst>
          </p:cNvPr>
          <p:cNvPicPr>
            <a:picLocks noChangeAspect="1"/>
          </p:cNvPicPr>
          <p:nvPr/>
        </p:nvPicPr>
        <p:blipFill>
          <a:blip r:embed="rId4"/>
          <a:stretch>
            <a:fillRect/>
          </a:stretch>
        </p:blipFill>
        <p:spPr>
          <a:xfrm>
            <a:off x="-51563" y="3337411"/>
            <a:ext cx="12479545" cy="2115403"/>
          </a:xfrm>
          <a:prstGeom prst="rect">
            <a:avLst/>
          </a:prstGeom>
        </p:spPr>
      </p:pic>
    </p:spTree>
    <p:extLst>
      <p:ext uri="{BB962C8B-B14F-4D97-AF65-F5344CB8AC3E}">
        <p14:creationId xmlns:p14="http://schemas.microsoft.com/office/powerpoint/2010/main" val="332510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3083921"/>
          </a:xfrm>
          <a:prstGeom prst="rect">
            <a:avLst/>
          </a:prstGeom>
          <a:noFill/>
        </p:spPr>
        <p:txBody>
          <a:bodyPr wrap="square">
            <a:spAutoFit/>
          </a:bodyPr>
          <a:lstStyle/>
          <a:p>
            <a:pPr marL="223838" indent="-223838" algn="ctr">
              <a:lnSpc>
                <a:spcPct val="90000"/>
              </a:lnSpc>
            </a:pPr>
            <a:r>
              <a:rPr lang="en-US" sz="7200" b="1" dirty="0">
                <a:solidFill>
                  <a:schemeClr val="bg1"/>
                </a:solidFill>
                <a:effectLst>
                  <a:glow rad="190500">
                    <a:schemeClr val="tx1">
                      <a:alpha val="75000"/>
                    </a:schemeClr>
                  </a:glow>
                </a:effectLst>
              </a:rPr>
              <a:t>One-liner #5: </a:t>
            </a:r>
          </a:p>
          <a:p>
            <a:pPr marL="223838" indent="-223838" algn="ctr">
              <a:lnSpc>
                <a:spcPct val="90000"/>
              </a:lnSpc>
            </a:pPr>
            <a:r>
              <a:rPr lang="en-US" sz="7200" b="1" dirty="0">
                <a:solidFill>
                  <a:schemeClr val="bg1"/>
                </a:solidFill>
                <a:effectLst>
                  <a:glow rad="190500">
                    <a:schemeClr val="tx1">
                      <a:alpha val="75000"/>
                    </a:schemeClr>
                  </a:glow>
                </a:effectLst>
              </a:rPr>
              <a:t>The Lord delights in chastity</a:t>
            </a:r>
            <a:endParaRPr lang="en-US" sz="6000" b="1" dirty="0">
              <a:solidFill>
                <a:schemeClr val="bg1"/>
              </a:solidFill>
              <a:effectLst>
                <a:glow rad="190500">
                  <a:schemeClr val="tx1">
                    <a:alpha val="75000"/>
                  </a:schemeClr>
                </a:glow>
              </a:effectLst>
            </a:endParaRPr>
          </a:p>
        </p:txBody>
      </p:sp>
    </p:spTree>
    <p:extLst>
      <p:ext uri="{BB962C8B-B14F-4D97-AF65-F5344CB8AC3E}">
        <p14:creationId xmlns:p14="http://schemas.microsoft.com/office/powerpoint/2010/main" val="3607389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465466" y="337634"/>
            <a:ext cx="7608165" cy="3360920"/>
          </a:xfrm>
          <a:prstGeom prst="rect">
            <a:avLst/>
          </a:prstGeom>
          <a:noFill/>
        </p:spPr>
        <p:txBody>
          <a:bodyPr wrap="square">
            <a:spAutoFit/>
          </a:bodyPr>
          <a:lstStyle/>
          <a:p>
            <a:pPr marL="223838" indent="-223838">
              <a:lnSpc>
                <a:spcPct val="90000"/>
              </a:lnSpc>
            </a:pPr>
            <a:r>
              <a:rPr lang="en-US" sz="4000" b="1" dirty="0">
                <a:solidFill>
                  <a:srgbClr val="E9E4DD"/>
                </a:solidFill>
                <a:effectLst>
                  <a:glow rad="190500">
                    <a:schemeClr val="tx1">
                      <a:alpha val="75000"/>
                    </a:schemeClr>
                  </a:glow>
                </a:effectLst>
              </a:rPr>
              <a:t>“Hearken to the word of the Lord: For there shall not any man among you have save it be one wife; and concubines he shall have none.”</a:t>
            </a:r>
          </a:p>
          <a:p>
            <a:pPr marL="223838" indent="-223838" algn="r">
              <a:lnSpc>
                <a:spcPct val="90000"/>
              </a:lnSpc>
            </a:pPr>
            <a:r>
              <a:rPr lang="en-US" sz="3600" b="1" dirty="0">
                <a:solidFill>
                  <a:srgbClr val="E9E4DD"/>
                </a:solidFill>
                <a:effectLst>
                  <a:glow rad="190500">
                    <a:schemeClr val="tx1">
                      <a:alpha val="75000"/>
                    </a:schemeClr>
                  </a:glow>
                </a:effectLst>
              </a:rPr>
              <a:t>Jacob 2:27</a:t>
            </a:r>
          </a:p>
        </p:txBody>
      </p:sp>
    </p:spTree>
    <p:extLst>
      <p:ext uri="{BB962C8B-B14F-4D97-AF65-F5344CB8AC3E}">
        <p14:creationId xmlns:p14="http://schemas.microsoft.com/office/powerpoint/2010/main" val="3063888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512814" y="2512663"/>
            <a:ext cx="7679186" cy="2474524"/>
          </a:xfrm>
          <a:prstGeom prst="rect">
            <a:avLst/>
          </a:prstGeom>
          <a:noFill/>
        </p:spPr>
        <p:txBody>
          <a:bodyPr wrap="square">
            <a:spAutoFit/>
          </a:bodyPr>
          <a:lstStyle/>
          <a:p>
            <a:pPr marL="223838" indent="-223838">
              <a:lnSpc>
                <a:spcPct val="90000"/>
              </a:lnSpc>
            </a:pPr>
            <a:r>
              <a:rPr lang="en-US" sz="4400" b="1" dirty="0">
                <a:solidFill>
                  <a:srgbClr val="E9E4DD"/>
                </a:solidFill>
                <a:effectLst>
                  <a:glow rad="190500">
                    <a:schemeClr val="tx1">
                      <a:alpha val="75000"/>
                    </a:schemeClr>
                  </a:glow>
                </a:effectLst>
              </a:rPr>
              <a:t>“If I will...raise up seed unto me, I will command my people.”</a:t>
            </a:r>
          </a:p>
          <a:p>
            <a:pPr marL="223838" indent="-223838" algn="r">
              <a:lnSpc>
                <a:spcPct val="90000"/>
              </a:lnSpc>
            </a:pPr>
            <a:r>
              <a:rPr lang="en-US" sz="4000" b="1" dirty="0">
                <a:solidFill>
                  <a:srgbClr val="E9E4DD"/>
                </a:solidFill>
                <a:effectLst>
                  <a:glow rad="190500">
                    <a:schemeClr val="tx1">
                      <a:alpha val="75000"/>
                    </a:schemeClr>
                  </a:glow>
                </a:effectLst>
              </a:rPr>
              <a:t>Jacob 2:30</a:t>
            </a:r>
          </a:p>
        </p:txBody>
      </p:sp>
    </p:spTree>
    <p:extLst>
      <p:ext uri="{BB962C8B-B14F-4D97-AF65-F5344CB8AC3E}">
        <p14:creationId xmlns:p14="http://schemas.microsoft.com/office/powerpoint/2010/main" val="3373849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A0C537E-9C1D-D8BA-E388-608F75696EFD}"/>
              </a:ext>
            </a:extLst>
          </p:cNvPr>
          <p:cNvGrpSpPr/>
          <p:nvPr/>
        </p:nvGrpSpPr>
        <p:grpSpPr>
          <a:xfrm>
            <a:off x="2289772" y="0"/>
            <a:ext cx="7612456" cy="6858000"/>
            <a:chOff x="2289772" y="0"/>
            <a:chExt cx="7612456" cy="6858000"/>
          </a:xfrm>
        </p:grpSpPr>
        <p:pic>
          <p:nvPicPr>
            <p:cNvPr id="3" name="Picture 2" descr="A screenshot of a podcast&#10;&#10;Description automatically generated">
              <a:extLst>
                <a:ext uri="{FF2B5EF4-FFF2-40B4-BE49-F238E27FC236}">
                  <a16:creationId xmlns:a16="http://schemas.microsoft.com/office/drawing/2014/main" id="{AFA76F4A-3C80-194A-B2F6-682C561B2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772" y="0"/>
              <a:ext cx="7612456" cy="6858000"/>
            </a:xfrm>
            <a:prstGeom prst="rect">
              <a:avLst/>
            </a:prstGeom>
          </p:spPr>
        </p:pic>
        <p:pic>
          <p:nvPicPr>
            <p:cNvPr id="7" name="Picture 6" descr="A screenshot of a cellphone&#10;&#10;Description automatically generated">
              <a:extLst>
                <a:ext uri="{FF2B5EF4-FFF2-40B4-BE49-F238E27FC236}">
                  <a16:creationId xmlns:a16="http://schemas.microsoft.com/office/drawing/2014/main" id="{40D951DA-2E62-A612-E938-686F7753BE1E}"/>
                </a:ext>
              </a:extLst>
            </p:cNvPr>
            <p:cNvPicPr>
              <a:picLocks noChangeAspect="1"/>
            </p:cNvPicPr>
            <p:nvPr/>
          </p:nvPicPr>
          <p:blipFill rotWithShape="1">
            <a:blip r:embed="rId4">
              <a:extLst>
                <a:ext uri="{28A0092B-C50C-407E-A947-70E740481C1C}">
                  <a14:useLocalDpi xmlns:a14="http://schemas.microsoft.com/office/drawing/2010/main" val="0"/>
                </a:ext>
              </a:extLst>
            </a:blip>
            <a:srcRect l="3619" r="2580" b="18434"/>
            <a:stretch/>
          </p:blipFill>
          <p:spPr>
            <a:xfrm>
              <a:off x="4823927" y="1944812"/>
              <a:ext cx="5078301" cy="4913188"/>
            </a:xfrm>
            <a:prstGeom prst="rect">
              <a:avLst/>
            </a:prstGeom>
          </p:spPr>
        </p:pic>
      </p:grpSp>
    </p:spTree>
    <p:extLst>
      <p:ext uri="{BB962C8B-B14F-4D97-AF65-F5344CB8AC3E}">
        <p14:creationId xmlns:p14="http://schemas.microsoft.com/office/powerpoint/2010/main" val="12898940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342275"/>
            <a:ext cx="9677698" cy="2086725"/>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Why is it so important to stay sexually pure?</a:t>
            </a:r>
            <a:endPar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446430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and ice is cold!">
            <a:extLst>
              <a:ext uri="{FF2B5EF4-FFF2-40B4-BE49-F238E27FC236}">
                <a16:creationId xmlns:a16="http://schemas.microsoft.com/office/drawing/2014/main" id="{910EEB88-9A91-EF3E-83CF-1E246DC714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17" b="20997"/>
          <a:stretch/>
        </p:blipFill>
        <p:spPr bwMode="auto">
          <a:xfrm>
            <a:off x="-110149"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F08B82D-0991-5B75-6F1B-D08FB31ADCFF}"/>
              </a:ext>
            </a:extLst>
          </p:cNvPr>
          <p:cNvSpPr txBox="1"/>
          <p:nvPr/>
        </p:nvSpPr>
        <p:spPr>
          <a:xfrm>
            <a:off x="10253950" y="6364862"/>
            <a:ext cx="6208004" cy="369332"/>
          </a:xfrm>
          <a:prstGeom prst="rect">
            <a:avLst/>
          </a:prstGeom>
          <a:noFill/>
        </p:spPr>
        <p:txBody>
          <a:bodyPr wrap="square">
            <a:spAutoFit/>
          </a:bodyPr>
          <a:lstStyle/>
          <a:p>
            <a:r>
              <a:rPr lang="en-US" dirty="0"/>
              <a:t>dailyhogar.com</a:t>
            </a:r>
          </a:p>
        </p:txBody>
      </p:sp>
    </p:spTree>
    <p:extLst>
      <p:ext uri="{BB962C8B-B14F-4D97-AF65-F5344CB8AC3E}">
        <p14:creationId xmlns:p14="http://schemas.microsoft.com/office/powerpoint/2010/main" val="14017588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Peanut, anyone?">
            <a:extLst>
              <a:ext uri="{FF2B5EF4-FFF2-40B4-BE49-F238E27FC236}">
                <a16:creationId xmlns:a16="http://schemas.microsoft.com/office/drawing/2014/main" id="{99ABDA95-9654-1782-4CF4-515A2488F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9488" y="0"/>
            <a:ext cx="51514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D421C18-38F5-AEF9-CA8C-5CA51AB0DE74}"/>
              </a:ext>
            </a:extLst>
          </p:cNvPr>
          <p:cNvSpPr txBox="1"/>
          <p:nvPr/>
        </p:nvSpPr>
        <p:spPr>
          <a:xfrm>
            <a:off x="10253950" y="6364862"/>
            <a:ext cx="6208004" cy="369332"/>
          </a:xfrm>
          <a:prstGeom prst="rect">
            <a:avLst/>
          </a:prstGeom>
          <a:noFill/>
        </p:spPr>
        <p:txBody>
          <a:bodyPr wrap="square">
            <a:spAutoFit/>
          </a:bodyPr>
          <a:lstStyle/>
          <a:p>
            <a:r>
              <a:rPr lang="en-US" dirty="0">
                <a:solidFill>
                  <a:schemeClr val="bg1"/>
                </a:solidFill>
              </a:rPr>
              <a:t>dailyhogar.com</a:t>
            </a:r>
          </a:p>
        </p:txBody>
      </p:sp>
    </p:spTree>
    <p:extLst>
      <p:ext uri="{BB962C8B-B14F-4D97-AF65-F5344CB8AC3E}">
        <p14:creationId xmlns:p14="http://schemas.microsoft.com/office/powerpoint/2010/main" val="3817295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08372" y="581466"/>
            <a:ext cx="6995604" cy="2031325"/>
          </a:xfrm>
          <a:prstGeom prst="rect">
            <a:avLst/>
          </a:prstGeom>
          <a:noFill/>
        </p:spPr>
        <p:txBody>
          <a:bodyPr wrap="square">
            <a:spAutoFit/>
          </a:bodyPr>
          <a:lstStyle/>
          <a:p>
            <a:pPr marL="223838" indent="-223838">
              <a:lnSpc>
                <a:spcPct val="90000"/>
              </a:lnSpc>
            </a:pPr>
            <a:r>
              <a:rPr lang="en-US" sz="4800" b="1" dirty="0">
                <a:solidFill>
                  <a:srgbClr val="DCD3C2"/>
                </a:solidFill>
                <a:effectLst>
                  <a:glow rad="190500">
                    <a:schemeClr val="tx1">
                      <a:alpha val="75000"/>
                    </a:schemeClr>
                  </a:glow>
                </a:effectLst>
              </a:rPr>
              <a:t>“I, the Lord God, delight in...chastity.”</a:t>
            </a:r>
          </a:p>
          <a:p>
            <a:pPr marL="223838" indent="-223838" algn="r">
              <a:lnSpc>
                <a:spcPct val="90000"/>
              </a:lnSpc>
            </a:pPr>
            <a:r>
              <a:rPr lang="en-US" sz="4400" b="1" dirty="0">
                <a:solidFill>
                  <a:srgbClr val="DCD3C2"/>
                </a:solidFill>
                <a:effectLst>
                  <a:glow rad="190500">
                    <a:schemeClr val="tx1">
                      <a:alpha val="75000"/>
                    </a:schemeClr>
                  </a:glow>
                </a:effectLst>
              </a:rPr>
              <a:t>Jacob 2:28</a:t>
            </a:r>
          </a:p>
        </p:txBody>
      </p:sp>
    </p:spTree>
    <p:extLst>
      <p:ext uri="{BB962C8B-B14F-4D97-AF65-F5344CB8AC3E}">
        <p14:creationId xmlns:p14="http://schemas.microsoft.com/office/powerpoint/2010/main" val="3109103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08372" y="581466"/>
            <a:ext cx="6995604" cy="27515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DCD3C2"/>
                </a:solidFill>
                <a:effectLst>
                  <a:glow rad="190500">
                    <a:prstClr val="black">
                      <a:alpha val="75000"/>
                    </a:prstClr>
                  </a:glow>
                </a:effectLst>
                <a:uLnTx/>
                <a:uFillTx/>
                <a:latin typeface="Calibri" panose="020F0502020204030204"/>
                <a:ea typeface="+mn-ea"/>
                <a:cs typeface="+mn-cs"/>
              </a:rPr>
              <a:t>	Sexual sin is an “abomination” to God</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lang="en-US" sz="4800" b="1" dirty="0">
              <a:solidFill>
                <a:srgbClr val="DCD3C2"/>
              </a:solidFill>
              <a:effectLst>
                <a:glow rad="190500">
                  <a:prstClr val="black">
                    <a:alpha val="75000"/>
                  </a:prstClr>
                </a:glow>
              </a:effectLst>
              <a:latin typeface="Calibri" panose="020F0502020204030204"/>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DCD3C2"/>
                </a:solidFill>
                <a:effectLst>
                  <a:glow rad="190500">
                    <a:prstClr val="black">
                      <a:alpha val="75000"/>
                    </a:prstClr>
                  </a:glow>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DCD3C2"/>
                </a:solidFill>
                <a:effectLst>
                  <a:glow rad="190500">
                    <a:prstClr val="black">
                      <a:alpha val="75000"/>
                    </a:prstClr>
                  </a:glow>
                </a:effectLst>
                <a:uLnTx/>
                <a:uFillTx/>
                <a:latin typeface="Calibri" panose="020F0502020204030204"/>
                <a:ea typeface="+mn-ea"/>
                <a:cs typeface="+mn-cs"/>
              </a:rPr>
              <a:t>Jacob 2:28</a:t>
            </a:r>
          </a:p>
        </p:txBody>
      </p:sp>
    </p:spTree>
    <p:extLst>
      <p:ext uri="{BB962C8B-B14F-4D97-AF65-F5344CB8AC3E}">
        <p14:creationId xmlns:p14="http://schemas.microsoft.com/office/powerpoint/2010/main" val="4123796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r="7258"/>
          <a:stretch/>
        </p:blipFill>
        <p:spPr>
          <a:xfrm>
            <a:off x="7069719" y="1514"/>
            <a:ext cx="5093409" cy="686506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69719"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094196" cy="6754157"/>
          </a:xfrm>
          <a:prstGeom prst="rect">
            <a:avLst/>
          </a:prstGeom>
          <a:noFill/>
        </p:spPr>
        <p:txBody>
          <a:bodyPr wrap="square">
            <a:spAutoFit/>
          </a:bodyPr>
          <a:lstStyle/>
          <a:p>
            <a:pPr marL="223838" indent="-223838">
              <a:lnSpc>
                <a:spcPct val="90000"/>
              </a:lnSpc>
            </a:pPr>
            <a:r>
              <a:rPr lang="en-US" sz="3700" b="1" dirty="0">
                <a:solidFill>
                  <a:srgbClr val="F0E9E8"/>
                </a:solidFill>
                <a:effectLst>
                  <a:glow rad="190500">
                    <a:schemeClr val="tx1">
                      <a:alpha val="75000"/>
                    </a:schemeClr>
                  </a:glow>
                </a:effectLst>
              </a:rPr>
              <a:t>“We declare that one who uses the God- given body of another without divine sanction abuses the very soul of that individual...In exploiting the body of another—which means exploiting his or her soul—one desecrates the Atonement of Christ, which saved that soul and which makes possible the gift of eternal life. And when one mocks the Son of Righteousness, one steps into a realm of heat hotter and holier than the noonday sun. You cannot do so and not be burned.”</a:t>
            </a:r>
          </a:p>
        </p:txBody>
      </p:sp>
      <p:sp>
        <p:nvSpPr>
          <p:cNvPr id="5" name="TextBox 4">
            <a:extLst>
              <a:ext uri="{FF2B5EF4-FFF2-40B4-BE49-F238E27FC236}">
                <a16:creationId xmlns:a16="http://schemas.microsoft.com/office/drawing/2014/main" id="{603BC748-AB72-E0A5-62DC-4312F85E4465}"/>
              </a:ext>
            </a:extLst>
          </p:cNvPr>
          <p:cNvSpPr txBox="1"/>
          <p:nvPr/>
        </p:nvSpPr>
        <p:spPr>
          <a:xfrm>
            <a:off x="5023807" y="6312731"/>
            <a:ext cx="2769695" cy="369332"/>
          </a:xfrm>
          <a:prstGeom prst="rect">
            <a:avLst/>
          </a:prstGeom>
          <a:noFill/>
        </p:spPr>
        <p:txBody>
          <a:bodyPr wrap="square">
            <a:spAutoFit/>
          </a:bodyPr>
          <a:lstStyle/>
          <a:p>
            <a:r>
              <a:rPr lang="en-US" b="1" dirty="0">
                <a:solidFill>
                  <a:srgbClr val="F0E9E8"/>
                </a:solidFill>
                <a:effectLst>
                  <a:glow rad="190500">
                    <a:schemeClr val="tx1">
                      <a:alpha val="75000"/>
                    </a:schemeClr>
                  </a:glow>
                </a:effectLst>
              </a:rPr>
              <a:t>(</a:t>
            </a:r>
            <a:r>
              <a:rPr lang="en-US" b="1" i="1" dirty="0">
                <a:solidFill>
                  <a:srgbClr val="F0E9E8"/>
                </a:solidFill>
                <a:effectLst>
                  <a:glow rad="190500">
                    <a:schemeClr val="tx1">
                      <a:alpha val="75000"/>
                    </a:schemeClr>
                  </a:glow>
                </a:effectLst>
              </a:rPr>
              <a:t>Ensign</a:t>
            </a:r>
            <a:r>
              <a:rPr lang="en-US" b="1" dirty="0">
                <a:solidFill>
                  <a:srgbClr val="F0E9E8"/>
                </a:solidFill>
                <a:effectLst>
                  <a:glow rad="190500">
                    <a:schemeClr val="tx1">
                      <a:alpha val="75000"/>
                    </a:schemeClr>
                  </a:glow>
                </a:effectLst>
              </a:rPr>
              <a:t>, Nov. 1998, 76)</a:t>
            </a:r>
            <a:endParaRPr lang="en-US" dirty="0"/>
          </a:p>
        </p:txBody>
      </p:sp>
    </p:spTree>
    <p:extLst>
      <p:ext uri="{BB962C8B-B14F-4D97-AF65-F5344CB8AC3E}">
        <p14:creationId xmlns:p14="http://schemas.microsoft.com/office/powerpoint/2010/main" val="175832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40" r="114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5250377" y="82063"/>
            <a:ext cx="6867641" cy="6075509"/>
          </a:xfrm>
          <a:prstGeom prst="rect">
            <a:avLst/>
          </a:prstGeom>
          <a:noFill/>
        </p:spPr>
        <p:txBody>
          <a:bodyPr wrap="square">
            <a:spAutoFit/>
          </a:bodyPr>
          <a:lstStyle/>
          <a:p>
            <a:pPr marL="223838" indent="-223838">
              <a:lnSpc>
                <a:spcPct val="90000"/>
              </a:lnSpc>
            </a:pPr>
            <a:r>
              <a:rPr lang="en-US" sz="3600" b="1" dirty="0">
                <a:solidFill>
                  <a:srgbClr val="E4DBD4"/>
                </a:solidFill>
                <a:effectLst>
                  <a:glow rad="190500">
                    <a:schemeClr val="tx1">
                      <a:alpha val="75000"/>
                    </a:schemeClr>
                  </a:glow>
                </a:effectLst>
              </a:rPr>
              <a:t>“We all have a need to feel loved and worthwhile…Knowing this, Satan often lures people into immorality by playing on their basic needs. He promises pleasure, happiness, and fulfillment. But this is, of course, a deception...Do not be misled by Satan’s lies. There is no lasting happiness in immorality. There is no joy to be found in breaking the law of chastity. </a:t>
            </a:r>
          </a:p>
        </p:txBody>
      </p:sp>
    </p:spTree>
    <p:extLst>
      <p:ext uri="{BB962C8B-B14F-4D97-AF65-F5344CB8AC3E}">
        <p14:creationId xmlns:p14="http://schemas.microsoft.com/office/powerpoint/2010/main" val="29954883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40" r="114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5250377" y="82063"/>
            <a:ext cx="6876519" cy="6574107"/>
          </a:xfrm>
          <a:prstGeom prst="rect">
            <a:avLst/>
          </a:prstGeom>
          <a:noFill/>
        </p:spPr>
        <p:txBody>
          <a:bodyPr wrap="square">
            <a:spAutoFit/>
          </a:bodyPr>
          <a:lstStyle/>
          <a:p>
            <a:pPr marL="223838" indent="-223838">
              <a:lnSpc>
                <a:spcPct val="90000"/>
              </a:lnSpc>
            </a:pPr>
            <a:r>
              <a:rPr lang="en-US" sz="3600" b="1" dirty="0">
                <a:solidFill>
                  <a:srgbClr val="E4DBD4"/>
                </a:solidFill>
                <a:effectLst>
                  <a:glow rad="190500">
                    <a:schemeClr val="tx1">
                      <a:alpha val="75000"/>
                    </a:schemeClr>
                  </a:glow>
                </a:effectLst>
              </a:rPr>
              <a:t>“Just the opposite is true. There may be momentary pleasure. For a time it may seem like everything is wonderful. But quickly the relationship will sour. Guilt and shame set in. We become fearful that our sins will be discovered. We must sneak and hide, lie and cheat. Love begins to die. Bitterness, jealousy, anger, and even hate begin to grow. All of these are the natural results of sin and transgression.”</a:t>
            </a:r>
          </a:p>
        </p:txBody>
      </p:sp>
      <p:sp>
        <p:nvSpPr>
          <p:cNvPr id="2" name="TextBox 1">
            <a:extLst>
              <a:ext uri="{FF2B5EF4-FFF2-40B4-BE49-F238E27FC236}">
                <a16:creationId xmlns:a16="http://schemas.microsoft.com/office/drawing/2014/main" id="{38580BB7-1886-CC16-E2EA-D6B635DCB891}"/>
              </a:ext>
            </a:extLst>
          </p:cNvPr>
          <p:cNvSpPr txBox="1"/>
          <p:nvPr/>
        </p:nvSpPr>
        <p:spPr>
          <a:xfrm>
            <a:off x="6825709" y="6488668"/>
            <a:ext cx="5356914" cy="369332"/>
          </a:xfrm>
          <a:prstGeom prst="rect">
            <a:avLst/>
          </a:prstGeom>
          <a:noFill/>
        </p:spPr>
        <p:txBody>
          <a:bodyPr wrap="square">
            <a:spAutoFit/>
          </a:bodyPr>
          <a:lstStyle/>
          <a:p>
            <a:r>
              <a:rPr lang="en-US" b="1" dirty="0">
                <a:solidFill>
                  <a:srgbClr val="E4DBD4"/>
                </a:solidFill>
                <a:effectLst>
                  <a:glow rad="190500">
                    <a:schemeClr val="tx1">
                      <a:alpha val="75000"/>
                    </a:schemeClr>
                  </a:glow>
                </a:effectLst>
              </a:rPr>
              <a:t>Ezra Taft Benson, BYU Devotional, October 13, 1987</a:t>
            </a:r>
            <a:endParaRPr lang="en-US" dirty="0"/>
          </a:p>
        </p:txBody>
      </p:sp>
    </p:spTree>
    <p:extLst>
      <p:ext uri="{BB962C8B-B14F-4D97-AF65-F5344CB8AC3E}">
        <p14:creationId xmlns:p14="http://schemas.microsoft.com/office/powerpoint/2010/main" val="36568290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Line 5"/>
          <p:cNvSpPr>
            <a:spLocks noChangeShapeType="1"/>
          </p:cNvSpPr>
          <p:nvPr/>
        </p:nvSpPr>
        <p:spPr bwMode="auto">
          <a:xfrm>
            <a:off x="2324100" y="33528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483" name="Line 6"/>
          <p:cNvSpPr>
            <a:spLocks noChangeShapeType="1"/>
          </p:cNvSpPr>
          <p:nvPr/>
        </p:nvSpPr>
        <p:spPr bwMode="auto">
          <a:xfrm>
            <a:off x="2324100" y="18288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484" name="Text Box 7"/>
          <p:cNvSpPr txBox="1">
            <a:spLocks noChangeArrowheads="1"/>
          </p:cNvSpPr>
          <p:nvPr/>
        </p:nvSpPr>
        <p:spPr bwMode="auto">
          <a:xfrm>
            <a:off x="1295401" y="4648199"/>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Just Friends</a:t>
            </a:r>
          </a:p>
        </p:txBody>
      </p:sp>
      <p:sp>
        <p:nvSpPr>
          <p:cNvPr id="20485" name="Line 8"/>
          <p:cNvSpPr>
            <a:spLocks noChangeShapeType="1"/>
          </p:cNvSpPr>
          <p:nvPr/>
        </p:nvSpPr>
        <p:spPr bwMode="auto">
          <a:xfrm>
            <a:off x="9867900" y="17526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486" name="Text Box 9"/>
          <p:cNvSpPr txBox="1">
            <a:spLocks noChangeArrowheads="1"/>
          </p:cNvSpPr>
          <p:nvPr/>
        </p:nvSpPr>
        <p:spPr bwMode="auto">
          <a:xfrm>
            <a:off x="8839200" y="4648201"/>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0487" name="Line 10"/>
          <p:cNvSpPr>
            <a:spLocks noChangeShapeType="1"/>
          </p:cNvSpPr>
          <p:nvPr/>
        </p:nvSpPr>
        <p:spPr bwMode="auto">
          <a:xfrm>
            <a:off x="6819900" y="1752600"/>
            <a:ext cx="0" cy="2819400"/>
          </a:xfrm>
          <a:prstGeom prst="line">
            <a:avLst/>
          </a:prstGeom>
          <a:noFill/>
          <a:ln w="76200">
            <a:solidFill>
              <a:schemeClr val="hlink"/>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88" name="Text Box 11"/>
          <p:cNvSpPr txBox="1">
            <a:spLocks noChangeArrowheads="1"/>
          </p:cNvSpPr>
          <p:nvPr/>
        </p:nvSpPr>
        <p:spPr bwMode="auto">
          <a:xfrm>
            <a:off x="5562600" y="4648199"/>
            <a:ext cx="2514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“The Line of Sin”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3" name="Line 31"/>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5184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8" name="Line 26"/>
          <p:cNvSpPr>
            <a:spLocks noChangeShapeType="1"/>
          </p:cNvSpPr>
          <p:nvPr/>
        </p:nvSpPr>
        <p:spPr bwMode="auto">
          <a:xfrm>
            <a:off x="2286000" y="2590800"/>
            <a:ext cx="12954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3" name="Line 31"/>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1481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8" name="Line 26"/>
          <p:cNvSpPr>
            <a:spLocks noChangeShapeType="1"/>
          </p:cNvSpPr>
          <p:nvPr/>
        </p:nvSpPr>
        <p:spPr bwMode="auto">
          <a:xfrm>
            <a:off x="2286000" y="2590800"/>
            <a:ext cx="12954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9" name="Line 27"/>
          <p:cNvSpPr>
            <a:spLocks noChangeShapeType="1"/>
          </p:cNvSpPr>
          <p:nvPr/>
        </p:nvSpPr>
        <p:spPr bwMode="auto">
          <a:xfrm>
            <a:off x="2286000" y="2590800"/>
            <a:ext cx="19812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3" name="Line 31"/>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30768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8" name="Line 26"/>
          <p:cNvSpPr>
            <a:spLocks noChangeShapeType="1"/>
          </p:cNvSpPr>
          <p:nvPr/>
        </p:nvSpPr>
        <p:spPr bwMode="auto">
          <a:xfrm>
            <a:off x="2286000" y="2590800"/>
            <a:ext cx="12954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9" name="Line 27"/>
          <p:cNvSpPr>
            <a:spLocks noChangeShapeType="1"/>
          </p:cNvSpPr>
          <p:nvPr/>
        </p:nvSpPr>
        <p:spPr bwMode="auto">
          <a:xfrm>
            <a:off x="2286000" y="2590800"/>
            <a:ext cx="19812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0" name="Line 28"/>
          <p:cNvSpPr>
            <a:spLocks noChangeShapeType="1"/>
          </p:cNvSpPr>
          <p:nvPr/>
        </p:nvSpPr>
        <p:spPr bwMode="auto">
          <a:xfrm>
            <a:off x="2286000" y="2590800"/>
            <a:ext cx="2590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448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8" name="Line 26"/>
          <p:cNvSpPr>
            <a:spLocks noChangeShapeType="1"/>
          </p:cNvSpPr>
          <p:nvPr/>
        </p:nvSpPr>
        <p:spPr bwMode="auto">
          <a:xfrm>
            <a:off x="2286000" y="2590800"/>
            <a:ext cx="12954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9" name="Line 27"/>
          <p:cNvSpPr>
            <a:spLocks noChangeShapeType="1"/>
          </p:cNvSpPr>
          <p:nvPr/>
        </p:nvSpPr>
        <p:spPr bwMode="auto">
          <a:xfrm>
            <a:off x="2286000" y="2590800"/>
            <a:ext cx="19812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0" name="Line 28"/>
          <p:cNvSpPr>
            <a:spLocks noChangeShapeType="1"/>
          </p:cNvSpPr>
          <p:nvPr/>
        </p:nvSpPr>
        <p:spPr bwMode="auto">
          <a:xfrm>
            <a:off x="2286000" y="2590800"/>
            <a:ext cx="2590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1" name="Line 29"/>
          <p:cNvSpPr>
            <a:spLocks noChangeShapeType="1"/>
          </p:cNvSpPr>
          <p:nvPr/>
        </p:nvSpPr>
        <p:spPr bwMode="auto">
          <a:xfrm flipV="1">
            <a:off x="2362198" y="2590799"/>
            <a:ext cx="3276601" cy="719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84056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6"/>
          <p:cNvSpPr txBox="1">
            <a:spLocks noChangeArrowheads="1"/>
          </p:cNvSpPr>
          <p:nvPr/>
        </p:nvSpPr>
        <p:spPr bwMode="auto">
          <a:xfrm>
            <a:off x="8193794" y="4575599"/>
            <a:ext cx="2052811"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Touching private parts</a:t>
            </a:r>
          </a:p>
        </p:txBody>
      </p:sp>
      <p:sp>
        <p:nvSpPr>
          <p:cNvPr id="21506"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7"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08" name="Text Box 4"/>
          <p:cNvSpPr txBox="1">
            <a:spLocks noChangeArrowheads="1"/>
          </p:cNvSpPr>
          <p:nvPr/>
        </p:nvSpPr>
        <p:spPr bwMode="auto">
          <a:xfrm>
            <a:off x="1790700" y="45792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High Five</a:t>
            </a:r>
          </a:p>
        </p:txBody>
      </p:sp>
      <p:sp>
        <p:nvSpPr>
          <p:cNvPr id="21509" name="Line 5"/>
          <p:cNvSpPr>
            <a:spLocks noChangeShapeType="1"/>
          </p:cNvSpPr>
          <p:nvPr/>
        </p:nvSpPr>
        <p:spPr bwMode="auto">
          <a:xfrm>
            <a:off x="9829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10" name="Text Box 6"/>
          <p:cNvSpPr txBox="1">
            <a:spLocks noChangeArrowheads="1"/>
          </p:cNvSpPr>
          <p:nvPr/>
        </p:nvSpPr>
        <p:spPr bwMode="auto">
          <a:xfrm>
            <a:off x="9448800" y="914401"/>
            <a:ext cx="838199" cy="461664"/>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Sex</a:t>
            </a:r>
          </a:p>
        </p:txBody>
      </p:sp>
      <p:sp>
        <p:nvSpPr>
          <p:cNvPr id="21511" name="Line 7"/>
          <p:cNvSpPr>
            <a:spLocks noChangeShapeType="1"/>
          </p:cNvSpPr>
          <p:nvPr/>
        </p:nvSpPr>
        <p:spPr bwMode="auto">
          <a:xfrm>
            <a:off x="2904281"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2" name="Line 8"/>
          <p:cNvSpPr>
            <a:spLocks noChangeShapeType="1"/>
          </p:cNvSpPr>
          <p:nvPr/>
        </p:nvSpPr>
        <p:spPr bwMode="auto">
          <a:xfrm>
            <a:off x="3505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3" name="Line 9"/>
          <p:cNvSpPr>
            <a:spLocks noChangeShapeType="1"/>
          </p:cNvSpPr>
          <p:nvPr/>
        </p:nvSpPr>
        <p:spPr bwMode="auto">
          <a:xfrm>
            <a:off x="4267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4" name="Line 10"/>
          <p:cNvSpPr>
            <a:spLocks noChangeShapeType="1"/>
          </p:cNvSpPr>
          <p:nvPr/>
        </p:nvSpPr>
        <p:spPr bwMode="auto">
          <a:xfrm>
            <a:off x="85344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5" name="Line 11"/>
          <p:cNvSpPr>
            <a:spLocks noChangeShapeType="1"/>
          </p:cNvSpPr>
          <p:nvPr/>
        </p:nvSpPr>
        <p:spPr bwMode="auto">
          <a:xfrm>
            <a:off x="7848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6" name="Line 12"/>
          <p:cNvSpPr>
            <a:spLocks noChangeShapeType="1"/>
          </p:cNvSpPr>
          <p:nvPr/>
        </p:nvSpPr>
        <p:spPr bwMode="auto">
          <a:xfrm>
            <a:off x="70866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7" name="Line 13"/>
          <p:cNvSpPr>
            <a:spLocks noChangeShapeType="1"/>
          </p:cNvSpPr>
          <p:nvPr/>
        </p:nvSpPr>
        <p:spPr bwMode="auto">
          <a:xfrm>
            <a:off x="6338104"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8" name="Line 14"/>
          <p:cNvSpPr>
            <a:spLocks noChangeShapeType="1"/>
          </p:cNvSpPr>
          <p:nvPr/>
        </p:nvSpPr>
        <p:spPr bwMode="auto">
          <a:xfrm>
            <a:off x="56388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19" name="Line 15"/>
          <p:cNvSpPr>
            <a:spLocks noChangeShapeType="1"/>
          </p:cNvSpPr>
          <p:nvPr/>
        </p:nvSpPr>
        <p:spPr bwMode="auto">
          <a:xfrm>
            <a:off x="4953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20" name="Text Box 16"/>
          <p:cNvSpPr txBox="1">
            <a:spLocks noChangeArrowheads="1"/>
          </p:cNvSpPr>
          <p:nvPr/>
        </p:nvSpPr>
        <p:spPr bwMode="auto">
          <a:xfrm>
            <a:off x="2057400" y="914400"/>
            <a:ext cx="1828800" cy="461665"/>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Handshake</a:t>
            </a:r>
          </a:p>
        </p:txBody>
      </p:sp>
      <p:sp>
        <p:nvSpPr>
          <p:cNvPr id="21521" name="Text Box 17"/>
          <p:cNvSpPr txBox="1">
            <a:spLocks noChangeArrowheads="1"/>
          </p:cNvSpPr>
          <p:nvPr/>
        </p:nvSpPr>
        <p:spPr bwMode="auto">
          <a:xfrm>
            <a:off x="5029200" y="729733"/>
            <a:ext cx="12192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Hold hands</a:t>
            </a:r>
          </a:p>
        </p:txBody>
      </p:sp>
      <p:sp>
        <p:nvSpPr>
          <p:cNvPr id="21522" name="Text Box 18"/>
          <p:cNvSpPr txBox="1">
            <a:spLocks noChangeArrowheads="1"/>
          </p:cNvSpPr>
          <p:nvPr/>
        </p:nvSpPr>
        <p:spPr bwMode="auto">
          <a:xfrm>
            <a:off x="3009900" y="4575601"/>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Side hug</a:t>
            </a:r>
          </a:p>
        </p:txBody>
      </p:sp>
      <p:sp>
        <p:nvSpPr>
          <p:cNvPr id="21523" name="Text Box 19"/>
          <p:cNvSpPr txBox="1">
            <a:spLocks noChangeArrowheads="1"/>
          </p:cNvSpPr>
          <p:nvPr/>
        </p:nvSpPr>
        <p:spPr bwMode="auto">
          <a:xfrm>
            <a:off x="3695700" y="729733"/>
            <a:ext cx="1143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hug</a:t>
            </a:r>
          </a:p>
        </p:txBody>
      </p:sp>
      <p:sp>
        <p:nvSpPr>
          <p:cNvPr id="21524" name="Text Box 20"/>
          <p:cNvSpPr txBox="1">
            <a:spLocks noChangeArrowheads="1"/>
          </p:cNvSpPr>
          <p:nvPr/>
        </p:nvSpPr>
        <p:spPr bwMode="auto">
          <a:xfrm>
            <a:off x="4457700" y="4582803"/>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hug</a:t>
            </a:r>
          </a:p>
        </p:txBody>
      </p:sp>
      <p:sp>
        <p:nvSpPr>
          <p:cNvPr id="21525" name="Text Box 21"/>
          <p:cNvSpPr txBox="1">
            <a:spLocks noChangeArrowheads="1"/>
          </p:cNvSpPr>
          <p:nvPr/>
        </p:nvSpPr>
        <p:spPr bwMode="auto">
          <a:xfrm>
            <a:off x="5543550" y="4575600"/>
            <a:ext cx="1562100"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Kiss on the cheek</a:t>
            </a:r>
          </a:p>
        </p:txBody>
      </p:sp>
      <p:sp>
        <p:nvSpPr>
          <p:cNvPr id="21526" name="Text Box 22"/>
          <p:cNvSpPr txBox="1">
            <a:spLocks noChangeArrowheads="1"/>
          </p:cNvSpPr>
          <p:nvPr/>
        </p:nvSpPr>
        <p:spPr bwMode="auto">
          <a:xfrm>
            <a:off x="6134100" y="723901"/>
            <a:ext cx="19050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Quick kiss on the lips</a:t>
            </a:r>
          </a:p>
        </p:txBody>
      </p:sp>
      <p:sp>
        <p:nvSpPr>
          <p:cNvPr id="21527" name="Text Box 23"/>
          <p:cNvSpPr txBox="1">
            <a:spLocks noChangeArrowheads="1"/>
          </p:cNvSpPr>
          <p:nvPr/>
        </p:nvSpPr>
        <p:spPr bwMode="auto">
          <a:xfrm>
            <a:off x="7357887" y="4582802"/>
            <a:ext cx="990600"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Long kiss</a:t>
            </a:r>
          </a:p>
        </p:txBody>
      </p:sp>
      <p:sp>
        <p:nvSpPr>
          <p:cNvPr id="21528" name="Text Box 24"/>
          <p:cNvSpPr txBox="1">
            <a:spLocks noChangeArrowheads="1"/>
          </p:cNvSpPr>
          <p:nvPr/>
        </p:nvSpPr>
        <p:spPr bwMode="auto">
          <a:xfrm>
            <a:off x="7911662" y="729733"/>
            <a:ext cx="1245475" cy="83099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Making out</a:t>
            </a:r>
          </a:p>
        </p:txBody>
      </p:sp>
      <p:sp>
        <p:nvSpPr>
          <p:cNvPr id="21529" name="Line 25"/>
          <p:cNvSpPr>
            <a:spLocks noChangeShapeType="1"/>
          </p:cNvSpPr>
          <p:nvPr/>
        </p:nvSpPr>
        <p:spPr bwMode="auto">
          <a:xfrm>
            <a:off x="2286000" y="2590800"/>
            <a:ext cx="685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8" name="Line 26"/>
          <p:cNvSpPr>
            <a:spLocks noChangeShapeType="1"/>
          </p:cNvSpPr>
          <p:nvPr/>
        </p:nvSpPr>
        <p:spPr bwMode="auto">
          <a:xfrm>
            <a:off x="2286000" y="2590800"/>
            <a:ext cx="12954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19" name="Line 27"/>
          <p:cNvSpPr>
            <a:spLocks noChangeShapeType="1"/>
          </p:cNvSpPr>
          <p:nvPr/>
        </p:nvSpPr>
        <p:spPr bwMode="auto">
          <a:xfrm>
            <a:off x="2286000" y="2590800"/>
            <a:ext cx="19812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0" name="Line 28"/>
          <p:cNvSpPr>
            <a:spLocks noChangeShapeType="1"/>
          </p:cNvSpPr>
          <p:nvPr/>
        </p:nvSpPr>
        <p:spPr bwMode="auto">
          <a:xfrm>
            <a:off x="2286000" y="2590800"/>
            <a:ext cx="2590800" cy="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1" name="Line 29"/>
          <p:cNvSpPr>
            <a:spLocks noChangeShapeType="1"/>
          </p:cNvSpPr>
          <p:nvPr/>
        </p:nvSpPr>
        <p:spPr bwMode="auto">
          <a:xfrm flipV="1">
            <a:off x="2362198" y="2590799"/>
            <a:ext cx="3276601" cy="7190"/>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022" name="Line 30"/>
          <p:cNvSpPr>
            <a:spLocks noChangeShapeType="1"/>
          </p:cNvSpPr>
          <p:nvPr/>
        </p:nvSpPr>
        <p:spPr bwMode="auto">
          <a:xfrm flipV="1">
            <a:off x="2362199" y="2590798"/>
            <a:ext cx="7543800" cy="7193"/>
          </a:xfrm>
          <a:prstGeom prst="line">
            <a:avLst/>
          </a:prstGeom>
          <a:noFill/>
          <a:ln w="190500">
            <a:solidFill>
              <a:srgbClr val="CC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Line 10"/>
          <p:cNvSpPr>
            <a:spLocks noChangeShapeType="1"/>
          </p:cNvSpPr>
          <p:nvPr/>
        </p:nvSpPr>
        <p:spPr bwMode="auto">
          <a:xfrm>
            <a:off x="92202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072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and person standing in front of a christmas tree&#10;&#10;Description automatically generated">
            <a:extLst>
              <a:ext uri="{FF2B5EF4-FFF2-40B4-BE49-F238E27FC236}">
                <a16:creationId xmlns:a16="http://schemas.microsoft.com/office/drawing/2014/main" id="{DE4F2BAB-C41D-CE0D-0133-1A0F29A380A7}"/>
              </a:ext>
            </a:extLst>
          </p:cNvPr>
          <p:cNvPicPr>
            <a:picLocks noChangeAspect="1"/>
          </p:cNvPicPr>
          <p:nvPr/>
        </p:nvPicPr>
        <p:blipFill rotWithShape="1">
          <a:blip r:embed="rId2">
            <a:extLst>
              <a:ext uri="{28A0092B-C50C-407E-A947-70E740481C1C}">
                <a14:useLocalDpi xmlns:a14="http://schemas.microsoft.com/office/drawing/2010/main" val="0"/>
              </a:ext>
            </a:extLst>
          </a:blip>
          <a:srcRect l="11927" t="14942" b="12904"/>
          <a:stretch/>
        </p:blipFill>
        <p:spPr>
          <a:xfrm>
            <a:off x="0" y="0"/>
            <a:ext cx="12493949" cy="6858000"/>
          </a:xfrm>
          <a:prstGeom prst="rect">
            <a:avLst/>
          </a:prstGeom>
        </p:spPr>
      </p:pic>
    </p:spTree>
    <p:extLst>
      <p:ext uri="{BB962C8B-B14F-4D97-AF65-F5344CB8AC3E}">
        <p14:creationId xmlns:p14="http://schemas.microsoft.com/office/powerpoint/2010/main" val="41965732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69719" y="1514"/>
            <a:ext cx="5093409" cy="686506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69719"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272669" y="513412"/>
            <a:ext cx="6922344" cy="5078313"/>
          </a:xfrm>
          <a:prstGeom prst="rect">
            <a:avLst/>
          </a:prstGeom>
          <a:noFill/>
        </p:spPr>
        <p:txBody>
          <a:bodyPr wrap="square">
            <a:spAutoFit/>
          </a:bodyPr>
          <a:lstStyle/>
          <a:p>
            <a:pPr marL="223838" indent="-223838">
              <a:lnSpc>
                <a:spcPct val="90000"/>
              </a:lnSpc>
            </a:pPr>
            <a:r>
              <a:rPr lang="en-US" sz="6000" b="1" dirty="0">
                <a:solidFill>
                  <a:srgbClr val="FBFFFD"/>
                </a:solidFill>
                <a:effectLst>
                  <a:glow rad="190500">
                    <a:schemeClr val="tx1">
                      <a:alpha val="75000"/>
                    </a:schemeClr>
                  </a:glow>
                </a:effectLst>
              </a:rPr>
              <a:t>“The question that really matters is this: How can I learn to sense even the beginning of sin and so repent early?”</a:t>
            </a:r>
          </a:p>
        </p:txBody>
      </p:sp>
      <p:sp>
        <p:nvSpPr>
          <p:cNvPr id="5" name="TextBox 4">
            <a:extLst>
              <a:ext uri="{FF2B5EF4-FFF2-40B4-BE49-F238E27FC236}">
                <a16:creationId xmlns:a16="http://schemas.microsoft.com/office/drawing/2014/main" id="{6A6A75EB-EF7D-8491-0729-7B73D5BF3469}"/>
              </a:ext>
            </a:extLst>
          </p:cNvPr>
          <p:cNvSpPr txBox="1"/>
          <p:nvPr/>
        </p:nvSpPr>
        <p:spPr>
          <a:xfrm>
            <a:off x="4053678" y="6400800"/>
            <a:ext cx="3647049" cy="369332"/>
          </a:xfrm>
          <a:prstGeom prst="rect">
            <a:avLst/>
          </a:prstGeom>
          <a:noFill/>
        </p:spPr>
        <p:txBody>
          <a:bodyPr wrap="square">
            <a:spAutoFit/>
          </a:bodyPr>
          <a:lstStyle/>
          <a:p>
            <a:r>
              <a:rPr lang="en-US" b="1" dirty="0">
                <a:solidFill>
                  <a:srgbClr val="FBFFFD"/>
                </a:solidFill>
                <a:effectLst>
                  <a:glow rad="190500">
                    <a:schemeClr val="tx1">
                      <a:alpha val="75000"/>
                    </a:schemeClr>
                  </a:glow>
                </a:effectLst>
              </a:rPr>
              <a:t>President Eyring, “Do Not Delay”</a:t>
            </a:r>
            <a:endParaRPr lang="en-US" dirty="0"/>
          </a:p>
        </p:txBody>
      </p:sp>
    </p:spTree>
    <p:extLst>
      <p:ext uri="{BB962C8B-B14F-4D97-AF65-F5344CB8AC3E}">
        <p14:creationId xmlns:p14="http://schemas.microsoft.com/office/powerpoint/2010/main" val="31720907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Line 2"/>
          <p:cNvSpPr>
            <a:spLocks noChangeShapeType="1"/>
          </p:cNvSpPr>
          <p:nvPr/>
        </p:nvSpPr>
        <p:spPr bwMode="auto">
          <a:xfrm>
            <a:off x="2286000" y="3124200"/>
            <a:ext cx="75438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55" name="Line 3"/>
          <p:cNvSpPr>
            <a:spLocks noChangeShapeType="1"/>
          </p:cNvSpPr>
          <p:nvPr/>
        </p:nvSpPr>
        <p:spPr bwMode="auto">
          <a:xfrm>
            <a:off x="2286000" y="16002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56" name="Text Box 4"/>
          <p:cNvSpPr txBox="1">
            <a:spLocks noChangeArrowheads="1"/>
          </p:cNvSpPr>
          <p:nvPr/>
        </p:nvSpPr>
        <p:spPr bwMode="auto">
          <a:xfrm>
            <a:off x="1257300" y="4567534"/>
            <a:ext cx="205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Just Friends</a:t>
            </a:r>
          </a:p>
        </p:txBody>
      </p:sp>
      <p:sp>
        <p:nvSpPr>
          <p:cNvPr id="23557" name="Line 5"/>
          <p:cNvSpPr>
            <a:spLocks noChangeShapeType="1"/>
          </p:cNvSpPr>
          <p:nvPr/>
        </p:nvSpPr>
        <p:spPr bwMode="auto">
          <a:xfrm>
            <a:off x="9829800" y="1524000"/>
            <a:ext cx="0" cy="2819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58" name="Text Box 6"/>
          <p:cNvSpPr txBox="1">
            <a:spLocks noChangeArrowheads="1"/>
          </p:cNvSpPr>
          <p:nvPr/>
        </p:nvSpPr>
        <p:spPr bwMode="auto">
          <a:xfrm>
            <a:off x="8801100" y="4567534"/>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All The Way</a:t>
            </a:r>
          </a:p>
        </p:txBody>
      </p:sp>
      <p:sp>
        <p:nvSpPr>
          <p:cNvPr id="23559" name="Line 7"/>
          <p:cNvSpPr>
            <a:spLocks noChangeShapeType="1"/>
          </p:cNvSpPr>
          <p:nvPr/>
        </p:nvSpPr>
        <p:spPr bwMode="auto">
          <a:xfrm>
            <a:off x="6777789" y="1524000"/>
            <a:ext cx="0" cy="2819400"/>
          </a:xfrm>
          <a:prstGeom prst="line">
            <a:avLst/>
          </a:prstGeom>
          <a:noFill/>
          <a:ln w="76200">
            <a:solidFill>
              <a:schemeClr val="hlink"/>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60" name="Text Box 8"/>
          <p:cNvSpPr txBox="1">
            <a:spLocks noChangeArrowheads="1"/>
          </p:cNvSpPr>
          <p:nvPr/>
        </p:nvSpPr>
        <p:spPr bwMode="auto">
          <a:xfrm>
            <a:off x="5524500" y="4571999"/>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“The Line of Sin”</a:t>
            </a:r>
          </a:p>
        </p:txBody>
      </p:sp>
      <p:sp>
        <p:nvSpPr>
          <p:cNvPr id="23561" name="Line 9"/>
          <p:cNvSpPr>
            <a:spLocks noChangeShapeType="1"/>
          </p:cNvSpPr>
          <p:nvPr/>
        </p:nvSpPr>
        <p:spPr bwMode="auto">
          <a:xfrm>
            <a:off x="4724400" y="685800"/>
            <a:ext cx="0" cy="4495800"/>
          </a:xfrm>
          <a:prstGeom prst="line">
            <a:avLst/>
          </a:prstGeom>
          <a:noFill/>
          <a:ln w="76200" cap="rnd">
            <a:solidFill>
              <a:srgbClr val="7030A0"/>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highlight>
                <a:srgbClr val="800080"/>
              </a:highlight>
              <a:uLnTx/>
              <a:uFillTx/>
              <a:latin typeface="Calibri" panose="020F0502020204030204"/>
              <a:ea typeface="+mn-ea"/>
              <a:cs typeface="+mn-cs"/>
            </a:endParaRPr>
          </a:p>
        </p:txBody>
      </p:sp>
      <p:sp>
        <p:nvSpPr>
          <p:cNvPr id="23562" name="Text Box 11"/>
          <p:cNvSpPr txBox="1">
            <a:spLocks noChangeArrowheads="1"/>
          </p:cNvSpPr>
          <p:nvPr/>
        </p:nvSpPr>
        <p:spPr bwMode="auto">
          <a:xfrm>
            <a:off x="2362200" y="5257798"/>
            <a:ext cx="472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 line you set for yourself to keep from ever getting close to the line.”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9437BA-EAE3-E1E8-9960-DF1FB9DE11D6}"/>
              </a:ext>
            </a:extLst>
          </p:cNvPr>
          <p:cNvSpPr txBox="1"/>
          <p:nvPr/>
        </p:nvSpPr>
        <p:spPr>
          <a:xfrm>
            <a:off x="914400" y="1462130"/>
            <a:ext cx="10431262" cy="4081117"/>
          </a:xfrm>
          <a:prstGeom prst="rect">
            <a:avLst/>
          </a:prstGeom>
          <a:noFill/>
        </p:spPr>
        <p:txBody>
          <a:bodyPr wrap="square">
            <a:spAutoFit/>
          </a:bodyPr>
          <a:lstStyle/>
          <a:p>
            <a:pPr marL="223838" indent="-223838">
              <a:lnSpc>
                <a:spcPct val="90000"/>
              </a:lnSpc>
            </a:pPr>
            <a:r>
              <a:rPr lang="en-US" sz="4800" b="1" dirty="0">
                <a:solidFill>
                  <a:schemeClr val="bg1"/>
                </a:solidFill>
                <a:effectLst>
                  <a:glow rad="190500">
                    <a:schemeClr val="tx1">
                      <a:alpha val="75000"/>
                    </a:schemeClr>
                  </a:glow>
                </a:effectLst>
              </a:rPr>
              <a:t>“Outside of marriage between a man and a woman, it is wrong to touch the private, sacred parts of another person’s body even if clothed.”</a:t>
            </a:r>
          </a:p>
          <a:p>
            <a:pPr marL="223838" indent="-223838" algn="r">
              <a:lnSpc>
                <a:spcPct val="90000"/>
              </a:lnSpc>
            </a:pPr>
            <a:endParaRPr lang="en-US" sz="4800" b="1" dirty="0">
              <a:solidFill>
                <a:schemeClr val="bg1"/>
              </a:solidFill>
              <a:effectLst>
                <a:glow rad="190500">
                  <a:schemeClr val="tx1">
                    <a:alpha val="75000"/>
                  </a:schemeClr>
                </a:glow>
              </a:effectLst>
            </a:endParaRPr>
          </a:p>
          <a:p>
            <a:pPr marL="223838" indent="-223838" algn="r">
              <a:lnSpc>
                <a:spcPct val="90000"/>
              </a:lnSpc>
            </a:pPr>
            <a:r>
              <a:rPr lang="en-US" sz="4800" b="1" dirty="0">
                <a:solidFill>
                  <a:schemeClr val="bg1"/>
                </a:solidFill>
                <a:effectLst>
                  <a:glow rad="190500">
                    <a:schemeClr val="tx1">
                      <a:alpha val="75000"/>
                    </a:schemeClr>
                  </a:glow>
                </a:effectLst>
              </a:rPr>
              <a:t>For the Strength of Youth, 2022</a:t>
            </a:r>
          </a:p>
        </p:txBody>
      </p:sp>
    </p:spTree>
    <p:extLst>
      <p:ext uri="{BB962C8B-B14F-4D97-AF65-F5344CB8AC3E}">
        <p14:creationId xmlns:p14="http://schemas.microsoft.com/office/powerpoint/2010/main" val="39644592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7145" r="1155"/>
          <a:stretch/>
        </p:blipFill>
        <p:spPr>
          <a:xfrm>
            <a:off x="0" y="0"/>
            <a:ext cx="5028440"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2948918"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4105213" y="141946"/>
            <a:ext cx="7977295" cy="6574107"/>
          </a:xfrm>
          <a:prstGeom prst="rect">
            <a:avLst/>
          </a:prstGeom>
          <a:noFill/>
        </p:spPr>
        <p:txBody>
          <a:bodyPr wrap="square">
            <a:spAutoFit/>
          </a:bodyPr>
          <a:lstStyle/>
          <a:p>
            <a:pPr marL="223838" indent="-223838">
              <a:lnSpc>
                <a:spcPct val="90000"/>
              </a:lnSpc>
            </a:pPr>
            <a:r>
              <a:rPr lang="en-US" sz="3600" b="1" dirty="0">
                <a:solidFill>
                  <a:srgbClr val="EEEDEB"/>
                </a:solidFill>
                <a:effectLst>
                  <a:glow rad="190500">
                    <a:schemeClr val="tx1">
                      <a:alpha val="75000"/>
                    </a:schemeClr>
                  </a:glow>
                </a:effectLst>
              </a:rPr>
              <a:t>“Firmly establish personal standards. Choose a time of deep spiritual reflection, when there is no pressure on you, and you can confirm your decisions by sacred impressions. Decide then what you will do and what you will not do to express feelings. The Spirit will guide you. Then do not vary from those decisions no matter how right it may seem when the temptation comes...The realization of your dreams depends upon your determination to never betray your standards.”</a:t>
            </a:r>
          </a:p>
        </p:txBody>
      </p:sp>
      <p:sp>
        <p:nvSpPr>
          <p:cNvPr id="5" name="TextBox 4">
            <a:extLst>
              <a:ext uri="{FF2B5EF4-FFF2-40B4-BE49-F238E27FC236}">
                <a16:creationId xmlns:a16="http://schemas.microsoft.com/office/drawing/2014/main" id="{31C7426E-21E1-F45B-0D7B-3976104FDDCE}"/>
              </a:ext>
            </a:extLst>
          </p:cNvPr>
          <p:cNvSpPr txBox="1"/>
          <p:nvPr/>
        </p:nvSpPr>
        <p:spPr>
          <a:xfrm>
            <a:off x="8093860" y="6488657"/>
            <a:ext cx="4369190" cy="369332"/>
          </a:xfrm>
          <a:prstGeom prst="rect">
            <a:avLst/>
          </a:prstGeom>
          <a:noFill/>
        </p:spPr>
        <p:txBody>
          <a:bodyPr wrap="square">
            <a:spAutoFit/>
          </a:bodyPr>
          <a:lstStyle/>
          <a:p>
            <a:r>
              <a:rPr lang="en-US" b="1" dirty="0">
                <a:solidFill>
                  <a:srgbClr val="EEEDEB"/>
                </a:solidFill>
                <a:effectLst>
                  <a:glow rad="190500">
                    <a:schemeClr val="tx1">
                      <a:alpha val="75000"/>
                    </a:schemeClr>
                  </a:glow>
                </a:effectLst>
              </a:rPr>
              <a:t>Elder Richard G. Scott, “Do What is Right”</a:t>
            </a:r>
            <a:endParaRPr lang="en-US" dirty="0"/>
          </a:p>
        </p:txBody>
      </p:sp>
    </p:spTree>
    <p:extLst>
      <p:ext uri="{BB962C8B-B14F-4D97-AF65-F5344CB8AC3E}">
        <p14:creationId xmlns:p14="http://schemas.microsoft.com/office/powerpoint/2010/main" val="32261154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53740" y="640544"/>
            <a:ext cx="6995604" cy="5576911"/>
          </a:xfrm>
          <a:prstGeom prst="rect">
            <a:avLst/>
          </a:prstGeom>
          <a:noFill/>
        </p:spPr>
        <p:txBody>
          <a:bodyPr wrap="square">
            <a:spAutoFit/>
          </a:bodyPr>
          <a:lstStyle/>
          <a:p>
            <a:pPr marL="223838" indent="-223838">
              <a:lnSpc>
                <a:spcPct val="90000"/>
              </a:lnSpc>
            </a:pPr>
            <a:r>
              <a:rPr lang="en-US" sz="4400" b="1" dirty="0">
                <a:solidFill>
                  <a:srgbClr val="EDEBE1"/>
                </a:solidFill>
                <a:effectLst>
                  <a:glow rad="190500">
                    <a:schemeClr val="tx1">
                      <a:alpha val="75000"/>
                    </a:schemeClr>
                  </a:glow>
                </a:effectLst>
              </a:rPr>
              <a:t>“I, Jacob, </a:t>
            </a:r>
            <a:r>
              <a:rPr lang="en-US" sz="4400" b="1" dirty="0" err="1">
                <a:solidFill>
                  <a:srgbClr val="EDEBE1"/>
                </a:solidFill>
                <a:effectLst>
                  <a:glow rad="190500">
                    <a:schemeClr val="tx1">
                      <a:alpha val="75000"/>
                    </a:schemeClr>
                  </a:glow>
                </a:effectLst>
              </a:rPr>
              <a:t>spake</a:t>
            </a:r>
            <a:r>
              <a:rPr lang="en-US" sz="4400" b="1" dirty="0">
                <a:solidFill>
                  <a:srgbClr val="EDEBE1"/>
                </a:solidFill>
                <a:effectLst>
                  <a:glow rad="190500">
                    <a:schemeClr val="tx1">
                      <a:alpha val="75000"/>
                    </a:schemeClr>
                  </a:glow>
                </a:effectLst>
              </a:rPr>
              <a:t> many more things unto the people of Nephi, </a:t>
            </a:r>
            <a:r>
              <a:rPr lang="en-US" sz="4400" b="1" dirty="0">
                <a:solidFill>
                  <a:srgbClr val="FFFF00"/>
                </a:solidFill>
                <a:effectLst>
                  <a:glow rad="190500">
                    <a:schemeClr val="tx1">
                      <a:alpha val="75000"/>
                    </a:schemeClr>
                  </a:glow>
                </a:effectLst>
              </a:rPr>
              <a:t>warning them against fornication and lasciviousness [lust]</a:t>
            </a:r>
            <a:r>
              <a:rPr lang="en-US" sz="4400" b="1" dirty="0">
                <a:solidFill>
                  <a:srgbClr val="EDEBE1"/>
                </a:solidFill>
                <a:effectLst>
                  <a:glow rad="190500">
                    <a:schemeClr val="tx1">
                      <a:alpha val="75000"/>
                    </a:schemeClr>
                  </a:glow>
                </a:effectLst>
              </a:rPr>
              <a:t>, and every kind of sin, telling them the awful consequences of them.”</a:t>
            </a:r>
          </a:p>
          <a:p>
            <a:pPr marL="223838" indent="-223838" algn="r">
              <a:lnSpc>
                <a:spcPct val="90000"/>
              </a:lnSpc>
            </a:pPr>
            <a:r>
              <a:rPr lang="en-US" sz="4000" b="1" dirty="0">
                <a:solidFill>
                  <a:srgbClr val="EDEBE1"/>
                </a:solidFill>
                <a:effectLst>
                  <a:glow rad="190500">
                    <a:schemeClr val="tx1">
                      <a:alpha val="75000"/>
                    </a:schemeClr>
                  </a:glow>
                </a:effectLst>
              </a:rPr>
              <a:t>Jacob 3:12</a:t>
            </a:r>
          </a:p>
        </p:txBody>
      </p:sp>
    </p:spTree>
    <p:extLst>
      <p:ext uri="{BB962C8B-B14F-4D97-AF65-F5344CB8AC3E}">
        <p14:creationId xmlns:p14="http://schemas.microsoft.com/office/powerpoint/2010/main" val="40656773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1" y="86091"/>
            <a:ext cx="7776839"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“Consider sin as a spiritual wound that causes guilt… Guilt is to our spirit what pain is to our body—a warning of danger and a protection from additional damage. From the Atonement of the Savior flows the soothing salve that can heal our spiritual wounds and remove guilt.”</a:t>
            </a:r>
          </a:p>
        </p:txBody>
      </p:sp>
      <p:sp>
        <p:nvSpPr>
          <p:cNvPr id="5" name="TextBox 4">
            <a:extLst>
              <a:ext uri="{FF2B5EF4-FFF2-40B4-BE49-F238E27FC236}">
                <a16:creationId xmlns:a16="http://schemas.microsoft.com/office/drawing/2014/main" id="{DD257035-B4DC-1E08-33D3-C6CF4A7A6D27}"/>
              </a:ext>
            </a:extLst>
          </p:cNvPr>
          <p:cNvSpPr txBox="1"/>
          <p:nvPr/>
        </p:nvSpPr>
        <p:spPr>
          <a:xfrm>
            <a:off x="4952313" y="6125578"/>
            <a:ext cx="3361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9E9"/>
                </a:solidFill>
                <a:effectLst>
                  <a:glow rad="190500">
                    <a:prstClr val="black">
                      <a:alpha val="75000"/>
                    </a:prstClr>
                  </a:glow>
                </a:effectLst>
                <a:uLnTx/>
                <a:uFillTx/>
                <a:latin typeface="Calibri" panose="020F0502020204030204"/>
                <a:ea typeface="+mn-ea"/>
                <a:cs typeface="+mn-cs"/>
              </a:rPr>
              <a:t>Elder Bednar, “We Believe in Being Chaste”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3154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3629" r="3629"/>
          <a:stretch/>
        </p:blipFill>
        <p:spPr>
          <a:xfrm>
            <a:off x="7098591" y="8586"/>
            <a:ext cx="5093409" cy="686506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98591" y="8586"/>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1034149-A84C-CCC8-4FA5-68C8A4D72A7E}"/>
              </a:ext>
            </a:extLst>
          </p:cNvPr>
          <p:cNvSpPr txBox="1"/>
          <p:nvPr/>
        </p:nvSpPr>
        <p:spPr>
          <a:xfrm>
            <a:off x="-1" y="86091"/>
            <a:ext cx="7776839" cy="6740307"/>
          </a:xfrm>
          <a:prstGeom prst="rect">
            <a:avLst/>
          </a:prstGeom>
          <a:noFill/>
        </p:spPr>
        <p:txBody>
          <a:bodyPr wrap="square">
            <a:spAutoFit/>
          </a:bodyPr>
          <a:lstStyle/>
          <a:p>
            <a:pPr marL="223838" indent="-223838">
              <a:lnSpc>
                <a:spcPct val="90000"/>
              </a:lnSpc>
            </a:pPr>
            <a:r>
              <a:rPr lang="en-US" sz="4000" b="1" dirty="0">
                <a:solidFill>
                  <a:srgbClr val="E7E9E9"/>
                </a:solidFill>
                <a:effectLst>
                  <a:glow rad="190500">
                    <a:schemeClr val="tx1">
                      <a:alpha val="75000"/>
                    </a:schemeClr>
                  </a:glow>
                </a:effectLst>
              </a:rPr>
              <a:t>“The [law of chastity] will seem to be archaic and outdated to many people in a world that increasingly mocks the sanctity of procreation and minimizes the worth of human life. But the Lord’s truth is not altered by fads, popularity, or public opinion polls. I promise that obedience to the law of chastity will increase our happiness in mortality and make possible our progress in eternity.”</a:t>
            </a:r>
          </a:p>
        </p:txBody>
      </p:sp>
      <p:sp>
        <p:nvSpPr>
          <p:cNvPr id="5" name="TextBox 4">
            <a:extLst>
              <a:ext uri="{FF2B5EF4-FFF2-40B4-BE49-F238E27FC236}">
                <a16:creationId xmlns:a16="http://schemas.microsoft.com/office/drawing/2014/main" id="{DD257035-B4DC-1E08-33D3-C6CF4A7A6D27}"/>
              </a:ext>
            </a:extLst>
          </p:cNvPr>
          <p:cNvSpPr txBox="1"/>
          <p:nvPr/>
        </p:nvSpPr>
        <p:spPr>
          <a:xfrm>
            <a:off x="4952313" y="6125578"/>
            <a:ext cx="3361694" cy="646331"/>
          </a:xfrm>
          <a:prstGeom prst="rect">
            <a:avLst/>
          </a:prstGeom>
          <a:noFill/>
        </p:spPr>
        <p:txBody>
          <a:bodyPr wrap="square">
            <a:spAutoFit/>
          </a:bodyPr>
          <a:lstStyle/>
          <a:p>
            <a:r>
              <a:rPr lang="en-US" b="1" dirty="0">
                <a:solidFill>
                  <a:srgbClr val="E7E9E9"/>
                </a:solidFill>
                <a:effectLst>
                  <a:glow rad="190500">
                    <a:schemeClr val="tx1">
                      <a:alpha val="75000"/>
                    </a:schemeClr>
                  </a:glow>
                </a:effectLst>
              </a:rPr>
              <a:t>Elder Bednar, “We Believe in Being Chaste”</a:t>
            </a:r>
            <a:endParaRPr lang="en-US" dirty="0"/>
          </a:p>
        </p:txBody>
      </p:sp>
    </p:spTree>
    <p:extLst>
      <p:ext uri="{BB962C8B-B14F-4D97-AF65-F5344CB8AC3E}">
        <p14:creationId xmlns:p14="http://schemas.microsoft.com/office/powerpoint/2010/main" val="28933504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2086725"/>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One-Liner #6: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Love </a:t>
            </a:r>
            <a:r>
              <a:rPr lang="en-US" sz="7200" b="1" dirty="0">
                <a:solidFill>
                  <a:prstClr val="white"/>
                </a:solidFill>
                <a:effectLst>
                  <a:glow rad="190500">
                    <a:prstClr val="black">
                      <a:alpha val="75000"/>
                    </a:prstClr>
                  </a:glow>
                </a:effectLst>
                <a:latin typeface="Calibri" panose="020F0502020204030204"/>
              </a:rPr>
              <a:t>y</a:t>
            </a:r>
            <a:r>
              <a:rPr kumimoji="0" lang="en-US" sz="7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our </a:t>
            </a:r>
            <a:r>
              <a:rPr lang="en-US" sz="7200" b="1" dirty="0">
                <a:solidFill>
                  <a:prstClr val="white"/>
                </a:solidFill>
                <a:effectLst>
                  <a:glow rad="190500">
                    <a:prstClr val="black">
                      <a:alpha val="75000"/>
                    </a:prstClr>
                  </a:glow>
                </a:effectLst>
                <a:latin typeface="Calibri" panose="020F0502020204030204"/>
              </a:rPr>
              <a:t>s</a:t>
            </a:r>
            <a:r>
              <a:rPr kumimoji="0" lang="en-US" sz="7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pouse</a:t>
            </a:r>
            <a:endParaRPr kumimoji="0" lang="en-US" sz="6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6990870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97654" y="173093"/>
            <a:ext cx="6329779"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“Ye have done greater iniquities than the Lamanites, our brethren. Ye have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broken the hearts of your tender wives</a:t>
            </a:r>
            <a:r>
              <a:rPr kumimoji="0" lang="en-US" sz="40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 and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lost the confidence of your children</a:t>
            </a:r>
            <a:r>
              <a:rPr kumimoji="0" lang="en-US" sz="40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 because of your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bad examples </a:t>
            </a:r>
            <a:r>
              <a:rPr kumimoji="0" lang="en-US" sz="40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before them; and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 </a:t>
            </a:r>
            <a:r>
              <a:rPr kumimoji="0" lang="en-US" sz="4000" b="1" i="0" u="none" strike="noStrike" kern="1200" cap="none" spc="0" normalizeH="0" baseline="0" noProof="0" dirty="0" err="1">
                <a:ln>
                  <a:noFill/>
                </a:ln>
                <a:solidFill>
                  <a:srgbClr val="FFFF00"/>
                </a:solidFill>
                <a:effectLst>
                  <a:glow rad="190500">
                    <a:prstClr val="black">
                      <a:alpha val="75000"/>
                    </a:prstClr>
                  </a:glow>
                </a:effectLst>
                <a:uLnTx/>
                <a:uFillTx/>
                <a:latin typeface="Calibri" panose="020F0502020204030204"/>
                <a:ea typeface="+mn-ea"/>
                <a:cs typeface="+mn-cs"/>
              </a:rPr>
              <a:t>sobbings</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 of their hearts ascend up to God against you</a:t>
            </a:r>
            <a:r>
              <a:rPr kumimoji="0" lang="en-US" sz="40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E4DD"/>
                </a:solidFill>
                <a:effectLst>
                  <a:glow rad="190500">
                    <a:prstClr val="black">
                      <a:alpha val="75000"/>
                    </a:prstClr>
                  </a:glow>
                </a:effectLst>
                <a:uLnTx/>
                <a:uFillTx/>
                <a:latin typeface="Calibri" panose="020F0502020204030204"/>
                <a:ea typeface="+mn-ea"/>
                <a:cs typeface="+mn-cs"/>
              </a:rPr>
              <a:t>Jacob 2:35</a:t>
            </a:r>
          </a:p>
        </p:txBody>
      </p:sp>
    </p:spTree>
    <p:extLst>
      <p:ext uri="{BB962C8B-B14F-4D97-AF65-F5344CB8AC3E}">
        <p14:creationId xmlns:p14="http://schemas.microsoft.com/office/powerpoint/2010/main" val="28109545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93763" y="1514"/>
            <a:ext cx="5498237" cy="686506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693763" y="-4958"/>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197551" cy="383181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0EFEF"/>
                </a:solidFill>
                <a:effectLst>
                  <a:glow rad="190500">
                    <a:prstClr val="black">
                      <a:alpha val="75000"/>
                    </a:prstClr>
                  </a:glow>
                </a:effectLst>
                <a:uLnTx/>
                <a:uFillTx/>
                <a:latin typeface="Calibri" panose="020F0502020204030204"/>
                <a:ea typeface="+mn-ea"/>
                <a:cs typeface="+mn-cs"/>
              </a:rPr>
              <a:t>“Every woman is a daughter of God. You cannot offend her without offending Him.”</a:t>
            </a:r>
          </a:p>
        </p:txBody>
      </p:sp>
      <p:sp>
        <p:nvSpPr>
          <p:cNvPr id="5" name="TextBox 4">
            <a:extLst>
              <a:ext uri="{FF2B5EF4-FFF2-40B4-BE49-F238E27FC236}">
                <a16:creationId xmlns:a16="http://schemas.microsoft.com/office/drawing/2014/main" id="{D2647C91-6584-F562-A022-2B8715B9ED89}"/>
              </a:ext>
            </a:extLst>
          </p:cNvPr>
          <p:cNvSpPr txBox="1"/>
          <p:nvPr/>
        </p:nvSpPr>
        <p:spPr>
          <a:xfrm>
            <a:off x="2542707" y="6277969"/>
            <a:ext cx="46837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EFEF"/>
                </a:solidFill>
                <a:effectLst>
                  <a:glow rad="190500">
                    <a:prstClr val="black">
                      <a:alpha val="75000"/>
                    </a:prstClr>
                  </a:glow>
                </a:effectLst>
                <a:uLnTx/>
                <a:uFillTx/>
                <a:latin typeface="Calibri" panose="020F0502020204030204"/>
                <a:ea typeface="+mn-ea"/>
                <a:cs typeface="+mn-cs"/>
              </a:rPr>
              <a:t>President Hinckley, “The Women in Our Lives”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7278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“On a recent flight, I sat behind a husband and wife. She obviously loved her husband. As she stroked the back of his neck I could see her wedding ring. She would nestle close to him and rest her head upon his shoulder, seeking his companionship. In contrast, he seemed totally oblivious to her presence. He was focused solely upon an electronic game player. </a:t>
            </a:r>
          </a:p>
        </p:txBody>
      </p:sp>
    </p:spTree>
    <p:extLst>
      <p:ext uri="{BB962C8B-B14F-4D97-AF65-F5344CB8AC3E}">
        <p14:creationId xmlns:p14="http://schemas.microsoft.com/office/powerpoint/2010/main" val="28607437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5741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“During the entire flight, his attention was riveted upon that device. Not once did he look at her, speak to her, or acknowledge her yearning for affection. His inattention made me feel like shouting: ‘Open your eyes, man! Can’t you see? Pay attention! Your wife loves you! She needs you!’ ... Marriage brings greater possibilities for happiness than does any other human relationship. </a:t>
            </a:r>
          </a:p>
        </p:txBody>
      </p:sp>
    </p:spTree>
    <p:extLst>
      <p:ext uri="{BB962C8B-B14F-4D97-AF65-F5344CB8AC3E}">
        <p14:creationId xmlns:p14="http://schemas.microsoft.com/office/powerpoint/2010/main" val="1467005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1863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“Yet some married couples fall short of their full potential. They let their romance become rusty, take each other for granted, allow other interests or clouds of neglect to obscure the vision of what their marriage really could be. Marriages would be happier if nurtured more carefully.”</a:t>
            </a:r>
          </a:p>
        </p:txBody>
      </p:sp>
      <p:sp>
        <p:nvSpPr>
          <p:cNvPr id="5" name="TextBox 4">
            <a:extLst>
              <a:ext uri="{FF2B5EF4-FFF2-40B4-BE49-F238E27FC236}">
                <a16:creationId xmlns:a16="http://schemas.microsoft.com/office/drawing/2014/main" id="{AA7A6A96-F0E1-8ED5-7898-50CE256BCF45}"/>
              </a:ext>
            </a:extLst>
          </p:cNvPr>
          <p:cNvSpPr txBox="1"/>
          <p:nvPr/>
        </p:nvSpPr>
        <p:spPr>
          <a:xfrm>
            <a:off x="8004070" y="6083706"/>
            <a:ext cx="40303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President Nelson, “Nurturing Marriage”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8030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97654" y="173093"/>
            <a:ext cx="6995604"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“[Lamanite] husbands love their wives, and their wives love their husbands; and their husbands and their wives love their children...because of this observance, in keeping this commandment, the Lord God will not destroy them, but will be merciful unto them; and one day they shall become a blessed people.”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Jacob 3:7, 6</a:t>
            </a:r>
          </a:p>
        </p:txBody>
      </p:sp>
    </p:spTree>
    <p:extLst>
      <p:ext uri="{BB962C8B-B14F-4D97-AF65-F5344CB8AC3E}">
        <p14:creationId xmlns:p14="http://schemas.microsoft.com/office/powerpoint/2010/main" val="3700687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97654" y="173093"/>
            <a:ext cx="7801440" cy="60755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“Look unto God with </a:t>
            </a:r>
            <a:r>
              <a:rPr kumimoji="0" lang="en-US" sz="44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firmness of mind</a:t>
            </a:r>
            <a:r>
              <a:rPr kumimoji="0" lang="en-US" sz="4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and pray unto him with exceeding faith, and </a:t>
            </a:r>
            <a:r>
              <a:rPr kumimoji="0" lang="en-US" sz="44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he will console you in your afflictions</a:t>
            </a:r>
            <a:r>
              <a:rPr lang="en-US" sz="4400" b="1" dirty="0">
                <a:solidFill>
                  <a:prstClr val="white">
                    <a:lumMod val="95000"/>
                  </a:prstClr>
                </a:solidFill>
                <a:effectLst>
                  <a:glow rad="190500">
                    <a:prstClr val="black">
                      <a:alpha val="75000"/>
                    </a:prstClr>
                  </a:glow>
                </a:effectLst>
                <a:latin typeface="Calibri" panose="020F0502020204030204"/>
              </a:rPr>
              <a:t>…</a:t>
            </a:r>
            <a:r>
              <a:rPr kumimoji="0" lang="en-US" sz="4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O all ye that are pure in heart, lift up your heads and receive the pleasing word of God, and </a:t>
            </a:r>
            <a:r>
              <a:rPr kumimoji="0" lang="en-US" sz="44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feast upon his love</a:t>
            </a:r>
            <a:r>
              <a:rPr kumimoji="0" lang="en-US" sz="4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for ye may, if your minds are firm, forever.”</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Jacob 3:1– 2</a:t>
            </a:r>
          </a:p>
        </p:txBody>
      </p:sp>
    </p:spTree>
    <p:extLst>
      <p:ext uri="{BB962C8B-B14F-4D97-AF65-F5344CB8AC3E}">
        <p14:creationId xmlns:p14="http://schemas.microsoft.com/office/powerpoint/2010/main" val="2407946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97654" y="173093"/>
            <a:ext cx="6995604" cy="646330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80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a:t>
            </a:r>
            <a:r>
              <a:rPr kumimoji="0" lang="en-US" sz="8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Feast upon his love</a:t>
            </a:r>
            <a:r>
              <a:rPr kumimoji="0" lang="en-US" sz="80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for ye may, if your minds are firm, forever.”</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Jacob 3:2</a:t>
            </a:r>
          </a:p>
        </p:txBody>
      </p:sp>
    </p:spTree>
    <p:extLst>
      <p:ext uri="{BB962C8B-B14F-4D97-AF65-F5344CB8AC3E}">
        <p14:creationId xmlns:p14="http://schemas.microsoft.com/office/powerpoint/2010/main" val="30263746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Insights from, discussions with, and resources authored by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by Bishop Hawkins, Deidre Green, Kevin Spear, Anthony Sweat and John Tanner were used in the creation of this video.  See further 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1939</TotalTime>
  <Words>5515</Words>
  <Application>Microsoft Office PowerPoint</Application>
  <PresentationFormat>Widescreen</PresentationFormat>
  <Paragraphs>439</Paragraphs>
  <Slides>91</Slides>
  <Notes>84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91</vt:i4>
      </vt:variant>
    </vt:vector>
  </HeadingPairs>
  <TitlesOfParts>
    <vt:vector size="99" baseType="lpstr">
      <vt:lpstr>Arial</vt:lpstr>
      <vt:lpstr>Calibri</vt:lpstr>
      <vt:lpstr>Calibri Light</vt:lpstr>
      <vt:lpstr>Georgia</vt:lpstr>
      <vt:lpstr>Symbol</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 1-3</dc:title>
  <dc:creator>Lily</dc:creator>
  <cp:lastModifiedBy>John Hilton</cp:lastModifiedBy>
  <cp:revision>83</cp:revision>
  <dcterms:created xsi:type="dcterms:W3CDTF">2023-07-20T19:20:39Z</dcterms:created>
  <dcterms:modified xsi:type="dcterms:W3CDTF">2024-02-26T22:16:56Z</dcterms:modified>
</cp:coreProperties>
</file>