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2.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ink/ink3.xml" ContentType="application/inkml+xml"/>
  <Override PartName="/ppt/ink/ink4.xml" ContentType="application/inkml+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8"/>
  </p:notesMasterIdLst>
  <p:sldIdLst>
    <p:sldId id="1591" r:id="rId2"/>
    <p:sldId id="377" r:id="rId3"/>
    <p:sldId id="1504" r:id="rId4"/>
    <p:sldId id="1574" r:id="rId5"/>
    <p:sldId id="1320" r:id="rId6"/>
    <p:sldId id="536" r:id="rId7"/>
    <p:sldId id="302" r:id="rId8"/>
    <p:sldId id="1446" r:id="rId9"/>
    <p:sldId id="1494" r:id="rId10"/>
    <p:sldId id="1507" r:id="rId11"/>
    <p:sldId id="1586" r:id="rId12"/>
    <p:sldId id="1587" r:id="rId13"/>
    <p:sldId id="1508" r:id="rId14"/>
    <p:sldId id="1598" r:id="rId15"/>
    <p:sldId id="1597" r:id="rId16"/>
    <p:sldId id="1596" r:id="rId17"/>
    <p:sldId id="1595" r:id="rId18"/>
    <p:sldId id="1599" r:id="rId19"/>
    <p:sldId id="1509" r:id="rId20"/>
    <p:sldId id="1581" r:id="rId21"/>
    <p:sldId id="1506" r:id="rId22"/>
    <p:sldId id="1585" r:id="rId23"/>
    <p:sldId id="956" r:id="rId24"/>
    <p:sldId id="1510" r:id="rId25"/>
    <p:sldId id="1511" r:id="rId26"/>
    <p:sldId id="1575" r:id="rId27"/>
    <p:sldId id="957" r:id="rId28"/>
    <p:sldId id="1592" r:id="rId29"/>
    <p:sldId id="1576" r:id="rId30"/>
    <p:sldId id="1577" r:id="rId31"/>
    <p:sldId id="1578" r:id="rId32"/>
    <p:sldId id="1540" r:id="rId33"/>
    <p:sldId id="1589" r:id="rId34"/>
    <p:sldId id="580" r:id="rId35"/>
    <p:sldId id="1541" r:id="rId36"/>
    <p:sldId id="1593" r:id="rId37"/>
    <p:sldId id="1520" r:id="rId38"/>
    <p:sldId id="1521" r:id="rId39"/>
    <p:sldId id="1522" r:id="rId40"/>
    <p:sldId id="1600" r:id="rId41"/>
    <p:sldId id="1524" r:id="rId42"/>
    <p:sldId id="1573" r:id="rId43"/>
    <p:sldId id="1582" r:id="rId44"/>
    <p:sldId id="1528" r:id="rId45"/>
    <p:sldId id="1572" r:id="rId46"/>
    <p:sldId id="1495" r:id="rId47"/>
    <p:sldId id="405" r:id="rId48"/>
    <p:sldId id="399" r:id="rId49"/>
    <p:sldId id="403" r:id="rId50"/>
    <p:sldId id="404" r:id="rId51"/>
    <p:sldId id="1544" r:id="rId52"/>
    <p:sldId id="1601" r:id="rId53"/>
    <p:sldId id="1604" r:id="rId54"/>
    <p:sldId id="1603" r:id="rId55"/>
    <p:sldId id="1602" r:id="rId56"/>
    <p:sldId id="1550" r:id="rId57"/>
    <p:sldId id="1551" r:id="rId58"/>
    <p:sldId id="1552" r:id="rId59"/>
    <p:sldId id="1553" r:id="rId60"/>
    <p:sldId id="1556" r:id="rId61"/>
    <p:sldId id="1579" r:id="rId62"/>
    <p:sldId id="1606" r:id="rId63"/>
    <p:sldId id="1559" r:id="rId64"/>
    <p:sldId id="1560" r:id="rId65"/>
    <p:sldId id="1561" r:id="rId66"/>
    <p:sldId id="1562" r:id="rId67"/>
    <p:sldId id="1564" r:id="rId68"/>
    <p:sldId id="1565" r:id="rId69"/>
    <p:sldId id="1566" r:id="rId70"/>
    <p:sldId id="1580" r:id="rId71"/>
    <p:sldId id="1567" r:id="rId72"/>
    <p:sldId id="1605" r:id="rId73"/>
    <p:sldId id="1568" r:id="rId74"/>
    <p:sldId id="1583" r:id="rId75"/>
    <p:sldId id="1569" r:id="rId76"/>
    <p:sldId id="1532" r:id="rId77"/>
    <p:sldId id="333" r:id="rId78"/>
    <p:sldId id="1533" r:id="rId79"/>
    <p:sldId id="1534" r:id="rId80"/>
    <p:sldId id="1535" r:id="rId81"/>
    <p:sldId id="1536" r:id="rId82"/>
    <p:sldId id="1537" r:id="rId83"/>
    <p:sldId id="1538" r:id="rId84"/>
    <p:sldId id="1342" r:id="rId85"/>
    <p:sldId id="1345" r:id="rId86"/>
    <p:sldId id="1344"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8E5"/>
    <a:srgbClr val="E2DDD5"/>
    <a:srgbClr val="FEFDF8"/>
    <a:srgbClr val="E7CF91"/>
    <a:srgbClr val="4472C4"/>
    <a:srgbClr val="E4DDD5"/>
    <a:srgbClr val="FCFAED"/>
    <a:srgbClr val="DBD6DB"/>
    <a:srgbClr val="F8F8F8"/>
    <a:srgbClr val="F9F6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224" autoAdjust="0"/>
  </p:normalViewPr>
  <p:slideViewPr>
    <p:cSldViewPr snapToGrid="0">
      <p:cViewPr varScale="1">
        <p:scale>
          <a:sx n="55" d="100"/>
          <a:sy n="55" d="100"/>
        </p:scale>
        <p:origin x="102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7T14:14:25.1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1163,'39'1,"-19"0,1-1,-1 0,0-2,0 0,1-1,32-10,-12-1,2 1,46-6,-81 16,1 1,-1-1,0-1,0 1,10-7,27-12,-23 16,1 1,-1 1,40-2,71 7,-79 0,-17 1,58 12,7 1,83 9,12 1,-141-16,-21-5,48 14,-58-11,0-2,0-1,40 2,79-7,-61-1,-7 0,-1-4,148-32,-184 27,46-20,8-2,-54 20,50-25,27-9,-82 35,-17 6,0 1,0 0,30-4,0 2,-1-2,60-19,-52 13,-31 7,-2-1,1-1,-1 0,-1-2,31-22,-28 18,1 1,0 1,37-15,230-79,-176 58,-87 35,0 2,1 1,1 2,37-9,-22 13,64-1,21-2,10-4,181 7,-299 6,-10 0,0-1,0 0,0 0,0-2,23-6,-29 7,1-1,0 0,-1 0,0-1,0 0,0 0,0 0,0-1,-1 0,0 0,5-6,-4 4,0 0,1 1,-1-1,1 1,0 1,0 0,1 0,0 0,12-5,5 0,49-11,-29 9,-6 2,-25 7,0-1,0 0,-1-1,1 0,24-15,-10 0,0-2,27-29,-15 13,-30 30,0 1,0 0,0 1,1 1,-1-1,2 1,-1 1,0 0,1 1,-1 0,1 1,14-1,21 0,85 4,-70 2,258-2,-299 0,0 2,-1 0,1 1,-1 2,0 0,0 0,-1 2,25 13,-6-5,-24-11,-1 1,18 10,40 25,2-4,98 35,-149-64,-1 1,0 0,-1 2,0 0,32 25,-43-29,0 0,1 0,0-1,1 0,0 0,-1-1,19 5,4-1,44 6,21 4,-63-11,46 5,-5-1,44 2,-65-8,-43-4,-1 1,1 1,-1 0,1 0,20 12,9 4,-27-14,0 1,13 9,-18-9,1-1,0-1,0 0,1 0,12 3,12-1,-24-5,1 0,0 1,11 5,1 2,1-1,0-1,0-2,1 0,-1-1,1-2,1-1,-1-1,0-1,0-1,50-9,-36 2,-1 0,54-19,0 1,-62 18,52-19,-28 3,69-19,-99 37,46-3,-47 7,-1-1,31-8,5-4,35-11,-83 23,0-2,0 1,-1-2,0 1,0-2,10-7,-13 7,-2 1,1-1,-1 0,0 0,0-1,-1 0,0 0,4-12,12-20,-10 23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7T14:15:35.8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956 5883,'93'1,"105"-3,-177-1,32-9,-33 7,32-4,-35 8,-1 1,1 1,0 0,-1 1,33 8,75 33,-87-29,-28-12,-1 0,0-1,0 0,0-1,1 0,-1 0,0 0,1-1,15-4,18-1,193 2,-181 4,-39 1,1 1,-1 1,0 0,0 1,0 0,-1 1,1 1,-1 1,14 8,24 10,-32-18,0-1,0 0,23 2,37 11,-47-8,0-2,1-1,40 4,-11-3,-1 3,64 22,45 20,-40-11,23-6,-27-5,-95-22,0-1,0-2,0-1,43 2,-52-6,0 1,-1 1,1 1,35 12,-34-9,0-1,0-1,43 4,-34-6,0 1,60 18,-61-14,0-1,1-2,35 3,3-6,80-7,-139 3,0-1,0-1,-1 0,1 0,-1-1,0 0,0-1,0-1,-1 0,0 0,15-12,1-5,-1-1,34-44,12-12,-50 59,-1-1,-1-1,-1 0,17-30,-27 41,0 1,0-1,2 2,-1 0,18-15,-16 16,-1-1,0 0,-1 0,0-1,14-21,-12 8,0 0,8-32,-13 36,1 0,0 1,2 0,0 1,12-19,-12 24,0 0,-1 0,-1-1,0 0,9-27,47-213,-8 18,-40 183,-8 30,0 1,5-46,-10 47,-2 11,0 1,1-1,1 1,-1-1,2 1,-1 0,1 0,0 0,9-16,6-3,-3 0,25-59,-30 60,4-10,-2-1,12-58,-19 63,1 1,1 0,2 1,1-1,2 2,1-1,21-34,-23 46,-2-1,0 0,-1 0,10-38,-13 24,0-1,-2 1,-2-1,-3-44,0 17,2 48,-2-1,0 1,0-1,-1 1,-1 0,0 0,-1 0,-11-21,-14-35,21 46,-1 1,-1 0,-1 0,-18-24,15 27,0 1,-1 0,-1 1,-1 1,-1 1,-24-17,31 26,1 0,0-1,0 0,0 0,1-1,1-1,0 0,0 0,1 0,0-1,0-1,-9-20,-5-24,18 42,-1-1,-1 1,-1 0,0 1,0-1,-14-16,-70-88,55 68,6 8,18 24,0 1,-1 0,-1 1,-24-21,6 9,-1 2,-2 1,-69-37,91 55,1 0,1 0,0-1,0 0,0-1,-15-17,-48-67,39 46,12 22,0 1,-1 1,-2 1,0 1,-40-23,-36-30,72 52,1 2,-2 1,-60-27,77 38,0 0,-16-12,-2-2,-20-12,-36-22,62 42,-1 1,-39-13,5 4,-73-38,15 5,93 46,0 1,-28-5,31 8,-1-1,2-1,-28-11,14 0,-32-14,49 24,0 1,-1 1,0 0,0 2,0 0,-21 0,-21 3,28 1,0-1,-57-9,45 1,0 3,-87 0,104 4,0 0,-35-9,-38-3,29 12,41 2,0-1,-57-10,-149-57,118 31,92 27,0-1,-32-18,30 14,-46-17,-91-13,13 4,131 35,-36-5,46 10,0-1,-1-1,2 0,-1 0,0-1,1-1,-1 0,-20-13,-16-13,33 22,0-1,0-1,1 0,-18-19,3 1,-39-31,-13-11,-30-27,104 90,-3-3,0-1,1 0,0 0,-13-22,12 16,0 0,-2 1,-1 0,-28-27,13 17,-58-38,38 29,-50-47,94 79,1-1,0-1,0 1,1 0,0-1,-1 0,2 0,-1 0,-2-7,2 4,0 0,-1 1,0 0,-6-8,-7-8,-19-28,24 28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7T14:20:33.53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991 7839,'0'10,"-1"-1,1 1,1 0,0 0,0 0,4 16,-4-24,0 1,1-1,-1 1,0-1,1 0,-1 0,1 1,0-1,0 0,-1 0,1 0,1-1,-1 1,0 0,0-1,1 0,-1 1,1-1,-1 0,1 0,-1 0,1-1,0 1,-1-1,5 1,-2 0,1-1,0 0,0 0,-1 0,1-1,0 1,0-1,-1-1,1 1,-1-1,1 0,-1 0,9-6,-7 3,1-1,-1 1,0-2,0 1,0-1,-1 0,9-14,-2 0,-1 0,-2-1,0 0,-1-1,10-39,35-148,-11-50,-41 245,11-63,-6 44,3-49,5-28,-4 39,-7 56,0-1,1 1,1 0,0 1,1-1,13-20,7-19,35-120,-8 19,-44 133,0 1,2 0,1 1,25-34,-19 31,-1 0,-1-2,-1 0,-1-1,-2-1,-1 0,-1 0,11-46,10-43,9-43,-40 155,6-36,2 0,25-73,-24 87,-1-2,-2 1,0-1,-2 0,-2 0,0-1,-2 1,-1-1,-4-31,3 54,0 1,0 0,-1 0,1 0,-1 0,-1 0,1 0,-1 1,0-1,0 1,-4-6,-2 1,0 1,-1 0,0 1,-13-9,3 1,1 0,1-2,-23-26,-41-65,69 88,-20-42,26 48,0 0,-1 0,0 1,-1 1,-1-1,0 1,-14-13,-39-28,-26-25,-23-43,72 76,32 36,1 0,0-1,1 0,-6-13,6 12,0 0,-14-19,-13-1,27 28,1 0,0-1,0 0,1 0,-1 0,-5-9,-15-34,14 25,-23-32,-213-309,218 320,-21-28,-72-81,110 141,0 2,-1 0,0 0,-1 1,-25-13,-3-1,-1-4,19 10,-1 2,-52-23,66 33,0-1,1 0,-1 0,2-1,-15-13,-13-9,13 11,0-2,1-1,1 0,1-2,1 0,1-2,-24-40,38 56,1 0,0 0,0 0,1-1,0 0,1 1,0-1,1 0,-1 0,2 0,0 0,0 0,0 0,2 0,-1 0,1 0,1 0,-1 1,2-1,-1 1,1 0,1 0,7-13,1 4,1 1,1 0,0 1,1 1,1 0,0 2,1-1,1 2,30-15,-36 20,1 1,-1 0,2 1,-1 1,0 0,22-3,52-9,-61 10,50-5,-61 10,1-2,0 0,-1 0,1-2,-1 0,0 0,-1-2,0 0,0-1,0 0,-1-1,0-1,0 0,-1-1,19-21,-22 22,0-1,1 2,18-14,-21 18,0-1,0 0,0-1,-1 0,0 0,0-1,-1 0,0 0,6-11,0-6,1 0,1 0,1 2,0 0,21-22,-30 38,-1-1,0 0,0 0,0 0,-1 0,0-1,4-15,13-66,19-117,-35 188,1 1,0 0,1 0,10-17,-5 10,-6 13,0 0,11-13,-9 15,-2 0,11-21,7-21,-14 30,0 0,-1 0,-1-1,-1 0,5-29,-11 38,2-1,0 1,7-21,-7 29,-1 0,1 0,1 0,-1 0,1 0,0 1,0 0,1-1,8-6,-11 10,1 0,-1-1,0 1,0-1,0 1,0-1,0 0,-1 0,1 1,-1-1,0 0,0-1,0 1,0 0,0 0,-1 0,1-6,-1-1,-1-1,0 0,-1 0,-3-10,-3-23,-9-70,-4-49,18 127,-2 0,-1 0,-16-48,17 66,-1 1,-1 0,-9-17,13 29,0-1,0 1,-1 0,1 0,-1 1,0-1,-1 1,1 0,-1 0,0 0,0 1,0 0,-6-3,-14-4,0 2,-1 1,0 1,-1 1,-41-2,-138 6,98 3,69-1,21 0,0 0,0-1,1-1,-1-1,0-1,1 0,-27-9,-41-29,54 25,0 1,-33-10,58 23,0 0,0 1,-1 0,1 0,0 1,0-1,-1 1,-7 2,11-2,0 1,0-1,0 1,0 0,0 0,0 1,0-1,0 0,1 1,-1 0,0 0,1 0,0 0,-1 0,1 0,0 0,0 1,-2 3,-6 13</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7T14:21:28.40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DD472E-44C1-6547-BE88-A1BA90D609D8}" type="datetimeFigureOut">
              <a:rPr lang="en-US" smtClean="0"/>
              <a:t>4/17/2024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157682-CC74-C14C-8449-7B5E5D77C1D0}" type="slidenum">
              <a:rPr lang="en-US" smtClean="0"/>
              <a:t>‹#›</a:t>
            </a:fld>
            <a:endParaRPr lang="en-US"/>
          </a:p>
        </p:txBody>
      </p:sp>
    </p:spTree>
    <p:extLst>
      <p:ext uri="{BB962C8B-B14F-4D97-AF65-F5344CB8AC3E}">
        <p14:creationId xmlns:p14="http://schemas.microsoft.com/office/powerpoint/2010/main" val="288550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https://www.churchofjesuschrist.org/bc/content/shared/content/images/gospel-library/manual/PD60004412/0001308altcrp.jpg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259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https://assets.churchofjesuschrist.org/4f/6c/4f6c08919375a18747acb2b88db075d172f884d4/4f6c08919375a18747acb2b88db075d172f884d4.jpeg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150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https://assets.churchofjesuschrist.org/4f/6c/4f6c08919375a18747acb2b88db075d172f884d4/4f6c08919375a18747acb2b88db075d172f884d4.jpeg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0828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https://assets.churchofjesuschrist.org/4f/6c/4f6c08919375a18747acb2b88db075d172f884d4/4f6c08919375a18747acb2b88db075d172f884d4.jpeg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5852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157682-CC74-C14C-8449-7B5E5D77C1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085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https://assets.churchofjesuschrist.org/4f/6c/4f6c08919375a18747acb2b88db075d172f884d4/4f6c08919375a18747acb2b88db075d172f884d4.jpeg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708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https://assets.churchofjesuschrist.org/4f/6c/4f6c08919375a18747acb2b88db075d172f884d4/4f6c08919375a18747acb2b88db075d172f884d4.jpeg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922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157682-CC74-C14C-8449-7B5E5D77C1D0}" type="slidenum">
              <a:rPr lang="en-US" smtClean="0"/>
              <a:t>22</a:t>
            </a:fld>
            <a:endParaRPr lang="en-US"/>
          </a:p>
        </p:txBody>
      </p:sp>
    </p:spTree>
    <p:extLst>
      <p:ext uri="{BB962C8B-B14F-4D97-AF65-F5344CB8AC3E}">
        <p14:creationId xmlns:p14="http://schemas.microsoft.com/office/powerpoint/2010/main" val="2675475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https://churchofjesuschrist.org/imgs/cefd185f2dfa4ddb43831def7dd59a0f371b98bc/full/1920%2C/0/default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259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EAE8E5"/>
                </a:solidFill>
                <a:effectLst>
                  <a:glow rad="190500">
                    <a:prstClr val="black">
                      <a:alpha val="75000"/>
                    </a:prstClr>
                  </a:glow>
                </a:effectLst>
                <a:latin typeface="Calibri" panose="020F0502020204030204"/>
              </a:rPr>
              <a:t>What stands out to you from this passage?</a:t>
            </a:r>
          </a:p>
          <a:p>
            <a:r>
              <a:rPr lang="en-US" dirty="0"/>
              <a:t>https://churchofjesuschrist.org/imgs/cefd185f2dfa4ddb43831def7dd59a0f371b98bc/full/1920%2C/0/default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2616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EAE8E5"/>
                </a:solidFill>
                <a:effectLst>
                  <a:glow rad="190500">
                    <a:prstClr val="black">
                      <a:alpha val="75000"/>
                    </a:prstClr>
                  </a:glow>
                </a:effectLst>
                <a:latin typeface="Calibri" panose="020F0502020204030204"/>
              </a:rPr>
              <a:t>What stands out to you from this passage?</a:t>
            </a:r>
          </a:p>
          <a:p>
            <a:r>
              <a:rPr lang="en-US" dirty="0"/>
              <a:t>https://churchofjesuschrist.org/imgs/cefd185f2dfa4ddb43831def7dd59a0f371b98bc/full/1920%2C/0/default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9198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https://churchofjesuschrist.org/imgs/29c448625bcba0664a79687e800450220e4a311b/full/1920%2C/0/default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259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EAE8E5"/>
                </a:solidFill>
                <a:effectLst>
                  <a:glow rad="190500">
                    <a:prstClr val="black">
                      <a:alpha val="75000"/>
                    </a:prstClr>
                  </a:glow>
                </a:effectLst>
                <a:latin typeface="Calibri" panose="020F0502020204030204"/>
              </a:rPr>
              <a:t>What stands out to you from this passage?</a:t>
            </a:r>
          </a:p>
          <a:p>
            <a:r>
              <a:rPr lang="en-US" dirty="0"/>
              <a:t>https://churchofjesuschrist.org/imgs/cefd185f2dfa4ddb43831def7dd59a0f371b98bc/full/1920%2C/0/default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8656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EAE8E5"/>
                </a:solidFill>
                <a:effectLst>
                  <a:glow rad="190500">
                    <a:prstClr val="black">
                      <a:alpha val="75000"/>
                    </a:prstClr>
                  </a:glow>
                </a:effectLst>
                <a:latin typeface="Calibri" panose="020F0502020204030204"/>
              </a:rPr>
              <a:t>What stands out to you from this passage?</a:t>
            </a:r>
          </a:p>
          <a:p>
            <a:r>
              <a:rPr lang="en-US" dirty="0"/>
              <a:t>https://churchofjesuschrist.org/imgs/cefd185f2dfa4ddb43831def7dd59a0f371b98bc/full/1920%2C/0/default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122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EAE8E5"/>
                </a:solidFill>
                <a:effectLst>
                  <a:glow rad="190500">
                    <a:prstClr val="black">
                      <a:alpha val="75000"/>
                    </a:prstClr>
                  </a:glow>
                </a:effectLst>
                <a:latin typeface="Calibri" panose="020F0502020204030204"/>
              </a:rPr>
              <a:t>What stands out to you from this passage?</a:t>
            </a:r>
          </a:p>
          <a:p>
            <a:r>
              <a:rPr lang="en-US" dirty="0"/>
              <a:t>https://churchofjesuschrist.org/imgs/cefd185f2dfa4ddb43831def7dd59a0f371b98bc/full/1920%2C/0/default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4114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14084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8519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https://bookofmormonartcatalog.org/catalog/amulon-and-the-daughters-of-the-lamanites/</a:t>
            </a:r>
          </a:p>
        </p:txBody>
      </p:sp>
      <p:sp>
        <p:nvSpPr>
          <p:cNvPr id="4" name="Slide Number Placeholder 3"/>
          <p:cNvSpPr>
            <a:spLocks noGrp="1"/>
          </p:cNvSpPr>
          <p:nvPr>
            <p:ph type="sldNum" sz="quarter" idx="5"/>
          </p:nvPr>
        </p:nvSpPr>
        <p:spPr/>
        <p:txBody>
          <a:bodyPr/>
          <a:lstStyle/>
          <a:p>
            <a:fld id="{D1157682-CC74-C14C-8449-7B5E5D77C1D0}" type="slidenum">
              <a:rPr lang="en-US" smtClean="0"/>
              <a:t>37</a:t>
            </a:fld>
            <a:endParaRPr lang="en-US"/>
          </a:p>
        </p:txBody>
      </p:sp>
    </p:spTree>
    <p:extLst>
      <p:ext uri="{BB962C8B-B14F-4D97-AF65-F5344CB8AC3E}">
        <p14:creationId xmlns:p14="http://schemas.microsoft.com/office/powerpoint/2010/main" val="642072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157682-CC74-C14C-8449-7B5E5D77C1D0}" type="slidenum">
              <a:rPr lang="en-US" smtClean="0"/>
              <a:t>38</a:t>
            </a:fld>
            <a:endParaRPr lang="en-US"/>
          </a:p>
        </p:txBody>
      </p:sp>
    </p:spTree>
    <p:extLst>
      <p:ext uri="{BB962C8B-B14F-4D97-AF65-F5344CB8AC3E}">
        <p14:creationId xmlns:p14="http://schemas.microsoft.com/office/powerpoint/2010/main" val="10230313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Arial" panose="020B0604020202020204" pitchFamily="34" charset="0"/>
              </a:rPr>
              <a:t>This is such a simple principle, but it’s really important—the King of the Lamanites jumped to a conclusion. King Limhi wanted to better understand the situation and so he started a dialogue. And then note, to his credit, King Laman admits he was wrong and works to bring peace. These are principles each of us can apply today.</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2597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Arial" panose="020B0604020202020204" pitchFamily="34" charset="0"/>
              </a:rPr>
              <a:t>This is such a simple principle, but it’s really important—the King of the Lamanites jumped to a conclusion. King Limhi wanted to better understand the situation and so he started a dialogue. And then note, to his credit, King Laman admits he was wrong and works to bring peace. These are principles each of us can apply today.</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5967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https://churchofjesuschrist.org/imgs/d84fc018fba9076f18987100e14b1e5af8eb8662/full/640%2C/0/default</a:t>
            </a:r>
          </a:p>
        </p:txBody>
      </p:sp>
      <p:sp>
        <p:nvSpPr>
          <p:cNvPr id="4" name="Slide Number Placeholder 3"/>
          <p:cNvSpPr>
            <a:spLocks noGrp="1"/>
          </p:cNvSpPr>
          <p:nvPr>
            <p:ph type="sldNum" sz="quarter" idx="5"/>
          </p:nvPr>
        </p:nvSpPr>
        <p:spPr/>
        <p:txBody>
          <a:bodyPr/>
          <a:lstStyle/>
          <a:p>
            <a:fld id="{D1157682-CC74-C14C-8449-7B5E5D77C1D0}" type="slidenum">
              <a:rPr lang="en-US" smtClean="0"/>
              <a:t>41</a:t>
            </a:fld>
            <a:endParaRPr lang="en-US"/>
          </a:p>
        </p:txBody>
      </p:sp>
    </p:spTree>
    <p:extLst>
      <p:ext uri="{BB962C8B-B14F-4D97-AF65-F5344CB8AC3E}">
        <p14:creationId xmlns:p14="http://schemas.microsoft.com/office/powerpoint/2010/main" val="4146319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https://churchofjesuschrist.org/imgs/29c448625bcba0664a79687e800450220e4a311b/full/1920%2C/0/default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71751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10871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1347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https://bookofmormonartcatalog.org/catalog/escape-of-king-limhi-and-his-people/</a:t>
            </a:r>
          </a:p>
        </p:txBody>
      </p:sp>
      <p:sp>
        <p:nvSpPr>
          <p:cNvPr id="4" name="Slide Number Placeholder 3"/>
          <p:cNvSpPr>
            <a:spLocks noGrp="1"/>
          </p:cNvSpPr>
          <p:nvPr>
            <p:ph type="sldNum" sz="quarter" idx="5"/>
          </p:nvPr>
        </p:nvSpPr>
        <p:spPr/>
        <p:txBody>
          <a:bodyPr/>
          <a:lstStyle/>
          <a:p>
            <a:fld id="{D1157682-CC74-C14C-8449-7B5E5D77C1D0}" type="slidenum">
              <a:rPr lang="en-US" smtClean="0"/>
              <a:t>44</a:t>
            </a:fld>
            <a:endParaRPr lang="en-US"/>
          </a:p>
        </p:txBody>
      </p:sp>
    </p:spTree>
    <p:extLst>
      <p:ext uri="{BB962C8B-B14F-4D97-AF65-F5344CB8AC3E}">
        <p14:creationId xmlns:p14="http://schemas.microsoft.com/office/powerpoint/2010/main" val="15398767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journey 7</a:t>
            </a:r>
          </a:p>
        </p:txBody>
      </p:sp>
      <p:sp>
        <p:nvSpPr>
          <p:cNvPr id="4" name="Slide Number Placeholder 3"/>
          <p:cNvSpPr>
            <a:spLocks noGrp="1"/>
          </p:cNvSpPr>
          <p:nvPr>
            <p:ph type="sldNum" sz="quarter" idx="5"/>
          </p:nvPr>
        </p:nvSpPr>
        <p:spPr/>
        <p:txBody>
          <a:bodyPr/>
          <a:lstStyle/>
          <a:p>
            <a:fld id="{D1157682-CC74-C14C-8449-7B5E5D77C1D0}" type="slidenum">
              <a:rPr lang="en-US" smtClean="0"/>
              <a:t>45</a:t>
            </a:fld>
            <a:endParaRPr lang="en-US"/>
          </a:p>
        </p:txBody>
      </p:sp>
    </p:spTree>
    <p:extLst>
      <p:ext uri="{BB962C8B-B14F-4D97-AF65-F5344CB8AC3E}">
        <p14:creationId xmlns:p14="http://schemas.microsoft.com/office/powerpoint/2010/main" val="26407422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4E52BE-D31E-431A-8647-DA596041EAD6}" type="slidenum">
              <a:rPr lang="en-US"/>
              <a:pPr/>
              <a:t>47</a:t>
            </a:fld>
            <a:endParaRPr lang="en-US"/>
          </a:p>
        </p:txBody>
      </p:sp>
      <p:sp>
        <p:nvSpPr>
          <p:cNvPr id="3246082" name="Rectangle 2"/>
          <p:cNvSpPr>
            <a:spLocks noGrp="1" noRot="1" noChangeAspect="1" noChangeArrowheads="1" noTextEdit="1"/>
          </p:cNvSpPr>
          <p:nvPr>
            <p:ph type="sldImg"/>
          </p:nvPr>
        </p:nvSpPr>
        <p:spPr>
          <a:xfrm>
            <a:off x="381000" y="685800"/>
            <a:ext cx="6096000" cy="3429000"/>
          </a:xfrm>
          <a:ln/>
        </p:spPr>
      </p:sp>
      <p:sp>
        <p:nvSpPr>
          <p:cNvPr id="32460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094743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809384-8CCC-4448-9A4F-53D722D49F5D}" type="slidenum">
              <a:rPr lang="en-US"/>
              <a:pPr/>
              <a:t>48</a:t>
            </a:fld>
            <a:endParaRPr lang="en-US"/>
          </a:p>
        </p:txBody>
      </p:sp>
      <p:sp>
        <p:nvSpPr>
          <p:cNvPr id="3221506" name="Rectangle 2"/>
          <p:cNvSpPr>
            <a:spLocks noGrp="1" noRot="1" noChangeAspect="1" noChangeArrowheads="1" noTextEdit="1"/>
          </p:cNvSpPr>
          <p:nvPr>
            <p:ph type="sldImg"/>
          </p:nvPr>
        </p:nvSpPr>
        <p:spPr>
          <a:xfrm>
            <a:off x="381000" y="685800"/>
            <a:ext cx="6096000" cy="3429000"/>
          </a:xfrm>
          <a:ln/>
        </p:spPr>
      </p:sp>
      <p:sp>
        <p:nvSpPr>
          <p:cNvPr id="3221507" name="Rectangle 3"/>
          <p:cNvSpPr>
            <a:spLocks noGrp="1" noChangeArrowheads="1"/>
          </p:cNvSpPr>
          <p:nvPr>
            <p:ph type="body" idx="1"/>
          </p:nvPr>
        </p:nvSpPr>
        <p:spPr/>
        <p:txBody>
          <a:bodyPr/>
          <a:lstStyle/>
          <a:p>
            <a:r>
              <a:rPr lang="en-US"/>
              <a:t>Small groups, everybody answers.</a:t>
            </a:r>
          </a:p>
        </p:txBody>
      </p:sp>
    </p:spTree>
    <p:extLst>
      <p:ext uri="{BB962C8B-B14F-4D97-AF65-F5344CB8AC3E}">
        <p14:creationId xmlns:p14="http://schemas.microsoft.com/office/powerpoint/2010/main" val="20957034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B6A8CC-B75B-4AAD-932B-2844BDF41235}" type="slidenum">
              <a:rPr lang="en-US"/>
              <a:pPr/>
              <a:t>49</a:t>
            </a:fld>
            <a:endParaRPr lang="en-US"/>
          </a:p>
        </p:txBody>
      </p:sp>
      <p:sp>
        <p:nvSpPr>
          <p:cNvPr id="3252226" name="Rectangle 2"/>
          <p:cNvSpPr>
            <a:spLocks noGrp="1" noRot="1" noChangeAspect="1" noChangeArrowheads="1" noTextEdit="1"/>
          </p:cNvSpPr>
          <p:nvPr>
            <p:ph type="sldImg"/>
          </p:nvPr>
        </p:nvSpPr>
        <p:spPr>
          <a:xfrm>
            <a:off x="381000" y="685800"/>
            <a:ext cx="6096000" cy="3429000"/>
          </a:xfrm>
          <a:ln/>
        </p:spPr>
      </p:sp>
      <p:sp>
        <p:nvSpPr>
          <p:cNvPr id="32522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096646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F891A9-53D7-457E-AB16-7BBB861A6FB4}" type="slidenum">
              <a:rPr lang="en-US"/>
              <a:pPr/>
              <a:t>50</a:t>
            </a:fld>
            <a:endParaRPr lang="en-US"/>
          </a:p>
        </p:txBody>
      </p:sp>
      <p:sp>
        <p:nvSpPr>
          <p:cNvPr id="3254274" name="Rectangle 2"/>
          <p:cNvSpPr>
            <a:spLocks noGrp="1" noRot="1" noChangeAspect="1" noChangeArrowheads="1" noTextEdit="1"/>
          </p:cNvSpPr>
          <p:nvPr>
            <p:ph type="sldImg"/>
          </p:nvPr>
        </p:nvSpPr>
        <p:spPr>
          <a:xfrm>
            <a:off x="381000" y="685800"/>
            <a:ext cx="6096000" cy="3429000"/>
          </a:xfrm>
          <a:ln/>
        </p:spPr>
      </p:sp>
      <p:sp>
        <p:nvSpPr>
          <p:cNvPr id="32542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800332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80114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https://assets.byub.org/images/e9d20588-1107-4514-bf26-4378bba3cf3d/3840x2160.webp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719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B289D4-AD31-4867-B22E-2FB84462B40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37706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https://assets.byub.org/images/e9d20588-1107-4514-bf26-4378bba3cf3d/3840x2160.webp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65943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https://assets.byub.org/images/e9d20588-1107-4514-bf26-4378bba3cf3d/3840x2160.webp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82100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https://assets.byub.org/images/e9d20588-1107-4514-bf26-4378bba3cf3d/3840x2160.webp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2523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https://assets.byub.org/images/e9d20588-1107-4514-bf26-4378bba3cf3d/3840x2160.webp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84747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https://assets.byub.org/images/e9d20588-1107-4514-bf26-4378bba3cf3d/3840x2160.webp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29137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https://assets.byub.org/images/e9d20588-1107-4514-bf26-4378bba3cf3d/3840x2160.webp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01705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https://assets.byub.org/images/e9d20588-1107-4514-bf26-4378bba3cf3d/3840x2160.webp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7623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https://lds-business-college.brightspotcdn.com/dims4/default/a0af3a3/2147483647/strip/true/crop/1895x2542+642+0/resize/820x1100!/format/webp/quality/90/?url=http%3A%2F%2Fensign-brightspot.s3.us-east-2.amazonaws.com%2F7b%2F0b%2F045c214ccacb3003a353cc956325%2Fpres-alynda-kusch.jpg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7322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https://lds-business-college.brightspotcdn.com/dims4/default/a0af3a3/2147483647/strip/true/crop/1895x2542+642+0/resize/820x1100!/format/webp/quality/90/?url=http%3A%2F%2Fensign-brightspot.s3.us-east-2.amazonaws.com%2F7b%2F0b%2F045c214ccacb3003a353cc956325%2Fpres-alynda-kusch.jpg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04593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Arial" panose="020B0604020202020204" pitchFamily="34" charset="0"/>
              </a:rPr>
              <a:t>Let me just pause for a moment and share something. I’ve talked with President and Sister Kusch about this experience, and when you just read it like we have, it almost seems like, “Yes, it was hard, but we did it.” But imagine, you’re on a mission, serving the Lord—you would think that he would protect you from any harm or danger. But they lost hundreds of thousands of dollars in repairs to their house, and literally lost all their possessions. How would you feel if you were them? Sister Kusch continues: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a:p>
            <a:endParaRPr lang="en-US" dirty="0"/>
          </a:p>
          <a:p>
            <a:r>
              <a:rPr lang="en-US" dirty="0"/>
              <a:t>https://lds-business-college.brightspotcdn.com/dims4/default/a0af3a3/2147483647/strip/true/crop/1895x2542+642+0/resize/820x1100!/format/webp/quality/90/?url=http%3A%2F%2Fensign-brightspot.s3.us-east-2.amazonaws.com%2F7b%2F0b%2F045c214ccacb3003a353cc956325%2Fpres-alynda-kusch.jpg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128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0B37D-00FE-4C0D-A7DB-B636C3C3028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384639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https://lds-business-college.brightspotcdn.com/dims4/default/a0af3a3/2147483647/strip/true/crop/1895x2542+642+0/resize/820x1100!/format/webp/quality/90/?url=http%3A%2F%2Fensign-brightspot.s3.us-east-2.amazonaws.com%2F7b%2F0b%2F045c214ccacb3003a353cc956325%2Fpres-alynda-kusch.jpg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50699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https://lds-business-college.brightspotcdn.com/dims4/default/a0af3a3/2147483647/strip/true/crop/1895x2542+642+0/resize/820x1100!/format/webp/quality/90/?url=http%3A%2F%2Fensign-brightspot.s3.us-east-2.amazonaws.com%2F7b%2F0b%2F045c214ccacb3003a353cc956325%2Fpres-alynda-kusch.jpg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0539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https://www.deseretmanagement.com/executive-leadership/sheri-dew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7F74E1-3A51-4338-ACBD-186AD90FF9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69609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https://newsroom.churchofjesuschrist.org/media/960x540/jesus-christ.jpg</a:t>
            </a:r>
          </a:p>
        </p:txBody>
      </p:sp>
      <p:sp>
        <p:nvSpPr>
          <p:cNvPr id="4" name="Slide Number Placeholder 3"/>
          <p:cNvSpPr>
            <a:spLocks noGrp="1"/>
          </p:cNvSpPr>
          <p:nvPr>
            <p:ph type="sldNum" sz="quarter" idx="5"/>
          </p:nvPr>
        </p:nvSpPr>
        <p:spPr/>
        <p:txBody>
          <a:bodyPr/>
          <a:lstStyle/>
          <a:p>
            <a:fld id="{D1157682-CC74-C14C-8449-7B5E5D77C1D0}" type="slidenum">
              <a:rPr lang="en-US" smtClean="0"/>
              <a:t>83</a:t>
            </a:fld>
            <a:endParaRPr lang="en-US"/>
          </a:p>
        </p:txBody>
      </p:sp>
    </p:spTree>
    <p:extLst>
      <p:ext uri="{BB962C8B-B14F-4D97-AF65-F5344CB8AC3E}">
        <p14:creationId xmlns:p14="http://schemas.microsoft.com/office/powerpoint/2010/main" val="1338268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7F74E1-3A51-4338-ACBD-186AD90FF9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507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EC05F8-04F0-4BD3-94D8-6B601EE2D4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61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44746"/>
                </a:solidFill>
                <a:effectLst/>
                <a:latin typeface="Google Sans"/>
              </a:rPr>
              <a:t>The next time someone asks if the Chicken or the egg came first, you can do them one better: Which came first, </a:t>
            </a:r>
            <a:r>
              <a:rPr lang="en-US" b="0" i="0" dirty="0" err="1">
                <a:solidFill>
                  <a:srgbClr val="444746"/>
                </a:solidFill>
                <a:effectLst/>
                <a:latin typeface="Google Sans"/>
              </a:rPr>
              <a:t>Abinidai</a:t>
            </a:r>
            <a:r>
              <a:rPr lang="en-US" b="0" i="0" dirty="0">
                <a:solidFill>
                  <a:srgbClr val="444746"/>
                </a:solidFill>
                <a:effectLst/>
                <a:latin typeface="Google Sans"/>
              </a:rPr>
              <a:t> or King Benjamin?</a:t>
            </a:r>
            <a:endParaRPr lang="en-US" dirty="0"/>
          </a:p>
        </p:txBody>
      </p:sp>
      <p:sp>
        <p:nvSpPr>
          <p:cNvPr id="4" name="Slide Number Placeholder 3"/>
          <p:cNvSpPr>
            <a:spLocks noGrp="1"/>
          </p:cNvSpPr>
          <p:nvPr>
            <p:ph type="sldNum" sz="quarter" idx="5"/>
          </p:nvPr>
        </p:nvSpPr>
        <p:spPr/>
        <p:txBody>
          <a:bodyPr/>
          <a:lstStyle/>
          <a:p>
            <a:fld id="{D1157682-CC74-C14C-8449-7B5E5D77C1D0}" type="slidenum">
              <a:rPr lang="en-US" smtClean="0"/>
              <a:t>12</a:t>
            </a:fld>
            <a:endParaRPr lang="en-US"/>
          </a:p>
        </p:txBody>
      </p:sp>
    </p:spTree>
    <p:extLst>
      <p:ext uri="{BB962C8B-B14F-4D97-AF65-F5344CB8AC3E}">
        <p14:creationId xmlns:p14="http://schemas.microsoft.com/office/powerpoint/2010/main" val="198139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https://assets.churchofjesuschrist.org/4f/6c/4f6c08919375a18747acb2b88db075d172f884d4/4f6c08919375a18747acb2b88db075d172f884d4.jpeg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259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https://assets.churchofjesuschrist.org/4f/6c/4f6c08919375a18747acb2b88db075d172f884d4/4f6c08919375a18747acb2b88db075d172f884d4.jpeg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25BC8-0032-4AFE-A0E9-255B0750EB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67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5FC9D-EE50-796B-1F53-2F05B7AE20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2D806C-57E6-01B9-0208-C531F9F53F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1E362E-933B-1AB9-9400-25FC771382F0}"/>
              </a:ext>
            </a:extLst>
          </p:cNvPr>
          <p:cNvSpPr>
            <a:spLocks noGrp="1"/>
          </p:cNvSpPr>
          <p:nvPr>
            <p:ph type="dt" sz="half" idx="10"/>
          </p:nvPr>
        </p:nvSpPr>
        <p:spPr/>
        <p:txBody>
          <a:bodyPr/>
          <a:lstStyle/>
          <a:p>
            <a:fld id="{FE90CE15-D14F-4B47-9E4D-3D74EAC4911E}" type="datetimeFigureOut">
              <a:rPr lang="en-US" smtClean="0"/>
              <a:t>4/17/2024</a:t>
            </a:fld>
            <a:endParaRPr lang="en-US"/>
          </a:p>
        </p:txBody>
      </p:sp>
      <p:sp>
        <p:nvSpPr>
          <p:cNvPr id="5" name="Footer Placeholder 4">
            <a:extLst>
              <a:ext uri="{FF2B5EF4-FFF2-40B4-BE49-F238E27FC236}">
                <a16:creationId xmlns:a16="http://schemas.microsoft.com/office/drawing/2014/main" id="{F78F13D6-6FA9-CACC-0C76-E982AD747E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EE02AA-4791-AF17-9F27-E423C8C83B28}"/>
              </a:ext>
            </a:extLst>
          </p:cNvPr>
          <p:cNvSpPr>
            <a:spLocks noGrp="1"/>
          </p:cNvSpPr>
          <p:nvPr>
            <p:ph type="sldNum" sz="quarter" idx="12"/>
          </p:nvPr>
        </p:nvSpPr>
        <p:spPr/>
        <p:txBody>
          <a:bodyPr/>
          <a:lstStyle/>
          <a:p>
            <a:fld id="{DA06115A-0340-F94A-BCCD-62EB33E44B56}" type="slidenum">
              <a:rPr lang="en-US" smtClean="0"/>
              <a:t>‹#›</a:t>
            </a:fld>
            <a:endParaRPr lang="en-US"/>
          </a:p>
        </p:txBody>
      </p:sp>
    </p:spTree>
    <p:extLst>
      <p:ext uri="{BB962C8B-B14F-4D97-AF65-F5344CB8AC3E}">
        <p14:creationId xmlns:p14="http://schemas.microsoft.com/office/powerpoint/2010/main" val="724811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0D85A-3A52-EA56-EA81-76AACD2950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FBADDA-21AB-4545-172A-9EF7FE045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FC1D04-EEE6-EDB8-CDFE-D4208C58333F}"/>
              </a:ext>
            </a:extLst>
          </p:cNvPr>
          <p:cNvSpPr>
            <a:spLocks noGrp="1"/>
          </p:cNvSpPr>
          <p:nvPr>
            <p:ph type="dt" sz="half" idx="10"/>
          </p:nvPr>
        </p:nvSpPr>
        <p:spPr/>
        <p:txBody>
          <a:bodyPr/>
          <a:lstStyle/>
          <a:p>
            <a:fld id="{FE90CE15-D14F-4B47-9E4D-3D74EAC4911E}" type="datetimeFigureOut">
              <a:rPr lang="en-US" smtClean="0"/>
              <a:t>4/17/2024</a:t>
            </a:fld>
            <a:endParaRPr lang="en-US"/>
          </a:p>
        </p:txBody>
      </p:sp>
      <p:sp>
        <p:nvSpPr>
          <p:cNvPr id="5" name="Footer Placeholder 4">
            <a:extLst>
              <a:ext uri="{FF2B5EF4-FFF2-40B4-BE49-F238E27FC236}">
                <a16:creationId xmlns:a16="http://schemas.microsoft.com/office/drawing/2014/main" id="{6B1BE4CF-42FC-DBE7-91B6-C05BA8B014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478D90-00A8-DB5B-8250-E5E6024B49E2}"/>
              </a:ext>
            </a:extLst>
          </p:cNvPr>
          <p:cNvSpPr>
            <a:spLocks noGrp="1"/>
          </p:cNvSpPr>
          <p:nvPr>
            <p:ph type="sldNum" sz="quarter" idx="12"/>
          </p:nvPr>
        </p:nvSpPr>
        <p:spPr/>
        <p:txBody>
          <a:bodyPr/>
          <a:lstStyle/>
          <a:p>
            <a:fld id="{DA06115A-0340-F94A-BCCD-62EB33E44B56}" type="slidenum">
              <a:rPr lang="en-US" smtClean="0"/>
              <a:t>‹#›</a:t>
            </a:fld>
            <a:endParaRPr lang="en-US"/>
          </a:p>
        </p:txBody>
      </p:sp>
    </p:spTree>
    <p:extLst>
      <p:ext uri="{BB962C8B-B14F-4D97-AF65-F5344CB8AC3E}">
        <p14:creationId xmlns:p14="http://schemas.microsoft.com/office/powerpoint/2010/main" val="4060197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BF63DF-9785-2E68-EAC1-DE383D30E5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FFF924-B8EB-DAE3-4698-7DCCC9D83B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5C992-4233-C60D-94D7-CD50044074EA}"/>
              </a:ext>
            </a:extLst>
          </p:cNvPr>
          <p:cNvSpPr>
            <a:spLocks noGrp="1"/>
          </p:cNvSpPr>
          <p:nvPr>
            <p:ph type="dt" sz="half" idx="10"/>
          </p:nvPr>
        </p:nvSpPr>
        <p:spPr/>
        <p:txBody>
          <a:bodyPr/>
          <a:lstStyle/>
          <a:p>
            <a:fld id="{FE90CE15-D14F-4B47-9E4D-3D74EAC4911E}" type="datetimeFigureOut">
              <a:rPr lang="en-US" smtClean="0"/>
              <a:t>4/17/2024</a:t>
            </a:fld>
            <a:endParaRPr lang="en-US"/>
          </a:p>
        </p:txBody>
      </p:sp>
      <p:sp>
        <p:nvSpPr>
          <p:cNvPr id="5" name="Footer Placeholder 4">
            <a:extLst>
              <a:ext uri="{FF2B5EF4-FFF2-40B4-BE49-F238E27FC236}">
                <a16:creationId xmlns:a16="http://schemas.microsoft.com/office/drawing/2014/main" id="{EB2DC0CA-726B-977A-6A2E-2524150CA6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09DFF-A528-9CE2-E68B-6DD8D7699465}"/>
              </a:ext>
            </a:extLst>
          </p:cNvPr>
          <p:cNvSpPr>
            <a:spLocks noGrp="1"/>
          </p:cNvSpPr>
          <p:nvPr>
            <p:ph type="sldNum" sz="quarter" idx="12"/>
          </p:nvPr>
        </p:nvSpPr>
        <p:spPr/>
        <p:txBody>
          <a:bodyPr/>
          <a:lstStyle/>
          <a:p>
            <a:fld id="{DA06115A-0340-F94A-BCCD-62EB33E44B56}" type="slidenum">
              <a:rPr lang="en-US" smtClean="0"/>
              <a:t>‹#›</a:t>
            </a:fld>
            <a:endParaRPr lang="en-US"/>
          </a:p>
        </p:txBody>
      </p:sp>
    </p:spTree>
    <p:extLst>
      <p:ext uri="{BB962C8B-B14F-4D97-AF65-F5344CB8AC3E}">
        <p14:creationId xmlns:p14="http://schemas.microsoft.com/office/powerpoint/2010/main" val="1817066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B4406-BA00-5637-FEFD-7DD39787E7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429849-6DB7-D54E-A911-E5ADBF0823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A3EC3A-FD6E-73F5-6AC4-1BD309F6C34E}"/>
              </a:ext>
            </a:extLst>
          </p:cNvPr>
          <p:cNvSpPr>
            <a:spLocks noGrp="1"/>
          </p:cNvSpPr>
          <p:nvPr>
            <p:ph type="dt" sz="half" idx="10"/>
          </p:nvPr>
        </p:nvSpPr>
        <p:spPr/>
        <p:txBody>
          <a:bodyPr/>
          <a:lstStyle/>
          <a:p>
            <a:fld id="{FE90CE15-D14F-4B47-9E4D-3D74EAC4911E}" type="datetimeFigureOut">
              <a:rPr lang="en-US" smtClean="0"/>
              <a:t>4/17/2024</a:t>
            </a:fld>
            <a:endParaRPr lang="en-US"/>
          </a:p>
        </p:txBody>
      </p:sp>
      <p:sp>
        <p:nvSpPr>
          <p:cNvPr id="5" name="Footer Placeholder 4">
            <a:extLst>
              <a:ext uri="{FF2B5EF4-FFF2-40B4-BE49-F238E27FC236}">
                <a16:creationId xmlns:a16="http://schemas.microsoft.com/office/drawing/2014/main" id="{86D7DBFD-6DC7-DED6-95E7-31560C3575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835CC7-E41D-445A-731D-9BF54F825A6F}"/>
              </a:ext>
            </a:extLst>
          </p:cNvPr>
          <p:cNvSpPr>
            <a:spLocks noGrp="1"/>
          </p:cNvSpPr>
          <p:nvPr>
            <p:ph type="sldNum" sz="quarter" idx="12"/>
          </p:nvPr>
        </p:nvSpPr>
        <p:spPr/>
        <p:txBody>
          <a:bodyPr/>
          <a:lstStyle/>
          <a:p>
            <a:fld id="{DA06115A-0340-F94A-BCCD-62EB33E44B56}" type="slidenum">
              <a:rPr lang="en-US" smtClean="0"/>
              <a:t>‹#›</a:t>
            </a:fld>
            <a:endParaRPr lang="en-US"/>
          </a:p>
        </p:txBody>
      </p:sp>
    </p:spTree>
    <p:extLst>
      <p:ext uri="{BB962C8B-B14F-4D97-AF65-F5344CB8AC3E}">
        <p14:creationId xmlns:p14="http://schemas.microsoft.com/office/powerpoint/2010/main" val="4070941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04F33-D61F-B692-AFC9-39C3DCCD8F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283B01-2B68-7D08-F6C1-D9F27C548E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63416B-8086-3AE1-A154-EA21E1E92D31}"/>
              </a:ext>
            </a:extLst>
          </p:cNvPr>
          <p:cNvSpPr>
            <a:spLocks noGrp="1"/>
          </p:cNvSpPr>
          <p:nvPr>
            <p:ph type="dt" sz="half" idx="10"/>
          </p:nvPr>
        </p:nvSpPr>
        <p:spPr/>
        <p:txBody>
          <a:bodyPr/>
          <a:lstStyle/>
          <a:p>
            <a:fld id="{FE90CE15-D14F-4B47-9E4D-3D74EAC4911E}" type="datetimeFigureOut">
              <a:rPr lang="en-US" smtClean="0"/>
              <a:t>4/17/2024</a:t>
            </a:fld>
            <a:endParaRPr lang="en-US"/>
          </a:p>
        </p:txBody>
      </p:sp>
      <p:sp>
        <p:nvSpPr>
          <p:cNvPr id="5" name="Footer Placeholder 4">
            <a:extLst>
              <a:ext uri="{FF2B5EF4-FFF2-40B4-BE49-F238E27FC236}">
                <a16:creationId xmlns:a16="http://schemas.microsoft.com/office/drawing/2014/main" id="{0BF8C591-9539-C55F-EE77-261BEA09A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D273B2-CF75-275C-CD0E-E626BB6233A6}"/>
              </a:ext>
            </a:extLst>
          </p:cNvPr>
          <p:cNvSpPr>
            <a:spLocks noGrp="1"/>
          </p:cNvSpPr>
          <p:nvPr>
            <p:ph type="sldNum" sz="quarter" idx="12"/>
          </p:nvPr>
        </p:nvSpPr>
        <p:spPr/>
        <p:txBody>
          <a:bodyPr/>
          <a:lstStyle/>
          <a:p>
            <a:fld id="{DA06115A-0340-F94A-BCCD-62EB33E44B56}" type="slidenum">
              <a:rPr lang="en-US" smtClean="0"/>
              <a:t>‹#›</a:t>
            </a:fld>
            <a:endParaRPr lang="en-US"/>
          </a:p>
        </p:txBody>
      </p:sp>
    </p:spTree>
    <p:extLst>
      <p:ext uri="{BB962C8B-B14F-4D97-AF65-F5344CB8AC3E}">
        <p14:creationId xmlns:p14="http://schemas.microsoft.com/office/powerpoint/2010/main" val="1980164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9B4E5-19DC-F867-3A73-942A0BBA59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92CA21-B631-04EA-7D70-9944A03821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DB0A01-4D1E-8495-C74F-04E4CB5B79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D6F6AD-A9AA-A29B-2226-9539832140B9}"/>
              </a:ext>
            </a:extLst>
          </p:cNvPr>
          <p:cNvSpPr>
            <a:spLocks noGrp="1"/>
          </p:cNvSpPr>
          <p:nvPr>
            <p:ph type="dt" sz="half" idx="10"/>
          </p:nvPr>
        </p:nvSpPr>
        <p:spPr/>
        <p:txBody>
          <a:bodyPr/>
          <a:lstStyle/>
          <a:p>
            <a:fld id="{FE90CE15-D14F-4B47-9E4D-3D74EAC4911E}" type="datetimeFigureOut">
              <a:rPr lang="en-US" smtClean="0"/>
              <a:t>4/17/2024</a:t>
            </a:fld>
            <a:endParaRPr lang="en-US"/>
          </a:p>
        </p:txBody>
      </p:sp>
      <p:sp>
        <p:nvSpPr>
          <p:cNvPr id="6" name="Footer Placeholder 5">
            <a:extLst>
              <a:ext uri="{FF2B5EF4-FFF2-40B4-BE49-F238E27FC236}">
                <a16:creationId xmlns:a16="http://schemas.microsoft.com/office/drawing/2014/main" id="{76B466BE-A762-4026-AC89-8ECDD07F88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5F4508-85FF-0B17-D98C-C25137BB1322}"/>
              </a:ext>
            </a:extLst>
          </p:cNvPr>
          <p:cNvSpPr>
            <a:spLocks noGrp="1"/>
          </p:cNvSpPr>
          <p:nvPr>
            <p:ph type="sldNum" sz="quarter" idx="12"/>
          </p:nvPr>
        </p:nvSpPr>
        <p:spPr/>
        <p:txBody>
          <a:bodyPr/>
          <a:lstStyle/>
          <a:p>
            <a:fld id="{DA06115A-0340-F94A-BCCD-62EB33E44B56}" type="slidenum">
              <a:rPr lang="en-US" smtClean="0"/>
              <a:t>‹#›</a:t>
            </a:fld>
            <a:endParaRPr lang="en-US"/>
          </a:p>
        </p:txBody>
      </p:sp>
    </p:spTree>
    <p:extLst>
      <p:ext uri="{BB962C8B-B14F-4D97-AF65-F5344CB8AC3E}">
        <p14:creationId xmlns:p14="http://schemas.microsoft.com/office/powerpoint/2010/main" val="2898000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9891F-5BB7-4892-DF2D-0FE673DCF4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6D262F-BB82-14E8-51C9-F7B2548F7C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BB7796-15EF-30F3-2EFE-556CDF8616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032780-DB14-816E-CEEF-EEF1DCD63C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8280BC-64A1-F532-B1CE-5A4E424CF3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76FE11-141A-BA43-28FA-FF7FE410A59C}"/>
              </a:ext>
            </a:extLst>
          </p:cNvPr>
          <p:cNvSpPr>
            <a:spLocks noGrp="1"/>
          </p:cNvSpPr>
          <p:nvPr>
            <p:ph type="dt" sz="half" idx="10"/>
          </p:nvPr>
        </p:nvSpPr>
        <p:spPr/>
        <p:txBody>
          <a:bodyPr/>
          <a:lstStyle/>
          <a:p>
            <a:fld id="{FE90CE15-D14F-4B47-9E4D-3D74EAC4911E}" type="datetimeFigureOut">
              <a:rPr lang="en-US" smtClean="0"/>
              <a:t>4/17/2024</a:t>
            </a:fld>
            <a:endParaRPr lang="en-US"/>
          </a:p>
        </p:txBody>
      </p:sp>
      <p:sp>
        <p:nvSpPr>
          <p:cNvPr id="8" name="Footer Placeholder 7">
            <a:extLst>
              <a:ext uri="{FF2B5EF4-FFF2-40B4-BE49-F238E27FC236}">
                <a16:creationId xmlns:a16="http://schemas.microsoft.com/office/drawing/2014/main" id="{4866E7BF-25F2-D534-8489-B999BCE2C9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813F0C-FD5D-08F9-9ACB-104778CF1FFC}"/>
              </a:ext>
            </a:extLst>
          </p:cNvPr>
          <p:cNvSpPr>
            <a:spLocks noGrp="1"/>
          </p:cNvSpPr>
          <p:nvPr>
            <p:ph type="sldNum" sz="quarter" idx="12"/>
          </p:nvPr>
        </p:nvSpPr>
        <p:spPr/>
        <p:txBody>
          <a:bodyPr/>
          <a:lstStyle/>
          <a:p>
            <a:fld id="{DA06115A-0340-F94A-BCCD-62EB33E44B56}" type="slidenum">
              <a:rPr lang="en-US" smtClean="0"/>
              <a:t>‹#›</a:t>
            </a:fld>
            <a:endParaRPr lang="en-US"/>
          </a:p>
        </p:txBody>
      </p:sp>
    </p:spTree>
    <p:extLst>
      <p:ext uri="{BB962C8B-B14F-4D97-AF65-F5344CB8AC3E}">
        <p14:creationId xmlns:p14="http://schemas.microsoft.com/office/powerpoint/2010/main" val="1894278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D62D3-FFEC-24FC-D886-78B636058C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D268DB-9637-7285-D0C8-EF9896EA269C}"/>
              </a:ext>
            </a:extLst>
          </p:cNvPr>
          <p:cNvSpPr>
            <a:spLocks noGrp="1"/>
          </p:cNvSpPr>
          <p:nvPr>
            <p:ph type="dt" sz="half" idx="10"/>
          </p:nvPr>
        </p:nvSpPr>
        <p:spPr/>
        <p:txBody>
          <a:bodyPr/>
          <a:lstStyle/>
          <a:p>
            <a:fld id="{FE90CE15-D14F-4B47-9E4D-3D74EAC4911E}" type="datetimeFigureOut">
              <a:rPr lang="en-US" smtClean="0"/>
              <a:t>4/17/2024</a:t>
            </a:fld>
            <a:endParaRPr lang="en-US"/>
          </a:p>
        </p:txBody>
      </p:sp>
      <p:sp>
        <p:nvSpPr>
          <p:cNvPr id="4" name="Footer Placeholder 3">
            <a:extLst>
              <a:ext uri="{FF2B5EF4-FFF2-40B4-BE49-F238E27FC236}">
                <a16:creationId xmlns:a16="http://schemas.microsoft.com/office/drawing/2014/main" id="{B2C714A3-135C-D171-A85B-B92B248FBE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1ED402-5025-FC05-F900-3B40E97AB2B7}"/>
              </a:ext>
            </a:extLst>
          </p:cNvPr>
          <p:cNvSpPr>
            <a:spLocks noGrp="1"/>
          </p:cNvSpPr>
          <p:nvPr>
            <p:ph type="sldNum" sz="quarter" idx="12"/>
          </p:nvPr>
        </p:nvSpPr>
        <p:spPr/>
        <p:txBody>
          <a:bodyPr/>
          <a:lstStyle/>
          <a:p>
            <a:fld id="{DA06115A-0340-F94A-BCCD-62EB33E44B56}" type="slidenum">
              <a:rPr lang="en-US" smtClean="0"/>
              <a:t>‹#›</a:t>
            </a:fld>
            <a:endParaRPr lang="en-US"/>
          </a:p>
        </p:txBody>
      </p:sp>
    </p:spTree>
    <p:extLst>
      <p:ext uri="{BB962C8B-B14F-4D97-AF65-F5344CB8AC3E}">
        <p14:creationId xmlns:p14="http://schemas.microsoft.com/office/powerpoint/2010/main" val="1318625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07E30C-2382-3DF0-23B5-C1769A1439C0}"/>
              </a:ext>
            </a:extLst>
          </p:cNvPr>
          <p:cNvSpPr>
            <a:spLocks noGrp="1"/>
          </p:cNvSpPr>
          <p:nvPr>
            <p:ph type="dt" sz="half" idx="10"/>
          </p:nvPr>
        </p:nvSpPr>
        <p:spPr/>
        <p:txBody>
          <a:bodyPr/>
          <a:lstStyle/>
          <a:p>
            <a:fld id="{FE90CE15-D14F-4B47-9E4D-3D74EAC4911E}" type="datetimeFigureOut">
              <a:rPr lang="en-US" smtClean="0"/>
              <a:t>4/17/2024</a:t>
            </a:fld>
            <a:endParaRPr lang="en-US"/>
          </a:p>
        </p:txBody>
      </p:sp>
      <p:sp>
        <p:nvSpPr>
          <p:cNvPr id="3" name="Footer Placeholder 2">
            <a:extLst>
              <a:ext uri="{FF2B5EF4-FFF2-40B4-BE49-F238E27FC236}">
                <a16:creationId xmlns:a16="http://schemas.microsoft.com/office/drawing/2014/main" id="{C68B7D08-48B0-CEC1-01EC-8AB07BBBD3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F2E96D-337A-B1C4-909C-2E6C9997F8ED}"/>
              </a:ext>
            </a:extLst>
          </p:cNvPr>
          <p:cNvSpPr>
            <a:spLocks noGrp="1"/>
          </p:cNvSpPr>
          <p:nvPr>
            <p:ph type="sldNum" sz="quarter" idx="12"/>
          </p:nvPr>
        </p:nvSpPr>
        <p:spPr/>
        <p:txBody>
          <a:bodyPr/>
          <a:lstStyle/>
          <a:p>
            <a:fld id="{DA06115A-0340-F94A-BCCD-62EB33E44B56}" type="slidenum">
              <a:rPr lang="en-US" smtClean="0"/>
              <a:t>‹#›</a:t>
            </a:fld>
            <a:endParaRPr lang="en-US"/>
          </a:p>
        </p:txBody>
      </p:sp>
    </p:spTree>
    <p:extLst>
      <p:ext uri="{BB962C8B-B14F-4D97-AF65-F5344CB8AC3E}">
        <p14:creationId xmlns:p14="http://schemas.microsoft.com/office/powerpoint/2010/main" val="586962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97CB0-6DAB-3591-09B8-692F4B1050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696467-B98D-96DD-5793-BF3375B6E5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B55DE7-1664-BF58-D6CA-127070C70B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562628-27F1-51F2-6B22-053E889EC2A0}"/>
              </a:ext>
            </a:extLst>
          </p:cNvPr>
          <p:cNvSpPr>
            <a:spLocks noGrp="1"/>
          </p:cNvSpPr>
          <p:nvPr>
            <p:ph type="dt" sz="half" idx="10"/>
          </p:nvPr>
        </p:nvSpPr>
        <p:spPr/>
        <p:txBody>
          <a:bodyPr/>
          <a:lstStyle/>
          <a:p>
            <a:fld id="{FE90CE15-D14F-4B47-9E4D-3D74EAC4911E}" type="datetimeFigureOut">
              <a:rPr lang="en-US" smtClean="0"/>
              <a:t>4/17/2024</a:t>
            </a:fld>
            <a:endParaRPr lang="en-US"/>
          </a:p>
        </p:txBody>
      </p:sp>
      <p:sp>
        <p:nvSpPr>
          <p:cNvPr id="6" name="Footer Placeholder 5">
            <a:extLst>
              <a:ext uri="{FF2B5EF4-FFF2-40B4-BE49-F238E27FC236}">
                <a16:creationId xmlns:a16="http://schemas.microsoft.com/office/drawing/2014/main" id="{0BE8FD4D-5264-4966-253F-90F1F135C9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295A0A-5971-2968-413C-327610A46093}"/>
              </a:ext>
            </a:extLst>
          </p:cNvPr>
          <p:cNvSpPr>
            <a:spLocks noGrp="1"/>
          </p:cNvSpPr>
          <p:nvPr>
            <p:ph type="sldNum" sz="quarter" idx="12"/>
          </p:nvPr>
        </p:nvSpPr>
        <p:spPr/>
        <p:txBody>
          <a:bodyPr/>
          <a:lstStyle/>
          <a:p>
            <a:fld id="{DA06115A-0340-F94A-BCCD-62EB33E44B56}" type="slidenum">
              <a:rPr lang="en-US" smtClean="0"/>
              <a:t>‹#›</a:t>
            </a:fld>
            <a:endParaRPr lang="en-US"/>
          </a:p>
        </p:txBody>
      </p:sp>
    </p:spTree>
    <p:extLst>
      <p:ext uri="{BB962C8B-B14F-4D97-AF65-F5344CB8AC3E}">
        <p14:creationId xmlns:p14="http://schemas.microsoft.com/office/powerpoint/2010/main" val="3052129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0C51D-6569-0EFB-F37B-370A2A7CD4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070704-115D-14DD-462D-0B60718C66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3C9742-098E-83DC-1F74-682C629C0D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834007-F9DF-B837-FC61-7D4627D38EFA}"/>
              </a:ext>
            </a:extLst>
          </p:cNvPr>
          <p:cNvSpPr>
            <a:spLocks noGrp="1"/>
          </p:cNvSpPr>
          <p:nvPr>
            <p:ph type="dt" sz="half" idx="10"/>
          </p:nvPr>
        </p:nvSpPr>
        <p:spPr/>
        <p:txBody>
          <a:bodyPr/>
          <a:lstStyle/>
          <a:p>
            <a:fld id="{FE90CE15-D14F-4B47-9E4D-3D74EAC4911E}" type="datetimeFigureOut">
              <a:rPr lang="en-US" smtClean="0"/>
              <a:t>4/17/2024</a:t>
            </a:fld>
            <a:endParaRPr lang="en-US"/>
          </a:p>
        </p:txBody>
      </p:sp>
      <p:sp>
        <p:nvSpPr>
          <p:cNvPr id="6" name="Footer Placeholder 5">
            <a:extLst>
              <a:ext uri="{FF2B5EF4-FFF2-40B4-BE49-F238E27FC236}">
                <a16:creationId xmlns:a16="http://schemas.microsoft.com/office/drawing/2014/main" id="{AFE3829A-0DF3-D365-A346-1E83D9B873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D877D6-AEDF-F992-24FB-FF8F1DC6DD36}"/>
              </a:ext>
            </a:extLst>
          </p:cNvPr>
          <p:cNvSpPr>
            <a:spLocks noGrp="1"/>
          </p:cNvSpPr>
          <p:nvPr>
            <p:ph type="sldNum" sz="quarter" idx="12"/>
          </p:nvPr>
        </p:nvSpPr>
        <p:spPr/>
        <p:txBody>
          <a:bodyPr/>
          <a:lstStyle/>
          <a:p>
            <a:fld id="{DA06115A-0340-F94A-BCCD-62EB33E44B56}" type="slidenum">
              <a:rPr lang="en-US" smtClean="0"/>
              <a:t>‹#›</a:t>
            </a:fld>
            <a:endParaRPr lang="en-US"/>
          </a:p>
        </p:txBody>
      </p:sp>
    </p:spTree>
    <p:extLst>
      <p:ext uri="{BB962C8B-B14F-4D97-AF65-F5344CB8AC3E}">
        <p14:creationId xmlns:p14="http://schemas.microsoft.com/office/powerpoint/2010/main" val="2766747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56158F-D3EC-AEDE-0D6B-2F67DD6F38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AA1A85-1E41-54E7-88D4-2770F91467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F80D49-89B9-F893-4DEB-4BB76E9CA3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90CE15-D14F-4B47-9E4D-3D74EAC4911E}" type="datetimeFigureOut">
              <a:rPr lang="en-US" smtClean="0"/>
              <a:t>4/17/2024</a:t>
            </a:fld>
            <a:endParaRPr lang="en-US"/>
          </a:p>
        </p:txBody>
      </p:sp>
      <p:sp>
        <p:nvSpPr>
          <p:cNvPr id="5" name="Footer Placeholder 4">
            <a:extLst>
              <a:ext uri="{FF2B5EF4-FFF2-40B4-BE49-F238E27FC236}">
                <a16:creationId xmlns:a16="http://schemas.microsoft.com/office/drawing/2014/main" id="{A1D5AB59-F00A-05C2-B219-EDE2B79A1A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DE2FED-A947-A84E-016F-1D95BF9BF3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06115A-0340-F94A-BCCD-62EB33E44B56}" type="slidenum">
              <a:rPr lang="en-US" smtClean="0"/>
              <a:t>‹#›</a:t>
            </a:fld>
            <a:endParaRPr lang="en-US"/>
          </a:p>
        </p:txBody>
      </p:sp>
    </p:spTree>
    <p:extLst>
      <p:ext uri="{BB962C8B-B14F-4D97-AF65-F5344CB8AC3E}">
        <p14:creationId xmlns:p14="http://schemas.microsoft.com/office/powerpoint/2010/main" val="30937078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0.tmp"/></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customXml" Target="../ink/ink3.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customXml" Target="../ink/ink4.xml"/><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image" Target="../media/image36.tmp"/><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image" Target="../media/image38.tmp"/><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image" Target="../media/image40.tmp"/><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image" Target="../media/image42.tmp"/><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image" Target="../media/image44.tmp"/><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descr="I Am Malala by Malala Yousafzai | Hachette Book Group">
            <a:extLst>
              <a:ext uri="{FF2B5EF4-FFF2-40B4-BE49-F238E27FC236}">
                <a16:creationId xmlns:a16="http://schemas.microsoft.com/office/drawing/2014/main" id="{E6C2830F-0D18-CDA1-2612-75CB2D9BD9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210" y="802250"/>
            <a:ext cx="3482875" cy="52534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CE5EC76-A590-ED5A-0070-189CC7D879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713" y="802249"/>
            <a:ext cx="3312462" cy="522470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ong Walk to Freedom by Nelson Mandela | Hachette Book Group">
            <a:extLst>
              <a:ext uri="{FF2B5EF4-FFF2-40B4-BE49-F238E27FC236}">
                <a16:creationId xmlns:a16="http://schemas.microsoft.com/office/drawing/2014/main" id="{1A95330E-DB92-5F0A-9BD3-337E85507B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8615" y="802249"/>
            <a:ext cx="3448826" cy="525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433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C29B812-180B-85E3-24A1-3CB60C86BDCA}"/>
              </a:ext>
            </a:extLst>
          </p:cNvPr>
          <p:cNvGraphicFramePr>
            <a:graphicFrameLocks noGrp="1"/>
          </p:cNvGraphicFramePr>
          <p:nvPr>
            <p:extLst>
              <p:ext uri="{D42A27DB-BD31-4B8C-83A1-F6EECF244321}">
                <p14:modId xmlns:p14="http://schemas.microsoft.com/office/powerpoint/2010/main" val="2763888260"/>
              </p:ext>
            </p:extLst>
          </p:nvPr>
        </p:nvGraphicFramePr>
        <p:xfrm>
          <a:off x="0" y="0"/>
          <a:ext cx="12192000" cy="6857999"/>
        </p:xfrm>
        <a:graphic>
          <a:graphicData uri="http://schemas.openxmlformats.org/drawingml/2006/table">
            <a:tbl>
              <a:tblPr firstRow="1" firstCol="1" bandRow="1">
                <a:tableStyleId>{5C22544A-7EE6-4342-B048-85BDC9FD1C3A}</a:tableStyleId>
              </a:tblPr>
              <a:tblGrid>
                <a:gridCol w="6096000">
                  <a:extLst>
                    <a:ext uri="{9D8B030D-6E8A-4147-A177-3AD203B41FA5}">
                      <a16:colId xmlns:a16="http://schemas.microsoft.com/office/drawing/2014/main" val="1697887776"/>
                    </a:ext>
                  </a:extLst>
                </a:gridCol>
                <a:gridCol w="6096000">
                  <a:extLst>
                    <a:ext uri="{9D8B030D-6E8A-4147-A177-3AD203B41FA5}">
                      <a16:colId xmlns:a16="http://schemas.microsoft.com/office/drawing/2014/main" val="761090944"/>
                    </a:ext>
                  </a:extLst>
                </a:gridCol>
              </a:tblGrid>
              <a:tr h="550327">
                <a:tc>
                  <a:txBody>
                    <a:bodyPr/>
                    <a:lstStyle/>
                    <a:p>
                      <a:pPr marL="0" marR="0">
                        <a:lnSpc>
                          <a:spcPct val="107000"/>
                        </a:lnSpc>
                        <a:spcBef>
                          <a:spcPts val="0"/>
                        </a:spcBef>
                        <a:spcAft>
                          <a:spcPts val="0"/>
                        </a:spcAft>
                      </a:pPr>
                      <a:r>
                        <a:rPr lang="en-US" sz="2400" dirty="0">
                          <a:effectLst/>
                        </a:rPr>
                        <a:t>Benjamin’s words</a:t>
                      </a:r>
                      <a:endParaRPr lang="en-US" sz="20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400" dirty="0">
                          <a:effectLst/>
                        </a:rPr>
                        <a:t>Abinadi’s words</a:t>
                      </a:r>
                      <a:endParaRPr lang="en-US" sz="20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959254321"/>
                  </a:ext>
                </a:extLst>
              </a:tr>
              <a:tr h="6307672">
                <a:tc>
                  <a:txBody>
                    <a:bodyPr/>
                    <a:lstStyle/>
                    <a:p>
                      <a:pPr marL="0" marR="0">
                        <a:lnSpc>
                          <a:spcPct val="107000"/>
                        </a:lnSpc>
                        <a:spcBef>
                          <a:spcPts val="0"/>
                        </a:spcBef>
                        <a:spcAft>
                          <a:spcPts val="0"/>
                        </a:spcAft>
                      </a:pPr>
                      <a:r>
                        <a:rPr lang="en-US" sz="2700" dirty="0">
                          <a:effectLst/>
                        </a:rPr>
                        <a:t>“The </a:t>
                      </a:r>
                      <a:r>
                        <a:rPr lang="en-US" sz="2700" dirty="0">
                          <a:solidFill>
                            <a:srgbClr val="FFFF00"/>
                          </a:solidFill>
                          <a:effectLst/>
                        </a:rPr>
                        <a:t>natural man</a:t>
                      </a:r>
                      <a:r>
                        <a:rPr lang="en-US" sz="2700" dirty="0">
                          <a:effectLst/>
                        </a:rPr>
                        <a:t> is an </a:t>
                      </a:r>
                      <a:r>
                        <a:rPr lang="en-US" sz="2700" dirty="0">
                          <a:solidFill>
                            <a:schemeClr val="accent4"/>
                          </a:solidFill>
                          <a:effectLst/>
                        </a:rPr>
                        <a:t>enemy to God</a:t>
                      </a:r>
                      <a:r>
                        <a:rPr lang="en-US" sz="2700" dirty="0">
                          <a:effectLst/>
                        </a:rPr>
                        <a:t>…[and] at the judgment day…</a:t>
                      </a:r>
                      <a:r>
                        <a:rPr lang="en-US" sz="2700" dirty="0">
                          <a:solidFill>
                            <a:schemeClr val="accent2">
                              <a:lumMod val="60000"/>
                              <a:lumOff val="40000"/>
                            </a:schemeClr>
                          </a:solidFill>
                          <a:effectLst/>
                        </a:rPr>
                        <a:t>every man…shall be judged…according to his works, whether they be good, or whether they be evil. And if they be evil</a:t>
                      </a:r>
                      <a:r>
                        <a:rPr lang="en-US" sz="2700" dirty="0">
                          <a:effectLst/>
                        </a:rPr>
                        <a:t>…they have drunk damnation to their own souls. </a:t>
                      </a:r>
                      <a:r>
                        <a:rPr lang="en-US" sz="2700" dirty="0">
                          <a:solidFill>
                            <a:schemeClr val="accent6">
                              <a:lumMod val="60000"/>
                              <a:lumOff val="40000"/>
                            </a:schemeClr>
                          </a:solidFill>
                          <a:effectLst/>
                        </a:rPr>
                        <a:t>[But] the time shall come when the knowledge of a Savior shall spread throughout every nation, kindred, tongue and people…[for] salvation can come…only in and through the name of Christ, the Lord</a:t>
                      </a:r>
                      <a:r>
                        <a:rPr lang="en-US" sz="2700" dirty="0">
                          <a:effectLst/>
                        </a:rPr>
                        <a:t>…” </a:t>
                      </a:r>
                    </a:p>
                    <a:p>
                      <a:pPr marL="0" marR="0">
                        <a:lnSpc>
                          <a:spcPct val="107000"/>
                        </a:lnSpc>
                        <a:spcBef>
                          <a:spcPts val="0"/>
                        </a:spcBef>
                        <a:spcAft>
                          <a:spcPts val="0"/>
                        </a:spcAft>
                      </a:pPr>
                      <a:endParaRPr lang="en-US" sz="2700" dirty="0">
                        <a:effectLst/>
                      </a:endParaRPr>
                    </a:p>
                    <a:p>
                      <a:pPr marL="0" marR="0">
                        <a:lnSpc>
                          <a:spcPct val="107000"/>
                        </a:lnSpc>
                        <a:spcBef>
                          <a:spcPts val="0"/>
                        </a:spcBef>
                        <a:spcAft>
                          <a:spcPts val="0"/>
                        </a:spcAft>
                      </a:pPr>
                      <a:r>
                        <a:rPr lang="en-US" sz="2700" dirty="0">
                          <a:effectLst/>
                        </a:rPr>
                        <a:t>Mosiah 3:17–25</a:t>
                      </a:r>
                      <a:endParaRPr lang="en-US" sz="27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700" b="1" kern="1200" dirty="0">
                          <a:solidFill>
                            <a:schemeClr val="lt1"/>
                          </a:solidFill>
                          <a:effectLst/>
                          <a:latin typeface="+mn-lt"/>
                          <a:ea typeface="+mn-ea"/>
                          <a:cs typeface="+mn-cs"/>
                        </a:rPr>
                        <a:t>“He that persists in his own </a:t>
                      </a:r>
                      <a:r>
                        <a:rPr lang="en-US" sz="2700" b="1" kern="1200" dirty="0">
                          <a:solidFill>
                            <a:srgbClr val="FFFF00"/>
                          </a:solidFill>
                          <a:effectLst/>
                          <a:latin typeface="+mn-lt"/>
                          <a:ea typeface="+mn-ea"/>
                          <a:cs typeface="+mn-cs"/>
                        </a:rPr>
                        <a:t>carnal nature</a:t>
                      </a:r>
                      <a:r>
                        <a:rPr lang="en-US" sz="2700" b="1" kern="1200" dirty="0">
                          <a:solidFill>
                            <a:schemeClr val="lt1"/>
                          </a:solidFill>
                          <a:effectLst/>
                          <a:latin typeface="+mn-lt"/>
                          <a:ea typeface="+mn-ea"/>
                          <a:cs typeface="+mn-cs"/>
                        </a:rPr>
                        <a:t>…is…an </a:t>
                      </a:r>
                      <a:r>
                        <a:rPr lang="en-US" sz="2700" b="1" dirty="0">
                          <a:solidFill>
                            <a:schemeClr val="accent4"/>
                          </a:solidFill>
                          <a:effectLst/>
                        </a:rPr>
                        <a:t>enemy to God</a:t>
                      </a:r>
                      <a:r>
                        <a:rPr lang="en-US" sz="2700" b="1" dirty="0">
                          <a:solidFill>
                            <a:schemeClr val="accent2">
                              <a:lumMod val="60000"/>
                              <a:lumOff val="40000"/>
                            </a:schemeClr>
                          </a:solidFill>
                          <a:effectLst/>
                        </a:rPr>
                        <a:t>…[and all] shall…be judged…according to their works whether they be good or whether they be evil…and if they be evil </a:t>
                      </a:r>
                      <a:r>
                        <a:rPr lang="en-US" sz="2700" b="1" kern="1200" dirty="0">
                          <a:solidFill>
                            <a:schemeClr val="lt1"/>
                          </a:solidFill>
                          <a:effectLst/>
                          <a:latin typeface="+mn-lt"/>
                          <a:ea typeface="+mn-ea"/>
                          <a:cs typeface="+mn-cs"/>
                        </a:rPr>
                        <a:t>[they receive] the resurrection of endless damnation</a:t>
                      </a:r>
                      <a:r>
                        <a:rPr lang="en-US" sz="2700" b="1" kern="1200" dirty="0">
                          <a:solidFill>
                            <a:schemeClr val="accent6">
                              <a:lumMod val="60000"/>
                              <a:lumOff val="40000"/>
                            </a:schemeClr>
                          </a:solidFill>
                          <a:effectLst/>
                          <a:latin typeface="+mn-lt"/>
                          <a:ea typeface="+mn-ea"/>
                          <a:cs typeface="+mn-cs"/>
                        </a:rPr>
                        <a:t>…[But] the time shall come when… every nation, kindred, tongue, and people…shall see the salvation of the Lord…[for] only in and through Christ can ye be saved…redemption cometh through Christ the Lord</a:t>
                      </a:r>
                      <a:r>
                        <a:rPr lang="en-US" sz="2700" b="1" kern="1200" dirty="0">
                          <a:solidFill>
                            <a:schemeClr val="lt1"/>
                          </a:solidFill>
                          <a:effectLst/>
                          <a:latin typeface="+mn-lt"/>
                          <a:ea typeface="+mn-ea"/>
                          <a:cs typeface="+mn-cs"/>
                        </a:rPr>
                        <a:t>…” </a:t>
                      </a:r>
                    </a:p>
                    <a:p>
                      <a:pPr marL="0" marR="0">
                        <a:lnSpc>
                          <a:spcPct val="107000"/>
                        </a:lnSpc>
                        <a:spcBef>
                          <a:spcPts val="0"/>
                        </a:spcBef>
                        <a:spcAft>
                          <a:spcPts val="0"/>
                        </a:spcAft>
                      </a:pPr>
                      <a:endParaRPr lang="en-US" sz="2700" b="1" kern="1200" dirty="0">
                        <a:solidFill>
                          <a:schemeClr val="lt1"/>
                        </a:solidFill>
                        <a:effectLst/>
                        <a:latin typeface="+mn-lt"/>
                        <a:ea typeface="+mn-ea"/>
                        <a:cs typeface="+mn-cs"/>
                      </a:endParaRPr>
                    </a:p>
                    <a:p>
                      <a:pPr marL="0" marR="0">
                        <a:lnSpc>
                          <a:spcPct val="107000"/>
                        </a:lnSpc>
                        <a:spcBef>
                          <a:spcPts val="0"/>
                        </a:spcBef>
                        <a:spcAft>
                          <a:spcPts val="0"/>
                        </a:spcAft>
                      </a:pPr>
                      <a:r>
                        <a:rPr lang="en-US" sz="2700" b="1" kern="1200" dirty="0">
                          <a:solidFill>
                            <a:schemeClr val="lt1"/>
                          </a:solidFill>
                          <a:effectLst/>
                          <a:latin typeface="+mn-lt"/>
                          <a:ea typeface="+mn-ea"/>
                          <a:cs typeface="+mn-cs"/>
                        </a:rPr>
                        <a:t> Mosiah 16:1–15</a:t>
                      </a:r>
                    </a:p>
                  </a:txBody>
                  <a:tcPr marL="68580" marR="68580" marT="0" marB="0">
                    <a:solidFill>
                      <a:srgbClr val="4472C4"/>
                    </a:solidFill>
                  </a:tcPr>
                </a:tc>
                <a:extLst>
                  <a:ext uri="{0D108BD9-81ED-4DB2-BD59-A6C34878D82A}">
                    <a16:rowId xmlns:a16="http://schemas.microsoft.com/office/drawing/2014/main" val="2452208686"/>
                  </a:ext>
                </a:extLst>
              </a:tr>
            </a:tbl>
          </a:graphicData>
        </a:graphic>
      </p:graphicFrame>
    </p:spTree>
    <p:extLst>
      <p:ext uri="{BB962C8B-B14F-4D97-AF65-F5344CB8AC3E}">
        <p14:creationId xmlns:p14="http://schemas.microsoft.com/office/powerpoint/2010/main" val="1315658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hicken next to a egg&#10;&#10;Description automatically generated">
            <a:extLst>
              <a:ext uri="{FF2B5EF4-FFF2-40B4-BE49-F238E27FC236}">
                <a16:creationId xmlns:a16="http://schemas.microsoft.com/office/drawing/2014/main" id="{E28F6AB2-DD6B-663B-C562-102790118DFD}"/>
              </a:ext>
            </a:extLst>
          </p:cNvPr>
          <p:cNvPicPr>
            <a:picLocks noChangeAspect="1"/>
          </p:cNvPicPr>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2844925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collage of a person standing on a balcony&#10;&#10;Description automatically generated">
            <a:extLst>
              <a:ext uri="{FF2B5EF4-FFF2-40B4-BE49-F238E27FC236}">
                <a16:creationId xmlns:a16="http://schemas.microsoft.com/office/drawing/2014/main" id="{B43AA71F-793F-4137-EA0E-044E309503E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36997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6EF251-A5FB-676B-801C-536C8E162A0A}"/>
              </a:ext>
            </a:extLst>
          </p:cNvPr>
          <p:cNvPicPr>
            <a:picLocks noChangeAspect="1"/>
          </p:cNvPicPr>
          <p:nvPr/>
        </p:nvPicPr>
        <p:blipFill rotWithShape="1">
          <a:blip r:embed="rId3"/>
          <a:srcRect t="30" b="30"/>
          <a:stretch/>
        </p:blipFill>
        <p:spPr>
          <a:xfrm>
            <a:off x="0" y="0"/>
            <a:ext cx="12192000" cy="6858000"/>
          </a:xfrm>
          <a:prstGeom prst="rect">
            <a:avLst/>
          </a:prstGeom>
        </p:spPr>
      </p:pic>
      <p:sp>
        <p:nvSpPr>
          <p:cNvPr id="10" name="TextBox 9">
            <a:extLst>
              <a:ext uri="{FF2B5EF4-FFF2-40B4-BE49-F238E27FC236}">
                <a16:creationId xmlns:a16="http://schemas.microsoft.com/office/drawing/2014/main" id="{71034149-A84C-CCC8-4FA5-68C8A4D72A7E}"/>
              </a:ext>
            </a:extLst>
          </p:cNvPr>
          <p:cNvSpPr txBox="1"/>
          <p:nvPr/>
        </p:nvSpPr>
        <p:spPr>
          <a:xfrm>
            <a:off x="7031116" y="31146"/>
            <a:ext cx="5160884" cy="1477328"/>
          </a:xfrm>
          <a:prstGeom prst="rect">
            <a:avLst/>
          </a:prstGeom>
          <a:noFill/>
        </p:spPr>
        <p:txBody>
          <a:bodyPr wrap="square">
            <a:spAutoFit/>
          </a:bodyPr>
          <a:lstStyle/>
          <a:p>
            <a:pPr marL="571500" marR="0" lvl="0" indent="-5715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FEFDF8"/>
                </a:solidFill>
                <a:effectLst>
                  <a:glow rad="190500">
                    <a:prstClr val="black">
                      <a:alpha val="75000"/>
                    </a:prstClr>
                  </a:glow>
                </a:effectLst>
                <a:uLnTx/>
                <a:uFillTx/>
                <a:latin typeface="Calibri" panose="020F0502020204030204"/>
                <a:ea typeface="+mn-ea"/>
                <a:cs typeface="+mn-cs"/>
              </a:rPr>
              <a:t>King Benjamin gave his address in 124 BC </a:t>
            </a:r>
            <a:r>
              <a:rPr kumimoji="0" lang="en-US" sz="2800" b="1" i="0" u="none" strike="noStrike" kern="1200" cap="none" spc="0" normalizeH="0" baseline="0" noProof="0" dirty="0">
                <a:ln>
                  <a:noFill/>
                </a:ln>
                <a:solidFill>
                  <a:srgbClr val="FEFDF8"/>
                </a:solidFill>
                <a:effectLst>
                  <a:glow rad="190500">
                    <a:prstClr val="black">
                      <a:alpha val="75000"/>
                    </a:prstClr>
                  </a:glow>
                </a:effectLst>
                <a:uLnTx/>
                <a:uFillTx/>
                <a:latin typeface="Calibri" panose="020F0502020204030204"/>
                <a:ea typeface="+mn-ea"/>
                <a:cs typeface="+mn-cs"/>
              </a:rPr>
              <a:t>(Mosiah 6:4)</a:t>
            </a:r>
          </a:p>
        </p:txBody>
      </p:sp>
      <p:sp>
        <p:nvSpPr>
          <p:cNvPr id="2" name="TextBox 1">
            <a:extLst>
              <a:ext uri="{FF2B5EF4-FFF2-40B4-BE49-F238E27FC236}">
                <a16:creationId xmlns:a16="http://schemas.microsoft.com/office/drawing/2014/main" id="{14E645BF-9C72-8716-1F43-8BB395D34FC2}"/>
              </a:ext>
            </a:extLst>
          </p:cNvPr>
          <p:cNvSpPr txBox="1"/>
          <p:nvPr/>
        </p:nvSpPr>
        <p:spPr>
          <a:xfrm>
            <a:off x="1257300" y="457200"/>
            <a:ext cx="2162176" cy="1588127"/>
          </a:xfrm>
          <a:prstGeom prst="rect">
            <a:avLst/>
          </a:prstGeom>
          <a:noFill/>
        </p:spPr>
        <p:txBody>
          <a:bodyPr wrap="square">
            <a:spAutoFit/>
          </a:bodyPr>
          <a:lstStyle/>
          <a:p>
            <a:pPr marR="0" lvl="0" algn="ctr" defTabSz="914400" rtl="0" eaLnBrk="1" fontAlgn="auto" latinLnBrk="0" hangingPunct="1">
              <a:lnSpc>
                <a:spcPct val="90000"/>
              </a:lnSpc>
              <a:spcBef>
                <a:spcPts val="0"/>
              </a:spcBef>
              <a:spcAft>
                <a:spcPts val="0"/>
              </a:spcAft>
              <a:buClrTx/>
              <a:buSzTx/>
              <a:tabLst/>
              <a:defRPr/>
            </a:pPr>
            <a:r>
              <a:rPr lang="en-US" sz="3600" b="1" dirty="0">
                <a:solidFill>
                  <a:srgbClr val="FEFDF8"/>
                </a:solidFill>
                <a:effectLst>
                  <a:glow rad="190500">
                    <a:prstClr val="black">
                      <a:alpha val="75000"/>
                    </a:prstClr>
                  </a:glow>
                </a:effectLst>
                <a:latin typeface="Calibri" panose="020F0502020204030204"/>
              </a:rPr>
              <a:t>Who</a:t>
            </a:r>
          </a:p>
          <a:p>
            <a:pPr marR="0" lvl="0" algn="ctr" defTabSz="914400" rtl="0" eaLnBrk="1" fontAlgn="auto" latinLnBrk="0" hangingPunct="1">
              <a:lnSpc>
                <a:spcPct val="90000"/>
              </a:lnSpc>
              <a:spcBef>
                <a:spcPts val="0"/>
              </a:spcBef>
              <a:spcAft>
                <a:spcPts val="0"/>
              </a:spcAft>
              <a:buClrTx/>
              <a:buSzTx/>
              <a:tabLst/>
              <a:defRPr/>
            </a:pPr>
            <a:r>
              <a:rPr kumimoji="0" lang="en-US" sz="3600" b="1" i="1" u="none" strike="noStrike" kern="1200" cap="none" spc="0" normalizeH="0" baseline="0" noProof="0" dirty="0">
                <a:ln>
                  <a:noFill/>
                </a:ln>
                <a:solidFill>
                  <a:srgbClr val="FEFDF8"/>
                </a:solidFill>
                <a:effectLst>
                  <a:glow rad="190500">
                    <a:prstClr val="black">
                      <a:alpha val="75000"/>
                    </a:prstClr>
                  </a:glow>
                </a:effectLst>
                <a:uLnTx/>
                <a:uFillTx/>
                <a:latin typeface="Calibri" panose="020F0502020204030204"/>
                <a:ea typeface="+mn-ea"/>
                <a:cs typeface="+mn-cs"/>
              </a:rPr>
              <a:t>Influenced</a:t>
            </a:r>
          </a:p>
          <a:p>
            <a:pPr marR="0" lvl="0" algn="ctr" defTabSz="914400" rtl="0" eaLnBrk="1" fontAlgn="auto" latinLnBrk="0" hangingPunct="1">
              <a:lnSpc>
                <a:spcPct val="90000"/>
              </a:lnSpc>
              <a:spcBef>
                <a:spcPts val="0"/>
              </a:spcBef>
              <a:spcAft>
                <a:spcPts val="0"/>
              </a:spcAft>
              <a:buClrTx/>
              <a:buSzTx/>
              <a:tabLst/>
              <a:defRPr/>
            </a:pPr>
            <a:r>
              <a:rPr lang="en-US" sz="3600" b="1" dirty="0">
                <a:solidFill>
                  <a:srgbClr val="FEFDF8"/>
                </a:solidFill>
                <a:effectLst>
                  <a:glow rad="190500">
                    <a:prstClr val="black">
                      <a:alpha val="75000"/>
                    </a:prstClr>
                  </a:glow>
                </a:effectLst>
                <a:latin typeface="Calibri" panose="020F0502020204030204"/>
              </a:rPr>
              <a:t>Who?</a:t>
            </a:r>
            <a:endParaRPr kumimoji="0" lang="en-US" sz="3600" b="1" u="none" strike="noStrike" kern="1200" cap="none" spc="0" normalizeH="0" baseline="0" noProof="0" dirty="0">
              <a:ln>
                <a:noFill/>
              </a:ln>
              <a:solidFill>
                <a:srgbClr val="FEFDF8"/>
              </a:solidFill>
              <a:effectLst>
                <a:glow rad="190500">
                  <a:prstClr val="black">
                    <a:alpha val="75000"/>
                  </a:prstClr>
                </a:glow>
              </a:effectLst>
              <a:uLnTx/>
              <a:uFillTx/>
              <a:latin typeface="Calibri" panose="020F0502020204030204"/>
              <a:ea typeface="+mn-ea"/>
              <a:cs typeface="+mn-cs"/>
            </a:endParaRPr>
          </a:p>
        </p:txBody>
      </p:sp>
    </p:spTree>
    <p:extLst>
      <p:ext uri="{BB962C8B-B14F-4D97-AF65-F5344CB8AC3E}">
        <p14:creationId xmlns:p14="http://schemas.microsoft.com/office/powerpoint/2010/main" val="1648729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6EF251-A5FB-676B-801C-536C8E162A0A}"/>
              </a:ext>
            </a:extLst>
          </p:cNvPr>
          <p:cNvPicPr>
            <a:picLocks noChangeAspect="1"/>
          </p:cNvPicPr>
          <p:nvPr/>
        </p:nvPicPr>
        <p:blipFill rotWithShape="1">
          <a:blip r:embed="rId3"/>
          <a:srcRect t="30" b="30"/>
          <a:stretch/>
        </p:blipFill>
        <p:spPr>
          <a:xfrm>
            <a:off x="0" y="0"/>
            <a:ext cx="12192000" cy="6858000"/>
          </a:xfrm>
          <a:prstGeom prst="rect">
            <a:avLst/>
          </a:prstGeom>
        </p:spPr>
      </p:pic>
      <p:sp>
        <p:nvSpPr>
          <p:cNvPr id="10" name="TextBox 9">
            <a:extLst>
              <a:ext uri="{FF2B5EF4-FFF2-40B4-BE49-F238E27FC236}">
                <a16:creationId xmlns:a16="http://schemas.microsoft.com/office/drawing/2014/main" id="{71034149-A84C-CCC8-4FA5-68C8A4D72A7E}"/>
              </a:ext>
            </a:extLst>
          </p:cNvPr>
          <p:cNvSpPr txBox="1"/>
          <p:nvPr/>
        </p:nvSpPr>
        <p:spPr>
          <a:xfrm>
            <a:off x="7031116" y="31146"/>
            <a:ext cx="5160884" cy="2862322"/>
          </a:xfrm>
          <a:prstGeom prst="rect">
            <a:avLst/>
          </a:prstGeom>
          <a:noFill/>
        </p:spPr>
        <p:txBody>
          <a:bodyPr wrap="square">
            <a:spAutoFit/>
          </a:bodyPr>
          <a:lstStyle/>
          <a:p>
            <a:pPr marL="571500" marR="0" lvl="0" indent="-5715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FEFDF8"/>
                </a:solidFill>
                <a:effectLst>
                  <a:glow rad="190500">
                    <a:prstClr val="black">
                      <a:alpha val="75000"/>
                    </a:prstClr>
                  </a:glow>
                </a:effectLst>
                <a:uLnTx/>
                <a:uFillTx/>
                <a:latin typeface="Calibri" panose="020F0502020204030204"/>
                <a:ea typeface="+mn-ea"/>
                <a:cs typeface="+mn-cs"/>
              </a:rPr>
              <a:t>King Benjamin gave his address in 124 BC </a:t>
            </a:r>
            <a:r>
              <a:rPr kumimoji="0" lang="en-US" sz="2800" b="1" i="0" u="none" strike="noStrike" kern="1200" cap="none" spc="0" normalizeH="0" baseline="0" noProof="0" dirty="0">
                <a:ln>
                  <a:noFill/>
                </a:ln>
                <a:solidFill>
                  <a:srgbClr val="FEFDF8"/>
                </a:solidFill>
                <a:effectLst>
                  <a:glow rad="190500">
                    <a:prstClr val="black">
                      <a:alpha val="75000"/>
                    </a:prstClr>
                  </a:glow>
                </a:effectLst>
                <a:uLnTx/>
                <a:uFillTx/>
                <a:latin typeface="Calibri" panose="020F0502020204030204"/>
                <a:ea typeface="+mn-ea"/>
                <a:cs typeface="+mn-cs"/>
              </a:rPr>
              <a:t>(Mosiah 6:4)</a:t>
            </a:r>
          </a:p>
          <a:p>
            <a:pPr marL="571500" marR="0" lvl="0" indent="-5715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3600" b="1" dirty="0">
                <a:solidFill>
                  <a:srgbClr val="FEFDF8"/>
                </a:solidFill>
                <a:effectLst>
                  <a:glow rad="190500">
                    <a:prstClr val="black">
                      <a:alpha val="75000"/>
                    </a:prstClr>
                  </a:glow>
                </a:effectLst>
                <a:latin typeface="Calibri" panose="020F0502020204030204"/>
              </a:rPr>
              <a:t>Alma the Elder died in 91 BC at age 82 </a:t>
            </a:r>
            <a:r>
              <a:rPr lang="en-US" sz="2800" b="1" dirty="0">
                <a:solidFill>
                  <a:srgbClr val="FEFDF8"/>
                </a:solidFill>
                <a:effectLst>
                  <a:glow rad="190500">
                    <a:prstClr val="black">
                      <a:alpha val="75000"/>
                    </a:prstClr>
                  </a:glow>
                </a:effectLst>
                <a:latin typeface="Calibri" panose="020F0502020204030204"/>
              </a:rPr>
              <a:t>(Mosiah 29:46)</a:t>
            </a:r>
          </a:p>
        </p:txBody>
      </p:sp>
      <p:sp>
        <p:nvSpPr>
          <p:cNvPr id="2" name="TextBox 1">
            <a:extLst>
              <a:ext uri="{FF2B5EF4-FFF2-40B4-BE49-F238E27FC236}">
                <a16:creationId xmlns:a16="http://schemas.microsoft.com/office/drawing/2014/main" id="{14E645BF-9C72-8716-1F43-8BB395D34FC2}"/>
              </a:ext>
            </a:extLst>
          </p:cNvPr>
          <p:cNvSpPr txBox="1"/>
          <p:nvPr/>
        </p:nvSpPr>
        <p:spPr>
          <a:xfrm>
            <a:off x="1257300" y="457200"/>
            <a:ext cx="2162176" cy="1588127"/>
          </a:xfrm>
          <a:prstGeom prst="rect">
            <a:avLst/>
          </a:prstGeom>
          <a:noFill/>
        </p:spPr>
        <p:txBody>
          <a:bodyPr wrap="square">
            <a:spAutoFit/>
          </a:bodyPr>
          <a:lstStyle/>
          <a:p>
            <a:pPr marR="0" lvl="0" algn="ctr" defTabSz="914400" rtl="0" eaLnBrk="1" fontAlgn="auto" latinLnBrk="0" hangingPunct="1">
              <a:lnSpc>
                <a:spcPct val="90000"/>
              </a:lnSpc>
              <a:spcBef>
                <a:spcPts val="0"/>
              </a:spcBef>
              <a:spcAft>
                <a:spcPts val="0"/>
              </a:spcAft>
              <a:buClrTx/>
              <a:buSzTx/>
              <a:tabLst/>
              <a:defRPr/>
            </a:pPr>
            <a:r>
              <a:rPr lang="en-US" sz="3600" b="1" dirty="0">
                <a:solidFill>
                  <a:srgbClr val="FEFDF8"/>
                </a:solidFill>
                <a:effectLst>
                  <a:glow rad="190500">
                    <a:prstClr val="black">
                      <a:alpha val="75000"/>
                    </a:prstClr>
                  </a:glow>
                </a:effectLst>
                <a:latin typeface="Calibri" panose="020F0502020204030204"/>
              </a:rPr>
              <a:t>Who</a:t>
            </a:r>
          </a:p>
          <a:p>
            <a:pPr marR="0" lvl="0" algn="ctr" defTabSz="914400" rtl="0" eaLnBrk="1" fontAlgn="auto" latinLnBrk="0" hangingPunct="1">
              <a:lnSpc>
                <a:spcPct val="90000"/>
              </a:lnSpc>
              <a:spcBef>
                <a:spcPts val="0"/>
              </a:spcBef>
              <a:spcAft>
                <a:spcPts val="0"/>
              </a:spcAft>
              <a:buClrTx/>
              <a:buSzTx/>
              <a:tabLst/>
              <a:defRPr/>
            </a:pPr>
            <a:r>
              <a:rPr kumimoji="0" lang="en-US" sz="3600" b="1" i="1" u="none" strike="noStrike" kern="1200" cap="none" spc="0" normalizeH="0" baseline="0" noProof="0" dirty="0">
                <a:ln>
                  <a:noFill/>
                </a:ln>
                <a:solidFill>
                  <a:srgbClr val="FEFDF8"/>
                </a:solidFill>
                <a:effectLst>
                  <a:glow rad="190500">
                    <a:prstClr val="black">
                      <a:alpha val="75000"/>
                    </a:prstClr>
                  </a:glow>
                </a:effectLst>
                <a:uLnTx/>
                <a:uFillTx/>
                <a:latin typeface="Calibri" panose="020F0502020204030204"/>
                <a:ea typeface="+mn-ea"/>
                <a:cs typeface="+mn-cs"/>
              </a:rPr>
              <a:t>Influenced</a:t>
            </a:r>
          </a:p>
          <a:p>
            <a:pPr marR="0" lvl="0" algn="ctr" defTabSz="914400" rtl="0" eaLnBrk="1" fontAlgn="auto" latinLnBrk="0" hangingPunct="1">
              <a:lnSpc>
                <a:spcPct val="90000"/>
              </a:lnSpc>
              <a:spcBef>
                <a:spcPts val="0"/>
              </a:spcBef>
              <a:spcAft>
                <a:spcPts val="0"/>
              </a:spcAft>
              <a:buClrTx/>
              <a:buSzTx/>
              <a:tabLst/>
              <a:defRPr/>
            </a:pPr>
            <a:r>
              <a:rPr lang="en-US" sz="3600" b="1" dirty="0">
                <a:solidFill>
                  <a:srgbClr val="FEFDF8"/>
                </a:solidFill>
                <a:effectLst>
                  <a:glow rad="190500">
                    <a:prstClr val="black">
                      <a:alpha val="75000"/>
                    </a:prstClr>
                  </a:glow>
                </a:effectLst>
                <a:latin typeface="Calibri" panose="020F0502020204030204"/>
              </a:rPr>
              <a:t>Who?</a:t>
            </a:r>
            <a:endParaRPr kumimoji="0" lang="en-US" sz="3600" b="1" u="none" strike="noStrike" kern="1200" cap="none" spc="0" normalizeH="0" baseline="0" noProof="0" dirty="0">
              <a:ln>
                <a:noFill/>
              </a:ln>
              <a:solidFill>
                <a:srgbClr val="FEFDF8"/>
              </a:solidFill>
              <a:effectLst>
                <a:glow rad="190500">
                  <a:prstClr val="black">
                    <a:alpha val="75000"/>
                  </a:prstClr>
                </a:glow>
              </a:effectLst>
              <a:uLnTx/>
              <a:uFillTx/>
              <a:latin typeface="Calibri" panose="020F0502020204030204"/>
              <a:ea typeface="+mn-ea"/>
              <a:cs typeface="+mn-cs"/>
            </a:endParaRPr>
          </a:p>
        </p:txBody>
      </p:sp>
    </p:spTree>
    <p:extLst>
      <p:ext uri="{BB962C8B-B14F-4D97-AF65-F5344CB8AC3E}">
        <p14:creationId xmlns:p14="http://schemas.microsoft.com/office/powerpoint/2010/main" val="4018560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6EF251-A5FB-676B-801C-536C8E162A0A}"/>
              </a:ext>
            </a:extLst>
          </p:cNvPr>
          <p:cNvPicPr>
            <a:picLocks noChangeAspect="1"/>
          </p:cNvPicPr>
          <p:nvPr/>
        </p:nvPicPr>
        <p:blipFill rotWithShape="1">
          <a:blip r:embed="rId3"/>
          <a:srcRect t="30" b="30"/>
          <a:stretch/>
        </p:blipFill>
        <p:spPr>
          <a:xfrm>
            <a:off x="0" y="0"/>
            <a:ext cx="12192000" cy="6858000"/>
          </a:xfrm>
          <a:prstGeom prst="rect">
            <a:avLst/>
          </a:prstGeom>
        </p:spPr>
      </p:pic>
      <p:sp>
        <p:nvSpPr>
          <p:cNvPr id="10" name="TextBox 9">
            <a:extLst>
              <a:ext uri="{FF2B5EF4-FFF2-40B4-BE49-F238E27FC236}">
                <a16:creationId xmlns:a16="http://schemas.microsoft.com/office/drawing/2014/main" id="{71034149-A84C-CCC8-4FA5-68C8A4D72A7E}"/>
              </a:ext>
            </a:extLst>
          </p:cNvPr>
          <p:cNvSpPr txBox="1"/>
          <p:nvPr/>
        </p:nvSpPr>
        <p:spPr>
          <a:xfrm>
            <a:off x="7031116" y="31146"/>
            <a:ext cx="5160884" cy="3859518"/>
          </a:xfrm>
          <a:prstGeom prst="rect">
            <a:avLst/>
          </a:prstGeom>
          <a:noFill/>
        </p:spPr>
        <p:txBody>
          <a:bodyPr wrap="square">
            <a:spAutoFit/>
          </a:bodyPr>
          <a:lstStyle/>
          <a:p>
            <a:pPr marL="571500" marR="0" lvl="0" indent="-5715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FEFDF8"/>
                </a:solidFill>
                <a:effectLst>
                  <a:glow rad="190500">
                    <a:prstClr val="black">
                      <a:alpha val="75000"/>
                    </a:prstClr>
                  </a:glow>
                </a:effectLst>
                <a:uLnTx/>
                <a:uFillTx/>
                <a:latin typeface="Calibri" panose="020F0502020204030204"/>
                <a:ea typeface="+mn-ea"/>
                <a:cs typeface="+mn-cs"/>
              </a:rPr>
              <a:t>King Benjamin gave his address in 124 BC </a:t>
            </a:r>
            <a:r>
              <a:rPr kumimoji="0" lang="en-US" sz="2800" b="1" i="0" u="none" strike="noStrike" kern="1200" cap="none" spc="0" normalizeH="0" baseline="0" noProof="0" dirty="0">
                <a:ln>
                  <a:noFill/>
                </a:ln>
                <a:solidFill>
                  <a:srgbClr val="FEFDF8"/>
                </a:solidFill>
                <a:effectLst>
                  <a:glow rad="190500">
                    <a:prstClr val="black">
                      <a:alpha val="75000"/>
                    </a:prstClr>
                  </a:glow>
                </a:effectLst>
                <a:uLnTx/>
                <a:uFillTx/>
                <a:latin typeface="Calibri" panose="020F0502020204030204"/>
                <a:ea typeface="+mn-ea"/>
                <a:cs typeface="+mn-cs"/>
              </a:rPr>
              <a:t>(Mosiah 6:4)</a:t>
            </a:r>
          </a:p>
          <a:p>
            <a:pPr marL="571500" marR="0" lvl="0" indent="-5715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3600" b="1" dirty="0">
                <a:solidFill>
                  <a:srgbClr val="FEFDF8"/>
                </a:solidFill>
                <a:effectLst>
                  <a:glow rad="190500">
                    <a:prstClr val="black">
                      <a:alpha val="75000"/>
                    </a:prstClr>
                  </a:glow>
                </a:effectLst>
                <a:latin typeface="Calibri" panose="020F0502020204030204"/>
              </a:rPr>
              <a:t>Alma the Elder died in 91 BC at age 82 </a:t>
            </a:r>
            <a:r>
              <a:rPr lang="en-US" sz="2800" b="1" dirty="0">
                <a:solidFill>
                  <a:srgbClr val="FEFDF8"/>
                </a:solidFill>
                <a:effectLst>
                  <a:glow rad="190500">
                    <a:prstClr val="black">
                      <a:alpha val="75000"/>
                    </a:prstClr>
                  </a:glow>
                </a:effectLst>
                <a:latin typeface="Calibri" panose="020F0502020204030204"/>
              </a:rPr>
              <a:t>(Mosiah 29:46)</a:t>
            </a:r>
          </a:p>
          <a:p>
            <a:pPr marL="571500" marR="0" lvl="0" indent="-5715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FEFDF8"/>
                </a:solidFill>
                <a:effectLst>
                  <a:glow rad="190500">
                    <a:prstClr val="black">
                      <a:alpha val="75000"/>
                    </a:prstClr>
                  </a:glow>
                </a:effectLst>
                <a:uLnTx/>
                <a:uFillTx/>
                <a:latin typeface="Calibri" panose="020F0502020204030204"/>
                <a:ea typeface="+mn-ea"/>
                <a:cs typeface="+mn-cs"/>
              </a:rPr>
              <a:t>So Alma the Elder was born in 173 BC</a:t>
            </a:r>
          </a:p>
        </p:txBody>
      </p:sp>
      <p:sp>
        <p:nvSpPr>
          <p:cNvPr id="2" name="TextBox 1">
            <a:extLst>
              <a:ext uri="{FF2B5EF4-FFF2-40B4-BE49-F238E27FC236}">
                <a16:creationId xmlns:a16="http://schemas.microsoft.com/office/drawing/2014/main" id="{14E645BF-9C72-8716-1F43-8BB395D34FC2}"/>
              </a:ext>
            </a:extLst>
          </p:cNvPr>
          <p:cNvSpPr txBox="1"/>
          <p:nvPr/>
        </p:nvSpPr>
        <p:spPr>
          <a:xfrm>
            <a:off x="1257300" y="457200"/>
            <a:ext cx="2162176" cy="1588127"/>
          </a:xfrm>
          <a:prstGeom prst="rect">
            <a:avLst/>
          </a:prstGeom>
          <a:noFill/>
        </p:spPr>
        <p:txBody>
          <a:bodyPr wrap="square">
            <a:spAutoFit/>
          </a:bodyPr>
          <a:lstStyle/>
          <a:p>
            <a:pPr marR="0" lvl="0" algn="ctr" defTabSz="914400" rtl="0" eaLnBrk="1" fontAlgn="auto" latinLnBrk="0" hangingPunct="1">
              <a:lnSpc>
                <a:spcPct val="90000"/>
              </a:lnSpc>
              <a:spcBef>
                <a:spcPts val="0"/>
              </a:spcBef>
              <a:spcAft>
                <a:spcPts val="0"/>
              </a:spcAft>
              <a:buClrTx/>
              <a:buSzTx/>
              <a:tabLst/>
              <a:defRPr/>
            </a:pPr>
            <a:r>
              <a:rPr lang="en-US" sz="3600" b="1" dirty="0">
                <a:solidFill>
                  <a:srgbClr val="FEFDF8"/>
                </a:solidFill>
                <a:effectLst>
                  <a:glow rad="190500">
                    <a:prstClr val="black">
                      <a:alpha val="75000"/>
                    </a:prstClr>
                  </a:glow>
                </a:effectLst>
                <a:latin typeface="Calibri" panose="020F0502020204030204"/>
              </a:rPr>
              <a:t>Who</a:t>
            </a:r>
          </a:p>
          <a:p>
            <a:pPr marR="0" lvl="0" algn="ctr" defTabSz="914400" rtl="0" eaLnBrk="1" fontAlgn="auto" latinLnBrk="0" hangingPunct="1">
              <a:lnSpc>
                <a:spcPct val="90000"/>
              </a:lnSpc>
              <a:spcBef>
                <a:spcPts val="0"/>
              </a:spcBef>
              <a:spcAft>
                <a:spcPts val="0"/>
              </a:spcAft>
              <a:buClrTx/>
              <a:buSzTx/>
              <a:tabLst/>
              <a:defRPr/>
            </a:pPr>
            <a:r>
              <a:rPr kumimoji="0" lang="en-US" sz="3600" b="1" i="1" u="none" strike="noStrike" kern="1200" cap="none" spc="0" normalizeH="0" baseline="0" noProof="0" dirty="0">
                <a:ln>
                  <a:noFill/>
                </a:ln>
                <a:solidFill>
                  <a:srgbClr val="FEFDF8"/>
                </a:solidFill>
                <a:effectLst>
                  <a:glow rad="190500">
                    <a:prstClr val="black">
                      <a:alpha val="75000"/>
                    </a:prstClr>
                  </a:glow>
                </a:effectLst>
                <a:uLnTx/>
                <a:uFillTx/>
                <a:latin typeface="Calibri" panose="020F0502020204030204"/>
                <a:ea typeface="+mn-ea"/>
                <a:cs typeface="+mn-cs"/>
              </a:rPr>
              <a:t>Influenced</a:t>
            </a:r>
          </a:p>
          <a:p>
            <a:pPr marR="0" lvl="0" algn="ctr" defTabSz="914400" rtl="0" eaLnBrk="1" fontAlgn="auto" latinLnBrk="0" hangingPunct="1">
              <a:lnSpc>
                <a:spcPct val="90000"/>
              </a:lnSpc>
              <a:spcBef>
                <a:spcPts val="0"/>
              </a:spcBef>
              <a:spcAft>
                <a:spcPts val="0"/>
              </a:spcAft>
              <a:buClrTx/>
              <a:buSzTx/>
              <a:tabLst/>
              <a:defRPr/>
            </a:pPr>
            <a:r>
              <a:rPr lang="en-US" sz="3600" b="1" dirty="0">
                <a:solidFill>
                  <a:srgbClr val="FEFDF8"/>
                </a:solidFill>
                <a:effectLst>
                  <a:glow rad="190500">
                    <a:prstClr val="black">
                      <a:alpha val="75000"/>
                    </a:prstClr>
                  </a:glow>
                </a:effectLst>
                <a:latin typeface="Calibri" panose="020F0502020204030204"/>
              </a:rPr>
              <a:t>Who?</a:t>
            </a:r>
            <a:endParaRPr kumimoji="0" lang="en-US" sz="3600" b="1" u="none" strike="noStrike" kern="1200" cap="none" spc="0" normalizeH="0" baseline="0" noProof="0" dirty="0">
              <a:ln>
                <a:noFill/>
              </a:ln>
              <a:solidFill>
                <a:srgbClr val="FEFDF8"/>
              </a:solidFill>
              <a:effectLst>
                <a:glow rad="190500">
                  <a:prstClr val="black">
                    <a:alpha val="75000"/>
                  </a:prstClr>
                </a:glow>
              </a:effectLst>
              <a:uLnTx/>
              <a:uFillTx/>
              <a:latin typeface="Calibri" panose="020F0502020204030204"/>
              <a:ea typeface="+mn-ea"/>
              <a:cs typeface="+mn-cs"/>
            </a:endParaRPr>
          </a:p>
        </p:txBody>
      </p:sp>
    </p:spTree>
    <p:extLst>
      <p:ext uri="{BB962C8B-B14F-4D97-AF65-F5344CB8AC3E}">
        <p14:creationId xmlns:p14="http://schemas.microsoft.com/office/powerpoint/2010/main" val="1632126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6EF251-A5FB-676B-801C-536C8E162A0A}"/>
              </a:ext>
            </a:extLst>
          </p:cNvPr>
          <p:cNvPicPr>
            <a:picLocks noChangeAspect="1"/>
          </p:cNvPicPr>
          <p:nvPr/>
        </p:nvPicPr>
        <p:blipFill rotWithShape="1">
          <a:blip r:embed="rId3"/>
          <a:srcRect t="30" b="30"/>
          <a:stretch/>
        </p:blipFill>
        <p:spPr>
          <a:xfrm>
            <a:off x="0" y="0"/>
            <a:ext cx="12192000" cy="6858000"/>
          </a:xfrm>
          <a:prstGeom prst="rect">
            <a:avLst/>
          </a:prstGeom>
        </p:spPr>
      </p:pic>
      <p:sp>
        <p:nvSpPr>
          <p:cNvPr id="10" name="TextBox 9">
            <a:extLst>
              <a:ext uri="{FF2B5EF4-FFF2-40B4-BE49-F238E27FC236}">
                <a16:creationId xmlns:a16="http://schemas.microsoft.com/office/drawing/2014/main" id="{71034149-A84C-CCC8-4FA5-68C8A4D72A7E}"/>
              </a:ext>
            </a:extLst>
          </p:cNvPr>
          <p:cNvSpPr txBox="1"/>
          <p:nvPr/>
        </p:nvSpPr>
        <p:spPr>
          <a:xfrm>
            <a:off x="7031116" y="31146"/>
            <a:ext cx="5160884" cy="5244513"/>
          </a:xfrm>
          <a:prstGeom prst="rect">
            <a:avLst/>
          </a:prstGeom>
          <a:noFill/>
        </p:spPr>
        <p:txBody>
          <a:bodyPr wrap="square">
            <a:spAutoFit/>
          </a:bodyPr>
          <a:lstStyle/>
          <a:p>
            <a:pPr marL="571500" marR="0" lvl="0" indent="-5715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FEFDF8"/>
                </a:solidFill>
                <a:effectLst>
                  <a:glow rad="190500">
                    <a:prstClr val="black">
                      <a:alpha val="75000"/>
                    </a:prstClr>
                  </a:glow>
                </a:effectLst>
                <a:uLnTx/>
                <a:uFillTx/>
                <a:latin typeface="Calibri" panose="020F0502020204030204"/>
                <a:ea typeface="+mn-ea"/>
                <a:cs typeface="+mn-cs"/>
              </a:rPr>
              <a:t>King Benjamin gave his address in 124 BC </a:t>
            </a:r>
            <a:r>
              <a:rPr kumimoji="0" lang="en-US" sz="2800" b="1" i="0" u="none" strike="noStrike" kern="1200" cap="none" spc="0" normalizeH="0" baseline="0" noProof="0" dirty="0">
                <a:ln>
                  <a:noFill/>
                </a:ln>
                <a:solidFill>
                  <a:srgbClr val="FEFDF8"/>
                </a:solidFill>
                <a:effectLst>
                  <a:glow rad="190500">
                    <a:prstClr val="black">
                      <a:alpha val="75000"/>
                    </a:prstClr>
                  </a:glow>
                </a:effectLst>
                <a:uLnTx/>
                <a:uFillTx/>
                <a:latin typeface="Calibri" panose="020F0502020204030204"/>
                <a:ea typeface="+mn-ea"/>
                <a:cs typeface="+mn-cs"/>
              </a:rPr>
              <a:t>(Mosiah 6:4)</a:t>
            </a:r>
          </a:p>
          <a:p>
            <a:pPr marL="571500" marR="0" lvl="0" indent="-5715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3600" b="1" dirty="0">
                <a:solidFill>
                  <a:srgbClr val="FEFDF8"/>
                </a:solidFill>
                <a:effectLst>
                  <a:glow rad="190500">
                    <a:prstClr val="black">
                      <a:alpha val="75000"/>
                    </a:prstClr>
                  </a:glow>
                </a:effectLst>
                <a:latin typeface="Calibri" panose="020F0502020204030204"/>
              </a:rPr>
              <a:t>Alma the Elder died in 91 BC at age 82 </a:t>
            </a:r>
            <a:r>
              <a:rPr lang="en-US" sz="2800" b="1" dirty="0">
                <a:solidFill>
                  <a:srgbClr val="FEFDF8"/>
                </a:solidFill>
                <a:effectLst>
                  <a:glow rad="190500">
                    <a:prstClr val="black">
                      <a:alpha val="75000"/>
                    </a:prstClr>
                  </a:glow>
                </a:effectLst>
                <a:latin typeface="Calibri" panose="020F0502020204030204"/>
              </a:rPr>
              <a:t>(Mosiah 29:46)</a:t>
            </a:r>
          </a:p>
          <a:p>
            <a:pPr marL="571500" marR="0" lvl="0" indent="-5715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FEFDF8"/>
                </a:solidFill>
                <a:effectLst>
                  <a:glow rad="190500">
                    <a:prstClr val="black">
                      <a:alpha val="75000"/>
                    </a:prstClr>
                  </a:glow>
                </a:effectLst>
                <a:uLnTx/>
                <a:uFillTx/>
                <a:latin typeface="Calibri" panose="020F0502020204030204"/>
                <a:ea typeface="+mn-ea"/>
                <a:cs typeface="+mn-cs"/>
              </a:rPr>
              <a:t>So Alma the Elder was born in 173 BC</a:t>
            </a:r>
          </a:p>
          <a:p>
            <a:pPr marL="571500" marR="0" lvl="0" indent="-5715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3600" b="1" dirty="0">
                <a:solidFill>
                  <a:srgbClr val="FEFDF8"/>
                </a:solidFill>
                <a:effectLst>
                  <a:glow rad="190500">
                    <a:prstClr val="black">
                      <a:alpha val="75000"/>
                    </a:prstClr>
                  </a:glow>
                </a:effectLst>
                <a:latin typeface="Calibri" panose="020F0502020204030204"/>
              </a:rPr>
              <a:t>“Young man” at Abinadi’s trial </a:t>
            </a:r>
            <a:r>
              <a:rPr lang="en-US" sz="2800" b="1" dirty="0">
                <a:solidFill>
                  <a:srgbClr val="FEFDF8"/>
                </a:solidFill>
                <a:effectLst>
                  <a:glow rad="190500">
                    <a:prstClr val="black">
                      <a:alpha val="75000"/>
                    </a:prstClr>
                  </a:glow>
                </a:effectLst>
                <a:latin typeface="Calibri" panose="020F0502020204030204"/>
              </a:rPr>
              <a:t>(Mosiah 17:2)</a:t>
            </a:r>
          </a:p>
        </p:txBody>
      </p:sp>
      <p:sp>
        <p:nvSpPr>
          <p:cNvPr id="2" name="TextBox 1">
            <a:extLst>
              <a:ext uri="{FF2B5EF4-FFF2-40B4-BE49-F238E27FC236}">
                <a16:creationId xmlns:a16="http://schemas.microsoft.com/office/drawing/2014/main" id="{14E645BF-9C72-8716-1F43-8BB395D34FC2}"/>
              </a:ext>
            </a:extLst>
          </p:cNvPr>
          <p:cNvSpPr txBox="1"/>
          <p:nvPr/>
        </p:nvSpPr>
        <p:spPr>
          <a:xfrm>
            <a:off x="1257300" y="457200"/>
            <a:ext cx="2162176" cy="1588127"/>
          </a:xfrm>
          <a:prstGeom prst="rect">
            <a:avLst/>
          </a:prstGeom>
          <a:noFill/>
        </p:spPr>
        <p:txBody>
          <a:bodyPr wrap="square">
            <a:spAutoFit/>
          </a:bodyPr>
          <a:lstStyle/>
          <a:p>
            <a:pPr marR="0" lvl="0" algn="ctr" defTabSz="914400" rtl="0" eaLnBrk="1" fontAlgn="auto" latinLnBrk="0" hangingPunct="1">
              <a:lnSpc>
                <a:spcPct val="90000"/>
              </a:lnSpc>
              <a:spcBef>
                <a:spcPts val="0"/>
              </a:spcBef>
              <a:spcAft>
                <a:spcPts val="0"/>
              </a:spcAft>
              <a:buClrTx/>
              <a:buSzTx/>
              <a:tabLst/>
              <a:defRPr/>
            </a:pPr>
            <a:r>
              <a:rPr lang="en-US" sz="3600" b="1" dirty="0">
                <a:solidFill>
                  <a:srgbClr val="FEFDF8"/>
                </a:solidFill>
                <a:effectLst>
                  <a:glow rad="190500">
                    <a:prstClr val="black">
                      <a:alpha val="75000"/>
                    </a:prstClr>
                  </a:glow>
                </a:effectLst>
                <a:latin typeface="Calibri" panose="020F0502020204030204"/>
              </a:rPr>
              <a:t>Who</a:t>
            </a:r>
          </a:p>
          <a:p>
            <a:pPr marR="0" lvl="0" algn="ctr" defTabSz="914400" rtl="0" eaLnBrk="1" fontAlgn="auto" latinLnBrk="0" hangingPunct="1">
              <a:lnSpc>
                <a:spcPct val="90000"/>
              </a:lnSpc>
              <a:spcBef>
                <a:spcPts val="0"/>
              </a:spcBef>
              <a:spcAft>
                <a:spcPts val="0"/>
              </a:spcAft>
              <a:buClrTx/>
              <a:buSzTx/>
              <a:tabLst/>
              <a:defRPr/>
            </a:pPr>
            <a:r>
              <a:rPr kumimoji="0" lang="en-US" sz="3600" b="1" i="1" u="none" strike="noStrike" kern="1200" cap="none" spc="0" normalizeH="0" baseline="0" noProof="0" dirty="0">
                <a:ln>
                  <a:noFill/>
                </a:ln>
                <a:solidFill>
                  <a:srgbClr val="FEFDF8"/>
                </a:solidFill>
                <a:effectLst>
                  <a:glow rad="190500">
                    <a:prstClr val="black">
                      <a:alpha val="75000"/>
                    </a:prstClr>
                  </a:glow>
                </a:effectLst>
                <a:uLnTx/>
                <a:uFillTx/>
                <a:latin typeface="Calibri" panose="020F0502020204030204"/>
                <a:ea typeface="+mn-ea"/>
                <a:cs typeface="+mn-cs"/>
              </a:rPr>
              <a:t>Influenced</a:t>
            </a:r>
          </a:p>
          <a:p>
            <a:pPr marR="0" lvl="0" algn="ctr" defTabSz="914400" rtl="0" eaLnBrk="1" fontAlgn="auto" latinLnBrk="0" hangingPunct="1">
              <a:lnSpc>
                <a:spcPct val="90000"/>
              </a:lnSpc>
              <a:spcBef>
                <a:spcPts val="0"/>
              </a:spcBef>
              <a:spcAft>
                <a:spcPts val="0"/>
              </a:spcAft>
              <a:buClrTx/>
              <a:buSzTx/>
              <a:tabLst/>
              <a:defRPr/>
            </a:pPr>
            <a:r>
              <a:rPr lang="en-US" sz="3600" b="1" dirty="0">
                <a:solidFill>
                  <a:srgbClr val="FEFDF8"/>
                </a:solidFill>
                <a:effectLst>
                  <a:glow rad="190500">
                    <a:prstClr val="black">
                      <a:alpha val="75000"/>
                    </a:prstClr>
                  </a:glow>
                </a:effectLst>
                <a:latin typeface="Calibri" panose="020F0502020204030204"/>
              </a:rPr>
              <a:t>Who?</a:t>
            </a:r>
            <a:endParaRPr kumimoji="0" lang="en-US" sz="3600" b="1" u="none" strike="noStrike" kern="1200" cap="none" spc="0" normalizeH="0" baseline="0" noProof="0" dirty="0">
              <a:ln>
                <a:noFill/>
              </a:ln>
              <a:solidFill>
                <a:srgbClr val="FEFDF8"/>
              </a:solidFill>
              <a:effectLst>
                <a:glow rad="190500">
                  <a:prstClr val="black">
                    <a:alpha val="75000"/>
                  </a:prstClr>
                </a:glow>
              </a:effectLst>
              <a:uLnTx/>
              <a:uFillTx/>
              <a:latin typeface="Calibri" panose="020F0502020204030204"/>
              <a:ea typeface="+mn-ea"/>
              <a:cs typeface="+mn-cs"/>
            </a:endParaRPr>
          </a:p>
        </p:txBody>
      </p:sp>
    </p:spTree>
    <p:extLst>
      <p:ext uri="{BB962C8B-B14F-4D97-AF65-F5344CB8AC3E}">
        <p14:creationId xmlns:p14="http://schemas.microsoft.com/office/powerpoint/2010/main" val="697018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6EF251-A5FB-676B-801C-536C8E162A0A}"/>
              </a:ext>
            </a:extLst>
          </p:cNvPr>
          <p:cNvPicPr>
            <a:picLocks noChangeAspect="1"/>
          </p:cNvPicPr>
          <p:nvPr/>
        </p:nvPicPr>
        <p:blipFill rotWithShape="1">
          <a:blip r:embed="rId3"/>
          <a:srcRect t="30" b="30"/>
          <a:stretch/>
        </p:blipFill>
        <p:spPr>
          <a:xfrm>
            <a:off x="0" y="0"/>
            <a:ext cx="12192000" cy="6858000"/>
          </a:xfrm>
          <a:prstGeom prst="rect">
            <a:avLst/>
          </a:prstGeom>
        </p:spPr>
      </p:pic>
      <p:sp>
        <p:nvSpPr>
          <p:cNvPr id="10" name="TextBox 9">
            <a:extLst>
              <a:ext uri="{FF2B5EF4-FFF2-40B4-BE49-F238E27FC236}">
                <a16:creationId xmlns:a16="http://schemas.microsoft.com/office/drawing/2014/main" id="{71034149-A84C-CCC8-4FA5-68C8A4D72A7E}"/>
              </a:ext>
            </a:extLst>
          </p:cNvPr>
          <p:cNvSpPr txBox="1"/>
          <p:nvPr/>
        </p:nvSpPr>
        <p:spPr>
          <a:xfrm>
            <a:off x="7031116" y="31146"/>
            <a:ext cx="5160884" cy="6795707"/>
          </a:xfrm>
          <a:prstGeom prst="rect">
            <a:avLst/>
          </a:prstGeom>
          <a:noFill/>
        </p:spPr>
        <p:txBody>
          <a:bodyPr wrap="square">
            <a:spAutoFit/>
          </a:bodyPr>
          <a:lstStyle/>
          <a:p>
            <a:pPr marL="571500" marR="0" lvl="0" indent="-5715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FEFDF8"/>
                </a:solidFill>
                <a:effectLst>
                  <a:glow rad="190500">
                    <a:prstClr val="black">
                      <a:alpha val="75000"/>
                    </a:prstClr>
                  </a:glow>
                </a:effectLst>
                <a:uLnTx/>
                <a:uFillTx/>
                <a:latin typeface="Calibri" panose="020F0502020204030204"/>
                <a:ea typeface="+mn-ea"/>
                <a:cs typeface="+mn-cs"/>
              </a:rPr>
              <a:t>King Benjamin gave his address in 124 BC </a:t>
            </a:r>
            <a:r>
              <a:rPr kumimoji="0" lang="en-US" sz="2800" b="1" i="0" u="none" strike="noStrike" kern="1200" cap="none" spc="0" normalizeH="0" baseline="0" noProof="0" dirty="0">
                <a:ln>
                  <a:noFill/>
                </a:ln>
                <a:solidFill>
                  <a:srgbClr val="FEFDF8"/>
                </a:solidFill>
                <a:effectLst>
                  <a:glow rad="190500">
                    <a:prstClr val="black">
                      <a:alpha val="75000"/>
                    </a:prstClr>
                  </a:glow>
                </a:effectLst>
                <a:uLnTx/>
                <a:uFillTx/>
                <a:latin typeface="Calibri" panose="020F0502020204030204"/>
                <a:ea typeface="+mn-ea"/>
                <a:cs typeface="+mn-cs"/>
              </a:rPr>
              <a:t>(Mosiah 6:4)</a:t>
            </a:r>
          </a:p>
          <a:p>
            <a:pPr marL="571500" marR="0" lvl="0" indent="-5715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3600" b="1" dirty="0">
                <a:solidFill>
                  <a:srgbClr val="FEFDF8"/>
                </a:solidFill>
                <a:effectLst>
                  <a:glow rad="190500">
                    <a:prstClr val="black">
                      <a:alpha val="75000"/>
                    </a:prstClr>
                  </a:glow>
                </a:effectLst>
                <a:latin typeface="Calibri" panose="020F0502020204030204"/>
              </a:rPr>
              <a:t>Alma the Elder died in 91 BC at age 82 </a:t>
            </a:r>
            <a:r>
              <a:rPr lang="en-US" sz="2800" b="1" dirty="0">
                <a:solidFill>
                  <a:srgbClr val="FEFDF8"/>
                </a:solidFill>
                <a:effectLst>
                  <a:glow rad="190500">
                    <a:prstClr val="black">
                      <a:alpha val="75000"/>
                    </a:prstClr>
                  </a:glow>
                </a:effectLst>
                <a:latin typeface="Calibri" panose="020F0502020204030204"/>
              </a:rPr>
              <a:t>(Mosiah 29:46)</a:t>
            </a:r>
          </a:p>
          <a:p>
            <a:pPr marL="571500" marR="0" lvl="0" indent="-5715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FEFDF8"/>
                </a:solidFill>
                <a:effectLst>
                  <a:glow rad="190500">
                    <a:prstClr val="black">
                      <a:alpha val="75000"/>
                    </a:prstClr>
                  </a:glow>
                </a:effectLst>
                <a:uLnTx/>
                <a:uFillTx/>
                <a:latin typeface="Calibri" panose="020F0502020204030204"/>
                <a:ea typeface="+mn-ea"/>
                <a:cs typeface="+mn-cs"/>
              </a:rPr>
              <a:t>So Alma the Elder was born in 173 BC</a:t>
            </a:r>
          </a:p>
          <a:p>
            <a:pPr marL="571500" marR="0" lvl="0" indent="-5715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3600" b="1" dirty="0">
                <a:solidFill>
                  <a:srgbClr val="FEFDF8"/>
                </a:solidFill>
                <a:effectLst>
                  <a:glow rad="190500">
                    <a:prstClr val="black">
                      <a:alpha val="75000"/>
                    </a:prstClr>
                  </a:glow>
                </a:effectLst>
                <a:latin typeface="Calibri" panose="020F0502020204030204"/>
              </a:rPr>
              <a:t>“Young man” at Abinadi’s trial </a:t>
            </a:r>
            <a:r>
              <a:rPr lang="en-US" sz="2800" b="1" dirty="0">
                <a:solidFill>
                  <a:srgbClr val="FEFDF8"/>
                </a:solidFill>
                <a:effectLst>
                  <a:glow rad="190500">
                    <a:prstClr val="black">
                      <a:alpha val="75000"/>
                    </a:prstClr>
                  </a:glow>
                </a:effectLst>
                <a:latin typeface="Calibri" panose="020F0502020204030204"/>
              </a:rPr>
              <a:t>(Mosiah 17:2)</a:t>
            </a:r>
          </a:p>
          <a:p>
            <a:pPr marL="571500" marR="0" lvl="0" indent="-5715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3600" b="1" dirty="0">
                <a:solidFill>
                  <a:srgbClr val="FEFDF8"/>
                </a:solidFill>
                <a:effectLst>
                  <a:glow rad="190500">
                    <a:prstClr val="black">
                      <a:alpha val="75000"/>
                    </a:prstClr>
                  </a:glow>
                </a:effectLst>
                <a:latin typeface="Calibri" panose="020F0502020204030204"/>
              </a:rPr>
              <a:t>Abinadi likely spoke ~153 BC, 30 years before King Benjamin</a:t>
            </a:r>
            <a:endParaRPr kumimoji="0" lang="en-US" sz="3600" b="1" i="0" u="none" strike="noStrike" kern="1200" cap="none" spc="0" normalizeH="0" baseline="0" noProof="0" dirty="0">
              <a:ln>
                <a:noFill/>
              </a:ln>
              <a:solidFill>
                <a:srgbClr val="FEFDF8"/>
              </a:solidFill>
              <a:effectLst>
                <a:glow rad="190500">
                  <a:prstClr val="black">
                    <a:alpha val="75000"/>
                  </a:prstClr>
                </a:glow>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4E645BF-9C72-8716-1F43-8BB395D34FC2}"/>
              </a:ext>
            </a:extLst>
          </p:cNvPr>
          <p:cNvSpPr txBox="1"/>
          <p:nvPr/>
        </p:nvSpPr>
        <p:spPr>
          <a:xfrm>
            <a:off x="1257300" y="457200"/>
            <a:ext cx="2162176" cy="1588127"/>
          </a:xfrm>
          <a:prstGeom prst="rect">
            <a:avLst/>
          </a:prstGeom>
          <a:noFill/>
        </p:spPr>
        <p:txBody>
          <a:bodyPr wrap="square">
            <a:spAutoFit/>
          </a:bodyPr>
          <a:lstStyle/>
          <a:p>
            <a:pPr marR="0" lvl="0" algn="ctr" defTabSz="914400" rtl="0" eaLnBrk="1" fontAlgn="auto" latinLnBrk="0" hangingPunct="1">
              <a:lnSpc>
                <a:spcPct val="90000"/>
              </a:lnSpc>
              <a:spcBef>
                <a:spcPts val="0"/>
              </a:spcBef>
              <a:spcAft>
                <a:spcPts val="0"/>
              </a:spcAft>
              <a:buClrTx/>
              <a:buSzTx/>
              <a:tabLst/>
              <a:defRPr/>
            </a:pPr>
            <a:r>
              <a:rPr lang="en-US" sz="3600" b="1" dirty="0">
                <a:solidFill>
                  <a:srgbClr val="FEFDF8"/>
                </a:solidFill>
                <a:effectLst>
                  <a:glow rad="190500">
                    <a:prstClr val="black">
                      <a:alpha val="75000"/>
                    </a:prstClr>
                  </a:glow>
                </a:effectLst>
                <a:latin typeface="Calibri" panose="020F0502020204030204"/>
              </a:rPr>
              <a:t>Who</a:t>
            </a:r>
          </a:p>
          <a:p>
            <a:pPr marR="0" lvl="0" algn="ctr" defTabSz="914400" rtl="0" eaLnBrk="1" fontAlgn="auto" latinLnBrk="0" hangingPunct="1">
              <a:lnSpc>
                <a:spcPct val="90000"/>
              </a:lnSpc>
              <a:spcBef>
                <a:spcPts val="0"/>
              </a:spcBef>
              <a:spcAft>
                <a:spcPts val="0"/>
              </a:spcAft>
              <a:buClrTx/>
              <a:buSzTx/>
              <a:tabLst/>
              <a:defRPr/>
            </a:pPr>
            <a:r>
              <a:rPr kumimoji="0" lang="en-US" sz="3600" b="1" i="1" u="none" strike="noStrike" kern="1200" cap="none" spc="0" normalizeH="0" baseline="0" noProof="0" dirty="0">
                <a:ln>
                  <a:noFill/>
                </a:ln>
                <a:solidFill>
                  <a:srgbClr val="FEFDF8"/>
                </a:solidFill>
                <a:effectLst>
                  <a:glow rad="190500">
                    <a:prstClr val="black">
                      <a:alpha val="75000"/>
                    </a:prstClr>
                  </a:glow>
                </a:effectLst>
                <a:uLnTx/>
                <a:uFillTx/>
                <a:latin typeface="Calibri" panose="020F0502020204030204"/>
                <a:ea typeface="+mn-ea"/>
                <a:cs typeface="+mn-cs"/>
              </a:rPr>
              <a:t>Influenced</a:t>
            </a:r>
          </a:p>
          <a:p>
            <a:pPr marR="0" lvl="0" algn="ctr" defTabSz="914400" rtl="0" eaLnBrk="1" fontAlgn="auto" latinLnBrk="0" hangingPunct="1">
              <a:lnSpc>
                <a:spcPct val="90000"/>
              </a:lnSpc>
              <a:spcBef>
                <a:spcPts val="0"/>
              </a:spcBef>
              <a:spcAft>
                <a:spcPts val="0"/>
              </a:spcAft>
              <a:buClrTx/>
              <a:buSzTx/>
              <a:tabLst/>
              <a:defRPr/>
            </a:pPr>
            <a:r>
              <a:rPr lang="en-US" sz="3600" b="1" dirty="0">
                <a:solidFill>
                  <a:srgbClr val="FEFDF8"/>
                </a:solidFill>
                <a:effectLst>
                  <a:glow rad="190500">
                    <a:prstClr val="black">
                      <a:alpha val="75000"/>
                    </a:prstClr>
                  </a:glow>
                </a:effectLst>
                <a:latin typeface="Calibri" panose="020F0502020204030204"/>
              </a:rPr>
              <a:t>Who?</a:t>
            </a:r>
            <a:endParaRPr kumimoji="0" lang="en-US" sz="3600" b="1" u="none" strike="noStrike" kern="1200" cap="none" spc="0" normalizeH="0" baseline="0" noProof="0" dirty="0">
              <a:ln>
                <a:noFill/>
              </a:ln>
              <a:solidFill>
                <a:srgbClr val="FEFDF8"/>
              </a:solidFill>
              <a:effectLst>
                <a:glow rad="190500">
                  <a:prstClr val="black">
                    <a:alpha val="75000"/>
                  </a:prstClr>
                </a:glow>
              </a:effectLst>
              <a:uLnTx/>
              <a:uFillTx/>
              <a:latin typeface="Calibri" panose="020F0502020204030204"/>
              <a:ea typeface="+mn-ea"/>
              <a:cs typeface="+mn-cs"/>
            </a:endParaRPr>
          </a:p>
        </p:txBody>
      </p:sp>
    </p:spTree>
    <p:extLst>
      <p:ext uri="{BB962C8B-B14F-4D97-AF65-F5344CB8AC3E}">
        <p14:creationId xmlns:p14="http://schemas.microsoft.com/office/powerpoint/2010/main" val="1121955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collage of a person standing on a balcony&#10;&#10;Description automatically generated">
            <a:extLst>
              <a:ext uri="{FF2B5EF4-FFF2-40B4-BE49-F238E27FC236}">
                <a16:creationId xmlns:a16="http://schemas.microsoft.com/office/drawing/2014/main" id="{B43AA71F-793F-4137-EA0E-044E309503E6}"/>
              </a:ext>
            </a:extLst>
          </p:cNvPr>
          <p:cNvPicPr>
            <a:picLocks noChangeAspect="1"/>
          </p:cNvPicPr>
          <p:nvPr/>
        </p:nvPicPr>
        <p:blipFill>
          <a:blip r:embed="rId3"/>
          <a:stretch>
            <a:fillRect/>
          </a:stretch>
        </p:blipFill>
        <p:spPr>
          <a:xfrm>
            <a:off x="0" y="0"/>
            <a:ext cx="12192000" cy="6858000"/>
          </a:xfrm>
          <a:prstGeom prst="rect">
            <a:avLst/>
          </a:prstGeom>
        </p:spPr>
      </p:pic>
      <p:sp>
        <p:nvSpPr>
          <p:cNvPr id="2" name="Arrow: Right 1">
            <a:extLst>
              <a:ext uri="{FF2B5EF4-FFF2-40B4-BE49-F238E27FC236}">
                <a16:creationId xmlns:a16="http://schemas.microsoft.com/office/drawing/2014/main" id="{2BA6239C-5A1F-A280-7754-50EB30A245B4}"/>
              </a:ext>
            </a:extLst>
          </p:cNvPr>
          <p:cNvSpPr/>
          <p:nvPr/>
        </p:nvSpPr>
        <p:spPr>
          <a:xfrm>
            <a:off x="3391382" y="2118167"/>
            <a:ext cx="5254907" cy="313673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E957AED-8394-E87B-D1AA-39B3EA396BB3}"/>
              </a:ext>
            </a:extLst>
          </p:cNvPr>
          <p:cNvSpPr/>
          <p:nvPr/>
        </p:nvSpPr>
        <p:spPr>
          <a:xfrm>
            <a:off x="4467825" y="4713790"/>
            <a:ext cx="2558005" cy="15510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AEDA499-80D8-9C05-4AF8-9969D1E0EE2D}"/>
              </a:ext>
            </a:extLst>
          </p:cNvPr>
          <p:cNvSpPr/>
          <p:nvPr/>
        </p:nvSpPr>
        <p:spPr>
          <a:xfrm>
            <a:off x="4446608" y="1108276"/>
            <a:ext cx="2558005" cy="15510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559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6EF251-A5FB-676B-801C-536C8E162A0A}"/>
              </a:ext>
            </a:extLst>
          </p:cNvPr>
          <p:cNvPicPr>
            <a:picLocks noChangeAspect="1"/>
          </p:cNvPicPr>
          <p:nvPr/>
        </p:nvPicPr>
        <p:blipFill rotWithShape="1">
          <a:blip r:embed="rId3"/>
          <a:srcRect t="30" b="30"/>
          <a:stretch/>
        </p:blipFill>
        <p:spPr>
          <a:xfrm>
            <a:off x="0" y="0"/>
            <a:ext cx="12192000" cy="6858000"/>
          </a:xfrm>
          <a:prstGeom prst="rect">
            <a:avLst/>
          </a:prstGeom>
        </p:spPr>
      </p:pic>
      <p:sp>
        <p:nvSpPr>
          <p:cNvPr id="10" name="TextBox 9">
            <a:extLst>
              <a:ext uri="{FF2B5EF4-FFF2-40B4-BE49-F238E27FC236}">
                <a16:creationId xmlns:a16="http://schemas.microsoft.com/office/drawing/2014/main" id="{71034149-A84C-CCC8-4FA5-68C8A4D72A7E}"/>
              </a:ext>
            </a:extLst>
          </p:cNvPr>
          <p:cNvSpPr txBox="1"/>
          <p:nvPr/>
        </p:nvSpPr>
        <p:spPr>
          <a:xfrm>
            <a:off x="408373" y="4796440"/>
            <a:ext cx="11375254" cy="1089529"/>
          </a:xfrm>
          <a:prstGeom prst="rect">
            <a:avLst/>
          </a:prstGeom>
          <a:noFill/>
        </p:spPr>
        <p:txBody>
          <a:bodyPr wrap="square">
            <a:spAutoFit/>
          </a:bodyPr>
          <a:lstStyle/>
          <a:p>
            <a:pPr marR="0" lvl="0" algn="ctr" defTabSz="914400" rtl="0" eaLnBrk="1" fontAlgn="auto" latinLnBrk="0" hangingPunct="1">
              <a:lnSpc>
                <a:spcPct val="90000"/>
              </a:lnSpc>
              <a:spcBef>
                <a:spcPts val="0"/>
              </a:spcBef>
              <a:spcAft>
                <a:spcPts val="0"/>
              </a:spcAft>
              <a:buClrTx/>
              <a:buSzTx/>
              <a:tabLst/>
              <a:defRPr/>
            </a:pPr>
            <a:r>
              <a:rPr lang="en-US" sz="3600" b="1" dirty="0">
                <a:solidFill>
                  <a:srgbClr val="FEFDF8"/>
                </a:solidFill>
                <a:effectLst>
                  <a:glow rad="190500">
                    <a:prstClr val="black">
                      <a:alpha val="75000"/>
                    </a:prstClr>
                  </a:glow>
                </a:effectLst>
                <a:latin typeface="Calibri" panose="020F0502020204030204"/>
              </a:rPr>
              <a:t>King Benjamin most sounds like Abinadi in Mosiah 3</a:t>
            </a:r>
          </a:p>
          <a:p>
            <a:pPr marR="0" lvl="0" algn="ctr" defTabSz="914400" rtl="0" eaLnBrk="1" fontAlgn="auto" latinLnBrk="0" hangingPunct="1">
              <a:lnSpc>
                <a:spcPct val="90000"/>
              </a:lnSpc>
              <a:spcBef>
                <a:spcPts val="0"/>
              </a:spcBef>
              <a:spcAft>
                <a:spcPts val="0"/>
              </a:spcAft>
              <a:buClrTx/>
              <a:buSzTx/>
              <a:tabLst/>
              <a:defRPr/>
            </a:pPr>
            <a:r>
              <a:rPr lang="en-US" sz="3600" b="1" dirty="0">
                <a:solidFill>
                  <a:srgbClr val="FEFDF8"/>
                </a:solidFill>
                <a:effectLst>
                  <a:glow rad="190500">
                    <a:prstClr val="black">
                      <a:alpha val="75000"/>
                    </a:prstClr>
                  </a:glow>
                </a:effectLst>
                <a:latin typeface="Calibri" panose="020F0502020204030204"/>
              </a:rPr>
              <a:t>(Quotation from an angel)</a:t>
            </a:r>
            <a:endParaRPr kumimoji="0" lang="en-US" sz="3600" b="1" i="1" u="none" strike="noStrike" kern="1200" cap="none" spc="0" normalizeH="0" baseline="0" noProof="0" dirty="0">
              <a:ln>
                <a:noFill/>
              </a:ln>
              <a:solidFill>
                <a:srgbClr val="FEFDF8"/>
              </a:solidFill>
              <a:effectLst>
                <a:glow rad="190500">
                  <a:prstClr val="black">
                    <a:alpha val="75000"/>
                  </a:prstClr>
                </a:glow>
              </a:effectLst>
              <a:uLnTx/>
              <a:uFillTx/>
              <a:latin typeface="Calibri" panose="020F0502020204030204"/>
              <a:ea typeface="+mn-ea"/>
              <a:cs typeface="+mn-cs"/>
            </a:endParaRPr>
          </a:p>
        </p:txBody>
      </p:sp>
    </p:spTree>
    <p:extLst>
      <p:ext uri="{BB962C8B-B14F-4D97-AF65-F5344CB8AC3E}">
        <p14:creationId xmlns:p14="http://schemas.microsoft.com/office/powerpoint/2010/main" val="2020933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6EF251-A5FB-676B-801C-536C8E162A0A}"/>
              </a:ext>
            </a:extLst>
          </p:cNvPr>
          <p:cNvPicPr>
            <a:picLocks noChangeAspect="1"/>
          </p:cNvPicPr>
          <p:nvPr/>
        </p:nvPicPr>
        <p:blipFill rotWithShape="1">
          <a:blip r:embed="rId3">
            <a:alphaModFix amt="80000"/>
          </a:blip>
          <a:srcRect b="20156"/>
          <a:stretch/>
        </p:blipFill>
        <p:spPr>
          <a:xfrm>
            <a:off x="0" y="0"/>
            <a:ext cx="12192000" cy="6858000"/>
          </a:xfrm>
          <a:prstGeom prst="rect">
            <a:avLst/>
          </a:prstGeom>
        </p:spPr>
      </p:pic>
      <p:sp>
        <p:nvSpPr>
          <p:cNvPr id="10" name="TextBox 9">
            <a:extLst>
              <a:ext uri="{FF2B5EF4-FFF2-40B4-BE49-F238E27FC236}">
                <a16:creationId xmlns:a16="http://schemas.microsoft.com/office/drawing/2014/main" id="{71034149-A84C-CCC8-4FA5-68C8A4D72A7E}"/>
              </a:ext>
            </a:extLst>
          </p:cNvPr>
          <p:cNvSpPr txBox="1"/>
          <p:nvPr/>
        </p:nvSpPr>
        <p:spPr>
          <a:xfrm>
            <a:off x="205666" y="3601649"/>
            <a:ext cx="11780668" cy="3083921"/>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CFAED"/>
                </a:solidFill>
                <a:effectLst>
                  <a:glow rad="190500">
                    <a:prstClr val="black">
                      <a:alpha val="75000"/>
                    </a:prstClr>
                  </a:glow>
                </a:effectLst>
                <a:uLnTx/>
                <a:uFillTx/>
                <a:latin typeface="Calibri" panose="020F0502020204030204"/>
                <a:ea typeface="+mn-ea"/>
                <a:cs typeface="+mn-cs"/>
              </a:rPr>
              <a:t>“When Abinadi finished these sayings, the king commanded that the priests should take him and cause that he should be put to death. </a:t>
            </a:r>
            <a:r>
              <a:rPr kumimoji="0" lang="en-US" sz="3600" b="1" i="0" u="none" strike="noStrike" kern="1200" cap="none" spc="0" normalizeH="0" baseline="0" noProof="0" dirty="0">
                <a:ln>
                  <a:noFill/>
                </a:ln>
                <a:solidFill>
                  <a:schemeClr val="accent4"/>
                </a:solidFill>
                <a:effectLst>
                  <a:glow rad="190500">
                    <a:prstClr val="black">
                      <a:alpha val="75000"/>
                    </a:prstClr>
                  </a:glow>
                </a:effectLst>
                <a:uLnTx/>
                <a:uFillTx/>
                <a:latin typeface="Calibri" panose="020F0502020204030204"/>
                <a:ea typeface="+mn-ea"/>
                <a:cs typeface="+mn-cs"/>
              </a:rPr>
              <a:t>But there was one</a:t>
            </a:r>
            <a:r>
              <a:rPr kumimoji="0" lang="en-US" sz="3600" b="1" i="0" u="none" strike="noStrike" kern="1200" cap="none" spc="0" normalizeH="0" baseline="0" noProof="0" dirty="0">
                <a:ln>
                  <a:noFill/>
                </a:ln>
                <a:solidFill>
                  <a:srgbClr val="E4DDD5"/>
                </a:solidFill>
                <a:effectLst>
                  <a:glow rad="190500">
                    <a:prstClr val="black">
                      <a:alpha val="75000"/>
                    </a:prstClr>
                  </a:glow>
                </a:effectLst>
                <a:uLnTx/>
                <a:uFillTx/>
                <a:latin typeface="Calibri" panose="020F0502020204030204"/>
                <a:ea typeface="+mn-ea"/>
                <a:cs typeface="+mn-cs"/>
              </a:rPr>
              <a:t> </a:t>
            </a:r>
            <a:r>
              <a:rPr kumimoji="0" lang="en-US" sz="3600" b="1" i="0" u="none" strike="noStrike" kern="1200" cap="none" spc="0" normalizeH="0" baseline="0" noProof="0" dirty="0">
                <a:ln>
                  <a:noFill/>
                </a:ln>
                <a:solidFill>
                  <a:srgbClr val="FCFAED"/>
                </a:solidFill>
                <a:effectLst>
                  <a:glow rad="190500">
                    <a:prstClr val="black">
                      <a:alpha val="75000"/>
                    </a:prstClr>
                  </a:glow>
                </a:effectLst>
                <a:uLnTx/>
                <a:uFillTx/>
                <a:latin typeface="Calibri" panose="020F0502020204030204"/>
                <a:ea typeface="+mn-ea"/>
                <a:cs typeface="+mn-cs"/>
              </a:rPr>
              <a:t>among them whose name was Alma…</a:t>
            </a:r>
            <a:r>
              <a:rPr kumimoji="0" lang="en-US" sz="3600" b="1" i="0" u="none" strike="noStrike" kern="1200" cap="none" spc="0" normalizeH="0" baseline="0" noProof="0" dirty="0">
                <a:ln>
                  <a:noFill/>
                </a:ln>
                <a:solidFill>
                  <a:srgbClr val="FFC000"/>
                </a:solidFill>
                <a:effectLst>
                  <a:glow rad="190500">
                    <a:prstClr val="black">
                      <a:alpha val="75000"/>
                    </a:prstClr>
                  </a:glow>
                </a:effectLst>
                <a:uLnTx/>
                <a:uFillTx/>
                <a:latin typeface="Calibri" panose="020F0502020204030204"/>
                <a:ea typeface="+mn-ea"/>
                <a:cs typeface="+mn-cs"/>
              </a:rPr>
              <a:t>he was a young man</a:t>
            </a:r>
            <a:r>
              <a:rPr kumimoji="0" lang="en-US" sz="3600" b="1" i="0" u="none" strike="noStrike" kern="1200" cap="none" spc="0" normalizeH="0" baseline="0" noProof="0" dirty="0">
                <a:ln>
                  <a:noFill/>
                </a:ln>
                <a:solidFill>
                  <a:srgbClr val="FCFAED"/>
                </a:solidFill>
                <a:effectLst>
                  <a:glow rad="190500">
                    <a:prstClr val="black">
                      <a:alpha val="75000"/>
                    </a:prstClr>
                  </a:glow>
                </a:effectLst>
                <a:uLnTx/>
                <a:uFillTx/>
                <a:latin typeface="Calibri" panose="020F0502020204030204"/>
                <a:ea typeface="+mn-ea"/>
                <a:cs typeface="+mn-cs"/>
              </a:rPr>
              <a:t>, and he believed the words which Abinadi had spoken…”</a:t>
            </a:r>
            <a:r>
              <a:rPr lang="en-US" sz="3600" b="1" dirty="0">
                <a:solidFill>
                  <a:srgbClr val="FCFAED"/>
                </a:solidFill>
                <a:effectLst>
                  <a:glow rad="190500">
                    <a:prstClr val="black">
                      <a:alpha val="75000"/>
                    </a:prstClr>
                  </a:glow>
                </a:effectLst>
                <a:latin typeface="Calibri" panose="020F0502020204030204"/>
              </a:rPr>
              <a:t>       </a:t>
            </a:r>
          </a:p>
          <a:p>
            <a:pPr marL="223838" marR="0" lvl="0" indent="-223838" algn="l" defTabSz="914400" rtl="0" eaLnBrk="1" fontAlgn="auto" latinLnBrk="0" hangingPunct="1">
              <a:lnSpc>
                <a:spcPct val="90000"/>
              </a:lnSpc>
              <a:spcBef>
                <a:spcPts val="0"/>
              </a:spcBef>
              <a:spcAft>
                <a:spcPts val="0"/>
              </a:spcAft>
              <a:buClrTx/>
              <a:buSzTx/>
              <a:buFontTx/>
              <a:buNone/>
              <a:tabLst/>
              <a:defRPr/>
            </a:pPr>
            <a:r>
              <a:rPr lang="en-US" sz="3600" b="1" dirty="0">
                <a:solidFill>
                  <a:srgbClr val="FCFAED"/>
                </a:solidFill>
                <a:effectLst>
                  <a:glow rad="190500">
                    <a:prstClr val="black">
                      <a:alpha val="75000"/>
                    </a:prstClr>
                  </a:glow>
                </a:effectLst>
                <a:latin typeface="Calibri" panose="020F0502020204030204"/>
              </a:rPr>
              <a:t>									</a:t>
            </a:r>
            <a:r>
              <a:rPr lang="en-US" sz="3200" b="1" dirty="0">
                <a:solidFill>
                  <a:srgbClr val="FCFAED"/>
                </a:solidFill>
                <a:effectLst>
                  <a:glow rad="190500">
                    <a:prstClr val="black">
                      <a:alpha val="75000"/>
                    </a:prstClr>
                  </a:glow>
                </a:effectLst>
                <a:latin typeface="Calibri" panose="020F0502020204030204"/>
              </a:rPr>
              <a:t>    </a:t>
            </a:r>
            <a:r>
              <a:rPr kumimoji="0" lang="en-US" sz="3200" b="1" i="0" u="none" strike="noStrike" kern="1200" cap="none" spc="0" normalizeH="0" baseline="0" noProof="0" dirty="0">
                <a:ln>
                  <a:noFill/>
                </a:ln>
                <a:solidFill>
                  <a:srgbClr val="FCFAED"/>
                </a:solidFill>
                <a:effectLst>
                  <a:glow rad="190500">
                    <a:prstClr val="black">
                      <a:alpha val="75000"/>
                    </a:prstClr>
                  </a:glow>
                </a:effectLst>
                <a:uLnTx/>
                <a:uFillTx/>
                <a:latin typeface="Calibri" panose="020F0502020204030204"/>
                <a:ea typeface="+mn-ea"/>
                <a:cs typeface="+mn-cs"/>
              </a:rPr>
              <a:t>Mosiah 17:1–2</a:t>
            </a:r>
          </a:p>
        </p:txBody>
      </p:sp>
    </p:spTree>
    <p:extLst>
      <p:ext uri="{BB962C8B-B14F-4D97-AF65-F5344CB8AC3E}">
        <p14:creationId xmlns:p14="http://schemas.microsoft.com/office/powerpoint/2010/main" val="1656237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6EF251-A5FB-676B-801C-536C8E162A0A}"/>
              </a:ext>
            </a:extLst>
          </p:cNvPr>
          <p:cNvPicPr>
            <a:picLocks noChangeAspect="1"/>
          </p:cNvPicPr>
          <p:nvPr/>
        </p:nvPicPr>
        <p:blipFill rotWithShape="1">
          <a:blip r:embed="rId3"/>
          <a:srcRect t="30" b="30"/>
          <a:stretch/>
        </p:blipFill>
        <p:spPr>
          <a:xfrm>
            <a:off x="0" y="0"/>
            <a:ext cx="12192000" cy="6858000"/>
          </a:xfrm>
          <a:prstGeom prst="rect">
            <a:avLst/>
          </a:prstGeom>
        </p:spPr>
      </p:pic>
      <p:sp>
        <p:nvSpPr>
          <p:cNvPr id="10" name="TextBox 9">
            <a:extLst>
              <a:ext uri="{FF2B5EF4-FFF2-40B4-BE49-F238E27FC236}">
                <a16:creationId xmlns:a16="http://schemas.microsoft.com/office/drawing/2014/main" id="{71034149-A84C-CCC8-4FA5-68C8A4D72A7E}"/>
              </a:ext>
            </a:extLst>
          </p:cNvPr>
          <p:cNvSpPr txBox="1"/>
          <p:nvPr/>
        </p:nvSpPr>
        <p:spPr>
          <a:xfrm>
            <a:off x="408373" y="4796440"/>
            <a:ext cx="11375254" cy="1089529"/>
          </a:xfrm>
          <a:prstGeom prst="rect">
            <a:avLst/>
          </a:prstGeom>
          <a:noFill/>
        </p:spPr>
        <p:txBody>
          <a:bodyPr wrap="square">
            <a:spAutoFit/>
          </a:bodyPr>
          <a:lstStyle/>
          <a:p>
            <a:pPr marR="0" lvl="0" algn="ctr" defTabSz="914400" rtl="0" eaLnBrk="1" fontAlgn="auto" latinLnBrk="0" hangingPunct="1">
              <a:lnSpc>
                <a:spcPct val="90000"/>
              </a:lnSpc>
              <a:spcBef>
                <a:spcPts val="0"/>
              </a:spcBef>
              <a:spcAft>
                <a:spcPts val="0"/>
              </a:spcAft>
              <a:buClrTx/>
              <a:buSzTx/>
              <a:tabLst/>
              <a:defRPr/>
            </a:pPr>
            <a:r>
              <a:rPr lang="en-US" sz="3600" b="1" dirty="0">
                <a:solidFill>
                  <a:srgbClr val="FEFDF8"/>
                </a:solidFill>
                <a:effectLst>
                  <a:glow rad="190500">
                    <a:prstClr val="black">
                      <a:alpha val="75000"/>
                    </a:prstClr>
                  </a:glow>
                </a:effectLst>
                <a:latin typeface="Calibri" panose="020F0502020204030204"/>
              </a:rPr>
              <a:t>King Benjamin most sounds like Abinadi in Mosiah 3</a:t>
            </a:r>
          </a:p>
          <a:p>
            <a:pPr marR="0" lvl="0" algn="ctr" defTabSz="914400" rtl="0" eaLnBrk="1" fontAlgn="auto" latinLnBrk="0" hangingPunct="1">
              <a:lnSpc>
                <a:spcPct val="90000"/>
              </a:lnSpc>
              <a:spcBef>
                <a:spcPts val="0"/>
              </a:spcBef>
              <a:spcAft>
                <a:spcPts val="0"/>
              </a:spcAft>
              <a:buClrTx/>
              <a:buSzTx/>
              <a:tabLst/>
              <a:defRPr/>
            </a:pPr>
            <a:r>
              <a:rPr lang="en-US" sz="3600" b="1" dirty="0">
                <a:solidFill>
                  <a:srgbClr val="FEFDF8"/>
                </a:solidFill>
                <a:effectLst>
                  <a:glow rad="190500">
                    <a:prstClr val="black">
                      <a:alpha val="75000"/>
                    </a:prstClr>
                  </a:glow>
                </a:effectLst>
                <a:latin typeface="Calibri" panose="020F0502020204030204"/>
              </a:rPr>
              <a:t>(Quotation from an angel)</a:t>
            </a:r>
            <a:endParaRPr kumimoji="0" lang="en-US" sz="3600" b="1" i="1" u="none" strike="noStrike" kern="1200" cap="none" spc="0" normalizeH="0" baseline="0" noProof="0" dirty="0">
              <a:ln>
                <a:noFill/>
              </a:ln>
              <a:solidFill>
                <a:srgbClr val="FEFDF8"/>
              </a:solidFill>
              <a:effectLst>
                <a:glow rad="190500">
                  <a:prstClr val="black">
                    <a:alpha val="75000"/>
                  </a:prstClr>
                </a:glow>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4154A0C-2B10-1A88-1A59-FF2237905D25}"/>
              </a:ext>
            </a:extLst>
          </p:cNvPr>
          <p:cNvSpPr txBox="1"/>
          <p:nvPr/>
        </p:nvSpPr>
        <p:spPr>
          <a:xfrm>
            <a:off x="408373" y="5885969"/>
            <a:ext cx="11375254" cy="590931"/>
          </a:xfrm>
          <a:prstGeom prst="rect">
            <a:avLst/>
          </a:prstGeom>
          <a:noFill/>
        </p:spPr>
        <p:txBody>
          <a:bodyPr wrap="square">
            <a:spAutoFit/>
          </a:bodyPr>
          <a:lstStyle/>
          <a:p>
            <a:pPr marR="0" lvl="0" algn="ctr" defTabSz="914400" rtl="0" eaLnBrk="1" fontAlgn="auto" latinLnBrk="0" hangingPunct="1">
              <a:lnSpc>
                <a:spcPct val="90000"/>
              </a:lnSpc>
              <a:spcBef>
                <a:spcPts val="0"/>
              </a:spcBef>
              <a:spcAft>
                <a:spcPts val="0"/>
              </a:spcAft>
              <a:buClrTx/>
              <a:buSzTx/>
              <a:tabLst/>
              <a:defRPr/>
            </a:pPr>
            <a:r>
              <a:rPr lang="en-US" sz="3600" b="1" i="1" dirty="0">
                <a:solidFill>
                  <a:srgbClr val="FEFDF8"/>
                </a:solidFill>
                <a:effectLst>
                  <a:glow rad="190500">
                    <a:prstClr val="black">
                      <a:alpha val="75000"/>
                    </a:prstClr>
                  </a:glow>
                </a:effectLst>
                <a:latin typeface="Calibri" panose="020F0502020204030204"/>
              </a:rPr>
              <a:t>Maybe</a:t>
            </a:r>
            <a:r>
              <a:rPr lang="en-US" sz="3600" b="1" dirty="0">
                <a:solidFill>
                  <a:srgbClr val="FEFDF8"/>
                </a:solidFill>
                <a:effectLst>
                  <a:glow rad="190500">
                    <a:prstClr val="black">
                      <a:alpha val="75000"/>
                    </a:prstClr>
                  </a:glow>
                </a:effectLst>
                <a:latin typeface="Calibri" panose="020F0502020204030204"/>
              </a:rPr>
              <a:t> Abinadi was the angel who appeared to Benjamin</a:t>
            </a:r>
            <a:endParaRPr kumimoji="0" lang="en-US" sz="3600" b="1" i="1" u="none" strike="noStrike" kern="1200" cap="none" spc="0" normalizeH="0" baseline="0" noProof="0" dirty="0">
              <a:ln>
                <a:noFill/>
              </a:ln>
              <a:solidFill>
                <a:srgbClr val="FEFDF8"/>
              </a:solidFill>
              <a:effectLst>
                <a:glow rad="190500">
                  <a:prstClr val="black">
                    <a:alpha val="75000"/>
                  </a:prstClr>
                </a:glow>
              </a:effectLst>
              <a:uLnTx/>
              <a:uFillTx/>
              <a:latin typeface="Calibri" panose="020F0502020204030204"/>
              <a:ea typeface="+mn-ea"/>
              <a:cs typeface="+mn-cs"/>
            </a:endParaRPr>
          </a:p>
        </p:txBody>
      </p:sp>
    </p:spTree>
    <p:extLst>
      <p:ext uri="{BB962C8B-B14F-4D97-AF65-F5344CB8AC3E}">
        <p14:creationId xmlns:p14="http://schemas.microsoft.com/office/powerpoint/2010/main" val="1706690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descr="Abinadi: He Came Among Them in Disguise - Deseret Book">
            <a:extLst>
              <a:ext uri="{FF2B5EF4-FFF2-40B4-BE49-F238E27FC236}">
                <a16:creationId xmlns:a16="http://schemas.microsoft.com/office/drawing/2014/main" id="{23178259-EED6-406F-4D2F-8A7AB093FB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4803" y="0"/>
            <a:ext cx="4710545" cy="68600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F9EC052-4ED9-2CDC-36B9-B53ED89E1171}"/>
              </a:ext>
            </a:extLst>
          </p:cNvPr>
          <p:cNvSpPr txBox="1"/>
          <p:nvPr/>
        </p:nvSpPr>
        <p:spPr>
          <a:xfrm>
            <a:off x="153916" y="1758337"/>
            <a:ext cx="5380887" cy="3046988"/>
          </a:xfrm>
          <a:prstGeom prst="rect">
            <a:avLst/>
          </a:prstGeom>
          <a:noFill/>
        </p:spPr>
        <p:txBody>
          <a:bodyPr wrap="square" rtlCol="0">
            <a:spAutoFit/>
          </a:bodyPr>
          <a:lstStyle/>
          <a:p>
            <a:pPr algn="ctr"/>
            <a:r>
              <a:rPr lang="en-US" sz="4800" b="1" dirty="0">
                <a:solidFill>
                  <a:schemeClr val="bg1"/>
                </a:solidFill>
              </a:rPr>
              <a:t>Free </a:t>
            </a:r>
            <a:r>
              <a:rPr lang="en-US" sz="4800" b="1">
                <a:solidFill>
                  <a:schemeClr val="bg1"/>
                </a:solidFill>
              </a:rPr>
              <a:t>e-copy </a:t>
            </a:r>
          </a:p>
          <a:p>
            <a:pPr algn="ctr"/>
            <a:r>
              <a:rPr lang="en-US" sz="4800" b="1">
                <a:solidFill>
                  <a:schemeClr val="bg1"/>
                </a:solidFill>
              </a:rPr>
              <a:t>linked at </a:t>
            </a:r>
            <a:endParaRPr lang="en-US" sz="4800" b="1" dirty="0">
              <a:solidFill>
                <a:schemeClr val="bg1"/>
              </a:solidFill>
            </a:endParaRPr>
          </a:p>
          <a:p>
            <a:pPr algn="ctr"/>
            <a:r>
              <a:rPr lang="en-US" sz="4800" b="1" dirty="0">
                <a:solidFill>
                  <a:schemeClr val="bg1"/>
                </a:solidFill>
              </a:rPr>
              <a:t>johnhiltoniii.com/</a:t>
            </a:r>
          </a:p>
          <a:p>
            <a:pPr algn="ctr"/>
            <a:r>
              <a:rPr lang="en-US" sz="4800" b="1" dirty="0" err="1">
                <a:solidFill>
                  <a:schemeClr val="bg1"/>
                </a:solidFill>
              </a:rPr>
              <a:t>thebookofmormon</a:t>
            </a:r>
            <a:endParaRPr lang="en-US" sz="4800" b="1" dirty="0">
              <a:solidFill>
                <a:schemeClr val="bg1"/>
              </a:solidFill>
            </a:endParaRPr>
          </a:p>
        </p:txBody>
      </p:sp>
    </p:spTree>
    <p:extLst>
      <p:ext uri="{BB962C8B-B14F-4D97-AF65-F5344CB8AC3E}">
        <p14:creationId xmlns:p14="http://schemas.microsoft.com/office/powerpoint/2010/main" val="3981845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Abinadi Didn't Think He Failed—And We Shouldn't Think We Have Either">
            <a:extLst>
              <a:ext uri="{FF2B5EF4-FFF2-40B4-BE49-F238E27FC236}">
                <a16:creationId xmlns:a16="http://schemas.microsoft.com/office/drawing/2014/main" id="{7C218121-4BD1-A28B-2383-9FC6A6DF03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25" b="8921"/>
          <a:stretch/>
        </p:blipFill>
        <p:spPr bwMode="auto">
          <a:xfrm>
            <a:off x="-1504"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57E2B05-F818-3F18-E12C-EC4DCCD11BB3}"/>
              </a:ext>
            </a:extLst>
          </p:cNvPr>
          <p:cNvSpPr txBox="1"/>
          <p:nvPr/>
        </p:nvSpPr>
        <p:spPr>
          <a:xfrm>
            <a:off x="8291245" y="585628"/>
            <a:ext cx="3492381" cy="5466112"/>
          </a:xfrm>
          <a:prstGeom prst="rect">
            <a:avLst/>
          </a:prstGeom>
          <a:noFill/>
        </p:spPr>
        <p:txBody>
          <a:bodyPr wrap="square">
            <a:spAutoFit/>
          </a:bodyPr>
          <a:lstStyle/>
          <a:p>
            <a:pPr marR="0" lvl="0" algn="ctr" defTabSz="914400" rtl="0" eaLnBrk="1" fontAlgn="auto" latinLnBrk="0" hangingPunct="1">
              <a:lnSpc>
                <a:spcPct val="90000"/>
              </a:lnSpc>
              <a:spcBef>
                <a:spcPts val="0"/>
              </a:spcBef>
              <a:spcAft>
                <a:spcPts val="0"/>
              </a:spcAft>
              <a:buClrTx/>
              <a:buSzTx/>
              <a:tabLst/>
              <a:defRPr/>
            </a:pPr>
            <a:r>
              <a:rPr lang="en-US" sz="3600" b="1" dirty="0">
                <a:solidFill>
                  <a:srgbClr val="FEFDF8"/>
                </a:solidFill>
                <a:effectLst>
                  <a:glow rad="190500">
                    <a:prstClr val="black">
                      <a:alpha val="75000"/>
                    </a:prstClr>
                  </a:glow>
                </a:effectLst>
                <a:latin typeface="Calibri" panose="020F0502020204030204"/>
              </a:rPr>
              <a:t>“I finish my message; and then it matters not whither I go, if it so be that I am saved…”</a:t>
            </a:r>
          </a:p>
          <a:p>
            <a:pPr marR="0" lvl="0" algn="ctr" defTabSz="914400" rtl="0" eaLnBrk="1" fontAlgn="auto" latinLnBrk="0" hangingPunct="1">
              <a:lnSpc>
                <a:spcPct val="90000"/>
              </a:lnSpc>
              <a:spcBef>
                <a:spcPts val="0"/>
              </a:spcBef>
              <a:spcAft>
                <a:spcPts val="0"/>
              </a:spcAft>
              <a:buClrTx/>
              <a:buSzTx/>
              <a:tabLst/>
              <a:defRPr/>
            </a:pPr>
            <a:endParaRPr lang="en-US" sz="3600" b="1" dirty="0">
              <a:solidFill>
                <a:srgbClr val="FEFDF8"/>
              </a:solidFill>
              <a:effectLst>
                <a:glow rad="190500">
                  <a:prstClr val="black">
                    <a:alpha val="75000"/>
                  </a:prstClr>
                </a:glow>
              </a:effectLst>
              <a:latin typeface="Calibri" panose="020F0502020204030204"/>
            </a:endParaRPr>
          </a:p>
          <a:p>
            <a:pPr marR="0" lvl="0" algn="ctr" defTabSz="914400" rtl="0" eaLnBrk="1" fontAlgn="auto" latinLnBrk="0" hangingPunct="1">
              <a:lnSpc>
                <a:spcPct val="90000"/>
              </a:lnSpc>
              <a:spcBef>
                <a:spcPts val="0"/>
              </a:spcBef>
              <a:spcAft>
                <a:spcPts val="0"/>
              </a:spcAft>
              <a:buClrTx/>
              <a:buSzTx/>
              <a:tabLst/>
              <a:defRPr/>
            </a:pPr>
            <a:r>
              <a:rPr lang="en-US" sz="3600" b="1" dirty="0">
                <a:solidFill>
                  <a:srgbClr val="FEFDF8"/>
                </a:solidFill>
                <a:effectLst>
                  <a:glow rad="190500">
                    <a:prstClr val="black">
                      <a:alpha val="75000"/>
                    </a:prstClr>
                  </a:glow>
                </a:effectLst>
                <a:latin typeface="Calibri" panose="020F0502020204030204"/>
              </a:rPr>
              <a:t>“O God, receive my soul.”</a:t>
            </a:r>
          </a:p>
          <a:p>
            <a:pPr marR="0" lvl="0" algn="ctr" defTabSz="914400" rtl="0" eaLnBrk="1" fontAlgn="auto" latinLnBrk="0" hangingPunct="1">
              <a:lnSpc>
                <a:spcPct val="90000"/>
              </a:lnSpc>
              <a:spcBef>
                <a:spcPts val="0"/>
              </a:spcBef>
              <a:spcAft>
                <a:spcPts val="0"/>
              </a:spcAft>
              <a:buClrTx/>
              <a:buSzTx/>
              <a:tabLst/>
              <a:defRPr/>
            </a:pPr>
            <a:endParaRPr lang="en-US" sz="3600" b="1" dirty="0">
              <a:solidFill>
                <a:srgbClr val="FEFDF8"/>
              </a:solidFill>
              <a:effectLst>
                <a:glow rad="190500">
                  <a:prstClr val="black">
                    <a:alpha val="75000"/>
                  </a:prstClr>
                </a:glow>
              </a:effectLst>
              <a:latin typeface="Calibri" panose="020F0502020204030204"/>
            </a:endParaRPr>
          </a:p>
          <a:p>
            <a:pPr marR="0" lvl="0" algn="ctr" defTabSz="914400" rtl="0" eaLnBrk="1" fontAlgn="auto" latinLnBrk="0" hangingPunct="1">
              <a:lnSpc>
                <a:spcPct val="90000"/>
              </a:lnSpc>
              <a:spcBef>
                <a:spcPts val="0"/>
              </a:spcBef>
              <a:spcAft>
                <a:spcPts val="0"/>
              </a:spcAft>
              <a:buClrTx/>
              <a:buSzTx/>
              <a:tabLst/>
              <a:defRPr/>
            </a:pPr>
            <a:r>
              <a:rPr lang="en-US" sz="2800" b="1" dirty="0">
                <a:solidFill>
                  <a:srgbClr val="FEFDF8"/>
                </a:solidFill>
                <a:effectLst>
                  <a:glow rad="190500">
                    <a:prstClr val="black">
                      <a:alpha val="75000"/>
                    </a:prstClr>
                  </a:glow>
                </a:effectLst>
                <a:latin typeface="Calibri" panose="020F0502020204030204"/>
              </a:rPr>
              <a:t>(Mosiah 13:9, 17:19)</a:t>
            </a:r>
            <a:endParaRPr lang="en-US" sz="3600" b="1" dirty="0">
              <a:solidFill>
                <a:srgbClr val="FEFDF8"/>
              </a:solidFill>
              <a:effectLst>
                <a:glow rad="190500">
                  <a:prstClr val="black">
                    <a:alpha val="75000"/>
                  </a:prstClr>
                </a:glow>
              </a:effectLst>
              <a:latin typeface="Calibri" panose="020F0502020204030204"/>
            </a:endParaRPr>
          </a:p>
        </p:txBody>
      </p:sp>
    </p:spTree>
    <p:extLst>
      <p:ext uri="{BB962C8B-B14F-4D97-AF65-F5344CB8AC3E}">
        <p14:creationId xmlns:p14="http://schemas.microsoft.com/office/powerpoint/2010/main" val="3774000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92FD2A-6D7E-F8A5-FD95-F0C9CF2487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507962" y="68263"/>
            <a:ext cx="9176075" cy="6721475"/>
          </a:xfrm>
          <a:prstGeom prst="rect">
            <a:avLst/>
          </a:prstGeom>
          <a:noFill/>
          <a:ln>
            <a:noFill/>
          </a:ln>
        </p:spPr>
      </p:pic>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52D2C5F3-419C-3A36-E2C4-2361ECB85404}"/>
                  </a:ext>
                </a:extLst>
              </p14:cNvPr>
              <p14:cNvContentPartPr/>
              <p14:nvPr/>
            </p14:nvContentPartPr>
            <p14:xfrm>
              <a:off x="5138986" y="5924083"/>
              <a:ext cx="3408120" cy="419760"/>
            </p14:xfrm>
          </p:contentPart>
        </mc:Choice>
        <mc:Fallback xmlns="">
          <p:pic>
            <p:nvPicPr>
              <p:cNvPr id="9" name="Ink 8">
                <a:extLst>
                  <a:ext uri="{FF2B5EF4-FFF2-40B4-BE49-F238E27FC236}">
                    <a16:creationId xmlns:a16="http://schemas.microsoft.com/office/drawing/2014/main" id="{52D2C5F3-419C-3A36-E2C4-2361ECB85404}"/>
                  </a:ext>
                </a:extLst>
              </p:cNvPr>
              <p:cNvPicPr/>
              <p:nvPr/>
            </p:nvPicPr>
            <p:blipFill>
              <a:blip r:embed="rId4"/>
              <a:stretch>
                <a:fillRect/>
              </a:stretch>
            </p:blipFill>
            <p:spPr>
              <a:xfrm>
                <a:off x="5084986" y="5816443"/>
                <a:ext cx="3515760" cy="635400"/>
              </a:xfrm>
              <a:prstGeom prst="rect">
                <a:avLst/>
              </a:prstGeom>
            </p:spPr>
          </p:pic>
        </mc:Fallback>
      </mc:AlternateContent>
    </p:spTree>
    <p:extLst>
      <p:ext uri="{BB962C8B-B14F-4D97-AF65-F5344CB8AC3E}">
        <p14:creationId xmlns:p14="http://schemas.microsoft.com/office/powerpoint/2010/main" val="14332936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6EF251-A5FB-676B-801C-536C8E162A0A}"/>
              </a:ext>
            </a:extLst>
          </p:cNvPr>
          <p:cNvPicPr>
            <a:picLocks noChangeAspect="1"/>
          </p:cNvPicPr>
          <p:nvPr/>
        </p:nvPicPr>
        <p:blipFill rotWithShape="1">
          <a:blip r:embed="rId3">
            <a:alphaModFix amt="85000"/>
          </a:blip>
          <a:srcRect t="7812" b="7812"/>
          <a:stretch/>
        </p:blipFill>
        <p:spPr>
          <a:xfrm>
            <a:off x="0" y="0"/>
            <a:ext cx="12192000" cy="6858000"/>
          </a:xfrm>
          <a:prstGeom prst="rect">
            <a:avLst/>
          </a:prstGeom>
        </p:spPr>
      </p:pic>
    </p:spTree>
    <p:extLst>
      <p:ext uri="{BB962C8B-B14F-4D97-AF65-F5344CB8AC3E}">
        <p14:creationId xmlns:p14="http://schemas.microsoft.com/office/powerpoint/2010/main" val="14608881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6EF251-A5FB-676B-801C-536C8E162A0A}"/>
              </a:ext>
            </a:extLst>
          </p:cNvPr>
          <p:cNvPicPr>
            <a:picLocks noChangeAspect="1"/>
          </p:cNvPicPr>
          <p:nvPr/>
        </p:nvPicPr>
        <p:blipFill rotWithShape="1">
          <a:blip r:embed="rId3">
            <a:alphaModFix amt="85000"/>
          </a:blip>
          <a:srcRect t="7812" b="7812"/>
          <a:stretch/>
        </p:blipFill>
        <p:spPr>
          <a:xfrm>
            <a:off x="0" y="0"/>
            <a:ext cx="12192000" cy="6858000"/>
          </a:xfrm>
          <a:prstGeom prst="rect">
            <a:avLst/>
          </a:prstGeom>
        </p:spPr>
      </p:pic>
      <p:sp>
        <p:nvSpPr>
          <p:cNvPr id="10" name="TextBox 9">
            <a:extLst>
              <a:ext uri="{FF2B5EF4-FFF2-40B4-BE49-F238E27FC236}">
                <a16:creationId xmlns:a16="http://schemas.microsoft.com/office/drawing/2014/main" id="{71034149-A84C-CCC8-4FA5-68C8A4D72A7E}"/>
              </a:ext>
            </a:extLst>
          </p:cNvPr>
          <p:cNvSpPr txBox="1"/>
          <p:nvPr/>
        </p:nvSpPr>
        <p:spPr>
          <a:xfrm>
            <a:off x="361950" y="228600"/>
            <a:ext cx="10848975" cy="6546407"/>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EAE8E5"/>
                </a:solidFill>
                <a:effectLst>
                  <a:glow rad="190500">
                    <a:prstClr val="black">
                      <a:alpha val="75000"/>
                    </a:prstClr>
                  </a:glow>
                </a:effectLst>
                <a:uLnTx/>
                <a:uFillTx/>
                <a:latin typeface="Calibri" panose="020F0502020204030204"/>
                <a:ea typeface="+mn-ea"/>
                <a:cs typeface="+mn-cs"/>
              </a:rPr>
              <a:t> “As ye are desirous to come into the fold of God, and to be called his people, and are willing to bear one another’s burdens, that they may be light; Yea, and are willing to mourn with those that mourn; yea, and comfort those that stand in need of comfort, and to stand as witnesses of God at all times and in all things, and in all places that ye may be in, even until death, that ye may be redeemed of God…—Now I say unto you, if this be the desire of your hearts, what have you against being baptized in the name of the Lord, as a witness before him that ye have entered into a covenant with him, that ye will serve him and keep his commandments, that he may pour out his Spirit more abundantly upon you?”</a:t>
            </a:r>
          </a:p>
          <a:p>
            <a:pPr marL="223838" marR="0" lvl="0" indent="-223838" algn="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AE8E5"/>
                </a:solidFill>
                <a:effectLst>
                  <a:glow rad="190500">
                    <a:prstClr val="black">
                      <a:alpha val="75000"/>
                    </a:prstClr>
                  </a:glow>
                </a:effectLst>
                <a:uLnTx/>
                <a:uFillTx/>
                <a:latin typeface="Calibri" panose="020F0502020204030204"/>
                <a:ea typeface="+mn-ea"/>
                <a:cs typeface="+mn-cs"/>
              </a:rPr>
              <a:t>Mosiah 18:8–10</a:t>
            </a:r>
          </a:p>
        </p:txBody>
      </p:sp>
    </p:spTree>
    <p:extLst>
      <p:ext uri="{BB962C8B-B14F-4D97-AF65-F5344CB8AC3E}">
        <p14:creationId xmlns:p14="http://schemas.microsoft.com/office/powerpoint/2010/main" val="1175950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6EF251-A5FB-676B-801C-536C8E162A0A}"/>
              </a:ext>
            </a:extLst>
          </p:cNvPr>
          <p:cNvPicPr>
            <a:picLocks noChangeAspect="1"/>
          </p:cNvPicPr>
          <p:nvPr/>
        </p:nvPicPr>
        <p:blipFill rotWithShape="1">
          <a:blip r:embed="rId3">
            <a:alphaModFix amt="85000"/>
          </a:blip>
          <a:srcRect t="7812" b="7812"/>
          <a:stretch/>
        </p:blipFill>
        <p:spPr>
          <a:xfrm>
            <a:off x="0" y="0"/>
            <a:ext cx="12192000" cy="6858000"/>
          </a:xfrm>
          <a:prstGeom prst="rect">
            <a:avLst/>
          </a:prstGeom>
        </p:spPr>
      </p:pic>
      <p:sp>
        <p:nvSpPr>
          <p:cNvPr id="10" name="TextBox 9">
            <a:extLst>
              <a:ext uri="{FF2B5EF4-FFF2-40B4-BE49-F238E27FC236}">
                <a16:creationId xmlns:a16="http://schemas.microsoft.com/office/drawing/2014/main" id="{71034149-A84C-CCC8-4FA5-68C8A4D72A7E}"/>
              </a:ext>
            </a:extLst>
          </p:cNvPr>
          <p:cNvSpPr txBox="1"/>
          <p:nvPr/>
        </p:nvSpPr>
        <p:spPr>
          <a:xfrm>
            <a:off x="361950" y="228600"/>
            <a:ext cx="10848975" cy="6546407"/>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EAE8E5"/>
                </a:solidFill>
                <a:effectLst>
                  <a:glow rad="190500">
                    <a:prstClr val="black">
                      <a:alpha val="75000"/>
                    </a:prstClr>
                  </a:glow>
                </a:effectLst>
                <a:uLnTx/>
                <a:uFillTx/>
                <a:latin typeface="Calibri" panose="020F0502020204030204"/>
                <a:ea typeface="+mn-ea"/>
                <a:cs typeface="+mn-cs"/>
              </a:rPr>
              <a:t> “As ye are desirous to come into the fold of God, and to be called his people, and are willing to bear one another’s burdens, that they may be light; Yea, and are willing to mourn with those that mourn; yea, and comfort those that stand in need of comfort, and to </a:t>
            </a:r>
            <a:r>
              <a:rPr kumimoji="0" lang="en-US" sz="3400" b="1" i="0" u="none" strike="noStrike" kern="1200" cap="none" spc="0" normalizeH="0" baseline="0" noProof="0" dirty="0">
                <a:ln>
                  <a:noFill/>
                </a:ln>
                <a:solidFill>
                  <a:srgbClr val="FFFF00"/>
                </a:solidFill>
                <a:effectLst>
                  <a:glow rad="190500">
                    <a:prstClr val="black">
                      <a:alpha val="75000"/>
                    </a:prstClr>
                  </a:glow>
                </a:effectLst>
                <a:uLnTx/>
                <a:uFillTx/>
                <a:latin typeface="Calibri" panose="020F0502020204030204"/>
                <a:ea typeface="+mn-ea"/>
                <a:cs typeface="+mn-cs"/>
              </a:rPr>
              <a:t>stand as witnesses of God at all times and in all things, and in all places that ye may be in</a:t>
            </a:r>
            <a:r>
              <a:rPr kumimoji="0" lang="en-US" sz="3400" b="1" i="0" u="none" strike="noStrike" kern="1200" cap="none" spc="0" normalizeH="0" baseline="0" noProof="0" dirty="0">
                <a:ln>
                  <a:noFill/>
                </a:ln>
                <a:solidFill>
                  <a:srgbClr val="EAE8E5"/>
                </a:solidFill>
                <a:effectLst>
                  <a:glow rad="190500">
                    <a:prstClr val="black">
                      <a:alpha val="75000"/>
                    </a:prstClr>
                  </a:glow>
                </a:effectLst>
                <a:uLnTx/>
                <a:uFillTx/>
                <a:latin typeface="Calibri" panose="020F0502020204030204"/>
                <a:ea typeface="+mn-ea"/>
                <a:cs typeface="+mn-cs"/>
              </a:rPr>
              <a:t>, </a:t>
            </a:r>
            <a:r>
              <a:rPr kumimoji="0" lang="en-US" sz="3400" b="1" i="0" u="none" strike="noStrike" kern="1200" cap="none" spc="0" normalizeH="0" baseline="0" noProof="0" dirty="0">
                <a:ln>
                  <a:noFill/>
                </a:ln>
                <a:solidFill>
                  <a:srgbClr val="FFC000"/>
                </a:solidFill>
                <a:effectLst>
                  <a:glow rad="190500">
                    <a:prstClr val="black">
                      <a:alpha val="75000"/>
                    </a:prstClr>
                  </a:glow>
                </a:effectLst>
                <a:uLnTx/>
                <a:uFillTx/>
                <a:latin typeface="Calibri" panose="020F0502020204030204"/>
                <a:ea typeface="+mn-ea"/>
                <a:cs typeface="+mn-cs"/>
              </a:rPr>
              <a:t>even until death</a:t>
            </a:r>
            <a:r>
              <a:rPr kumimoji="0" lang="en-US" sz="3400" b="1" i="0" u="none" strike="noStrike" kern="1200" cap="none" spc="0" normalizeH="0" baseline="0" noProof="0" dirty="0">
                <a:ln>
                  <a:noFill/>
                </a:ln>
                <a:solidFill>
                  <a:srgbClr val="EAE8E5"/>
                </a:solidFill>
                <a:effectLst>
                  <a:glow rad="190500">
                    <a:prstClr val="black">
                      <a:alpha val="75000"/>
                    </a:prstClr>
                  </a:glow>
                </a:effectLst>
                <a:uLnTx/>
                <a:uFillTx/>
                <a:latin typeface="Calibri" panose="020F0502020204030204"/>
                <a:ea typeface="+mn-ea"/>
                <a:cs typeface="+mn-cs"/>
              </a:rPr>
              <a:t>, that ye may be redeemed of God…—Now I say unto you, if this be the desire of your hearts, what have you against being baptized in the name of the Lord, as a witness before him that ye have entered into a covenant with him, that ye will serve him and keep his commandments, that he may pour out his Spirit more abundantly upon you?”</a:t>
            </a:r>
          </a:p>
          <a:p>
            <a:pPr marL="223838" marR="0" lvl="0" indent="-223838" algn="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AE8E5"/>
                </a:solidFill>
                <a:effectLst>
                  <a:glow rad="190500">
                    <a:prstClr val="black">
                      <a:alpha val="75000"/>
                    </a:prstClr>
                  </a:glow>
                </a:effectLst>
                <a:uLnTx/>
                <a:uFillTx/>
                <a:latin typeface="Calibri" panose="020F0502020204030204"/>
                <a:ea typeface="+mn-ea"/>
                <a:cs typeface="+mn-cs"/>
              </a:rPr>
              <a:t>Mosiah 18:8–10</a:t>
            </a:r>
          </a:p>
        </p:txBody>
      </p:sp>
    </p:spTree>
    <p:extLst>
      <p:ext uri="{BB962C8B-B14F-4D97-AF65-F5344CB8AC3E}">
        <p14:creationId xmlns:p14="http://schemas.microsoft.com/office/powerpoint/2010/main" val="28791477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D31228-7EE5-0C9D-D183-119EBD7F54C5}"/>
              </a:ext>
            </a:extLst>
          </p:cNvPr>
          <p:cNvPicPr>
            <a:picLocks noChangeAspect="1"/>
          </p:cNvPicPr>
          <p:nvPr/>
        </p:nvPicPr>
        <p:blipFill rotWithShape="1">
          <a:blip r:embed="rId2"/>
          <a:srcRect r="1315"/>
          <a:stretch/>
        </p:blipFill>
        <p:spPr>
          <a:xfrm>
            <a:off x="20" y="1282"/>
            <a:ext cx="12191980" cy="6856718"/>
          </a:xfrm>
          <a:prstGeom prst="rect">
            <a:avLst/>
          </a:prstGeom>
        </p:spPr>
      </p:pic>
    </p:spTree>
    <p:extLst>
      <p:ext uri="{BB962C8B-B14F-4D97-AF65-F5344CB8AC3E}">
        <p14:creationId xmlns:p14="http://schemas.microsoft.com/office/powerpoint/2010/main" val="21320113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6EF251-A5FB-676B-801C-536C8E162A0A}"/>
              </a:ext>
            </a:extLst>
          </p:cNvPr>
          <p:cNvPicPr>
            <a:picLocks noChangeAspect="1"/>
          </p:cNvPicPr>
          <p:nvPr/>
        </p:nvPicPr>
        <p:blipFill rotWithShape="1">
          <a:blip r:embed="rId3">
            <a:alphaModFix amt="85000"/>
          </a:blip>
          <a:srcRect t="7812" b="7812"/>
          <a:stretch/>
        </p:blipFill>
        <p:spPr>
          <a:xfrm>
            <a:off x="0" y="0"/>
            <a:ext cx="12192000" cy="6858000"/>
          </a:xfrm>
          <a:prstGeom prst="rect">
            <a:avLst/>
          </a:prstGeom>
        </p:spPr>
      </p:pic>
      <p:sp>
        <p:nvSpPr>
          <p:cNvPr id="10" name="TextBox 9">
            <a:extLst>
              <a:ext uri="{FF2B5EF4-FFF2-40B4-BE49-F238E27FC236}">
                <a16:creationId xmlns:a16="http://schemas.microsoft.com/office/drawing/2014/main" id="{71034149-A84C-CCC8-4FA5-68C8A4D72A7E}"/>
              </a:ext>
            </a:extLst>
          </p:cNvPr>
          <p:cNvSpPr txBox="1"/>
          <p:nvPr/>
        </p:nvSpPr>
        <p:spPr>
          <a:xfrm>
            <a:off x="361950" y="228600"/>
            <a:ext cx="10848975" cy="6684907"/>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EAE8E5"/>
                </a:solidFill>
                <a:effectLst>
                  <a:glow rad="190500">
                    <a:prstClr val="black">
                      <a:alpha val="75000"/>
                    </a:prstClr>
                  </a:glow>
                </a:effectLst>
                <a:uLnTx/>
                <a:uFillTx/>
                <a:latin typeface="Calibri" panose="020F0502020204030204"/>
                <a:ea typeface="+mn-ea"/>
                <a:cs typeface="+mn-cs"/>
              </a:rPr>
              <a:t> “As ye are desirous to come into the fold of God, and to be called his people, and are willing to bear one another’s burdens, that they may be light; Yea, and are willing to mourn with those that mourn; yea, and comfort those that stand in need of comfort, and to </a:t>
            </a:r>
            <a:r>
              <a:rPr kumimoji="0" lang="en-US" sz="3400" b="1" i="0" u="none" strike="noStrike" kern="1200" cap="none" spc="0" normalizeH="0" baseline="0" noProof="0" dirty="0">
                <a:ln>
                  <a:noFill/>
                </a:ln>
                <a:solidFill>
                  <a:srgbClr val="FFFF00"/>
                </a:solidFill>
                <a:effectLst>
                  <a:glow rad="190500">
                    <a:prstClr val="black">
                      <a:alpha val="75000"/>
                    </a:prstClr>
                  </a:glow>
                </a:effectLst>
                <a:uLnTx/>
                <a:uFillTx/>
                <a:latin typeface="Calibri" panose="020F0502020204030204"/>
                <a:ea typeface="+mn-ea"/>
                <a:cs typeface="+mn-cs"/>
              </a:rPr>
              <a:t>stand as witnesses of God at all times and in all things, and in all places that ye may be in</a:t>
            </a:r>
            <a:r>
              <a:rPr kumimoji="0" lang="en-US" sz="3400" b="1" i="0" u="none" strike="noStrike" kern="1200" cap="none" spc="0" normalizeH="0" baseline="0" noProof="0" dirty="0">
                <a:ln>
                  <a:noFill/>
                </a:ln>
                <a:solidFill>
                  <a:srgbClr val="EAE8E5"/>
                </a:solidFill>
                <a:effectLst>
                  <a:glow rad="190500">
                    <a:prstClr val="black">
                      <a:alpha val="75000"/>
                    </a:prstClr>
                  </a:glow>
                </a:effectLst>
                <a:uLnTx/>
                <a:uFillTx/>
                <a:latin typeface="Calibri" panose="020F0502020204030204"/>
                <a:ea typeface="+mn-ea"/>
                <a:cs typeface="+mn-cs"/>
              </a:rPr>
              <a:t>, </a:t>
            </a:r>
            <a:r>
              <a:rPr kumimoji="0" lang="en-US" sz="3400" b="1" i="0" u="none" strike="noStrike" kern="1200" cap="none" spc="0" normalizeH="0" baseline="0" noProof="0" dirty="0">
                <a:ln>
                  <a:noFill/>
                </a:ln>
                <a:solidFill>
                  <a:srgbClr val="FFC000"/>
                </a:solidFill>
                <a:effectLst>
                  <a:glow rad="190500">
                    <a:prstClr val="black">
                      <a:alpha val="75000"/>
                    </a:prstClr>
                  </a:glow>
                </a:effectLst>
                <a:uLnTx/>
                <a:uFillTx/>
                <a:latin typeface="Calibri" panose="020F0502020204030204"/>
                <a:ea typeface="+mn-ea"/>
                <a:cs typeface="+mn-cs"/>
              </a:rPr>
              <a:t>even until death </a:t>
            </a:r>
            <a:r>
              <a:rPr kumimoji="0" lang="en-US" sz="3400" b="1" i="0" u="none" strike="noStrike" kern="1200" cap="none" spc="0" normalizeH="0" baseline="0" noProof="0" dirty="0">
                <a:ln>
                  <a:noFill/>
                </a:ln>
                <a:solidFill>
                  <a:srgbClr val="92D050"/>
                </a:solidFill>
                <a:effectLst>
                  <a:glow rad="190500">
                    <a:prstClr val="black">
                      <a:alpha val="75000"/>
                    </a:prstClr>
                  </a:glow>
                </a:effectLst>
                <a:uLnTx/>
                <a:uFillTx/>
                <a:latin typeface="Calibri" panose="020F0502020204030204"/>
                <a:ea typeface="+mn-ea"/>
                <a:cs typeface="+mn-cs"/>
              </a:rPr>
              <a:t>[or awkward social situations]</a:t>
            </a:r>
            <a:r>
              <a:rPr kumimoji="0" lang="en-US" sz="3400" b="1" i="0" u="none" strike="noStrike" kern="1200" cap="none" spc="0" normalizeH="0" baseline="0" noProof="0" dirty="0">
                <a:ln>
                  <a:noFill/>
                </a:ln>
                <a:solidFill>
                  <a:srgbClr val="EAE8E5"/>
                </a:solidFill>
                <a:effectLst>
                  <a:glow rad="190500">
                    <a:prstClr val="black">
                      <a:alpha val="75000"/>
                    </a:prstClr>
                  </a:glow>
                </a:effectLst>
                <a:uLnTx/>
                <a:uFillTx/>
                <a:latin typeface="Calibri" panose="020F0502020204030204"/>
                <a:ea typeface="+mn-ea"/>
                <a:cs typeface="+mn-cs"/>
              </a:rPr>
              <a:t>, that ye may be redeemed of God…—Now I say unto you, if this be the desire of your hearts, what have you against being baptized in the name of the Lord, as a witness before him that ye have entered into a covenant with him, that ye will serve him and keep his commandments, that he may pour out his Spirit more abundantly upon you?” 	</a:t>
            </a:r>
            <a:r>
              <a:rPr kumimoji="0" lang="en-US" sz="2400" b="1" i="0" u="none" strike="noStrike" kern="1200" cap="none" spc="0" normalizeH="0" baseline="0" noProof="0" dirty="0">
                <a:ln>
                  <a:noFill/>
                </a:ln>
                <a:solidFill>
                  <a:srgbClr val="EAE8E5"/>
                </a:solidFill>
                <a:effectLst>
                  <a:glow rad="190500">
                    <a:prstClr val="black">
                      <a:alpha val="75000"/>
                    </a:prstClr>
                  </a:glow>
                </a:effectLst>
                <a:uLnTx/>
                <a:uFillTx/>
                <a:latin typeface="Calibri" panose="020F0502020204030204"/>
                <a:ea typeface="+mn-ea"/>
                <a:cs typeface="+mn-cs"/>
              </a:rPr>
              <a:t>Mosiah 18:8–10</a:t>
            </a:r>
          </a:p>
        </p:txBody>
      </p:sp>
    </p:spTree>
    <p:extLst>
      <p:ext uri="{BB962C8B-B14F-4D97-AF65-F5344CB8AC3E}">
        <p14:creationId xmlns:p14="http://schemas.microsoft.com/office/powerpoint/2010/main" val="14950048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6EF251-A5FB-676B-801C-536C8E162A0A}"/>
              </a:ext>
            </a:extLst>
          </p:cNvPr>
          <p:cNvPicPr>
            <a:picLocks noChangeAspect="1"/>
          </p:cNvPicPr>
          <p:nvPr/>
        </p:nvPicPr>
        <p:blipFill rotWithShape="1">
          <a:blip r:embed="rId3">
            <a:alphaModFix amt="85000"/>
          </a:blip>
          <a:srcRect t="7812" b="7812"/>
          <a:stretch/>
        </p:blipFill>
        <p:spPr>
          <a:xfrm>
            <a:off x="0" y="0"/>
            <a:ext cx="12192000" cy="6858000"/>
          </a:xfrm>
          <a:prstGeom prst="rect">
            <a:avLst/>
          </a:prstGeom>
        </p:spPr>
      </p:pic>
      <p:sp>
        <p:nvSpPr>
          <p:cNvPr id="10" name="TextBox 9">
            <a:extLst>
              <a:ext uri="{FF2B5EF4-FFF2-40B4-BE49-F238E27FC236}">
                <a16:creationId xmlns:a16="http://schemas.microsoft.com/office/drawing/2014/main" id="{71034149-A84C-CCC8-4FA5-68C8A4D72A7E}"/>
              </a:ext>
            </a:extLst>
          </p:cNvPr>
          <p:cNvSpPr txBox="1"/>
          <p:nvPr/>
        </p:nvSpPr>
        <p:spPr>
          <a:xfrm>
            <a:off x="504825" y="3152775"/>
            <a:ext cx="10848975" cy="3388620"/>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EAE8E5"/>
                </a:solidFill>
                <a:effectLst>
                  <a:glow rad="190500">
                    <a:prstClr val="black">
                      <a:alpha val="75000"/>
                    </a:prstClr>
                  </a:glow>
                </a:effectLst>
                <a:uLnTx/>
                <a:uFillTx/>
                <a:latin typeface="Calibri" panose="020F0502020204030204"/>
                <a:ea typeface="+mn-ea"/>
                <a:cs typeface="+mn-cs"/>
              </a:rPr>
              <a:t>“All this was done in Mormon, yea, by the waters of Mormon, in the forest that was near the waters of Mormon…</a:t>
            </a:r>
            <a:r>
              <a:rPr kumimoji="0" lang="en-US" sz="3400" b="1" i="0" u="none" strike="noStrike" kern="1200" cap="none" spc="0" normalizeH="0" baseline="0" noProof="0" dirty="0">
                <a:ln>
                  <a:noFill/>
                </a:ln>
                <a:solidFill>
                  <a:srgbClr val="FFFF00"/>
                </a:solidFill>
                <a:effectLst>
                  <a:glow rad="190500">
                    <a:prstClr val="black">
                      <a:alpha val="75000"/>
                    </a:prstClr>
                  </a:glow>
                </a:effectLst>
                <a:uLnTx/>
                <a:uFillTx/>
                <a:latin typeface="Calibri" panose="020F0502020204030204"/>
                <a:ea typeface="+mn-ea"/>
                <a:cs typeface="+mn-cs"/>
              </a:rPr>
              <a:t>how beautiful are they to the eyes of them who there came to the knowledge of their Redeemer</a:t>
            </a:r>
            <a:r>
              <a:rPr kumimoji="0" lang="en-US" sz="3400" b="1" i="0" u="none" strike="noStrike" kern="1200" cap="none" spc="0" normalizeH="0" baseline="0" noProof="0" dirty="0">
                <a:ln>
                  <a:noFill/>
                </a:ln>
                <a:solidFill>
                  <a:srgbClr val="EAE8E5"/>
                </a:solidFill>
                <a:effectLst>
                  <a:glow rad="190500">
                    <a:prstClr val="black">
                      <a:alpha val="75000"/>
                    </a:prstClr>
                  </a:glow>
                </a:effectLst>
                <a:uLnTx/>
                <a:uFillTx/>
                <a:latin typeface="Calibri" panose="020F0502020204030204"/>
                <a:ea typeface="+mn-ea"/>
                <a:cs typeface="+mn-cs"/>
              </a:rPr>
              <a:t>; yea, and how blessed are they, for they shall sing to his praise forever.”</a:t>
            </a:r>
          </a:p>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EAE8E5"/>
                </a:solidFill>
                <a:effectLst>
                  <a:glow rad="190500">
                    <a:prstClr val="black">
                      <a:alpha val="75000"/>
                    </a:prstClr>
                  </a:glow>
                </a:effectLst>
                <a:uLnTx/>
                <a:uFillTx/>
                <a:latin typeface="Calibri" panose="020F0502020204030204"/>
                <a:ea typeface="+mn-ea"/>
                <a:cs typeface="+mn-cs"/>
              </a:rPr>
              <a:t>									Mosiah 18:30</a:t>
            </a:r>
          </a:p>
        </p:txBody>
      </p:sp>
    </p:spTree>
    <p:extLst>
      <p:ext uri="{BB962C8B-B14F-4D97-AF65-F5344CB8AC3E}">
        <p14:creationId xmlns:p14="http://schemas.microsoft.com/office/powerpoint/2010/main" val="1218864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6EF251-A5FB-676B-801C-536C8E162A0A}"/>
              </a:ext>
            </a:extLst>
          </p:cNvPr>
          <p:cNvPicPr>
            <a:picLocks noChangeAspect="1"/>
          </p:cNvPicPr>
          <p:nvPr/>
        </p:nvPicPr>
        <p:blipFill rotWithShape="1">
          <a:blip r:embed="rId3"/>
          <a:srcRect t="7812" b="7812"/>
          <a:stretch/>
        </p:blipFill>
        <p:spPr>
          <a:xfrm>
            <a:off x="0" y="0"/>
            <a:ext cx="12192000" cy="6858000"/>
          </a:xfrm>
          <a:prstGeom prst="rect">
            <a:avLst/>
          </a:prstGeom>
        </p:spPr>
      </p:pic>
      <p:sp>
        <p:nvSpPr>
          <p:cNvPr id="10" name="TextBox 9">
            <a:extLst>
              <a:ext uri="{FF2B5EF4-FFF2-40B4-BE49-F238E27FC236}">
                <a16:creationId xmlns:a16="http://schemas.microsoft.com/office/drawing/2014/main" id="{71034149-A84C-CCC8-4FA5-68C8A4D72A7E}"/>
              </a:ext>
            </a:extLst>
          </p:cNvPr>
          <p:cNvSpPr txBox="1"/>
          <p:nvPr/>
        </p:nvSpPr>
        <p:spPr>
          <a:xfrm>
            <a:off x="150920" y="228134"/>
            <a:ext cx="4350058" cy="1754326"/>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4DDD5"/>
                </a:solidFill>
                <a:effectLst>
                  <a:glow rad="190500">
                    <a:prstClr val="black">
                      <a:alpha val="75000"/>
                    </a:prstClr>
                  </a:glow>
                </a:effectLst>
                <a:uLnTx/>
                <a:uFillTx/>
                <a:latin typeface="Calibri" panose="020F0502020204030204"/>
                <a:ea typeface="+mn-ea"/>
                <a:cs typeface="+mn-cs"/>
              </a:rPr>
              <a:t>“Four hundred and fifty souls”</a:t>
            </a:r>
          </a:p>
          <a:p>
            <a:pPr marL="223838" marR="0" lvl="0" indent="-223838" algn="r" defTabSz="914400" rtl="0" eaLnBrk="1" fontAlgn="auto" latinLnBrk="0" hangingPunct="1">
              <a:lnSpc>
                <a:spcPct val="90000"/>
              </a:lnSpc>
              <a:spcBef>
                <a:spcPts val="0"/>
              </a:spcBef>
              <a:spcAft>
                <a:spcPts val="0"/>
              </a:spcAft>
              <a:buClrTx/>
              <a:buSzTx/>
              <a:buFontTx/>
              <a:buNone/>
              <a:tabLst/>
              <a:defRPr/>
            </a:pPr>
            <a:r>
              <a:rPr lang="en-US" sz="4000" b="1" dirty="0">
                <a:solidFill>
                  <a:srgbClr val="E4DDD5"/>
                </a:solidFill>
                <a:effectLst>
                  <a:glow rad="190500">
                    <a:prstClr val="black">
                      <a:alpha val="75000"/>
                    </a:prstClr>
                  </a:glow>
                </a:effectLst>
                <a:latin typeface="Calibri" panose="020F0502020204030204"/>
              </a:rPr>
              <a:t>Mosiah 18:35</a:t>
            </a:r>
            <a:endParaRPr kumimoji="0" lang="en-US" sz="4000" b="1" i="0" u="none" strike="noStrike" kern="1200" cap="none" spc="0" normalizeH="0" baseline="0" noProof="0" dirty="0">
              <a:ln>
                <a:noFill/>
              </a:ln>
              <a:solidFill>
                <a:srgbClr val="E4DDD5"/>
              </a:solidFill>
              <a:effectLst>
                <a:glow rad="190500">
                  <a:prstClr val="black">
                    <a:alpha val="75000"/>
                  </a:prstClr>
                </a:glow>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7A9E660-7720-4684-6271-ECA970670A9A}"/>
              </a:ext>
            </a:extLst>
          </p:cNvPr>
          <p:cNvSpPr txBox="1"/>
          <p:nvPr/>
        </p:nvSpPr>
        <p:spPr>
          <a:xfrm>
            <a:off x="142042" y="2411837"/>
            <a:ext cx="5433133" cy="1754326"/>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4DDD5"/>
                </a:solidFill>
                <a:effectLst>
                  <a:glow rad="190500">
                    <a:prstClr val="black">
                      <a:alpha val="75000"/>
                    </a:prstClr>
                  </a:glow>
                </a:effectLst>
                <a:uLnTx/>
                <a:uFillTx/>
                <a:latin typeface="Calibri" panose="020F0502020204030204"/>
                <a:ea typeface="+mn-ea"/>
                <a:cs typeface="+mn-cs"/>
              </a:rPr>
              <a:t>“</a:t>
            </a:r>
            <a:r>
              <a:rPr lang="en-US" sz="4000" b="1" dirty="0">
                <a:solidFill>
                  <a:srgbClr val="E4DDD5"/>
                </a:solidFill>
                <a:effectLst>
                  <a:glow rad="190500">
                    <a:prstClr val="black">
                      <a:alpha val="75000"/>
                    </a:prstClr>
                  </a:glow>
                </a:effectLst>
                <a:latin typeface="Calibri" panose="020F0502020204030204"/>
              </a:rPr>
              <a:t>T</a:t>
            </a:r>
            <a:r>
              <a:rPr kumimoji="0" lang="en-US" sz="4000" b="1" i="0" u="none" strike="noStrike" kern="1200" cap="none" spc="0" normalizeH="0" baseline="0" noProof="0" dirty="0">
                <a:ln>
                  <a:noFill/>
                </a:ln>
                <a:solidFill>
                  <a:srgbClr val="E4DDD5"/>
                </a:solidFill>
                <a:effectLst>
                  <a:glow rad="190500">
                    <a:prstClr val="black">
                      <a:alpha val="75000"/>
                    </a:prstClr>
                  </a:glow>
                </a:effectLst>
                <a:uLnTx/>
                <a:uFillTx/>
                <a:latin typeface="Calibri" panose="020F0502020204030204"/>
                <a:ea typeface="+mn-ea"/>
                <a:cs typeface="+mn-cs"/>
              </a:rPr>
              <a:t>he founder” of the church of the Nephites</a:t>
            </a:r>
          </a:p>
          <a:p>
            <a:pPr marL="223838" marR="0" lvl="0" indent="-223838" algn="r" defTabSz="914400" rtl="0" eaLnBrk="1" fontAlgn="auto" latinLnBrk="0" hangingPunct="1">
              <a:lnSpc>
                <a:spcPct val="90000"/>
              </a:lnSpc>
              <a:spcBef>
                <a:spcPts val="0"/>
              </a:spcBef>
              <a:spcAft>
                <a:spcPts val="0"/>
              </a:spcAft>
              <a:buClrTx/>
              <a:buSzTx/>
              <a:buFontTx/>
              <a:buNone/>
              <a:tabLst/>
              <a:defRPr/>
            </a:pPr>
            <a:r>
              <a:rPr lang="en-US" sz="4000" b="1" dirty="0">
                <a:solidFill>
                  <a:srgbClr val="E4DDD5"/>
                </a:solidFill>
                <a:effectLst>
                  <a:glow rad="190500">
                    <a:prstClr val="black">
                      <a:alpha val="75000"/>
                    </a:prstClr>
                  </a:glow>
                </a:effectLst>
                <a:latin typeface="Calibri" panose="020F0502020204030204"/>
              </a:rPr>
              <a:t>Mosiah 23:16, 29:47</a:t>
            </a:r>
            <a:endParaRPr kumimoji="0" lang="en-US" sz="4000" b="1" i="0" u="none" strike="noStrike" kern="1200" cap="none" spc="0" normalizeH="0" baseline="0" noProof="0" dirty="0">
              <a:ln>
                <a:noFill/>
              </a:ln>
              <a:solidFill>
                <a:srgbClr val="E4DDD5"/>
              </a:solidFill>
              <a:effectLst>
                <a:glow rad="190500">
                  <a:prstClr val="black">
                    <a:alpha val="75000"/>
                  </a:prstClr>
                </a:glow>
              </a:effectLst>
              <a:uLnTx/>
              <a:uFillTx/>
              <a:latin typeface="Calibri" panose="020F0502020204030204"/>
              <a:ea typeface="+mn-ea"/>
              <a:cs typeface="+mn-cs"/>
            </a:endParaRPr>
          </a:p>
        </p:txBody>
      </p:sp>
    </p:spTree>
    <p:extLst>
      <p:ext uri="{BB962C8B-B14F-4D97-AF65-F5344CB8AC3E}">
        <p14:creationId xmlns:p14="http://schemas.microsoft.com/office/powerpoint/2010/main" val="5540994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6EF251-A5FB-676B-801C-536C8E162A0A}"/>
              </a:ext>
            </a:extLst>
          </p:cNvPr>
          <p:cNvPicPr>
            <a:picLocks noChangeAspect="1"/>
          </p:cNvPicPr>
          <p:nvPr/>
        </p:nvPicPr>
        <p:blipFill rotWithShape="1">
          <a:blip r:embed="rId3">
            <a:alphaModFix amt="85000"/>
          </a:blip>
          <a:srcRect t="7812" b="7812"/>
          <a:stretch/>
        </p:blipFill>
        <p:spPr>
          <a:xfrm>
            <a:off x="0" y="0"/>
            <a:ext cx="12192000" cy="6858000"/>
          </a:xfrm>
          <a:prstGeom prst="rect">
            <a:avLst/>
          </a:prstGeom>
        </p:spPr>
      </p:pic>
      <p:sp>
        <p:nvSpPr>
          <p:cNvPr id="10" name="TextBox 9">
            <a:extLst>
              <a:ext uri="{FF2B5EF4-FFF2-40B4-BE49-F238E27FC236}">
                <a16:creationId xmlns:a16="http://schemas.microsoft.com/office/drawing/2014/main" id="{71034149-A84C-CCC8-4FA5-68C8A4D72A7E}"/>
              </a:ext>
            </a:extLst>
          </p:cNvPr>
          <p:cNvSpPr txBox="1"/>
          <p:nvPr/>
        </p:nvSpPr>
        <p:spPr>
          <a:xfrm>
            <a:off x="504825" y="3152775"/>
            <a:ext cx="10848975" cy="3388620"/>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EAE8E5"/>
                </a:solidFill>
                <a:effectLst>
                  <a:glow rad="190500">
                    <a:prstClr val="black">
                      <a:alpha val="75000"/>
                    </a:prstClr>
                  </a:glow>
                </a:effectLst>
                <a:uLnTx/>
                <a:uFillTx/>
                <a:latin typeface="Calibri" panose="020F0502020204030204"/>
                <a:ea typeface="+mn-ea"/>
                <a:cs typeface="+mn-cs"/>
              </a:rPr>
              <a:t>“All this was done in Mormon, yea, by the waters of Mormon, in the forest that was near the waters of Mormon…</a:t>
            </a:r>
            <a:r>
              <a:rPr kumimoji="0" lang="en-US" sz="3400" b="1" i="0" u="none" strike="noStrike" kern="1200" cap="none" spc="0" normalizeH="0" baseline="0" noProof="0" dirty="0">
                <a:ln>
                  <a:noFill/>
                </a:ln>
                <a:solidFill>
                  <a:srgbClr val="FFFF00"/>
                </a:solidFill>
                <a:effectLst>
                  <a:glow rad="190500">
                    <a:prstClr val="black">
                      <a:alpha val="75000"/>
                    </a:prstClr>
                  </a:glow>
                </a:effectLst>
                <a:uLnTx/>
                <a:uFillTx/>
                <a:latin typeface="Calibri" panose="020F0502020204030204"/>
                <a:ea typeface="+mn-ea"/>
                <a:cs typeface="+mn-cs"/>
              </a:rPr>
              <a:t>how beautiful are they to the eyes of them who there came to the knowledge of their Redeemer</a:t>
            </a:r>
            <a:r>
              <a:rPr kumimoji="0" lang="en-US" sz="3400" b="1" i="0" u="none" strike="noStrike" kern="1200" cap="none" spc="0" normalizeH="0" baseline="0" noProof="0" dirty="0">
                <a:ln>
                  <a:noFill/>
                </a:ln>
                <a:solidFill>
                  <a:srgbClr val="EAE8E5"/>
                </a:solidFill>
                <a:effectLst>
                  <a:glow rad="190500">
                    <a:prstClr val="black">
                      <a:alpha val="75000"/>
                    </a:prstClr>
                  </a:glow>
                </a:effectLst>
                <a:uLnTx/>
                <a:uFillTx/>
                <a:latin typeface="Calibri" panose="020F0502020204030204"/>
                <a:ea typeface="+mn-ea"/>
                <a:cs typeface="+mn-cs"/>
              </a:rPr>
              <a:t>; yea, and how blessed are they, for they shall sing to his praise forever.”</a:t>
            </a:r>
          </a:p>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EAE8E5"/>
                </a:solidFill>
                <a:effectLst>
                  <a:glow rad="190500">
                    <a:prstClr val="black">
                      <a:alpha val="75000"/>
                    </a:prstClr>
                  </a:glow>
                </a:effectLst>
                <a:uLnTx/>
                <a:uFillTx/>
                <a:latin typeface="Calibri" panose="020F0502020204030204"/>
                <a:ea typeface="+mn-ea"/>
                <a:cs typeface="+mn-cs"/>
              </a:rPr>
              <a:t>									Mosiah 18:30</a:t>
            </a:r>
          </a:p>
        </p:txBody>
      </p:sp>
      <p:sp>
        <p:nvSpPr>
          <p:cNvPr id="2" name="TextBox 1">
            <a:extLst>
              <a:ext uri="{FF2B5EF4-FFF2-40B4-BE49-F238E27FC236}">
                <a16:creationId xmlns:a16="http://schemas.microsoft.com/office/drawing/2014/main" id="{8709E7A6-A8BC-ACD7-C597-593AF51DFADD}"/>
              </a:ext>
            </a:extLst>
          </p:cNvPr>
          <p:cNvSpPr txBox="1"/>
          <p:nvPr/>
        </p:nvSpPr>
        <p:spPr>
          <a:xfrm>
            <a:off x="504825" y="161925"/>
            <a:ext cx="10848975" cy="1505027"/>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EAE8E5"/>
                </a:solidFill>
                <a:effectLst>
                  <a:glow rad="190500">
                    <a:prstClr val="black">
                      <a:alpha val="75000"/>
                    </a:prstClr>
                  </a:glow>
                </a:effectLst>
                <a:uLnTx/>
                <a:uFillTx/>
                <a:latin typeface="Calibri" panose="020F0502020204030204"/>
                <a:ea typeface="+mn-ea"/>
                <a:cs typeface="+mn-cs"/>
              </a:rPr>
              <a:t>“[They[ did go forth to a place which was called Mormon…being in the borders of the land having </a:t>
            </a:r>
            <a:r>
              <a:rPr kumimoji="0" lang="en-US" sz="3400" b="1" i="0" u="none" strike="noStrike" kern="1200" cap="none" spc="0" normalizeH="0" baseline="0" noProof="0" dirty="0">
                <a:ln>
                  <a:noFill/>
                </a:ln>
                <a:solidFill>
                  <a:srgbClr val="FFFF00"/>
                </a:solidFill>
                <a:effectLst>
                  <a:glow rad="190500">
                    <a:prstClr val="black">
                      <a:alpha val="75000"/>
                    </a:prstClr>
                  </a:glow>
                </a:effectLst>
                <a:uLnTx/>
                <a:uFillTx/>
                <a:latin typeface="Calibri" panose="020F0502020204030204"/>
                <a:ea typeface="+mn-ea"/>
                <a:cs typeface="+mn-cs"/>
              </a:rPr>
              <a:t>been infested</a:t>
            </a:r>
            <a:r>
              <a:rPr kumimoji="0" lang="en-US" sz="3400" b="1" i="0" u="none" strike="noStrike" kern="1200" cap="none" spc="0" normalizeH="0" baseline="0" noProof="0" dirty="0">
                <a:ln>
                  <a:noFill/>
                </a:ln>
                <a:solidFill>
                  <a:srgbClr val="EAE8E5"/>
                </a:solidFill>
                <a:effectLst>
                  <a:glow rad="190500">
                    <a:prstClr val="black">
                      <a:alpha val="75000"/>
                    </a:prstClr>
                  </a:glow>
                </a:effectLst>
                <a:uLnTx/>
                <a:uFillTx/>
                <a:latin typeface="Calibri" panose="020F0502020204030204"/>
                <a:ea typeface="+mn-ea"/>
                <a:cs typeface="+mn-cs"/>
              </a:rPr>
              <a:t>, by times or at seasons, </a:t>
            </a:r>
            <a:r>
              <a:rPr kumimoji="0" lang="en-US" sz="3400" b="1" i="0" u="none" strike="noStrike" kern="1200" cap="none" spc="0" normalizeH="0" baseline="0" noProof="0" dirty="0">
                <a:ln>
                  <a:noFill/>
                </a:ln>
                <a:solidFill>
                  <a:srgbClr val="FFFF00"/>
                </a:solidFill>
                <a:effectLst>
                  <a:glow rad="190500">
                    <a:prstClr val="black">
                      <a:alpha val="75000"/>
                    </a:prstClr>
                  </a:glow>
                </a:effectLst>
                <a:uLnTx/>
                <a:uFillTx/>
                <a:latin typeface="Calibri" panose="020F0502020204030204"/>
                <a:ea typeface="+mn-ea"/>
                <a:cs typeface="+mn-cs"/>
              </a:rPr>
              <a:t>by wild beasts</a:t>
            </a:r>
            <a:r>
              <a:rPr kumimoji="0" lang="en-US" sz="3400" b="1" i="0" u="none" strike="noStrike" kern="1200" cap="none" spc="0" normalizeH="0" baseline="0" noProof="0" dirty="0">
                <a:ln>
                  <a:noFill/>
                </a:ln>
                <a:solidFill>
                  <a:srgbClr val="EAE8E5"/>
                </a:solidFill>
                <a:effectLst>
                  <a:glow rad="190500">
                    <a:prstClr val="black">
                      <a:alpha val="75000"/>
                    </a:prstClr>
                  </a:glow>
                </a:effectLst>
                <a:uLnTx/>
                <a:uFillTx/>
                <a:latin typeface="Calibri" panose="020F0502020204030204"/>
                <a:ea typeface="+mn-ea"/>
                <a:cs typeface="+mn-cs"/>
              </a:rPr>
              <a:t>.” </a:t>
            </a:r>
            <a:r>
              <a:rPr kumimoji="0" lang="en-US" sz="2000" b="1" i="0" u="none" strike="noStrike" kern="1200" cap="none" spc="0" normalizeH="0" baseline="0" noProof="0" dirty="0">
                <a:ln>
                  <a:noFill/>
                </a:ln>
                <a:solidFill>
                  <a:srgbClr val="EAE8E5"/>
                </a:solidFill>
                <a:effectLst>
                  <a:glow rad="190500">
                    <a:prstClr val="black">
                      <a:alpha val="75000"/>
                    </a:prstClr>
                  </a:glow>
                </a:effectLst>
                <a:uLnTx/>
                <a:uFillTx/>
                <a:latin typeface="Calibri" panose="020F0502020204030204"/>
                <a:ea typeface="+mn-ea"/>
                <a:cs typeface="+mn-cs"/>
              </a:rPr>
              <a:t>(Mosiah 18:4)</a:t>
            </a:r>
          </a:p>
        </p:txBody>
      </p:sp>
    </p:spTree>
    <p:extLst>
      <p:ext uri="{BB962C8B-B14F-4D97-AF65-F5344CB8AC3E}">
        <p14:creationId xmlns:p14="http://schemas.microsoft.com/office/powerpoint/2010/main" val="23678340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92FD2A-6D7E-F8A5-FD95-F0C9CF2487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507962" y="68263"/>
            <a:ext cx="9176075" cy="6721475"/>
          </a:xfrm>
          <a:prstGeom prst="rect">
            <a:avLst/>
          </a:prstGeom>
          <a:noFill/>
          <a:ln>
            <a:noFill/>
          </a:ln>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55073DFD-4F96-D1CB-B21F-875ACA8831B4}"/>
                  </a:ext>
                </a:extLst>
              </p14:cNvPr>
              <p14:cNvContentPartPr/>
              <p14:nvPr/>
            </p14:nvContentPartPr>
            <p14:xfrm>
              <a:off x="8336506" y="3820243"/>
              <a:ext cx="2082600" cy="2327040"/>
            </p14:xfrm>
          </p:contentPart>
        </mc:Choice>
        <mc:Fallback xmlns="">
          <p:pic>
            <p:nvPicPr>
              <p:cNvPr id="4" name="Ink 3">
                <a:extLst>
                  <a:ext uri="{FF2B5EF4-FFF2-40B4-BE49-F238E27FC236}">
                    <a16:creationId xmlns:a16="http://schemas.microsoft.com/office/drawing/2014/main" id="{55073DFD-4F96-D1CB-B21F-875ACA8831B4}"/>
                  </a:ext>
                </a:extLst>
              </p:cNvPr>
              <p:cNvPicPr/>
              <p:nvPr/>
            </p:nvPicPr>
            <p:blipFill>
              <a:blip r:embed="rId4"/>
              <a:stretch>
                <a:fillRect/>
              </a:stretch>
            </p:blipFill>
            <p:spPr>
              <a:xfrm>
                <a:off x="8282866" y="3712603"/>
                <a:ext cx="2190240" cy="2542680"/>
              </a:xfrm>
              <a:prstGeom prst="rect">
                <a:avLst/>
              </a:prstGeom>
            </p:spPr>
          </p:pic>
        </mc:Fallback>
      </mc:AlternateContent>
    </p:spTree>
    <p:extLst>
      <p:ext uri="{BB962C8B-B14F-4D97-AF65-F5344CB8AC3E}">
        <p14:creationId xmlns:p14="http://schemas.microsoft.com/office/powerpoint/2010/main" val="35164921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8714F-2E41-5881-7A46-6DB623044370}"/>
              </a:ext>
            </a:extLst>
          </p:cNvPr>
          <p:cNvSpPr>
            <a:spLocks noGrp="1"/>
          </p:cNvSpPr>
          <p:nvPr>
            <p:ph type="title"/>
          </p:nvPr>
        </p:nvSpPr>
        <p:spPr/>
        <p:txBody>
          <a:bodyPr/>
          <a:lstStyle/>
          <a:p>
            <a:pPr algn="ctr"/>
            <a:r>
              <a:rPr lang="en-US" b="1" dirty="0">
                <a:solidFill>
                  <a:schemeClr val="bg1"/>
                </a:solidFill>
                <a:latin typeface="+mn-lt"/>
              </a:rPr>
              <a:t>What do you know about </a:t>
            </a:r>
            <a:r>
              <a:rPr lang="en-US" b="1" dirty="0" err="1">
                <a:solidFill>
                  <a:schemeClr val="bg1"/>
                </a:solidFill>
                <a:latin typeface="+mn-lt"/>
              </a:rPr>
              <a:t>Shemlon</a:t>
            </a:r>
            <a:r>
              <a:rPr lang="en-US" b="1" dirty="0">
                <a:solidFill>
                  <a:schemeClr val="bg1"/>
                </a:solidFill>
                <a:latin typeface="+mn-lt"/>
              </a:rPr>
              <a:t>?</a:t>
            </a:r>
          </a:p>
        </p:txBody>
      </p:sp>
    </p:spTree>
    <p:extLst>
      <p:ext uri="{BB962C8B-B14F-4D97-AF65-F5344CB8AC3E}">
        <p14:creationId xmlns:p14="http://schemas.microsoft.com/office/powerpoint/2010/main" val="5423734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89F69-DD7A-AE80-C225-DCB46AD8D79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E6F3F90-0286-43C2-B2B7-48B933CF391C}"/>
              </a:ext>
            </a:extLst>
          </p:cNvPr>
          <p:cNvSpPr>
            <a:spLocks noGrp="1"/>
          </p:cNvSpPr>
          <p:nvPr>
            <p:ph idx="1"/>
          </p:nvPr>
        </p:nvSpPr>
        <p:spPr/>
        <p:txBody>
          <a:bodyPr/>
          <a:lstStyle/>
          <a:p>
            <a:endParaRPr lang="en-US" dirty="0"/>
          </a:p>
        </p:txBody>
      </p:sp>
      <p:sp>
        <p:nvSpPr>
          <p:cNvPr id="4" name="Title 1">
            <a:extLst>
              <a:ext uri="{FF2B5EF4-FFF2-40B4-BE49-F238E27FC236}">
                <a16:creationId xmlns:a16="http://schemas.microsoft.com/office/drawing/2014/main" id="{6A002768-333A-1A87-558D-2BFACBED14F4}"/>
              </a:ext>
            </a:extLst>
          </p:cNvPr>
          <p:cNvSpPr txBox="1">
            <a:spLocks/>
          </p:cNvSpPr>
          <p:nvPr/>
        </p:nvSpPr>
        <p:spPr>
          <a:xfrm>
            <a:off x="939147" y="516731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dirty="0" err="1">
                <a:solidFill>
                  <a:schemeClr val="bg1"/>
                </a:solidFill>
                <a:latin typeface="+mn-lt"/>
              </a:rPr>
              <a:t>Shemlauwyne</a:t>
            </a:r>
            <a:endParaRPr lang="en-US" sz="8000" b="1" dirty="0">
              <a:solidFill>
                <a:schemeClr val="bg1"/>
              </a:solidFill>
              <a:latin typeface="+mn-lt"/>
            </a:endParaRPr>
          </a:p>
        </p:txBody>
      </p:sp>
      <p:pic>
        <p:nvPicPr>
          <p:cNvPr id="6" name="Picture 5">
            <a:extLst>
              <a:ext uri="{FF2B5EF4-FFF2-40B4-BE49-F238E27FC236}">
                <a16:creationId xmlns:a16="http://schemas.microsoft.com/office/drawing/2014/main" id="{91F8972E-2514-093F-1851-CD265EB2417C}"/>
              </a:ext>
            </a:extLst>
          </p:cNvPr>
          <p:cNvPicPr>
            <a:picLocks noChangeAspect="1"/>
          </p:cNvPicPr>
          <p:nvPr/>
        </p:nvPicPr>
        <p:blipFill>
          <a:blip r:embed="rId2"/>
          <a:stretch>
            <a:fillRect/>
          </a:stretch>
        </p:blipFill>
        <p:spPr>
          <a:xfrm>
            <a:off x="-201825" y="0"/>
            <a:ext cx="12949948" cy="4887686"/>
          </a:xfrm>
          <a:prstGeom prst="rect">
            <a:avLst/>
          </a:prstGeom>
        </p:spPr>
      </p:pic>
    </p:spTree>
    <p:extLst>
      <p:ext uri="{BB962C8B-B14F-4D97-AF65-F5344CB8AC3E}">
        <p14:creationId xmlns:p14="http://schemas.microsoft.com/office/powerpoint/2010/main" val="11682952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1034149-A84C-CCC8-4FA5-68C8A4D72A7E}"/>
              </a:ext>
            </a:extLst>
          </p:cNvPr>
          <p:cNvSpPr txBox="1"/>
          <p:nvPr/>
        </p:nvSpPr>
        <p:spPr>
          <a:xfrm>
            <a:off x="1053866" y="766978"/>
            <a:ext cx="4219855" cy="840230"/>
          </a:xfrm>
          <a:prstGeom prst="rect">
            <a:avLst/>
          </a:prstGeom>
          <a:noFill/>
        </p:spPr>
        <p:txBody>
          <a:bodyPr wrap="square">
            <a:spAutoFit/>
          </a:bodyPr>
          <a:lstStyle/>
          <a:p>
            <a:pPr marL="223838" marR="0" lvl="0" indent="-223838" algn="ctr" defTabSz="914400" rtl="0" eaLnBrk="1" fontAlgn="auto" latinLnBrk="0" hangingPunct="1">
              <a:lnSpc>
                <a:spcPct val="9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BF8F7"/>
                </a:solidFill>
                <a:effectLst>
                  <a:glow rad="190500">
                    <a:prstClr val="black">
                      <a:alpha val="75000"/>
                    </a:prstClr>
                  </a:glow>
                </a:effectLst>
                <a:uLnTx/>
                <a:uFillTx/>
                <a:latin typeface="Calibri" panose="020F0502020204030204"/>
                <a:ea typeface="+mn-ea"/>
                <a:cs typeface="+mn-cs"/>
              </a:rPr>
              <a:t>Mosiah 19:6</a:t>
            </a:r>
            <a:endParaRPr kumimoji="0" lang="en-US" sz="4800" b="1" i="0" u="none" strike="noStrike" kern="1200" cap="none" spc="0" normalizeH="0" baseline="0" noProof="0" dirty="0">
              <a:ln>
                <a:noFill/>
              </a:ln>
              <a:solidFill>
                <a:srgbClr val="FBF8F7"/>
              </a:solidFill>
              <a:effectLst>
                <a:glow rad="190500">
                  <a:prstClr val="black">
                    <a:alpha val="75000"/>
                  </a:prstClr>
                </a:glow>
              </a:effectLst>
              <a:uLnTx/>
              <a:uFillTx/>
              <a:latin typeface="Calibri" panose="020F0502020204030204"/>
              <a:ea typeface="+mn-ea"/>
              <a:cs typeface="+mn-cs"/>
            </a:endParaRPr>
          </a:p>
        </p:txBody>
      </p:sp>
      <p:pic>
        <p:nvPicPr>
          <p:cNvPr id="4" name="Picture 3" descr="A close up of text&#10;&#10;Description automatically generated">
            <a:extLst>
              <a:ext uri="{FF2B5EF4-FFF2-40B4-BE49-F238E27FC236}">
                <a16:creationId xmlns:a16="http://schemas.microsoft.com/office/drawing/2014/main" id="{7940EC7B-C9F7-FFAC-AA8D-A8D145D556D0}"/>
              </a:ext>
            </a:extLst>
          </p:cNvPr>
          <p:cNvPicPr>
            <a:picLocks noChangeAspect="1"/>
          </p:cNvPicPr>
          <p:nvPr/>
        </p:nvPicPr>
        <p:blipFill>
          <a:blip r:embed="rId3"/>
          <a:stretch>
            <a:fillRect/>
          </a:stretch>
        </p:blipFill>
        <p:spPr>
          <a:xfrm>
            <a:off x="200365" y="1669535"/>
            <a:ext cx="5926858" cy="2515179"/>
          </a:xfrm>
          <a:prstGeom prst="rect">
            <a:avLst/>
          </a:prstGeom>
        </p:spPr>
      </p:pic>
      <p:sp>
        <p:nvSpPr>
          <p:cNvPr id="11" name="Rectangle 10">
            <a:extLst>
              <a:ext uri="{FF2B5EF4-FFF2-40B4-BE49-F238E27FC236}">
                <a16:creationId xmlns:a16="http://schemas.microsoft.com/office/drawing/2014/main" id="{FCFC0362-55A3-A83F-5868-5C9A1D9C4AC3}"/>
              </a:ext>
            </a:extLst>
          </p:cNvPr>
          <p:cNvSpPr/>
          <p:nvPr/>
        </p:nvSpPr>
        <p:spPr>
          <a:xfrm>
            <a:off x="1682575" y="3029947"/>
            <a:ext cx="1660736" cy="434564"/>
          </a:xfrm>
          <a:prstGeom prst="rect">
            <a:avLst/>
          </a:prstGeom>
          <a:solidFill>
            <a:srgbClr val="C55A11">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72990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1034149-A84C-CCC8-4FA5-68C8A4D72A7E}"/>
              </a:ext>
            </a:extLst>
          </p:cNvPr>
          <p:cNvSpPr txBox="1"/>
          <p:nvPr/>
        </p:nvSpPr>
        <p:spPr>
          <a:xfrm>
            <a:off x="1053866" y="766978"/>
            <a:ext cx="4219855" cy="840230"/>
          </a:xfrm>
          <a:prstGeom prst="rect">
            <a:avLst/>
          </a:prstGeom>
          <a:noFill/>
        </p:spPr>
        <p:txBody>
          <a:bodyPr wrap="square">
            <a:spAutoFit/>
          </a:bodyPr>
          <a:lstStyle/>
          <a:p>
            <a:pPr marL="223838" marR="0" lvl="0" indent="-223838" algn="ctr" defTabSz="914400" rtl="0" eaLnBrk="1" fontAlgn="auto" latinLnBrk="0" hangingPunct="1">
              <a:lnSpc>
                <a:spcPct val="9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BF8F7"/>
                </a:solidFill>
                <a:effectLst>
                  <a:glow rad="190500">
                    <a:prstClr val="black">
                      <a:alpha val="75000"/>
                    </a:prstClr>
                  </a:glow>
                </a:effectLst>
                <a:uLnTx/>
                <a:uFillTx/>
                <a:latin typeface="Calibri" panose="020F0502020204030204"/>
                <a:ea typeface="+mn-ea"/>
                <a:cs typeface="+mn-cs"/>
              </a:rPr>
              <a:t>Mosiah 19:6</a:t>
            </a:r>
            <a:endParaRPr kumimoji="0" lang="en-US" sz="4800" b="1" i="0" u="none" strike="noStrike" kern="1200" cap="none" spc="0" normalizeH="0" baseline="0" noProof="0" dirty="0">
              <a:ln>
                <a:noFill/>
              </a:ln>
              <a:solidFill>
                <a:srgbClr val="FBF8F7"/>
              </a:solidFill>
              <a:effectLst>
                <a:glow rad="190500">
                  <a:prstClr val="black">
                    <a:alpha val="75000"/>
                  </a:prstClr>
                </a:glow>
              </a:effectLst>
              <a:uLnTx/>
              <a:uFillTx/>
              <a:latin typeface="Calibri" panose="020F0502020204030204"/>
              <a:ea typeface="+mn-ea"/>
              <a:cs typeface="+mn-cs"/>
            </a:endParaRPr>
          </a:p>
        </p:txBody>
      </p:sp>
      <p:pic>
        <p:nvPicPr>
          <p:cNvPr id="4" name="Picture 3" descr="A close up of text&#10;&#10;Description automatically generated">
            <a:extLst>
              <a:ext uri="{FF2B5EF4-FFF2-40B4-BE49-F238E27FC236}">
                <a16:creationId xmlns:a16="http://schemas.microsoft.com/office/drawing/2014/main" id="{7940EC7B-C9F7-FFAC-AA8D-A8D145D556D0}"/>
              </a:ext>
            </a:extLst>
          </p:cNvPr>
          <p:cNvPicPr>
            <a:picLocks noChangeAspect="1"/>
          </p:cNvPicPr>
          <p:nvPr/>
        </p:nvPicPr>
        <p:blipFill>
          <a:blip r:embed="rId3"/>
          <a:stretch>
            <a:fillRect/>
          </a:stretch>
        </p:blipFill>
        <p:spPr>
          <a:xfrm>
            <a:off x="200365" y="1669535"/>
            <a:ext cx="5926858" cy="2515179"/>
          </a:xfrm>
          <a:prstGeom prst="rect">
            <a:avLst/>
          </a:prstGeom>
        </p:spPr>
      </p:pic>
      <p:sp>
        <p:nvSpPr>
          <p:cNvPr id="11" name="Rectangle 10">
            <a:extLst>
              <a:ext uri="{FF2B5EF4-FFF2-40B4-BE49-F238E27FC236}">
                <a16:creationId xmlns:a16="http://schemas.microsoft.com/office/drawing/2014/main" id="{FCFC0362-55A3-A83F-5868-5C9A1D9C4AC3}"/>
              </a:ext>
            </a:extLst>
          </p:cNvPr>
          <p:cNvSpPr/>
          <p:nvPr/>
        </p:nvSpPr>
        <p:spPr>
          <a:xfrm>
            <a:off x="1682575" y="3029947"/>
            <a:ext cx="1660736" cy="434564"/>
          </a:xfrm>
          <a:prstGeom prst="rect">
            <a:avLst/>
          </a:prstGeom>
          <a:solidFill>
            <a:srgbClr val="C55A11">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A close up of text&#10;&#10;Description automatically generated">
            <a:extLst>
              <a:ext uri="{FF2B5EF4-FFF2-40B4-BE49-F238E27FC236}">
                <a16:creationId xmlns:a16="http://schemas.microsoft.com/office/drawing/2014/main" id="{A0FDFE92-2701-69C7-AED4-8D17C2D51CDC}"/>
              </a:ext>
            </a:extLst>
          </p:cNvPr>
          <p:cNvPicPr>
            <a:picLocks noChangeAspect="1"/>
          </p:cNvPicPr>
          <p:nvPr/>
        </p:nvPicPr>
        <p:blipFill>
          <a:blip r:embed="rId4"/>
          <a:stretch>
            <a:fillRect/>
          </a:stretch>
        </p:blipFill>
        <p:spPr>
          <a:xfrm>
            <a:off x="6426533" y="1669535"/>
            <a:ext cx="5565102" cy="2991241"/>
          </a:xfrm>
          <a:prstGeom prst="rect">
            <a:avLst/>
          </a:prstGeom>
        </p:spPr>
      </p:pic>
      <p:sp>
        <p:nvSpPr>
          <p:cNvPr id="13" name="Rectangle 12">
            <a:extLst>
              <a:ext uri="{FF2B5EF4-FFF2-40B4-BE49-F238E27FC236}">
                <a16:creationId xmlns:a16="http://schemas.microsoft.com/office/drawing/2014/main" id="{7CA8D559-067F-04E8-9000-F95C16C1279F}"/>
              </a:ext>
            </a:extLst>
          </p:cNvPr>
          <p:cNvSpPr/>
          <p:nvPr/>
        </p:nvSpPr>
        <p:spPr>
          <a:xfrm>
            <a:off x="9404814" y="3327259"/>
            <a:ext cx="1514720" cy="421668"/>
          </a:xfrm>
          <a:prstGeom prst="rect">
            <a:avLst/>
          </a:prstGeom>
          <a:solidFill>
            <a:srgbClr val="C55A11">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ACB04895-5141-C3B7-CD57-31C893DBC574}"/>
              </a:ext>
            </a:extLst>
          </p:cNvPr>
          <p:cNvSpPr txBox="1"/>
          <p:nvPr/>
        </p:nvSpPr>
        <p:spPr>
          <a:xfrm>
            <a:off x="7099156" y="766978"/>
            <a:ext cx="4219855" cy="840230"/>
          </a:xfrm>
          <a:prstGeom prst="rect">
            <a:avLst/>
          </a:prstGeom>
          <a:noFill/>
        </p:spPr>
        <p:txBody>
          <a:bodyPr wrap="square">
            <a:spAutoFit/>
          </a:bodyPr>
          <a:lstStyle/>
          <a:p>
            <a:pPr marL="223838" marR="0" lvl="0" indent="-223838" algn="ctr" defTabSz="914400" rtl="0" eaLnBrk="1" fontAlgn="auto" latinLnBrk="0" hangingPunct="1">
              <a:lnSpc>
                <a:spcPct val="9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BF8F7"/>
                </a:solidFill>
                <a:effectLst>
                  <a:glow rad="190500">
                    <a:prstClr val="black">
                      <a:alpha val="75000"/>
                    </a:prstClr>
                  </a:glow>
                </a:effectLst>
                <a:uLnTx/>
                <a:uFillTx/>
                <a:latin typeface="Calibri" panose="020F0502020204030204"/>
                <a:ea typeface="+mn-ea"/>
                <a:cs typeface="+mn-cs"/>
              </a:rPr>
              <a:t>Mosiah 11:12</a:t>
            </a:r>
            <a:endParaRPr kumimoji="0" lang="en-US" sz="4800" b="1" i="0" u="none" strike="noStrike" kern="1200" cap="none" spc="0" normalizeH="0" baseline="0" noProof="0" dirty="0">
              <a:ln>
                <a:noFill/>
              </a:ln>
              <a:solidFill>
                <a:srgbClr val="FBF8F7"/>
              </a:solidFill>
              <a:effectLst>
                <a:glow rad="190500">
                  <a:prstClr val="black">
                    <a:alpha val="75000"/>
                  </a:prstClr>
                </a:glow>
              </a:effectLst>
              <a:uLnTx/>
              <a:uFillTx/>
              <a:latin typeface="Calibri" panose="020F0502020204030204"/>
              <a:ea typeface="+mn-ea"/>
              <a:cs typeface="+mn-cs"/>
            </a:endParaRPr>
          </a:p>
        </p:txBody>
      </p:sp>
    </p:spTree>
    <p:extLst>
      <p:ext uri="{BB962C8B-B14F-4D97-AF65-F5344CB8AC3E}">
        <p14:creationId xmlns:p14="http://schemas.microsoft.com/office/powerpoint/2010/main" val="3438921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8714F-2E41-5881-7A46-6DB623044370}"/>
              </a:ext>
            </a:extLst>
          </p:cNvPr>
          <p:cNvSpPr>
            <a:spLocks noGrp="1"/>
          </p:cNvSpPr>
          <p:nvPr>
            <p:ph type="title"/>
          </p:nvPr>
        </p:nvSpPr>
        <p:spPr>
          <a:xfrm>
            <a:off x="838200" y="136525"/>
            <a:ext cx="10515600" cy="866775"/>
          </a:xfrm>
        </p:spPr>
        <p:txBody>
          <a:bodyPr/>
          <a:lstStyle/>
          <a:p>
            <a:pPr algn="ctr"/>
            <a:r>
              <a:rPr lang="en-US" b="1" dirty="0">
                <a:solidFill>
                  <a:schemeClr val="bg1"/>
                </a:solidFill>
                <a:latin typeface="+mn-lt"/>
              </a:rPr>
              <a:t>Mosiah 19 Summary</a:t>
            </a:r>
          </a:p>
        </p:txBody>
      </p:sp>
      <p:sp>
        <p:nvSpPr>
          <p:cNvPr id="3" name="Content Placeholder 2">
            <a:extLst>
              <a:ext uri="{FF2B5EF4-FFF2-40B4-BE49-F238E27FC236}">
                <a16:creationId xmlns:a16="http://schemas.microsoft.com/office/drawing/2014/main" id="{A69FDD66-4E0C-EC90-85EE-8CDA62D2EA16}"/>
              </a:ext>
            </a:extLst>
          </p:cNvPr>
          <p:cNvSpPr>
            <a:spLocks noGrp="1"/>
          </p:cNvSpPr>
          <p:nvPr>
            <p:ph idx="1"/>
          </p:nvPr>
        </p:nvSpPr>
        <p:spPr>
          <a:xfrm>
            <a:off x="533400" y="1003301"/>
            <a:ext cx="11188700" cy="5718174"/>
          </a:xfrm>
        </p:spPr>
        <p:txBody>
          <a:bodyPr>
            <a:normAutofit fontScale="92500" lnSpcReduction="10000"/>
          </a:bodyPr>
          <a:lstStyle/>
          <a:p>
            <a:pPr marL="342900" marR="0" lvl="0" indent="-342900">
              <a:lnSpc>
                <a:spcPct val="107000"/>
              </a:lnSpc>
              <a:spcBef>
                <a:spcPts val="0"/>
              </a:spcBef>
              <a:spcAft>
                <a:spcPts val="0"/>
              </a:spcAft>
              <a:buFont typeface="Symbol" panose="05050102010706020507" pitchFamily="18" charset="2"/>
              <a:buChar char=""/>
            </a:pPr>
            <a:r>
              <a:rPr lang="en-US" sz="3600" b="1" dirty="0">
                <a:solidFill>
                  <a:schemeClr val="bg1"/>
                </a:solidFill>
                <a:effectLst/>
                <a:ea typeface="Calibri" panose="020F0502020204030204" pitchFamily="34" charset="0"/>
                <a:cs typeface="Arial" panose="020B0604020202020204" pitchFamily="34" charset="0"/>
              </a:rPr>
              <a:t>Gideon threatens Noah</a:t>
            </a:r>
          </a:p>
          <a:p>
            <a:pPr marL="342900" marR="0" lvl="0" indent="-342900">
              <a:lnSpc>
                <a:spcPct val="107000"/>
              </a:lnSpc>
              <a:spcBef>
                <a:spcPts val="0"/>
              </a:spcBef>
              <a:spcAft>
                <a:spcPts val="0"/>
              </a:spcAft>
              <a:buFont typeface="Symbol" panose="05050102010706020507" pitchFamily="18" charset="2"/>
              <a:buChar char=""/>
            </a:pPr>
            <a:r>
              <a:rPr lang="en-US" sz="3600" b="1" dirty="0">
                <a:solidFill>
                  <a:schemeClr val="bg1"/>
                </a:solidFill>
                <a:effectLst/>
                <a:ea typeface="Calibri" panose="020F0502020204030204" pitchFamily="34" charset="0"/>
                <a:cs typeface="Arial" panose="020B0604020202020204" pitchFamily="34" charset="0"/>
              </a:rPr>
              <a:t>The Lamanites attack the Nephites</a:t>
            </a:r>
          </a:p>
          <a:p>
            <a:pPr marL="342900" marR="0" lvl="0" indent="-342900">
              <a:lnSpc>
                <a:spcPct val="107000"/>
              </a:lnSpc>
              <a:spcBef>
                <a:spcPts val="0"/>
              </a:spcBef>
              <a:spcAft>
                <a:spcPts val="0"/>
              </a:spcAft>
              <a:buFont typeface="Symbol" panose="05050102010706020507" pitchFamily="18" charset="2"/>
              <a:buChar char=""/>
            </a:pPr>
            <a:r>
              <a:rPr lang="en-US" sz="3600" b="1" dirty="0">
                <a:solidFill>
                  <a:schemeClr val="bg1"/>
                </a:solidFill>
                <a:effectLst/>
                <a:ea typeface="Calibri" panose="020F0502020204030204" pitchFamily="34" charset="0"/>
                <a:cs typeface="Arial" panose="020B0604020202020204" pitchFamily="34" charset="0"/>
              </a:rPr>
              <a:t>The Nephites flee from the Lamanites</a:t>
            </a:r>
          </a:p>
          <a:p>
            <a:pPr marL="342900" marR="0" lvl="0" indent="-342900">
              <a:lnSpc>
                <a:spcPct val="107000"/>
              </a:lnSpc>
              <a:spcBef>
                <a:spcPts val="0"/>
              </a:spcBef>
              <a:spcAft>
                <a:spcPts val="0"/>
              </a:spcAft>
              <a:buFont typeface="Symbol" panose="05050102010706020507" pitchFamily="18" charset="2"/>
              <a:buChar char=""/>
            </a:pPr>
            <a:r>
              <a:rPr lang="en-US" sz="3600" b="1" dirty="0">
                <a:solidFill>
                  <a:schemeClr val="bg1"/>
                </a:solidFill>
                <a:effectLst/>
                <a:ea typeface="Calibri" panose="020F0502020204030204" pitchFamily="34" charset="0"/>
                <a:cs typeface="Arial" panose="020B0604020202020204" pitchFamily="34" charset="0"/>
              </a:rPr>
              <a:t>Noah commands men to leave their wives and children</a:t>
            </a:r>
          </a:p>
          <a:p>
            <a:pPr marL="342900" marR="0" lvl="0" indent="-342900">
              <a:lnSpc>
                <a:spcPct val="107000"/>
              </a:lnSpc>
              <a:spcBef>
                <a:spcPts val="0"/>
              </a:spcBef>
              <a:spcAft>
                <a:spcPts val="0"/>
              </a:spcAft>
              <a:buFont typeface="Symbol" panose="05050102010706020507" pitchFamily="18" charset="2"/>
              <a:buChar char=""/>
            </a:pPr>
            <a:r>
              <a:rPr lang="en-US" sz="3600" b="1" dirty="0">
                <a:solidFill>
                  <a:schemeClr val="bg1"/>
                </a:solidFill>
                <a:effectLst/>
                <a:ea typeface="Calibri" panose="020F0502020204030204" pitchFamily="34" charset="0"/>
                <a:cs typeface="Arial" panose="020B0604020202020204" pitchFamily="34" charset="0"/>
              </a:rPr>
              <a:t>Some men stay with their wives and children. They make a deal with the Lamanites and Noah’s son Limhi becomes king.</a:t>
            </a:r>
          </a:p>
          <a:p>
            <a:pPr marL="342900" marR="0" lvl="0" indent="-342900">
              <a:lnSpc>
                <a:spcPct val="107000"/>
              </a:lnSpc>
              <a:spcBef>
                <a:spcPts val="0"/>
              </a:spcBef>
              <a:spcAft>
                <a:spcPts val="0"/>
              </a:spcAft>
              <a:buFont typeface="Symbol" panose="05050102010706020507" pitchFamily="18" charset="2"/>
              <a:buChar char=""/>
            </a:pPr>
            <a:r>
              <a:rPr lang="en-US" sz="3600" b="1" dirty="0">
                <a:solidFill>
                  <a:schemeClr val="bg1"/>
                </a:solidFill>
                <a:effectLst/>
                <a:ea typeface="Calibri" panose="020F0502020204030204" pitchFamily="34" charset="0"/>
                <a:cs typeface="Arial" panose="020B0604020202020204" pitchFamily="34" charset="0"/>
              </a:rPr>
              <a:t>Some men go with Noah but later feel ashamed. They put King Noah to death, and want to put the priests to death too, but the priests run away.	</a:t>
            </a:r>
          </a:p>
          <a:p>
            <a:pPr marL="342900" marR="0" lvl="0" indent="-342900">
              <a:lnSpc>
                <a:spcPct val="107000"/>
              </a:lnSpc>
              <a:spcBef>
                <a:spcPts val="0"/>
              </a:spcBef>
              <a:spcAft>
                <a:spcPts val="0"/>
              </a:spcAft>
              <a:buFont typeface="Symbol" panose="05050102010706020507" pitchFamily="18" charset="2"/>
              <a:buChar char=""/>
            </a:pPr>
            <a:r>
              <a:rPr lang="en-US" sz="3600" b="1" dirty="0">
                <a:solidFill>
                  <a:schemeClr val="bg1"/>
                </a:solidFill>
                <a:effectLst/>
                <a:ea typeface="Calibri" panose="020F0502020204030204" pitchFamily="34" charset="0"/>
                <a:cs typeface="Arial" panose="020B0604020202020204" pitchFamily="34" charset="0"/>
              </a:rPr>
              <a:t>We end Mosiah 19 with Limhi’s people in bondage, being forced to pay a 50% tax to the Lamanites each year.</a:t>
            </a:r>
          </a:p>
          <a:p>
            <a:endParaRPr lang="en-US" sz="4800" b="1" dirty="0">
              <a:solidFill>
                <a:schemeClr val="bg1"/>
              </a:solidFill>
            </a:endParaRPr>
          </a:p>
        </p:txBody>
      </p:sp>
    </p:spTree>
    <p:extLst>
      <p:ext uri="{BB962C8B-B14F-4D97-AF65-F5344CB8AC3E}">
        <p14:creationId xmlns:p14="http://schemas.microsoft.com/office/powerpoint/2010/main" val="8356987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39EC62AA-3FFF-4371-D3A2-1DCF481694EC}"/>
              </a:ext>
            </a:extLst>
          </p:cNvPr>
          <p:cNvPicPr>
            <a:picLocks noChangeAspect="1" noChangeArrowheads="1"/>
          </p:cNvPicPr>
          <p:nvPr/>
        </p:nvPicPr>
        <p:blipFill>
          <a:blip r:embed="rId3"/>
          <a:srcRect t="7221" b="722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5">
            <a:extLst>
              <a:ext uri="{FF2B5EF4-FFF2-40B4-BE49-F238E27FC236}">
                <a16:creationId xmlns:a16="http://schemas.microsoft.com/office/drawing/2014/main" id="{ABE67008-DC84-4493-453A-E974A8790CA6}"/>
              </a:ext>
            </a:extLst>
          </p:cNvPr>
          <p:cNvSpPr txBox="1"/>
          <p:nvPr/>
        </p:nvSpPr>
        <p:spPr>
          <a:xfrm>
            <a:off x="9328183" y="6519446"/>
            <a:ext cx="2792795" cy="338554"/>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600" b="1" dirty="0">
                <a:solidFill>
                  <a:schemeClr val="bg1"/>
                </a:solidFill>
                <a:effectLst>
                  <a:glow rad="190500">
                    <a:schemeClr val="tx1">
                      <a:alpha val="75000"/>
                    </a:schemeClr>
                  </a:glow>
                </a:effectLst>
                <a:cs typeface="Calibri"/>
              </a:rPr>
              <a:t>James H. </a:t>
            </a:r>
            <a:r>
              <a:rPr lang="en-US" sz="1600" b="1" dirty="0" err="1">
                <a:solidFill>
                  <a:schemeClr val="bg1"/>
                </a:solidFill>
                <a:effectLst>
                  <a:glow rad="190500">
                    <a:schemeClr val="tx1">
                      <a:alpha val="75000"/>
                    </a:schemeClr>
                  </a:glow>
                </a:effectLst>
                <a:cs typeface="Calibri"/>
              </a:rPr>
              <a:t>Fullmer</a:t>
            </a:r>
            <a:endParaRPr lang="en-US" sz="1600" dirty="0">
              <a:solidFill>
                <a:schemeClr val="bg1"/>
              </a:solidFill>
              <a:cs typeface="Calibri"/>
            </a:endParaRPr>
          </a:p>
        </p:txBody>
      </p:sp>
    </p:spTree>
    <p:extLst>
      <p:ext uri="{BB962C8B-B14F-4D97-AF65-F5344CB8AC3E}">
        <p14:creationId xmlns:p14="http://schemas.microsoft.com/office/powerpoint/2010/main" val="22755009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A text on a page&#10;&#10;Description automatically generated">
            <a:extLst>
              <a:ext uri="{FF2B5EF4-FFF2-40B4-BE49-F238E27FC236}">
                <a16:creationId xmlns:a16="http://schemas.microsoft.com/office/drawing/2014/main" id="{DB92E366-2132-D804-34A2-11C238224950}"/>
              </a:ext>
            </a:extLst>
          </p:cNvPr>
          <p:cNvPicPr>
            <a:picLocks noChangeAspect="1"/>
          </p:cNvPicPr>
          <p:nvPr/>
        </p:nvPicPr>
        <p:blipFill>
          <a:blip r:embed="rId3"/>
          <a:stretch>
            <a:fillRect/>
          </a:stretch>
        </p:blipFill>
        <p:spPr>
          <a:xfrm>
            <a:off x="0" y="2700803"/>
            <a:ext cx="12211290" cy="3022292"/>
          </a:xfrm>
          <a:prstGeom prst="rect">
            <a:avLst/>
          </a:prstGeom>
        </p:spPr>
      </p:pic>
      <p:pic>
        <p:nvPicPr>
          <p:cNvPr id="3" name="Content Placeholder 4">
            <a:extLst>
              <a:ext uri="{FF2B5EF4-FFF2-40B4-BE49-F238E27FC236}">
                <a16:creationId xmlns:a16="http://schemas.microsoft.com/office/drawing/2014/main" id="{3226C1AF-FD08-E0CC-30D6-FB2E2C7034CB}"/>
              </a:ext>
            </a:extLst>
          </p:cNvPr>
          <p:cNvPicPr>
            <a:picLocks noChangeAspect="1"/>
          </p:cNvPicPr>
          <p:nvPr/>
        </p:nvPicPr>
        <p:blipFill rotWithShape="1">
          <a:blip r:embed="rId4"/>
          <a:srcRect l="4111" t="40174" r="8811" b="44063"/>
          <a:stretch/>
        </p:blipFill>
        <p:spPr>
          <a:xfrm>
            <a:off x="-5152471" y="5723095"/>
            <a:ext cx="17394508" cy="1215930"/>
          </a:xfrm>
          <a:prstGeom prst="rect">
            <a:avLst/>
          </a:prstGeom>
        </p:spPr>
      </p:pic>
      <p:pic>
        <p:nvPicPr>
          <p:cNvPr id="4" name="Picture 3">
            <a:extLst>
              <a:ext uri="{FF2B5EF4-FFF2-40B4-BE49-F238E27FC236}">
                <a16:creationId xmlns:a16="http://schemas.microsoft.com/office/drawing/2014/main" id="{1604A2AD-ECC4-6A85-7F8B-3C21903BAA6F}"/>
              </a:ext>
            </a:extLst>
          </p:cNvPr>
          <p:cNvPicPr>
            <a:picLocks noChangeAspect="1"/>
          </p:cNvPicPr>
          <p:nvPr/>
        </p:nvPicPr>
        <p:blipFill>
          <a:blip r:embed="rId5"/>
          <a:stretch>
            <a:fillRect/>
          </a:stretch>
        </p:blipFill>
        <p:spPr>
          <a:xfrm>
            <a:off x="-1" y="-525519"/>
            <a:ext cx="12192001" cy="3376793"/>
          </a:xfrm>
          <a:prstGeom prst="rect">
            <a:avLst/>
          </a:prstGeom>
        </p:spPr>
      </p:pic>
      <p:sp>
        <p:nvSpPr>
          <p:cNvPr id="5" name="TextBox 4">
            <a:extLst>
              <a:ext uri="{FF2B5EF4-FFF2-40B4-BE49-F238E27FC236}">
                <a16:creationId xmlns:a16="http://schemas.microsoft.com/office/drawing/2014/main" id="{7B391A94-90AB-05FB-9E7B-DECE3AF4E74C}"/>
              </a:ext>
            </a:extLst>
          </p:cNvPr>
          <p:cNvSpPr txBox="1"/>
          <p:nvPr/>
        </p:nvSpPr>
        <p:spPr>
          <a:xfrm>
            <a:off x="153916" y="5462236"/>
            <a:ext cx="11884167" cy="1200329"/>
          </a:xfrm>
          <a:prstGeom prst="rect">
            <a:avLst/>
          </a:prstGeom>
          <a:noFill/>
        </p:spPr>
        <p:txBody>
          <a:bodyPr wrap="square" rtlCol="0">
            <a:spAutoFit/>
          </a:bodyPr>
          <a:lstStyle/>
          <a:p>
            <a:pPr algn="ctr"/>
            <a:r>
              <a:rPr lang="en-US" sz="3600" b="1" dirty="0"/>
              <a:t>Find a list of scripture study tools at </a:t>
            </a:r>
          </a:p>
          <a:p>
            <a:pPr algn="ctr"/>
            <a:r>
              <a:rPr lang="en-US" sz="3600" b="1" dirty="0"/>
              <a:t>johnhiltoniii.com/thebookofmormon/resources</a:t>
            </a:r>
          </a:p>
        </p:txBody>
      </p:sp>
    </p:spTree>
    <p:extLst>
      <p:ext uri="{BB962C8B-B14F-4D97-AF65-F5344CB8AC3E}">
        <p14:creationId xmlns:p14="http://schemas.microsoft.com/office/powerpoint/2010/main" val="11051743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1034149-A84C-CCC8-4FA5-68C8A4D72A7E}"/>
              </a:ext>
            </a:extLst>
          </p:cNvPr>
          <p:cNvSpPr txBox="1"/>
          <p:nvPr/>
        </p:nvSpPr>
        <p:spPr>
          <a:xfrm>
            <a:off x="292963" y="574363"/>
            <a:ext cx="11606074" cy="2086725"/>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rPr>
              <a:t>“[King Limhi’s soldiers] said: Behold, here is the king of the Lamanites; he having received a wound has fallen among their dead, and they have left him; and behold, </a:t>
            </a:r>
            <a:r>
              <a:rPr kumimoji="0" lang="en-US" sz="3600" b="1" i="0" u="none" strike="noStrike" kern="1200" cap="none" spc="0" normalizeH="0" baseline="0" noProof="0" dirty="0">
                <a:ln>
                  <a:noFill/>
                </a:ln>
                <a:solidFill>
                  <a:srgbClr val="FFC000"/>
                </a:solidFill>
                <a:effectLst>
                  <a:glow rad="190500">
                    <a:prstClr val="black">
                      <a:alpha val="75000"/>
                    </a:prstClr>
                  </a:glow>
                </a:effectLst>
                <a:uLnTx/>
                <a:uFillTx/>
                <a:latin typeface="Calibri" panose="020F0502020204030204"/>
                <a:ea typeface="+mn-ea"/>
                <a:cs typeface="+mn-cs"/>
              </a:rPr>
              <a:t>we have brought him before you; and now let us slay him</a:t>
            </a:r>
            <a:r>
              <a:rPr kumimoji="0" lang="en-US" sz="3600"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rPr>
              <a:t>. </a:t>
            </a:r>
          </a:p>
        </p:txBody>
      </p:sp>
    </p:spTree>
    <p:extLst>
      <p:ext uri="{BB962C8B-B14F-4D97-AF65-F5344CB8AC3E}">
        <p14:creationId xmlns:p14="http://schemas.microsoft.com/office/powerpoint/2010/main" val="3410074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6EF251-A5FB-676B-801C-536C8E162A0A}"/>
              </a:ext>
            </a:extLst>
          </p:cNvPr>
          <p:cNvPicPr>
            <a:picLocks noChangeAspect="1"/>
          </p:cNvPicPr>
          <p:nvPr/>
        </p:nvPicPr>
        <p:blipFill rotWithShape="1">
          <a:blip r:embed="rId3"/>
          <a:srcRect t="7812" b="7812"/>
          <a:stretch/>
        </p:blipFill>
        <p:spPr>
          <a:xfrm>
            <a:off x="0" y="0"/>
            <a:ext cx="12192000" cy="6858000"/>
          </a:xfrm>
          <a:prstGeom prst="rect">
            <a:avLst/>
          </a:prstGeom>
        </p:spPr>
      </p:pic>
      <p:sp>
        <p:nvSpPr>
          <p:cNvPr id="10" name="TextBox 9">
            <a:extLst>
              <a:ext uri="{FF2B5EF4-FFF2-40B4-BE49-F238E27FC236}">
                <a16:creationId xmlns:a16="http://schemas.microsoft.com/office/drawing/2014/main" id="{71034149-A84C-CCC8-4FA5-68C8A4D72A7E}"/>
              </a:ext>
            </a:extLst>
          </p:cNvPr>
          <p:cNvSpPr txBox="1"/>
          <p:nvPr/>
        </p:nvSpPr>
        <p:spPr>
          <a:xfrm>
            <a:off x="150920" y="228134"/>
            <a:ext cx="4350058" cy="1754326"/>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4DDD5"/>
                </a:solidFill>
                <a:effectLst>
                  <a:glow rad="190500">
                    <a:prstClr val="black">
                      <a:alpha val="75000"/>
                    </a:prstClr>
                  </a:glow>
                </a:effectLst>
                <a:uLnTx/>
                <a:uFillTx/>
                <a:latin typeface="Calibri" panose="020F0502020204030204"/>
                <a:ea typeface="+mn-ea"/>
                <a:cs typeface="+mn-cs"/>
              </a:rPr>
              <a:t>“Four hundred and fifty souls”</a:t>
            </a:r>
          </a:p>
          <a:p>
            <a:pPr marL="223838" marR="0" lvl="0" indent="-223838" algn="r" defTabSz="914400" rtl="0" eaLnBrk="1" fontAlgn="auto" latinLnBrk="0" hangingPunct="1">
              <a:lnSpc>
                <a:spcPct val="90000"/>
              </a:lnSpc>
              <a:spcBef>
                <a:spcPts val="0"/>
              </a:spcBef>
              <a:spcAft>
                <a:spcPts val="0"/>
              </a:spcAft>
              <a:buClrTx/>
              <a:buSzTx/>
              <a:buFontTx/>
              <a:buNone/>
              <a:tabLst/>
              <a:defRPr/>
            </a:pPr>
            <a:r>
              <a:rPr lang="en-US" sz="4000" b="1" dirty="0">
                <a:solidFill>
                  <a:srgbClr val="E4DDD5"/>
                </a:solidFill>
                <a:effectLst>
                  <a:glow rad="190500">
                    <a:prstClr val="black">
                      <a:alpha val="75000"/>
                    </a:prstClr>
                  </a:glow>
                </a:effectLst>
                <a:latin typeface="Calibri" panose="020F0502020204030204"/>
              </a:rPr>
              <a:t>Mosiah 18:35</a:t>
            </a:r>
            <a:endParaRPr kumimoji="0" lang="en-US" sz="4000" b="1" i="0" u="none" strike="noStrike" kern="1200" cap="none" spc="0" normalizeH="0" baseline="0" noProof="0" dirty="0">
              <a:ln>
                <a:noFill/>
              </a:ln>
              <a:solidFill>
                <a:srgbClr val="E4DDD5"/>
              </a:solidFill>
              <a:effectLst>
                <a:glow rad="190500">
                  <a:prstClr val="black">
                    <a:alpha val="75000"/>
                  </a:prstClr>
                </a:glow>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7A9E660-7720-4684-6271-ECA970670A9A}"/>
              </a:ext>
            </a:extLst>
          </p:cNvPr>
          <p:cNvSpPr txBox="1"/>
          <p:nvPr/>
        </p:nvSpPr>
        <p:spPr>
          <a:xfrm>
            <a:off x="142042" y="2411837"/>
            <a:ext cx="5433133" cy="1754326"/>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4DDD5"/>
                </a:solidFill>
                <a:effectLst>
                  <a:glow rad="190500">
                    <a:prstClr val="black">
                      <a:alpha val="75000"/>
                    </a:prstClr>
                  </a:glow>
                </a:effectLst>
                <a:uLnTx/>
                <a:uFillTx/>
                <a:latin typeface="Calibri" panose="020F0502020204030204"/>
                <a:ea typeface="+mn-ea"/>
                <a:cs typeface="+mn-cs"/>
              </a:rPr>
              <a:t>“The founder” of the church of the Nephites</a:t>
            </a:r>
          </a:p>
          <a:p>
            <a:pPr marL="223838" marR="0" lvl="0" indent="-223838" algn="r" defTabSz="914400" rtl="0" eaLnBrk="1" fontAlgn="auto" latinLnBrk="0" hangingPunct="1">
              <a:lnSpc>
                <a:spcPct val="90000"/>
              </a:lnSpc>
              <a:spcBef>
                <a:spcPts val="0"/>
              </a:spcBef>
              <a:spcAft>
                <a:spcPts val="0"/>
              </a:spcAft>
              <a:buClrTx/>
              <a:buSzTx/>
              <a:buFontTx/>
              <a:buNone/>
              <a:tabLst/>
              <a:defRPr/>
            </a:pPr>
            <a:r>
              <a:rPr lang="en-US" sz="4000" b="1" dirty="0">
                <a:solidFill>
                  <a:srgbClr val="E4DDD5"/>
                </a:solidFill>
                <a:effectLst>
                  <a:glow rad="190500">
                    <a:prstClr val="black">
                      <a:alpha val="75000"/>
                    </a:prstClr>
                  </a:glow>
                </a:effectLst>
                <a:latin typeface="Calibri" panose="020F0502020204030204"/>
              </a:rPr>
              <a:t>Mosiah 23:16, 29:47</a:t>
            </a:r>
            <a:endParaRPr kumimoji="0" lang="en-US" sz="4000" b="1" i="0" u="none" strike="noStrike" kern="1200" cap="none" spc="0" normalizeH="0" baseline="0" noProof="0" dirty="0">
              <a:ln>
                <a:noFill/>
              </a:ln>
              <a:solidFill>
                <a:srgbClr val="E4DDD5"/>
              </a:solidFill>
              <a:effectLst>
                <a:glow rad="190500">
                  <a:prstClr val="black">
                    <a:alpha val="75000"/>
                  </a:prstClr>
                </a:glow>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26AD913-84DE-4534-364B-FB17D504E934}"/>
              </a:ext>
            </a:extLst>
          </p:cNvPr>
          <p:cNvSpPr/>
          <p:nvPr/>
        </p:nvSpPr>
        <p:spPr>
          <a:xfrm>
            <a:off x="8303580" y="164237"/>
            <a:ext cx="2592280" cy="941033"/>
          </a:xfrm>
          <a:prstGeom prst="rect">
            <a:avLst/>
          </a:prstGeom>
          <a:solidFill>
            <a:schemeClr val="bg1">
              <a:lumMod val="75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6BE842C-AAA1-365C-3688-2A69F37CE94C}"/>
              </a:ext>
            </a:extLst>
          </p:cNvPr>
          <p:cNvSpPr/>
          <p:nvPr/>
        </p:nvSpPr>
        <p:spPr>
          <a:xfrm>
            <a:off x="8303580" y="1278385"/>
            <a:ext cx="2592280" cy="941033"/>
          </a:xfrm>
          <a:prstGeom prst="rect">
            <a:avLst/>
          </a:prstGeom>
          <a:solidFill>
            <a:schemeClr val="bg1">
              <a:lumMod val="75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000E0F1-DAB3-5FDA-606D-B9FC6AF0C9EE}"/>
              </a:ext>
            </a:extLst>
          </p:cNvPr>
          <p:cNvSpPr/>
          <p:nvPr/>
        </p:nvSpPr>
        <p:spPr>
          <a:xfrm>
            <a:off x="8303580" y="2392533"/>
            <a:ext cx="2592280" cy="941033"/>
          </a:xfrm>
          <a:prstGeom prst="rect">
            <a:avLst/>
          </a:prstGeom>
          <a:solidFill>
            <a:schemeClr val="bg1">
              <a:lumMod val="75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C1BF395-1852-D0E0-7176-8C63D3508B0B}"/>
              </a:ext>
            </a:extLst>
          </p:cNvPr>
          <p:cNvSpPr/>
          <p:nvPr/>
        </p:nvSpPr>
        <p:spPr>
          <a:xfrm>
            <a:off x="8303580" y="3506681"/>
            <a:ext cx="2592280" cy="941033"/>
          </a:xfrm>
          <a:prstGeom prst="rect">
            <a:avLst/>
          </a:prstGeom>
          <a:solidFill>
            <a:schemeClr val="bg1">
              <a:lumMod val="75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A8EE377-1C93-AA53-C694-3389E2781F5A}"/>
              </a:ext>
            </a:extLst>
          </p:cNvPr>
          <p:cNvSpPr/>
          <p:nvPr/>
        </p:nvSpPr>
        <p:spPr>
          <a:xfrm>
            <a:off x="8303580" y="4620829"/>
            <a:ext cx="2592280" cy="941033"/>
          </a:xfrm>
          <a:prstGeom prst="rect">
            <a:avLst/>
          </a:prstGeom>
          <a:solidFill>
            <a:schemeClr val="bg1">
              <a:lumMod val="75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14C1BAA-C392-9A92-E676-86746963D3D6}"/>
              </a:ext>
            </a:extLst>
          </p:cNvPr>
          <p:cNvSpPr/>
          <p:nvPr/>
        </p:nvSpPr>
        <p:spPr>
          <a:xfrm>
            <a:off x="8303580" y="5734977"/>
            <a:ext cx="2592280" cy="941033"/>
          </a:xfrm>
          <a:prstGeom prst="rect">
            <a:avLst/>
          </a:prstGeom>
          <a:solidFill>
            <a:schemeClr val="bg1">
              <a:lumMod val="75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8AEA30A5-3AF5-578D-7EEF-FB98DDE4A79B}"/>
              </a:ext>
            </a:extLst>
          </p:cNvPr>
          <p:cNvCxnSpPr>
            <a:stCxn id="3" idx="0"/>
          </p:cNvCxnSpPr>
          <p:nvPr/>
        </p:nvCxnSpPr>
        <p:spPr>
          <a:xfrm flipH="1">
            <a:off x="9599714" y="164237"/>
            <a:ext cx="6" cy="6511773"/>
          </a:xfrm>
          <a:prstGeom prst="line">
            <a:avLst/>
          </a:prstGeom>
          <a:ln w="762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2EE6672-B2DB-0C84-6A23-F09E34697D0C}"/>
              </a:ext>
            </a:extLst>
          </p:cNvPr>
          <p:cNvSpPr txBox="1"/>
          <p:nvPr/>
        </p:nvSpPr>
        <p:spPr>
          <a:xfrm>
            <a:off x="8303575" y="377850"/>
            <a:ext cx="2592280" cy="523220"/>
          </a:xfrm>
          <a:prstGeom prst="rect">
            <a:avLst/>
          </a:prstGeom>
          <a:noFill/>
        </p:spPr>
        <p:txBody>
          <a:bodyPr wrap="square" rtlCol="0">
            <a:spAutoFit/>
          </a:bodyPr>
          <a:lstStyle/>
          <a:p>
            <a:pPr algn="ctr"/>
            <a:r>
              <a:rPr kumimoji="0" lang="en-US" sz="2800"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rPr>
              <a:t>Alma the Elder</a:t>
            </a:r>
            <a:endParaRPr lang="en-US" sz="2800" dirty="0">
              <a:solidFill>
                <a:schemeClr val="bg1"/>
              </a:solidFill>
            </a:endParaRPr>
          </a:p>
        </p:txBody>
      </p:sp>
      <p:sp>
        <p:nvSpPr>
          <p:cNvPr id="12" name="TextBox 11">
            <a:extLst>
              <a:ext uri="{FF2B5EF4-FFF2-40B4-BE49-F238E27FC236}">
                <a16:creationId xmlns:a16="http://schemas.microsoft.com/office/drawing/2014/main" id="{C9F022FE-EDAD-AF69-329A-9C20E72DFBB6}"/>
              </a:ext>
            </a:extLst>
          </p:cNvPr>
          <p:cNvSpPr txBox="1"/>
          <p:nvPr/>
        </p:nvSpPr>
        <p:spPr>
          <a:xfrm>
            <a:off x="7965981" y="1521370"/>
            <a:ext cx="3267467" cy="461665"/>
          </a:xfrm>
          <a:prstGeom prst="rect">
            <a:avLst/>
          </a:prstGeom>
          <a:noFill/>
        </p:spPr>
        <p:txBody>
          <a:bodyPr wrap="square" rtlCol="0">
            <a:spAutoFit/>
          </a:bodyPr>
          <a:lstStyle/>
          <a:p>
            <a:pPr algn="ctr"/>
            <a:r>
              <a:rPr kumimoji="0" lang="en-US" sz="2400"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rPr>
              <a:t>Alma the Younger</a:t>
            </a:r>
            <a:endParaRPr lang="en-US" sz="2400" dirty="0">
              <a:solidFill>
                <a:schemeClr val="bg1"/>
              </a:solidFill>
            </a:endParaRPr>
          </a:p>
        </p:txBody>
      </p:sp>
      <p:sp>
        <p:nvSpPr>
          <p:cNvPr id="13" name="TextBox 12">
            <a:extLst>
              <a:ext uri="{FF2B5EF4-FFF2-40B4-BE49-F238E27FC236}">
                <a16:creationId xmlns:a16="http://schemas.microsoft.com/office/drawing/2014/main" id="{04955064-884F-9E3F-4876-03653F2299AA}"/>
              </a:ext>
            </a:extLst>
          </p:cNvPr>
          <p:cNvSpPr txBox="1"/>
          <p:nvPr/>
        </p:nvSpPr>
        <p:spPr>
          <a:xfrm>
            <a:off x="8303575" y="2570661"/>
            <a:ext cx="2592280" cy="584775"/>
          </a:xfrm>
          <a:prstGeom prst="rect">
            <a:avLst/>
          </a:prstGeom>
          <a:noFill/>
        </p:spPr>
        <p:txBody>
          <a:bodyPr wrap="square" rtlCol="0">
            <a:spAutoFit/>
          </a:bodyPr>
          <a:lstStyle/>
          <a:p>
            <a:pPr algn="ctr"/>
            <a:r>
              <a:rPr kumimoji="0" lang="en-US" sz="3200"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rPr>
              <a:t>Helaman</a:t>
            </a:r>
            <a:endParaRPr lang="en-US" sz="3200" dirty="0">
              <a:solidFill>
                <a:schemeClr val="bg1"/>
              </a:solidFill>
            </a:endParaRPr>
          </a:p>
        </p:txBody>
      </p:sp>
      <p:sp>
        <p:nvSpPr>
          <p:cNvPr id="14" name="TextBox 13">
            <a:extLst>
              <a:ext uri="{FF2B5EF4-FFF2-40B4-BE49-F238E27FC236}">
                <a16:creationId xmlns:a16="http://schemas.microsoft.com/office/drawing/2014/main" id="{A90E0106-FB03-D439-40F0-A30AD5B94132}"/>
              </a:ext>
            </a:extLst>
          </p:cNvPr>
          <p:cNvSpPr txBox="1"/>
          <p:nvPr/>
        </p:nvSpPr>
        <p:spPr>
          <a:xfrm>
            <a:off x="8303575" y="3684809"/>
            <a:ext cx="2592280" cy="584775"/>
          </a:xfrm>
          <a:prstGeom prst="rect">
            <a:avLst/>
          </a:prstGeom>
          <a:noFill/>
        </p:spPr>
        <p:txBody>
          <a:bodyPr wrap="square" rtlCol="0">
            <a:spAutoFit/>
          </a:bodyPr>
          <a:lstStyle/>
          <a:p>
            <a:pPr algn="ctr"/>
            <a:r>
              <a:rPr kumimoji="0" lang="en-US" sz="3200"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rPr>
              <a:t>Helaman</a:t>
            </a:r>
            <a:endParaRPr lang="en-US" sz="3200" dirty="0">
              <a:solidFill>
                <a:schemeClr val="bg1"/>
              </a:solidFill>
            </a:endParaRPr>
          </a:p>
        </p:txBody>
      </p:sp>
      <p:sp>
        <p:nvSpPr>
          <p:cNvPr id="15" name="TextBox 14">
            <a:extLst>
              <a:ext uri="{FF2B5EF4-FFF2-40B4-BE49-F238E27FC236}">
                <a16:creationId xmlns:a16="http://schemas.microsoft.com/office/drawing/2014/main" id="{C5B1DD1C-B030-C188-DAE2-2C9844759866}"/>
              </a:ext>
            </a:extLst>
          </p:cNvPr>
          <p:cNvSpPr txBox="1"/>
          <p:nvPr/>
        </p:nvSpPr>
        <p:spPr>
          <a:xfrm>
            <a:off x="8303575" y="4798957"/>
            <a:ext cx="2592280" cy="584775"/>
          </a:xfrm>
          <a:prstGeom prst="rect">
            <a:avLst/>
          </a:prstGeom>
          <a:noFill/>
        </p:spPr>
        <p:txBody>
          <a:bodyPr wrap="square" rtlCol="0">
            <a:spAutoFit/>
          </a:bodyPr>
          <a:lstStyle/>
          <a:p>
            <a:pPr algn="ctr"/>
            <a:r>
              <a:rPr kumimoji="0" lang="en-US" sz="3200"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rPr>
              <a:t>Nephi</a:t>
            </a:r>
            <a:endParaRPr lang="en-US" sz="3200" dirty="0">
              <a:solidFill>
                <a:schemeClr val="bg1"/>
              </a:solidFill>
            </a:endParaRPr>
          </a:p>
        </p:txBody>
      </p:sp>
      <p:sp>
        <p:nvSpPr>
          <p:cNvPr id="16" name="TextBox 15">
            <a:extLst>
              <a:ext uri="{FF2B5EF4-FFF2-40B4-BE49-F238E27FC236}">
                <a16:creationId xmlns:a16="http://schemas.microsoft.com/office/drawing/2014/main" id="{0AE5BF88-E699-8FF1-D9E1-6E2E62F325DC}"/>
              </a:ext>
            </a:extLst>
          </p:cNvPr>
          <p:cNvSpPr txBox="1"/>
          <p:nvPr/>
        </p:nvSpPr>
        <p:spPr>
          <a:xfrm>
            <a:off x="8303575" y="5913105"/>
            <a:ext cx="2592280" cy="584775"/>
          </a:xfrm>
          <a:prstGeom prst="rect">
            <a:avLst/>
          </a:prstGeom>
          <a:noFill/>
        </p:spPr>
        <p:txBody>
          <a:bodyPr wrap="square" rtlCol="0">
            <a:spAutoFit/>
          </a:bodyPr>
          <a:lstStyle/>
          <a:p>
            <a:pPr algn="ctr"/>
            <a:r>
              <a:rPr kumimoji="0" lang="en-US" sz="3200"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rPr>
              <a:t>Nephi</a:t>
            </a:r>
            <a:endParaRPr lang="en-US" sz="3200" dirty="0">
              <a:solidFill>
                <a:schemeClr val="bg1"/>
              </a:solidFill>
            </a:endParaRPr>
          </a:p>
        </p:txBody>
      </p:sp>
    </p:spTree>
    <p:extLst>
      <p:ext uri="{BB962C8B-B14F-4D97-AF65-F5344CB8AC3E}">
        <p14:creationId xmlns:p14="http://schemas.microsoft.com/office/powerpoint/2010/main" val="22073972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1034149-A84C-CCC8-4FA5-68C8A4D72A7E}"/>
              </a:ext>
            </a:extLst>
          </p:cNvPr>
          <p:cNvSpPr txBox="1"/>
          <p:nvPr/>
        </p:nvSpPr>
        <p:spPr>
          <a:xfrm>
            <a:off x="292963" y="574363"/>
            <a:ext cx="11606074" cy="5576911"/>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rPr>
              <a:t>“[King Limhi’s soldiers] said: Behold, here is the king of the Lamanites; he having received a wound has fallen among their dead, and they have left him; and behold, </a:t>
            </a:r>
            <a:r>
              <a:rPr kumimoji="0" lang="en-US" sz="3600" b="1" i="0" u="none" strike="noStrike" kern="1200" cap="none" spc="0" normalizeH="0" baseline="0" noProof="0" dirty="0">
                <a:ln>
                  <a:noFill/>
                </a:ln>
                <a:solidFill>
                  <a:srgbClr val="FFC000"/>
                </a:solidFill>
                <a:effectLst>
                  <a:glow rad="190500">
                    <a:prstClr val="black">
                      <a:alpha val="75000"/>
                    </a:prstClr>
                  </a:glow>
                </a:effectLst>
                <a:uLnTx/>
                <a:uFillTx/>
                <a:latin typeface="Calibri" panose="020F0502020204030204"/>
                <a:ea typeface="+mn-ea"/>
                <a:cs typeface="+mn-cs"/>
              </a:rPr>
              <a:t>we have brought him before you; and now let us slay him</a:t>
            </a:r>
            <a:r>
              <a:rPr kumimoji="0" lang="en-US" sz="3600"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rPr>
              <a:t>. But Limhi said unto them: Ye shall not slay him, but bring him hither that I may see him. And they brought him. And Limhi said unto him: </a:t>
            </a:r>
            <a:r>
              <a:rPr kumimoji="0" lang="en-US" sz="3600" b="1" i="0" u="none" strike="noStrike" kern="1200" cap="none" spc="0" normalizeH="0" baseline="0" noProof="0" dirty="0">
                <a:ln>
                  <a:noFill/>
                </a:ln>
                <a:solidFill>
                  <a:srgbClr val="FFFF00"/>
                </a:solidFill>
                <a:effectLst>
                  <a:glow rad="190500">
                    <a:prstClr val="black">
                      <a:alpha val="75000"/>
                    </a:prstClr>
                  </a:glow>
                </a:effectLst>
                <a:uLnTx/>
                <a:uFillTx/>
                <a:latin typeface="Calibri" panose="020F0502020204030204"/>
                <a:ea typeface="+mn-ea"/>
                <a:cs typeface="+mn-cs"/>
              </a:rPr>
              <a:t>What cause have ye to come up to war against my people?</a:t>
            </a:r>
            <a:r>
              <a:rPr kumimoji="0" lang="en-US" sz="3600"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rPr>
              <a:t> Behold, my people have not broken the oath that I made unto you; therefore, why should ye break the oath which ye made unto my people.”</a:t>
            </a:r>
          </a:p>
          <a:p>
            <a:pPr marL="223838" marR="0" lvl="0" indent="-223838" algn="r"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rPr>
              <a:t>Mosiah 20:13–14</a:t>
            </a:r>
          </a:p>
        </p:txBody>
      </p:sp>
    </p:spTree>
    <p:extLst>
      <p:ext uri="{BB962C8B-B14F-4D97-AF65-F5344CB8AC3E}">
        <p14:creationId xmlns:p14="http://schemas.microsoft.com/office/powerpoint/2010/main" val="27530730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39EC62AA-3FFF-4371-D3A2-1DCF481694EC}"/>
              </a:ext>
            </a:extLst>
          </p:cNvPr>
          <p:cNvPicPr>
            <a:picLocks noChangeAspect="1" noChangeArrowheads="1"/>
          </p:cNvPicPr>
          <p:nvPr/>
        </p:nvPicPr>
        <p:blipFill>
          <a:blip r:embed="rId3"/>
          <a:srcRect t="12271" b="1227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7364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1034149-A84C-CCC8-4FA5-68C8A4D72A7E}"/>
              </a:ext>
            </a:extLst>
          </p:cNvPr>
          <p:cNvSpPr txBox="1"/>
          <p:nvPr/>
        </p:nvSpPr>
        <p:spPr>
          <a:xfrm>
            <a:off x="292963" y="288505"/>
            <a:ext cx="11540971" cy="3250121"/>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“Now king Limhi had sent, previous to the coming of Ammon, a small number of men </a:t>
            </a:r>
            <a:r>
              <a:rPr kumimoji="0" lang="en-US" sz="2800" b="1" i="0" u="none" strike="noStrike" kern="1200" cap="none" spc="0" normalizeH="0" baseline="0" noProof="0" dirty="0">
                <a:ln>
                  <a:noFill/>
                </a:ln>
                <a:solidFill>
                  <a:srgbClr val="FFC000"/>
                </a:solidFill>
                <a:effectLst>
                  <a:glow rad="190500">
                    <a:prstClr val="black">
                      <a:alpha val="75000"/>
                    </a:prstClr>
                  </a:glow>
                </a:effectLst>
                <a:uLnTx/>
                <a:uFillTx/>
                <a:latin typeface="Calibri" panose="020F0502020204030204"/>
                <a:ea typeface="+mn-ea"/>
                <a:cs typeface="+mn-cs"/>
              </a:rPr>
              <a:t>to search for the land of Zarahemla</a:t>
            </a:r>
            <a:r>
              <a:rPr kumimoji="0" lang="en-US" sz="28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but they could not find it, and </a:t>
            </a:r>
            <a:r>
              <a:rPr kumimoji="0" lang="en-US" sz="2800" b="1" i="0" u="none" strike="noStrike" kern="1200" cap="none" spc="0" normalizeH="0" baseline="0" noProof="0" dirty="0">
                <a:ln>
                  <a:noFill/>
                </a:ln>
                <a:solidFill>
                  <a:srgbClr val="FFC000"/>
                </a:solidFill>
                <a:effectLst>
                  <a:glow rad="190500">
                    <a:prstClr val="black">
                      <a:alpha val="75000"/>
                    </a:prstClr>
                  </a:glow>
                </a:effectLst>
                <a:uLnTx/>
                <a:uFillTx/>
                <a:latin typeface="Calibri" panose="020F0502020204030204"/>
                <a:ea typeface="+mn-ea"/>
                <a:cs typeface="+mn-cs"/>
              </a:rPr>
              <a:t>they were lost in the wilderness</a:t>
            </a:r>
            <a:r>
              <a:rPr kumimoji="0" lang="en-US" sz="28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Nevertheless, they did find a land which had been peopled…And they </a:t>
            </a:r>
            <a:r>
              <a:rPr kumimoji="0" lang="en-US" sz="2800" b="1" i="0" u="none" strike="noStrike" kern="1200" cap="none" spc="0" normalizeH="0" baseline="0" noProof="0" dirty="0">
                <a:ln>
                  <a:noFill/>
                </a:ln>
                <a:solidFill>
                  <a:srgbClr val="FFC000"/>
                </a:solidFill>
                <a:effectLst>
                  <a:glow rad="190500">
                    <a:prstClr val="black">
                      <a:alpha val="75000"/>
                    </a:prstClr>
                  </a:glow>
                </a:effectLst>
                <a:uLnTx/>
                <a:uFillTx/>
                <a:latin typeface="Calibri" panose="020F0502020204030204"/>
                <a:ea typeface="+mn-ea"/>
                <a:cs typeface="+mn-cs"/>
              </a:rPr>
              <a:t>brought a record with them</a:t>
            </a:r>
            <a:r>
              <a:rPr kumimoji="0" lang="en-US" sz="28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even a record of the people whose bones they had found; and it was </a:t>
            </a:r>
            <a:r>
              <a:rPr kumimoji="0" lang="en-US" sz="2800" b="1" i="0" u="none" strike="noStrike" kern="1200" cap="none" spc="0" normalizeH="0" baseline="0" noProof="0" dirty="0" err="1">
                <a:ln>
                  <a:noFill/>
                </a:ln>
                <a:solidFill>
                  <a:prstClr val="white"/>
                </a:solidFill>
                <a:effectLst>
                  <a:glow rad="190500">
                    <a:prstClr val="black">
                      <a:alpha val="75000"/>
                    </a:prstClr>
                  </a:glow>
                </a:effectLst>
                <a:uLnTx/>
                <a:uFillTx/>
                <a:latin typeface="Calibri" panose="020F0502020204030204"/>
                <a:ea typeface="+mn-ea"/>
                <a:cs typeface="+mn-cs"/>
              </a:rPr>
              <a:t>engraven</a:t>
            </a:r>
            <a:r>
              <a:rPr kumimoji="0" lang="en-US" sz="28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on plates of ore. And now Limhi was again filled with joy on learning from the mouth of Ammon that </a:t>
            </a:r>
            <a:r>
              <a:rPr kumimoji="0" lang="en-US" sz="2800" b="1" i="0" u="none" strike="noStrike" kern="1200" cap="none" spc="0" normalizeH="0" baseline="0" noProof="0" dirty="0">
                <a:ln>
                  <a:noFill/>
                </a:ln>
                <a:solidFill>
                  <a:srgbClr val="FFC000"/>
                </a:solidFill>
                <a:effectLst>
                  <a:glow rad="190500">
                    <a:prstClr val="black">
                      <a:alpha val="75000"/>
                    </a:prstClr>
                  </a:glow>
                </a:effectLst>
                <a:uLnTx/>
                <a:uFillTx/>
                <a:latin typeface="Calibri" panose="020F0502020204030204"/>
                <a:ea typeface="+mn-ea"/>
                <a:cs typeface="+mn-cs"/>
              </a:rPr>
              <a:t>king Mosiah had a gift from God, whereby he could interpret such engravings</a:t>
            </a:r>
            <a:r>
              <a:rPr kumimoji="0" lang="en-US" sz="28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yea, and Ammon also did rejoice.” </a:t>
            </a:r>
            <a:r>
              <a:rPr kumimoji="0" lang="en-US" sz="32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a:t>
            </a:r>
            <a:r>
              <a:rPr kumimoji="0" lang="en-US" sz="20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(Mosiah 21:25–29)</a:t>
            </a:r>
            <a:endParaRPr kumimoji="0" lang="en-US" sz="32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Tree>
    <p:extLst>
      <p:ext uri="{BB962C8B-B14F-4D97-AF65-F5344CB8AC3E}">
        <p14:creationId xmlns:p14="http://schemas.microsoft.com/office/powerpoint/2010/main" val="42873050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1034149-A84C-CCC8-4FA5-68C8A4D72A7E}"/>
              </a:ext>
            </a:extLst>
          </p:cNvPr>
          <p:cNvSpPr txBox="1"/>
          <p:nvPr/>
        </p:nvSpPr>
        <p:spPr>
          <a:xfrm>
            <a:off x="292963" y="288505"/>
            <a:ext cx="11540971" cy="3250121"/>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“Now king Limhi had sent, previous to the coming of Ammon, a small number of men </a:t>
            </a:r>
            <a:r>
              <a:rPr kumimoji="0" lang="en-US" sz="2800" b="1" i="0" u="none" strike="noStrike" kern="1200" cap="none" spc="0" normalizeH="0" baseline="0" noProof="0" dirty="0">
                <a:ln>
                  <a:noFill/>
                </a:ln>
                <a:solidFill>
                  <a:srgbClr val="FFC000"/>
                </a:solidFill>
                <a:effectLst>
                  <a:glow rad="190500">
                    <a:prstClr val="black">
                      <a:alpha val="75000"/>
                    </a:prstClr>
                  </a:glow>
                </a:effectLst>
                <a:uLnTx/>
                <a:uFillTx/>
                <a:latin typeface="Calibri" panose="020F0502020204030204"/>
                <a:ea typeface="+mn-ea"/>
                <a:cs typeface="+mn-cs"/>
              </a:rPr>
              <a:t>to search for the land of Zarahemla</a:t>
            </a:r>
            <a:r>
              <a:rPr kumimoji="0" lang="en-US" sz="28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but they could not find it, and </a:t>
            </a:r>
            <a:r>
              <a:rPr kumimoji="0" lang="en-US" sz="2800" b="1" i="0" u="none" strike="noStrike" kern="1200" cap="none" spc="0" normalizeH="0" baseline="0" noProof="0" dirty="0">
                <a:ln>
                  <a:noFill/>
                </a:ln>
                <a:solidFill>
                  <a:srgbClr val="FFC000"/>
                </a:solidFill>
                <a:effectLst>
                  <a:glow rad="190500">
                    <a:prstClr val="black">
                      <a:alpha val="75000"/>
                    </a:prstClr>
                  </a:glow>
                </a:effectLst>
                <a:uLnTx/>
                <a:uFillTx/>
                <a:latin typeface="Calibri" panose="020F0502020204030204"/>
                <a:ea typeface="+mn-ea"/>
                <a:cs typeface="+mn-cs"/>
              </a:rPr>
              <a:t>they were lost in the wilderness</a:t>
            </a:r>
            <a:r>
              <a:rPr kumimoji="0" lang="en-US" sz="28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Nevertheless, they did find a land which had been peopled…And they </a:t>
            </a:r>
            <a:r>
              <a:rPr kumimoji="0" lang="en-US" sz="2800" b="1" i="0" u="none" strike="noStrike" kern="1200" cap="none" spc="0" normalizeH="0" baseline="0" noProof="0" dirty="0">
                <a:ln>
                  <a:noFill/>
                </a:ln>
                <a:solidFill>
                  <a:srgbClr val="FFC000"/>
                </a:solidFill>
                <a:effectLst>
                  <a:glow rad="190500">
                    <a:prstClr val="black">
                      <a:alpha val="75000"/>
                    </a:prstClr>
                  </a:glow>
                </a:effectLst>
                <a:uLnTx/>
                <a:uFillTx/>
                <a:latin typeface="Calibri" panose="020F0502020204030204"/>
                <a:ea typeface="+mn-ea"/>
                <a:cs typeface="+mn-cs"/>
              </a:rPr>
              <a:t>brought a record with them</a:t>
            </a:r>
            <a:r>
              <a:rPr kumimoji="0" lang="en-US" sz="28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even a record of the people whose bones they had found; and it was </a:t>
            </a:r>
            <a:r>
              <a:rPr kumimoji="0" lang="en-US" sz="2800" b="1" i="0" u="none" strike="noStrike" kern="1200" cap="none" spc="0" normalizeH="0" baseline="0" noProof="0" dirty="0" err="1">
                <a:ln>
                  <a:noFill/>
                </a:ln>
                <a:solidFill>
                  <a:prstClr val="white"/>
                </a:solidFill>
                <a:effectLst>
                  <a:glow rad="190500">
                    <a:prstClr val="black">
                      <a:alpha val="75000"/>
                    </a:prstClr>
                  </a:glow>
                </a:effectLst>
                <a:uLnTx/>
                <a:uFillTx/>
                <a:latin typeface="Calibri" panose="020F0502020204030204"/>
                <a:ea typeface="+mn-ea"/>
                <a:cs typeface="+mn-cs"/>
              </a:rPr>
              <a:t>engraven</a:t>
            </a:r>
            <a:r>
              <a:rPr kumimoji="0" lang="en-US" sz="28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on plates of ore. And now Limhi was again filled with joy on learning from the mouth of Ammon that </a:t>
            </a:r>
            <a:r>
              <a:rPr kumimoji="0" lang="en-US" sz="2800" b="1" i="0" u="none" strike="noStrike" kern="1200" cap="none" spc="0" normalizeH="0" baseline="0" noProof="0" dirty="0">
                <a:ln>
                  <a:noFill/>
                </a:ln>
                <a:solidFill>
                  <a:srgbClr val="FFC000"/>
                </a:solidFill>
                <a:effectLst>
                  <a:glow rad="190500">
                    <a:prstClr val="black">
                      <a:alpha val="75000"/>
                    </a:prstClr>
                  </a:glow>
                </a:effectLst>
                <a:uLnTx/>
                <a:uFillTx/>
                <a:latin typeface="Calibri" panose="020F0502020204030204"/>
                <a:ea typeface="+mn-ea"/>
                <a:cs typeface="+mn-cs"/>
              </a:rPr>
              <a:t>king Mosiah had a gift from God, whereby he could interpret such engravings</a:t>
            </a:r>
            <a:r>
              <a:rPr kumimoji="0" lang="en-US" sz="28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yea, and Ammon also did rejoice.” </a:t>
            </a:r>
            <a:r>
              <a:rPr kumimoji="0" lang="en-US" sz="32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a:t>
            </a:r>
            <a:r>
              <a:rPr kumimoji="0" lang="en-US" sz="20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(Mosiah 21:25–29)</a:t>
            </a:r>
            <a:endParaRPr kumimoji="0" lang="en-US" sz="32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80F33C3-6881-5C31-E480-47654439211E}"/>
              </a:ext>
            </a:extLst>
          </p:cNvPr>
          <p:cNvSpPr txBox="1"/>
          <p:nvPr/>
        </p:nvSpPr>
        <p:spPr>
          <a:xfrm>
            <a:off x="292963" y="3631294"/>
            <a:ext cx="11339948" cy="3250121"/>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“I caused that forty and three of my people should take a journey into the wilderness, that thereby they </a:t>
            </a:r>
            <a:r>
              <a:rPr kumimoji="0" lang="en-US" sz="2600" b="1" i="0" u="none" strike="noStrike" kern="1200" cap="none" spc="0" normalizeH="0" baseline="0" noProof="0" dirty="0">
                <a:ln>
                  <a:noFill/>
                </a:ln>
                <a:solidFill>
                  <a:srgbClr val="FFC000"/>
                </a:solidFill>
                <a:effectLst>
                  <a:glow rad="190500">
                    <a:prstClr val="black">
                      <a:alpha val="75000"/>
                    </a:prstClr>
                  </a:glow>
                </a:effectLst>
                <a:uLnTx/>
                <a:uFillTx/>
                <a:latin typeface="Calibri" panose="020F0502020204030204"/>
                <a:ea typeface="+mn-ea"/>
                <a:cs typeface="+mn-cs"/>
              </a:rPr>
              <a:t>might find the land of Zarahemla</a:t>
            </a:r>
            <a:r>
              <a:rPr kumimoji="0" lang="en-US" sz="2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And </a:t>
            </a:r>
            <a:r>
              <a:rPr kumimoji="0" lang="en-US" sz="2600" b="1" i="0" u="none" strike="noStrike" kern="1200" cap="none" spc="0" normalizeH="0" baseline="0" noProof="0" dirty="0">
                <a:ln>
                  <a:noFill/>
                </a:ln>
                <a:solidFill>
                  <a:srgbClr val="FFC000"/>
                </a:solidFill>
                <a:effectLst>
                  <a:glow rad="190500">
                    <a:prstClr val="black">
                      <a:alpha val="75000"/>
                    </a:prstClr>
                  </a:glow>
                </a:effectLst>
                <a:uLnTx/>
                <a:uFillTx/>
                <a:latin typeface="Calibri" panose="020F0502020204030204"/>
                <a:ea typeface="+mn-ea"/>
                <a:cs typeface="+mn-cs"/>
              </a:rPr>
              <a:t>they were lost in the wilderness</a:t>
            </a:r>
            <a:r>
              <a:rPr kumimoji="0" lang="en-US" sz="2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for the space of many days…and…having discovered a land which was covered with bones of men, and of beasts…And for a testimony that the things that they had said are true they have </a:t>
            </a:r>
            <a:r>
              <a:rPr kumimoji="0" lang="en-US" sz="2600" b="1" i="0" u="none" strike="noStrike" kern="1200" cap="none" spc="0" normalizeH="0" baseline="0" noProof="0" dirty="0">
                <a:ln>
                  <a:noFill/>
                </a:ln>
                <a:solidFill>
                  <a:srgbClr val="FFC000"/>
                </a:solidFill>
                <a:effectLst>
                  <a:glow rad="190500">
                    <a:prstClr val="black">
                      <a:alpha val="75000"/>
                    </a:prstClr>
                  </a:glow>
                </a:effectLst>
                <a:uLnTx/>
                <a:uFillTx/>
                <a:latin typeface="Calibri" panose="020F0502020204030204"/>
                <a:ea typeface="+mn-ea"/>
                <a:cs typeface="+mn-cs"/>
              </a:rPr>
              <a:t>brought twenty-four plates which are filled with engravings</a:t>
            </a:r>
            <a:r>
              <a:rPr kumimoji="0" lang="en-US" sz="2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…And I say unto thee again: </a:t>
            </a:r>
            <a:r>
              <a:rPr kumimoji="0" lang="en-US" sz="2600" b="1" i="0" u="none" strike="noStrike" kern="1200" cap="none" spc="0" normalizeH="0" baseline="0" noProof="0" dirty="0" err="1">
                <a:ln>
                  <a:noFill/>
                </a:ln>
                <a:solidFill>
                  <a:prstClr val="white"/>
                </a:solidFill>
                <a:effectLst>
                  <a:glow rad="190500">
                    <a:prstClr val="black">
                      <a:alpha val="75000"/>
                    </a:prstClr>
                  </a:glow>
                </a:effectLst>
                <a:uLnTx/>
                <a:uFillTx/>
                <a:latin typeface="Calibri" panose="020F0502020204030204"/>
                <a:ea typeface="+mn-ea"/>
                <a:cs typeface="+mn-cs"/>
              </a:rPr>
              <a:t>Knowest</a:t>
            </a:r>
            <a:r>
              <a:rPr kumimoji="0" lang="en-US" sz="2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thou of any one that can translate? Ammon said unto him: </a:t>
            </a:r>
            <a:r>
              <a:rPr kumimoji="0" lang="en-US" sz="2600" b="1" i="0" u="none" strike="noStrike" kern="1200" cap="none" spc="0" normalizeH="0" baseline="0" noProof="0" dirty="0">
                <a:ln>
                  <a:noFill/>
                </a:ln>
                <a:solidFill>
                  <a:srgbClr val="FFC000"/>
                </a:solidFill>
                <a:effectLst>
                  <a:glow rad="190500">
                    <a:prstClr val="black">
                      <a:alpha val="75000"/>
                    </a:prstClr>
                  </a:glow>
                </a:effectLst>
                <a:uLnTx/>
                <a:uFillTx/>
                <a:latin typeface="Calibri" panose="020F0502020204030204"/>
                <a:ea typeface="+mn-ea"/>
                <a:cs typeface="+mn-cs"/>
              </a:rPr>
              <a:t>I can assuredly tell thee, O king, of a man that can translate the records…the same is called seer</a:t>
            </a:r>
            <a:r>
              <a:rPr kumimoji="0" lang="en-US" sz="26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a:t>
            </a:r>
            <a:r>
              <a:rPr kumimoji="0" lang="en-US" sz="20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(Mosiah 8:7–19)</a:t>
            </a:r>
          </a:p>
        </p:txBody>
      </p:sp>
    </p:spTree>
    <p:extLst>
      <p:ext uri="{BB962C8B-B14F-4D97-AF65-F5344CB8AC3E}">
        <p14:creationId xmlns:p14="http://schemas.microsoft.com/office/powerpoint/2010/main" val="18683478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A painting of people in a line&#10;&#10;Description automatically generated">
            <a:extLst>
              <a:ext uri="{FF2B5EF4-FFF2-40B4-BE49-F238E27FC236}">
                <a16:creationId xmlns:a16="http://schemas.microsoft.com/office/drawing/2014/main" id="{E4B81415-E26F-3885-BBA2-CA848F44A9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22" b="16888"/>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5">
            <a:extLst>
              <a:ext uri="{FF2B5EF4-FFF2-40B4-BE49-F238E27FC236}">
                <a16:creationId xmlns:a16="http://schemas.microsoft.com/office/drawing/2014/main" id="{E45F6E1E-84C1-2570-DAC1-81D72BB0B104}"/>
              </a:ext>
            </a:extLst>
          </p:cNvPr>
          <p:cNvSpPr txBox="1"/>
          <p:nvPr/>
        </p:nvSpPr>
        <p:spPr>
          <a:xfrm>
            <a:off x="9328183" y="6519446"/>
            <a:ext cx="2792795" cy="338554"/>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600" b="1" dirty="0">
                <a:solidFill>
                  <a:schemeClr val="bg1"/>
                </a:solidFill>
                <a:effectLst>
                  <a:glow rad="190500">
                    <a:schemeClr val="tx1">
                      <a:alpha val="75000"/>
                    </a:schemeClr>
                  </a:glow>
                </a:effectLst>
                <a:cs typeface="Calibri"/>
              </a:rPr>
              <a:t>Minerva Teichert</a:t>
            </a:r>
            <a:endParaRPr lang="en-US" sz="1600" dirty="0">
              <a:solidFill>
                <a:schemeClr val="bg1"/>
              </a:solidFill>
              <a:cs typeface="Calibri"/>
            </a:endParaRPr>
          </a:p>
        </p:txBody>
      </p:sp>
    </p:spTree>
    <p:extLst>
      <p:ext uri="{BB962C8B-B14F-4D97-AF65-F5344CB8AC3E}">
        <p14:creationId xmlns:p14="http://schemas.microsoft.com/office/powerpoint/2010/main" val="9751299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92FD2A-6D7E-F8A5-FD95-F0C9CF2487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507962" y="68263"/>
            <a:ext cx="9176075" cy="6721475"/>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74F4E7F6-7C4D-0493-7F88-44A6EC6BF093}"/>
                  </a:ext>
                </a:extLst>
              </p14:cNvPr>
              <p14:cNvContentPartPr/>
              <p14:nvPr/>
            </p14:nvContentPartPr>
            <p14:xfrm>
              <a:off x="4655146" y="2397883"/>
              <a:ext cx="729000" cy="2868480"/>
            </p14:xfrm>
          </p:contentPart>
        </mc:Choice>
        <mc:Fallback xmlns="">
          <p:pic>
            <p:nvPicPr>
              <p:cNvPr id="6" name="Ink 5">
                <a:extLst>
                  <a:ext uri="{FF2B5EF4-FFF2-40B4-BE49-F238E27FC236}">
                    <a16:creationId xmlns:a16="http://schemas.microsoft.com/office/drawing/2014/main" id="{74F4E7F6-7C4D-0493-7F88-44A6EC6BF093}"/>
                  </a:ext>
                </a:extLst>
              </p:cNvPr>
              <p:cNvPicPr/>
              <p:nvPr/>
            </p:nvPicPr>
            <p:blipFill>
              <a:blip r:embed="rId5"/>
              <a:stretch>
                <a:fillRect/>
              </a:stretch>
            </p:blipFill>
            <p:spPr>
              <a:xfrm>
                <a:off x="4565506" y="2217883"/>
                <a:ext cx="908640" cy="3228120"/>
              </a:xfrm>
              <a:prstGeom prst="rect">
                <a:avLst/>
              </a:prstGeom>
            </p:spPr>
          </p:pic>
        </mc:Fallback>
      </mc:AlternateContent>
    </p:spTree>
    <p:extLst>
      <p:ext uri="{BB962C8B-B14F-4D97-AF65-F5344CB8AC3E}">
        <p14:creationId xmlns:p14="http://schemas.microsoft.com/office/powerpoint/2010/main" val="12675994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close-up of a text&#10;&#10;Description automatically generated">
            <a:extLst>
              <a:ext uri="{FF2B5EF4-FFF2-40B4-BE49-F238E27FC236}">
                <a16:creationId xmlns:a16="http://schemas.microsoft.com/office/drawing/2014/main" id="{CCE1D1ED-3BCD-2764-066A-A3206E848EFF}"/>
              </a:ext>
            </a:extLst>
          </p:cNvPr>
          <p:cNvPicPr>
            <a:picLocks noChangeAspect="1"/>
          </p:cNvPicPr>
          <p:nvPr/>
        </p:nvPicPr>
        <p:blipFill>
          <a:blip r:embed="rId2"/>
          <a:stretch>
            <a:fillRect/>
          </a:stretch>
        </p:blipFill>
        <p:spPr>
          <a:xfrm>
            <a:off x="0" y="2674374"/>
            <a:ext cx="12279248" cy="3376793"/>
          </a:xfrm>
          <a:prstGeom prst="rect">
            <a:avLst/>
          </a:prstGeom>
        </p:spPr>
      </p:pic>
      <p:pic>
        <p:nvPicPr>
          <p:cNvPr id="2" name="Content Placeholder 4">
            <a:extLst>
              <a:ext uri="{FF2B5EF4-FFF2-40B4-BE49-F238E27FC236}">
                <a16:creationId xmlns:a16="http://schemas.microsoft.com/office/drawing/2014/main" id="{83E3844C-F8F8-97E4-FC3C-DD39144CD9B5}"/>
              </a:ext>
            </a:extLst>
          </p:cNvPr>
          <p:cNvPicPr>
            <a:picLocks noChangeAspect="1"/>
          </p:cNvPicPr>
          <p:nvPr/>
        </p:nvPicPr>
        <p:blipFill rotWithShape="1">
          <a:blip r:embed="rId3"/>
          <a:srcRect l="4111" t="40174" r="8811" b="44063"/>
          <a:stretch/>
        </p:blipFill>
        <p:spPr>
          <a:xfrm>
            <a:off x="-51563" y="5851517"/>
            <a:ext cx="12293600" cy="1146183"/>
          </a:xfrm>
          <a:prstGeom prst="rect">
            <a:avLst/>
          </a:prstGeom>
        </p:spPr>
      </p:pic>
      <p:pic>
        <p:nvPicPr>
          <p:cNvPr id="3" name="Picture 2">
            <a:extLst>
              <a:ext uri="{FF2B5EF4-FFF2-40B4-BE49-F238E27FC236}">
                <a16:creationId xmlns:a16="http://schemas.microsoft.com/office/drawing/2014/main" id="{ACBCF9D4-62D3-CBAA-953F-147404266B8F}"/>
              </a:ext>
            </a:extLst>
          </p:cNvPr>
          <p:cNvPicPr>
            <a:picLocks noChangeAspect="1"/>
          </p:cNvPicPr>
          <p:nvPr/>
        </p:nvPicPr>
        <p:blipFill>
          <a:blip r:embed="rId4"/>
          <a:stretch>
            <a:fillRect/>
          </a:stretch>
        </p:blipFill>
        <p:spPr>
          <a:xfrm>
            <a:off x="-1" y="-699138"/>
            <a:ext cx="12192001" cy="3376793"/>
          </a:xfrm>
          <a:prstGeom prst="rect">
            <a:avLst/>
          </a:prstGeom>
        </p:spPr>
      </p:pic>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61515589-E207-F424-2B86-B920C353826C}"/>
                  </a:ext>
                </a:extLst>
              </p14:cNvPr>
              <p14:cNvContentPartPr/>
              <p14:nvPr/>
            </p14:nvContentPartPr>
            <p14:xfrm>
              <a:off x="5266066" y="1006483"/>
              <a:ext cx="360" cy="360"/>
            </p14:xfrm>
          </p:contentPart>
        </mc:Choice>
        <mc:Fallback xmlns="">
          <p:pic>
            <p:nvPicPr>
              <p:cNvPr id="5" name="Ink 4">
                <a:extLst>
                  <a:ext uri="{FF2B5EF4-FFF2-40B4-BE49-F238E27FC236}">
                    <a16:creationId xmlns:a16="http://schemas.microsoft.com/office/drawing/2014/main" id="{61515589-E207-F424-2B86-B920C353826C}"/>
                  </a:ext>
                </a:extLst>
              </p:cNvPr>
              <p:cNvPicPr/>
              <p:nvPr/>
            </p:nvPicPr>
            <p:blipFill>
              <a:blip r:embed="rId6"/>
              <a:stretch>
                <a:fillRect/>
              </a:stretch>
            </p:blipFill>
            <p:spPr>
              <a:xfrm>
                <a:off x="5176426" y="826843"/>
                <a:ext cx="180000" cy="360000"/>
              </a:xfrm>
              <a:prstGeom prst="rect">
                <a:avLst/>
              </a:prstGeom>
            </p:spPr>
          </p:pic>
        </mc:Fallback>
      </mc:AlternateContent>
      <p:sp>
        <p:nvSpPr>
          <p:cNvPr id="6" name="TextBox 5">
            <a:extLst>
              <a:ext uri="{FF2B5EF4-FFF2-40B4-BE49-F238E27FC236}">
                <a16:creationId xmlns:a16="http://schemas.microsoft.com/office/drawing/2014/main" id="{876B4A31-B56D-13D0-6AC0-B6E910B407C1}"/>
              </a:ext>
            </a:extLst>
          </p:cNvPr>
          <p:cNvSpPr txBox="1"/>
          <p:nvPr/>
        </p:nvSpPr>
        <p:spPr>
          <a:xfrm>
            <a:off x="153916" y="5462236"/>
            <a:ext cx="11884167" cy="1200329"/>
          </a:xfrm>
          <a:prstGeom prst="rect">
            <a:avLst/>
          </a:prstGeom>
          <a:noFill/>
        </p:spPr>
        <p:txBody>
          <a:bodyPr wrap="square" rtlCol="0">
            <a:spAutoFit/>
          </a:bodyPr>
          <a:lstStyle/>
          <a:p>
            <a:pPr algn="ctr"/>
            <a:r>
              <a:rPr lang="en-US" sz="3600" b="1" dirty="0"/>
              <a:t>Find a list of scripture study tools at </a:t>
            </a:r>
          </a:p>
          <a:p>
            <a:pPr algn="ctr"/>
            <a:r>
              <a:rPr lang="en-US" sz="3600" b="1" dirty="0"/>
              <a:t>johnhiltoniii.com/thebookofmormon/resources</a:t>
            </a:r>
          </a:p>
        </p:txBody>
      </p:sp>
    </p:spTree>
    <p:extLst>
      <p:ext uri="{BB962C8B-B14F-4D97-AF65-F5344CB8AC3E}">
        <p14:creationId xmlns:p14="http://schemas.microsoft.com/office/powerpoint/2010/main" val="28914543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45058" name="Rectangle 2"/>
          <p:cNvSpPr>
            <a:spLocks noGrp="1" noRot="1" noChangeArrowheads="1"/>
          </p:cNvSpPr>
          <p:nvPr>
            <p:ph type="title"/>
          </p:nvPr>
        </p:nvSpPr>
        <p:spPr>
          <a:xfrm>
            <a:off x="266700" y="0"/>
            <a:ext cx="11658600" cy="1143000"/>
          </a:xfrm>
        </p:spPr>
        <p:txBody>
          <a:bodyPr>
            <a:normAutofit/>
          </a:bodyPr>
          <a:lstStyle/>
          <a:p>
            <a:pPr algn="ctr"/>
            <a:r>
              <a:rPr lang="en-US" sz="4800" b="1" dirty="0">
                <a:solidFill>
                  <a:schemeClr val="bg1"/>
                </a:solidFill>
                <a:effectLst>
                  <a:glow rad="190500">
                    <a:prstClr val="black">
                      <a:alpha val="75000"/>
                    </a:prstClr>
                  </a:glow>
                </a:effectLst>
                <a:latin typeface="Calibri" panose="020F0502020204030204"/>
                <a:ea typeface="+mn-ea"/>
                <a:cs typeface="+mn-cs"/>
              </a:rPr>
              <a:t>A Theme of </a:t>
            </a:r>
            <a:r>
              <a:rPr lang="en-US" sz="4800" b="1" dirty="0">
                <a:solidFill>
                  <a:schemeClr val="accent4"/>
                </a:solidFill>
                <a:effectLst>
                  <a:glow rad="190500">
                    <a:prstClr val="black">
                      <a:alpha val="75000"/>
                    </a:prstClr>
                  </a:glow>
                </a:effectLst>
                <a:latin typeface="Calibri" panose="020F0502020204030204"/>
                <a:ea typeface="+mn-ea"/>
                <a:cs typeface="+mn-cs"/>
              </a:rPr>
              <a:t>Deliverance</a:t>
            </a:r>
            <a:r>
              <a:rPr lang="en-US" sz="4800" b="1" dirty="0">
                <a:solidFill>
                  <a:schemeClr val="bg1"/>
                </a:solidFill>
                <a:effectLst>
                  <a:glow rad="190500">
                    <a:prstClr val="black">
                      <a:alpha val="75000"/>
                    </a:prstClr>
                  </a:glow>
                </a:effectLst>
                <a:latin typeface="Calibri" panose="020F0502020204030204"/>
                <a:ea typeface="+mn-ea"/>
                <a:cs typeface="+mn-cs"/>
              </a:rPr>
              <a:t>:</a:t>
            </a:r>
          </a:p>
        </p:txBody>
      </p:sp>
      <p:sp>
        <p:nvSpPr>
          <p:cNvPr id="3245059" name="Rectangle 3"/>
          <p:cNvSpPr>
            <a:spLocks noGrp="1" noChangeArrowheads="1"/>
          </p:cNvSpPr>
          <p:nvPr>
            <p:ph idx="1"/>
          </p:nvPr>
        </p:nvSpPr>
        <p:spPr>
          <a:xfrm>
            <a:off x="405968" y="908567"/>
            <a:ext cx="3124200" cy="4525963"/>
          </a:xfrm>
        </p:spPr>
        <p:txBody>
          <a:bodyPr>
            <a:normAutofit fontScale="92500"/>
          </a:bodyPr>
          <a:lstStyle/>
          <a:p>
            <a:pPr marL="168275" indent="-168275">
              <a:lnSpc>
                <a:spcPct val="80000"/>
              </a:lnSpc>
              <a:buFontTx/>
              <a:buAutoNum type="arabicPeriod"/>
            </a:pPr>
            <a:r>
              <a:rPr lang="en-US" sz="3600" b="1" dirty="0">
                <a:solidFill>
                  <a:schemeClr val="bg1"/>
                </a:solidFill>
                <a:effectLst>
                  <a:glow rad="190500">
                    <a:prstClr val="black">
                      <a:alpha val="75000"/>
                    </a:prstClr>
                  </a:glow>
                </a:effectLst>
                <a:latin typeface="Calibri" panose="020F0502020204030204"/>
              </a:rPr>
              <a:t> Mosiah 7:15</a:t>
            </a:r>
          </a:p>
          <a:p>
            <a:pPr marL="168275" indent="-168275">
              <a:lnSpc>
                <a:spcPct val="80000"/>
              </a:lnSpc>
              <a:buFontTx/>
              <a:buAutoNum type="arabicPeriod"/>
            </a:pPr>
            <a:r>
              <a:rPr lang="en-US" sz="3600" b="1" dirty="0">
                <a:solidFill>
                  <a:schemeClr val="bg1"/>
                </a:solidFill>
                <a:effectLst>
                  <a:glow rad="190500">
                    <a:prstClr val="black">
                      <a:alpha val="75000"/>
                    </a:prstClr>
                  </a:glow>
                </a:effectLst>
                <a:latin typeface="Calibri" panose="020F0502020204030204"/>
              </a:rPr>
              <a:t> Mosiah 7:33</a:t>
            </a:r>
          </a:p>
          <a:p>
            <a:pPr marL="168275" indent="-168275">
              <a:lnSpc>
                <a:spcPct val="80000"/>
              </a:lnSpc>
              <a:buFontTx/>
              <a:buAutoNum type="arabicPeriod"/>
            </a:pPr>
            <a:r>
              <a:rPr lang="en-US" sz="3600" b="1" dirty="0">
                <a:solidFill>
                  <a:schemeClr val="bg1"/>
                </a:solidFill>
                <a:effectLst>
                  <a:glow rad="190500">
                    <a:prstClr val="black">
                      <a:alpha val="75000"/>
                    </a:prstClr>
                  </a:glow>
                </a:effectLst>
                <a:latin typeface="Calibri" panose="020F0502020204030204"/>
              </a:rPr>
              <a:t> Mosiah 8:7</a:t>
            </a:r>
          </a:p>
          <a:p>
            <a:pPr marL="168275" indent="-168275">
              <a:lnSpc>
                <a:spcPct val="80000"/>
              </a:lnSpc>
              <a:buFontTx/>
              <a:buAutoNum type="arabicPeriod"/>
            </a:pPr>
            <a:r>
              <a:rPr lang="en-US" sz="3600" b="1" dirty="0">
                <a:solidFill>
                  <a:schemeClr val="bg1"/>
                </a:solidFill>
                <a:effectLst>
                  <a:glow rad="190500">
                    <a:prstClr val="black">
                      <a:alpha val="75000"/>
                    </a:prstClr>
                  </a:glow>
                </a:effectLst>
                <a:latin typeface="Calibri" panose="020F0502020204030204"/>
              </a:rPr>
              <a:t> Mosiah 9:17</a:t>
            </a:r>
          </a:p>
          <a:p>
            <a:pPr marL="168275" indent="-168275">
              <a:lnSpc>
                <a:spcPct val="80000"/>
              </a:lnSpc>
              <a:buFontTx/>
              <a:buAutoNum type="arabicPeriod"/>
            </a:pPr>
            <a:r>
              <a:rPr lang="en-US" sz="3600" b="1" dirty="0">
                <a:solidFill>
                  <a:schemeClr val="bg1"/>
                </a:solidFill>
                <a:effectLst>
                  <a:glow rad="190500">
                    <a:prstClr val="black">
                      <a:alpha val="75000"/>
                    </a:prstClr>
                  </a:glow>
                </a:effectLst>
                <a:latin typeface="Calibri" panose="020F0502020204030204"/>
              </a:rPr>
              <a:t> Mosiah 11:21</a:t>
            </a:r>
          </a:p>
          <a:p>
            <a:pPr marL="168275" indent="-168275">
              <a:lnSpc>
                <a:spcPct val="80000"/>
              </a:lnSpc>
              <a:buFontTx/>
              <a:buAutoNum type="arabicPeriod"/>
            </a:pPr>
            <a:r>
              <a:rPr lang="en-US" sz="3600" b="1" dirty="0">
                <a:solidFill>
                  <a:schemeClr val="bg1"/>
                </a:solidFill>
                <a:effectLst>
                  <a:glow rad="190500">
                    <a:prstClr val="black">
                      <a:alpha val="75000"/>
                    </a:prstClr>
                  </a:glow>
                </a:effectLst>
                <a:latin typeface="Calibri" panose="020F0502020204030204"/>
              </a:rPr>
              <a:t> Mosiah 11:23</a:t>
            </a:r>
          </a:p>
          <a:p>
            <a:pPr marL="168275" indent="-168275">
              <a:lnSpc>
                <a:spcPct val="80000"/>
              </a:lnSpc>
              <a:buFontTx/>
              <a:buAutoNum type="arabicPeriod"/>
            </a:pPr>
            <a:r>
              <a:rPr lang="en-US" sz="3600" b="1" dirty="0">
                <a:solidFill>
                  <a:schemeClr val="bg1"/>
                </a:solidFill>
                <a:effectLst>
                  <a:glow rad="190500">
                    <a:prstClr val="black">
                      <a:alpha val="75000"/>
                    </a:prstClr>
                  </a:glow>
                </a:effectLst>
                <a:latin typeface="Calibri" panose="020F0502020204030204"/>
              </a:rPr>
              <a:t> Mosiah 11:25</a:t>
            </a:r>
          </a:p>
          <a:p>
            <a:pPr marL="168275" indent="-168275">
              <a:lnSpc>
                <a:spcPct val="80000"/>
              </a:lnSpc>
              <a:buFontTx/>
              <a:buAutoNum type="arabicPeriod"/>
            </a:pPr>
            <a:r>
              <a:rPr lang="en-US" sz="3600" b="1" dirty="0">
                <a:solidFill>
                  <a:schemeClr val="bg1"/>
                </a:solidFill>
                <a:effectLst>
                  <a:glow rad="190500">
                    <a:prstClr val="black">
                      <a:alpha val="75000"/>
                    </a:prstClr>
                  </a:glow>
                </a:effectLst>
                <a:latin typeface="Calibri" panose="020F0502020204030204"/>
              </a:rPr>
              <a:t> Mosiah 11:26</a:t>
            </a:r>
          </a:p>
          <a:p>
            <a:pPr marL="168275" indent="-168275">
              <a:lnSpc>
                <a:spcPct val="80000"/>
              </a:lnSpc>
              <a:buFontTx/>
              <a:buAutoNum type="arabicPeriod"/>
            </a:pPr>
            <a:endParaRPr lang="en-US" sz="2600" dirty="0"/>
          </a:p>
        </p:txBody>
      </p:sp>
      <p:sp>
        <p:nvSpPr>
          <p:cNvPr id="3245060" name="Rectangle 4"/>
          <p:cNvSpPr>
            <a:spLocks noChangeArrowheads="1"/>
          </p:cNvSpPr>
          <p:nvPr/>
        </p:nvSpPr>
        <p:spPr bwMode="auto">
          <a:xfrm>
            <a:off x="3918381" y="908567"/>
            <a:ext cx="379520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eaLnBrk="1" hangingPunct="1">
              <a:lnSpc>
                <a:spcPct val="80000"/>
              </a:lnSpc>
              <a:spcBef>
                <a:spcPct val="20000"/>
              </a:spcBef>
              <a:buClr>
                <a:schemeClr val="hlink"/>
              </a:buClr>
              <a:buSzPct val="70000"/>
            </a:pPr>
            <a:r>
              <a:rPr lang="en-US" sz="3600" b="1" dirty="0">
                <a:solidFill>
                  <a:schemeClr val="bg1"/>
                </a:solidFill>
                <a:effectLst>
                  <a:glow rad="190500">
                    <a:prstClr val="black">
                      <a:alpha val="75000"/>
                    </a:prstClr>
                  </a:glow>
                </a:effectLst>
                <a:latin typeface="Calibri" panose="020F0502020204030204"/>
              </a:rPr>
              <a:t>9.   Mosiah 21:5</a:t>
            </a:r>
          </a:p>
          <a:p>
            <a:pPr marL="609600" indent="-609600" eaLnBrk="1" hangingPunct="1">
              <a:lnSpc>
                <a:spcPct val="80000"/>
              </a:lnSpc>
              <a:spcBef>
                <a:spcPct val="20000"/>
              </a:spcBef>
              <a:buClr>
                <a:schemeClr val="hlink"/>
              </a:buClr>
              <a:buSzPct val="70000"/>
            </a:pPr>
            <a:r>
              <a:rPr lang="en-US" sz="3600" b="1" dirty="0">
                <a:solidFill>
                  <a:schemeClr val="bg1"/>
                </a:solidFill>
                <a:effectLst>
                  <a:glow rad="190500">
                    <a:prstClr val="black">
                      <a:alpha val="75000"/>
                    </a:prstClr>
                  </a:glow>
                </a:effectLst>
                <a:latin typeface="Calibri" panose="020F0502020204030204"/>
              </a:rPr>
              <a:t>10. Mosiah 21:14</a:t>
            </a:r>
          </a:p>
          <a:p>
            <a:pPr marL="609600" indent="-609600" eaLnBrk="1" hangingPunct="1">
              <a:lnSpc>
                <a:spcPct val="80000"/>
              </a:lnSpc>
              <a:spcBef>
                <a:spcPct val="20000"/>
              </a:spcBef>
              <a:buClr>
                <a:schemeClr val="hlink"/>
              </a:buClr>
              <a:buSzPct val="70000"/>
            </a:pPr>
            <a:r>
              <a:rPr lang="en-US" sz="3600" b="1" dirty="0">
                <a:solidFill>
                  <a:schemeClr val="bg1"/>
                </a:solidFill>
                <a:effectLst>
                  <a:glow rad="190500">
                    <a:prstClr val="black">
                      <a:alpha val="75000"/>
                    </a:prstClr>
                  </a:glow>
                </a:effectLst>
                <a:latin typeface="Calibri" panose="020F0502020204030204"/>
              </a:rPr>
              <a:t>11. Mosiah 21:15</a:t>
            </a:r>
          </a:p>
          <a:p>
            <a:pPr marL="609600" indent="-609600" eaLnBrk="1" hangingPunct="1">
              <a:lnSpc>
                <a:spcPct val="80000"/>
              </a:lnSpc>
              <a:spcBef>
                <a:spcPct val="20000"/>
              </a:spcBef>
              <a:buClr>
                <a:schemeClr val="hlink"/>
              </a:buClr>
              <a:buSzPct val="70000"/>
            </a:pPr>
            <a:r>
              <a:rPr lang="en-US" sz="3600" b="1" dirty="0">
                <a:solidFill>
                  <a:schemeClr val="bg1"/>
                </a:solidFill>
                <a:effectLst>
                  <a:glow rad="190500">
                    <a:prstClr val="black">
                      <a:alpha val="75000"/>
                    </a:prstClr>
                  </a:glow>
                </a:effectLst>
                <a:latin typeface="Calibri" panose="020F0502020204030204"/>
              </a:rPr>
              <a:t>12. Mosiah 21:36</a:t>
            </a:r>
          </a:p>
          <a:p>
            <a:pPr marL="609600" indent="-609600" eaLnBrk="1" hangingPunct="1">
              <a:lnSpc>
                <a:spcPct val="80000"/>
              </a:lnSpc>
              <a:spcBef>
                <a:spcPct val="20000"/>
              </a:spcBef>
              <a:buClr>
                <a:schemeClr val="hlink"/>
              </a:buClr>
              <a:buSzPct val="70000"/>
            </a:pPr>
            <a:r>
              <a:rPr lang="en-US" sz="3600" b="1" dirty="0">
                <a:solidFill>
                  <a:schemeClr val="bg1"/>
                </a:solidFill>
                <a:effectLst>
                  <a:glow rad="190500">
                    <a:prstClr val="black">
                      <a:alpha val="75000"/>
                    </a:prstClr>
                  </a:glow>
                </a:effectLst>
                <a:latin typeface="Calibri" panose="020F0502020204030204"/>
              </a:rPr>
              <a:t>13. Mosiah 22:1</a:t>
            </a:r>
          </a:p>
          <a:p>
            <a:pPr marL="609600" indent="-609600" eaLnBrk="1" hangingPunct="1">
              <a:lnSpc>
                <a:spcPct val="80000"/>
              </a:lnSpc>
              <a:spcBef>
                <a:spcPct val="20000"/>
              </a:spcBef>
              <a:buClr>
                <a:schemeClr val="hlink"/>
              </a:buClr>
              <a:buSzPct val="70000"/>
            </a:pPr>
            <a:r>
              <a:rPr lang="en-US" sz="3600" b="1" dirty="0">
                <a:solidFill>
                  <a:schemeClr val="bg1"/>
                </a:solidFill>
                <a:effectLst>
                  <a:glow rad="190500">
                    <a:prstClr val="black">
                      <a:alpha val="75000"/>
                    </a:prstClr>
                  </a:glow>
                </a:effectLst>
                <a:latin typeface="Calibri" panose="020F0502020204030204"/>
              </a:rPr>
              <a:t>14. Mosiah 22:2</a:t>
            </a:r>
          </a:p>
          <a:p>
            <a:pPr marL="609600" indent="-609600" eaLnBrk="1" hangingPunct="1">
              <a:lnSpc>
                <a:spcPct val="80000"/>
              </a:lnSpc>
              <a:spcBef>
                <a:spcPct val="20000"/>
              </a:spcBef>
              <a:buClr>
                <a:schemeClr val="hlink"/>
              </a:buClr>
              <a:buSzPct val="70000"/>
            </a:pPr>
            <a:r>
              <a:rPr lang="en-US" sz="3600" b="1" dirty="0">
                <a:solidFill>
                  <a:schemeClr val="bg1"/>
                </a:solidFill>
                <a:effectLst>
                  <a:glow rad="190500">
                    <a:prstClr val="black">
                      <a:alpha val="75000"/>
                    </a:prstClr>
                  </a:glow>
                </a:effectLst>
                <a:latin typeface="Calibri" panose="020F0502020204030204"/>
              </a:rPr>
              <a:t>15. Mosiah 22:4</a:t>
            </a:r>
          </a:p>
          <a:p>
            <a:pPr marL="609600" indent="-609600" eaLnBrk="1" hangingPunct="1">
              <a:lnSpc>
                <a:spcPct val="80000"/>
              </a:lnSpc>
              <a:spcBef>
                <a:spcPct val="20000"/>
              </a:spcBef>
              <a:buClr>
                <a:schemeClr val="hlink"/>
              </a:buClr>
              <a:buSzPct val="70000"/>
            </a:pPr>
            <a:r>
              <a:rPr lang="en-US" sz="3600" b="1" dirty="0">
                <a:solidFill>
                  <a:schemeClr val="bg1"/>
                </a:solidFill>
                <a:effectLst>
                  <a:glow rad="190500">
                    <a:prstClr val="black">
                      <a:alpha val="75000"/>
                    </a:prstClr>
                  </a:glow>
                </a:effectLst>
                <a:latin typeface="Calibri" panose="020F0502020204030204"/>
              </a:rPr>
              <a:t>16. Mosiah 23:13</a:t>
            </a:r>
          </a:p>
          <a:p>
            <a:pPr marL="609600" indent="-609600" eaLnBrk="1" hangingPunct="1">
              <a:lnSpc>
                <a:spcPct val="80000"/>
              </a:lnSpc>
              <a:spcBef>
                <a:spcPct val="20000"/>
              </a:spcBef>
              <a:buClr>
                <a:schemeClr val="hlink"/>
              </a:buClr>
              <a:buSzPct val="70000"/>
              <a:buFont typeface="Wingdings" pitchFamily="2" charset="2"/>
              <a:buChar char="n"/>
            </a:pPr>
            <a:endParaRPr lang="en-US" sz="3600" dirty="0">
              <a:effectLst>
                <a:outerShdw blurRad="38100" dist="38100" dir="2700000" algn="tl">
                  <a:srgbClr val="000000"/>
                </a:outerShdw>
              </a:effectLst>
            </a:endParaRPr>
          </a:p>
        </p:txBody>
      </p:sp>
      <p:sp>
        <p:nvSpPr>
          <p:cNvPr id="3245061" name="Rectangle 5"/>
          <p:cNvSpPr>
            <a:spLocks noChangeArrowheads="1"/>
          </p:cNvSpPr>
          <p:nvPr/>
        </p:nvSpPr>
        <p:spPr bwMode="auto">
          <a:xfrm>
            <a:off x="8101798" y="908567"/>
            <a:ext cx="3719743"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eaLnBrk="1" hangingPunct="1">
              <a:lnSpc>
                <a:spcPct val="80000"/>
              </a:lnSpc>
              <a:spcBef>
                <a:spcPct val="20000"/>
              </a:spcBef>
              <a:buClr>
                <a:schemeClr val="hlink"/>
              </a:buClr>
              <a:buSzPct val="70000"/>
            </a:pPr>
            <a:r>
              <a:rPr lang="en-US" sz="3600" b="1" dirty="0">
                <a:solidFill>
                  <a:schemeClr val="bg1"/>
                </a:solidFill>
                <a:effectLst>
                  <a:glow rad="190500">
                    <a:prstClr val="black">
                      <a:alpha val="75000"/>
                    </a:prstClr>
                  </a:glow>
                </a:effectLst>
                <a:latin typeface="Calibri" panose="020F0502020204030204"/>
              </a:rPr>
              <a:t>17. Mosiah 23:23</a:t>
            </a:r>
          </a:p>
          <a:p>
            <a:pPr marL="609600" indent="-609600" eaLnBrk="1" hangingPunct="1">
              <a:lnSpc>
                <a:spcPct val="80000"/>
              </a:lnSpc>
              <a:spcBef>
                <a:spcPct val="20000"/>
              </a:spcBef>
              <a:buClr>
                <a:schemeClr val="hlink"/>
              </a:buClr>
              <a:buSzPct val="70000"/>
            </a:pPr>
            <a:r>
              <a:rPr lang="en-US" sz="3600" b="1" dirty="0">
                <a:solidFill>
                  <a:schemeClr val="bg1"/>
                </a:solidFill>
                <a:effectLst>
                  <a:glow rad="190500">
                    <a:prstClr val="black">
                      <a:alpha val="75000"/>
                    </a:prstClr>
                  </a:glow>
                </a:effectLst>
                <a:latin typeface="Calibri" panose="020F0502020204030204"/>
              </a:rPr>
              <a:t>18. Mosiah 23:24</a:t>
            </a:r>
          </a:p>
          <a:p>
            <a:pPr marL="609600" indent="-609600" eaLnBrk="1" hangingPunct="1">
              <a:lnSpc>
                <a:spcPct val="80000"/>
              </a:lnSpc>
              <a:spcBef>
                <a:spcPct val="20000"/>
              </a:spcBef>
              <a:buClr>
                <a:schemeClr val="hlink"/>
              </a:buClr>
              <a:buSzPct val="70000"/>
            </a:pPr>
            <a:r>
              <a:rPr lang="en-US" sz="3600" b="1" dirty="0">
                <a:solidFill>
                  <a:schemeClr val="bg1"/>
                </a:solidFill>
                <a:effectLst>
                  <a:glow rad="190500">
                    <a:prstClr val="black">
                      <a:alpha val="75000"/>
                    </a:prstClr>
                  </a:glow>
                </a:effectLst>
                <a:latin typeface="Calibri" panose="020F0502020204030204"/>
              </a:rPr>
              <a:t>19. Mosiah 23:27</a:t>
            </a:r>
          </a:p>
          <a:p>
            <a:pPr marL="609600" indent="-609600" eaLnBrk="1" hangingPunct="1">
              <a:lnSpc>
                <a:spcPct val="80000"/>
              </a:lnSpc>
              <a:spcBef>
                <a:spcPct val="20000"/>
              </a:spcBef>
              <a:buClr>
                <a:schemeClr val="hlink"/>
              </a:buClr>
              <a:buSzPct val="70000"/>
            </a:pPr>
            <a:r>
              <a:rPr lang="en-US" sz="3600" b="1" dirty="0">
                <a:solidFill>
                  <a:schemeClr val="bg1"/>
                </a:solidFill>
                <a:effectLst>
                  <a:glow rad="190500">
                    <a:prstClr val="black">
                      <a:alpha val="75000"/>
                    </a:prstClr>
                  </a:glow>
                </a:effectLst>
                <a:latin typeface="Calibri" panose="020F0502020204030204"/>
              </a:rPr>
              <a:t>20. Mosiah 24:13</a:t>
            </a:r>
          </a:p>
          <a:p>
            <a:pPr marL="609600" indent="-609600" eaLnBrk="1" hangingPunct="1">
              <a:lnSpc>
                <a:spcPct val="80000"/>
              </a:lnSpc>
              <a:spcBef>
                <a:spcPct val="20000"/>
              </a:spcBef>
              <a:buClr>
                <a:schemeClr val="hlink"/>
              </a:buClr>
              <a:buSzPct val="70000"/>
            </a:pPr>
            <a:r>
              <a:rPr lang="en-US" sz="3600" b="1" dirty="0">
                <a:solidFill>
                  <a:schemeClr val="bg1"/>
                </a:solidFill>
                <a:effectLst>
                  <a:glow rad="190500">
                    <a:prstClr val="black">
                      <a:alpha val="75000"/>
                    </a:prstClr>
                  </a:glow>
                </a:effectLst>
                <a:latin typeface="Calibri" panose="020F0502020204030204"/>
              </a:rPr>
              <a:t>21. Mosiah 24:16</a:t>
            </a:r>
          </a:p>
          <a:p>
            <a:pPr marL="609600" indent="-609600" eaLnBrk="1" hangingPunct="1">
              <a:lnSpc>
                <a:spcPct val="80000"/>
              </a:lnSpc>
              <a:spcBef>
                <a:spcPct val="20000"/>
              </a:spcBef>
              <a:buClr>
                <a:schemeClr val="hlink"/>
              </a:buClr>
              <a:buSzPct val="70000"/>
            </a:pPr>
            <a:r>
              <a:rPr lang="en-US" sz="3600" b="1" dirty="0">
                <a:solidFill>
                  <a:schemeClr val="bg1"/>
                </a:solidFill>
                <a:effectLst>
                  <a:glow rad="190500">
                    <a:prstClr val="black">
                      <a:alpha val="75000"/>
                    </a:prstClr>
                  </a:glow>
                </a:effectLst>
                <a:latin typeface="Calibri" panose="020F0502020204030204"/>
              </a:rPr>
              <a:t>22. Mosiah 24:17</a:t>
            </a:r>
          </a:p>
          <a:p>
            <a:pPr marL="609600" indent="-609600" eaLnBrk="1" hangingPunct="1">
              <a:lnSpc>
                <a:spcPct val="80000"/>
              </a:lnSpc>
              <a:spcBef>
                <a:spcPct val="20000"/>
              </a:spcBef>
              <a:buClr>
                <a:schemeClr val="hlink"/>
              </a:buClr>
              <a:buSzPct val="70000"/>
            </a:pPr>
            <a:r>
              <a:rPr lang="en-US" sz="3600" b="1" dirty="0">
                <a:solidFill>
                  <a:schemeClr val="bg1"/>
                </a:solidFill>
                <a:effectLst>
                  <a:glow rad="190500">
                    <a:prstClr val="black">
                      <a:alpha val="75000"/>
                    </a:prstClr>
                  </a:glow>
                </a:effectLst>
                <a:latin typeface="Calibri" panose="020F0502020204030204"/>
              </a:rPr>
              <a:t>23. Mosiah 24:21</a:t>
            </a:r>
          </a:p>
          <a:p>
            <a:pPr marL="609600" indent="-609600" eaLnBrk="1" hangingPunct="1">
              <a:lnSpc>
                <a:spcPct val="80000"/>
              </a:lnSpc>
              <a:spcBef>
                <a:spcPct val="20000"/>
              </a:spcBef>
              <a:buClr>
                <a:schemeClr val="hlink"/>
              </a:buClr>
              <a:buSzPct val="70000"/>
            </a:pPr>
            <a:r>
              <a:rPr lang="en-US" sz="3600" b="1" dirty="0">
                <a:solidFill>
                  <a:schemeClr val="bg1"/>
                </a:solidFill>
                <a:effectLst>
                  <a:glow rad="190500">
                    <a:prstClr val="black">
                      <a:alpha val="75000"/>
                    </a:prstClr>
                  </a:glow>
                </a:effectLst>
                <a:latin typeface="Calibri" panose="020F0502020204030204"/>
              </a:rPr>
              <a:t>24. Mosiah 25:16</a:t>
            </a:r>
          </a:p>
          <a:p>
            <a:pPr marL="609600" indent="-609600" eaLnBrk="1" hangingPunct="1">
              <a:lnSpc>
                <a:spcPct val="80000"/>
              </a:lnSpc>
              <a:spcBef>
                <a:spcPct val="20000"/>
              </a:spcBef>
              <a:buClr>
                <a:schemeClr val="hlink"/>
              </a:buClr>
              <a:buSzPct val="70000"/>
              <a:buFont typeface="Wingdings" pitchFamily="2" charset="2"/>
              <a:buChar char="n"/>
            </a:pPr>
            <a:endParaRPr lang="en-US" sz="3600" dirty="0">
              <a:effectLst>
                <a:outerShdw blurRad="38100" dist="38100" dir="2700000" algn="tl">
                  <a:srgbClr val="000000"/>
                </a:outerShdw>
              </a:effectLst>
            </a:endParaRPr>
          </a:p>
        </p:txBody>
      </p:sp>
      <p:sp>
        <p:nvSpPr>
          <p:cNvPr id="3245062" name="Rectangle 6"/>
          <p:cNvSpPr>
            <a:spLocks noRot="1" noChangeArrowheads="1"/>
          </p:cNvSpPr>
          <p:nvPr/>
        </p:nvSpPr>
        <p:spPr bwMode="auto">
          <a:xfrm>
            <a:off x="479672" y="5434529"/>
            <a:ext cx="1123265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r>
              <a:rPr lang="en-US" sz="3200" b="1" dirty="0">
                <a:solidFill>
                  <a:schemeClr val="bg1"/>
                </a:solidFill>
                <a:effectLst>
                  <a:glow rad="190500">
                    <a:prstClr val="black">
                      <a:alpha val="75000"/>
                    </a:prstClr>
                  </a:glow>
                </a:effectLst>
                <a:latin typeface="Calibri" panose="020F0502020204030204"/>
              </a:rPr>
              <a:t>The word “</a:t>
            </a:r>
            <a:r>
              <a:rPr lang="en-US" sz="3200" b="1" dirty="0">
                <a:solidFill>
                  <a:schemeClr val="accent4"/>
                </a:solidFill>
                <a:effectLst>
                  <a:glow rad="190500">
                    <a:prstClr val="black">
                      <a:alpha val="75000"/>
                    </a:prstClr>
                  </a:glow>
                </a:effectLst>
                <a:latin typeface="Calibri" panose="020F0502020204030204"/>
              </a:rPr>
              <a:t>deliver</a:t>
            </a:r>
            <a:r>
              <a:rPr lang="en-US" sz="3200" b="1" dirty="0">
                <a:solidFill>
                  <a:schemeClr val="bg1"/>
                </a:solidFill>
                <a:effectLst>
                  <a:glow rad="190500">
                    <a:prstClr val="black">
                      <a:alpha val="75000"/>
                    </a:prstClr>
                  </a:glow>
                </a:effectLst>
                <a:latin typeface="Calibri" panose="020F0502020204030204"/>
              </a:rPr>
              <a:t>” is used 231 in the Book of Mormon, and nowhere is it more concentrated in its use </a:t>
            </a:r>
          </a:p>
          <a:p>
            <a:pPr algn="ctr" eaLnBrk="1" hangingPunct="1"/>
            <a:r>
              <a:rPr lang="en-US" sz="3200" b="1" dirty="0">
                <a:solidFill>
                  <a:schemeClr val="bg1"/>
                </a:solidFill>
                <a:effectLst>
                  <a:glow rad="190500">
                    <a:prstClr val="black">
                      <a:alpha val="75000"/>
                    </a:prstClr>
                  </a:glow>
                </a:effectLst>
                <a:latin typeface="Calibri" panose="020F0502020204030204"/>
              </a:rPr>
              <a:t>than Mosiah chapters 7-25 (41 times). </a:t>
            </a:r>
          </a:p>
        </p:txBody>
      </p:sp>
    </p:spTree>
    <p:extLst>
      <p:ext uri="{BB962C8B-B14F-4D97-AF65-F5344CB8AC3E}">
        <p14:creationId xmlns:p14="http://schemas.microsoft.com/office/powerpoint/2010/main" val="17872917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20482" name="Rectangle 2"/>
          <p:cNvSpPr>
            <a:spLocks noGrp="1" noRot="1" noChangeArrowheads="1"/>
          </p:cNvSpPr>
          <p:nvPr>
            <p:ph type="title"/>
          </p:nvPr>
        </p:nvSpPr>
        <p:spPr/>
        <p:txBody>
          <a:bodyPr>
            <a:noAutofit/>
          </a:bodyPr>
          <a:lstStyle/>
          <a:p>
            <a:pPr algn="ctr"/>
            <a:r>
              <a:rPr lang="en-US" sz="4800" b="1" dirty="0">
                <a:solidFill>
                  <a:schemeClr val="bg1"/>
                </a:solidFill>
                <a:effectLst>
                  <a:glow rad="190500">
                    <a:prstClr val="black">
                      <a:alpha val="75000"/>
                    </a:prstClr>
                  </a:glow>
                </a:effectLst>
                <a:latin typeface="Calibri" panose="020F0502020204030204"/>
                <a:ea typeface="+mn-ea"/>
                <a:cs typeface="+mn-cs"/>
              </a:rPr>
              <a:t>Contrast how each group reacts to being captured by Lamanites.</a:t>
            </a:r>
          </a:p>
        </p:txBody>
      </p:sp>
      <p:sp>
        <p:nvSpPr>
          <p:cNvPr id="3220483" name="Rectangle 3"/>
          <p:cNvSpPr>
            <a:spLocks noGrp="1" noChangeArrowheads="1"/>
          </p:cNvSpPr>
          <p:nvPr>
            <p:ph sz="half" idx="1"/>
          </p:nvPr>
        </p:nvSpPr>
        <p:spPr>
          <a:xfrm>
            <a:off x="982463" y="2230035"/>
            <a:ext cx="4731797" cy="3302741"/>
          </a:xfrm>
        </p:spPr>
        <p:txBody>
          <a:bodyPr>
            <a:normAutofit/>
          </a:bodyPr>
          <a:lstStyle/>
          <a:p>
            <a:pPr marL="0" indent="0" algn="ctr">
              <a:buNone/>
            </a:pPr>
            <a:r>
              <a:rPr lang="en-US" sz="4800" b="1" dirty="0">
                <a:solidFill>
                  <a:schemeClr val="accent5"/>
                </a:solidFill>
                <a:effectLst>
                  <a:glow rad="190500">
                    <a:prstClr val="black">
                      <a:alpha val="75000"/>
                    </a:prstClr>
                  </a:glow>
                </a:effectLst>
                <a:latin typeface="Calibri" panose="020F0502020204030204"/>
              </a:rPr>
              <a:t>Limhi and his People</a:t>
            </a:r>
          </a:p>
          <a:p>
            <a:pPr marL="0" indent="0" algn="ctr">
              <a:buNone/>
            </a:pPr>
            <a:endParaRPr lang="en-US" sz="4800" b="1" dirty="0">
              <a:solidFill>
                <a:schemeClr val="accent5"/>
              </a:solidFill>
              <a:effectLst>
                <a:glow rad="190500">
                  <a:prstClr val="black">
                    <a:alpha val="75000"/>
                  </a:prstClr>
                </a:glow>
              </a:effectLst>
              <a:latin typeface="Calibri" panose="020F0502020204030204"/>
            </a:endParaRPr>
          </a:p>
          <a:p>
            <a:pPr marL="0" indent="0" algn="ctr">
              <a:buNone/>
            </a:pPr>
            <a:r>
              <a:rPr lang="en-US" sz="4800" b="1" dirty="0">
                <a:solidFill>
                  <a:schemeClr val="accent5"/>
                </a:solidFill>
                <a:effectLst>
                  <a:glow rad="190500">
                    <a:prstClr val="black">
                      <a:alpha val="75000"/>
                    </a:prstClr>
                  </a:glow>
                </a:effectLst>
                <a:latin typeface="Calibri" panose="020F0502020204030204"/>
              </a:rPr>
              <a:t>Mosiah 19:13-14</a:t>
            </a:r>
          </a:p>
        </p:txBody>
      </p:sp>
      <p:sp>
        <p:nvSpPr>
          <p:cNvPr id="3220484" name="Rectangle 4"/>
          <p:cNvSpPr>
            <a:spLocks noGrp="1" noChangeArrowheads="1"/>
          </p:cNvSpPr>
          <p:nvPr>
            <p:ph sz="half" idx="2"/>
          </p:nvPr>
        </p:nvSpPr>
        <p:spPr>
          <a:xfrm>
            <a:off x="6158144" y="2126824"/>
            <a:ext cx="5595892" cy="3509162"/>
          </a:xfrm>
        </p:spPr>
        <p:txBody>
          <a:bodyPr>
            <a:normAutofit/>
          </a:bodyPr>
          <a:lstStyle/>
          <a:p>
            <a:pPr marL="0" indent="0" algn="ctr">
              <a:buNone/>
            </a:pPr>
            <a:r>
              <a:rPr lang="en-US" sz="4800" b="1" dirty="0">
                <a:solidFill>
                  <a:schemeClr val="accent6"/>
                </a:solidFill>
                <a:effectLst>
                  <a:glow rad="190500">
                    <a:prstClr val="black">
                      <a:alpha val="75000"/>
                    </a:prstClr>
                  </a:glow>
                </a:effectLst>
                <a:latin typeface="Calibri" panose="020F0502020204030204"/>
              </a:rPr>
              <a:t>Alma and his people</a:t>
            </a:r>
          </a:p>
          <a:p>
            <a:pPr marL="0" indent="0" algn="ctr">
              <a:buNone/>
            </a:pPr>
            <a:endParaRPr lang="en-US" sz="4800" b="1" dirty="0">
              <a:solidFill>
                <a:schemeClr val="accent6"/>
              </a:solidFill>
              <a:effectLst>
                <a:glow rad="190500">
                  <a:prstClr val="black">
                    <a:alpha val="75000"/>
                  </a:prstClr>
                </a:glow>
              </a:effectLst>
              <a:latin typeface="Calibri" panose="020F0502020204030204"/>
            </a:endParaRPr>
          </a:p>
          <a:p>
            <a:pPr marL="0" indent="0" algn="ctr">
              <a:buNone/>
            </a:pPr>
            <a:endParaRPr lang="en-US" sz="4800" b="1" dirty="0">
              <a:solidFill>
                <a:schemeClr val="accent6"/>
              </a:solidFill>
              <a:effectLst>
                <a:glow rad="190500">
                  <a:prstClr val="black">
                    <a:alpha val="75000"/>
                  </a:prstClr>
                </a:glow>
              </a:effectLst>
              <a:latin typeface="Calibri" panose="020F0502020204030204"/>
            </a:endParaRPr>
          </a:p>
          <a:p>
            <a:pPr marL="0" indent="0" algn="ctr">
              <a:buNone/>
            </a:pPr>
            <a:r>
              <a:rPr lang="en-US" sz="4800" b="1" dirty="0">
                <a:solidFill>
                  <a:schemeClr val="accent6"/>
                </a:solidFill>
                <a:effectLst>
                  <a:glow rad="190500">
                    <a:prstClr val="black">
                      <a:alpha val="75000"/>
                    </a:prstClr>
                  </a:glow>
                </a:effectLst>
                <a:latin typeface="Calibri" panose="020F0502020204030204"/>
              </a:rPr>
              <a:t>Mosiah 23:27-28</a:t>
            </a:r>
          </a:p>
          <a:p>
            <a:pPr marL="0" indent="0" algn="ctr">
              <a:buNone/>
            </a:pPr>
            <a:endParaRPr lang="en-US" sz="3200" b="1" dirty="0">
              <a:solidFill>
                <a:schemeClr val="accent6"/>
              </a:solidFill>
            </a:endParaRPr>
          </a:p>
        </p:txBody>
      </p:sp>
    </p:spTree>
    <p:extLst>
      <p:ext uri="{BB962C8B-B14F-4D97-AF65-F5344CB8AC3E}">
        <p14:creationId xmlns:p14="http://schemas.microsoft.com/office/powerpoint/2010/main" val="28633066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51202" name="Rectangle 2"/>
          <p:cNvSpPr>
            <a:spLocks noGrp="1" noRot="1" noChangeArrowheads="1"/>
          </p:cNvSpPr>
          <p:nvPr>
            <p:ph type="title"/>
          </p:nvPr>
        </p:nvSpPr>
        <p:spPr>
          <a:xfrm>
            <a:off x="762000" y="274638"/>
            <a:ext cx="10668000" cy="715962"/>
          </a:xfrm>
        </p:spPr>
        <p:txBody>
          <a:bodyPr>
            <a:noAutofit/>
          </a:bodyPr>
          <a:lstStyle/>
          <a:p>
            <a:pPr algn="ctr"/>
            <a:r>
              <a:rPr lang="en-US" sz="4800" b="1" dirty="0">
                <a:solidFill>
                  <a:schemeClr val="bg1"/>
                </a:solidFill>
                <a:effectLst>
                  <a:glow rad="190500">
                    <a:prstClr val="black">
                      <a:alpha val="75000"/>
                    </a:prstClr>
                  </a:glow>
                </a:effectLst>
                <a:latin typeface="Calibri" panose="020F0502020204030204"/>
                <a:ea typeface="+mn-ea"/>
                <a:cs typeface="+mn-cs"/>
              </a:rPr>
              <a:t>Deliverance and the People of </a:t>
            </a:r>
            <a:r>
              <a:rPr lang="en-US" sz="4800" b="1" dirty="0" err="1">
                <a:solidFill>
                  <a:schemeClr val="bg1"/>
                </a:solidFill>
                <a:effectLst>
                  <a:glow rad="190500">
                    <a:prstClr val="black">
                      <a:alpha val="75000"/>
                    </a:prstClr>
                  </a:glow>
                </a:effectLst>
                <a:latin typeface="Calibri" panose="020F0502020204030204"/>
                <a:ea typeface="+mn-ea"/>
                <a:cs typeface="+mn-cs"/>
              </a:rPr>
              <a:t>Limhi</a:t>
            </a:r>
            <a:endParaRPr lang="en-US" sz="4800" b="1" dirty="0">
              <a:solidFill>
                <a:schemeClr val="bg1"/>
              </a:solidFill>
              <a:effectLst>
                <a:glow rad="190500">
                  <a:prstClr val="black">
                    <a:alpha val="75000"/>
                  </a:prstClr>
                </a:glow>
              </a:effectLst>
              <a:latin typeface="Calibri" panose="020F0502020204030204"/>
              <a:ea typeface="+mn-ea"/>
              <a:cs typeface="+mn-cs"/>
            </a:endParaRPr>
          </a:p>
        </p:txBody>
      </p:sp>
      <p:sp>
        <p:nvSpPr>
          <p:cNvPr id="3251203" name="Rectangle 3"/>
          <p:cNvSpPr>
            <a:spLocks noGrp="1" noChangeArrowheads="1"/>
          </p:cNvSpPr>
          <p:nvPr>
            <p:ph idx="1"/>
          </p:nvPr>
        </p:nvSpPr>
        <p:spPr>
          <a:xfrm>
            <a:off x="609600" y="1143000"/>
            <a:ext cx="11125200" cy="5638800"/>
          </a:xfrm>
        </p:spPr>
        <p:txBody>
          <a:bodyPr>
            <a:normAutofit lnSpcReduction="10000"/>
          </a:bodyPr>
          <a:lstStyle/>
          <a:p>
            <a:pPr>
              <a:lnSpc>
                <a:spcPct val="80000"/>
              </a:lnSpc>
            </a:pPr>
            <a:r>
              <a:rPr lang="en-US" sz="3300" b="1" dirty="0">
                <a:solidFill>
                  <a:schemeClr val="bg1"/>
                </a:solidFill>
                <a:effectLst>
                  <a:glow rad="190500">
                    <a:prstClr val="black">
                      <a:alpha val="75000"/>
                    </a:prstClr>
                  </a:glow>
                </a:effectLst>
                <a:latin typeface="Calibri" panose="020F0502020204030204"/>
              </a:rPr>
              <a:t>“And now, behold, </a:t>
            </a:r>
            <a:r>
              <a:rPr lang="en-US" sz="3300" b="1" dirty="0">
                <a:solidFill>
                  <a:schemeClr val="accent4"/>
                </a:solidFill>
                <a:effectLst>
                  <a:glow rad="190500">
                    <a:prstClr val="black">
                      <a:alpha val="75000"/>
                    </a:prstClr>
                  </a:glow>
                </a:effectLst>
                <a:latin typeface="Calibri" panose="020F0502020204030204"/>
              </a:rPr>
              <a:t>our brethren will deliver us</a:t>
            </a:r>
            <a:r>
              <a:rPr lang="en-US" sz="3300" b="1" dirty="0">
                <a:solidFill>
                  <a:schemeClr val="bg1"/>
                </a:solidFill>
                <a:effectLst>
                  <a:glow rad="190500">
                    <a:prstClr val="black">
                      <a:alpha val="75000"/>
                    </a:prstClr>
                  </a:glow>
                </a:effectLst>
                <a:latin typeface="Calibri" panose="020F0502020204030204"/>
              </a:rPr>
              <a:t> out of our bondage” (</a:t>
            </a:r>
            <a:r>
              <a:rPr lang="en-US" sz="3300" b="1" dirty="0" err="1">
                <a:solidFill>
                  <a:schemeClr val="bg1"/>
                </a:solidFill>
                <a:effectLst>
                  <a:glow rad="190500">
                    <a:prstClr val="black">
                      <a:alpha val="75000"/>
                    </a:prstClr>
                  </a:glow>
                </a:effectLst>
                <a:latin typeface="Calibri" panose="020F0502020204030204"/>
              </a:rPr>
              <a:t>Mosiah</a:t>
            </a:r>
            <a:r>
              <a:rPr lang="en-US" sz="3300" b="1" dirty="0">
                <a:solidFill>
                  <a:schemeClr val="bg1"/>
                </a:solidFill>
                <a:effectLst>
                  <a:glow rad="190500">
                    <a:prstClr val="black">
                      <a:alpha val="75000"/>
                    </a:prstClr>
                  </a:glow>
                </a:effectLst>
                <a:latin typeface="Calibri" panose="020F0502020204030204"/>
              </a:rPr>
              <a:t> 7:15)</a:t>
            </a:r>
          </a:p>
          <a:p>
            <a:pPr>
              <a:lnSpc>
                <a:spcPct val="80000"/>
              </a:lnSpc>
            </a:pPr>
            <a:r>
              <a:rPr lang="en-US" sz="3300" b="1" dirty="0">
                <a:solidFill>
                  <a:schemeClr val="bg1"/>
                </a:solidFill>
                <a:effectLst>
                  <a:glow rad="190500">
                    <a:prstClr val="black">
                      <a:alpha val="75000"/>
                    </a:prstClr>
                  </a:glow>
                </a:effectLst>
                <a:latin typeface="Calibri" panose="020F0502020204030204"/>
              </a:rPr>
              <a:t>“that we might appeal unto </a:t>
            </a:r>
            <a:r>
              <a:rPr lang="en-US" sz="3300" b="1" dirty="0">
                <a:solidFill>
                  <a:schemeClr val="accent4"/>
                </a:solidFill>
                <a:effectLst>
                  <a:glow rad="190500">
                    <a:prstClr val="black">
                      <a:alpha val="75000"/>
                    </a:prstClr>
                  </a:glow>
                </a:effectLst>
                <a:latin typeface="Calibri" panose="020F0502020204030204"/>
              </a:rPr>
              <a:t>our brethren to deliver us </a:t>
            </a:r>
            <a:r>
              <a:rPr lang="en-US" sz="3300" b="1" dirty="0">
                <a:solidFill>
                  <a:schemeClr val="bg1"/>
                </a:solidFill>
                <a:effectLst>
                  <a:glow rad="190500">
                    <a:prstClr val="black">
                      <a:alpha val="75000"/>
                    </a:prstClr>
                  </a:glow>
                </a:effectLst>
                <a:latin typeface="Calibri" panose="020F0502020204030204"/>
              </a:rPr>
              <a:t>out of bondage” (</a:t>
            </a:r>
            <a:r>
              <a:rPr lang="en-US" sz="3300" b="1" dirty="0" err="1">
                <a:solidFill>
                  <a:schemeClr val="bg1"/>
                </a:solidFill>
                <a:effectLst>
                  <a:glow rad="190500">
                    <a:prstClr val="black">
                      <a:alpha val="75000"/>
                    </a:prstClr>
                  </a:glow>
                </a:effectLst>
                <a:latin typeface="Calibri" panose="020F0502020204030204"/>
              </a:rPr>
              <a:t>Mosiah</a:t>
            </a:r>
            <a:r>
              <a:rPr lang="en-US" sz="3300" b="1" dirty="0">
                <a:solidFill>
                  <a:schemeClr val="bg1"/>
                </a:solidFill>
                <a:effectLst>
                  <a:glow rad="190500">
                    <a:prstClr val="black">
                      <a:alpha val="75000"/>
                    </a:prstClr>
                  </a:glow>
                </a:effectLst>
                <a:latin typeface="Calibri" panose="020F0502020204030204"/>
              </a:rPr>
              <a:t> 8:7)</a:t>
            </a:r>
          </a:p>
          <a:p>
            <a:pPr>
              <a:lnSpc>
                <a:spcPct val="80000"/>
              </a:lnSpc>
            </a:pPr>
            <a:r>
              <a:rPr lang="en-US" sz="3300" b="1" dirty="0">
                <a:solidFill>
                  <a:schemeClr val="bg1"/>
                </a:solidFill>
                <a:effectLst>
                  <a:glow rad="190500">
                    <a:prstClr val="black">
                      <a:alpha val="75000"/>
                    </a:prstClr>
                  </a:glow>
                </a:effectLst>
                <a:latin typeface="Calibri" panose="020F0502020204030204"/>
              </a:rPr>
              <a:t>“All the study of… king </a:t>
            </a:r>
            <a:r>
              <a:rPr lang="en-US" sz="3300" b="1" dirty="0" err="1">
                <a:solidFill>
                  <a:schemeClr val="bg1"/>
                </a:solidFill>
                <a:effectLst>
                  <a:glow rad="190500">
                    <a:prstClr val="black">
                      <a:alpha val="75000"/>
                    </a:prstClr>
                  </a:glow>
                </a:effectLst>
                <a:latin typeface="Calibri" panose="020F0502020204030204"/>
              </a:rPr>
              <a:t>Limhi</a:t>
            </a:r>
            <a:r>
              <a:rPr lang="en-US" sz="3300" b="1" dirty="0">
                <a:solidFill>
                  <a:schemeClr val="bg1"/>
                </a:solidFill>
                <a:effectLst>
                  <a:glow rad="190500">
                    <a:prstClr val="black">
                      <a:alpha val="75000"/>
                    </a:prstClr>
                  </a:glow>
                </a:effectLst>
                <a:latin typeface="Calibri" panose="020F0502020204030204"/>
              </a:rPr>
              <a:t> and his people, was </a:t>
            </a:r>
            <a:r>
              <a:rPr lang="en-US" sz="3300" b="1" dirty="0">
                <a:solidFill>
                  <a:schemeClr val="accent4"/>
                </a:solidFill>
                <a:effectLst>
                  <a:glow rad="190500">
                    <a:prstClr val="black">
                      <a:alpha val="75000"/>
                    </a:prstClr>
                  </a:glow>
                </a:effectLst>
                <a:latin typeface="Calibri" panose="020F0502020204030204"/>
              </a:rPr>
              <a:t>to deliver themselves </a:t>
            </a:r>
            <a:r>
              <a:rPr lang="en-US" sz="3300" b="1" dirty="0">
                <a:solidFill>
                  <a:schemeClr val="bg1"/>
                </a:solidFill>
                <a:effectLst>
                  <a:glow rad="190500">
                    <a:prstClr val="black">
                      <a:alpha val="75000"/>
                    </a:prstClr>
                  </a:glow>
                </a:effectLst>
                <a:latin typeface="Calibri" panose="020F0502020204030204"/>
              </a:rPr>
              <a:t>out of the hands of the </a:t>
            </a:r>
            <a:r>
              <a:rPr lang="en-US" sz="3300" b="1" dirty="0" err="1">
                <a:solidFill>
                  <a:schemeClr val="bg1"/>
                </a:solidFill>
                <a:effectLst>
                  <a:glow rad="190500">
                    <a:prstClr val="black">
                      <a:alpha val="75000"/>
                    </a:prstClr>
                  </a:glow>
                </a:effectLst>
                <a:latin typeface="Calibri" panose="020F0502020204030204"/>
              </a:rPr>
              <a:t>Lamanites</a:t>
            </a:r>
            <a:r>
              <a:rPr lang="en-US" sz="3300" b="1" dirty="0">
                <a:solidFill>
                  <a:schemeClr val="bg1"/>
                </a:solidFill>
                <a:effectLst>
                  <a:glow rad="190500">
                    <a:prstClr val="black">
                      <a:alpha val="75000"/>
                    </a:prstClr>
                  </a:glow>
                </a:effectLst>
                <a:latin typeface="Calibri" panose="020F0502020204030204"/>
              </a:rPr>
              <a:t> (</a:t>
            </a:r>
            <a:r>
              <a:rPr lang="en-US" sz="3300" b="1" dirty="0" err="1">
                <a:solidFill>
                  <a:schemeClr val="bg1"/>
                </a:solidFill>
                <a:effectLst>
                  <a:glow rad="190500">
                    <a:prstClr val="black">
                      <a:alpha val="75000"/>
                    </a:prstClr>
                  </a:glow>
                </a:effectLst>
                <a:latin typeface="Calibri" panose="020F0502020204030204"/>
              </a:rPr>
              <a:t>Mosiah</a:t>
            </a:r>
            <a:r>
              <a:rPr lang="en-US" sz="3300" b="1" dirty="0">
                <a:solidFill>
                  <a:schemeClr val="bg1"/>
                </a:solidFill>
                <a:effectLst>
                  <a:glow rad="190500">
                    <a:prstClr val="black">
                      <a:alpha val="75000"/>
                    </a:prstClr>
                  </a:glow>
                </a:effectLst>
                <a:latin typeface="Calibri" panose="020F0502020204030204"/>
              </a:rPr>
              <a:t> 21:36)</a:t>
            </a:r>
          </a:p>
          <a:p>
            <a:pPr>
              <a:lnSpc>
                <a:spcPct val="80000"/>
              </a:lnSpc>
            </a:pPr>
            <a:r>
              <a:rPr lang="en-US" sz="3300" b="1" dirty="0">
                <a:solidFill>
                  <a:schemeClr val="bg1"/>
                </a:solidFill>
                <a:effectLst>
                  <a:glow rad="190500">
                    <a:prstClr val="black">
                      <a:alpha val="75000"/>
                    </a:prstClr>
                  </a:glow>
                </a:effectLst>
                <a:latin typeface="Calibri" panose="020F0502020204030204"/>
              </a:rPr>
              <a:t>“</a:t>
            </a:r>
            <a:r>
              <a:rPr lang="en-US" sz="3300" b="1" dirty="0" err="1">
                <a:solidFill>
                  <a:schemeClr val="bg1"/>
                </a:solidFill>
                <a:effectLst>
                  <a:glow rad="190500">
                    <a:prstClr val="black">
                      <a:alpha val="75000"/>
                    </a:prstClr>
                  </a:glow>
                </a:effectLst>
                <a:latin typeface="Calibri" panose="020F0502020204030204"/>
              </a:rPr>
              <a:t>Limhi</a:t>
            </a:r>
            <a:r>
              <a:rPr lang="en-US" sz="3300" b="1" dirty="0">
                <a:solidFill>
                  <a:schemeClr val="bg1"/>
                </a:solidFill>
                <a:effectLst>
                  <a:glow rad="190500">
                    <a:prstClr val="black">
                      <a:alpha val="75000"/>
                    </a:prstClr>
                  </a:glow>
                </a:effectLst>
                <a:latin typeface="Calibri" panose="020F0502020204030204"/>
              </a:rPr>
              <a:t> began to consult with the people how they should </a:t>
            </a:r>
            <a:r>
              <a:rPr lang="en-US" sz="3300" b="1" dirty="0">
                <a:solidFill>
                  <a:schemeClr val="accent4"/>
                </a:solidFill>
                <a:effectLst>
                  <a:glow rad="190500">
                    <a:prstClr val="black">
                      <a:alpha val="75000"/>
                    </a:prstClr>
                  </a:glow>
                </a:effectLst>
                <a:latin typeface="Calibri" panose="020F0502020204030204"/>
              </a:rPr>
              <a:t>deliver themselves </a:t>
            </a:r>
            <a:r>
              <a:rPr lang="en-US" sz="3300" b="1" dirty="0">
                <a:solidFill>
                  <a:schemeClr val="bg1"/>
                </a:solidFill>
                <a:effectLst>
                  <a:glow rad="190500">
                    <a:prstClr val="black">
                      <a:alpha val="75000"/>
                    </a:prstClr>
                  </a:glow>
                </a:effectLst>
                <a:latin typeface="Calibri" panose="020F0502020204030204"/>
              </a:rPr>
              <a:t>out of bondage” (</a:t>
            </a:r>
            <a:r>
              <a:rPr lang="en-US" sz="3300" b="1" dirty="0" err="1">
                <a:solidFill>
                  <a:schemeClr val="bg1"/>
                </a:solidFill>
                <a:effectLst>
                  <a:glow rad="190500">
                    <a:prstClr val="black">
                      <a:alpha val="75000"/>
                    </a:prstClr>
                  </a:glow>
                </a:effectLst>
                <a:latin typeface="Calibri" panose="020F0502020204030204"/>
              </a:rPr>
              <a:t>Mosiah</a:t>
            </a:r>
            <a:r>
              <a:rPr lang="en-US" sz="3300" b="1" dirty="0">
                <a:solidFill>
                  <a:schemeClr val="bg1"/>
                </a:solidFill>
                <a:effectLst>
                  <a:glow rad="190500">
                    <a:prstClr val="black">
                      <a:alpha val="75000"/>
                    </a:prstClr>
                  </a:glow>
                </a:effectLst>
                <a:latin typeface="Calibri" panose="020F0502020204030204"/>
              </a:rPr>
              <a:t> 22:1).</a:t>
            </a:r>
          </a:p>
          <a:p>
            <a:pPr>
              <a:lnSpc>
                <a:spcPct val="80000"/>
              </a:lnSpc>
            </a:pPr>
            <a:r>
              <a:rPr lang="en-US" sz="3300" b="1" dirty="0">
                <a:solidFill>
                  <a:schemeClr val="bg1"/>
                </a:solidFill>
                <a:effectLst>
                  <a:glow rad="190500">
                    <a:prstClr val="black">
                      <a:alpha val="75000"/>
                    </a:prstClr>
                  </a:glow>
                </a:effectLst>
                <a:latin typeface="Calibri" panose="020F0502020204030204"/>
              </a:rPr>
              <a:t>“</a:t>
            </a:r>
            <a:r>
              <a:rPr lang="en-US" sz="3300" b="1" dirty="0">
                <a:solidFill>
                  <a:schemeClr val="accent4"/>
                </a:solidFill>
                <a:effectLst>
                  <a:glow rad="190500">
                    <a:prstClr val="black">
                      <a:alpha val="75000"/>
                    </a:prstClr>
                  </a:glow>
                </a:effectLst>
                <a:latin typeface="Calibri" panose="020F0502020204030204"/>
              </a:rPr>
              <a:t>I [Gideon] will </a:t>
            </a:r>
            <a:r>
              <a:rPr lang="en-US" sz="3300" b="1" dirty="0">
                <a:solidFill>
                  <a:schemeClr val="bg1"/>
                </a:solidFill>
                <a:effectLst>
                  <a:glow rad="190500">
                    <a:prstClr val="black">
                      <a:alpha val="75000"/>
                    </a:prstClr>
                  </a:glow>
                </a:effectLst>
                <a:latin typeface="Calibri" panose="020F0502020204030204"/>
              </a:rPr>
              <a:t>be thy servant and </a:t>
            </a:r>
            <a:r>
              <a:rPr lang="en-US" sz="3300" b="1" dirty="0">
                <a:solidFill>
                  <a:schemeClr val="accent4"/>
                </a:solidFill>
                <a:effectLst>
                  <a:glow rad="190500">
                    <a:prstClr val="black">
                      <a:alpha val="75000"/>
                    </a:prstClr>
                  </a:glow>
                </a:effectLst>
                <a:latin typeface="Calibri" panose="020F0502020204030204"/>
              </a:rPr>
              <a:t>deliver this people </a:t>
            </a:r>
            <a:r>
              <a:rPr lang="en-US" sz="3300" b="1" dirty="0">
                <a:solidFill>
                  <a:schemeClr val="bg1"/>
                </a:solidFill>
                <a:effectLst>
                  <a:glow rad="190500">
                    <a:prstClr val="black">
                      <a:alpha val="75000"/>
                    </a:prstClr>
                  </a:glow>
                </a:effectLst>
                <a:latin typeface="Calibri" panose="020F0502020204030204"/>
              </a:rPr>
              <a:t>out of bondage.(</a:t>
            </a:r>
            <a:r>
              <a:rPr lang="en-US" sz="3300" b="1" dirty="0" err="1">
                <a:solidFill>
                  <a:schemeClr val="bg1"/>
                </a:solidFill>
                <a:effectLst>
                  <a:glow rad="190500">
                    <a:prstClr val="black">
                      <a:alpha val="75000"/>
                    </a:prstClr>
                  </a:glow>
                </a:effectLst>
                <a:latin typeface="Calibri" panose="020F0502020204030204"/>
              </a:rPr>
              <a:t>Mosiah</a:t>
            </a:r>
            <a:r>
              <a:rPr lang="en-US" sz="3300" b="1" dirty="0">
                <a:solidFill>
                  <a:schemeClr val="bg1"/>
                </a:solidFill>
                <a:effectLst>
                  <a:glow rad="190500">
                    <a:prstClr val="black">
                      <a:alpha val="75000"/>
                    </a:prstClr>
                  </a:glow>
                </a:effectLst>
                <a:latin typeface="Calibri" panose="020F0502020204030204"/>
              </a:rPr>
              <a:t> 22:4)</a:t>
            </a:r>
          </a:p>
          <a:p>
            <a:pPr>
              <a:lnSpc>
                <a:spcPct val="80000"/>
              </a:lnSpc>
            </a:pPr>
            <a:r>
              <a:rPr lang="en-US" sz="3300" b="1" dirty="0">
                <a:solidFill>
                  <a:schemeClr val="bg1"/>
                </a:solidFill>
                <a:effectLst>
                  <a:glow rad="190500">
                    <a:prstClr val="black">
                      <a:alpha val="75000"/>
                    </a:prstClr>
                  </a:glow>
                </a:effectLst>
                <a:latin typeface="Calibri" panose="020F0502020204030204"/>
              </a:rPr>
              <a:t>“[Alma] did exhort </a:t>
            </a:r>
            <a:r>
              <a:rPr lang="en-US" sz="3300" b="1" dirty="0">
                <a:solidFill>
                  <a:schemeClr val="accent2"/>
                </a:solidFill>
                <a:effectLst>
                  <a:glow rad="190500">
                    <a:prstClr val="black">
                      <a:alpha val="75000"/>
                    </a:prstClr>
                  </a:glow>
                </a:effectLst>
                <a:latin typeface="Calibri" panose="020F0502020204030204"/>
              </a:rPr>
              <a:t>the people of Limhi</a:t>
            </a:r>
            <a:r>
              <a:rPr lang="en-US" sz="3300" b="1" dirty="0">
                <a:solidFill>
                  <a:schemeClr val="bg1"/>
                </a:solidFill>
                <a:effectLst>
                  <a:glow rad="190500">
                    <a:prstClr val="black">
                      <a:alpha val="75000"/>
                    </a:prstClr>
                  </a:glow>
                </a:effectLst>
                <a:latin typeface="Calibri" panose="020F0502020204030204"/>
              </a:rPr>
              <a:t>…that they should remember that </a:t>
            </a:r>
            <a:r>
              <a:rPr lang="en-US" sz="3300" b="1" dirty="0">
                <a:solidFill>
                  <a:schemeClr val="accent2"/>
                </a:solidFill>
                <a:effectLst>
                  <a:glow rad="190500">
                    <a:prstClr val="black">
                      <a:alpha val="75000"/>
                    </a:prstClr>
                  </a:glow>
                </a:effectLst>
                <a:latin typeface="Calibri" panose="020F0502020204030204"/>
              </a:rPr>
              <a:t>it was the Lord that did deliver them</a:t>
            </a:r>
            <a:r>
              <a:rPr lang="en-US" sz="3300" b="1" dirty="0">
                <a:solidFill>
                  <a:schemeClr val="bg1"/>
                </a:solidFill>
                <a:effectLst>
                  <a:glow rad="190500">
                    <a:prstClr val="black">
                      <a:alpha val="75000"/>
                    </a:prstClr>
                  </a:glow>
                </a:effectLst>
                <a:latin typeface="Calibri" panose="020F0502020204030204"/>
              </a:rPr>
              <a:t>” (Mosiah 25:16).</a:t>
            </a:r>
          </a:p>
        </p:txBody>
      </p:sp>
    </p:spTree>
    <p:extLst>
      <p:ext uri="{BB962C8B-B14F-4D97-AF65-F5344CB8AC3E}">
        <p14:creationId xmlns:p14="http://schemas.microsoft.com/office/powerpoint/2010/main" val="41938015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DA893CE-8C80-6576-74FF-764691619C14}"/>
              </a:ext>
            </a:extLst>
          </p:cNvPr>
          <p:cNvSpPr txBox="1">
            <a:spLocks/>
          </p:cNvSpPr>
          <p:nvPr/>
        </p:nvSpPr>
        <p:spPr>
          <a:xfrm>
            <a:off x="4133406" y="-173788"/>
            <a:ext cx="3925188" cy="23582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j-ea"/>
                <a:cs typeface="+mj-cs"/>
              </a:rPr>
              <a:t>Intertextuality</a:t>
            </a:r>
          </a:p>
        </p:txBody>
      </p:sp>
      <p:sp>
        <p:nvSpPr>
          <p:cNvPr id="5" name="Content Placeholder 2">
            <a:extLst>
              <a:ext uri="{FF2B5EF4-FFF2-40B4-BE49-F238E27FC236}">
                <a16:creationId xmlns:a16="http://schemas.microsoft.com/office/drawing/2014/main" id="{2CE6E065-7C15-93ED-03DB-1BDDE3969647}"/>
              </a:ext>
            </a:extLst>
          </p:cNvPr>
          <p:cNvSpPr txBox="1">
            <a:spLocks/>
          </p:cNvSpPr>
          <p:nvPr/>
        </p:nvSpPr>
        <p:spPr>
          <a:xfrm>
            <a:off x="685800" y="1417805"/>
            <a:ext cx="10844213" cy="347787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algun Gothic" panose="020B0503020000020004" pitchFamily="34" charset="-127"/>
                <a:cs typeface="+mn-cs"/>
              </a:rPr>
              <a:t>“The relationship between texts, especially literary ones.”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algun Gothic" panose="020B0503020000020004" pitchFamily="34" charset="-127"/>
                <a:cs typeface="+mn-cs"/>
              </a:rPr>
              <a:t>--Oxford Languages</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012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53250" name="Rectangle 2"/>
          <p:cNvSpPr>
            <a:spLocks noGrp="1" noRot="1" noChangeArrowheads="1"/>
          </p:cNvSpPr>
          <p:nvPr>
            <p:ph type="title"/>
          </p:nvPr>
        </p:nvSpPr>
        <p:spPr>
          <a:xfrm>
            <a:off x="0" y="-76200"/>
            <a:ext cx="12192000" cy="1143000"/>
          </a:xfrm>
        </p:spPr>
        <p:txBody>
          <a:bodyPr>
            <a:normAutofit/>
          </a:bodyPr>
          <a:lstStyle/>
          <a:p>
            <a:pPr algn="ctr"/>
            <a:r>
              <a:rPr lang="en-US" sz="4800" b="1" dirty="0">
                <a:solidFill>
                  <a:schemeClr val="bg1"/>
                </a:solidFill>
                <a:effectLst>
                  <a:glow rad="190500">
                    <a:prstClr val="black">
                      <a:alpha val="75000"/>
                    </a:prstClr>
                  </a:glow>
                </a:effectLst>
                <a:latin typeface="Calibri" panose="020F0502020204030204"/>
                <a:ea typeface="+mn-ea"/>
                <a:cs typeface="+mn-cs"/>
              </a:rPr>
              <a:t>Deliverance and the People of Alma</a:t>
            </a:r>
          </a:p>
        </p:txBody>
      </p:sp>
      <p:sp>
        <p:nvSpPr>
          <p:cNvPr id="3253251" name="Rectangle 3"/>
          <p:cNvSpPr>
            <a:spLocks noGrp="1" noChangeArrowheads="1"/>
          </p:cNvSpPr>
          <p:nvPr>
            <p:ph idx="1"/>
          </p:nvPr>
        </p:nvSpPr>
        <p:spPr>
          <a:xfrm>
            <a:off x="457200" y="838200"/>
            <a:ext cx="11658600" cy="5562600"/>
          </a:xfrm>
        </p:spPr>
        <p:txBody>
          <a:bodyPr>
            <a:noAutofit/>
          </a:bodyPr>
          <a:lstStyle/>
          <a:p>
            <a:pPr>
              <a:lnSpc>
                <a:spcPct val="80000"/>
              </a:lnSpc>
            </a:pPr>
            <a:r>
              <a:rPr lang="en-US" sz="3300" b="1" dirty="0">
                <a:solidFill>
                  <a:schemeClr val="bg1"/>
                </a:solidFill>
                <a:effectLst>
                  <a:glow rad="190500">
                    <a:prstClr val="black">
                      <a:alpha val="75000"/>
                    </a:prstClr>
                  </a:glow>
                </a:effectLst>
                <a:latin typeface="Calibri" panose="020F0502020204030204"/>
              </a:rPr>
              <a:t>As Alma’s people received sore afflictions “they began to </a:t>
            </a:r>
            <a:r>
              <a:rPr lang="en-US" sz="3300" b="1" dirty="0">
                <a:solidFill>
                  <a:schemeClr val="accent4"/>
                </a:solidFill>
                <a:effectLst>
                  <a:glow rad="190500">
                    <a:prstClr val="black">
                      <a:alpha val="75000"/>
                    </a:prstClr>
                  </a:glow>
                </a:effectLst>
                <a:latin typeface="Calibri" panose="020F0502020204030204"/>
              </a:rPr>
              <a:t>cry mightily to God</a:t>
            </a:r>
            <a:r>
              <a:rPr lang="en-US" sz="3300" b="1" dirty="0">
                <a:solidFill>
                  <a:schemeClr val="bg1"/>
                </a:solidFill>
                <a:effectLst>
                  <a:glow rad="190500">
                    <a:prstClr val="black">
                      <a:alpha val="75000"/>
                    </a:prstClr>
                  </a:glow>
                </a:effectLst>
                <a:latin typeface="Calibri" panose="020F0502020204030204"/>
              </a:rPr>
              <a:t>” (Mosiah 24:10). </a:t>
            </a:r>
          </a:p>
          <a:p>
            <a:pPr>
              <a:lnSpc>
                <a:spcPct val="80000"/>
              </a:lnSpc>
            </a:pPr>
            <a:r>
              <a:rPr lang="en-US" sz="3300" b="1" dirty="0">
                <a:solidFill>
                  <a:schemeClr val="bg1"/>
                </a:solidFill>
                <a:effectLst>
                  <a:glow rad="190500">
                    <a:prstClr val="black">
                      <a:alpha val="75000"/>
                    </a:prstClr>
                  </a:glow>
                </a:effectLst>
                <a:latin typeface="Calibri" panose="020F0502020204030204"/>
              </a:rPr>
              <a:t>They “</a:t>
            </a:r>
            <a:r>
              <a:rPr lang="en-US" sz="3300" b="1" dirty="0">
                <a:solidFill>
                  <a:schemeClr val="accent4"/>
                </a:solidFill>
                <a:effectLst>
                  <a:glow rad="190500">
                    <a:prstClr val="black">
                      <a:alpha val="75000"/>
                    </a:prstClr>
                  </a:glow>
                </a:effectLst>
                <a:latin typeface="Calibri" panose="020F0502020204030204"/>
              </a:rPr>
              <a:t>did pour out their hearts to” God </a:t>
            </a:r>
            <a:r>
              <a:rPr lang="en-US" sz="3300" b="1" dirty="0">
                <a:solidFill>
                  <a:schemeClr val="bg1"/>
                </a:solidFill>
                <a:effectLst>
                  <a:glow rad="190500">
                    <a:prstClr val="black">
                      <a:alpha val="75000"/>
                    </a:prstClr>
                  </a:glow>
                </a:effectLst>
                <a:latin typeface="Calibri" panose="020F0502020204030204"/>
              </a:rPr>
              <a:t>(Mosiah 24:12). They then received the following assurances from the Lord: </a:t>
            </a:r>
          </a:p>
          <a:p>
            <a:pPr>
              <a:lnSpc>
                <a:spcPct val="80000"/>
              </a:lnSpc>
            </a:pPr>
            <a:r>
              <a:rPr lang="en-US" sz="3300" b="1" dirty="0">
                <a:solidFill>
                  <a:schemeClr val="bg1"/>
                </a:solidFill>
                <a:effectLst>
                  <a:glow rad="190500">
                    <a:prstClr val="black">
                      <a:alpha val="75000"/>
                    </a:prstClr>
                  </a:glow>
                </a:effectLst>
                <a:latin typeface="Calibri" panose="020F0502020204030204"/>
              </a:rPr>
              <a:t>“</a:t>
            </a:r>
            <a:r>
              <a:rPr lang="en-US" sz="3300" b="1" dirty="0">
                <a:solidFill>
                  <a:schemeClr val="accent4"/>
                </a:solidFill>
                <a:effectLst>
                  <a:glow rad="190500">
                    <a:prstClr val="black">
                      <a:alpha val="75000"/>
                    </a:prstClr>
                  </a:glow>
                </a:effectLst>
                <a:latin typeface="Calibri" panose="020F0502020204030204"/>
              </a:rPr>
              <a:t>I [the Lord] </a:t>
            </a:r>
            <a:r>
              <a:rPr lang="en-US" sz="3300" b="1" dirty="0">
                <a:solidFill>
                  <a:srgbClr val="FFC000"/>
                </a:solidFill>
                <a:effectLst>
                  <a:glow rad="190500">
                    <a:prstClr val="black">
                      <a:alpha val="75000"/>
                    </a:prstClr>
                  </a:glow>
                </a:effectLst>
                <a:latin typeface="Calibri" panose="020F0502020204030204"/>
              </a:rPr>
              <a:t>will</a:t>
            </a:r>
            <a:r>
              <a:rPr lang="en-US" sz="3300" b="1" dirty="0">
                <a:solidFill>
                  <a:schemeClr val="bg1"/>
                </a:solidFill>
                <a:effectLst>
                  <a:glow rad="190500">
                    <a:prstClr val="black">
                      <a:alpha val="75000"/>
                    </a:prstClr>
                  </a:glow>
                </a:effectLst>
                <a:latin typeface="Calibri" panose="020F0502020204030204"/>
              </a:rPr>
              <a:t> covenant with my people and </a:t>
            </a:r>
            <a:r>
              <a:rPr lang="en-US" sz="3300" b="1" dirty="0">
                <a:solidFill>
                  <a:srgbClr val="FFC000"/>
                </a:solidFill>
                <a:effectLst>
                  <a:glow rad="190500">
                    <a:prstClr val="black">
                      <a:alpha val="75000"/>
                    </a:prstClr>
                  </a:glow>
                </a:effectLst>
                <a:latin typeface="Calibri" panose="020F0502020204030204"/>
              </a:rPr>
              <a:t>deliver them </a:t>
            </a:r>
            <a:r>
              <a:rPr lang="en-US" sz="3300" b="1" dirty="0">
                <a:solidFill>
                  <a:schemeClr val="bg1"/>
                </a:solidFill>
                <a:effectLst>
                  <a:glow rad="190500">
                    <a:prstClr val="black">
                      <a:alpha val="75000"/>
                    </a:prstClr>
                  </a:glow>
                </a:effectLst>
                <a:latin typeface="Calibri" panose="020F0502020204030204"/>
              </a:rPr>
              <a:t>out of bondage” (Mosiah 24:13).</a:t>
            </a:r>
          </a:p>
          <a:p>
            <a:pPr>
              <a:lnSpc>
                <a:spcPct val="80000"/>
              </a:lnSpc>
            </a:pPr>
            <a:r>
              <a:rPr lang="en-US" sz="3300" b="1" dirty="0">
                <a:solidFill>
                  <a:schemeClr val="bg1"/>
                </a:solidFill>
                <a:effectLst>
                  <a:glow rad="190500">
                    <a:prstClr val="black">
                      <a:alpha val="75000"/>
                    </a:prstClr>
                  </a:glow>
                </a:effectLst>
                <a:latin typeface="Calibri" panose="020F0502020204030204"/>
              </a:rPr>
              <a:t>“Be of good comfort, for on the morrow </a:t>
            </a:r>
            <a:r>
              <a:rPr lang="en-US" sz="3300" b="1" dirty="0">
                <a:solidFill>
                  <a:schemeClr val="accent4"/>
                </a:solidFill>
                <a:effectLst>
                  <a:glow rad="190500">
                    <a:prstClr val="black">
                      <a:alpha val="75000"/>
                    </a:prstClr>
                  </a:glow>
                </a:effectLst>
                <a:latin typeface="Calibri" panose="020F0502020204030204"/>
              </a:rPr>
              <a:t>I [the Lord] will deliver you</a:t>
            </a:r>
            <a:r>
              <a:rPr lang="en-US" sz="3300" b="1" dirty="0">
                <a:solidFill>
                  <a:schemeClr val="bg1"/>
                </a:solidFill>
                <a:effectLst>
                  <a:glow rad="190500">
                    <a:prstClr val="black">
                      <a:alpha val="75000"/>
                    </a:prstClr>
                  </a:glow>
                </a:effectLst>
                <a:latin typeface="Calibri" panose="020F0502020204030204"/>
              </a:rPr>
              <a:t> out of bondage” (Mosiah 24:16).</a:t>
            </a:r>
          </a:p>
          <a:p>
            <a:pPr>
              <a:lnSpc>
                <a:spcPct val="80000"/>
              </a:lnSpc>
            </a:pPr>
            <a:r>
              <a:rPr lang="en-US" sz="3300" b="1" dirty="0">
                <a:solidFill>
                  <a:schemeClr val="bg1"/>
                </a:solidFill>
                <a:effectLst>
                  <a:glow rad="190500">
                    <a:prstClr val="black">
                      <a:alpha val="75000"/>
                    </a:prstClr>
                  </a:glow>
                </a:effectLst>
                <a:latin typeface="Calibri" panose="020F0502020204030204"/>
              </a:rPr>
              <a:t>“</a:t>
            </a:r>
            <a:r>
              <a:rPr lang="en-US" sz="3300" b="1" dirty="0">
                <a:solidFill>
                  <a:schemeClr val="accent4"/>
                </a:solidFill>
                <a:effectLst>
                  <a:glow rad="190500">
                    <a:prstClr val="black">
                      <a:alpha val="75000"/>
                    </a:prstClr>
                  </a:glow>
                </a:effectLst>
                <a:latin typeface="Calibri" panose="020F0502020204030204"/>
              </a:rPr>
              <a:t>I [the Lord] will </a:t>
            </a:r>
            <a:r>
              <a:rPr lang="en-US" sz="3300" b="1" dirty="0">
                <a:solidFill>
                  <a:schemeClr val="bg1"/>
                </a:solidFill>
                <a:effectLst>
                  <a:glow rad="190500">
                    <a:prstClr val="black">
                      <a:alpha val="75000"/>
                    </a:prstClr>
                  </a:glow>
                </a:effectLst>
                <a:latin typeface="Calibri" panose="020F0502020204030204"/>
              </a:rPr>
              <a:t>go with thee and </a:t>
            </a:r>
            <a:r>
              <a:rPr lang="en-US" sz="3300" b="1" dirty="0">
                <a:solidFill>
                  <a:srgbClr val="FFC000"/>
                </a:solidFill>
                <a:effectLst>
                  <a:glow rad="190500">
                    <a:prstClr val="black">
                      <a:alpha val="75000"/>
                    </a:prstClr>
                  </a:glow>
                </a:effectLst>
                <a:latin typeface="Calibri" panose="020F0502020204030204"/>
              </a:rPr>
              <a:t>deliver this people</a:t>
            </a:r>
            <a:r>
              <a:rPr lang="en-US" sz="3300" b="1" dirty="0">
                <a:solidFill>
                  <a:schemeClr val="bg1"/>
                </a:solidFill>
                <a:effectLst>
                  <a:glow rad="190500">
                    <a:prstClr val="black">
                      <a:alpha val="75000"/>
                    </a:prstClr>
                  </a:glow>
                </a:effectLst>
                <a:latin typeface="Calibri" panose="020F0502020204030204"/>
              </a:rPr>
              <a:t> out of bondage” (Mosiah 24:17)</a:t>
            </a:r>
          </a:p>
          <a:p>
            <a:pPr>
              <a:lnSpc>
                <a:spcPct val="80000"/>
              </a:lnSpc>
            </a:pPr>
            <a:r>
              <a:rPr lang="en-US" sz="3300" b="1" dirty="0">
                <a:solidFill>
                  <a:schemeClr val="bg1"/>
                </a:solidFill>
                <a:effectLst>
                  <a:glow rad="190500">
                    <a:prstClr val="black">
                      <a:alpha val="75000"/>
                    </a:prstClr>
                  </a:glow>
                </a:effectLst>
                <a:latin typeface="Calibri" panose="020F0502020204030204"/>
              </a:rPr>
              <a:t>Alma and his people knew the source of their deliverance; after they escaped, “they poured out their thanks to </a:t>
            </a:r>
            <a:r>
              <a:rPr lang="en-US" sz="3300" b="1" dirty="0">
                <a:solidFill>
                  <a:schemeClr val="accent4"/>
                </a:solidFill>
                <a:effectLst>
                  <a:glow rad="190500">
                    <a:prstClr val="black">
                      <a:alpha val="75000"/>
                    </a:prstClr>
                  </a:glow>
                </a:effectLst>
                <a:latin typeface="Calibri" panose="020F0502020204030204"/>
              </a:rPr>
              <a:t>God</a:t>
            </a:r>
            <a:r>
              <a:rPr lang="en-US" sz="3300" b="1" dirty="0">
                <a:solidFill>
                  <a:schemeClr val="bg1"/>
                </a:solidFill>
                <a:effectLst>
                  <a:glow rad="190500">
                    <a:prstClr val="black">
                      <a:alpha val="75000"/>
                    </a:prstClr>
                  </a:glow>
                </a:effectLst>
                <a:latin typeface="Calibri" panose="020F0502020204030204"/>
              </a:rPr>
              <a:t> because </a:t>
            </a:r>
            <a:r>
              <a:rPr lang="en-US" sz="3300" b="1" dirty="0">
                <a:solidFill>
                  <a:schemeClr val="accent4"/>
                </a:solidFill>
                <a:effectLst>
                  <a:glow rad="190500">
                    <a:prstClr val="black">
                      <a:alpha val="75000"/>
                    </a:prstClr>
                  </a:glow>
                </a:effectLst>
                <a:latin typeface="Calibri" panose="020F0502020204030204"/>
              </a:rPr>
              <a:t>he had…delivered them</a:t>
            </a:r>
            <a:r>
              <a:rPr lang="en-US" sz="3300" b="1" dirty="0">
                <a:solidFill>
                  <a:schemeClr val="bg1"/>
                </a:solidFill>
                <a:effectLst>
                  <a:glow rad="190500">
                    <a:prstClr val="black">
                      <a:alpha val="75000"/>
                    </a:prstClr>
                  </a:glow>
                </a:effectLst>
                <a:latin typeface="Calibri" panose="020F0502020204030204"/>
              </a:rPr>
              <a:t>” (Mosiah 24:21).</a:t>
            </a:r>
          </a:p>
        </p:txBody>
      </p:sp>
    </p:spTree>
    <p:extLst>
      <p:ext uri="{BB962C8B-B14F-4D97-AF65-F5344CB8AC3E}">
        <p14:creationId xmlns:p14="http://schemas.microsoft.com/office/powerpoint/2010/main" val="1408573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3399"/>
          </a:xfrm>
          <a:prstGeom prst="rect">
            <a:avLst/>
          </a:prstGeom>
          <a:ln w="28575">
            <a:solidFill>
              <a:schemeClr val="tx1"/>
            </a:solidFill>
          </a:ln>
        </p:spPr>
      </p:pic>
    </p:spTree>
    <p:extLst>
      <p:ext uri="{BB962C8B-B14F-4D97-AF65-F5344CB8AC3E}">
        <p14:creationId xmlns:p14="http://schemas.microsoft.com/office/powerpoint/2010/main" val="22721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3399"/>
          </a:xfrm>
          <a:prstGeom prst="rect">
            <a:avLst/>
          </a:prstGeom>
          <a:ln w="28575">
            <a:solidFill>
              <a:schemeClr val="tx1"/>
            </a:solidFill>
          </a:ln>
        </p:spPr>
      </p:pic>
      <p:sp>
        <p:nvSpPr>
          <p:cNvPr id="3" name="Star: 5 Points 2">
            <a:extLst>
              <a:ext uri="{FF2B5EF4-FFF2-40B4-BE49-F238E27FC236}">
                <a16:creationId xmlns:a16="http://schemas.microsoft.com/office/drawing/2014/main" id="{399A44E2-D950-FDF2-5ED6-2A9C1385A20E}"/>
              </a:ext>
            </a:extLst>
          </p:cNvPr>
          <p:cNvSpPr/>
          <p:nvPr/>
        </p:nvSpPr>
        <p:spPr>
          <a:xfrm>
            <a:off x="7792971" y="4393730"/>
            <a:ext cx="801384" cy="801384"/>
          </a:xfrm>
          <a:prstGeom prst="star5">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7844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3399"/>
          </a:xfrm>
          <a:prstGeom prst="rect">
            <a:avLst/>
          </a:prstGeom>
          <a:ln w="28575">
            <a:solidFill>
              <a:schemeClr val="tx1"/>
            </a:solidFill>
          </a:ln>
        </p:spPr>
      </p:pic>
      <p:sp>
        <p:nvSpPr>
          <p:cNvPr id="3" name="Star: 5 Points 2">
            <a:extLst>
              <a:ext uri="{FF2B5EF4-FFF2-40B4-BE49-F238E27FC236}">
                <a16:creationId xmlns:a16="http://schemas.microsoft.com/office/drawing/2014/main" id="{A951B6AC-16A5-1197-E8AC-6167D5057005}"/>
              </a:ext>
            </a:extLst>
          </p:cNvPr>
          <p:cNvSpPr/>
          <p:nvPr/>
        </p:nvSpPr>
        <p:spPr>
          <a:xfrm>
            <a:off x="3579786" y="4312707"/>
            <a:ext cx="801384" cy="801384"/>
          </a:xfrm>
          <a:prstGeom prst="star5">
            <a:avLst>
              <a:gd name="adj" fmla="val 28243"/>
              <a:gd name="hf" fmla="val 105146"/>
              <a:gd name="vf" fmla="val 110557"/>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0239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3399"/>
          </a:xfrm>
          <a:prstGeom prst="rect">
            <a:avLst/>
          </a:prstGeom>
          <a:ln w="28575">
            <a:solidFill>
              <a:schemeClr val="tx1"/>
            </a:solidFill>
          </a:ln>
        </p:spPr>
      </p:pic>
      <p:sp>
        <p:nvSpPr>
          <p:cNvPr id="3" name="Star: 5 Points 2">
            <a:extLst>
              <a:ext uri="{FF2B5EF4-FFF2-40B4-BE49-F238E27FC236}">
                <a16:creationId xmlns:a16="http://schemas.microsoft.com/office/drawing/2014/main" id="{5564928E-2F3B-CC39-58D4-8EB1BD866EA8}"/>
              </a:ext>
            </a:extLst>
          </p:cNvPr>
          <p:cNvSpPr/>
          <p:nvPr/>
        </p:nvSpPr>
        <p:spPr>
          <a:xfrm>
            <a:off x="3741832" y="2414459"/>
            <a:ext cx="801384" cy="801384"/>
          </a:xfrm>
          <a:prstGeom prst="star5">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4485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3399"/>
          </a:xfrm>
          <a:prstGeom prst="rect">
            <a:avLst/>
          </a:prstGeom>
          <a:ln w="28575">
            <a:solidFill>
              <a:schemeClr val="tx1"/>
            </a:solidFill>
          </a:ln>
        </p:spPr>
      </p:pic>
      <p:sp>
        <p:nvSpPr>
          <p:cNvPr id="3" name="Star: 5 Points 2">
            <a:extLst>
              <a:ext uri="{FF2B5EF4-FFF2-40B4-BE49-F238E27FC236}">
                <a16:creationId xmlns:a16="http://schemas.microsoft.com/office/drawing/2014/main" id="{2EEFFA18-548C-11BD-AF34-66DEADB59315}"/>
              </a:ext>
            </a:extLst>
          </p:cNvPr>
          <p:cNvSpPr/>
          <p:nvPr/>
        </p:nvSpPr>
        <p:spPr>
          <a:xfrm>
            <a:off x="7723523" y="2321862"/>
            <a:ext cx="801384" cy="801384"/>
          </a:xfrm>
          <a:prstGeom prst="star5">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4369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3399"/>
          </a:xfrm>
          <a:prstGeom prst="rect">
            <a:avLst/>
          </a:prstGeom>
          <a:ln w="28575">
            <a:solidFill>
              <a:schemeClr val="tx1"/>
            </a:solidFill>
          </a:ln>
        </p:spPr>
      </p:pic>
      <p:sp>
        <p:nvSpPr>
          <p:cNvPr id="3" name="Star: 5 Points 2">
            <a:extLst>
              <a:ext uri="{FF2B5EF4-FFF2-40B4-BE49-F238E27FC236}">
                <a16:creationId xmlns:a16="http://schemas.microsoft.com/office/drawing/2014/main" id="{1D128B4A-BD0B-E275-3E1C-149DFC30DAF5}"/>
              </a:ext>
            </a:extLst>
          </p:cNvPr>
          <p:cNvSpPr/>
          <p:nvPr/>
        </p:nvSpPr>
        <p:spPr>
          <a:xfrm>
            <a:off x="3308280" y="2391310"/>
            <a:ext cx="801384" cy="801384"/>
          </a:xfrm>
          <a:prstGeom prst="star5">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tar: 5 Points 3">
            <a:extLst>
              <a:ext uri="{FF2B5EF4-FFF2-40B4-BE49-F238E27FC236}">
                <a16:creationId xmlns:a16="http://schemas.microsoft.com/office/drawing/2014/main" id="{28ACF306-2032-5103-A6AE-3A65A947F159}"/>
              </a:ext>
            </a:extLst>
          </p:cNvPr>
          <p:cNvSpPr/>
          <p:nvPr/>
        </p:nvSpPr>
        <p:spPr>
          <a:xfrm>
            <a:off x="8082338" y="2391310"/>
            <a:ext cx="801384" cy="801384"/>
          </a:xfrm>
          <a:prstGeom prst="star5">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4F8D752-56A0-01C3-C801-8F41685F68A8}"/>
              </a:ext>
            </a:extLst>
          </p:cNvPr>
          <p:cNvSpPr txBox="1"/>
          <p:nvPr/>
        </p:nvSpPr>
        <p:spPr>
          <a:xfrm>
            <a:off x="2239766" y="3164821"/>
            <a:ext cx="2938409" cy="523220"/>
          </a:xfrm>
          <a:prstGeom prst="rect">
            <a:avLst/>
          </a:prstGeom>
          <a:noFill/>
        </p:spPr>
        <p:txBody>
          <a:bodyPr wrap="square" rtlCol="0">
            <a:spAutoFit/>
          </a:bodyPr>
          <a:lstStyle/>
          <a:p>
            <a:pPr algn="ctr"/>
            <a:r>
              <a:rPr lang="en-US" sz="2800" b="1" dirty="0"/>
              <a:t>Limhi’s People</a:t>
            </a:r>
          </a:p>
        </p:txBody>
      </p:sp>
      <p:sp>
        <p:nvSpPr>
          <p:cNvPr id="6" name="TextBox 5">
            <a:extLst>
              <a:ext uri="{FF2B5EF4-FFF2-40B4-BE49-F238E27FC236}">
                <a16:creationId xmlns:a16="http://schemas.microsoft.com/office/drawing/2014/main" id="{42F59669-0F9E-5C6E-92ED-3B0D7F67F567}"/>
              </a:ext>
            </a:extLst>
          </p:cNvPr>
          <p:cNvSpPr txBox="1"/>
          <p:nvPr/>
        </p:nvSpPr>
        <p:spPr>
          <a:xfrm>
            <a:off x="7013826" y="3167390"/>
            <a:ext cx="2938409" cy="523220"/>
          </a:xfrm>
          <a:prstGeom prst="rect">
            <a:avLst/>
          </a:prstGeom>
          <a:noFill/>
        </p:spPr>
        <p:txBody>
          <a:bodyPr wrap="square" rtlCol="0">
            <a:spAutoFit/>
          </a:bodyPr>
          <a:lstStyle/>
          <a:p>
            <a:pPr algn="ctr"/>
            <a:r>
              <a:rPr lang="en-US" sz="2800" b="1" dirty="0"/>
              <a:t>Alma’s People</a:t>
            </a:r>
          </a:p>
        </p:txBody>
      </p:sp>
    </p:spTree>
    <p:extLst>
      <p:ext uri="{BB962C8B-B14F-4D97-AF65-F5344CB8AC3E}">
        <p14:creationId xmlns:p14="http://schemas.microsoft.com/office/powerpoint/2010/main" val="2041558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3399"/>
          </a:xfrm>
          <a:prstGeom prst="rect">
            <a:avLst/>
          </a:prstGeom>
          <a:ln w="28575">
            <a:solidFill>
              <a:schemeClr val="tx1"/>
            </a:solidFill>
          </a:ln>
        </p:spPr>
      </p:pic>
      <p:sp>
        <p:nvSpPr>
          <p:cNvPr id="3" name="Rectangle 2">
            <a:extLst>
              <a:ext uri="{FF2B5EF4-FFF2-40B4-BE49-F238E27FC236}">
                <a16:creationId xmlns:a16="http://schemas.microsoft.com/office/drawing/2014/main" id="{E3DCA9E5-E3C0-9C69-830A-A55C85FFFC07}"/>
              </a:ext>
            </a:extLst>
          </p:cNvPr>
          <p:cNvSpPr/>
          <p:nvPr/>
        </p:nvSpPr>
        <p:spPr>
          <a:xfrm>
            <a:off x="164386" y="164387"/>
            <a:ext cx="3174715" cy="30469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chemeClr val="bg1"/>
                </a:solidFill>
                <a:effectLst>
                  <a:glow rad="190500">
                    <a:prstClr val="black">
                      <a:alpha val="75000"/>
                    </a:prstClr>
                  </a:glow>
                </a:effectLst>
                <a:latin typeface="Calibri" panose="020F0502020204030204"/>
              </a:rPr>
              <a:t>“How can I know whether I need to trust in God more, or whether I need to work harder?” </a:t>
            </a:r>
          </a:p>
        </p:txBody>
      </p:sp>
    </p:spTree>
    <p:extLst>
      <p:ext uri="{BB962C8B-B14F-4D97-AF65-F5344CB8AC3E}">
        <p14:creationId xmlns:p14="http://schemas.microsoft.com/office/powerpoint/2010/main" val="4231114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3399"/>
          </a:xfrm>
          <a:prstGeom prst="rect">
            <a:avLst/>
          </a:prstGeom>
          <a:ln w="28575">
            <a:solidFill>
              <a:schemeClr val="tx1"/>
            </a:solidFill>
          </a:ln>
        </p:spPr>
      </p:pic>
      <p:sp>
        <p:nvSpPr>
          <p:cNvPr id="3" name="Star: 5 Points 2">
            <a:extLst>
              <a:ext uri="{FF2B5EF4-FFF2-40B4-BE49-F238E27FC236}">
                <a16:creationId xmlns:a16="http://schemas.microsoft.com/office/drawing/2014/main" id="{7D01A4B6-A23D-1D17-8AB7-5C48E6296036}"/>
              </a:ext>
            </a:extLst>
          </p:cNvPr>
          <p:cNvSpPr/>
          <p:nvPr/>
        </p:nvSpPr>
        <p:spPr>
          <a:xfrm>
            <a:off x="5695308" y="5350268"/>
            <a:ext cx="801384" cy="801384"/>
          </a:xfrm>
          <a:prstGeom prst="star5">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6526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3399"/>
          </a:xfrm>
          <a:prstGeom prst="rect">
            <a:avLst/>
          </a:prstGeom>
          <a:ln w="28575">
            <a:solidFill>
              <a:schemeClr val="tx1"/>
            </a:solidFill>
          </a:ln>
        </p:spPr>
      </p:pic>
      <p:sp>
        <p:nvSpPr>
          <p:cNvPr id="3" name="Star: 5 Points 2">
            <a:extLst>
              <a:ext uri="{FF2B5EF4-FFF2-40B4-BE49-F238E27FC236}">
                <a16:creationId xmlns:a16="http://schemas.microsoft.com/office/drawing/2014/main" id="{4106AA33-5590-CEB7-06D0-970004799EF7}"/>
              </a:ext>
            </a:extLst>
          </p:cNvPr>
          <p:cNvSpPr/>
          <p:nvPr/>
        </p:nvSpPr>
        <p:spPr>
          <a:xfrm>
            <a:off x="5695308" y="634424"/>
            <a:ext cx="801384" cy="801384"/>
          </a:xfrm>
          <a:prstGeom prst="star5">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41171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0031DB-EB64-3E8F-01B9-4F24357B7F9A}"/>
              </a:ext>
            </a:extLst>
          </p:cNvPr>
          <p:cNvSpPr txBox="1"/>
          <p:nvPr/>
        </p:nvSpPr>
        <p:spPr>
          <a:xfrm>
            <a:off x="407893" y="220596"/>
            <a:ext cx="11376213" cy="61863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7E4DF"/>
                </a:solidFill>
                <a:effectLst>
                  <a:glow rad="190500">
                    <a:prstClr val="black">
                      <a:alpha val="75000"/>
                    </a:prstClr>
                  </a:glow>
                </a:effectLst>
                <a:uLnTx/>
                <a:uFillTx/>
                <a:latin typeface="Calibri" panose="020F0502020204030204"/>
                <a:ea typeface="+mn-ea"/>
                <a:cs typeface="+mn-cs"/>
              </a:rPr>
              <a:t>Rejoice, O my heart, and </a:t>
            </a:r>
            <a:r>
              <a:rPr kumimoji="0" lang="en-US" sz="4400" b="1" i="0" u="none" strike="noStrike" kern="1200" cap="none" spc="0" normalizeH="0" baseline="0" noProof="0" dirty="0">
                <a:ln>
                  <a:noFill/>
                </a:ln>
                <a:solidFill>
                  <a:srgbClr val="FFC000">
                    <a:lumMod val="60000"/>
                    <a:lumOff val="40000"/>
                  </a:srgbClr>
                </a:solidFill>
                <a:effectLst>
                  <a:glow rad="190500">
                    <a:prstClr val="black">
                      <a:alpha val="75000"/>
                    </a:prstClr>
                  </a:glow>
                </a:effectLst>
                <a:uLnTx/>
                <a:uFillTx/>
                <a:latin typeface="Calibri" panose="020F0502020204030204"/>
                <a:ea typeface="+mn-ea"/>
                <a:cs typeface="+mn-cs"/>
              </a:rPr>
              <a:t>cry unto the Lord </a:t>
            </a:r>
            <a:r>
              <a:rPr kumimoji="0" lang="en-US" sz="4400" b="1" i="0" u="none" strike="noStrike" kern="1200" cap="none" spc="0" normalizeH="0" baseline="0" noProof="0" dirty="0">
                <a:ln>
                  <a:noFill/>
                </a:ln>
                <a:solidFill>
                  <a:srgbClr val="E7E4DF"/>
                </a:solidFill>
                <a:effectLst>
                  <a:glow rad="190500">
                    <a:prstClr val="black">
                      <a:alpha val="75000"/>
                    </a:prstClr>
                  </a:glow>
                </a:effectLst>
                <a:uLnTx/>
                <a:uFillTx/>
                <a:latin typeface="Calibri" panose="020F0502020204030204"/>
                <a:ea typeface="+mn-ea"/>
                <a:cs typeface="+mn-cs"/>
              </a:rPr>
              <a:t>[Psalm 107:19, 28], and say: O Lord, </a:t>
            </a:r>
            <a:r>
              <a:rPr kumimoji="0" lang="en-US" sz="4400" b="1" i="0" u="none" strike="noStrike" kern="1200" cap="none" spc="0" normalizeH="0" baseline="0" noProof="0" dirty="0">
                <a:ln>
                  <a:noFill/>
                </a:ln>
                <a:solidFill>
                  <a:srgbClr val="FFC000">
                    <a:lumMod val="60000"/>
                    <a:lumOff val="40000"/>
                  </a:srgbClr>
                </a:solidFill>
                <a:effectLst>
                  <a:glow rad="190500">
                    <a:prstClr val="black">
                      <a:alpha val="75000"/>
                    </a:prstClr>
                  </a:glow>
                </a:effectLst>
                <a:uLnTx/>
                <a:uFillTx/>
                <a:latin typeface="Calibri" panose="020F0502020204030204"/>
                <a:ea typeface="+mn-ea"/>
                <a:cs typeface="+mn-cs"/>
              </a:rPr>
              <a:t>I will praise thee forever</a:t>
            </a:r>
            <a:r>
              <a:rPr kumimoji="0" lang="en-US" sz="4400" b="1" i="0" u="none" strike="noStrike" kern="1200" cap="none" spc="0" normalizeH="0" baseline="0" noProof="0" dirty="0">
                <a:ln>
                  <a:noFill/>
                </a:ln>
                <a:solidFill>
                  <a:srgbClr val="E7E4DF"/>
                </a:solidFill>
                <a:effectLst>
                  <a:glow rad="190500">
                    <a:prstClr val="black">
                      <a:alpha val="75000"/>
                    </a:prstClr>
                  </a:glow>
                </a:effectLst>
                <a:uLnTx/>
                <a:uFillTx/>
                <a:latin typeface="Calibri" panose="020F0502020204030204"/>
                <a:ea typeface="+mn-ea"/>
                <a:cs typeface="+mn-cs"/>
              </a:rPr>
              <a:t> [Psalm 52:9]; yea, my soul will </a:t>
            </a:r>
            <a:r>
              <a:rPr kumimoji="0" lang="en-US" sz="4400" b="1" i="0" u="none" strike="noStrike" kern="1200" cap="none" spc="0" normalizeH="0" baseline="0" noProof="0" dirty="0">
                <a:ln>
                  <a:noFill/>
                </a:ln>
                <a:solidFill>
                  <a:srgbClr val="FFC000">
                    <a:lumMod val="60000"/>
                    <a:lumOff val="40000"/>
                  </a:srgbClr>
                </a:solidFill>
                <a:effectLst>
                  <a:glow rad="190500">
                    <a:prstClr val="black">
                      <a:alpha val="75000"/>
                    </a:prstClr>
                  </a:glow>
                </a:effectLst>
                <a:uLnTx/>
                <a:uFillTx/>
                <a:latin typeface="Calibri" panose="020F0502020204030204"/>
                <a:ea typeface="+mn-ea"/>
                <a:cs typeface="+mn-cs"/>
              </a:rPr>
              <a:t>rejoice in thee </a:t>
            </a:r>
            <a:r>
              <a:rPr kumimoji="0" lang="en-US" sz="4400" b="1" i="0" u="none" strike="noStrike" kern="1200" cap="none" spc="0" normalizeH="0" baseline="0" noProof="0" dirty="0">
                <a:ln>
                  <a:noFill/>
                </a:ln>
                <a:solidFill>
                  <a:srgbClr val="E7E4DF"/>
                </a:solidFill>
                <a:effectLst>
                  <a:glow rad="190500">
                    <a:prstClr val="black">
                      <a:alpha val="75000"/>
                    </a:prstClr>
                  </a:glow>
                </a:effectLst>
                <a:uLnTx/>
                <a:uFillTx/>
                <a:latin typeface="Calibri" panose="020F0502020204030204"/>
                <a:ea typeface="+mn-ea"/>
                <a:cs typeface="+mn-cs"/>
              </a:rPr>
              <a:t>[Psalms 9:2; 85:6], </a:t>
            </a:r>
            <a:r>
              <a:rPr kumimoji="0" lang="en-US" sz="4400" b="1" i="0" u="none" strike="noStrike" kern="1200" cap="none" spc="0" normalizeH="0" baseline="0" noProof="0" dirty="0">
                <a:ln>
                  <a:noFill/>
                </a:ln>
                <a:solidFill>
                  <a:srgbClr val="FFC000">
                    <a:lumMod val="60000"/>
                    <a:lumOff val="40000"/>
                  </a:srgbClr>
                </a:solidFill>
                <a:effectLst>
                  <a:glow rad="190500">
                    <a:prstClr val="black">
                      <a:alpha val="75000"/>
                    </a:prstClr>
                  </a:glow>
                </a:effectLst>
                <a:uLnTx/>
                <a:uFillTx/>
                <a:latin typeface="Calibri" panose="020F0502020204030204"/>
                <a:ea typeface="+mn-ea"/>
                <a:cs typeface="+mn-cs"/>
              </a:rPr>
              <a:t>my God, and the rock of my salvation</a:t>
            </a:r>
            <a:r>
              <a:rPr kumimoji="0" lang="en-US" sz="4400" b="1" i="0" u="none" strike="noStrike" kern="1200" cap="none" spc="0" normalizeH="0" baseline="0" noProof="0" dirty="0">
                <a:ln>
                  <a:noFill/>
                </a:ln>
                <a:solidFill>
                  <a:srgbClr val="E7E4DF"/>
                </a:solidFill>
                <a:effectLst>
                  <a:glow rad="190500">
                    <a:prstClr val="black">
                      <a:alpha val="75000"/>
                    </a:prstClr>
                  </a:glow>
                </a:effectLst>
                <a:uLnTx/>
                <a:uFillTx/>
                <a:latin typeface="Calibri" panose="020F0502020204030204"/>
                <a:ea typeface="+mn-ea"/>
                <a:cs typeface="+mn-cs"/>
              </a:rPr>
              <a:t> [Psalm 89:26]. O Lord, wilt thou </a:t>
            </a:r>
            <a:r>
              <a:rPr kumimoji="0" lang="en-US" sz="4400" b="1" i="0" u="none" strike="noStrike" kern="1200" cap="none" spc="0" normalizeH="0" baseline="0" noProof="0" dirty="0">
                <a:ln>
                  <a:noFill/>
                </a:ln>
                <a:solidFill>
                  <a:srgbClr val="FFC000">
                    <a:lumMod val="60000"/>
                    <a:lumOff val="40000"/>
                  </a:srgbClr>
                </a:solidFill>
                <a:effectLst>
                  <a:glow rad="190500">
                    <a:prstClr val="black">
                      <a:alpha val="75000"/>
                    </a:prstClr>
                  </a:glow>
                </a:effectLst>
                <a:uLnTx/>
                <a:uFillTx/>
                <a:latin typeface="Calibri" panose="020F0502020204030204"/>
                <a:ea typeface="+mn-ea"/>
                <a:cs typeface="+mn-cs"/>
              </a:rPr>
              <a:t>redeem my soul </a:t>
            </a:r>
            <a:r>
              <a:rPr kumimoji="0" lang="en-US" sz="4400" b="1" i="0" u="none" strike="noStrike" kern="1200" cap="none" spc="0" normalizeH="0" baseline="0" noProof="0" dirty="0">
                <a:ln>
                  <a:noFill/>
                </a:ln>
                <a:solidFill>
                  <a:srgbClr val="E7E4DF"/>
                </a:solidFill>
                <a:effectLst>
                  <a:glow rad="190500">
                    <a:prstClr val="black">
                      <a:alpha val="75000"/>
                    </a:prstClr>
                  </a:glow>
                </a:effectLst>
                <a:uLnTx/>
                <a:uFillTx/>
                <a:latin typeface="Calibri" panose="020F0502020204030204"/>
                <a:ea typeface="+mn-ea"/>
                <a:cs typeface="+mn-cs"/>
              </a:rPr>
              <a:t>[Psalm 49:15]? Wilt thou </a:t>
            </a:r>
            <a:r>
              <a:rPr kumimoji="0" lang="en-US" sz="4400" b="1" i="0" u="none" strike="noStrike" kern="1200" cap="none" spc="0" normalizeH="0" baseline="0" noProof="0" dirty="0">
                <a:ln>
                  <a:noFill/>
                </a:ln>
                <a:solidFill>
                  <a:srgbClr val="FFC000">
                    <a:lumMod val="60000"/>
                    <a:lumOff val="40000"/>
                  </a:srgbClr>
                </a:solidFill>
                <a:effectLst>
                  <a:glow rad="190500">
                    <a:prstClr val="black">
                      <a:alpha val="75000"/>
                    </a:prstClr>
                  </a:glow>
                </a:effectLst>
                <a:uLnTx/>
                <a:uFillTx/>
                <a:latin typeface="Calibri" panose="020F0502020204030204"/>
                <a:ea typeface="+mn-ea"/>
                <a:cs typeface="+mn-cs"/>
              </a:rPr>
              <a:t>deliver me out of the </a:t>
            </a:r>
            <a:r>
              <a:rPr kumimoji="0" lang="en-US" sz="4400" b="1" i="0" u="none" strike="noStrike" kern="1200" cap="none" spc="0" normalizeH="0" baseline="0" noProof="0" dirty="0">
                <a:ln>
                  <a:noFill/>
                </a:ln>
                <a:solidFill>
                  <a:srgbClr val="E7E4DF"/>
                </a:solidFill>
                <a:effectLst>
                  <a:glow rad="190500">
                    <a:prstClr val="black">
                      <a:alpha val="75000"/>
                    </a:prstClr>
                  </a:glow>
                </a:effectLst>
                <a:uLnTx/>
                <a:uFillTx/>
                <a:latin typeface="Calibri" panose="020F0502020204030204"/>
                <a:ea typeface="+mn-ea"/>
                <a:cs typeface="+mn-cs"/>
              </a:rPr>
              <a:t>[Psalm 69:14] </a:t>
            </a:r>
            <a:r>
              <a:rPr kumimoji="0" lang="en-US" sz="4400" b="1" i="0" u="none" strike="noStrike" kern="1200" cap="none" spc="0" normalizeH="0" baseline="0" noProof="0" dirty="0">
                <a:ln>
                  <a:noFill/>
                </a:ln>
                <a:solidFill>
                  <a:srgbClr val="FFC000">
                    <a:lumMod val="60000"/>
                    <a:lumOff val="40000"/>
                  </a:srgbClr>
                </a:solidFill>
                <a:effectLst>
                  <a:glow rad="190500">
                    <a:prstClr val="black">
                      <a:alpha val="75000"/>
                    </a:prstClr>
                  </a:glow>
                </a:effectLst>
                <a:uLnTx/>
                <a:uFillTx/>
                <a:latin typeface="Calibri" panose="020F0502020204030204"/>
                <a:ea typeface="+mn-ea"/>
                <a:cs typeface="+mn-cs"/>
              </a:rPr>
              <a:t>hands of mine enemies </a:t>
            </a:r>
            <a:r>
              <a:rPr kumimoji="0" lang="en-US" sz="4400" b="1" i="0" u="none" strike="noStrike" kern="1200" cap="none" spc="0" normalizeH="0" baseline="0" noProof="0" dirty="0">
                <a:ln>
                  <a:noFill/>
                </a:ln>
                <a:solidFill>
                  <a:srgbClr val="E7E4DF"/>
                </a:solidFill>
                <a:effectLst>
                  <a:glow rad="190500">
                    <a:prstClr val="black">
                      <a:alpha val="75000"/>
                    </a:prstClr>
                  </a:glow>
                </a:effectLst>
                <a:uLnTx/>
                <a:uFillTx/>
                <a:latin typeface="Calibri" panose="020F0502020204030204"/>
                <a:ea typeface="+mn-ea"/>
                <a:cs typeface="+mn-cs"/>
              </a:rPr>
              <a:t>[Psalm 31:15]? Wilt thou make me that I may shake at the appearance of sin? </a:t>
            </a:r>
          </a:p>
        </p:txBody>
      </p:sp>
    </p:spTree>
    <p:extLst>
      <p:ext uri="{BB962C8B-B14F-4D97-AF65-F5344CB8AC3E}">
        <p14:creationId xmlns:p14="http://schemas.microsoft.com/office/powerpoint/2010/main" val="14086601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3399"/>
          </a:xfrm>
          <a:prstGeom prst="rect">
            <a:avLst/>
          </a:prstGeom>
          <a:ln w="28575">
            <a:solidFill>
              <a:schemeClr val="tx1"/>
            </a:solidFill>
          </a:ln>
        </p:spPr>
      </p:pic>
      <p:sp>
        <p:nvSpPr>
          <p:cNvPr id="3" name="Star: 5 Points 2">
            <a:extLst>
              <a:ext uri="{FF2B5EF4-FFF2-40B4-BE49-F238E27FC236}">
                <a16:creationId xmlns:a16="http://schemas.microsoft.com/office/drawing/2014/main" id="{4106AA33-5590-CEB7-06D0-970004799EF7}"/>
              </a:ext>
            </a:extLst>
          </p:cNvPr>
          <p:cNvSpPr/>
          <p:nvPr/>
        </p:nvSpPr>
        <p:spPr>
          <a:xfrm>
            <a:off x="5695308" y="634424"/>
            <a:ext cx="801384" cy="801384"/>
          </a:xfrm>
          <a:prstGeom prst="star5">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tar: 5 Points 3">
            <a:extLst>
              <a:ext uri="{FF2B5EF4-FFF2-40B4-BE49-F238E27FC236}">
                <a16:creationId xmlns:a16="http://schemas.microsoft.com/office/drawing/2014/main" id="{F51A50A7-189D-BD5F-18FA-9F1CB088B0A1}"/>
              </a:ext>
            </a:extLst>
          </p:cNvPr>
          <p:cNvSpPr/>
          <p:nvPr/>
        </p:nvSpPr>
        <p:spPr>
          <a:xfrm>
            <a:off x="9034517" y="2049920"/>
            <a:ext cx="801384" cy="801384"/>
          </a:xfrm>
          <a:prstGeom prst="star5">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Arrow Connector 5">
            <a:extLst>
              <a:ext uri="{FF2B5EF4-FFF2-40B4-BE49-F238E27FC236}">
                <a16:creationId xmlns:a16="http://schemas.microsoft.com/office/drawing/2014/main" id="{0B0F6A58-BB10-2C53-A9B0-4618DFD3BA07}"/>
              </a:ext>
            </a:extLst>
          </p:cNvPr>
          <p:cNvCxnSpPr>
            <a:cxnSpLocks/>
          </p:cNvCxnSpPr>
          <p:nvPr/>
        </p:nvCxnSpPr>
        <p:spPr>
          <a:xfrm>
            <a:off x="6496692" y="1212351"/>
            <a:ext cx="2609208" cy="108317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06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1034149-A84C-CCC8-4FA5-68C8A4D72A7E}"/>
              </a:ext>
            </a:extLst>
          </p:cNvPr>
          <p:cNvSpPr txBox="1"/>
          <p:nvPr/>
        </p:nvSpPr>
        <p:spPr>
          <a:xfrm>
            <a:off x="0" y="92481"/>
            <a:ext cx="12192000" cy="6740307"/>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“The voice of the Lord came to them in their afflictions, saying: Lift up your heads and be of good comfort, for I know of the covenant which ye have made unto me; and I will covenant with my people and deliver them out of bondage. And </a:t>
            </a:r>
            <a:r>
              <a:rPr kumimoji="0" lang="en-US" sz="3200" b="1" i="0" u="none" strike="noStrike" kern="1200" cap="none" spc="0" normalizeH="0" baseline="0" noProof="0" dirty="0">
                <a:ln>
                  <a:noFill/>
                </a:ln>
                <a:solidFill>
                  <a:srgbClr val="FFFF00"/>
                </a:solidFill>
                <a:effectLst>
                  <a:glow rad="190500">
                    <a:prstClr val="black">
                      <a:alpha val="75000"/>
                    </a:prstClr>
                  </a:glow>
                </a:effectLst>
                <a:uLnTx/>
                <a:uFillTx/>
                <a:latin typeface="Calibri" panose="020F0502020204030204"/>
                <a:ea typeface="+mn-ea"/>
                <a:cs typeface="+mn-cs"/>
              </a:rPr>
              <a:t>I will also ease the burdens which are put upon your shoulders, that even you cannot feel them upon your backs</a:t>
            </a:r>
            <a:r>
              <a:rPr kumimoji="0" lang="en-US" sz="32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even while you are in bondage; and this will I do that ye may stand as witnesses for me hereafter, and that ye may know of a surety that </a:t>
            </a:r>
            <a:r>
              <a:rPr kumimoji="0" lang="en-US" sz="3200" b="1" i="0" u="none" strike="noStrike" kern="1200" cap="none" spc="0" normalizeH="0" baseline="0" noProof="0" dirty="0">
                <a:ln>
                  <a:noFill/>
                </a:ln>
                <a:solidFill>
                  <a:srgbClr val="FFFF00"/>
                </a:solidFill>
                <a:effectLst>
                  <a:glow rad="190500">
                    <a:prstClr val="black">
                      <a:alpha val="75000"/>
                    </a:prstClr>
                  </a:glow>
                </a:effectLst>
                <a:uLnTx/>
                <a:uFillTx/>
                <a:latin typeface="Calibri" panose="020F0502020204030204"/>
                <a:ea typeface="+mn-ea"/>
                <a:cs typeface="+mn-cs"/>
              </a:rPr>
              <a:t>I, the Lord God, do visit my people in their afflictions</a:t>
            </a:r>
            <a:r>
              <a:rPr kumimoji="0" lang="en-US" sz="32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And now it came to pass that the burdens which were laid upon Alma and his brethren were made light; yea, the Lord did strengthen them that they could bear up their burdens with ease, and they did submit cheerfully and with patience to all the will of the Lord. And it came to pass that so great was their faith and their patience that the voice of the Lord came unto them again, saying: Be of good comfort, for on the morrow I will deliver you out of bondage.”               </a:t>
            </a:r>
            <a:r>
              <a:rPr kumimoji="0" lang="en-US" sz="28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Mosiah 24:13–16</a:t>
            </a:r>
            <a:endParaRPr kumimoji="0" lang="en-US" sz="32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Tree>
    <p:extLst>
      <p:ext uri="{BB962C8B-B14F-4D97-AF65-F5344CB8AC3E}">
        <p14:creationId xmlns:p14="http://schemas.microsoft.com/office/powerpoint/2010/main" val="20719763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3399"/>
          </a:xfrm>
          <a:prstGeom prst="rect">
            <a:avLst/>
          </a:prstGeom>
          <a:ln w="28575">
            <a:solidFill>
              <a:schemeClr val="tx1"/>
            </a:solidFill>
          </a:ln>
        </p:spPr>
      </p:pic>
      <p:sp>
        <p:nvSpPr>
          <p:cNvPr id="3" name="Star: 5 Points 2">
            <a:extLst>
              <a:ext uri="{FF2B5EF4-FFF2-40B4-BE49-F238E27FC236}">
                <a16:creationId xmlns:a16="http://schemas.microsoft.com/office/drawing/2014/main" id="{1D128B4A-BD0B-E275-3E1C-149DFC30DAF5}"/>
              </a:ext>
            </a:extLst>
          </p:cNvPr>
          <p:cNvSpPr/>
          <p:nvPr/>
        </p:nvSpPr>
        <p:spPr>
          <a:xfrm>
            <a:off x="3308280" y="2391310"/>
            <a:ext cx="801384" cy="801384"/>
          </a:xfrm>
          <a:prstGeom prst="star5">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tar: 5 Points 3">
            <a:extLst>
              <a:ext uri="{FF2B5EF4-FFF2-40B4-BE49-F238E27FC236}">
                <a16:creationId xmlns:a16="http://schemas.microsoft.com/office/drawing/2014/main" id="{28ACF306-2032-5103-A6AE-3A65A947F159}"/>
              </a:ext>
            </a:extLst>
          </p:cNvPr>
          <p:cNvSpPr/>
          <p:nvPr/>
        </p:nvSpPr>
        <p:spPr>
          <a:xfrm>
            <a:off x="8082338" y="2391310"/>
            <a:ext cx="801384" cy="801384"/>
          </a:xfrm>
          <a:prstGeom prst="star5">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4F8D752-56A0-01C3-C801-8F41685F68A8}"/>
              </a:ext>
            </a:extLst>
          </p:cNvPr>
          <p:cNvSpPr txBox="1"/>
          <p:nvPr/>
        </p:nvSpPr>
        <p:spPr>
          <a:xfrm>
            <a:off x="2239766" y="3164821"/>
            <a:ext cx="29384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Limhi’s People</a:t>
            </a:r>
          </a:p>
        </p:txBody>
      </p:sp>
      <p:sp>
        <p:nvSpPr>
          <p:cNvPr id="6" name="TextBox 5">
            <a:extLst>
              <a:ext uri="{FF2B5EF4-FFF2-40B4-BE49-F238E27FC236}">
                <a16:creationId xmlns:a16="http://schemas.microsoft.com/office/drawing/2014/main" id="{42F59669-0F9E-5C6E-92ED-3B0D7F67F567}"/>
              </a:ext>
            </a:extLst>
          </p:cNvPr>
          <p:cNvSpPr txBox="1"/>
          <p:nvPr/>
        </p:nvSpPr>
        <p:spPr>
          <a:xfrm>
            <a:off x="7013826" y="3167390"/>
            <a:ext cx="29384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Alma’s People</a:t>
            </a:r>
          </a:p>
        </p:txBody>
      </p:sp>
    </p:spTree>
    <p:extLst>
      <p:ext uri="{BB962C8B-B14F-4D97-AF65-F5344CB8AC3E}">
        <p14:creationId xmlns:p14="http://schemas.microsoft.com/office/powerpoint/2010/main" val="175096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E08880-AD9C-3808-D394-67AB999C726E}"/>
              </a:ext>
            </a:extLst>
          </p:cNvPr>
          <p:cNvPicPr>
            <a:picLocks noChangeAspect="1"/>
          </p:cNvPicPr>
          <p:nvPr/>
        </p:nvPicPr>
        <p:blipFill rotWithShape="1">
          <a:blip r:embed="rId3"/>
          <a:srcRect l="15779" t="-36" r="50000" b="36"/>
          <a:stretch/>
        </p:blipFill>
        <p:spPr>
          <a:xfrm>
            <a:off x="-1" y="2484"/>
            <a:ext cx="4169261" cy="6853032"/>
          </a:xfrm>
          <a:prstGeom prst="rect">
            <a:avLst/>
          </a:prstGeom>
        </p:spPr>
      </p:pic>
      <p:sp>
        <p:nvSpPr>
          <p:cNvPr id="4" name="Rectangle 3">
            <a:extLst>
              <a:ext uri="{FF2B5EF4-FFF2-40B4-BE49-F238E27FC236}">
                <a16:creationId xmlns:a16="http://schemas.microsoft.com/office/drawing/2014/main" id="{7CCB3F51-07AC-32D2-8987-516EE3F3AD91}"/>
              </a:ext>
            </a:extLst>
          </p:cNvPr>
          <p:cNvSpPr/>
          <p:nvPr/>
        </p:nvSpPr>
        <p:spPr>
          <a:xfrm rot="10800000">
            <a:off x="2089739" y="-2474"/>
            <a:ext cx="2079522" cy="6857990"/>
          </a:xfrm>
          <a:prstGeom prst="rect">
            <a:avLst/>
          </a:prstGeom>
          <a:gradFill flip="none" rotWithShape="1">
            <a:gsLst>
              <a:gs pos="0">
                <a:schemeClr val="tx1">
                  <a:alpha val="0"/>
                </a:schemeClr>
              </a:gs>
              <a:gs pos="5000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1034149-A84C-CCC8-4FA5-68C8A4D72A7E}"/>
              </a:ext>
            </a:extLst>
          </p:cNvPr>
          <p:cNvSpPr txBox="1"/>
          <p:nvPr/>
        </p:nvSpPr>
        <p:spPr>
          <a:xfrm>
            <a:off x="3750067" y="62104"/>
            <a:ext cx="8289534" cy="6394058"/>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5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“In October 2003, Bolivia was experiencing a period of significant civil unrest that is now known as the Bolivian Gas War….One of the goals of the protesters was to shut down all transportation in the cities of El Alto and La Paz—cities that are located about twelve miles apart. To accomplish their goal, the protesters erected barricades and scattered broken glass in the streets to limit transportation inside of and between the two cities. Their leaders vowed that no goods, including fuel, would come in or out of the cities.”</a:t>
            </a:r>
          </a:p>
        </p:txBody>
      </p:sp>
    </p:spTree>
    <p:extLst>
      <p:ext uri="{BB962C8B-B14F-4D97-AF65-F5344CB8AC3E}">
        <p14:creationId xmlns:p14="http://schemas.microsoft.com/office/powerpoint/2010/main" val="42153540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E08880-AD9C-3808-D394-67AB999C726E}"/>
              </a:ext>
            </a:extLst>
          </p:cNvPr>
          <p:cNvPicPr>
            <a:picLocks noChangeAspect="1"/>
          </p:cNvPicPr>
          <p:nvPr/>
        </p:nvPicPr>
        <p:blipFill rotWithShape="1">
          <a:blip r:embed="rId3"/>
          <a:srcRect l="15779" t="-36" r="50000" b="36"/>
          <a:stretch/>
        </p:blipFill>
        <p:spPr>
          <a:xfrm>
            <a:off x="-1" y="2484"/>
            <a:ext cx="4169261" cy="6853032"/>
          </a:xfrm>
          <a:prstGeom prst="rect">
            <a:avLst/>
          </a:prstGeom>
        </p:spPr>
      </p:pic>
      <p:sp>
        <p:nvSpPr>
          <p:cNvPr id="4" name="Rectangle 3">
            <a:extLst>
              <a:ext uri="{FF2B5EF4-FFF2-40B4-BE49-F238E27FC236}">
                <a16:creationId xmlns:a16="http://schemas.microsoft.com/office/drawing/2014/main" id="{7CCB3F51-07AC-32D2-8987-516EE3F3AD91}"/>
              </a:ext>
            </a:extLst>
          </p:cNvPr>
          <p:cNvSpPr/>
          <p:nvPr/>
        </p:nvSpPr>
        <p:spPr>
          <a:xfrm rot="10800000">
            <a:off x="2089739" y="-2474"/>
            <a:ext cx="2079522" cy="6857990"/>
          </a:xfrm>
          <a:prstGeom prst="rect">
            <a:avLst/>
          </a:prstGeom>
          <a:gradFill flip="none" rotWithShape="1">
            <a:gsLst>
              <a:gs pos="0">
                <a:schemeClr val="tx1">
                  <a:alpha val="0"/>
                </a:schemeClr>
              </a:gs>
              <a:gs pos="5000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1034149-A84C-CCC8-4FA5-68C8A4D72A7E}"/>
              </a:ext>
            </a:extLst>
          </p:cNvPr>
          <p:cNvSpPr txBox="1"/>
          <p:nvPr/>
        </p:nvSpPr>
        <p:spPr>
          <a:xfrm>
            <a:off x="3750067" y="62104"/>
            <a:ext cx="8289534" cy="6394058"/>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5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“Violence soon broke out, and the government responded by declaring martial law. A dozen or so missionaries in El Alto were trapped and needed to get out…The news reported that three thousand miners from the rural areas of the country were on their way to El Alto armed with dynamite to reinforce the protesters. The danger was real and getting worse by the hour; it was clear that the missionaries needed to get out of El Alto and into the safety of the mission home in La Paz.”</a:t>
            </a:r>
          </a:p>
        </p:txBody>
      </p:sp>
    </p:spTree>
    <p:extLst>
      <p:ext uri="{BB962C8B-B14F-4D97-AF65-F5344CB8AC3E}">
        <p14:creationId xmlns:p14="http://schemas.microsoft.com/office/powerpoint/2010/main" val="7259573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E08880-AD9C-3808-D394-67AB999C726E}"/>
              </a:ext>
            </a:extLst>
          </p:cNvPr>
          <p:cNvPicPr>
            <a:picLocks noChangeAspect="1"/>
          </p:cNvPicPr>
          <p:nvPr/>
        </p:nvPicPr>
        <p:blipFill rotWithShape="1">
          <a:blip r:embed="rId3"/>
          <a:srcRect l="15779" t="-36" r="50000" b="36"/>
          <a:stretch/>
        </p:blipFill>
        <p:spPr>
          <a:xfrm>
            <a:off x="-1" y="2484"/>
            <a:ext cx="4169261" cy="6853032"/>
          </a:xfrm>
          <a:prstGeom prst="rect">
            <a:avLst/>
          </a:prstGeom>
        </p:spPr>
      </p:pic>
      <p:sp>
        <p:nvSpPr>
          <p:cNvPr id="4" name="Rectangle 3">
            <a:extLst>
              <a:ext uri="{FF2B5EF4-FFF2-40B4-BE49-F238E27FC236}">
                <a16:creationId xmlns:a16="http://schemas.microsoft.com/office/drawing/2014/main" id="{7CCB3F51-07AC-32D2-8987-516EE3F3AD91}"/>
              </a:ext>
            </a:extLst>
          </p:cNvPr>
          <p:cNvSpPr/>
          <p:nvPr/>
        </p:nvSpPr>
        <p:spPr>
          <a:xfrm rot="10800000">
            <a:off x="2089739" y="-2474"/>
            <a:ext cx="2079522" cy="6857990"/>
          </a:xfrm>
          <a:prstGeom prst="rect">
            <a:avLst/>
          </a:prstGeom>
          <a:gradFill flip="none" rotWithShape="1">
            <a:gsLst>
              <a:gs pos="0">
                <a:schemeClr val="tx1">
                  <a:alpha val="0"/>
                </a:schemeClr>
              </a:gs>
              <a:gs pos="5000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1034149-A84C-CCC8-4FA5-68C8A4D72A7E}"/>
              </a:ext>
            </a:extLst>
          </p:cNvPr>
          <p:cNvSpPr txBox="1"/>
          <p:nvPr/>
        </p:nvSpPr>
        <p:spPr>
          <a:xfrm>
            <a:off x="3750067" y="62104"/>
            <a:ext cx="8289534" cy="6394058"/>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5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“But there were two massive problems. First, the two mission vehicles each had less than one-fourth of a tank of gas—not enough to pick up all the missionaries. Furthermore, the news had reported that no gasoline had entered the city of La Paz for the past five days. Second, both my parents and their car would be targets for the protesters—my parents because they were foreigners with possible ties to the U.S. government and their large white Toyota vehicle because that vehicle was commonly used by government officials.”</a:t>
            </a:r>
          </a:p>
        </p:txBody>
      </p:sp>
    </p:spTree>
    <p:extLst>
      <p:ext uri="{BB962C8B-B14F-4D97-AF65-F5344CB8AC3E}">
        <p14:creationId xmlns:p14="http://schemas.microsoft.com/office/powerpoint/2010/main" val="9917165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E08880-AD9C-3808-D394-67AB999C726E}"/>
              </a:ext>
            </a:extLst>
          </p:cNvPr>
          <p:cNvPicPr>
            <a:picLocks noChangeAspect="1"/>
          </p:cNvPicPr>
          <p:nvPr/>
        </p:nvPicPr>
        <p:blipFill rotWithShape="1">
          <a:blip r:embed="rId3"/>
          <a:srcRect l="15779" t="-36" r="50000" b="36"/>
          <a:stretch/>
        </p:blipFill>
        <p:spPr>
          <a:xfrm>
            <a:off x="-1" y="2484"/>
            <a:ext cx="4169261" cy="6853032"/>
          </a:xfrm>
          <a:prstGeom prst="rect">
            <a:avLst/>
          </a:prstGeom>
        </p:spPr>
      </p:pic>
      <p:sp>
        <p:nvSpPr>
          <p:cNvPr id="4" name="Rectangle 3">
            <a:extLst>
              <a:ext uri="{FF2B5EF4-FFF2-40B4-BE49-F238E27FC236}">
                <a16:creationId xmlns:a16="http://schemas.microsoft.com/office/drawing/2014/main" id="{7CCB3F51-07AC-32D2-8987-516EE3F3AD91}"/>
              </a:ext>
            </a:extLst>
          </p:cNvPr>
          <p:cNvSpPr/>
          <p:nvPr/>
        </p:nvSpPr>
        <p:spPr>
          <a:xfrm rot="10800000">
            <a:off x="2089739" y="-2474"/>
            <a:ext cx="2079522" cy="6857990"/>
          </a:xfrm>
          <a:prstGeom prst="rect">
            <a:avLst/>
          </a:prstGeom>
          <a:gradFill flip="none" rotWithShape="1">
            <a:gsLst>
              <a:gs pos="0">
                <a:schemeClr val="tx1">
                  <a:alpha val="0"/>
                </a:schemeClr>
              </a:gs>
              <a:gs pos="5000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1034149-A84C-CCC8-4FA5-68C8A4D72A7E}"/>
              </a:ext>
            </a:extLst>
          </p:cNvPr>
          <p:cNvSpPr txBox="1"/>
          <p:nvPr/>
        </p:nvSpPr>
        <p:spPr>
          <a:xfrm>
            <a:off x="3750067" y="62104"/>
            <a:ext cx="8289534" cy="6394058"/>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5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“It was in this context that very early in the morning my father—after a night spent almost entirely in prayer—received the following impression: ‘Leave now and you will find gas.’ </a:t>
            </a:r>
          </a:p>
          <a:p>
            <a:pPr marL="223838" marR="0" lvl="0" indent="-223838" algn="l" defTabSz="914400" rtl="0" eaLnBrk="1" fontAlgn="auto" latinLnBrk="0" hangingPunct="1">
              <a:lnSpc>
                <a:spcPct val="90000"/>
              </a:lnSpc>
              <a:spcBef>
                <a:spcPts val="0"/>
              </a:spcBef>
              <a:spcAft>
                <a:spcPts val="0"/>
              </a:spcAft>
              <a:buClrTx/>
              <a:buSzTx/>
              <a:buFontTx/>
              <a:buNone/>
              <a:tabLst/>
              <a:defRPr/>
            </a:pPr>
            <a:endParaRPr lang="en-US" sz="3500" b="1" dirty="0">
              <a:solidFill>
                <a:prstClr val="white"/>
              </a:solidFill>
              <a:effectLst>
                <a:glow rad="190500">
                  <a:prstClr val="black">
                    <a:alpha val="75000"/>
                  </a:prstClr>
                </a:glow>
              </a:effectLst>
              <a:latin typeface="Calibri" panose="020F0502020204030204"/>
            </a:endParaRPr>
          </a:p>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5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My dad turned to my mom and said, ‘We must leave right now if we want to find gas.</a:t>
            </a:r>
            <a:r>
              <a:rPr lang="en-US" sz="3500" b="1" dirty="0">
                <a:solidFill>
                  <a:prstClr val="white"/>
                </a:solidFill>
                <a:effectLst>
                  <a:glow rad="190500">
                    <a:prstClr val="black">
                      <a:alpha val="75000"/>
                    </a:prstClr>
                  </a:glow>
                </a:effectLst>
                <a:latin typeface="Calibri" panose="020F0502020204030204"/>
              </a:rPr>
              <a:t>’ Without a word she jumped up from bed. Off they went, like Nephi, ‘not knowing beforehand the things which [they] should do.’ [Miraculously, they found gasoline]”</a:t>
            </a:r>
            <a:endParaRPr kumimoji="0" lang="en-US" sz="35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Tree>
    <p:extLst>
      <p:ext uri="{BB962C8B-B14F-4D97-AF65-F5344CB8AC3E}">
        <p14:creationId xmlns:p14="http://schemas.microsoft.com/office/powerpoint/2010/main" val="36351875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E08880-AD9C-3808-D394-67AB999C726E}"/>
              </a:ext>
            </a:extLst>
          </p:cNvPr>
          <p:cNvPicPr>
            <a:picLocks noChangeAspect="1"/>
          </p:cNvPicPr>
          <p:nvPr/>
        </p:nvPicPr>
        <p:blipFill rotWithShape="1">
          <a:blip r:embed="rId3"/>
          <a:srcRect l="15779" t="-36" r="50000" b="36"/>
          <a:stretch/>
        </p:blipFill>
        <p:spPr>
          <a:xfrm>
            <a:off x="-1" y="2484"/>
            <a:ext cx="4169261" cy="6853032"/>
          </a:xfrm>
          <a:prstGeom prst="rect">
            <a:avLst/>
          </a:prstGeom>
        </p:spPr>
      </p:pic>
      <p:sp>
        <p:nvSpPr>
          <p:cNvPr id="4" name="Rectangle 3">
            <a:extLst>
              <a:ext uri="{FF2B5EF4-FFF2-40B4-BE49-F238E27FC236}">
                <a16:creationId xmlns:a16="http://schemas.microsoft.com/office/drawing/2014/main" id="{7CCB3F51-07AC-32D2-8987-516EE3F3AD91}"/>
              </a:ext>
            </a:extLst>
          </p:cNvPr>
          <p:cNvSpPr/>
          <p:nvPr/>
        </p:nvSpPr>
        <p:spPr>
          <a:xfrm rot="10800000">
            <a:off x="2089739" y="-2474"/>
            <a:ext cx="2079522" cy="6857990"/>
          </a:xfrm>
          <a:prstGeom prst="rect">
            <a:avLst/>
          </a:prstGeom>
          <a:gradFill flip="none" rotWithShape="1">
            <a:gsLst>
              <a:gs pos="0">
                <a:schemeClr val="tx1">
                  <a:alpha val="0"/>
                </a:schemeClr>
              </a:gs>
              <a:gs pos="5000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1034149-A84C-CCC8-4FA5-68C8A4D72A7E}"/>
              </a:ext>
            </a:extLst>
          </p:cNvPr>
          <p:cNvSpPr txBox="1"/>
          <p:nvPr/>
        </p:nvSpPr>
        <p:spPr>
          <a:xfrm>
            <a:off x="3750067" y="62104"/>
            <a:ext cx="8289534" cy="6394058"/>
          </a:xfrm>
          <a:prstGeom prst="rect">
            <a:avLst/>
          </a:prstGeom>
          <a:noFill/>
        </p:spPr>
        <p:txBody>
          <a:bodyPr wrap="square">
            <a:spAutoFit/>
          </a:bodyPr>
          <a:lstStyle/>
          <a:p>
            <a:pPr marL="223838" indent="-223838">
              <a:lnSpc>
                <a:spcPct val="90000"/>
              </a:lnSpc>
              <a:defRPr/>
            </a:pPr>
            <a:r>
              <a:rPr kumimoji="0" lang="en-US" sz="35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“[Later…] My father and his assistant needed to drive on a very dangerous six-mile stretch of highway between La Paz and El Alto. As they approached the highway, they noticed an enormous convoy entering the highway ahead of them. This convoy consisted of military and police vehicles, including troop carriers with armed soldiers. To my father and his assistant’s surprise, they also noticed that many of the vehicles in the convoy were large and white, and a fair number of them were Toyotas. </a:t>
            </a:r>
          </a:p>
        </p:txBody>
      </p:sp>
    </p:spTree>
    <p:extLst>
      <p:ext uri="{BB962C8B-B14F-4D97-AF65-F5344CB8AC3E}">
        <p14:creationId xmlns:p14="http://schemas.microsoft.com/office/powerpoint/2010/main" val="4014531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E08880-AD9C-3808-D394-67AB999C726E}"/>
              </a:ext>
            </a:extLst>
          </p:cNvPr>
          <p:cNvPicPr>
            <a:picLocks noChangeAspect="1"/>
          </p:cNvPicPr>
          <p:nvPr/>
        </p:nvPicPr>
        <p:blipFill rotWithShape="1">
          <a:blip r:embed="rId3"/>
          <a:srcRect l="15779" t="-36" r="50000" b="36"/>
          <a:stretch/>
        </p:blipFill>
        <p:spPr>
          <a:xfrm>
            <a:off x="-1" y="2484"/>
            <a:ext cx="4169261" cy="6853032"/>
          </a:xfrm>
          <a:prstGeom prst="rect">
            <a:avLst/>
          </a:prstGeom>
        </p:spPr>
      </p:pic>
      <p:sp>
        <p:nvSpPr>
          <p:cNvPr id="4" name="Rectangle 3">
            <a:extLst>
              <a:ext uri="{FF2B5EF4-FFF2-40B4-BE49-F238E27FC236}">
                <a16:creationId xmlns:a16="http://schemas.microsoft.com/office/drawing/2014/main" id="{7CCB3F51-07AC-32D2-8987-516EE3F3AD91}"/>
              </a:ext>
            </a:extLst>
          </p:cNvPr>
          <p:cNvSpPr/>
          <p:nvPr/>
        </p:nvSpPr>
        <p:spPr>
          <a:xfrm rot="10800000">
            <a:off x="2089739" y="-2474"/>
            <a:ext cx="2079522" cy="6857990"/>
          </a:xfrm>
          <a:prstGeom prst="rect">
            <a:avLst/>
          </a:prstGeom>
          <a:gradFill flip="none" rotWithShape="1">
            <a:gsLst>
              <a:gs pos="0">
                <a:schemeClr val="tx1">
                  <a:alpha val="0"/>
                </a:schemeClr>
              </a:gs>
              <a:gs pos="5000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1034149-A84C-CCC8-4FA5-68C8A4D72A7E}"/>
              </a:ext>
            </a:extLst>
          </p:cNvPr>
          <p:cNvSpPr txBox="1"/>
          <p:nvPr/>
        </p:nvSpPr>
        <p:spPr>
          <a:xfrm>
            <a:off x="3750067" y="62104"/>
            <a:ext cx="8289534" cy="5424562"/>
          </a:xfrm>
          <a:prstGeom prst="rect">
            <a:avLst/>
          </a:prstGeom>
          <a:noFill/>
        </p:spPr>
        <p:txBody>
          <a:bodyPr wrap="square">
            <a:spAutoFit/>
          </a:bodyPr>
          <a:lstStyle/>
          <a:p>
            <a:pPr marL="223838" indent="-223838">
              <a:lnSpc>
                <a:spcPct val="90000"/>
              </a:lnSpc>
              <a:defRPr/>
            </a:pPr>
            <a:r>
              <a:rPr kumimoji="0" lang="en-US" sz="35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“My father recorded that without being invited, they ‘slipped in behind the lead troop carrier. No one said a thing. We looked very official in our big white car.’”</a:t>
            </a:r>
          </a:p>
          <a:p>
            <a:pPr marL="223838" marR="0" lvl="0" indent="-223838" algn="l" defTabSz="914400" rtl="0" eaLnBrk="1" fontAlgn="auto" latinLnBrk="0" hangingPunct="1">
              <a:lnSpc>
                <a:spcPct val="90000"/>
              </a:lnSpc>
              <a:spcBef>
                <a:spcPts val="0"/>
              </a:spcBef>
              <a:spcAft>
                <a:spcPts val="0"/>
              </a:spcAft>
              <a:buClrTx/>
              <a:buSzTx/>
              <a:buFontTx/>
              <a:buNone/>
              <a:tabLst/>
              <a:defRPr/>
            </a:pPr>
            <a:endParaRPr kumimoji="0" lang="en-US" sz="35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a:p>
            <a:pPr marL="223838" marR="0" lvl="0" indent="-223838" algn="l" defTabSz="914400" rtl="0" eaLnBrk="1" fontAlgn="auto" latinLnBrk="0" hangingPunct="1">
              <a:lnSpc>
                <a:spcPct val="90000"/>
              </a:lnSpc>
              <a:spcBef>
                <a:spcPts val="0"/>
              </a:spcBef>
              <a:spcAft>
                <a:spcPts val="0"/>
              </a:spcAft>
              <a:buClrTx/>
              <a:buSzTx/>
              <a:buFontTx/>
              <a:buNone/>
              <a:tabLst/>
              <a:defRPr/>
            </a:pPr>
            <a:r>
              <a:rPr lang="en-US" sz="3500" b="1" dirty="0">
                <a:solidFill>
                  <a:prstClr val="white"/>
                </a:solidFill>
                <a:effectLst>
                  <a:glow rad="190500">
                    <a:prstClr val="black">
                      <a:alpha val="75000"/>
                    </a:prstClr>
                  </a:glow>
                </a:effectLst>
                <a:latin typeface="Calibri" panose="020F0502020204030204"/>
              </a:rPr>
              <a:t>  </a:t>
            </a:r>
            <a:r>
              <a:rPr kumimoji="0" lang="en-US" sz="35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They had thought that driving a very conspicuous big white Toyota would be a dangerous weakness. But instead it turned out to be precisely the vehicle they needed to drive to be inconspicuous within the convoy. </a:t>
            </a:r>
          </a:p>
        </p:txBody>
      </p:sp>
    </p:spTree>
    <p:extLst>
      <p:ext uri="{BB962C8B-B14F-4D97-AF65-F5344CB8AC3E}">
        <p14:creationId xmlns:p14="http://schemas.microsoft.com/office/powerpoint/2010/main" val="14650559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E08880-AD9C-3808-D394-67AB999C726E}"/>
              </a:ext>
            </a:extLst>
          </p:cNvPr>
          <p:cNvPicPr>
            <a:picLocks noChangeAspect="1"/>
          </p:cNvPicPr>
          <p:nvPr/>
        </p:nvPicPr>
        <p:blipFill rotWithShape="1">
          <a:blip r:embed="rId3"/>
          <a:srcRect l="15779" t="-36" r="50000" b="36"/>
          <a:stretch/>
        </p:blipFill>
        <p:spPr>
          <a:xfrm>
            <a:off x="-1" y="2484"/>
            <a:ext cx="4169261" cy="6853032"/>
          </a:xfrm>
          <a:prstGeom prst="rect">
            <a:avLst/>
          </a:prstGeom>
        </p:spPr>
      </p:pic>
      <p:sp>
        <p:nvSpPr>
          <p:cNvPr id="4" name="Rectangle 3">
            <a:extLst>
              <a:ext uri="{FF2B5EF4-FFF2-40B4-BE49-F238E27FC236}">
                <a16:creationId xmlns:a16="http://schemas.microsoft.com/office/drawing/2014/main" id="{7CCB3F51-07AC-32D2-8987-516EE3F3AD91}"/>
              </a:ext>
            </a:extLst>
          </p:cNvPr>
          <p:cNvSpPr/>
          <p:nvPr/>
        </p:nvSpPr>
        <p:spPr>
          <a:xfrm rot="10800000">
            <a:off x="2089739" y="-2474"/>
            <a:ext cx="2079522" cy="6857990"/>
          </a:xfrm>
          <a:prstGeom prst="rect">
            <a:avLst/>
          </a:prstGeom>
          <a:gradFill flip="none" rotWithShape="1">
            <a:gsLst>
              <a:gs pos="0">
                <a:schemeClr val="tx1">
                  <a:alpha val="0"/>
                </a:schemeClr>
              </a:gs>
              <a:gs pos="5000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1034149-A84C-CCC8-4FA5-68C8A4D72A7E}"/>
              </a:ext>
            </a:extLst>
          </p:cNvPr>
          <p:cNvSpPr txBox="1"/>
          <p:nvPr/>
        </p:nvSpPr>
        <p:spPr>
          <a:xfrm>
            <a:off x="3750067" y="62104"/>
            <a:ext cx="8289534" cy="4939814"/>
          </a:xfrm>
          <a:prstGeom prst="rect">
            <a:avLst/>
          </a:prstGeom>
          <a:noFill/>
        </p:spPr>
        <p:txBody>
          <a:bodyPr wrap="square">
            <a:spAutoFit/>
          </a:bodyPr>
          <a:lstStyle/>
          <a:p>
            <a:pPr marL="223838" indent="-223838">
              <a:lnSpc>
                <a:spcPct val="90000"/>
              </a:lnSpc>
              <a:defRPr/>
            </a:pPr>
            <a:r>
              <a:rPr kumimoji="0" lang="en-US" sz="35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“What they didn’t know at the time was that they were now part of the military convoy evacuating the president of Bolivia and his family out of the city of La Paz to the airport in El Alto. This powerful military escort was not only protecting the president of the country of Bolivia but was also protecting the president of the Bolivia La Paz Mission.”</a:t>
            </a:r>
          </a:p>
          <a:p>
            <a:pPr marL="223838" marR="0" lvl="0" indent="-223838" algn="l" defTabSz="914400" rtl="0" eaLnBrk="1" fontAlgn="auto" latinLnBrk="0" hangingPunct="1">
              <a:lnSpc>
                <a:spcPct val="90000"/>
              </a:lnSpc>
              <a:spcBef>
                <a:spcPts val="0"/>
              </a:spcBef>
              <a:spcAft>
                <a:spcPts val="0"/>
              </a:spcAft>
              <a:buClrTx/>
              <a:buSzTx/>
              <a:buFontTx/>
              <a:buNone/>
              <a:tabLst/>
              <a:defRPr/>
            </a:pPr>
            <a:endParaRPr kumimoji="0" lang="en-US" sz="35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endParaRPr>
          </a:p>
        </p:txBody>
      </p:sp>
    </p:spTree>
    <p:extLst>
      <p:ext uri="{BB962C8B-B14F-4D97-AF65-F5344CB8AC3E}">
        <p14:creationId xmlns:p14="http://schemas.microsoft.com/office/powerpoint/2010/main" val="3062688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09600" y="2497"/>
            <a:ext cx="10972800" cy="1143000"/>
          </a:xfrm>
        </p:spPr>
        <p:txBody>
          <a:bodyPr/>
          <a:lstStyle/>
          <a:p>
            <a:pPr algn="ctr"/>
            <a:r>
              <a:rPr lang="en-US" b="1" dirty="0">
                <a:latin typeface="+mn-lt"/>
              </a:rPr>
              <a:t>Psalm 95 and the Book of Jacob</a:t>
            </a:r>
          </a:p>
        </p:txBody>
      </p:sp>
      <p:pic>
        <p:nvPicPr>
          <p:cNvPr id="12" name="Picture 11"/>
          <p:cNvPicPr/>
          <p:nvPr/>
        </p:nvPicPr>
        <p:blipFill rotWithShape="1">
          <a:blip r:embed="rId3"/>
          <a:srcRect l="22836" t="36895" r="26683" b="28347"/>
          <a:stretch/>
        </p:blipFill>
        <p:spPr bwMode="auto">
          <a:xfrm>
            <a:off x="609599" y="1156383"/>
            <a:ext cx="10646229" cy="558187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79617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E08880-AD9C-3808-D394-67AB999C726E}"/>
              </a:ext>
            </a:extLst>
          </p:cNvPr>
          <p:cNvPicPr>
            <a:picLocks noChangeAspect="1"/>
          </p:cNvPicPr>
          <p:nvPr/>
        </p:nvPicPr>
        <p:blipFill rotWithShape="1">
          <a:blip r:embed="rId3"/>
          <a:srcRect l="15779" t="-36" r="50000" b="36"/>
          <a:stretch/>
        </p:blipFill>
        <p:spPr>
          <a:xfrm>
            <a:off x="-1" y="2484"/>
            <a:ext cx="4169261" cy="6853032"/>
          </a:xfrm>
          <a:prstGeom prst="rect">
            <a:avLst/>
          </a:prstGeom>
        </p:spPr>
      </p:pic>
      <p:sp>
        <p:nvSpPr>
          <p:cNvPr id="4" name="Rectangle 3">
            <a:extLst>
              <a:ext uri="{FF2B5EF4-FFF2-40B4-BE49-F238E27FC236}">
                <a16:creationId xmlns:a16="http://schemas.microsoft.com/office/drawing/2014/main" id="{7CCB3F51-07AC-32D2-8987-516EE3F3AD91}"/>
              </a:ext>
            </a:extLst>
          </p:cNvPr>
          <p:cNvSpPr/>
          <p:nvPr/>
        </p:nvSpPr>
        <p:spPr>
          <a:xfrm rot="10800000">
            <a:off x="2089739" y="-2474"/>
            <a:ext cx="2079522" cy="6857990"/>
          </a:xfrm>
          <a:prstGeom prst="rect">
            <a:avLst/>
          </a:prstGeom>
          <a:gradFill flip="none" rotWithShape="1">
            <a:gsLst>
              <a:gs pos="0">
                <a:schemeClr val="tx1">
                  <a:alpha val="0"/>
                </a:schemeClr>
              </a:gs>
              <a:gs pos="5000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1034149-A84C-CCC8-4FA5-68C8A4D72A7E}"/>
              </a:ext>
            </a:extLst>
          </p:cNvPr>
          <p:cNvSpPr txBox="1"/>
          <p:nvPr/>
        </p:nvSpPr>
        <p:spPr>
          <a:xfrm>
            <a:off x="3750067" y="62104"/>
            <a:ext cx="8289534" cy="5909310"/>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5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“My father and his assistant drove inside the convoy for as long as possible and then proceeded to the rendezvous point. When they arrived, they found a group of armed soldiers standing there, and in the midst of these soldiers they found five very anxious missionaries. My dad hugged each of the soldiers, who explained that when they had seen the missionaries in such a dangerous location, they knew they had to protect them. Miraculously, every missionary was safely evacuated that day.”</a:t>
            </a:r>
          </a:p>
        </p:txBody>
      </p:sp>
      <p:sp>
        <p:nvSpPr>
          <p:cNvPr id="5" name="TextBox 4">
            <a:extLst>
              <a:ext uri="{FF2B5EF4-FFF2-40B4-BE49-F238E27FC236}">
                <a16:creationId xmlns:a16="http://schemas.microsoft.com/office/drawing/2014/main" id="{05E810C6-8077-2ADA-FEA4-36FCCA265E01}"/>
              </a:ext>
            </a:extLst>
          </p:cNvPr>
          <p:cNvSpPr txBox="1"/>
          <p:nvPr/>
        </p:nvSpPr>
        <p:spPr>
          <a:xfrm>
            <a:off x="5828873" y="6427158"/>
            <a:ext cx="6210728" cy="341632"/>
          </a:xfrm>
          <a:prstGeom prst="rect">
            <a:avLst/>
          </a:prstGeom>
          <a:noFill/>
        </p:spPr>
        <p:txBody>
          <a:bodyPr wrap="square">
            <a:spAutoFit/>
          </a:bodyPr>
          <a:lstStyle/>
          <a:p>
            <a:pPr marL="223838" marR="0" lvl="0" indent="-223838" algn="r"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BEAEF"/>
                </a:solidFill>
                <a:effectLst>
                  <a:glow rad="190500">
                    <a:prstClr val="black">
                      <a:alpha val="75000"/>
                    </a:prstClr>
                  </a:glow>
                </a:effectLst>
                <a:uLnTx/>
                <a:uFillTx/>
                <a:latin typeface="Calibri" panose="020F0502020204030204"/>
                <a:ea typeface="+mn-ea"/>
                <a:cs typeface="+mn-cs"/>
              </a:rPr>
              <a:t>Michael S. Drake, “Deliverance,” BYU Speech</a:t>
            </a:r>
          </a:p>
        </p:txBody>
      </p:sp>
    </p:spTree>
    <p:extLst>
      <p:ext uri="{BB962C8B-B14F-4D97-AF65-F5344CB8AC3E}">
        <p14:creationId xmlns:p14="http://schemas.microsoft.com/office/powerpoint/2010/main" val="2233493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E08880-AD9C-3808-D394-67AB999C726E}"/>
              </a:ext>
            </a:extLst>
          </p:cNvPr>
          <p:cNvPicPr>
            <a:picLocks noChangeAspect="1"/>
          </p:cNvPicPr>
          <p:nvPr/>
        </p:nvPicPr>
        <p:blipFill rotWithShape="1">
          <a:blip r:embed="rId3"/>
          <a:srcRect l="1338" t="72" r="50000" b="-72"/>
          <a:stretch/>
        </p:blipFill>
        <p:spPr>
          <a:xfrm>
            <a:off x="8022739" y="2484"/>
            <a:ext cx="4169261" cy="6853032"/>
          </a:xfrm>
          <a:prstGeom prst="rect">
            <a:avLst/>
          </a:prstGeom>
        </p:spPr>
      </p:pic>
      <p:sp>
        <p:nvSpPr>
          <p:cNvPr id="4" name="Rectangle 3">
            <a:extLst>
              <a:ext uri="{FF2B5EF4-FFF2-40B4-BE49-F238E27FC236}">
                <a16:creationId xmlns:a16="http://schemas.microsoft.com/office/drawing/2014/main" id="{7CCB3F51-07AC-32D2-8987-516EE3F3AD91}"/>
              </a:ext>
            </a:extLst>
          </p:cNvPr>
          <p:cNvSpPr/>
          <p:nvPr/>
        </p:nvSpPr>
        <p:spPr>
          <a:xfrm>
            <a:off x="8022739" y="-2474"/>
            <a:ext cx="2079522" cy="6857990"/>
          </a:xfrm>
          <a:prstGeom prst="rect">
            <a:avLst/>
          </a:prstGeom>
          <a:gradFill flip="none" rotWithShape="1">
            <a:gsLst>
              <a:gs pos="0">
                <a:schemeClr val="tx1">
                  <a:alpha val="0"/>
                </a:schemeClr>
              </a:gs>
              <a:gs pos="5000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6696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E08880-AD9C-3808-D394-67AB999C726E}"/>
              </a:ext>
            </a:extLst>
          </p:cNvPr>
          <p:cNvPicPr>
            <a:picLocks noChangeAspect="1"/>
          </p:cNvPicPr>
          <p:nvPr/>
        </p:nvPicPr>
        <p:blipFill rotWithShape="1">
          <a:blip r:embed="rId3"/>
          <a:srcRect l="1338" t="72" r="50000" b="-72"/>
          <a:stretch/>
        </p:blipFill>
        <p:spPr>
          <a:xfrm>
            <a:off x="8022739" y="2484"/>
            <a:ext cx="4169261" cy="6853032"/>
          </a:xfrm>
          <a:prstGeom prst="rect">
            <a:avLst/>
          </a:prstGeom>
        </p:spPr>
      </p:pic>
      <p:sp>
        <p:nvSpPr>
          <p:cNvPr id="4" name="Rectangle 3">
            <a:extLst>
              <a:ext uri="{FF2B5EF4-FFF2-40B4-BE49-F238E27FC236}">
                <a16:creationId xmlns:a16="http://schemas.microsoft.com/office/drawing/2014/main" id="{7CCB3F51-07AC-32D2-8987-516EE3F3AD91}"/>
              </a:ext>
            </a:extLst>
          </p:cNvPr>
          <p:cNvSpPr/>
          <p:nvPr/>
        </p:nvSpPr>
        <p:spPr>
          <a:xfrm>
            <a:off x="8022739" y="-2474"/>
            <a:ext cx="2079522" cy="6857990"/>
          </a:xfrm>
          <a:prstGeom prst="rect">
            <a:avLst/>
          </a:prstGeom>
          <a:gradFill flip="none" rotWithShape="1">
            <a:gsLst>
              <a:gs pos="0">
                <a:schemeClr val="tx1">
                  <a:alpha val="0"/>
                </a:schemeClr>
              </a:gs>
              <a:gs pos="5000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1034149-A84C-CCC8-4FA5-68C8A4D72A7E}"/>
              </a:ext>
            </a:extLst>
          </p:cNvPr>
          <p:cNvSpPr txBox="1"/>
          <p:nvPr/>
        </p:nvSpPr>
        <p:spPr>
          <a:xfrm>
            <a:off x="133564" y="75679"/>
            <a:ext cx="9061807" cy="3970318"/>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5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“In preparation for our departure into the mission field, </a:t>
            </a:r>
            <a:r>
              <a:rPr kumimoji="0" lang="en-US" sz="3500" b="1" i="0" u="none" strike="noStrike" kern="1200" cap="none" spc="0" normalizeH="0" baseline="0" noProof="0" dirty="0">
                <a:ln>
                  <a:noFill/>
                </a:ln>
                <a:solidFill>
                  <a:srgbClr val="FFFF00"/>
                </a:solidFill>
                <a:effectLst>
                  <a:glow rad="190500">
                    <a:prstClr val="black">
                      <a:alpha val="75000"/>
                    </a:prstClr>
                  </a:glow>
                </a:effectLst>
                <a:uLnTx/>
                <a:uFillTx/>
                <a:latin typeface="Calibri" panose="020F0502020204030204"/>
                <a:ea typeface="+mn-ea"/>
                <a:cs typeface="+mn-cs"/>
              </a:rPr>
              <a:t>we moved almost all of our belongings into a large storage room in our basement</a:t>
            </a:r>
            <a:r>
              <a:rPr kumimoji="0" lang="en-US" sz="35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so that our daughter and her family could make our home their home while we were gone. On July 15, 2014, (with one year left on our mission) there was, what has since been described, a 100-year storm in Rexburg. </a:t>
            </a:r>
          </a:p>
        </p:txBody>
      </p:sp>
    </p:spTree>
    <p:extLst>
      <p:ext uri="{BB962C8B-B14F-4D97-AF65-F5344CB8AC3E}">
        <p14:creationId xmlns:p14="http://schemas.microsoft.com/office/powerpoint/2010/main" val="32790330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E08880-AD9C-3808-D394-67AB999C726E}"/>
              </a:ext>
            </a:extLst>
          </p:cNvPr>
          <p:cNvPicPr>
            <a:picLocks noChangeAspect="1"/>
          </p:cNvPicPr>
          <p:nvPr/>
        </p:nvPicPr>
        <p:blipFill rotWithShape="1">
          <a:blip r:embed="rId3"/>
          <a:srcRect l="1338" t="72" r="50000" b="-72"/>
          <a:stretch/>
        </p:blipFill>
        <p:spPr>
          <a:xfrm>
            <a:off x="8022739" y="2484"/>
            <a:ext cx="4169261" cy="6853032"/>
          </a:xfrm>
          <a:prstGeom prst="rect">
            <a:avLst/>
          </a:prstGeom>
        </p:spPr>
      </p:pic>
      <p:sp>
        <p:nvSpPr>
          <p:cNvPr id="4" name="Rectangle 3">
            <a:extLst>
              <a:ext uri="{FF2B5EF4-FFF2-40B4-BE49-F238E27FC236}">
                <a16:creationId xmlns:a16="http://schemas.microsoft.com/office/drawing/2014/main" id="{7CCB3F51-07AC-32D2-8987-516EE3F3AD91}"/>
              </a:ext>
            </a:extLst>
          </p:cNvPr>
          <p:cNvSpPr/>
          <p:nvPr/>
        </p:nvSpPr>
        <p:spPr>
          <a:xfrm>
            <a:off x="8022739" y="-2474"/>
            <a:ext cx="2079522" cy="6857990"/>
          </a:xfrm>
          <a:prstGeom prst="rect">
            <a:avLst/>
          </a:prstGeom>
          <a:gradFill flip="none" rotWithShape="1">
            <a:gsLst>
              <a:gs pos="0">
                <a:schemeClr val="tx1">
                  <a:alpha val="0"/>
                </a:schemeClr>
              </a:gs>
              <a:gs pos="5000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1034149-A84C-CCC8-4FA5-68C8A4D72A7E}"/>
              </a:ext>
            </a:extLst>
          </p:cNvPr>
          <p:cNvSpPr txBox="1"/>
          <p:nvPr/>
        </p:nvSpPr>
        <p:spPr>
          <a:xfrm>
            <a:off x="133564" y="75679"/>
            <a:ext cx="9041258" cy="6878806"/>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5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“As the water rose in the backyard of our home, the windows broke as they could not sustain its weight, and </a:t>
            </a:r>
            <a:r>
              <a:rPr kumimoji="0" lang="en-US" sz="3500" b="1" i="0" u="none" strike="noStrike" kern="1200" cap="none" spc="0" normalizeH="0" baseline="0" noProof="0" dirty="0">
                <a:ln>
                  <a:noFill/>
                </a:ln>
                <a:solidFill>
                  <a:srgbClr val="FFFF00"/>
                </a:solidFill>
                <a:effectLst>
                  <a:glow rad="190500">
                    <a:prstClr val="black">
                      <a:alpha val="75000"/>
                    </a:prstClr>
                  </a:glow>
                </a:effectLst>
                <a:uLnTx/>
                <a:uFillTx/>
                <a:latin typeface="Calibri" panose="020F0502020204030204"/>
                <a:ea typeface="+mn-ea"/>
                <a:cs typeface="+mn-cs"/>
              </a:rPr>
              <a:t>our basement filled with 8 feet of mud, water and debris. What was left, after approximately 220,000 gallons of water and mud were pumped out, was destruction and damage beyond what I could ever have imagined</a:t>
            </a:r>
            <a:r>
              <a:rPr kumimoji="0" lang="en-US" sz="35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…Because our insurance company deemed that the damage to our home was caused by Mother Nature, none of the clean-up nor any of the repairs were covered under our policy. That meant that we had the burden of paying every penny of the cost to clean and rebuild our home.”</a:t>
            </a:r>
          </a:p>
        </p:txBody>
      </p:sp>
    </p:spTree>
    <p:extLst>
      <p:ext uri="{BB962C8B-B14F-4D97-AF65-F5344CB8AC3E}">
        <p14:creationId xmlns:p14="http://schemas.microsoft.com/office/powerpoint/2010/main" val="36197253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E08880-AD9C-3808-D394-67AB999C726E}"/>
              </a:ext>
            </a:extLst>
          </p:cNvPr>
          <p:cNvPicPr>
            <a:picLocks noChangeAspect="1"/>
          </p:cNvPicPr>
          <p:nvPr/>
        </p:nvPicPr>
        <p:blipFill rotWithShape="1">
          <a:blip r:embed="rId3"/>
          <a:srcRect l="1338" t="72" r="50000" b="-72"/>
          <a:stretch/>
        </p:blipFill>
        <p:spPr>
          <a:xfrm>
            <a:off x="8022739" y="2484"/>
            <a:ext cx="4169261" cy="6853032"/>
          </a:xfrm>
          <a:prstGeom prst="rect">
            <a:avLst/>
          </a:prstGeom>
        </p:spPr>
      </p:pic>
      <p:sp>
        <p:nvSpPr>
          <p:cNvPr id="4" name="Rectangle 3">
            <a:extLst>
              <a:ext uri="{FF2B5EF4-FFF2-40B4-BE49-F238E27FC236}">
                <a16:creationId xmlns:a16="http://schemas.microsoft.com/office/drawing/2014/main" id="{7CCB3F51-07AC-32D2-8987-516EE3F3AD91}"/>
              </a:ext>
            </a:extLst>
          </p:cNvPr>
          <p:cNvSpPr/>
          <p:nvPr/>
        </p:nvSpPr>
        <p:spPr>
          <a:xfrm>
            <a:off x="8022739" y="-2474"/>
            <a:ext cx="2079522" cy="6857990"/>
          </a:xfrm>
          <a:prstGeom prst="rect">
            <a:avLst/>
          </a:prstGeom>
          <a:gradFill flip="none" rotWithShape="1">
            <a:gsLst>
              <a:gs pos="0">
                <a:schemeClr val="tx1">
                  <a:alpha val="0"/>
                </a:schemeClr>
              </a:gs>
              <a:gs pos="5000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1034149-A84C-CCC8-4FA5-68C8A4D72A7E}"/>
              </a:ext>
            </a:extLst>
          </p:cNvPr>
          <p:cNvSpPr txBox="1"/>
          <p:nvPr/>
        </p:nvSpPr>
        <p:spPr>
          <a:xfrm>
            <a:off x="133564" y="75679"/>
            <a:ext cx="9041258" cy="4455066"/>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5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“Soon after returning home from our mission, a neighbor came to my door and asked me this question, “You were serving the Lord in Mexico, and He allowed this tragedy to happen. How can you still believe?” My answer to him is, “</a:t>
            </a:r>
            <a:r>
              <a:rPr kumimoji="0" lang="en-US" sz="3500" b="1" i="0" u="none" strike="noStrike" kern="1200" cap="none" spc="0" normalizeH="0" baseline="0" noProof="0" dirty="0">
                <a:ln>
                  <a:noFill/>
                </a:ln>
                <a:solidFill>
                  <a:srgbClr val="FFFF00"/>
                </a:solidFill>
                <a:effectLst>
                  <a:glow rad="190500">
                    <a:prstClr val="black">
                      <a:alpha val="75000"/>
                    </a:prstClr>
                  </a:glow>
                </a:effectLst>
                <a:uLnTx/>
                <a:uFillTx/>
                <a:latin typeface="Calibri" panose="020F0502020204030204"/>
                <a:ea typeface="+mn-ea"/>
                <a:cs typeface="+mn-cs"/>
              </a:rPr>
              <a:t>How can I not believe</a:t>
            </a:r>
            <a:r>
              <a:rPr kumimoji="0" lang="en-US" sz="35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Because </a:t>
            </a:r>
            <a:r>
              <a:rPr kumimoji="0" lang="en-US" sz="3500" b="1" i="0" u="none" strike="noStrike" kern="1200" cap="none" spc="0" normalizeH="0" baseline="0" noProof="0" dirty="0">
                <a:ln>
                  <a:noFill/>
                </a:ln>
                <a:solidFill>
                  <a:srgbClr val="FFFF00"/>
                </a:solidFill>
                <a:effectLst>
                  <a:glow rad="190500">
                    <a:prstClr val="black">
                      <a:alpha val="75000"/>
                    </a:prstClr>
                  </a:glow>
                </a:effectLst>
                <a:uLnTx/>
                <a:uFillTx/>
                <a:latin typeface="Calibri" panose="020F0502020204030204"/>
                <a:ea typeface="+mn-ea"/>
                <a:cs typeface="+mn-cs"/>
              </a:rPr>
              <a:t>I know about Jesus Christ</a:t>
            </a:r>
            <a:r>
              <a:rPr kumimoji="0" lang="en-US" sz="35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 who he is, what he did for me, what he will yet do for me, I believe.”</a:t>
            </a:r>
          </a:p>
        </p:txBody>
      </p:sp>
      <p:sp>
        <p:nvSpPr>
          <p:cNvPr id="2" name="TextBox 1">
            <a:extLst>
              <a:ext uri="{FF2B5EF4-FFF2-40B4-BE49-F238E27FC236}">
                <a16:creationId xmlns:a16="http://schemas.microsoft.com/office/drawing/2014/main" id="{358D1F9B-2D20-8E18-E95A-47F237FBA1E8}"/>
              </a:ext>
            </a:extLst>
          </p:cNvPr>
          <p:cNvSpPr txBox="1"/>
          <p:nvPr/>
        </p:nvSpPr>
        <p:spPr>
          <a:xfrm>
            <a:off x="2089739" y="6440689"/>
            <a:ext cx="6595349" cy="341632"/>
          </a:xfrm>
          <a:prstGeom prst="rect">
            <a:avLst/>
          </a:prstGeom>
          <a:noFill/>
        </p:spPr>
        <p:txBody>
          <a:bodyPr wrap="square">
            <a:spAutoFit/>
          </a:bodyPr>
          <a:lstStyle/>
          <a:p>
            <a:pPr marL="223838" marR="0" lvl="0" indent="-223838" algn="r"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BEAEF"/>
                </a:solidFill>
                <a:effectLst>
                  <a:glow rad="190500">
                    <a:prstClr val="black">
                      <a:alpha val="75000"/>
                    </a:prstClr>
                  </a:glow>
                </a:effectLst>
                <a:uLnTx/>
                <a:uFillTx/>
                <a:latin typeface="Calibri" panose="020F0502020204030204"/>
                <a:ea typeface="+mn-ea"/>
                <a:cs typeface="+mn-cs"/>
              </a:rPr>
              <a:t>Alynda Kusch, “</a:t>
            </a:r>
            <a:r>
              <a:rPr lang="en-US" b="1" dirty="0">
                <a:solidFill>
                  <a:srgbClr val="EBEAEF"/>
                </a:solidFill>
                <a:effectLst>
                  <a:glow rad="190500">
                    <a:prstClr val="black">
                      <a:alpha val="75000"/>
                    </a:prstClr>
                  </a:glow>
                </a:effectLst>
                <a:latin typeface="Calibri" panose="020F0502020204030204"/>
              </a:rPr>
              <a:t>From Despair to Hope</a:t>
            </a:r>
            <a:r>
              <a:rPr kumimoji="0" lang="en-US" sz="1800" b="1" i="0" u="none" strike="noStrike" kern="1200" cap="none" spc="0" normalizeH="0" baseline="0" noProof="0" dirty="0">
                <a:ln>
                  <a:noFill/>
                </a:ln>
                <a:solidFill>
                  <a:srgbClr val="EBEAEF"/>
                </a:solidFill>
                <a:effectLst>
                  <a:glow rad="190500">
                    <a:prstClr val="black">
                      <a:alpha val="75000"/>
                    </a:prstClr>
                  </a:glow>
                </a:effectLst>
                <a:uLnTx/>
                <a:uFillTx/>
                <a:latin typeface="Calibri" panose="020F0502020204030204"/>
                <a:ea typeface="+mn-ea"/>
                <a:cs typeface="+mn-cs"/>
              </a:rPr>
              <a:t>,” Ensign College Devotional</a:t>
            </a:r>
          </a:p>
        </p:txBody>
      </p:sp>
    </p:spTree>
    <p:extLst>
      <p:ext uri="{BB962C8B-B14F-4D97-AF65-F5344CB8AC3E}">
        <p14:creationId xmlns:p14="http://schemas.microsoft.com/office/powerpoint/2010/main" val="13148154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E08880-AD9C-3808-D394-67AB999C726E}"/>
              </a:ext>
            </a:extLst>
          </p:cNvPr>
          <p:cNvPicPr>
            <a:picLocks noChangeAspect="1"/>
          </p:cNvPicPr>
          <p:nvPr/>
        </p:nvPicPr>
        <p:blipFill rotWithShape="1">
          <a:blip r:embed="rId3"/>
          <a:srcRect l="1338" t="72" r="50000" b="-72"/>
          <a:stretch/>
        </p:blipFill>
        <p:spPr>
          <a:xfrm>
            <a:off x="8022739" y="2484"/>
            <a:ext cx="4169261" cy="6853032"/>
          </a:xfrm>
          <a:prstGeom prst="rect">
            <a:avLst/>
          </a:prstGeom>
        </p:spPr>
      </p:pic>
      <p:sp>
        <p:nvSpPr>
          <p:cNvPr id="4" name="Rectangle 3">
            <a:extLst>
              <a:ext uri="{FF2B5EF4-FFF2-40B4-BE49-F238E27FC236}">
                <a16:creationId xmlns:a16="http://schemas.microsoft.com/office/drawing/2014/main" id="{7CCB3F51-07AC-32D2-8987-516EE3F3AD91}"/>
              </a:ext>
            </a:extLst>
          </p:cNvPr>
          <p:cNvSpPr/>
          <p:nvPr/>
        </p:nvSpPr>
        <p:spPr>
          <a:xfrm>
            <a:off x="8022739" y="-2474"/>
            <a:ext cx="2079522" cy="6857990"/>
          </a:xfrm>
          <a:prstGeom prst="rect">
            <a:avLst/>
          </a:prstGeom>
          <a:gradFill flip="none" rotWithShape="1">
            <a:gsLst>
              <a:gs pos="0">
                <a:schemeClr val="tx1">
                  <a:alpha val="0"/>
                </a:schemeClr>
              </a:gs>
              <a:gs pos="5000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1034149-A84C-CCC8-4FA5-68C8A4D72A7E}"/>
              </a:ext>
            </a:extLst>
          </p:cNvPr>
          <p:cNvSpPr txBox="1"/>
          <p:nvPr/>
        </p:nvSpPr>
        <p:spPr>
          <a:xfrm>
            <a:off x="133564" y="75679"/>
            <a:ext cx="9041258" cy="4455066"/>
          </a:xfrm>
          <a:prstGeom prst="rect">
            <a:avLst/>
          </a:prstGeom>
          <a:noFill/>
        </p:spPr>
        <p:txBody>
          <a:bodyPr wrap="square">
            <a:spAutoFit/>
          </a:bodyPr>
          <a:lstStyle/>
          <a:p>
            <a:pPr marL="223838" marR="0" lvl="0" indent="-223838" algn="l" defTabSz="914400" rtl="0" eaLnBrk="1" fontAlgn="auto" latinLnBrk="0" hangingPunct="1">
              <a:lnSpc>
                <a:spcPct val="90000"/>
              </a:lnSpc>
              <a:spcBef>
                <a:spcPts val="0"/>
              </a:spcBef>
              <a:spcAft>
                <a:spcPts val="0"/>
              </a:spcAft>
              <a:buClrTx/>
              <a:buSzTx/>
              <a:buFontTx/>
              <a:buNone/>
              <a:tabLst/>
              <a:defRPr/>
            </a:pPr>
            <a:r>
              <a:rPr kumimoji="0" lang="en-US" sz="3500" b="1" i="0" u="none" strike="noStrike" kern="1200" cap="none" spc="0" normalizeH="0" baseline="0" noProof="0" dirty="0">
                <a:ln>
                  <a:noFill/>
                </a:ln>
                <a:solidFill>
                  <a:prstClr val="white"/>
                </a:solidFill>
                <a:effectLst>
                  <a:glow rad="190500">
                    <a:prstClr val="black">
                      <a:alpha val="75000"/>
                    </a:prstClr>
                  </a:glow>
                </a:effectLst>
                <a:uLnTx/>
                <a:uFillTx/>
                <a:latin typeface="Calibri" panose="020F0502020204030204"/>
                <a:ea typeface="+mn-ea"/>
                <a:cs typeface="+mn-cs"/>
              </a:rPr>
              <a:t>“Soon after returning home from our mission, a neighbor came to my door and asked me this question, “You were serving the Lord in Mexico, and He allowed this tragedy to happen. How can you still believe?” My answer to him is, “How can I not believe?” Because I know about Jesus Christ, who he is, what he did for me, what he will yet do for me, I believe.”</a:t>
            </a:r>
          </a:p>
        </p:txBody>
      </p:sp>
      <p:sp>
        <p:nvSpPr>
          <p:cNvPr id="5" name="TextBox 4">
            <a:extLst>
              <a:ext uri="{FF2B5EF4-FFF2-40B4-BE49-F238E27FC236}">
                <a16:creationId xmlns:a16="http://schemas.microsoft.com/office/drawing/2014/main" id="{05E810C6-8077-2ADA-FEA4-36FCCA265E01}"/>
              </a:ext>
            </a:extLst>
          </p:cNvPr>
          <p:cNvSpPr txBox="1"/>
          <p:nvPr/>
        </p:nvSpPr>
        <p:spPr>
          <a:xfrm>
            <a:off x="349320" y="6399593"/>
            <a:ext cx="6413429" cy="341632"/>
          </a:xfrm>
          <a:prstGeom prst="rect">
            <a:avLst/>
          </a:prstGeom>
          <a:noFill/>
        </p:spPr>
        <p:txBody>
          <a:bodyPr wrap="square">
            <a:spAutoFit/>
          </a:bodyPr>
          <a:lstStyle/>
          <a:p>
            <a:pPr marL="223838" marR="0" lvl="0" indent="-223838"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chemeClr val="bg1"/>
                </a:solidFill>
                <a:effectLst>
                  <a:glow rad="190500">
                    <a:prstClr val="black">
                      <a:alpha val="75000"/>
                    </a:prstClr>
                  </a:glow>
                </a:effectLst>
                <a:uLnTx/>
                <a:uFillTx/>
                <a:latin typeface="Calibri" panose="020F0502020204030204"/>
                <a:ea typeface="+mn-ea"/>
                <a:cs typeface="+mn-cs"/>
              </a:rPr>
              <a:t>Alynda</a:t>
            </a:r>
            <a:r>
              <a:rPr kumimoji="0" lang="en-US" sz="1800"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rPr>
              <a:t> Kusch, “</a:t>
            </a:r>
            <a:r>
              <a:rPr kumimoji="0" lang="en-US" sz="1800" b="1" i="0" u="none" strike="noStrike" kern="1200" cap="none" spc="0" normalizeH="0" baseline="0" noProof="0" dirty="0" err="1">
                <a:ln>
                  <a:noFill/>
                </a:ln>
                <a:solidFill>
                  <a:schemeClr val="bg1"/>
                </a:solidFill>
                <a:effectLst>
                  <a:glow rad="190500">
                    <a:prstClr val="black">
                      <a:alpha val="75000"/>
                    </a:prstClr>
                  </a:glow>
                </a:effectLst>
                <a:uLnTx/>
                <a:uFillTx/>
                <a:latin typeface="Calibri" panose="020F0502020204030204"/>
                <a:ea typeface="+mn-ea"/>
                <a:cs typeface="+mn-cs"/>
              </a:rPr>
              <a:t>Fro</a:t>
            </a:r>
            <a:r>
              <a:rPr lang="en-US" b="1" dirty="0">
                <a:solidFill>
                  <a:schemeClr val="bg1"/>
                </a:solidFill>
                <a:effectLst>
                  <a:glow rad="190500">
                    <a:prstClr val="black">
                      <a:alpha val="75000"/>
                    </a:prstClr>
                  </a:glow>
                </a:effectLst>
                <a:latin typeface="Calibri" panose="020F0502020204030204"/>
              </a:rPr>
              <a:t>m Despair to Hope,” Ensign College Devotional</a:t>
            </a:r>
            <a:endParaRPr kumimoji="0" lang="en-US" sz="1800" b="1" i="0" u="none" strike="noStrike" kern="1200" cap="none" spc="0" normalizeH="0" baseline="0" noProof="0" dirty="0">
              <a:ln>
                <a:noFill/>
              </a:ln>
              <a:solidFill>
                <a:schemeClr val="bg1"/>
              </a:solidFill>
              <a:effectLst>
                <a:glow rad="190500">
                  <a:prstClr val="black">
                    <a:alpha val="75000"/>
                  </a:prstClr>
                </a:glow>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66A6381C-55CA-A959-277A-1F8AA3A3933F}"/>
              </a:ext>
            </a:extLst>
          </p:cNvPr>
          <p:cNvPicPr>
            <a:picLocks noChangeAspect="1"/>
          </p:cNvPicPr>
          <p:nvPr/>
        </p:nvPicPr>
        <p:blipFill rotWithShape="1">
          <a:blip r:embed="rId4"/>
          <a:srcRect t="30" b="30"/>
          <a:stretch/>
        </p:blipFill>
        <p:spPr>
          <a:xfrm>
            <a:off x="0" y="0"/>
            <a:ext cx="12192000" cy="6858000"/>
          </a:xfrm>
          <a:prstGeom prst="rect">
            <a:avLst/>
          </a:prstGeom>
        </p:spPr>
      </p:pic>
    </p:spTree>
    <p:extLst>
      <p:ext uri="{BB962C8B-B14F-4D97-AF65-F5344CB8AC3E}">
        <p14:creationId xmlns:p14="http://schemas.microsoft.com/office/powerpoint/2010/main" val="10362474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51DA5D8-871D-2696-99FD-D147F59BC622}"/>
              </a:ext>
            </a:extLst>
          </p:cNvPr>
          <p:cNvGrpSpPr/>
          <p:nvPr/>
        </p:nvGrpSpPr>
        <p:grpSpPr>
          <a:xfrm>
            <a:off x="1812491" y="1556477"/>
            <a:ext cx="1647346" cy="3745046"/>
            <a:chOff x="1770109" y="1235663"/>
            <a:chExt cx="1647346" cy="3745046"/>
          </a:xfrm>
        </p:grpSpPr>
        <p:cxnSp>
          <p:nvCxnSpPr>
            <p:cNvPr id="3" name="Straight Connector 2">
              <a:extLst>
                <a:ext uri="{FF2B5EF4-FFF2-40B4-BE49-F238E27FC236}">
                  <a16:creationId xmlns:a16="http://schemas.microsoft.com/office/drawing/2014/main" id="{C1E7676C-7B7E-17B8-CB44-C64E1354F169}"/>
                </a:ext>
              </a:extLst>
            </p:cNvPr>
            <p:cNvCxnSpPr>
              <a:cxnSpLocks/>
            </p:cNvCxnSpPr>
            <p:nvPr/>
          </p:nvCxnSpPr>
          <p:spPr>
            <a:xfrm>
              <a:off x="3417455" y="1235663"/>
              <a:ext cx="0" cy="3745046"/>
            </a:xfrm>
            <a:prstGeom prst="line">
              <a:avLst/>
            </a:prstGeom>
            <a:ln w="762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97B96AF-0441-20B2-10CE-648B597A1E31}"/>
                </a:ext>
              </a:extLst>
            </p:cNvPr>
            <p:cNvCxnSpPr>
              <a:cxnSpLocks/>
            </p:cNvCxnSpPr>
            <p:nvPr/>
          </p:nvCxnSpPr>
          <p:spPr>
            <a:xfrm>
              <a:off x="1770109" y="3228698"/>
              <a:ext cx="0" cy="1691753"/>
            </a:xfrm>
            <a:prstGeom prst="line">
              <a:avLst/>
            </a:prstGeom>
            <a:ln w="762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EC12FF9-1AA1-46EA-BC10-415F5DFF7344}"/>
                </a:ext>
              </a:extLst>
            </p:cNvPr>
            <p:cNvCxnSpPr>
              <a:cxnSpLocks/>
            </p:cNvCxnSpPr>
            <p:nvPr/>
          </p:nvCxnSpPr>
          <p:spPr>
            <a:xfrm flipH="1">
              <a:off x="1770109" y="4239111"/>
              <a:ext cx="1647346" cy="0"/>
            </a:xfrm>
            <a:prstGeom prst="line">
              <a:avLst/>
            </a:prstGeom>
            <a:ln w="762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337B557-62B0-CC8D-681F-59CA0ED09C1A}"/>
                </a:ext>
              </a:extLst>
            </p:cNvPr>
            <p:cNvCxnSpPr>
              <a:cxnSpLocks/>
            </p:cNvCxnSpPr>
            <p:nvPr/>
          </p:nvCxnSpPr>
          <p:spPr>
            <a:xfrm flipH="1">
              <a:off x="1770109" y="3228698"/>
              <a:ext cx="1647346" cy="0"/>
            </a:xfrm>
            <a:prstGeom prst="line">
              <a:avLst/>
            </a:prstGeom>
            <a:ln w="762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81CAB69-67AE-F4DF-16FF-AB77F22B4EB6}"/>
                </a:ext>
              </a:extLst>
            </p:cNvPr>
            <p:cNvCxnSpPr>
              <a:cxnSpLocks/>
            </p:cNvCxnSpPr>
            <p:nvPr/>
          </p:nvCxnSpPr>
          <p:spPr>
            <a:xfrm flipH="1">
              <a:off x="1770109" y="3367755"/>
              <a:ext cx="1647346" cy="0"/>
            </a:xfrm>
            <a:prstGeom prst="line">
              <a:avLst/>
            </a:prstGeom>
            <a:ln w="762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DEE16BF-D69F-D3D1-2234-C0F0B22FF614}"/>
                </a:ext>
              </a:extLst>
            </p:cNvPr>
            <p:cNvCxnSpPr>
              <a:cxnSpLocks/>
            </p:cNvCxnSpPr>
            <p:nvPr/>
          </p:nvCxnSpPr>
          <p:spPr>
            <a:xfrm flipH="1">
              <a:off x="1770109" y="3303432"/>
              <a:ext cx="1647346" cy="0"/>
            </a:xfrm>
            <a:prstGeom prst="line">
              <a:avLst/>
            </a:prstGeom>
            <a:ln w="762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D5FA137-2717-01CE-CA8E-39F3F68129D6}"/>
                </a:ext>
              </a:extLst>
            </p:cNvPr>
            <p:cNvCxnSpPr>
              <a:cxnSpLocks/>
            </p:cNvCxnSpPr>
            <p:nvPr/>
          </p:nvCxnSpPr>
          <p:spPr>
            <a:xfrm flipH="1">
              <a:off x="1770109" y="3446596"/>
              <a:ext cx="1647346" cy="0"/>
            </a:xfrm>
            <a:prstGeom prst="line">
              <a:avLst/>
            </a:prstGeom>
            <a:ln w="7620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08969BD7-D1EF-1234-47EA-6AC80D767D07}"/>
              </a:ext>
            </a:extLst>
          </p:cNvPr>
          <p:cNvGrpSpPr/>
          <p:nvPr/>
        </p:nvGrpSpPr>
        <p:grpSpPr>
          <a:xfrm>
            <a:off x="5272328" y="1556477"/>
            <a:ext cx="1647346" cy="3745046"/>
            <a:chOff x="1770109" y="1235663"/>
            <a:chExt cx="1647346" cy="3745046"/>
          </a:xfrm>
        </p:grpSpPr>
        <p:cxnSp>
          <p:nvCxnSpPr>
            <p:cNvPr id="16" name="Straight Connector 15">
              <a:extLst>
                <a:ext uri="{FF2B5EF4-FFF2-40B4-BE49-F238E27FC236}">
                  <a16:creationId xmlns:a16="http://schemas.microsoft.com/office/drawing/2014/main" id="{488DF4B6-A64D-117D-4AFF-4B31CEF57300}"/>
                </a:ext>
              </a:extLst>
            </p:cNvPr>
            <p:cNvCxnSpPr>
              <a:cxnSpLocks/>
            </p:cNvCxnSpPr>
            <p:nvPr/>
          </p:nvCxnSpPr>
          <p:spPr>
            <a:xfrm>
              <a:off x="3417455" y="1235663"/>
              <a:ext cx="0" cy="3745046"/>
            </a:xfrm>
            <a:prstGeom prst="line">
              <a:avLst/>
            </a:prstGeom>
            <a:ln w="762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A9E7F58-7565-A94B-8C15-85743F93EFC7}"/>
                </a:ext>
              </a:extLst>
            </p:cNvPr>
            <p:cNvCxnSpPr>
              <a:cxnSpLocks/>
            </p:cNvCxnSpPr>
            <p:nvPr/>
          </p:nvCxnSpPr>
          <p:spPr>
            <a:xfrm>
              <a:off x="1770109" y="3228698"/>
              <a:ext cx="0" cy="1691753"/>
            </a:xfrm>
            <a:prstGeom prst="line">
              <a:avLst/>
            </a:prstGeom>
            <a:ln w="762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74ABE4C-5DF0-A9B8-8C00-0FCA0270EEA4}"/>
                </a:ext>
              </a:extLst>
            </p:cNvPr>
            <p:cNvCxnSpPr>
              <a:cxnSpLocks/>
            </p:cNvCxnSpPr>
            <p:nvPr/>
          </p:nvCxnSpPr>
          <p:spPr>
            <a:xfrm flipH="1">
              <a:off x="1770109" y="4239111"/>
              <a:ext cx="1647346" cy="0"/>
            </a:xfrm>
            <a:prstGeom prst="line">
              <a:avLst/>
            </a:prstGeom>
            <a:ln w="762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692700C-F1E2-14D5-2AE0-52831BE72891}"/>
                </a:ext>
              </a:extLst>
            </p:cNvPr>
            <p:cNvCxnSpPr>
              <a:cxnSpLocks/>
            </p:cNvCxnSpPr>
            <p:nvPr/>
          </p:nvCxnSpPr>
          <p:spPr>
            <a:xfrm flipH="1">
              <a:off x="1770109" y="3228698"/>
              <a:ext cx="1647346" cy="0"/>
            </a:xfrm>
            <a:prstGeom prst="line">
              <a:avLst/>
            </a:prstGeom>
            <a:ln w="762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5B92538-9A36-35B9-9335-13C3D8BFFB0A}"/>
                </a:ext>
              </a:extLst>
            </p:cNvPr>
            <p:cNvCxnSpPr>
              <a:cxnSpLocks/>
            </p:cNvCxnSpPr>
            <p:nvPr/>
          </p:nvCxnSpPr>
          <p:spPr>
            <a:xfrm flipH="1">
              <a:off x="1770109" y="3367755"/>
              <a:ext cx="1647346" cy="0"/>
            </a:xfrm>
            <a:prstGeom prst="line">
              <a:avLst/>
            </a:prstGeom>
            <a:ln w="762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1CA3C60-64CC-6BB9-41C3-A3AF0B2F1A5D}"/>
                </a:ext>
              </a:extLst>
            </p:cNvPr>
            <p:cNvCxnSpPr>
              <a:cxnSpLocks/>
            </p:cNvCxnSpPr>
            <p:nvPr/>
          </p:nvCxnSpPr>
          <p:spPr>
            <a:xfrm flipH="1">
              <a:off x="1770109" y="3303432"/>
              <a:ext cx="1647346" cy="0"/>
            </a:xfrm>
            <a:prstGeom prst="line">
              <a:avLst/>
            </a:prstGeom>
            <a:ln w="762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383EFF7-E62D-5F67-1D0B-AA66DABCC955}"/>
                </a:ext>
              </a:extLst>
            </p:cNvPr>
            <p:cNvCxnSpPr>
              <a:cxnSpLocks/>
            </p:cNvCxnSpPr>
            <p:nvPr/>
          </p:nvCxnSpPr>
          <p:spPr>
            <a:xfrm flipH="1">
              <a:off x="1770109" y="3446596"/>
              <a:ext cx="1647346" cy="0"/>
            </a:xfrm>
            <a:prstGeom prst="line">
              <a:avLst/>
            </a:prstGeom>
            <a:ln w="7620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5AE01BBB-7075-928C-613D-9A5263EBDD71}"/>
              </a:ext>
            </a:extLst>
          </p:cNvPr>
          <p:cNvGrpSpPr/>
          <p:nvPr/>
        </p:nvGrpSpPr>
        <p:grpSpPr>
          <a:xfrm>
            <a:off x="8732165" y="1556477"/>
            <a:ext cx="1647346" cy="3745046"/>
            <a:chOff x="1770109" y="1235663"/>
            <a:chExt cx="1647346" cy="3745046"/>
          </a:xfrm>
        </p:grpSpPr>
        <p:cxnSp>
          <p:nvCxnSpPr>
            <p:cNvPr id="24" name="Straight Connector 23">
              <a:extLst>
                <a:ext uri="{FF2B5EF4-FFF2-40B4-BE49-F238E27FC236}">
                  <a16:creationId xmlns:a16="http://schemas.microsoft.com/office/drawing/2014/main" id="{71FAD3DB-A940-6C3D-20D8-090F295614B9}"/>
                </a:ext>
              </a:extLst>
            </p:cNvPr>
            <p:cNvCxnSpPr>
              <a:cxnSpLocks/>
            </p:cNvCxnSpPr>
            <p:nvPr/>
          </p:nvCxnSpPr>
          <p:spPr>
            <a:xfrm>
              <a:off x="3417455" y="1235663"/>
              <a:ext cx="0" cy="3745046"/>
            </a:xfrm>
            <a:prstGeom prst="line">
              <a:avLst/>
            </a:prstGeom>
            <a:ln w="762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871D771-83A8-C62E-2587-80D2368C2DB6}"/>
                </a:ext>
              </a:extLst>
            </p:cNvPr>
            <p:cNvCxnSpPr>
              <a:cxnSpLocks/>
            </p:cNvCxnSpPr>
            <p:nvPr/>
          </p:nvCxnSpPr>
          <p:spPr>
            <a:xfrm>
              <a:off x="1770109" y="3228698"/>
              <a:ext cx="0" cy="1691753"/>
            </a:xfrm>
            <a:prstGeom prst="line">
              <a:avLst/>
            </a:prstGeom>
            <a:ln w="762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47100F1-9241-F8D8-6EF8-DC19F825BD1D}"/>
                </a:ext>
              </a:extLst>
            </p:cNvPr>
            <p:cNvCxnSpPr>
              <a:cxnSpLocks/>
            </p:cNvCxnSpPr>
            <p:nvPr/>
          </p:nvCxnSpPr>
          <p:spPr>
            <a:xfrm flipH="1">
              <a:off x="1770109" y="4239111"/>
              <a:ext cx="1647346" cy="0"/>
            </a:xfrm>
            <a:prstGeom prst="line">
              <a:avLst/>
            </a:prstGeom>
            <a:ln w="762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6FB4BB6-6077-EE9C-E303-BE3F8B3B45F4}"/>
                </a:ext>
              </a:extLst>
            </p:cNvPr>
            <p:cNvCxnSpPr>
              <a:cxnSpLocks/>
            </p:cNvCxnSpPr>
            <p:nvPr/>
          </p:nvCxnSpPr>
          <p:spPr>
            <a:xfrm flipH="1">
              <a:off x="1770109" y="3228698"/>
              <a:ext cx="1647346" cy="0"/>
            </a:xfrm>
            <a:prstGeom prst="line">
              <a:avLst/>
            </a:prstGeom>
            <a:ln w="762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D5D8C1D-32FB-DCEB-797C-AF431B1C7687}"/>
                </a:ext>
              </a:extLst>
            </p:cNvPr>
            <p:cNvCxnSpPr>
              <a:cxnSpLocks/>
            </p:cNvCxnSpPr>
            <p:nvPr/>
          </p:nvCxnSpPr>
          <p:spPr>
            <a:xfrm flipH="1">
              <a:off x="1770109" y="3367755"/>
              <a:ext cx="1647346" cy="0"/>
            </a:xfrm>
            <a:prstGeom prst="line">
              <a:avLst/>
            </a:prstGeom>
            <a:ln w="762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9BC1C38-A11F-C9E1-C110-1F81471C7071}"/>
                </a:ext>
              </a:extLst>
            </p:cNvPr>
            <p:cNvCxnSpPr>
              <a:cxnSpLocks/>
            </p:cNvCxnSpPr>
            <p:nvPr/>
          </p:nvCxnSpPr>
          <p:spPr>
            <a:xfrm flipH="1">
              <a:off x="1770109" y="3303432"/>
              <a:ext cx="1647346" cy="0"/>
            </a:xfrm>
            <a:prstGeom prst="line">
              <a:avLst/>
            </a:prstGeom>
            <a:ln w="762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5FF537D-B1EB-6708-8690-10AA7252B7A9}"/>
                </a:ext>
              </a:extLst>
            </p:cNvPr>
            <p:cNvCxnSpPr>
              <a:cxnSpLocks/>
            </p:cNvCxnSpPr>
            <p:nvPr/>
          </p:nvCxnSpPr>
          <p:spPr>
            <a:xfrm flipH="1">
              <a:off x="1770109" y="3446596"/>
              <a:ext cx="1647346" cy="0"/>
            </a:xfrm>
            <a:prstGeom prst="line">
              <a:avLst/>
            </a:prstGeom>
            <a:ln w="76200" cap="rnd">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2" name="Graphic 31" descr="Egg outline">
            <a:extLst>
              <a:ext uri="{FF2B5EF4-FFF2-40B4-BE49-F238E27FC236}">
                <a16:creationId xmlns:a16="http://schemas.microsoft.com/office/drawing/2014/main" id="{8A5F321F-1E8E-B9EA-C2C5-6FFCF724FB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96392" y="2715699"/>
            <a:ext cx="914400" cy="914400"/>
          </a:xfrm>
          <a:prstGeom prst="rect">
            <a:avLst/>
          </a:prstGeom>
        </p:spPr>
      </p:pic>
      <p:pic>
        <p:nvPicPr>
          <p:cNvPr id="2" name="Graphic 1" descr="Egg outline">
            <a:extLst>
              <a:ext uri="{FF2B5EF4-FFF2-40B4-BE49-F238E27FC236}">
                <a16:creationId xmlns:a16="http://schemas.microsoft.com/office/drawing/2014/main" id="{6985DBD7-C0B2-FC2F-7E24-E9077E2BE8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17977" y="2690796"/>
            <a:ext cx="914400" cy="956082"/>
          </a:xfrm>
          <a:prstGeom prst="rect">
            <a:avLst/>
          </a:prstGeom>
        </p:spPr>
      </p:pic>
    </p:spTree>
    <p:extLst>
      <p:ext uri="{BB962C8B-B14F-4D97-AF65-F5344CB8AC3E}">
        <p14:creationId xmlns:p14="http://schemas.microsoft.com/office/powerpoint/2010/main" val="30647049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1E4DB42-0E08-7F40-8639-51D54D99B7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922" b="3922"/>
          <a:stretch/>
        </p:blipFill>
        <p:spPr bwMode="auto">
          <a:xfrm>
            <a:off x="6238568" y="1"/>
            <a:ext cx="595343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7005396-90D8-D73A-A7EB-AD22D914C3D6}"/>
              </a:ext>
            </a:extLst>
          </p:cNvPr>
          <p:cNvSpPr/>
          <p:nvPr/>
        </p:nvSpPr>
        <p:spPr>
          <a:xfrm>
            <a:off x="6238568" y="0"/>
            <a:ext cx="2079522" cy="6857990"/>
          </a:xfrm>
          <a:prstGeom prst="rect">
            <a:avLst/>
          </a:prstGeom>
          <a:gradFill flip="none" rotWithShape="1">
            <a:gsLst>
              <a:gs pos="0">
                <a:schemeClr val="tx1">
                  <a:alpha val="0"/>
                </a:schemeClr>
              </a:gs>
              <a:gs pos="5000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1614A8D-1A82-20C3-85A6-C64EFA8DE579}"/>
              </a:ext>
            </a:extLst>
          </p:cNvPr>
          <p:cNvSpPr txBox="1"/>
          <p:nvPr/>
        </p:nvSpPr>
        <p:spPr>
          <a:xfrm>
            <a:off x="261258" y="304800"/>
            <a:ext cx="6096000" cy="6183858"/>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6E6E6"/>
                </a:solidFill>
                <a:effectLst/>
                <a:uLnTx/>
                <a:uFillTx/>
                <a:latin typeface="Calibri" panose="020F0502020204030204"/>
                <a:ea typeface="+mn-ea"/>
                <a:cs typeface="+mn-cs"/>
              </a:rPr>
              <a:t>“</a:t>
            </a:r>
            <a:r>
              <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rPr>
              <a:t>Let prophets of God be your spiritual anchor</a:t>
            </a:r>
            <a:r>
              <a:rPr kumimoji="0" lang="en-US" sz="4000" b="1" i="0" u="none" strike="noStrike" kern="1200" cap="none" spc="0" normalizeH="0" baseline="0" noProof="0" dirty="0">
                <a:ln>
                  <a:noFill/>
                </a:ln>
                <a:solidFill>
                  <a:srgbClr val="E6E6E6"/>
                </a:solidFill>
                <a:effectLst/>
                <a:uLnTx/>
                <a:uFillTx/>
                <a:latin typeface="Calibri" panose="020F0502020204030204"/>
                <a:ea typeface="+mn-ea"/>
                <a:cs typeface="+mn-cs"/>
              </a:rPr>
              <a:t>. Listen to them. Study their words. Follow their counsel. It will protect you from deception and keep you from making major mistakes. </a:t>
            </a:r>
            <a:r>
              <a:rPr kumimoji="0" lang="en-US" sz="4000" b="1" i="0" u="none" strike="noStrike" kern="1200" cap="none" spc="0" normalizeH="0" baseline="0" noProof="0" dirty="0">
                <a:ln>
                  <a:noFill/>
                </a:ln>
                <a:solidFill>
                  <a:srgbClr val="FFFF00"/>
                </a:solidFill>
                <a:effectLst/>
                <a:uLnTx/>
                <a:uFillTx/>
                <a:latin typeface="Calibri" panose="020F0502020204030204"/>
                <a:ea typeface="+mn-ea"/>
                <a:cs typeface="+mn-cs"/>
              </a:rPr>
              <a:t>Prophets will make you smarter. They will help you see things you cannot see</a:t>
            </a:r>
            <a:r>
              <a:rPr kumimoji="0" lang="en-US" sz="4000" b="1" i="0" u="none" strike="noStrike" kern="1200" cap="none" spc="0" normalizeH="0" baseline="0" noProof="0" dirty="0">
                <a:ln>
                  <a:noFill/>
                </a:ln>
                <a:solidFill>
                  <a:srgbClr val="E6E6E6"/>
                </a:solidFill>
                <a:effectLst/>
                <a:uLnTx/>
                <a:uFillTx/>
                <a:latin typeface="Calibri" panose="020F0502020204030204"/>
                <a:ea typeface="+mn-ea"/>
                <a:cs typeface="+mn-cs"/>
              </a:rPr>
              <a:t>.”</a:t>
            </a:r>
          </a:p>
        </p:txBody>
      </p:sp>
      <p:sp>
        <p:nvSpPr>
          <p:cNvPr id="5" name="TextBox 4">
            <a:extLst>
              <a:ext uri="{FF2B5EF4-FFF2-40B4-BE49-F238E27FC236}">
                <a16:creationId xmlns:a16="http://schemas.microsoft.com/office/drawing/2014/main" id="{93B44500-18AF-0A57-6F97-6AFACFBB3F45}"/>
              </a:ext>
            </a:extLst>
          </p:cNvPr>
          <p:cNvSpPr txBox="1"/>
          <p:nvPr/>
        </p:nvSpPr>
        <p:spPr>
          <a:xfrm>
            <a:off x="5608320" y="6488668"/>
            <a:ext cx="6096000"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6E6E6"/>
                </a:solidFill>
                <a:effectLst/>
                <a:uLnTx/>
                <a:uFillTx/>
                <a:latin typeface="Calibri" panose="020F0502020204030204"/>
                <a:ea typeface="+mn-ea"/>
                <a:cs typeface="+mn-cs"/>
              </a:rPr>
              <a:t>Sheri Dew, </a:t>
            </a:r>
            <a:r>
              <a:rPr kumimoji="0" lang="en-US" sz="1800" b="1" i="1" u="none" strike="noStrike" kern="1200" cap="none" spc="0" normalizeH="0" baseline="0" noProof="0" dirty="0">
                <a:ln>
                  <a:noFill/>
                </a:ln>
                <a:solidFill>
                  <a:srgbClr val="E6E6E6"/>
                </a:solidFill>
                <a:effectLst/>
                <a:uLnTx/>
                <a:uFillTx/>
                <a:latin typeface="Calibri" panose="020F0502020204030204"/>
                <a:ea typeface="+mn-ea"/>
                <a:cs typeface="+mn-cs"/>
              </a:rPr>
              <a:t>“</a:t>
            </a:r>
            <a:r>
              <a:rPr kumimoji="0" lang="en-US" sz="1800" b="1" u="none" strike="noStrike" kern="1200" cap="none" spc="0" normalizeH="0" baseline="0" noProof="0" dirty="0">
                <a:ln>
                  <a:noFill/>
                </a:ln>
                <a:solidFill>
                  <a:srgbClr val="E6E6E6"/>
                </a:solidFill>
                <a:effectLst/>
                <a:uLnTx/>
                <a:uFillTx/>
                <a:latin typeface="Calibri" panose="020F0502020204030204"/>
                <a:ea typeface="+mn-ea"/>
                <a:cs typeface="+mn-cs"/>
              </a:rPr>
              <a:t>Prophets can see around corners</a:t>
            </a:r>
            <a:r>
              <a:rPr kumimoji="0" lang="en-US" sz="1800" b="1" i="1" u="none" strike="noStrike" kern="1200" cap="none" spc="0" normalizeH="0" baseline="0" noProof="0" dirty="0">
                <a:ln>
                  <a:noFill/>
                </a:ln>
                <a:solidFill>
                  <a:srgbClr val="E6E6E6"/>
                </a:solidFill>
                <a:effectLst/>
                <a:uLnTx/>
                <a:uFillTx/>
                <a:latin typeface="Calibri" panose="020F0502020204030204"/>
                <a:ea typeface="+mn-ea"/>
                <a:cs typeface="+mn-cs"/>
              </a:rPr>
              <a:t>”</a:t>
            </a:r>
            <a:endParaRPr kumimoji="0" lang="en-US" sz="1800" b="1" i="0" u="none" strike="noStrike" kern="1200" cap="none" spc="0" normalizeH="0" baseline="0" noProof="0" dirty="0">
              <a:ln>
                <a:noFill/>
              </a:ln>
              <a:solidFill>
                <a:srgbClr val="E6E6E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4911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close up of a text&#10;&#10;Description automatically generated">
            <a:extLst>
              <a:ext uri="{FF2B5EF4-FFF2-40B4-BE49-F238E27FC236}">
                <a16:creationId xmlns:a16="http://schemas.microsoft.com/office/drawing/2014/main" id="{7FAE62E6-6742-6A71-9D9A-BF624D99F8F1}"/>
              </a:ext>
            </a:extLst>
          </p:cNvPr>
          <p:cNvPicPr>
            <a:picLocks noChangeAspect="1"/>
          </p:cNvPicPr>
          <p:nvPr/>
        </p:nvPicPr>
        <p:blipFill rotWithShape="1">
          <a:blip r:embed="rId2"/>
          <a:srcRect b="16636"/>
          <a:stretch/>
        </p:blipFill>
        <p:spPr>
          <a:xfrm>
            <a:off x="568108" y="2252199"/>
            <a:ext cx="5165588" cy="1245603"/>
          </a:xfrm>
          <a:prstGeom prst="rect">
            <a:avLst/>
          </a:prstGeom>
        </p:spPr>
      </p:pic>
      <p:pic>
        <p:nvPicPr>
          <p:cNvPr id="5" name="Picture 4">
            <a:extLst>
              <a:ext uri="{FF2B5EF4-FFF2-40B4-BE49-F238E27FC236}">
                <a16:creationId xmlns:a16="http://schemas.microsoft.com/office/drawing/2014/main" id="{35F76AF4-9CCA-8312-B811-4F892AC0FDB7}"/>
              </a:ext>
            </a:extLst>
          </p:cNvPr>
          <p:cNvPicPr>
            <a:picLocks noChangeAspect="1"/>
          </p:cNvPicPr>
          <p:nvPr/>
        </p:nvPicPr>
        <p:blipFill rotWithShape="1">
          <a:blip r:embed="rId3"/>
          <a:srcRect t="6227"/>
          <a:stretch/>
        </p:blipFill>
        <p:spPr>
          <a:xfrm>
            <a:off x="6301803" y="2252199"/>
            <a:ext cx="5322089" cy="715962"/>
          </a:xfrm>
          <a:prstGeom prst="rect">
            <a:avLst/>
          </a:prstGeom>
        </p:spPr>
      </p:pic>
      <p:sp>
        <p:nvSpPr>
          <p:cNvPr id="6" name="Rectangle 2">
            <a:extLst>
              <a:ext uri="{FF2B5EF4-FFF2-40B4-BE49-F238E27FC236}">
                <a16:creationId xmlns:a16="http://schemas.microsoft.com/office/drawing/2014/main" id="{3C87DD67-0ABF-F1FE-A9F9-63D6C839227B}"/>
              </a:ext>
            </a:extLst>
          </p:cNvPr>
          <p:cNvSpPr txBox="1">
            <a:spLocks noRot="1" noChangeArrowheads="1"/>
          </p:cNvSpPr>
          <p:nvPr/>
        </p:nvSpPr>
        <p:spPr>
          <a:xfrm>
            <a:off x="873040" y="1366592"/>
            <a:ext cx="4555724" cy="7159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chemeClr val="bg1"/>
                </a:solidFill>
                <a:effectLst>
                  <a:glow rad="190500">
                    <a:prstClr val="black">
                      <a:alpha val="75000"/>
                    </a:prstClr>
                  </a:glow>
                </a:effectLst>
                <a:latin typeface="Calibri" panose="020F0502020204030204"/>
                <a:ea typeface="+mn-ea"/>
                <a:cs typeface="+mn-cs"/>
              </a:rPr>
              <a:t>Mosiah 12:2</a:t>
            </a:r>
          </a:p>
        </p:txBody>
      </p:sp>
      <p:sp>
        <p:nvSpPr>
          <p:cNvPr id="7" name="Rectangle 2">
            <a:extLst>
              <a:ext uri="{FF2B5EF4-FFF2-40B4-BE49-F238E27FC236}">
                <a16:creationId xmlns:a16="http://schemas.microsoft.com/office/drawing/2014/main" id="{436E5557-6655-5ED6-D0F7-DBE959B6279D}"/>
              </a:ext>
            </a:extLst>
          </p:cNvPr>
          <p:cNvSpPr txBox="1">
            <a:spLocks noRot="1" noChangeArrowheads="1"/>
          </p:cNvSpPr>
          <p:nvPr/>
        </p:nvSpPr>
        <p:spPr>
          <a:xfrm>
            <a:off x="6684986" y="1366592"/>
            <a:ext cx="4555724" cy="7159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chemeClr val="bg1"/>
                </a:solidFill>
                <a:effectLst>
                  <a:glow rad="190500">
                    <a:prstClr val="black">
                      <a:alpha val="75000"/>
                    </a:prstClr>
                  </a:glow>
                </a:effectLst>
                <a:latin typeface="Calibri" panose="020F0502020204030204"/>
                <a:ea typeface="+mn-ea"/>
                <a:cs typeface="+mn-cs"/>
              </a:rPr>
              <a:t>Mosiah 21:3</a:t>
            </a:r>
          </a:p>
        </p:txBody>
      </p:sp>
      <p:sp>
        <p:nvSpPr>
          <p:cNvPr id="8" name="Rectangle 7">
            <a:extLst>
              <a:ext uri="{FF2B5EF4-FFF2-40B4-BE49-F238E27FC236}">
                <a16:creationId xmlns:a16="http://schemas.microsoft.com/office/drawing/2014/main" id="{2F41C84F-EAE8-7D86-0CE4-2D9C95875162}"/>
              </a:ext>
            </a:extLst>
          </p:cNvPr>
          <p:cNvSpPr/>
          <p:nvPr/>
        </p:nvSpPr>
        <p:spPr>
          <a:xfrm>
            <a:off x="4797570" y="2875000"/>
            <a:ext cx="936126" cy="356472"/>
          </a:xfrm>
          <a:prstGeom prst="rect">
            <a:avLst/>
          </a:prstGeom>
          <a:solidFill>
            <a:srgbClr val="C55A11">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56E5509-3DE7-F925-20D6-AF902899C5C5}"/>
              </a:ext>
            </a:extLst>
          </p:cNvPr>
          <p:cNvSpPr/>
          <p:nvPr/>
        </p:nvSpPr>
        <p:spPr>
          <a:xfrm>
            <a:off x="568108" y="3141330"/>
            <a:ext cx="2592342" cy="356472"/>
          </a:xfrm>
          <a:prstGeom prst="rect">
            <a:avLst/>
          </a:prstGeom>
          <a:solidFill>
            <a:srgbClr val="C55A11">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623049D-2277-2FBA-8581-2F693DB0340C}"/>
              </a:ext>
            </a:extLst>
          </p:cNvPr>
          <p:cNvSpPr/>
          <p:nvPr/>
        </p:nvSpPr>
        <p:spPr>
          <a:xfrm>
            <a:off x="7370816" y="2610180"/>
            <a:ext cx="4253076" cy="356472"/>
          </a:xfrm>
          <a:prstGeom prst="rect">
            <a:avLst/>
          </a:prstGeom>
          <a:solidFill>
            <a:srgbClr val="C55A11">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8424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close up of a text&#10;&#10;Description automatically generated">
            <a:extLst>
              <a:ext uri="{FF2B5EF4-FFF2-40B4-BE49-F238E27FC236}">
                <a16:creationId xmlns:a16="http://schemas.microsoft.com/office/drawing/2014/main" id="{91129BFF-40E2-7230-CC95-A9198BC70155}"/>
              </a:ext>
            </a:extLst>
          </p:cNvPr>
          <p:cNvPicPr>
            <a:picLocks noChangeAspect="1"/>
          </p:cNvPicPr>
          <p:nvPr/>
        </p:nvPicPr>
        <p:blipFill>
          <a:blip r:embed="rId2"/>
          <a:stretch>
            <a:fillRect/>
          </a:stretch>
        </p:blipFill>
        <p:spPr>
          <a:xfrm>
            <a:off x="568108" y="2254942"/>
            <a:ext cx="5144225" cy="976530"/>
          </a:xfrm>
          <a:prstGeom prst="rect">
            <a:avLst/>
          </a:prstGeom>
        </p:spPr>
      </p:pic>
      <p:sp>
        <p:nvSpPr>
          <p:cNvPr id="6" name="Rectangle 2">
            <a:extLst>
              <a:ext uri="{FF2B5EF4-FFF2-40B4-BE49-F238E27FC236}">
                <a16:creationId xmlns:a16="http://schemas.microsoft.com/office/drawing/2014/main" id="{3C87DD67-0ABF-F1FE-A9F9-63D6C839227B}"/>
              </a:ext>
            </a:extLst>
          </p:cNvPr>
          <p:cNvSpPr txBox="1">
            <a:spLocks noRot="1" noChangeArrowheads="1"/>
          </p:cNvSpPr>
          <p:nvPr/>
        </p:nvSpPr>
        <p:spPr>
          <a:xfrm>
            <a:off x="873040" y="1366592"/>
            <a:ext cx="4555724" cy="7159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chemeClr val="bg1"/>
                </a:solidFill>
                <a:effectLst>
                  <a:glow rad="190500">
                    <a:prstClr val="black">
                      <a:alpha val="75000"/>
                    </a:prstClr>
                  </a:glow>
                </a:effectLst>
                <a:latin typeface="Calibri" panose="020F0502020204030204"/>
                <a:ea typeface="+mn-ea"/>
                <a:cs typeface="+mn-cs"/>
              </a:rPr>
              <a:t>Mosiah 12:3</a:t>
            </a:r>
          </a:p>
        </p:txBody>
      </p:sp>
      <p:sp>
        <p:nvSpPr>
          <p:cNvPr id="7" name="Rectangle 2">
            <a:extLst>
              <a:ext uri="{FF2B5EF4-FFF2-40B4-BE49-F238E27FC236}">
                <a16:creationId xmlns:a16="http://schemas.microsoft.com/office/drawing/2014/main" id="{436E5557-6655-5ED6-D0F7-DBE959B6279D}"/>
              </a:ext>
            </a:extLst>
          </p:cNvPr>
          <p:cNvSpPr txBox="1">
            <a:spLocks noRot="1" noChangeArrowheads="1"/>
          </p:cNvSpPr>
          <p:nvPr/>
        </p:nvSpPr>
        <p:spPr>
          <a:xfrm>
            <a:off x="6684986" y="1366592"/>
            <a:ext cx="4555724" cy="7159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chemeClr val="bg1"/>
                </a:solidFill>
                <a:effectLst>
                  <a:glow rad="190500">
                    <a:prstClr val="black">
                      <a:alpha val="75000"/>
                    </a:prstClr>
                  </a:glow>
                </a:effectLst>
                <a:latin typeface="Calibri" panose="020F0502020204030204"/>
                <a:ea typeface="+mn-ea"/>
                <a:cs typeface="+mn-cs"/>
              </a:rPr>
              <a:t>Mosiah 19:20</a:t>
            </a:r>
          </a:p>
        </p:txBody>
      </p:sp>
      <p:sp>
        <p:nvSpPr>
          <p:cNvPr id="9" name="Rectangle 8">
            <a:extLst>
              <a:ext uri="{FF2B5EF4-FFF2-40B4-BE49-F238E27FC236}">
                <a16:creationId xmlns:a16="http://schemas.microsoft.com/office/drawing/2014/main" id="{D56E5509-3DE7-F925-20D6-AF902899C5C5}"/>
              </a:ext>
            </a:extLst>
          </p:cNvPr>
          <p:cNvSpPr/>
          <p:nvPr/>
        </p:nvSpPr>
        <p:spPr>
          <a:xfrm>
            <a:off x="568108" y="2564970"/>
            <a:ext cx="5144225" cy="666501"/>
          </a:xfrm>
          <a:prstGeom prst="rect">
            <a:avLst/>
          </a:prstGeom>
          <a:solidFill>
            <a:srgbClr val="C55A11">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A close up of black text&#10;&#10;Description automatically generated">
            <a:extLst>
              <a:ext uri="{FF2B5EF4-FFF2-40B4-BE49-F238E27FC236}">
                <a16:creationId xmlns:a16="http://schemas.microsoft.com/office/drawing/2014/main" id="{98B2BF96-7A07-2A76-DC2D-2F5070A05F29}"/>
              </a:ext>
            </a:extLst>
          </p:cNvPr>
          <p:cNvPicPr>
            <a:picLocks noChangeAspect="1"/>
          </p:cNvPicPr>
          <p:nvPr/>
        </p:nvPicPr>
        <p:blipFill>
          <a:blip r:embed="rId3"/>
          <a:stretch>
            <a:fillRect/>
          </a:stretch>
        </p:blipFill>
        <p:spPr>
          <a:xfrm>
            <a:off x="6301803" y="2250690"/>
            <a:ext cx="5144225" cy="1255948"/>
          </a:xfrm>
          <a:prstGeom prst="rect">
            <a:avLst/>
          </a:prstGeom>
        </p:spPr>
      </p:pic>
      <p:sp>
        <p:nvSpPr>
          <p:cNvPr id="10" name="Rectangle 9">
            <a:extLst>
              <a:ext uri="{FF2B5EF4-FFF2-40B4-BE49-F238E27FC236}">
                <a16:creationId xmlns:a16="http://schemas.microsoft.com/office/drawing/2014/main" id="{D623049D-2277-2FBA-8581-2F693DB0340C}"/>
              </a:ext>
            </a:extLst>
          </p:cNvPr>
          <p:cNvSpPr/>
          <p:nvPr/>
        </p:nvSpPr>
        <p:spPr>
          <a:xfrm>
            <a:off x="6301802" y="2885248"/>
            <a:ext cx="5144225" cy="621389"/>
          </a:xfrm>
          <a:prstGeom prst="rect">
            <a:avLst/>
          </a:prstGeom>
          <a:solidFill>
            <a:srgbClr val="C55A11">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930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354538" y="501737"/>
            <a:ext cx="6324600" cy="4832092"/>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“Our understanding of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prophetic word will be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a:ln>
                  <a:noFill/>
                </a:ln>
                <a:solidFill>
                  <a:schemeClr val="accent4"/>
                </a:solidFill>
                <a:effectLst/>
                <a:uLnTx/>
                <a:uFillTx/>
                <a:latin typeface="Calibri" panose="020F0502020204030204" pitchFamily="34" charset="0"/>
                <a:ea typeface="+mn-ea"/>
                <a:cs typeface="Calibri" panose="020F0502020204030204" pitchFamily="34" charset="0"/>
              </a:rPr>
              <a:t>greatly expanded </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if we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know how one prophet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quotes another, usually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without acknowledging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his source.”</a:t>
            </a:r>
          </a:p>
        </p:txBody>
      </p:sp>
      <p:sp>
        <p:nvSpPr>
          <p:cNvPr id="68613" name="Text Box 5"/>
          <p:cNvSpPr txBox="1">
            <a:spLocks noChangeArrowheads="1"/>
          </p:cNvSpPr>
          <p:nvPr/>
        </p:nvSpPr>
        <p:spPr bwMode="auto">
          <a:xfrm>
            <a:off x="8077200" y="3336926"/>
            <a:ext cx="2362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Bruce R. McConkie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Apostle: 1972-1985</a:t>
            </a:r>
          </a:p>
        </p:txBody>
      </p:sp>
      <p:pic>
        <p:nvPicPr>
          <p:cNvPr id="1026" name="Picture 2" descr="Elder Bruce R. Mcconkie - Fontana Come Unto Christ">
            <a:extLst>
              <a:ext uri="{FF2B5EF4-FFF2-40B4-BE49-F238E27FC236}">
                <a16:creationId xmlns:a16="http://schemas.microsoft.com/office/drawing/2014/main" id="{EB437FD7-C998-B8DD-356C-3F4083771E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9138" y="0"/>
            <a:ext cx="551286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C91E61B-677D-46EB-85DA-4AFC600A3EA0}"/>
              </a:ext>
            </a:extLst>
          </p:cNvPr>
          <p:cNvSpPr/>
          <p:nvPr/>
        </p:nvSpPr>
        <p:spPr>
          <a:xfrm>
            <a:off x="6679138" y="-10"/>
            <a:ext cx="2079522" cy="6857990"/>
          </a:xfrm>
          <a:prstGeom prst="rect">
            <a:avLst/>
          </a:prstGeom>
          <a:gradFill flip="none" rotWithShape="1">
            <a:gsLst>
              <a:gs pos="0">
                <a:schemeClr val="tx1">
                  <a:alpha val="0"/>
                </a:schemeClr>
              </a:gs>
              <a:gs pos="50000">
                <a:schemeClr val="tx1">
                  <a:alpha val="0"/>
                </a:schemeClr>
              </a:gs>
              <a:gs pos="100000">
                <a:schemeClr val="tx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283720" y="5678467"/>
            <a:ext cx="6794407"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Bruce R.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McConkie</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“The Doctrinal Restoration,” in </a:t>
            </a:r>
            <a:r>
              <a:rPr kumimoji="0" lang="en-US" sz="180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80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Joseph Smith Translation</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ed. Monte S. Nyman and Robert L. Millet (Provo, Utah: Religious Studies Center, Brigham Young University, 1985), 17.</a:t>
            </a:r>
          </a:p>
        </p:txBody>
      </p:sp>
      <p:sp>
        <p:nvSpPr>
          <p:cNvPr id="4" name="Text Box 5">
            <a:extLst>
              <a:ext uri="{FF2B5EF4-FFF2-40B4-BE49-F238E27FC236}">
                <a16:creationId xmlns:a16="http://schemas.microsoft.com/office/drawing/2014/main" id="{187C4B13-2538-83AB-8206-6CE52562FEC4}"/>
              </a:ext>
            </a:extLst>
          </p:cNvPr>
          <p:cNvSpPr txBox="1">
            <a:spLocks noChangeArrowheads="1"/>
          </p:cNvSpPr>
          <p:nvPr/>
        </p:nvSpPr>
        <p:spPr bwMode="auto">
          <a:xfrm>
            <a:off x="9829800" y="6044536"/>
            <a:ext cx="2362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Bruce R. McConkie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Apostle: 1972-1985</a:t>
            </a:r>
          </a:p>
        </p:txBody>
      </p:sp>
    </p:spTree>
    <p:extLst>
      <p:ext uri="{BB962C8B-B14F-4D97-AF65-F5344CB8AC3E}">
        <p14:creationId xmlns:p14="http://schemas.microsoft.com/office/powerpoint/2010/main" val="2522031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3C87DD67-0ABF-F1FE-A9F9-63D6C839227B}"/>
              </a:ext>
            </a:extLst>
          </p:cNvPr>
          <p:cNvSpPr txBox="1">
            <a:spLocks noRot="1" noChangeArrowheads="1"/>
          </p:cNvSpPr>
          <p:nvPr/>
        </p:nvSpPr>
        <p:spPr>
          <a:xfrm>
            <a:off x="873040" y="1366592"/>
            <a:ext cx="4555724" cy="7159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chemeClr val="bg1"/>
                </a:solidFill>
                <a:effectLst>
                  <a:glow rad="190500">
                    <a:prstClr val="black">
                      <a:alpha val="75000"/>
                    </a:prstClr>
                  </a:glow>
                </a:effectLst>
                <a:latin typeface="Calibri" panose="020F0502020204030204"/>
                <a:ea typeface="+mn-ea"/>
                <a:cs typeface="+mn-cs"/>
              </a:rPr>
              <a:t>Mosiah 12:5</a:t>
            </a:r>
          </a:p>
        </p:txBody>
      </p:sp>
      <p:sp>
        <p:nvSpPr>
          <p:cNvPr id="7" name="Rectangle 2">
            <a:extLst>
              <a:ext uri="{FF2B5EF4-FFF2-40B4-BE49-F238E27FC236}">
                <a16:creationId xmlns:a16="http://schemas.microsoft.com/office/drawing/2014/main" id="{436E5557-6655-5ED6-D0F7-DBE959B6279D}"/>
              </a:ext>
            </a:extLst>
          </p:cNvPr>
          <p:cNvSpPr txBox="1">
            <a:spLocks noRot="1" noChangeArrowheads="1"/>
          </p:cNvSpPr>
          <p:nvPr/>
        </p:nvSpPr>
        <p:spPr>
          <a:xfrm>
            <a:off x="6684986" y="1366592"/>
            <a:ext cx="4555724" cy="7159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chemeClr val="bg1"/>
                </a:solidFill>
                <a:effectLst>
                  <a:glow rad="190500">
                    <a:prstClr val="black">
                      <a:alpha val="75000"/>
                    </a:prstClr>
                  </a:glow>
                </a:effectLst>
                <a:latin typeface="Calibri" panose="020F0502020204030204"/>
                <a:ea typeface="+mn-ea"/>
                <a:cs typeface="+mn-cs"/>
              </a:rPr>
              <a:t>Mosiah 21:3</a:t>
            </a:r>
          </a:p>
        </p:txBody>
      </p:sp>
      <p:pic>
        <p:nvPicPr>
          <p:cNvPr id="4" name="Picture 3" descr="A close up of black text&#10;&#10;Description automatically generated">
            <a:extLst>
              <a:ext uri="{FF2B5EF4-FFF2-40B4-BE49-F238E27FC236}">
                <a16:creationId xmlns:a16="http://schemas.microsoft.com/office/drawing/2014/main" id="{C3A29C8F-F64F-36A4-D4F6-2FF3D2060FFD}"/>
              </a:ext>
            </a:extLst>
          </p:cNvPr>
          <p:cNvPicPr>
            <a:picLocks noChangeAspect="1"/>
          </p:cNvPicPr>
          <p:nvPr/>
        </p:nvPicPr>
        <p:blipFill>
          <a:blip r:embed="rId2"/>
          <a:stretch>
            <a:fillRect/>
          </a:stretch>
        </p:blipFill>
        <p:spPr>
          <a:xfrm>
            <a:off x="568108" y="2252199"/>
            <a:ext cx="5321892" cy="1272236"/>
          </a:xfrm>
          <a:prstGeom prst="rect">
            <a:avLst/>
          </a:prstGeom>
        </p:spPr>
      </p:pic>
      <p:pic>
        <p:nvPicPr>
          <p:cNvPr id="14" name="Picture 13" descr="A black text on a white background&#10;&#10;Description automatically generated">
            <a:extLst>
              <a:ext uri="{FF2B5EF4-FFF2-40B4-BE49-F238E27FC236}">
                <a16:creationId xmlns:a16="http://schemas.microsoft.com/office/drawing/2014/main" id="{03F78CC9-423A-71E3-9C07-EEBA96A08042}"/>
              </a:ext>
            </a:extLst>
          </p:cNvPr>
          <p:cNvPicPr>
            <a:picLocks noChangeAspect="1"/>
          </p:cNvPicPr>
          <p:nvPr/>
        </p:nvPicPr>
        <p:blipFill>
          <a:blip r:embed="rId3"/>
          <a:stretch>
            <a:fillRect/>
          </a:stretch>
        </p:blipFill>
        <p:spPr>
          <a:xfrm>
            <a:off x="6301803" y="2252198"/>
            <a:ext cx="5353988" cy="988152"/>
          </a:xfrm>
          <a:prstGeom prst="rect">
            <a:avLst/>
          </a:prstGeom>
        </p:spPr>
      </p:pic>
      <p:sp>
        <p:nvSpPr>
          <p:cNvPr id="2" name="Rectangle 1">
            <a:extLst>
              <a:ext uri="{FF2B5EF4-FFF2-40B4-BE49-F238E27FC236}">
                <a16:creationId xmlns:a16="http://schemas.microsoft.com/office/drawing/2014/main" id="{D14DDF3A-E904-B798-375A-CBAC2BDF3718}"/>
              </a:ext>
            </a:extLst>
          </p:cNvPr>
          <p:cNvSpPr/>
          <p:nvPr/>
        </p:nvSpPr>
        <p:spPr>
          <a:xfrm>
            <a:off x="2270589" y="2564971"/>
            <a:ext cx="1530850" cy="301519"/>
          </a:xfrm>
          <a:prstGeom prst="rect">
            <a:avLst/>
          </a:prstGeom>
          <a:solidFill>
            <a:srgbClr val="C55A11">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7AC5ADD-05E1-E9F0-320E-F1F12E8F7CFF}"/>
              </a:ext>
            </a:extLst>
          </p:cNvPr>
          <p:cNvSpPr/>
          <p:nvPr/>
        </p:nvSpPr>
        <p:spPr>
          <a:xfrm>
            <a:off x="4950432" y="2564971"/>
            <a:ext cx="939568" cy="323346"/>
          </a:xfrm>
          <a:prstGeom prst="rect">
            <a:avLst/>
          </a:prstGeom>
          <a:solidFill>
            <a:srgbClr val="C55A11">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B0AB5095-E354-0B60-976B-B655AE3743F9}"/>
              </a:ext>
            </a:extLst>
          </p:cNvPr>
          <p:cNvSpPr/>
          <p:nvPr/>
        </p:nvSpPr>
        <p:spPr>
          <a:xfrm>
            <a:off x="568107" y="2888317"/>
            <a:ext cx="1702481" cy="301519"/>
          </a:xfrm>
          <a:prstGeom prst="rect">
            <a:avLst/>
          </a:prstGeom>
          <a:solidFill>
            <a:srgbClr val="C55A11">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DBFF500-DD73-B72A-69F7-5D0E64C23CE0}"/>
              </a:ext>
            </a:extLst>
          </p:cNvPr>
          <p:cNvSpPr/>
          <p:nvPr/>
        </p:nvSpPr>
        <p:spPr>
          <a:xfrm>
            <a:off x="4770953" y="2893943"/>
            <a:ext cx="1119047" cy="285319"/>
          </a:xfrm>
          <a:prstGeom prst="rect">
            <a:avLst/>
          </a:prstGeom>
          <a:solidFill>
            <a:srgbClr val="C55A11">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B01072C-F853-7A02-D185-D889ED827E15}"/>
              </a:ext>
            </a:extLst>
          </p:cNvPr>
          <p:cNvSpPr/>
          <p:nvPr/>
        </p:nvSpPr>
        <p:spPr>
          <a:xfrm>
            <a:off x="568107" y="3189836"/>
            <a:ext cx="3664846" cy="334599"/>
          </a:xfrm>
          <a:prstGeom prst="rect">
            <a:avLst/>
          </a:prstGeom>
          <a:solidFill>
            <a:srgbClr val="C55A11">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8C20192-2918-D744-B0E2-9B0694E421FE}"/>
              </a:ext>
            </a:extLst>
          </p:cNvPr>
          <p:cNvSpPr/>
          <p:nvPr/>
        </p:nvSpPr>
        <p:spPr>
          <a:xfrm>
            <a:off x="10124941" y="2263452"/>
            <a:ext cx="1530850" cy="301519"/>
          </a:xfrm>
          <a:prstGeom prst="rect">
            <a:avLst/>
          </a:prstGeom>
          <a:solidFill>
            <a:srgbClr val="C55A11">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C86A07E-22C8-786A-E76B-894A341E3528}"/>
              </a:ext>
            </a:extLst>
          </p:cNvPr>
          <p:cNvSpPr/>
          <p:nvPr/>
        </p:nvSpPr>
        <p:spPr>
          <a:xfrm>
            <a:off x="6301803" y="2595514"/>
            <a:ext cx="2811375" cy="323346"/>
          </a:xfrm>
          <a:prstGeom prst="rect">
            <a:avLst/>
          </a:prstGeom>
          <a:solidFill>
            <a:srgbClr val="C55A11">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3E0241D-4986-9A16-502B-4FECFB69662D}"/>
              </a:ext>
            </a:extLst>
          </p:cNvPr>
          <p:cNvSpPr/>
          <p:nvPr/>
        </p:nvSpPr>
        <p:spPr>
          <a:xfrm>
            <a:off x="6301802" y="2912306"/>
            <a:ext cx="3992903" cy="349870"/>
          </a:xfrm>
          <a:prstGeom prst="rect">
            <a:avLst/>
          </a:prstGeom>
          <a:solidFill>
            <a:srgbClr val="C55A11">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273508D-B78A-9878-41FF-E802BFE82956}"/>
              </a:ext>
            </a:extLst>
          </p:cNvPr>
          <p:cNvSpPr/>
          <p:nvPr/>
        </p:nvSpPr>
        <p:spPr>
          <a:xfrm>
            <a:off x="9859846" y="2580235"/>
            <a:ext cx="1795945" cy="338626"/>
          </a:xfrm>
          <a:prstGeom prst="rect">
            <a:avLst/>
          </a:prstGeom>
          <a:solidFill>
            <a:srgbClr val="C55A11">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8746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3C87DD67-0ABF-F1FE-A9F9-63D6C839227B}"/>
              </a:ext>
            </a:extLst>
          </p:cNvPr>
          <p:cNvSpPr txBox="1">
            <a:spLocks noRot="1" noChangeArrowheads="1"/>
          </p:cNvSpPr>
          <p:nvPr/>
        </p:nvSpPr>
        <p:spPr>
          <a:xfrm>
            <a:off x="873040" y="1366592"/>
            <a:ext cx="4555724" cy="7159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chemeClr val="bg1"/>
                </a:solidFill>
                <a:effectLst>
                  <a:glow rad="190500">
                    <a:prstClr val="black">
                      <a:alpha val="75000"/>
                    </a:prstClr>
                  </a:glow>
                </a:effectLst>
                <a:latin typeface="Calibri" panose="020F0502020204030204"/>
                <a:ea typeface="+mn-ea"/>
                <a:cs typeface="+mn-cs"/>
              </a:rPr>
              <a:t>Mosiah 11:24</a:t>
            </a:r>
          </a:p>
        </p:txBody>
      </p:sp>
      <p:sp>
        <p:nvSpPr>
          <p:cNvPr id="7" name="Rectangle 2">
            <a:extLst>
              <a:ext uri="{FF2B5EF4-FFF2-40B4-BE49-F238E27FC236}">
                <a16:creationId xmlns:a16="http://schemas.microsoft.com/office/drawing/2014/main" id="{436E5557-6655-5ED6-D0F7-DBE959B6279D}"/>
              </a:ext>
            </a:extLst>
          </p:cNvPr>
          <p:cNvSpPr txBox="1">
            <a:spLocks noRot="1" noChangeArrowheads="1"/>
          </p:cNvSpPr>
          <p:nvPr/>
        </p:nvSpPr>
        <p:spPr>
          <a:xfrm>
            <a:off x="6684986" y="1366592"/>
            <a:ext cx="4555724" cy="7159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chemeClr val="bg1"/>
                </a:solidFill>
                <a:effectLst>
                  <a:glow rad="190500">
                    <a:prstClr val="black">
                      <a:alpha val="75000"/>
                    </a:prstClr>
                  </a:glow>
                </a:effectLst>
                <a:latin typeface="Calibri" panose="020F0502020204030204"/>
                <a:ea typeface="+mn-ea"/>
                <a:cs typeface="+mn-cs"/>
              </a:rPr>
              <a:t>Mosiah 21:15</a:t>
            </a:r>
          </a:p>
        </p:txBody>
      </p:sp>
      <p:pic>
        <p:nvPicPr>
          <p:cNvPr id="4" name="Picture 3" descr="A close up of black text&#10;&#10;Description automatically generated">
            <a:extLst>
              <a:ext uri="{FF2B5EF4-FFF2-40B4-BE49-F238E27FC236}">
                <a16:creationId xmlns:a16="http://schemas.microsoft.com/office/drawing/2014/main" id="{CAC1BD6A-EB46-633E-9A72-A92630125A39}"/>
              </a:ext>
            </a:extLst>
          </p:cNvPr>
          <p:cNvPicPr>
            <a:picLocks noChangeAspect="1"/>
          </p:cNvPicPr>
          <p:nvPr/>
        </p:nvPicPr>
        <p:blipFill>
          <a:blip r:embed="rId2"/>
          <a:stretch>
            <a:fillRect/>
          </a:stretch>
        </p:blipFill>
        <p:spPr>
          <a:xfrm>
            <a:off x="565149" y="2252198"/>
            <a:ext cx="5328349" cy="970395"/>
          </a:xfrm>
          <a:prstGeom prst="rect">
            <a:avLst/>
          </a:prstGeom>
        </p:spPr>
      </p:pic>
      <p:pic>
        <p:nvPicPr>
          <p:cNvPr id="12" name="Picture 11">
            <a:extLst>
              <a:ext uri="{FF2B5EF4-FFF2-40B4-BE49-F238E27FC236}">
                <a16:creationId xmlns:a16="http://schemas.microsoft.com/office/drawing/2014/main" id="{00B56D53-8C2B-50C5-2CB4-3493631A26DA}"/>
              </a:ext>
            </a:extLst>
          </p:cNvPr>
          <p:cNvPicPr>
            <a:picLocks noChangeAspect="1"/>
          </p:cNvPicPr>
          <p:nvPr/>
        </p:nvPicPr>
        <p:blipFill>
          <a:blip r:embed="rId3"/>
          <a:stretch>
            <a:fillRect/>
          </a:stretch>
        </p:blipFill>
        <p:spPr>
          <a:xfrm>
            <a:off x="6298504" y="2249094"/>
            <a:ext cx="5412292" cy="1053399"/>
          </a:xfrm>
          <a:prstGeom prst="rect">
            <a:avLst/>
          </a:prstGeom>
        </p:spPr>
      </p:pic>
      <p:sp>
        <p:nvSpPr>
          <p:cNvPr id="9" name="Rectangle 8">
            <a:extLst>
              <a:ext uri="{FF2B5EF4-FFF2-40B4-BE49-F238E27FC236}">
                <a16:creationId xmlns:a16="http://schemas.microsoft.com/office/drawing/2014/main" id="{D56E5509-3DE7-F925-20D6-AF902899C5C5}"/>
              </a:ext>
            </a:extLst>
          </p:cNvPr>
          <p:cNvSpPr/>
          <p:nvPr/>
        </p:nvSpPr>
        <p:spPr>
          <a:xfrm>
            <a:off x="2050008" y="2845809"/>
            <a:ext cx="3843490" cy="376784"/>
          </a:xfrm>
          <a:prstGeom prst="rect">
            <a:avLst/>
          </a:prstGeom>
          <a:solidFill>
            <a:srgbClr val="C55A11">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623049D-2277-2FBA-8581-2F693DB0340C}"/>
              </a:ext>
            </a:extLst>
          </p:cNvPr>
          <p:cNvSpPr/>
          <p:nvPr/>
        </p:nvSpPr>
        <p:spPr>
          <a:xfrm>
            <a:off x="6298504" y="2597557"/>
            <a:ext cx="2738964" cy="356472"/>
          </a:xfrm>
          <a:prstGeom prst="rect">
            <a:avLst/>
          </a:prstGeom>
          <a:solidFill>
            <a:srgbClr val="C55A11">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609A688D-37DC-2D9A-3615-94ACE87D7226}"/>
              </a:ext>
            </a:extLst>
          </p:cNvPr>
          <p:cNvSpPr/>
          <p:nvPr/>
        </p:nvSpPr>
        <p:spPr>
          <a:xfrm>
            <a:off x="10706470" y="2249094"/>
            <a:ext cx="1004326" cy="356472"/>
          </a:xfrm>
          <a:prstGeom prst="rect">
            <a:avLst/>
          </a:prstGeom>
          <a:solidFill>
            <a:srgbClr val="C55A11">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52255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close up of black text&#10;&#10;Description automatically generated">
            <a:extLst>
              <a:ext uri="{FF2B5EF4-FFF2-40B4-BE49-F238E27FC236}">
                <a16:creationId xmlns:a16="http://schemas.microsoft.com/office/drawing/2014/main" id="{3489D776-EADB-F178-9DAF-B042A2EB120D}"/>
              </a:ext>
            </a:extLst>
          </p:cNvPr>
          <p:cNvPicPr>
            <a:picLocks noChangeAspect="1"/>
          </p:cNvPicPr>
          <p:nvPr/>
        </p:nvPicPr>
        <p:blipFill>
          <a:blip r:embed="rId2"/>
          <a:stretch>
            <a:fillRect/>
          </a:stretch>
        </p:blipFill>
        <p:spPr>
          <a:xfrm>
            <a:off x="568108" y="2254418"/>
            <a:ext cx="5322089" cy="1255376"/>
          </a:xfrm>
          <a:prstGeom prst="rect">
            <a:avLst/>
          </a:prstGeom>
        </p:spPr>
      </p:pic>
      <p:sp>
        <p:nvSpPr>
          <p:cNvPr id="6" name="Rectangle 2">
            <a:extLst>
              <a:ext uri="{FF2B5EF4-FFF2-40B4-BE49-F238E27FC236}">
                <a16:creationId xmlns:a16="http://schemas.microsoft.com/office/drawing/2014/main" id="{3C87DD67-0ABF-F1FE-A9F9-63D6C839227B}"/>
              </a:ext>
            </a:extLst>
          </p:cNvPr>
          <p:cNvSpPr txBox="1">
            <a:spLocks noRot="1" noChangeArrowheads="1"/>
          </p:cNvSpPr>
          <p:nvPr/>
        </p:nvSpPr>
        <p:spPr>
          <a:xfrm>
            <a:off x="873040" y="1366592"/>
            <a:ext cx="4555724" cy="7159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chemeClr val="bg1"/>
                </a:solidFill>
                <a:effectLst>
                  <a:glow rad="190500">
                    <a:prstClr val="black">
                      <a:alpha val="75000"/>
                    </a:prstClr>
                  </a:glow>
                </a:effectLst>
                <a:latin typeface="Calibri" panose="020F0502020204030204"/>
                <a:ea typeface="+mn-ea"/>
                <a:cs typeface="+mn-cs"/>
              </a:rPr>
              <a:t>Mosiah 11:23</a:t>
            </a:r>
          </a:p>
        </p:txBody>
      </p:sp>
      <p:sp>
        <p:nvSpPr>
          <p:cNvPr id="7" name="Rectangle 2">
            <a:extLst>
              <a:ext uri="{FF2B5EF4-FFF2-40B4-BE49-F238E27FC236}">
                <a16:creationId xmlns:a16="http://schemas.microsoft.com/office/drawing/2014/main" id="{436E5557-6655-5ED6-D0F7-DBE959B6279D}"/>
              </a:ext>
            </a:extLst>
          </p:cNvPr>
          <p:cNvSpPr txBox="1">
            <a:spLocks noRot="1" noChangeArrowheads="1"/>
          </p:cNvSpPr>
          <p:nvPr/>
        </p:nvSpPr>
        <p:spPr>
          <a:xfrm>
            <a:off x="6684986" y="1366592"/>
            <a:ext cx="4555724" cy="7159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chemeClr val="bg1"/>
                </a:solidFill>
                <a:effectLst>
                  <a:glow rad="190500">
                    <a:prstClr val="black">
                      <a:alpha val="75000"/>
                    </a:prstClr>
                  </a:glow>
                </a:effectLst>
                <a:latin typeface="Calibri" panose="020F0502020204030204"/>
                <a:ea typeface="+mn-ea"/>
                <a:cs typeface="+mn-cs"/>
              </a:rPr>
              <a:t>Mosiah 23:23</a:t>
            </a:r>
          </a:p>
        </p:txBody>
      </p:sp>
      <p:sp>
        <p:nvSpPr>
          <p:cNvPr id="9" name="Rectangle 8">
            <a:extLst>
              <a:ext uri="{FF2B5EF4-FFF2-40B4-BE49-F238E27FC236}">
                <a16:creationId xmlns:a16="http://schemas.microsoft.com/office/drawing/2014/main" id="{D56E5509-3DE7-F925-20D6-AF902899C5C5}"/>
              </a:ext>
            </a:extLst>
          </p:cNvPr>
          <p:cNvSpPr/>
          <p:nvPr/>
        </p:nvSpPr>
        <p:spPr>
          <a:xfrm>
            <a:off x="558559" y="2853701"/>
            <a:ext cx="5331637" cy="356472"/>
          </a:xfrm>
          <a:prstGeom prst="rect">
            <a:avLst/>
          </a:prstGeom>
          <a:solidFill>
            <a:srgbClr val="C55A11">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A close up of black text&#10;&#10;Description automatically generated">
            <a:extLst>
              <a:ext uri="{FF2B5EF4-FFF2-40B4-BE49-F238E27FC236}">
                <a16:creationId xmlns:a16="http://schemas.microsoft.com/office/drawing/2014/main" id="{A04EAA6D-5E96-47D9-85C1-6F43E97BFA65}"/>
              </a:ext>
            </a:extLst>
          </p:cNvPr>
          <p:cNvPicPr>
            <a:picLocks noChangeAspect="1"/>
          </p:cNvPicPr>
          <p:nvPr/>
        </p:nvPicPr>
        <p:blipFill>
          <a:blip r:embed="rId3"/>
          <a:stretch>
            <a:fillRect/>
          </a:stretch>
        </p:blipFill>
        <p:spPr>
          <a:xfrm>
            <a:off x="6301802" y="2250690"/>
            <a:ext cx="5319427" cy="989660"/>
          </a:xfrm>
          <a:prstGeom prst="rect">
            <a:avLst/>
          </a:prstGeom>
        </p:spPr>
      </p:pic>
      <p:sp>
        <p:nvSpPr>
          <p:cNvPr id="10" name="Rectangle 9">
            <a:extLst>
              <a:ext uri="{FF2B5EF4-FFF2-40B4-BE49-F238E27FC236}">
                <a16:creationId xmlns:a16="http://schemas.microsoft.com/office/drawing/2014/main" id="{D623049D-2277-2FBA-8581-2F693DB0340C}"/>
              </a:ext>
            </a:extLst>
          </p:cNvPr>
          <p:cNvSpPr/>
          <p:nvPr/>
        </p:nvSpPr>
        <p:spPr>
          <a:xfrm>
            <a:off x="8595935" y="2549130"/>
            <a:ext cx="3025294" cy="356472"/>
          </a:xfrm>
          <a:prstGeom prst="rect">
            <a:avLst/>
          </a:prstGeom>
          <a:solidFill>
            <a:srgbClr val="C55A11">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ABFF264-0B43-7D7E-8932-3F237EA1FC16}"/>
              </a:ext>
            </a:extLst>
          </p:cNvPr>
          <p:cNvSpPr/>
          <p:nvPr/>
        </p:nvSpPr>
        <p:spPr>
          <a:xfrm>
            <a:off x="6301801" y="2882106"/>
            <a:ext cx="4582221" cy="356472"/>
          </a:xfrm>
          <a:prstGeom prst="rect">
            <a:avLst/>
          </a:prstGeom>
          <a:solidFill>
            <a:srgbClr val="C55A11">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2F15952-36EE-0A39-5ED8-C496B4F3B4A2}"/>
              </a:ext>
            </a:extLst>
          </p:cNvPr>
          <p:cNvSpPr/>
          <p:nvPr/>
        </p:nvSpPr>
        <p:spPr>
          <a:xfrm>
            <a:off x="568109" y="3199524"/>
            <a:ext cx="3790828" cy="310270"/>
          </a:xfrm>
          <a:prstGeom prst="rect">
            <a:avLst/>
          </a:prstGeom>
          <a:solidFill>
            <a:srgbClr val="C55A11">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BAFF483B-825F-FA09-F7C1-D4380CF7B454}"/>
              </a:ext>
            </a:extLst>
          </p:cNvPr>
          <p:cNvSpPr/>
          <p:nvPr/>
        </p:nvSpPr>
        <p:spPr>
          <a:xfrm>
            <a:off x="5035057" y="2543431"/>
            <a:ext cx="855139" cy="310270"/>
          </a:xfrm>
          <a:prstGeom prst="rect">
            <a:avLst/>
          </a:prstGeom>
          <a:solidFill>
            <a:srgbClr val="C55A11">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6933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Why Haven't More People Seen 'The Chosen'? - The Atlantic">
            <a:extLst>
              <a:ext uri="{FF2B5EF4-FFF2-40B4-BE49-F238E27FC236}">
                <a16:creationId xmlns:a16="http://schemas.microsoft.com/office/drawing/2014/main" id="{F630CF86-4255-4539-BBE3-F5822BDF25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884" b="14756"/>
          <a:stretch/>
        </p:blipFill>
        <p:spPr bwMode="auto">
          <a:xfrm>
            <a:off x="0" y="0"/>
            <a:ext cx="1263689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6694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6D0DC-B492-DDB6-CCB0-CE89FE8701DA}"/>
              </a:ext>
            </a:extLst>
          </p:cNvPr>
          <p:cNvSpPr>
            <a:spLocks noGrp="1"/>
          </p:cNvSpPr>
          <p:nvPr>
            <p:ph type="title"/>
          </p:nvPr>
        </p:nvSpPr>
        <p:spPr>
          <a:xfrm>
            <a:off x="277792" y="723937"/>
            <a:ext cx="11678856" cy="1325563"/>
          </a:xfrm>
        </p:spPr>
        <p:txBody>
          <a:bodyPr>
            <a:normAutofit fontScale="90000"/>
          </a:bodyPr>
          <a:lstStyle/>
          <a:p>
            <a:pPr algn="ctr"/>
            <a:r>
              <a:rPr lang="en-US" sz="5800" dirty="0">
                <a:solidFill>
                  <a:schemeClr val="bg1"/>
                </a:solidFill>
                <a:latin typeface="+mn-lt"/>
              </a:rPr>
              <a:t>For free resources related to this video, please visit </a:t>
            </a:r>
            <a:r>
              <a:rPr lang="en-US" sz="4800" u="sng" dirty="0">
                <a:solidFill>
                  <a:schemeClr val="bg1"/>
                </a:solidFill>
                <a:latin typeface="+mn-lt"/>
              </a:rPr>
              <a:t>https://johnhiltoniii.com/TheBookofMormon </a:t>
            </a:r>
          </a:p>
        </p:txBody>
      </p:sp>
      <p:sp>
        <p:nvSpPr>
          <p:cNvPr id="3" name="Content Placeholder 2">
            <a:extLst>
              <a:ext uri="{FF2B5EF4-FFF2-40B4-BE49-F238E27FC236}">
                <a16:creationId xmlns:a16="http://schemas.microsoft.com/office/drawing/2014/main" id="{E7E065CC-7637-3CCE-EAA7-73C990468EA5}"/>
              </a:ext>
            </a:extLst>
          </p:cNvPr>
          <p:cNvSpPr>
            <a:spLocks noGrp="1"/>
          </p:cNvSpPr>
          <p:nvPr>
            <p:ph idx="1"/>
          </p:nvPr>
        </p:nvSpPr>
        <p:spPr>
          <a:xfrm>
            <a:off x="4479401" y="5416954"/>
            <a:ext cx="6422985" cy="3387464"/>
          </a:xfrm>
        </p:spPr>
        <p:txBody>
          <a:bodyPr>
            <a:normAutofit/>
          </a:bodyPr>
          <a:lstStyle/>
          <a:p>
            <a:pPr marL="0" indent="0">
              <a:buNone/>
            </a:pPr>
            <a:r>
              <a:rPr lang="en-US" sz="7200" dirty="0">
                <a:solidFill>
                  <a:schemeClr val="bg1"/>
                </a:solidFill>
              </a:rPr>
              <a:t>@johnhiltoniii</a:t>
            </a:r>
          </a:p>
        </p:txBody>
      </p:sp>
      <p:pic>
        <p:nvPicPr>
          <p:cNvPr id="1026" name="Picture 2" descr="Instagram - Wikipedia">
            <a:extLst>
              <a:ext uri="{FF2B5EF4-FFF2-40B4-BE49-F238E27FC236}">
                <a16:creationId xmlns:a16="http://schemas.microsoft.com/office/drawing/2014/main" id="{619A2C62-D790-F78A-7901-2905023E80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6517" y="5306993"/>
            <a:ext cx="1325563" cy="132556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19F8D15B-2A1B-7108-FA18-21841FF47164}"/>
              </a:ext>
            </a:extLst>
          </p:cNvPr>
          <p:cNvSpPr txBox="1">
            <a:spLocks/>
          </p:cNvSpPr>
          <p:nvPr/>
        </p:nvSpPr>
        <p:spPr>
          <a:xfrm>
            <a:off x="277792" y="3217763"/>
            <a:ext cx="11678856" cy="157061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a:ea typeface="+mj-ea"/>
                <a:cs typeface="+mj-cs"/>
              </a:rPr>
              <a:t>Join our course discussions on social media</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000" b="0" i="0" u="sng" strike="noStrike" kern="1200" cap="none" spc="0" normalizeH="0" baseline="0" noProof="0" dirty="0">
              <a:ln>
                <a:noFill/>
              </a:ln>
              <a:solidFill>
                <a:prstClr val="white"/>
              </a:solidFill>
              <a:effectLst/>
              <a:uLnTx/>
              <a:uFillTx/>
              <a:latin typeface="Calibri" panose="020F0502020204030204"/>
              <a:ea typeface="+mj-ea"/>
              <a:cs typeface="+mj-cs"/>
            </a:endParaRPr>
          </a:p>
        </p:txBody>
      </p:sp>
      <p:pic>
        <p:nvPicPr>
          <p:cNvPr id="5" name="Picture 2" descr="Backhand Index Pointing Down Emoji (U+1F447)">
            <a:extLst>
              <a:ext uri="{FF2B5EF4-FFF2-40B4-BE49-F238E27FC236}">
                <a16:creationId xmlns:a16="http://schemas.microsoft.com/office/drawing/2014/main" id="{665CF9ED-AD14-D2A7-0780-516C10444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8289" y="4278308"/>
            <a:ext cx="995422" cy="995422"/>
          </a:xfrm>
          <a:prstGeom prst="rect">
            <a:avLst/>
          </a:prstGeom>
          <a:solidFill>
            <a:schemeClr val="tx1"/>
          </a:solidFill>
        </p:spPr>
      </p:pic>
    </p:spTree>
    <p:extLst>
      <p:ext uri="{BB962C8B-B14F-4D97-AF65-F5344CB8AC3E}">
        <p14:creationId xmlns:p14="http://schemas.microsoft.com/office/powerpoint/2010/main" val="28724820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6D0DC-B492-DDB6-CCB0-CE89FE8701DA}"/>
              </a:ext>
            </a:extLst>
          </p:cNvPr>
          <p:cNvSpPr>
            <a:spLocks noGrp="1"/>
          </p:cNvSpPr>
          <p:nvPr>
            <p:ph type="title"/>
          </p:nvPr>
        </p:nvSpPr>
        <p:spPr>
          <a:xfrm>
            <a:off x="235351" y="5324512"/>
            <a:ext cx="11678856" cy="1325563"/>
          </a:xfrm>
        </p:spPr>
        <p:txBody>
          <a:bodyPr>
            <a:normAutofit/>
          </a:bodyPr>
          <a:lstStyle/>
          <a:p>
            <a:pPr algn="ctr"/>
            <a:r>
              <a:rPr lang="en-US" sz="4800" u="sng" dirty="0">
                <a:solidFill>
                  <a:schemeClr val="bg1"/>
                </a:solidFill>
                <a:latin typeface="+mn-lt"/>
              </a:rPr>
              <a:t>https://johnhiltoniii.com/SeekingJesus</a:t>
            </a:r>
          </a:p>
        </p:txBody>
      </p:sp>
      <p:sp>
        <p:nvSpPr>
          <p:cNvPr id="7" name="Content Placeholder 6">
            <a:extLst>
              <a:ext uri="{FF2B5EF4-FFF2-40B4-BE49-F238E27FC236}">
                <a16:creationId xmlns:a16="http://schemas.microsoft.com/office/drawing/2014/main" id="{6DA18FD4-CF1A-E01E-0703-93D2F6F86FD3}"/>
              </a:ext>
            </a:extLst>
          </p:cNvPr>
          <p:cNvSpPr>
            <a:spLocks noGrp="1"/>
          </p:cNvSpPr>
          <p:nvPr>
            <p:ph idx="1"/>
          </p:nvPr>
        </p:nvSpPr>
        <p:spPr>
          <a:xfrm>
            <a:off x="235351" y="301625"/>
            <a:ext cx="11508973" cy="4351338"/>
          </a:xfrm>
        </p:spPr>
        <p:txBody>
          <a:bodyPr>
            <a:normAutofit/>
          </a:bodyPr>
          <a:lstStyle/>
          <a:p>
            <a:pPr marL="0" indent="0" algn="ctr">
              <a:buNone/>
            </a:pPr>
            <a:r>
              <a:rPr lang="en-US" sz="4400" dirty="0">
                <a:solidFill>
                  <a:schemeClr val="bg1"/>
                </a:solidFill>
              </a:rPr>
              <a:t>You may also be interested in this </a:t>
            </a:r>
          </a:p>
          <a:p>
            <a:pPr marL="0" indent="0" algn="ctr">
              <a:buNone/>
            </a:pPr>
            <a:r>
              <a:rPr lang="en-US" sz="4400" dirty="0">
                <a:solidFill>
                  <a:schemeClr val="bg1"/>
                </a:solidFill>
              </a:rPr>
              <a:t>free video course…</a:t>
            </a:r>
          </a:p>
        </p:txBody>
      </p:sp>
      <p:pic>
        <p:nvPicPr>
          <p:cNvPr id="8" name="Picture 2" descr="Seeking Jesus, Class 1: Introduction - YouTube">
            <a:extLst>
              <a:ext uri="{FF2B5EF4-FFF2-40B4-BE49-F238E27FC236}">
                <a16:creationId xmlns:a16="http://schemas.microsoft.com/office/drawing/2014/main" id="{3C323937-156F-FFA0-7F88-BC5957604D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889" y="1829457"/>
            <a:ext cx="6379779" cy="3588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5656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6D0DC-B492-DDB6-CCB0-CE89FE8701DA}"/>
              </a:ext>
            </a:extLst>
          </p:cNvPr>
          <p:cNvSpPr>
            <a:spLocks noGrp="1"/>
          </p:cNvSpPr>
          <p:nvPr>
            <p:ph type="title"/>
          </p:nvPr>
        </p:nvSpPr>
        <p:spPr>
          <a:xfrm>
            <a:off x="159151" y="4942442"/>
            <a:ext cx="11873697" cy="1325563"/>
          </a:xfrm>
        </p:spPr>
        <p:txBody>
          <a:bodyPr>
            <a:noAutofit/>
          </a:bodyPr>
          <a:lstStyle/>
          <a:p>
            <a:pPr algn="ctr"/>
            <a:r>
              <a:rPr lang="en-US" sz="3600" dirty="0">
                <a:solidFill>
                  <a:schemeClr val="bg1"/>
                </a:solidFill>
                <a:latin typeface="+mn-lt"/>
              </a:rPr>
              <a:t>This video is not produced or endorsed by Brigham Young University or the Church of Jesus Christ of Latter-day Saints. </a:t>
            </a:r>
            <a:br>
              <a:rPr lang="en-US" sz="3600" dirty="0">
                <a:solidFill>
                  <a:schemeClr val="bg1"/>
                </a:solidFill>
                <a:latin typeface="+mn-lt"/>
              </a:rPr>
            </a:br>
            <a:r>
              <a:rPr lang="en-US" sz="3600" dirty="0">
                <a:solidFill>
                  <a:schemeClr val="bg1"/>
                </a:solidFill>
                <a:latin typeface="+mn-lt"/>
              </a:rPr>
              <a:t>John Hilton III is solely responsible </a:t>
            </a:r>
            <a:br>
              <a:rPr lang="en-US" sz="3600" dirty="0">
                <a:solidFill>
                  <a:schemeClr val="bg1"/>
                </a:solidFill>
                <a:latin typeface="+mn-lt"/>
              </a:rPr>
            </a:br>
            <a:r>
              <a:rPr lang="en-US" sz="3600" dirty="0">
                <a:solidFill>
                  <a:schemeClr val="bg1"/>
                </a:solidFill>
                <a:latin typeface="+mn-lt"/>
              </a:rPr>
              <a:t>for its contents</a:t>
            </a:r>
            <a:endParaRPr lang="en-US" sz="2800" u="sng" dirty="0">
              <a:solidFill>
                <a:schemeClr val="bg1"/>
              </a:solidFill>
              <a:latin typeface="+mn-lt"/>
            </a:endParaRPr>
          </a:p>
        </p:txBody>
      </p:sp>
      <p:sp>
        <p:nvSpPr>
          <p:cNvPr id="6" name="Title 1">
            <a:extLst>
              <a:ext uri="{FF2B5EF4-FFF2-40B4-BE49-F238E27FC236}">
                <a16:creationId xmlns:a16="http://schemas.microsoft.com/office/drawing/2014/main" id="{44FF3EB3-AF6E-AFD7-A217-7E43094988D0}"/>
              </a:ext>
            </a:extLst>
          </p:cNvPr>
          <p:cNvSpPr txBox="1">
            <a:spLocks/>
          </p:cNvSpPr>
          <p:nvPr/>
        </p:nvSpPr>
        <p:spPr>
          <a:xfrm>
            <a:off x="256572" y="841614"/>
            <a:ext cx="11678856" cy="247479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j-ea"/>
                <a:cs typeface="+mj-cs"/>
              </a:rPr>
              <a:t>Insights from, discussions with, and resources authored by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j-ea"/>
                <a:cs typeface="+mj-cs"/>
              </a:rPr>
              <a:t>by </a:t>
            </a:r>
            <a:r>
              <a:rPr kumimoji="0" lang="de-DE" sz="3200" b="0" i="0" u="none" strike="noStrike" kern="1200" cap="none" spc="0" normalizeH="0" baseline="0" noProof="0" dirty="0">
                <a:ln>
                  <a:noFill/>
                </a:ln>
                <a:solidFill>
                  <a:prstClr val="white"/>
                </a:solidFill>
                <a:effectLst/>
                <a:uLnTx/>
                <a:uFillTx/>
                <a:latin typeface="Calibri" panose="020F0502020204030204"/>
                <a:ea typeface="+mj-ea"/>
                <a:cs typeface="+mj-cs"/>
              </a:rPr>
              <a:t>Michael Drake, Heather Hardy and Alynda Kusch </a:t>
            </a:r>
            <a:r>
              <a:rPr kumimoji="0" lang="en-US" sz="3200" b="0" i="0" u="none" strike="noStrike" kern="1200" cap="none" spc="0" normalizeH="0" baseline="0" noProof="0" dirty="0">
                <a:ln>
                  <a:noFill/>
                </a:ln>
                <a:solidFill>
                  <a:prstClr val="white"/>
                </a:solidFill>
                <a:effectLst/>
                <a:uLnTx/>
                <a:uFillTx/>
                <a:latin typeface="Calibri" panose="020F0502020204030204"/>
                <a:ea typeface="+mj-ea"/>
                <a:cs typeface="+mj-cs"/>
              </a:rPr>
              <a:t>were used in the creation of this video.  See further acknowledgements at </a:t>
            </a:r>
            <a:r>
              <a:rPr kumimoji="0" lang="en-US" sz="3200" b="0" i="0" u="sng" strike="noStrike" kern="1200" cap="none" spc="0" normalizeH="0" baseline="0" noProof="0" dirty="0">
                <a:ln>
                  <a:noFill/>
                </a:ln>
                <a:solidFill>
                  <a:prstClr val="white"/>
                </a:solidFill>
                <a:effectLst/>
                <a:uLnTx/>
                <a:uFillTx/>
                <a:latin typeface="Calibri" panose="020F0502020204030204"/>
                <a:ea typeface="+mj-ea"/>
                <a:cs typeface="+mj-cs"/>
              </a:rPr>
              <a:t>https://johnhiltoniii.com/thebookofmormon</a:t>
            </a:r>
          </a:p>
        </p:txBody>
      </p:sp>
    </p:spTree>
    <p:extLst>
      <p:ext uri="{BB962C8B-B14F-4D97-AF65-F5344CB8AC3E}">
        <p14:creationId xmlns:p14="http://schemas.microsoft.com/office/powerpoint/2010/main" val="2250813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61010" y="228600"/>
            <a:ext cx="11269980" cy="1135380"/>
          </a:xfrm>
        </p:spPr>
        <p:txBody>
          <a:bodyPr>
            <a:noAutofit/>
          </a:bodyPr>
          <a:lstStyle/>
          <a:p>
            <a:pPr algn="ctr"/>
            <a:r>
              <a:rPr lang="en-US" sz="3600" b="1" dirty="0">
                <a:solidFill>
                  <a:schemeClr val="bg1"/>
                </a:solidFill>
                <a:latin typeface="Calibri" panose="020F0502020204030204" pitchFamily="34" charset="0"/>
                <a:cs typeface="Calibri" panose="020F0502020204030204" pitchFamily="34" charset="0"/>
              </a:rPr>
              <a:t>How do we know if a later Book of Mormon author intentionally refers to another, </a:t>
            </a:r>
            <a:br>
              <a:rPr lang="en-US" sz="3600" b="1" dirty="0">
                <a:solidFill>
                  <a:schemeClr val="bg1"/>
                </a:solidFill>
                <a:latin typeface="Calibri" panose="020F0502020204030204" pitchFamily="34" charset="0"/>
                <a:cs typeface="Calibri" panose="020F0502020204030204" pitchFamily="34" charset="0"/>
              </a:rPr>
            </a:br>
            <a:r>
              <a:rPr lang="en-US" sz="3600" b="1" dirty="0">
                <a:solidFill>
                  <a:schemeClr val="bg1"/>
                </a:solidFill>
                <a:latin typeface="Calibri" panose="020F0502020204030204" pitchFamily="34" charset="0"/>
                <a:cs typeface="Calibri" panose="020F0502020204030204" pitchFamily="34" charset="0"/>
              </a:rPr>
              <a:t>or if shared words are just coincidental?</a:t>
            </a:r>
          </a:p>
        </p:txBody>
      </p:sp>
      <p:sp>
        <p:nvSpPr>
          <p:cNvPr id="3" name="Content Placeholder 2"/>
          <p:cNvSpPr>
            <a:spLocks noGrp="1"/>
          </p:cNvSpPr>
          <p:nvPr>
            <p:ph idx="1"/>
          </p:nvPr>
        </p:nvSpPr>
        <p:spPr>
          <a:xfrm>
            <a:off x="571500" y="1611630"/>
            <a:ext cx="11384280" cy="5017770"/>
          </a:xfrm>
        </p:spPr>
        <p:txBody>
          <a:bodyPr>
            <a:normAutofit/>
          </a:bodyPr>
          <a:lstStyle/>
          <a:p>
            <a:pPr lvl="0"/>
            <a:r>
              <a:rPr lang="en-US" sz="3200" b="1" i="1" dirty="0">
                <a:solidFill>
                  <a:schemeClr val="bg1"/>
                </a:solidFill>
                <a:latin typeface="Calibri" panose="020F0502020204030204" pitchFamily="34" charset="0"/>
                <a:cs typeface="Calibri" panose="020F0502020204030204" pitchFamily="34" charset="0"/>
              </a:rPr>
              <a:t>Source</a:t>
            </a:r>
            <a:r>
              <a:rPr lang="en-US" sz="3200" b="1" dirty="0">
                <a:solidFill>
                  <a:schemeClr val="bg1"/>
                </a:solidFill>
                <a:latin typeface="Calibri" panose="020F0502020204030204" pitchFamily="34" charset="0"/>
                <a:cs typeface="Calibri" panose="020F0502020204030204" pitchFamily="34" charset="0"/>
              </a:rPr>
              <a:t>. Could a later author have had access to the purported source? </a:t>
            </a:r>
          </a:p>
          <a:p>
            <a:pPr lvl="0"/>
            <a:r>
              <a:rPr lang="en-US" sz="3200" b="1" i="1" dirty="0">
                <a:solidFill>
                  <a:schemeClr val="bg1"/>
                </a:solidFill>
                <a:latin typeface="Calibri" panose="020F0502020204030204" pitchFamily="34" charset="0"/>
                <a:cs typeface="Calibri" panose="020F0502020204030204" pitchFamily="34" charset="0"/>
              </a:rPr>
              <a:t>Uniqueness</a:t>
            </a:r>
            <a:r>
              <a:rPr lang="en-US" sz="3200" b="1" dirty="0">
                <a:solidFill>
                  <a:schemeClr val="bg1"/>
                </a:solidFill>
                <a:latin typeface="Calibri" panose="020F0502020204030204" pitchFamily="34" charset="0"/>
                <a:cs typeface="Calibri" panose="020F0502020204030204" pitchFamily="34" charset="0"/>
              </a:rPr>
              <a:t>. The less frequently the parallel phrases appear in scripture, the more likely that intentional intertextuality is present. </a:t>
            </a:r>
          </a:p>
          <a:p>
            <a:pPr lvl="0"/>
            <a:r>
              <a:rPr lang="en-US" sz="3200" b="1" i="1" dirty="0">
                <a:solidFill>
                  <a:schemeClr val="bg1"/>
                </a:solidFill>
                <a:latin typeface="Calibri" panose="020F0502020204030204" pitchFamily="34" charset="0"/>
                <a:cs typeface="Calibri" panose="020F0502020204030204" pitchFamily="34" charset="0"/>
              </a:rPr>
              <a:t>Length</a:t>
            </a:r>
            <a:r>
              <a:rPr lang="en-US" sz="3200" b="1" dirty="0">
                <a:solidFill>
                  <a:schemeClr val="bg1"/>
                </a:solidFill>
                <a:latin typeface="Calibri" panose="020F0502020204030204" pitchFamily="34" charset="0"/>
                <a:cs typeface="Calibri" panose="020F0502020204030204" pitchFamily="34" charset="0"/>
              </a:rPr>
              <a:t>. Longer identical phrases argue for more probable connections than shorter ones. </a:t>
            </a:r>
          </a:p>
          <a:p>
            <a:pPr lvl="0"/>
            <a:r>
              <a:rPr lang="en-US" sz="3200" b="1" i="1" dirty="0">
                <a:solidFill>
                  <a:schemeClr val="bg1"/>
                </a:solidFill>
                <a:latin typeface="Calibri" panose="020F0502020204030204" pitchFamily="34" charset="0"/>
                <a:cs typeface="Calibri" panose="020F0502020204030204" pitchFamily="34" charset="0"/>
              </a:rPr>
              <a:t>Context</a:t>
            </a:r>
            <a:r>
              <a:rPr lang="en-US" sz="3200" b="1" dirty="0">
                <a:solidFill>
                  <a:schemeClr val="bg1"/>
                </a:solidFill>
                <a:latin typeface="Calibri" panose="020F0502020204030204" pitchFamily="34" charset="0"/>
                <a:cs typeface="Calibri" panose="020F0502020204030204" pitchFamily="34" charset="0"/>
              </a:rPr>
              <a:t>. Are the contexts in which the phrases are used similar? Are there a series of allusions in close proximity to each other? </a:t>
            </a:r>
          </a:p>
        </p:txBody>
      </p:sp>
    </p:spTree>
    <p:extLst>
      <p:ext uri="{BB962C8B-B14F-4D97-AF65-F5344CB8AC3E}">
        <p14:creationId xmlns:p14="http://schemas.microsoft.com/office/powerpoint/2010/main" val="32785040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6775</TotalTime>
  <Words>5468</Words>
  <Application>Microsoft Office PowerPoint</Application>
  <PresentationFormat>Widescreen</PresentationFormat>
  <Paragraphs>321</Paragraphs>
  <Slides>86</Slides>
  <Notes>54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86</vt:i4>
      </vt:variant>
    </vt:vector>
  </HeadingPairs>
  <TitlesOfParts>
    <vt:vector size="94" baseType="lpstr">
      <vt:lpstr>Arial</vt:lpstr>
      <vt:lpstr>Calibri</vt:lpstr>
      <vt:lpstr>Calibri Light</vt:lpstr>
      <vt:lpstr>Google Sans</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Psalm 95 and the Book of Jacob</vt:lpstr>
      <vt:lpstr>PowerPoint Presentation</vt:lpstr>
      <vt:lpstr>How do we know if a later Book of Mormon author intentionally refers to another,  or if shared words are just coincidental?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 you know about Shemlon?</vt:lpstr>
      <vt:lpstr>PowerPoint Presentation</vt:lpstr>
      <vt:lpstr>PowerPoint Presentation</vt:lpstr>
      <vt:lpstr>PowerPoint Presentation</vt:lpstr>
      <vt:lpstr>Mosiah 19 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Theme of Deliverance:</vt:lpstr>
      <vt:lpstr>Contrast how each group reacts to being captured by Lamanites.</vt:lpstr>
      <vt:lpstr>Deliverance and the People of Limhi</vt:lpstr>
      <vt:lpstr>Deliverance and the People of Alma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free resources related to this video, please visit https://johnhiltoniii.com/TheBookofMormon </vt:lpstr>
      <vt:lpstr>https://johnhiltoniii.com/SeekingJesus</vt:lpstr>
      <vt:lpstr>This video is not produced or endorsed by Brigham Young University or the Church of Jesus Christ of Latter-day Saints.  John Hilton III is solely responsible  for its contents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Mosiah 7-12</dc:title>
  <dc:creator>Microsoft Office User</dc:creator>
  <cp:lastModifiedBy>John Hilton</cp:lastModifiedBy>
  <cp:revision>140</cp:revision>
  <dcterms:created xsi:type="dcterms:W3CDTF">2023-09-15T18:44:54Z</dcterms:created>
  <dcterms:modified xsi:type="dcterms:W3CDTF">2024-04-17T17:13:58Z</dcterms:modified>
</cp:coreProperties>
</file>