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Lst>
  <p:notesMasterIdLst>
    <p:notesMasterId r:id="rId84"/>
  </p:notesMasterIdLst>
  <p:sldIdLst>
    <p:sldId id="377" r:id="rId2"/>
    <p:sldId id="392" r:id="rId3"/>
    <p:sldId id="390" r:id="rId4"/>
    <p:sldId id="391" r:id="rId5"/>
    <p:sldId id="1347" r:id="rId6"/>
    <p:sldId id="572" r:id="rId7"/>
    <p:sldId id="574" r:id="rId8"/>
    <p:sldId id="659" r:id="rId9"/>
    <p:sldId id="386" r:id="rId10"/>
    <p:sldId id="610" r:id="rId11"/>
    <p:sldId id="611" r:id="rId12"/>
    <p:sldId id="382" r:id="rId13"/>
    <p:sldId id="657" r:id="rId14"/>
    <p:sldId id="613" r:id="rId15"/>
    <p:sldId id="567" r:id="rId16"/>
    <p:sldId id="395" r:id="rId17"/>
    <p:sldId id="1348" r:id="rId18"/>
    <p:sldId id="592" r:id="rId19"/>
    <p:sldId id="614" r:id="rId20"/>
    <p:sldId id="615" r:id="rId21"/>
    <p:sldId id="660" r:id="rId22"/>
    <p:sldId id="661" r:id="rId23"/>
    <p:sldId id="662" r:id="rId24"/>
    <p:sldId id="664" r:id="rId25"/>
    <p:sldId id="663" r:id="rId26"/>
    <p:sldId id="665" r:id="rId27"/>
    <p:sldId id="647" r:id="rId28"/>
    <p:sldId id="619" r:id="rId29"/>
    <p:sldId id="620" r:id="rId30"/>
    <p:sldId id="621" r:id="rId31"/>
    <p:sldId id="666" r:id="rId32"/>
    <p:sldId id="622" r:id="rId33"/>
    <p:sldId id="1349" r:id="rId34"/>
    <p:sldId id="624" r:id="rId35"/>
    <p:sldId id="625" r:id="rId36"/>
    <p:sldId id="628" r:id="rId37"/>
    <p:sldId id="526" r:id="rId38"/>
    <p:sldId id="658" r:id="rId39"/>
    <p:sldId id="630" r:id="rId40"/>
    <p:sldId id="645" r:id="rId41"/>
    <p:sldId id="650" r:id="rId42"/>
    <p:sldId id="631" r:id="rId43"/>
    <p:sldId id="632" r:id="rId44"/>
    <p:sldId id="568" r:id="rId45"/>
    <p:sldId id="633" r:id="rId46"/>
    <p:sldId id="634" r:id="rId47"/>
    <p:sldId id="635" r:id="rId48"/>
    <p:sldId id="652" r:id="rId49"/>
    <p:sldId id="637" r:id="rId50"/>
    <p:sldId id="653" r:id="rId51"/>
    <p:sldId id="636" r:id="rId52"/>
    <p:sldId id="361" r:id="rId53"/>
    <p:sldId id="667" r:id="rId54"/>
    <p:sldId id="668" r:id="rId55"/>
    <p:sldId id="654" r:id="rId56"/>
    <p:sldId id="669" r:id="rId57"/>
    <p:sldId id="656" r:id="rId58"/>
    <p:sldId id="670" r:id="rId59"/>
    <p:sldId id="671" r:id="rId60"/>
    <p:sldId id="655" r:id="rId61"/>
    <p:sldId id="672" r:id="rId62"/>
    <p:sldId id="416" r:id="rId63"/>
    <p:sldId id="638" r:id="rId64"/>
    <p:sldId id="639" r:id="rId65"/>
    <p:sldId id="1346" r:id="rId66"/>
    <p:sldId id="641" r:id="rId67"/>
    <p:sldId id="642" r:id="rId68"/>
    <p:sldId id="643" r:id="rId69"/>
    <p:sldId id="1353" r:id="rId70"/>
    <p:sldId id="417" r:id="rId71"/>
    <p:sldId id="1352" r:id="rId72"/>
    <p:sldId id="1351" r:id="rId73"/>
    <p:sldId id="1354" r:id="rId74"/>
    <p:sldId id="1342" r:id="rId75"/>
    <p:sldId id="1345" r:id="rId76"/>
    <p:sldId id="1344" r:id="rId77"/>
    <p:sldId id="570" r:id="rId78"/>
    <p:sldId id="571" r:id="rId79"/>
    <p:sldId id="573" r:id="rId80"/>
    <p:sldId id="612" r:id="rId81"/>
    <p:sldId id="616" r:id="rId82"/>
    <p:sldId id="623" r:id="rId8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Garamond" panose="020204040303010108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Garamond" panose="020204040303010108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Garamond" panose="020204040303010108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Garamond" panose="020204040303010108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61BB"/>
    <a:srgbClr val="1B0D31"/>
    <a:srgbClr val="FB6B75"/>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91498" autoAdjust="0"/>
  </p:normalViewPr>
  <p:slideViewPr>
    <p:cSldViewPr>
      <p:cViewPr varScale="1">
        <p:scale>
          <a:sx n="64" d="100"/>
          <a:sy n="64" d="100"/>
        </p:scale>
        <p:origin x="572" y="5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6627"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ltLang="en-US"/>
          </a:p>
        </p:txBody>
      </p:sp>
      <p:sp>
        <p:nvSpPr>
          <p:cNvPr id="307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6631"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5A356978-BC79-4C69-8BBE-3D1C750C5DB2}" type="slidenum">
              <a:rPr lang="en-US" altLang="en-US"/>
              <a:pPr/>
              <a:t>‹#›</a:t>
            </a:fld>
            <a:endParaRPr lang="en-US" altLang="en-US"/>
          </a:p>
        </p:txBody>
      </p:sp>
    </p:spTree>
    <p:extLst>
      <p:ext uri="{BB962C8B-B14F-4D97-AF65-F5344CB8AC3E}">
        <p14:creationId xmlns:p14="http://schemas.microsoft.com/office/powerpoint/2010/main" val="11892848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https://churchofjesuschrist.org/imgs/4977f5e19ff0cdb11337396de018f85177931a99/full/1920%2C/0/default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259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514269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https://churchofjesuschrist.org/imgs/46b43771b9a1d65f08c2654378ef2a3f2c0b33d6/full/1920%2C/0/default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370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https://churchofjesuschrist.org/imgs/4977f5e19ff0cdb11337396de018f85177931a99/full/1920%2C/0/default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29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https://churchofjesuschrist.org/imgs/4977f5e19ff0cdb11337396de018f85177931a99/full/1920%2C/0/default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1982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269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042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96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https://assets.churchofjesuschrist.org/ed/5d/ed5dd29c90bb29233bea92aa12ebd5141bfb37e1/paul_johnson_qsv_portrait.png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016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02650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https://churchofjesuschrist.org/imgs/0ece97bb1f3a5e882e10b5d70281c85a26ca5e2f/full/1920%2C/0/default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123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356978-BC79-4C69-8BBE-3D1C750C5DB2}" type="slidenum">
              <a:rPr lang="en-US" altLang="en-US" smtClean="0"/>
              <a:pPr/>
              <a:t>15</a:t>
            </a:fld>
            <a:endParaRPr lang="en-US" altLang="en-US"/>
          </a:p>
        </p:txBody>
      </p:sp>
    </p:spTree>
    <p:extLst>
      <p:ext uri="{BB962C8B-B14F-4D97-AF65-F5344CB8AC3E}">
        <p14:creationId xmlns:p14="http://schemas.microsoft.com/office/powerpoint/2010/main" val="510305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356978-BC79-4C69-8BBE-3D1C750C5DB2}" type="slidenum">
              <a:rPr lang="en-US" altLang="en-US" smtClean="0"/>
              <a:pPr/>
              <a:t>17</a:t>
            </a:fld>
            <a:endParaRPr lang="en-US" altLang="en-US"/>
          </a:p>
        </p:txBody>
      </p:sp>
    </p:spTree>
    <p:extLst>
      <p:ext uri="{BB962C8B-B14F-4D97-AF65-F5344CB8AC3E}">
        <p14:creationId xmlns:p14="http://schemas.microsoft.com/office/powerpoint/2010/main" val="4193419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https://mormonartsstg.lib.byu.edu/media/person/1007.jpg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589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https://churchofjesuschrist.org/imgs/8e8df54d00a6e8041d6ea601d6b3811cebf45c92/full/1920%2C/0/default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43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https://churchofjesuschrist.org/imgs/0ece97bb1f3a5e882e10b5d70281c85a26ca5e2f/full/1920%2C/0/default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165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https://mormonartsstg.lib.byu.edu/media/person/1007.jpg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4245069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https://mormonartsstg.lib.byu.edu/media/person/1007.jpg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954899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https://mormonartsstg.lib.byu.edu/media/person/1007.jpg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527771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https://mormonartsstg.lib.byu.edu/media/person/1007.jpg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829622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https://mormonartsstg.lib.byu.edu/media/person/1007.jpg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857985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https://mormonartsstg.lib.byu.edu/media/person/1007.jpg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13108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https://churchofjesuschrist.org/imgs/3bd4c1739ab34893244e91ff21e886d7f8f0b125/full/1920%2C/0/default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7999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https://churchofjesuschrist.org/imgs/202dce25970cf4e17a936ec9a91681abf83d1d81/full/1920%2C/0/default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916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https://churchofjesuschrist.org/imgs/1d1475beb0ef29604d20b259be33b95d23aa4ede/full/1920%2C/0/default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9918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https://churchofjesuschrist.org/imgs/1d1475beb0ef29604d20b259be33b95d23aa4ede/full/1920%2C/0/default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263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https://churchofjesuschrist.org/imgs/fcc9cb967db55930758bf3c199d05d3f0b31ecf5/full/1920%2C/0/default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929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https://churchofjesuschrist.org/imgs/fcc9cb967db55930758bf3c199d05d3f0b31ecf5/full/1920%2C/0/default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5656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https://churchofjesuschrist.org/imgs/ac116c0a357480ffedb2b45a97e17d2880822955/full/1920%2C/0/default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853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https://churchofjesuschrist.org/imgs/d3b66313b4d9cec34112395df88d1e1a73f8ab1c/full/1920%2C/0/default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2034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40063185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183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4463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600556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8733029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3525027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433881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6459430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7851533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3491553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https://www.pexels.com/photo/dense-forest-with-thin-trees-18736326/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5687342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https://www.pexels.com/photo/aerial-photo-of-empty-meandering-road-in-between-forest-2876511/</a:t>
            </a:r>
          </a:p>
        </p:txBody>
      </p:sp>
      <p:sp>
        <p:nvSpPr>
          <p:cNvPr id="4" name="Slide Number Placeholder 3"/>
          <p:cNvSpPr>
            <a:spLocks noGrp="1"/>
          </p:cNvSpPr>
          <p:nvPr>
            <p:ph type="sldNum" sz="quarter" idx="5"/>
          </p:nvPr>
        </p:nvSpPr>
        <p:spPr/>
        <p:txBody>
          <a:bodyPr/>
          <a:lstStyle/>
          <a:p>
            <a:fld id="{5A356978-BC79-4C69-8BBE-3D1C750C5DB2}" type="slidenum">
              <a:rPr lang="en-US" altLang="en-US" smtClean="0"/>
              <a:pPr/>
              <a:t>48</a:t>
            </a:fld>
            <a:endParaRPr lang="en-US" altLang="en-US"/>
          </a:p>
        </p:txBody>
      </p:sp>
    </p:spTree>
    <p:extLst>
      <p:ext uri="{BB962C8B-B14F-4D97-AF65-F5344CB8AC3E}">
        <p14:creationId xmlns:p14="http://schemas.microsoft.com/office/powerpoint/2010/main" val="9768286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3730050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https://www.churchofjesuschrist.org/bc/content/shared/content/images/leaders/boyd-k-packer-large.jpg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2479558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5F4BFE2B-67ED-2EA9-D608-86626F381E1C}"/>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7E847A9C-DE92-CAE2-5294-205BAFCBF91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700" name="Slide Number Placeholder 3">
            <a:extLst>
              <a:ext uri="{FF2B5EF4-FFF2-40B4-BE49-F238E27FC236}">
                <a16:creationId xmlns:a16="http://schemas.microsoft.com/office/drawing/2014/main" id="{AFF9E8A6-271C-00C7-8638-8B48657C588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C614A5F-145A-4393-836E-7EEF7DEA5AB8}" type="slidenum">
              <a:rPr lang="en-US" altLang="en-US">
                <a:latin typeface="Arial" panose="020B0604020202020204" pitchFamily="34" charset="0"/>
              </a:rPr>
              <a:pPr/>
              <a:t>52</a:t>
            </a:fld>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5855964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97691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https://www.flickr.com/photos/sumofmarc/7149072697/</a:t>
            </a:r>
          </a:p>
        </p:txBody>
      </p:sp>
      <p:sp>
        <p:nvSpPr>
          <p:cNvPr id="4" name="Slide Number Placeholder 3"/>
          <p:cNvSpPr>
            <a:spLocks noGrp="1"/>
          </p:cNvSpPr>
          <p:nvPr>
            <p:ph type="sldNum" sz="quarter" idx="5"/>
          </p:nvPr>
        </p:nvSpPr>
        <p:spPr/>
        <p:txBody>
          <a:bodyPr/>
          <a:lstStyle/>
          <a:p>
            <a:fld id="{5A356978-BC79-4C69-8BBE-3D1C750C5DB2}" type="slidenum">
              <a:rPr lang="en-US" altLang="en-US" smtClean="0"/>
              <a:pPr/>
              <a:t>55</a:t>
            </a:fld>
            <a:endParaRPr lang="en-US" altLang="en-US"/>
          </a:p>
        </p:txBody>
      </p:sp>
    </p:spTree>
    <p:extLst>
      <p:ext uri="{BB962C8B-B14F-4D97-AF65-F5344CB8AC3E}">
        <p14:creationId xmlns:p14="http://schemas.microsoft.com/office/powerpoint/2010/main" val="10134519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2602533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9452868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0143797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https://pixabay.com/photos/taking-notes-training-writing-3475991/</a:t>
            </a:r>
          </a:p>
        </p:txBody>
      </p:sp>
      <p:sp>
        <p:nvSpPr>
          <p:cNvPr id="4" name="Slide Number Placeholder 3"/>
          <p:cNvSpPr>
            <a:spLocks noGrp="1"/>
          </p:cNvSpPr>
          <p:nvPr>
            <p:ph type="sldNum" sz="quarter" idx="5"/>
          </p:nvPr>
        </p:nvSpPr>
        <p:spPr/>
        <p:txBody>
          <a:bodyPr/>
          <a:lstStyle/>
          <a:p>
            <a:fld id="{5A356978-BC79-4C69-8BBE-3D1C750C5DB2}" type="slidenum">
              <a:rPr lang="en-US" altLang="en-US" smtClean="0"/>
              <a:pPr/>
              <a:t>60</a:t>
            </a:fld>
            <a:endParaRPr lang="en-US" altLang="en-US"/>
          </a:p>
        </p:txBody>
      </p:sp>
    </p:spTree>
    <p:extLst>
      <p:ext uri="{BB962C8B-B14F-4D97-AF65-F5344CB8AC3E}">
        <p14:creationId xmlns:p14="http://schemas.microsoft.com/office/powerpoint/2010/main" val="30558936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5F4BFE2B-67ED-2EA9-D608-86626F381E1C}"/>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7E847A9C-DE92-CAE2-5294-205BAFCBF91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9700" name="Slide Number Placeholder 3">
            <a:extLst>
              <a:ext uri="{FF2B5EF4-FFF2-40B4-BE49-F238E27FC236}">
                <a16:creationId xmlns:a16="http://schemas.microsoft.com/office/drawing/2014/main" id="{AFF9E8A6-271C-00C7-8638-8B48657C588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C614A5F-145A-4393-836E-7EEF7DEA5AB8}"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2557329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818A344-0106-D323-E642-124C8D5DCD8F}"/>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09ABFEBC-AB04-AE0A-15A3-4140AF5FA3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628" name="Slide Number Placeholder 3">
            <a:extLst>
              <a:ext uri="{FF2B5EF4-FFF2-40B4-BE49-F238E27FC236}">
                <a16:creationId xmlns:a16="http://schemas.microsoft.com/office/drawing/2014/main" id="{181E913B-6691-2079-9B7C-DB4C09EDDA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715952B-AC20-429F-94D5-77C6234BAB1A}" type="slidenum">
              <a:rPr lang="en-US" altLang="en-US">
                <a:latin typeface="Arial" panose="020B0604020202020204" pitchFamily="34" charset="0"/>
              </a:rPr>
              <a:pPr/>
              <a:t>62</a:t>
            </a:fld>
            <a:endParaRPr lang="en-US" altLang="en-US">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https://churchofjesuschrist.org/imgs/24c4ec06fcb57100127e3ed3207bac67ed4049e2/full/1920%2C/0/default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3819062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https://churchofjesuschrist.org/imgs/e897ee929bbbc99d06f0c43797b300c96096da5d/full/1920%2C/0/default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6986600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818A344-0106-D323-E642-124C8D5DCD8F}"/>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09ABFEBC-AB04-AE0A-15A3-4140AF5FA3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628" name="Slide Number Placeholder 3">
            <a:extLst>
              <a:ext uri="{FF2B5EF4-FFF2-40B4-BE49-F238E27FC236}">
                <a16:creationId xmlns:a16="http://schemas.microsoft.com/office/drawing/2014/main" id="{181E913B-6691-2079-9B7C-DB4C09EDDA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715952B-AC20-429F-94D5-77C6234BAB1A}" type="slidenum">
              <a:rPr lang="en-US" altLang="en-US">
                <a:latin typeface="Arial" panose="020B0604020202020204" pitchFamily="34" charset="0"/>
              </a:rPr>
              <a:pPr/>
              <a:t>65</a:t>
            </a:fld>
            <a:endParaRPr lang="en-US" altLang="en-US">
              <a:latin typeface="Arial" panose="020B0604020202020204" pitchFamily="34" charset="0"/>
            </a:endParaRPr>
          </a:p>
        </p:txBody>
      </p:sp>
    </p:spTree>
    <p:extLst>
      <p:ext uri="{BB962C8B-B14F-4D97-AF65-F5344CB8AC3E}">
        <p14:creationId xmlns:p14="http://schemas.microsoft.com/office/powerpoint/2010/main" val="19974304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https://news-hk.churchofjesuschrist.org/eng/media/960x1280/oaks-bio-resized-hke1.jpg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982396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https://news-hk.churchofjesuschrist.org/eng/media/960x1280/oaks-bio-resized-hke1.jpg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6145676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https://news-hk.churchofjesuschrist.org/eng/media/960x1280/oaks-bio-resized-hke1.jpg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903827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07FFCB00-65FC-AB81-92C5-46F71A5F8962}"/>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6EF56AF-4E80-8B4B-5FD0-E32AE5E2C1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0180" name="Slide Number Placeholder 3">
            <a:extLst>
              <a:ext uri="{FF2B5EF4-FFF2-40B4-BE49-F238E27FC236}">
                <a16:creationId xmlns:a16="http://schemas.microsoft.com/office/drawing/2014/main" id="{EDC6676C-448A-1905-34CC-BC737256ED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BF34B2-6F2B-4AB7-BAF4-F94693D3CF20}" type="slidenum">
              <a:rPr lang="en-US" altLang="en-US">
                <a:latin typeface="Arial" panose="020B0604020202020204" pitchFamily="34" charset="0"/>
              </a:rPr>
              <a:pPr/>
              <a:t>69</a:t>
            </a:fld>
            <a:endParaRPr lang="en-US" altLang="en-US">
              <a:latin typeface="Arial" panose="020B0604020202020204" pitchFamily="34" charset="0"/>
            </a:endParaRPr>
          </a:p>
        </p:txBody>
      </p:sp>
    </p:spTree>
    <p:extLst>
      <p:ext uri="{BB962C8B-B14F-4D97-AF65-F5344CB8AC3E}">
        <p14:creationId xmlns:p14="http://schemas.microsoft.com/office/powerpoint/2010/main" val="7064812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07FFCB00-65FC-AB81-92C5-46F71A5F8962}"/>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6EF56AF-4E80-8B4B-5FD0-E32AE5E2C1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0180" name="Slide Number Placeholder 3">
            <a:extLst>
              <a:ext uri="{FF2B5EF4-FFF2-40B4-BE49-F238E27FC236}">
                <a16:creationId xmlns:a16="http://schemas.microsoft.com/office/drawing/2014/main" id="{EDC6676C-448A-1905-34CC-BC737256ED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BF34B2-6F2B-4AB7-BAF4-F94693D3CF20}" type="slidenum">
              <a:rPr lang="en-US" altLang="en-US">
                <a:latin typeface="Arial" panose="020B0604020202020204" pitchFamily="34" charset="0"/>
              </a:rPr>
              <a:pPr/>
              <a:t>70</a:t>
            </a:fld>
            <a:endParaRPr lang="en-US" altLang="en-US">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07FFCB00-65FC-AB81-92C5-46F71A5F8962}"/>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6EF56AF-4E80-8B4B-5FD0-E32AE5E2C1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0180" name="Slide Number Placeholder 3">
            <a:extLst>
              <a:ext uri="{FF2B5EF4-FFF2-40B4-BE49-F238E27FC236}">
                <a16:creationId xmlns:a16="http://schemas.microsoft.com/office/drawing/2014/main" id="{EDC6676C-448A-1905-34CC-BC737256ED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BF34B2-6F2B-4AB7-BAF4-F94693D3CF20}" type="slidenum">
              <a:rPr lang="en-US" altLang="en-US">
                <a:latin typeface="Arial" panose="020B0604020202020204" pitchFamily="34" charset="0"/>
              </a:rPr>
              <a:pPr/>
              <a:t>71</a:t>
            </a:fld>
            <a:endParaRPr lang="en-US" altLang="en-US">
              <a:latin typeface="Arial" panose="020B0604020202020204" pitchFamily="34" charset="0"/>
            </a:endParaRPr>
          </a:p>
        </p:txBody>
      </p:sp>
    </p:spTree>
    <p:extLst>
      <p:ext uri="{BB962C8B-B14F-4D97-AF65-F5344CB8AC3E}">
        <p14:creationId xmlns:p14="http://schemas.microsoft.com/office/powerpoint/2010/main" val="33562954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07FFCB00-65FC-AB81-92C5-46F71A5F8962}"/>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6EF56AF-4E80-8B4B-5FD0-E32AE5E2C1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0180" name="Slide Number Placeholder 3">
            <a:extLst>
              <a:ext uri="{FF2B5EF4-FFF2-40B4-BE49-F238E27FC236}">
                <a16:creationId xmlns:a16="http://schemas.microsoft.com/office/drawing/2014/main" id="{EDC6676C-448A-1905-34CC-BC737256ED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BF34B2-6F2B-4AB7-BAF4-F94693D3CF20}" type="slidenum">
              <a:rPr lang="en-US" altLang="en-US">
                <a:latin typeface="Arial" panose="020B0604020202020204" pitchFamily="34" charset="0"/>
              </a:rPr>
              <a:pPr/>
              <a:t>72</a:t>
            </a:fld>
            <a:endParaRPr lang="en-US" altLang="en-US">
              <a:latin typeface="Arial" panose="020B0604020202020204" pitchFamily="34" charset="0"/>
            </a:endParaRPr>
          </a:p>
        </p:txBody>
      </p:sp>
    </p:spTree>
    <p:extLst>
      <p:ext uri="{BB962C8B-B14F-4D97-AF65-F5344CB8AC3E}">
        <p14:creationId xmlns:p14="http://schemas.microsoft.com/office/powerpoint/2010/main" val="449517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07FFCB00-65FC-AB81-92C5-46F71A5F8962}"/>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6EF56AF-4E80-8B4B-5FD0-E32AE5E2C1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0180" name="Slide Number Placeholder 3">
            <a:extLst>
              <a:ext uri="{FF2B5EF4-FFF2-40B4-BE49-F238E27FC236}">
                <a16:creationId xmlns:a16="http://schemas.microsoft.com/office/drawing/2014/main" id="{EDC6676C-448A-1905-34CC-BC737256ED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BF34B2-6F2B-4AB7-BAF4-F94693D3CF20}" type="slidenum">
              <a:rPr lang="en-US" altLang="en-US">
                <a:latin typeface="Arial" panose="020B0604020202020204" pitchFamily="34" charset="0"/>
              </a:rPr>
              <a:pPr/>
              <a:t>73</a:t>
            </a:fld>
            <a:endParaRPr lang="en-US" altLang="en-US">
              <a:latin typeface="Arial" panose="020B0604020202020204" pitchFamily="34" charset="0"/>
            </a:endParaRPr>
          </a:p>
        </p:txBody>
      </p:sp>
    </p:spTree>
    <p:extLst>
      <p:ext uri="{BB962C8B-B14F-4D97-AF65-F5344CB8AC3E}">
        <p14:creationId xmlns:p14="http://schemas.microsoft.com/office/powerpoint/2010/main" val="23247180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7F74E1-3A51-4338-ACBD-186AD90FF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5071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https://churchofjesuschrist.org/imgs/d6526d0a2f16e180f584f10f40a86afbe24878f9/full/1920%2C/0/default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42928851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https://churchofjesuschrist.org/imgs/f03d643de24c4e8c598b159a326a63fa271ea1b8/full/1920%2C/0/default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2962287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https://churchofjesuschrist.org/imgs/24c4ec06fcb57100127e3ed3207bac67ed4049e2/full/1920%2C/0/default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1303828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https://churchofjesuschrist.org/imgs/43423bbdfe45696f10919fa849f108cf3c3f28ff/full/1920%2C/0/default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4893954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https://churchofjesuschrist.org/imgs/3bd4c1739ab34893244e91ff21e886d7f8f0b125/full/1920%2C/0/default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7278444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https://churchofjesuschrist.org/imgs/ac116c0a357480ffedb2b45a97e17d2880822955/full/1920%2C/0/default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106700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CCB18-537D-3655-9EA2-26C38F7D73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1518CD-4ECC-3B22-047C-D42C65C38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8000AE-691B-EDE3-AE5D-CADBC7070E68}"/>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5" name="Footer Placeholder 4">
            <a:extLst>
              <a:ext uri="{FF2B5EF4-FFF2-40B4-BE49-F238E27FC236}">
                <a16:creationId xmlns:a16="http://schemas.microsoft.com/office/drawing/2014/main" id="{2DF0284D-FA50-02FC-4D41-8416AEFF69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73E3FB-FEA3-C556-9DBD-DE5FED5887D8}"/>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973049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A2007-1E93-7997-A1D1-5F653B9B27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573F3-C30E-9E02-8D02-225D91114B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0BC28-F3D3-5A2F-5386-BA39080EF3DD}"/>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5" name="Footer Placeholder 4">
            <a:extLst>
              <a:ext uri="{FF2B5EF4-FFF2-40B4-BE49-F238E27FC236}">
                <a16:creationId xmlns:a16="http://schemas.microsoft.com/office/drawing/2014/main" id="{8C6EBF1E-5D6F-ACD9-EC50-7A8227D299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32D0B-20D6-AFA3-A409-38588F9BE018}"/>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00065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E3AC-68F3-C7FE-963E-8BF98CE2E5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60D2FF-1827-9AC0-62CA-788132A1CD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697C25-1D79-3E18-DA76-891656BEA5B4}"/>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5" name="Footer Placeholder 4">
            <a:extLst>
              <a:ext uri="{FF2B5EF4-FFF2-40B4-BE49-F238E27FC236}">
                <a16:creationId xmlns:a16="http://schemas.microsoft.com/office/drawing/2014/main" id="{8D05B3D5-EBC6-3227-98E9-4BE3B27428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41280-D8F1-F4C4-004D-7F99B48793F6}"/>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3799178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974FE-FC84-1161-9681-E4EF1FFC8D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546839-689C-CACF-95CB-E45ED4C0F3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B6705C-DB58-677D-CEDB-87A05C1F86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8E4997-FE56-6D78-5ED4-67CAEB2512F1}"/>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6" name="Footer Placeholder 5">
            <a:extLst>
              <a:ext uri="{FF2B5EF4-FFF2-40B4-BE49-F238E27FC236}">
                <a16:creationId xmlns:a16="http://schemas.microsoft.com/office/drawing/2014/main" id="{EA9E6168-E992-F281-BB53-9D60E4A30B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408C6-DD4F-5ED7-522F-25D1803DB265}"/>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048656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65A4-6C22-2EDB-9824-F52B66DCC3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0FEF83-2B7D-DD99-2B0E-64E7A1D47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81B5E3-685E-4594-5D66-6D402E6A36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C938AF-9002-9D27-E470-D9A7F47A28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A64176-E2EB-F00F-CF4B-912FECADF1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D0E108-1533-23DE-D4D1-0099FC74D187}"/>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8" name="Footer Placeholder 7">
            <a:extLst>
              <a:ext uri="{FF2B5EF4-FFF2-40B4-BE49-F238E27FC236}">
                <a16:creationId xmlns:a16="http://schemas.microsoft.com/office/drawing/2014/main" id="{D2EA69A0-0DF0-FB81-8A0D-951D1A568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B50C70-C8B2-8F89-4E59-B84A081A0807}"/>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672265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94E1-A4FB-7469-FEB0-1E4DFC8D95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ED79BB-9DC2-0500-799A-7AF84436174B}"/>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4" name="Footer Placeholder 3">
            <a:extLst>
              <a:ext uri="{FF2B5EF4-FFF2-40B4-BE49-F238E27FC236}">
                <a16:creationId xmlns:a16="http://schemas.microsoft.com/office/drawing/2014/main" id="{FA0B398C-088B-C88D-411F-03098447F3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738330-0B49-1A03-5F48-C23775658D53}"/>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548718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5FF3FC-BDB2-07FB-6FE4-71F19B7FB1C6}"/>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3" name="Footer Placeholder 2">
            <a:extLst>
              <a:ext uri="{FF2B5EF4-FFF2-40B4-BE49-F238E27FC236}">
                <a16:creationId xmlns:a16="http://schemas.microsoft.com/office/drawing/2014/main" id="{EFD7D7AF-5A4B-DECB-1E4B-EEB7BC58D0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5D1EE1-4C31-D540-F1AA-C9FEEDEAA1FD}"/>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35350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F440-9879-3279-81F2-B89C78A49C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293168-78C2-98C5-DBD6-46586325E3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4FEE1E-5C61-D503-C8ED-1DE094729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975F80-3303-B854-4E7C-32FE3F4C0D81}"/>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6" name="Footer Placeholder 5">
            <a:extLst>
              <a:ext uri="{FF2B5EF4-FFF2-40B4-BE49-F238E27FC236}">
                <a16:creationId xmlns:a16="http://schemas.microsoft.com/office/drawing/2014/main" id="{E3E1E59A-96DD-48CC-DB51-D9BD851252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197B7D-3A37-A8F7-00BB-7F13C7C9F17B}"/>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846430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EBC8-2FC8-49A9-FEBE-BF2E3D3C32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7CF644-38EF-3A5F-F649-A6AE13B394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D2F76B-357B-BE25-DED5-0CD7CF13EB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3AB642-CEF9-2880-D370-9E1A86C76DCB}"/>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6" name="Footer Placeholder 5">
            <a:extLst>
              <a:ext uri="{FF2B5EF4-FFF2-40B4-BE49-F238E27FC236}">
                <a16:creationId xmlns:a16="http://schemas.microsoft.com/office/drawing/2014/main" id="{620FCB48-CE2A-8508-B05E-9AAE72211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C2128-1121-1C3E-211A-10B3821061AC}"/>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060333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2F14-5571-679D-F01A-8A2155BE03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A06146-88C0-5D1D-9A10-E269BAB459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B2D1C-864A-B613-4794-1BF4BD1DED63}"/>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5" name="Footer Placeholder 4">
            <a:extLst>
              <a:ext uri="{FF2B5EF4-FFF2-40B4-BE49-F238E27FC236}">
                <a16:creationId xmlns:a16="http://schemas.microsoft.com/office/drawing/2014/main" id="{5E90E54E-CD76-CDBF-6498-81363BE7DA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97FDE-C891-46B6-5AFA-6661EF744E73}"/>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189822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7FCB6E-B6FC-9EB8-5595-F74BF5707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75997B-B694-B1DD-5703-1222772670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EDE9A-29F7-0AEB-70DB-F52845CE9852}"/>
              </a:ext>
            </a:extLst>
          </p:cNvPr>
          <p:cNvSpPr>
            <a:spLocks noGrp="1"/>
          </p:cNvSpPr>
          <p:nvPr>
            <p:ph type="dt" sz="half" idx="10"/>
          </p:nvPr>
        </p:nvSpPr>
        <p:spPr/>
        <p:txBody>
          <a:bodyPr/>
          <a:lstStyle/>
          <a:p>
            <a:fld id="{5F23CF77-CF8E-4FDA-A27A-DE34C57AFCC4}" type="datetimeFigureOut">
              <a:rPr lang="en-US" smtClean="0"/>
              <a:t>5/13/2024</a:t>
            </a:fld>
            <a:endParaRPr lang="en-US"/>
          </a:p>
        </p:txBody>
      </p:sp>
      <p:sp>
        <p:nvSpPr>
          <p:cNvPr id="5" name="Footer Placeholder 4">
            <a:extLst>
              <a:ext uri="{FF2B5EF4-FFF2-40B4-BE49-F238E27FC236}">
                <a16:creationId xmlns:a16="http://schemas.microsoft.com/office/drawing/2014/main" id="{32729753-7D06-26E6-C8A4-9E780F7AE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71473-E539-B18E-1880-0B809C914B4A}"/>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882503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2DA072-289F-F4B4-D81A-751BCB562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C132DE-F149-6C4A-F98F-0DC38643E9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5E4AA3-DD4F-A835-5159-4A09702F90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3CF77-CF8E-4FDA-A27A-DE34C57AFCC4}" type="datetimeFigureOut">
              <a:rPr lang="en-US" smtClean="0"/>
              <a:t>5/13/2024</a:t>
            </a:fld>
            <a:endParaRPr lang="en-US"/>
          </a:p>
        </p:txBody>
      </p:sp>
      <p:sp>
        <p:nvSpPr>
          <p:cNvPr id="5" name="Footer Placeholder 4">
            <a:extLst>
              <a:ext uri="{FF2B5EF4-FFF2-40B4-BE49-F238E27FC236}">
                <a16:creationId xmlns:a16="http://schemas.microsoft.com/office/drawing/2014/main" id="{4D373C6B-F4B9-4859-504B-7C01169EF3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4531F1-7CC0-3230-80D8-160D464632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3DBC6-753B-4E64-A2B7-AAF32569ACC3}" type="slidenum">
              <a:rPr lang="en-US" smtClean="0"/>
              <a:t>‹#›</a:t>
            </a:fld>
            <a:endParaRPr lang="en-US"/>
          </a:p>
        </p:txBody>
      </p:sp>
    </p:spTree>
    <p:extLst>
      <p:ext uri="{BB962C8B-B14F-4D97-AF65-F5344CB8AC3E}">
        <p14:creationId xmlns:p14="http://schemas.microsoft.com/office/powerpoint/2010/main" val="624803364"/>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248400" y="174868"/>
            <a:ext cx="5727577" cy="67403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“Nevertheless Alma labored much in the spirit,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wrestling with God in mighty prayer</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that he would pour out his Spirit upon the people who were in the city; that he would also grant that he might baptize them unto repentance.”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8:10</a:t>
            </a:r>
          </a:p>
        </p:txBody>
      </p:sp>
    </p:spTree>
    <p:extLst>
      <p:ext uri="{BB962C8B-B14F-4D97-AF65-F5344CB8AC3E}">
        <p14:creationId xmlns:p14="http://schemas.microsoft.com/office/powerpoint/2010/main" val="165623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007130-C221-71B5-8C21-BFF9A1DB4C19}"/>
              </a:ext>
            </a:extLst>
          </p:cNvPr>
          <p:cNvSpPr txBox="1"/>
          <p:nvPr/>
        </p:nvSpPr>
        <p:spPr>
          <a:xfrm>
            <a:off x="474784" y="1550602"/>
            <a:ext cx="11277602" cy="4686076"/>
          </a:xfrm>
          <a:prstGeom prst="rect">
            <a:avLst/>
          </a:prstGeom>
          <a:effectLst>
            <a:glow rad="101600">
              <a:schemeClr val="tx1">
                <a:alpha val="60000"/>
              </a:schemeClr>
            </a:glow>
          </a:effectLst>
        </p:spPr>
        <p:txBody>
          <a:bodyPr vert="horz" lIns="91440" tIns="45720" rIns="91440" bIns="45720" rtlCol="0" anchor="t">
            <a:normAutofit/>
          </a:bodyPr>
          <a:lstStyle/>
          <a:p>
            <a:pPr marL="223520" marR="0" lvl="0" indent="-223520"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Calibri"/>
                <a:cs typeface="Calibri"/>
              </a:rPr>
              <a:t>"And it came to pass that the people of </a:t>
            </a:r>
            <a:r>
              <a:rPr kumimoji="0" lang="en-US" sz="4800" b="1" i="0" u="none" strike="noStrike" kern="1200" cap="none" spc="0" normalizeH="0" baseline="0" noProof="0" err="1">
                <a:ln>
                  <a:noFill/>
                </a:ln>
                <a:solidFill>
                  <a:prstClr val="white"/>
                </a:solidFill>
                <a:effectLst>
                  <a:glow rad="190500">
                    <a:prstClr val="black">
                      <a:alpha val="75000"/>
                    </a:prstClr>
                  </a:glow>
                </a:effectLst>
                <a:uLnTx/>
                <a:uFillTx/>
                <a:latin typeface="Calibri"/>
                <a:ea typeface="Calibri"/>
                <a:cs typeface="Calibri"/>
              </a:rPr>
              <a:t>Ammonihah</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rPr>
              <a:t> listened to Alma’s words, and fed him delicious meals."</a:t>
            </a:r>
          </a:p>
          <a:p>
            <a:pPr marL="223520" marR="0" lvl="0" indent="-223520" algn="l" defTabSz="914400" rtl="0" eaLnBrk="0" fontAlgn="base" latinLnBrk="0" hangingPunct="0">
              <a:lnSpc>
                <a:spcPct val="9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endParaRPr>
          </a:p>
          <a:p>
            <a:pPr marL="223520" marR="0" lvl="0" indent="-223520" algn="l" defTabSz="914400" rtl="0" eaLnBrk="0" fontAlgn="base" latinLnBrk="0" hangingPunct="0">
              <a:lnSpc>
                <a:spcPct val="9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endParaRPr>
          </a:p>
        </p:txBody>
      </p:sp>
      <p:sp>
        <p:nvSpPr>
          <p:cNvPr id="5" name="TextBox 4">
            <a:extLst>
              <a:ext uri="{FF2B5EF4-FFF2-40B4-BE49-F238E27FC236}">
                <a16:creationId xmlns:a16="http://schemas.microsoft.com/office/drawing/2014/main" id="{A3BF3A20-4A61-3076-DDA3-446E2E39DBA6}"/>
              </a:ext>
            </a:extLst>
          </p:cNvPr>
          <p:cNvSpPr txBox="1"/>
          <p:nvPr/>
        </p:nvSpPr>
        <p:spPr>
          <a:xfrm>
            <a:off x="1219200" y="228600"/>
            <a:ext cx="9753599" cy="76944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Calibri"/>
                <a:cs typeface="Calibri"/>
              </a:rPr>
              <a:t>Alma 8:11</a:t>
            </a:r>
          </a:p>
        </p:txBody>
      </p:sp>
    </p:spTree>
    <p:extLst>
      <p:ext uri="{BB962C8B-B14F-4D97-AF65-F5344CB8AC3E}">
        <p14:creationId xmlns:p14="http://schemas.microsoft.com/office/powerpoint/2010/main" val="21728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007130-C221-71B5-8C21-BFF9A1DB4C19}"/>
              </a:ext>
            </a:extLst>
          </p:cNvPr>
          <p:cNvSpPr txBox="1"/>
          <p:nvPr/>
        </p:nvSpPr>
        <p:spPr>
          <a:xfrm>
            <a:off x="474784" y="1550602"/>
            <a:ext cx="11277602" cy="4686076"/>
          </a:xfrm>
          <a:prstGeom prst="rect">
            <a:avLst/>
          </a:prstGeom>
          <a:effectLst>
            <a:glow rad="101600">
              <a:schemeClr val="tx1">
                <a:alpha val="60000"/>
              </a:schemeClr>
            </a:glow>
          </a:effectLst>
        </p:spPr>
        <p:txBody>
          <a:bodyPr vert="horz" lIns="91440" tIns="45720" rIns="91440" bIns="45720" rtlCol="0" anchor="t">
            <a:normAutofit/>
          </a:bodyPr>
          <a:lstStyle/>
          <a:p>
            <a:pPr marL="223520" marR="0" lvl="0" indent="-223520"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Calibri"/>
                <a:cs typeface="Calibri"/>
              </a:rPr>
              <a:t>"And it came to pass that the people of </a:t>
            </a:r>
            <a:r>
              <a:rPr kumimoji="0" lang="en-US" sz="4800" b="1" i="0" u="none" strike="noStrike" kern="1200" cap="none" spc="0" normalizeH="0" baseline="0" noProof="0" err="1">
                <a:ln>
                  <a:noFill/>
                </a:ln>
                <a:solidFill>
                  <a:prstClr val="white"/>
                </a:solidFill>
                <a:effectLst>
                  <a:glow rad="190500">
                    <a:prstClr val="black">
                      <a:alpha val="75000"/>
                    </a:prstClr>
                  </a:glow>
                </a:effectLst>
                <a:uLnTx/>
                <a:uFillTx/>
                <a:latin typeface="Calibri"/>
                <a:ea typeface="Calibri"/>
                <a:cs typeface="Calibri"/>
              </a:rPr>
              <a:t>Ammonihah</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rPr>
              <a:t> listened to Alma’s words, and fed him delicious meals."</a:t>
            </a:r>
          </a:p>
          <a:p>
            <a:pPr marL="223520" marR="0" lvl="0" indent="-223520" algn="l" defTabSz="914400" rtl="0" eaLnBrk="0" fontAlgn="base" latinLnBrk="0" hangingPunct="0">
              <a:lnSpc>
                <a:spcPct val="9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endParaRPr>
          </a:p>
          <a:p>
            <a:pPr marL="223520" marR="0" lvl="0" indent="-223520" algn="l" defTabSz="914400" rtl="0" eaLnBrk="0" fontAlgn="base" latinLnBrk="0" hangingPunct="0">
              <a:lnSpc>
                <a:spcPct val="9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endParaRPr>
          </a:p>
        </p:txBody>
      </p:sp>
      <p:sp>
        <p:nvSpPr>
          <p:cNvPr id="5" name="TextBox 4">
            <a:extLst>
              <a:ext uri="{FF2B5EF4-FFF2-40B4-BE49-F238E27FC236}">
                <a16:creationId xmlns:a16="http://schemas.microsoft.com/office/drawing/2014/main" id="{A3BF3A20-4A61-3076-DDA3-446E2E39DBA6}"/>
              </a:ext>
            </a:extLst>
          </p:cNvPr>
          <p:cNvSpPr txBox="1"/>
          <p:nvPr/>
        </p:nvSpPr>
        <p:spPr>
          <a:xfrm>
            <a:off x="1219200" y="228600"/>
            <a:ext cx="9753599" cy="76944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Calibri"/>
                <a:cs typeface="Calibri"/>
              </a:rPr>
              <a:t>Alma 8:11</a:t>
            </a:r>
          </a:p>
        </p:txBody>
      </p:sp>
      <p:sp>
        <p:nvSpPr>
          <p:cNvPr id="4" name="Multiplication Sign 3">
            <a:extLst>
              <a:ext uri="{FF2B5EF4-FFF2-40B4-BE49-F238E27FC236}">
                <a16:creationId xmlns:a16="http://schemas.microsoft.com/office/drawing/2014/main" id="{72A577A1-124C-008D-37CF-678E0EEE2668}"/>
              </a:ext>
            </a:extLst>
          </p:cNvPr>
          <p:cNvSpPr/>
          <p:nvPr/>
        </p:nvSpPr>
        <p:spPr>
          <a:xfrm>
            <a:off x="222738" y="744415"/>
            <a:ext cx="11535507" cy="3657600"/>
          </a:xfrm>
          <a:prstGeom prst="mathMultiply">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8904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007130-C221-71B5-8C21-BFF9A1DB4C19}"/>
              </a:ext>
            </a:extLst>
          </p:cNvPr>
          <p:cNvSpPr txBox="1"/>
          <p:nvPr/>
        </p:nvSpPr>
        <p:spPr>
          <a:xfrm>
            <a:off x="240323" y="1081678"/>
            <a:ext cx="11711354" cy="5612199"/>
          </a:xfrm>
          <a:prstGeom prst="rect">
            <a:avLst/>
          </a:prstGeom>
          <a:effectLst>
            <a:glow rad="101600">
              <a:schemeClr val="tx1">
                <a:alpha val="60000"/>
              </a:schemeClr>
            </a:glow>
          </a:effectLst>
        </p:spPr>
        <p:txBody>
          <a:bodyPr vert="horz" lIns="91440" tIns="45720" rIns="91440" bIns="45720" rtlCol="0" anchor="t">
            <a:normAutofit/>
          </a:bodyPr>
          <a:lstStyle/>
          <a:p>
            <a:pPr marL="223520" marR="0" lvl="0" indent="-223520"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Calibri"/>
                <a:cs typeface="Calibri"/>
              </a:rPr>
              <a:t>"</a:t>
            </a:r>
            <a:r>
              <a:rPr kumimoji="0" lang="en-US" sz="4400" b="1" i="0" u="none" strike="noStrike" kern="1200" cap="none" spc="0" normalizeH="0" baseline="0" noProof="0" dirty="0">
                <a:ln>
                  <a:noFill/>
                </a:ln>
                <a:solidFill>
                  <a:srgbClr val="FFC000"/>
                </a:solidFill>
                <a:effectLst>
                  <a:glow rad="190500">
                    <a:prstClr val="black">
                      <a:alpha val="75000"/>
                    </a:prstClr>
                  </a:glow>
                </a:effectLst>
                <a:uLnTx/>
                <a:uFillTx/>
                <a:latin typeface="Calibri"/>
                <a:ea typeface="Calibri"/>
                <a:cs typeface="Calibri"/>
              </a:rPr>
              <a:t>Nevertheless, they hardened their hearts,</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rPr>
              <a:t> saying unto him: Behold, we know that thou art Alma; and we know that thou art high priest over the church which thou hast established in many parts of the land, according to your tradition; and we are not of thy church, and we do not believe in such foolish traditions."</a:t>
            </a:r>
          </a:p>
          <a:p>
            <a:pPr marL="223520" marR="0" lvl="0" indent="-223520" algn="l" defTabSz="914400" rtl="0" eaLnBrk="0" fontAlgn="base" latinLnBrk="0" hangingPunct="0">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endParaRPr>
          </a:p>
          <a:p>
            <a:pPr marL="223520" marR="0" lvl="0" indent="-223520" algn="l" defTabSz="914400" rtl="0" eaLnBrk="0" fontAlgn="base" latinLnBrk="0" hangingPunct="0">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a:ea typeface="Calibri"/>
              <a:cs typeface="Calibri"/>
            </a:endParaRPr>
          </a:p>
        </p:txBody>
      </p:sp>
      <p:sp>
        <p:nvSpPr>
          <p:cNvPr id="5" name="TextBox 4">
            <a:extLst>
              <a:ext uri="{FF2B5EF4-FFF2-40B4-BE49-F238E27FC236}">
                <a16:creationId xmlns:a16="http://schemas.microsoft.com/office/drawing/2014/main" id="{A3BF3A20-4A61-3076-DDA3-446E2E39DBA6}"/>
              </a:ext>
            </a:extLst>
          </p:cNvPr>
          <p:cNvSpPr txBox="1"/>
          <p:nvPr/>
        </p:nvSpPr>
        <p:spPr>
          <a:xfrm>
            <a:off x="1219200" y="228600"/>
            <a:ext cx="9753599" cy="76944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Calibri"/>
                <a:cs typeface="Calibri"/>
              </a:rPr>
              <a:t>Alma 8:11</a:t>
            </a:r>
          </a:p>
        </p:txBody>
      </p:sp>
    </p:spTree>
    <p:extLst>
      <p:ext uri="{BB962C8B-B14F-4D97-AF65-F5344CB8AC3E}">
        <p14:creationId xmlns:p14="http://schemas.microsoft.com/office/powerpoint/2010/main" val="1356538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erson with his mouth open&#10;&#10;Description automatically generated">
            <a:extLst>
              <a:ext uri="{FF2B5EF4-FFF2-40B4-BE49-F238E27FC236}">
                <a16:creationId xmlns:a16="http://schemas.microsoft.com/office/drawing/2014/main" id="{8314F1AB-F8A8-2249-DFDE-7B13ACC74AAA}"/>
              </a:ext>
            </a:extLst>
          </p:cNvPr>
          <p:cNvPicPr>
            <a:picLocks noChangeAspect="1"/>
          </p:cNvPicPr>
          <p:nvPr/>
        </p:nvPicPr>
        <p:blipFill>
          <a:blip r:embed="rId3"/>
          <a:stretch>
            <a:fillRect/>
          </a:stretch>
        </p:blipFill>
        <p:spPr>
          <a:xfrm>
            <a:off x="3300356" y="0"/>
            <a:ext cx="5591287" cy="6858000"/>
          </a:xfrm>
          <a:prstGeom prst="rect">
            <a:avLst/>
          </a:prstGeom>
        </p:spPr>
      </p:pic>
    </p:spTree>
    <p:extLst>
      <p:ext uri="{BB962C8B-B14F-4D97-AF65-F5344CB8AC3E}">
        <p14:creationId xmlns:p14="http://schemas.microsoft.com/office/powerpoint/2010/main" val="3431784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797423" y="2333685"/>
            <a:ext cx="8394577" cy="45243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“After Alma had received his message from the angel of the Lord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he returned speedily </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to the land of </a:t>
            </a:r>
            <a:r>
              <a:rPr kumimoji="0" lang="en-US" sz="40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Ammonihah</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And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he entered the city by another way</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yea, by the way which is on the south of the city of </a:t>
            </a:r>
            <a:r>
              <a:rPr kumimoji="0" lang="en-US" sz="40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Ammonihah</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8:18</a:t>
            </a:r>
          </a:p>
        </p:txBody>
      </p:sp>
    </p:spTree>
    <p:extLst>
      <p:ext uri="{BB962C8B-B14F-4D97-AF65-F5344CB8AC3E}">
        <p14:creationId xmlns:p14="http://schemas.microsoft.com/office/powerpoint/2010/main" val="3222514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705600" y="174868"/>
            <a:ext cx="5270377"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“Say unto [the people of </a:t>
            </a:r>
            <a:r>
              <a:rPr kumimoji="0" lang="en-US" sz="40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Ammonihah</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except they repent the Lord God will destroy them.”</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8:16</a:t>
            </a:r>
          </a:p>
        </p:txBody>
      </p:sp>
    </p:spTree>
    <p:extLst>
      <p:ext uri="{BB962C8B-B14F-4D97-AF65-F5344CB8AC3E}">
        <p14:creationId xmlns:p14="http://schemas.microsoft.com/office/powerpoint/2010/main" val="2148646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705600" y="174868"/>
            <a:ext cx="5270377"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“Say unto [the people of </a:t>
            </a:r>
            <a:r>
              <a:rPr kumimoji="0" lang="en-US" sz="40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Ammonihah</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except they repent the Lord God will destroy them.”</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8:16</a:t>
            </a:r>
          </a:p>
        </p:txBody>
      </p:sp>
      <p:sp>
        <p:nvSpPr>
          <p:cNvPr id="2" name="TextBox 1">
            <a:extLst>
              <a:ext uri="{FF2B5EF4-FFF2-40B4-BE49-F238E27FC236}">
                <a16:creationId xmlns:a16="http://schemas.microsoft.com/office/drawing/2014/main" id="{F50C4815-1CAC-B2C7-30D7-08E9E3DD11AA}"/>
              </a:ext>
            </a:extLst>
          </p:cNvPr>
          <p:cNvSpPr txBox="1"/>
          <p:nvPr/>
        </p:nvSpPr>
        <p:spPr>
          <a:xfrm>
            <a:off x="6705599" y="3516434"/>
            <a:ext cx="5270377"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“Except ye repent…[God] will utterly destroy you from off the face of the earth.”</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9:12</a:t>
            </a:r>
          </a:p>
        </p:txBody>
      </p:sp>
    </p:spTree>
    <p:extLst>
      <p:ext uri="{BB962C8B-B14F-4D97-AF65-F5344CB8AC3E}">
        <p14:creationId xmlns:p14="http://schemas.microsoft.com/office/powerpoint/2010/main" val="3925557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7D74D3-1C56-D0A8-6073-4486D18948A3}"/>
              </a:ext>
            </a:extLst>
          </p:cNvPr>
          <p:cNvSpPr txBox="1"/>
          <p:nvPr/>
        </p:nvSpPr>
        <p:spPr>
          <a:xfrm>
            <a:off x="228600" y="1023062"/>
            <a:ext cx="11734800" cy="5834938"/>
          </a:xfrm>
          <a:prstGeom prst="rect">
            <a:avLst/>
          </a:prstGeom>
          <a:effectLst>
            <a:glow rad="101600">
              <a:schemeClr val="tx1">
                <a:alpha val="60000"/>
              </a:schemeClr>
            </a:glow>
          </a:effectLst>
        </p:spPr>
        <p:txBody>
          <a:bodyPr vert="horz" lIns="91440" tIns="45720" rIns="91440" bIns="45720" rtlCol="0">
            <a:normAutofit fontScale="85000" lnSpcReduction="20000"/>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“How have ye forgotten the tradition of your fathers?”</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“Do ye not remember that our father, Lehi, was brought out of Jerusalem by the hand of God?” </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“Do ye not remember that they were all led by him through the wilderness?”</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“Have ye forgotten so soon how many times he delivered our fathers out of the hands of their enemies?”</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“Do ye not remember the words which [God] </a:t>
            </a:r>
            <a:r>
              <a:rPr kumimoji="0" lang="en-US" sz="4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spake</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unto Lehi?”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9:8–10, 13</a:t>
            </a:r>
          </a:p>
        </p:txBody>
      </p:sp>
      <p:sp>
        <p:nvSpPr>
          <p:cNvPr id="5" name="TextBox 4">
            <a:extLst>
              <a:ext uri="{FF2B5EF4-FFF2-40B4-BE49-F238E27FC236}">
                <a16:creationId xmlns:a16="http://schemas.microsoft.com/office/drawing/2014/main" id="{AFF5D7B6-7332-EE10-CEB7-4EC47E3B6CCE}"/>
              </a:ext>
            </a:extLst>
          </p:cNvPr>
          <p:cNvSpPr txBox="1"/>
          <p:nvPr/>
        </p:nvSpPr>
        <p:spPr>
          <a:xfrm>
            <a:off x="1219200" y="228600"/>
            <a:ext cx="97535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Alma’s Questions in Alma 9</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547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380998" y="1371600"/>
            <a:ext cx="11430000" cy="8402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543 Questions in the Book of Mormon</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9C8A654-395F-4EC4-095D-D22A2DFFAD63}"/>
              </a:ext>
            </a:extLst>
          </p:cNvPr>
          <p:cNvSpPr txBox="1"/>
          <p:nvPr/>
        </p:nvSpPr>
        <p:spPr>
          <a:xfrm>
            <a:off x="734227" y="2667000"/>
            <a:ext cx="10723543" cy="1920526"/>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most commonly asked question: whether people have remembered </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or forgotten (26 times)</a:t>
            </a:r>
          </a:p>
        </p:txBody>
      </p:sp>
    </p:spTree>
    <p:extLst>
      <p:ext uri="{BB962C8B-B14F-4D97-AF65-F5344CB8AC3E}">
        <p14:creationId xmlns:p14="http://schemas.microsoft.com/office/powerpoint/2010/main" val="4253157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380998" y="1371600"/>
            <a:ext cx="11430000" cy="8402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543 Questions in the Book of Mormon</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9C8A654-395F-4EC4-095D-D22A2DFFAD63}"/>
              </a:ext>
            </a:extLst>
          </p:cNvPr>
          <p:cNvSpPr txBox="1"/>
          <p:nvPr/>
        </p:nvSpPr>
        <p:spPr>
          <a:xfrm>
            <a:off x="734227" y="2667000"/>
            <a:ext cx="10723543" cy="1920526"/>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most commonly asked question: whether people have remembered </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or forgotten (26 times)</a:t>
            </a:r>
          </a:p>
        </p:txBody>
      </p:sp>
      <p:sp>
        <p:nvSpPr>
          <p:cNvPr id="3" name="TextBox 2">
            <a:extLst>
              <a:ext uri="{FF2B5EF4-FFF2-40B4-BE49-F238E27FC236}">
                <a16:creationId xmlns:a16="http://schemas.microsoft.com/office/drawing/2014/main" id="{B03C1A07-063C-A27B-DA10-61AA9D8FFB30}"/>
              </a:ext>
            </a:extLst>
          </p:cNvPr>
          <p:cNvSpPr txBox="1"/>
          <p:nvPr/>
        </p:nvSpPr>
        <p:spPr>
          <a:xfrm>
            <a:off x="734226" y="5021333"/>
            <a:ext cx="10723543" cy="1311128"/>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will not forget you.”</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400" b="1" dirty="0">
                <a:solidFill>
                  <a:prstClr val="white"/>
                </a:solidFill>
                <a:effectLst>
                  <a:glow rad="190500">
                    <a:prstClr val="black">
                      <a:alpha val="75000"/>
                    </a:prstClr>
                  </a:glow>
                </a:effectLst>
                <a:latin typeface="Calibri" panose="020F0502020204030204"/>
                <a:ea typeface="+mn-ea"/>
              </a:rPr>
              <a:t>1 Nephi 21:15</a:t>
            </a: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93282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16083" y="13104"/>
            <a:ext cx="5475917" cy="6844896"/>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716083"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3" y="112725"/>
            <a:ext cx="7514928" cy="67403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“In the Book of Mormon, those societies that were most steeped in false philosophies and sin—such as the people of King Noah, </a:t>
            </a:r>
            <a:r>
              <a:rPr kumimoji="0" lang="en-US" sz="48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the people of </a:t>
            </a:r>
            <a:r>
              <a:rPr kumimoji="0" lang="en-US" sz="4800" b="1" i="0" u="none" strike="noStrike" kern="1200" cap="none" spc="0" normalizeH="0" baseline="0" noProof="0" dirty="0" err="1">
                <a:ln>
                  <a:noFill/>
                </a:ln>
                <a:solidFill>
                  <a:srgbClr val="FFFF00"/>
                </a:solidFill>
                <a:effectLst>
                  <a:glow rad="190500">
                    <a:prstClr val="black">
                      <a:alpha val="75000"/>
                    </a:prstClr>
                  </a:glow>
                </a:effectLst>
                <a:uLnTx/>
                <a:uFillTx/>
                <a:latin typeface="Calibri" panose="020F0502020204030204"/>
                <a:ea typeface="+mn-ea"/>
                <a:cs typeface="+mn-cs"/>
              </a:rPr>
              <a:t>Ammonihah</a:t>
            </a:r>
            <a:r>
              <a:rPr kumimoji="0" lang="en-US" sz="4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 or the </a:t>
            </a:r>
            <a:r>
              <a:rPr kumimoji="0" lang="en-US" sz="4800" b="1" i="0" u="none" strike="noStrike" kern="1200" cap="none" spc="0" normalizeH="0" baseline="0" noProof="0" dirty="0" err="1">
                <a:ln>
                  <a:noFill/>
                </a:ln>
                <a:solidFill>
                  <a:srgbClr val="EBEAEF"/>
                </a:solidFill>
                <a:effectLst>
                  <a:glow rad="190500">
                    <a:prstClr val="black">
                      <a:alpha val="75000"/>
                    </a:prstClr>
                  </a:glow>
                </a:effectLst>
                <a:uLnTx/>
                <a:uFillTx/>
                <a:latin typeface="Calibri" panose="020F0502020204030204"/>
                <a:ea typeface="+mn-ea"/>
                <a:cs typeface="+mn-cs"/>
              </a:rPr>
              <a:t>Zoramites</a:t>
            </a:r>
            <a:r>
              <a:rPr kumimoji="0" lang="en-US" sz="4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—were most likely to react negatively to the messages of prophets.”</a:t>
            </a:r>
          </a:p>
        </p:txBody>
      </p:sp>
      <p:sp>
        <p:nvSpPr>
          <p:cNvPr id="5" name="TextBox 4">
            <a:extLst>
              <a:ext uri="{FF2B5EF4-FFF2-40B4-BE49-F238E27FC236}">
                <a16:creationId xmlns:a16="http://schemas.microsoft.com/office/drawing/2014/main" id="{CBAD4E1D-206B-E8A8-5FAF-4AA074982FD2}"/>
              </a:ext>
            </a:extLst>
          </p:cNvPr>
          <p:cNvSpPr txBox="1"/>
          <p:nvPr/>
        </p:nvSpPr>
        <p:spPr>
          <a:xfrm>
            <a:off x="3552096" y="6102356"/>
            <a:ext cx="3985521" cy="646331"/>
          </a:xfrm>
          <a:prstGeom prst="rect">
            <a:avLst/>
          </a:prstGeom>
          <a:noFill/>
        </p:spPr>
        <p:txBody>
          <a:bodyPr wrap="square">
            <a:spAutoFit/>
          </a:bodyPr>
          <a:lstStyle/>
          <a:p>
            <a:pPr algn="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Elder Paul V. Johnson, “To Guide Us in These Latter Days,” Oct. 2023 </a:t>
            </a:r>
            <a:r>
              <a:rPr kumimoji="0" lang="en-US" sz="1800" b="1" i="1"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Liahona</a:t>
            </a:r>
            <a:endParaRPr lang="en-US" dirty="0"/>
          </a:p>
        </p:txBody>
      </p:sp>
    </p:spTree>
    <p:extLst>
      <p:ext uri="{BB962C8B-B14F-4D97-AF65-F5344CB8AC3E}">
        <p14:creationId xmlns:p14="http://schemas.microsoft.com/office/powerpoint/2010/main" val="220308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457200" y="304800"/>
            <a:ext cx="11582400" cy="585391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“I never have known much of the ways of the Lord, and his mysteries and marvelous power…but behold, I mistake, for I have seen much of his mysteries and his marvelous power…</a:t>
            </a:r>
          </a:p>
          <a:p>
            <a:pPr marL="223838" marR="0" lvl="0" indent="-223838" algn="ctr" defTabSz="914400" rtl="0" eaLnBrk="1" fontAlgn="auto" latinLnBrk="0" hangingPunct="1">
              <a:lnSpc>
                <a:spcPct val="90000"/>
              </a:lnSpc>
              <a:spcBef>
                <a:spcPts val="0"/>
              </a:spcBef>
              <a:spcAft>
                <a:spcPts val="0"/>
              </a:spcAft>
              <a:buClrTx/>
              <a:buSzTx/>
              <a:buFontTx/>
              <a:buNone/>
              <a:tabLst/>
              <a:defRPr/>
            </a:pPr>
            <a:endParaRPr lang="en-US" sz="4200" b="1" dirty="0">
              <a:solidFill>
                <a:prstClr val="white"/>
              </a:solidFill>
              <a:effectLst>
                <a:glow rad="190500">
                  <a:prstClr val="black">
                    <a:alpha val="75000"/>
                  </a:prstClr>
                </a:glow>
              </a:effectLst>
              <a:latin typeface="Calibri" panose="020F0502020204030204"/>
            </a:endParaRP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I was called many times and I would not hear; therefore </a:t>
            </a:r>
            <a:r>
              <a:rPr kumimoji="0" lang="en-US" sz="42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S PGothic" panose="020B0600070205080204" pitchFamily="34" charset="-128"/>
                <a:cs typeface="+mn-cs"/>
              </a:rPr>
              <a:t>I knew</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 concerning these things, </a:t>
            </a:r>
            <a:r>
              <a:rPr kumimoji="0" lang="en-US" sz="42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S PGothic" panose="020B0600070205080204" pitchFamily="34" charset="-128"/>
                <a:cs typeface="+mn-cs"/>
              </a:rPr>
              <a:t>yet I would not know</a:t>
            </a:r>
            <a:r>
              <a:rPr kumimoji="0" lang="en-US" sz="4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S PGothic" panose="020B0600070205080204" pitchFamily="34" charset="-128"/>
                <a:cs typeface="+mn-cs"/>
              </a:rPr>
              <a:t>.”</a:t>
            </a:r>
          </a:p>
          <a:p>
            <a:pPr marL="223838" marR="0" lvl="0" indent="-223838" algn="ctr" defTabSz="914400" rtl="0" eaLnBrk="1" fontAlgn="auto" latinLnBrk="0" hangingPunct="1">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10:5–6)</a:t>
            </a:r>
          </a:p>
        </p:txBody>
      </p:sp>
    </p:spTree>
    <p:extLst>
      <p:ext uri="{BB962C8B-B14F-4D97-AF65-F5344CB8AC3E}">
        <p14:creationId xmlns:p14="http://schemas.microsoft.com/office/powerpoint/2010/main" val="3816209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53000" y="3505200"/>
            <a:ext cx="7175377"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 man who was expert in the devices of the devil.”</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11:21</a:t>
            </a:r>
          </a:p>
        </p:txBody>
      </p:sp>
    </p:spTree>
    <p:extLst>
      <p:ext uri="{BB962C8B-B14F-4D97-AF65-F5344CB8AC3E}">
        <p14:creationId xmlns:p14="http://schemas.microsoft.com/office/powerpoint/2010/main" val="2119494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006CB7-926F-4B3E-6FA3-44CDB5CFDEA4}"/>
              </a:ext>
            </a:extLst>
          </p:cNvPr>
          <p:cNvPicPr>
            <a:picLocks noChangeAspect="1"/>
          </p:cNvPicPr>
          <p:nvPr/>
        </p:nvPicPr>
        <p:blipFill rotWithShape="1">
          <a:blip r:embed="rId3"/>
          <a:srcRect l="1250" r="1250"/>
          <a:stretch/>
        </p:blipFill>
        <p:spPr>
          <a:xfrm>
            <a:off x="0" y="0"/>
            <a:ext cx="12192000" cy="6858000"/>
          </a:xfrm>
          <a:prstGeom prst="rect">
            <a:avLst/>
          </a:prstGeom>
          <a:noFill/>
        </p:spPr>
      </p:pic>
      <p:sp>
        <p:nvSpPr>
          <p:cNvPr id="10" name="Title 1">
            <a:extLst>
              <a:ext uri="{FF2B5EF4-FFF2-40B4-BE49-F238E27FC236}">
                <a16:creationId xmlns:a16="http://schemas.microsoft.com/office/drawing/2014/main" id="{AFF36662-20AB-1C89-F009-AC625A6D957D}"/>
              </a:ext>
            </a:extLst>
          </p:cNvPr>
          <p:cNvSpPr>
            <a:spLocks noGrp="1"/>
          </p:cNvSpPr>
          <p:nvPr>
            <p:ph type="title"/>
          </p:nvPr>
        </p:nvSpPr>
        <p:spPr>
          <a:xfrm>
            <a:off x="10591800" y="6525491"/>
            <a:ext cx="1981200" cy="304800"/>
          </a:xfrm>
        </p:spPr>
        <p:txBody>
          <a:bodyPr/>
          <a:lstStyle/>
          <a:p>
            <a:r>
              <a:rPr lang="en-US" sz="1100" dirty="0">
                <a:solidFill>
                  <a:schemeClr val="bg2"/>
                </a:solidFill>
              </a:rPr>
              <a:t>Scripture Central</a:t>
            </a:r>
          </a:p>
        </p:txBody>
      </p:sp>
    </p:spTree>
    <p:extLst>
      <p:ext uri="{BB962C8B-B14F-4D97-AF65-F5344CB8AC3E}">
        <p14:creationId xmlns:p14="http://schemas.microsoft.com/office/powerpoint/2010/main" val="362723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808126-6524-FFD3-31D5-624B5CEF3F31}"/>
              </a:ext>
            </a:extLst>
          </p:cNvPr>
          <p:cNvSpPr/>
          <p:nvPr/>
        </p:nvSpPr>
        <p:spPr>
          <a:xfrm>
            <a:off x="2989385" y="17584"/>
            <a:ext cx="636563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BEA8069-7118-149A-F846-4C9140676728}"/>
              </a:ext>
            </a:extLst>
          </p:cNvPr>
          <p:cNvSpPr txBox="1"/>
          <p:nvPr/>
        </p:nvSpPr>
        <p:spPr>
          <a:xfrm>
            <a:off x="3651738" y="580292"/>
            <a:ext cx="504678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aramond"/>
                <a:ea typeface="MS PGothic"/>
                <a:cs typeface="+mn-cs"/>
              </a:rPr>
              <a:t>Nephite Math Homework</a:t>
            </a:r>
            <a:endParaRPr kumimoji="0" lang="en-US" sz="2000" b="1" i="0" u="none" strike="noStrike" kern="1200" cap="none" spc="0" normalizeH="0" baseline="0" noProof="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
        <p:nvSpPr>
          <p:cNvPr id="4" name="TextBox 3">
            <a:extLst>
              <a:ext uri="{FF2B5EF4-FFF2-40B4-BE49-F238E27FC236}">
                <a16:creationId xmlns:a16="http://schemas.microsoft.com/office/drawing/2014/main" id="{E0250AF8-1A2D-2B64-6574-E0F7A317D2F1}"/>
              </a:ext>
            </a:extLst>
          </p:cNvPr>
          <p:cNvSpPr txBox="1"/>
          <p:nvPr/>
        </p:nvSpPr>
        <p:spPr>
          <a:xfrm>
            <a:off x="5398476" y="205153"/>
            <a:ext cx="50467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Garamond"/>
                <a:ea typeface="MS PGothic"/>
                <a:cs typeface="+mn-cs"/>
              </a:rPr>
              <a:t>Name: </a:t>
            </a:r>
            <a:r>
              <a:rPr kumimoji="0" lang="en-US" sz="1800" b="1" i="0" u="sng" strike="noStrike" kern="1200" cap="none" spc="0" normalizeH="0" baseline="0" noProof="0" dirty="0">
                <a:ln>
                  <a:noFill/>
                </a:ln>
                <a:solidFill>
                  <a:prstClr val="black"/>
                </a:solidFill>
                <a:effectLst/>
                <a:uLnTx/>
                <a:uFillTx/>
                <a:latin typeface="Garamond"/>
                <a:ea typeface="MS PGothic"/>
                <a:cs typeface="+mn-cs"/>
              </a:rPr>
              <a:t>                            </a:t>
            </a:r>
            <a:endParaRPr kumimoji="0" lang="en-US" sz="1800" b="1"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
        <p:nvSpPr>
          <p:cNvPr id="5" name="TextBox 4">
            <a:extLst>
              <a:ext uri="{FF2B5EF4-FFF2-40B4-BE49-F238E27FC236}">
                <a16:creationId xmlns:a16="http://schemas.microsoft.com/office/drawing/2014/main" id="{4C200274-9552-764B-2C36-1CADC5F12001}"/>
              </a:ext>
            </a:extLst>
          </p:cNvPr>
          <p:cNvSpPr txBox="1"/>
          <p:nvPr/>
        </p:nvSpPr>
        <p:spPr>
          <a:xfrm>
            <a:off x="3246866" y="977517"/>
            <a:ext cx="5864001"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Garamond"/>
                <a:ea typeface="MS PGothic"/>
                <a:cs typeface="+mn-cs"/>
              </a:rPr>
              <a:t>If Amulek buys 32 watermelons for 8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Senines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gold each, how many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Shums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gold could she also pay?</a:t>
            </a:r>
            <a:endPar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endPar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Garamond"/>
                <a:ea typeface="MS PGothic"/>
                <a:cs typeface="+mn-cs"/>
              </a:rPr>
              <a:t>If Ammah has 8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Limnahs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gold and 5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Senums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silver, how many measure of grain could he trade for such</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endParaRPr kumimoji="0" lang="en-US" sz="20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Garamond"/>
                <a:ea typeface="MS PGothic"/>
                <a:cs typeface="+mn-cs"/>
              </a:rPr>
              <a:t>If Shiblon has 12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Shiblons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silver, Mosiah has 5 Leahs of silver, and Alma has 23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Antions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gold, how many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Senines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gold do they have all together?</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endParaRPr kumimoji="0" lang="en-US" sz="2000" b="0" i="0" u="none" strike="noStrike" kern="1200" cap="none" spc="0" normalizeH="0" baseline="0" noProof="0" dirty="0">
              <a:ln>
                <a:noFill/>
              </a:ln>
              <a:solidFill>
                <a:prstClr val="black"/>
              </a:solidFill>
              <a:effectLst/>
              <a:uLnTx/>
              <a:uFillTx/>
              <a:latin typeface="Garamond"/>
              <a:ea typeface="MS PGothic"/>
              <a:cs typeface="+mn-cs"/>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a:ln>
                  <a:noFill/>
                </a:ln>
                <a:solidFill>
                  <a:prstClr val="black"/>
                </a:solidFill>
                <a:effectLst/>
                <a:uLnTx/>
                <a:uFillTx/>
                <a:latin typeface="Garamond"/>
                <a:ea typeface="MS PGothic"/>
                <a:cs typeface="+mn-cs"/>
              </a:rPr>
              <a:t>Which is worth more, 2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Ezroms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silver, or 5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Seons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gold?</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endParaRPr kumimoji="0" lang="en-US" sz="2000" b="0" i="0" u="none" strike="noStrike" kern="1200" cap="none" spc="0" normalizeH="0" baseline="0" noProof="0" dirty="0">
              <a:ln>
                <a:noFill/>
              </a:ln>
              <a:solidFill>
                <a:prstClr val="black"/>
              </a:solidFill>
              <a:effectLst/>
              <a:uLnTx/>
              <a:uFillTx/>
              <a:latin typeface="Garamond"/>
              <a:ea typeface="MS PGothic"/>
              <a:cs typeface="+mn-cs"/>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Helamen</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has 24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Shiblums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of silver. If there is a new necklace that costs 21 </a:t>
            </a:r>
            <a:r>
              <a:rPr kumimoji="0" lang="en-US" sz="2000" b="0" i="0" u="none" strike="noStrike" kern="1200" cap="none" spc="0" normalizeH="0" baseline="0" noProof="0" dirty="0" err="1">
                <a:ln>
                  <a:noFill/>
                </a:ln>
                <a:solidFill>
                  <a:prstClr val="black"/>
                </a:solidFill>
                <a:effectLst/>
                <a:uLnTx/>
                <a:uFillTx/>
                <a:latin typeface="Garamond"/>
                <a:ea typeface="MS PGothic"/>
                <a:cs typeface="+mn-cs"/>
              </a:rPr>
              <a:t>Senines</a:t>
            </a:r>
            <a:r>
              <a:rPr kumimoji="0" lang="en-US" sz="2000" b="0" i="0" u="none" strike="noStrike" kern="1200" cap="none" spc="0" normalizeH="0" baseline="0" noProof="0" dirty="0">
                <a:ln>
                  <a:noFill/>
                </a:ln>
                <a:solidFill>
                  <a:prstClr val="black"/>
                </a:solidFill>
                <a:effectLst/>
                <a:uLnTx/>
                <a:uFillTx/>
                <a:latin typeface="Garamond"/>
                <a:ea typeface="MS PGothic"/>
                <a:cs typeface="+mn-cs"/>
              </a:rPr>
              <a:t>, is he able to afford it?</a:t>
            </a:r>
          </a:p>
        </p:txBody>
      </p:sp>
      <p:pic>
        <p:nvPicPr>
          <p:cNvPr id="7" name="Picture 6" descr="A red text on a white background&#10;&#10;Description automatically generated">
            <a:extLst>
              <a:ext uri="{FF2B5EF4-FFF2-40B4-BE49-F238E27FC236}">
                <a16:creationId xmlns:a16="http://schemas.microsoft.com/office/drawing/2014/main" id="{752193BB-A27A-2FF9-1763-789CEBA931F9}"/>
              </a:ext>
            </a:extLst>
          </p:cNvPr>
          <p:cNvPicPr>
            <a:picLocks noChangeAspect="1"/>
          </p:cNvPicPr>
          <p:nvPr/>
        </p:nvPicPr>
        <p:blipFill>
          <a:blip r:embed="rId2"/>
          <a:stretch>
            <a:fillRect/>
          </a:stretch>
        </p:blipFill>
        <p:spPr>
          <a:xfrm>
            <a:off x="7519985" y="210654"/>
            <a:ext cx="796374" cy="197127"/>
          </a:xfrm>
          <a:prstGeom prst="rect">
            <a:avLst/>
          </a:prstGeom>
        </p:spPr>
      </p:pic>
    </p:spTree>
    <p:extLst>
      <p:ext uri="{BB962C8B-B14F-4D97-AF65-F5344CB8AC3E}">
        <p14:creationId xmlns:p14="http://schemas.microsoft.com/office/powerpoint/2010/main" val="3194024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006CB7-926F-4B3E-6FA3-44CDB5CFDEA4}"/>
              </a:ext>
            </a:extLst>
          </p:cNvPr>
          <p:cNvPicPr>
            <a:picLocks noChangeAspect="1"/>
          </p:cNvPicPr>
          <p:nvPr/>
        </p:nvPicPr>
        <p:blipFill rotWithShape="1">
          <a:blip r:embed="rId3"/>
          <a:srcRect l="1250" r="1250"/>
          <a:stretch/>
        </p:blipFill>
        <p:spPr>
          <a:xfrm>
            <a:off x="0" y="0"/>
            <a:ext cx="12192000" cy="6858000"/>
          </a:xfrm>
          <a:prstGeom prst="rect">
            <a:avLst/>
          </a:prstGeom>
          <a:noFill/>
        </p:spPr>
      </p:pic>
      <p:sp>
        <p:nvSpPr>
          <p:cNvPr id="10" name="Title 1">
            <a:extLst>
              <a:ext uri="{FF2B5EF4-FFF2-40B4-BE49-F238E27FC236}">
                <a16:creationId xmlns:a16="http://schemas.microsoft.com/office/drawing/2014/main" id="{AFF36662-20AB-1C89-F009-AC625A6D957D}"/>
              </a:ext>
            </a:extLst>
          </p:cNvPr>
          <p:cNvSpPr>
            <a:spLocks noGrp="1"/>
          </p:cNvSpPr>
          <p:nvPr>
            <p:ph type="title"/>
          </p:nvPr>
        </p:nvSpPr>
        <p:spPr>
          <a:xfrm>
            <a:off x="10591800" y="6525491"/>
            <a:ext cx="1981200" cy="304800"/>
          </a:xfrm>
        </p:spPr>
        <p:txBody>
          <a:bodyPr/>
          <a:lstStyle/>
          <a:p>
            <a:r>
              <a:rPr lang="en-US" sz="1100" dirty="0">
                <a:solidFill>
                  <a:schemeClr val="bg2"/>
                </a:solidFill>
              </a:rPr>
              <a:t>Scripture Central</a:t>
            </a:r>
          </a:p>
        </p:txBody>
      </p:sp>
    </p:spTree>
    <p:extLst>
      <p:ext uri="{BB962C8B-B14F-4D97-AF65-F5344CB8AC3E}">
        <p14:creationId xmlns:p14="http://schemas.microsoft.com/office/powerpoint/2010/main" val="333068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7293" b="7293"/>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666084" y="838200"/>
            <a:ext cx="6156664" cy="3748719"/>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n-ea"/>
                <a:cs typeface="+mn-cs"/>
              </a:rPr>
              <a:t>“Joseph Smith would have been hard pressed to produce on his own such an elegant, complex, yet practical system of measures.”</a:t>
            </a:r>
          </a:p>
        </p:txBody>
      </p:sp>
      <p:sp>
        <p:nvSpPr>
          <p:cNvPr id="2" name="TextBox 1">
            <a:extLst>
              <a:ext uri="{FF2B5EF4-FFF2-40B4-BE49-F238E27FC236}">
                <a16:creationId xmlns:a16="http://schemas.microsoft.com/office/drawing/2014/main" id="{850316D3-F6CD-4924-DC11-58641A9024DA}"/>
              </a:ext>
            </a:extLst>
          </p:cNvPr>
          <p:cNvSpPr txBox="1"/>
          <p:nvPr/>
        </p:nvSpPr>
        <p:spPr>
          <a:xfrm>
            <a:off x="7303827" y="4613077"/>
            <a:ext cx="4518921" cy="646331"/>
          </a:xfrm>
          <a:prstGeom prst="rect">
            <a:avLst/>
          </a:prstGeom>
          <a:noFill/>
        </p:spPr>
        <p:txBody>
          <a:bodyPr wrap="square">
            <a:spAutoFit/>
          </a:bodyPr>
          <a:lstStyle/>
          <a:p>
            <a:pPr algn="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John W. Welch, “Book of Mormon Evidence: Mosiah’s Elegant Monetary System,” 2021</a:t>
            </a:r>
            <a:endParaRPr lang="en-US" dirty="0"/>
          </a:p>
        </p:txBody>
      </p:sp>
    </p:spTree>
    <p:extLst>
      <p:ext uri="{BB962C8B-B14F-4D97-AF65-F5344CB8AC3E}">
        <p14:creationId xmlns:p14="http://schemas.microsoft.com/office/powerpoint/2010/main" val="2124922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5016623" y="2505772"/>
            <a:ext cx="7175377" cy="28623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“Here are six </a:t>
            </a:r>
            <a:r>
              <a:rPr kumimoji="0" lang="en-US" sz="40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onties</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of silver, and all these will I give thee if thou wilt deny the existence of a Supreme Being.”</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11:22</a:t>
            </a:r>
          </a:p>
        </p:txBody>
      </p:sp>
      <p:sp>
        <p:nvSpPr>
          <p:cNvPr id="2" name="TextBox 1">
            <a:extLst>
              <a:ext uri="{FF2B5EF4-FFF2-40B4-BE49-F238E27FC236}">
                <a16:creationId xmlns:a16="http://schemas.microsoft.com/office/drawing/2014/main" id="{0AE8E790-2C5B-0823-CA06-7CA95BB4DAF9}"/>
              </a:ext>
            </a:extLst>
          </p:cNvPr>
          <p:cNvSpPr txBox="1"/>
          <p:nvPr/>
        </p:nvSpPr>
        <p:spPr>
          <a:xfrm>
            <a:off x="1520855" y="5497373"/>
            <a:ext cx="9150289" cy="1200329"/>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000" b="1" dirty="0" err="1">
                <a:solidFill>
                  <a:srgbClr val="E4DDD5"/>
                </a:solidFill>
                <a:effectLst>
                  <a:glow rad="190500">
                    <a:prstClr val="black">
                      <a:alpha val="75000"/>
                    </a:prstClr>
                  </a:glow>
                </a:effectLst>
                <a:latin typeface="Calibri" panose="020F0502020204030204"/>
                <a:ea typeface="+mn-ea"/>
              </a:rPr>
              <a:t>Zeezrom</a:t>
            </a:r>
            <a:r>
              <a:rPr lang="en-US" sz="4000" b="1" dirty="0">
                <a:solidFill>
                  <a:srgbClr val="E4DDD5"/>
                </a:solidFill>
                <a:effectLst>
                  <a:glow rad="190500">
                    <a:prstClr val="black">
                      <a:alpha val="75000"/>
                    </a:prstClr>
                  </a:glow>
                </a:effectLst>
                <a:latin typeface="Calibri" panose="020F0502020204030204"/>
                <a:ea typeface="+mn-ea"/>
              </a:rPr>
              <a:t> offers Amulek the equivalent of 42 days of wages for a lawyer</a:t>
            </a:r>
            <a:endPar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398796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88369" y="2819400"/>
            <a:ext cx="7175377" cy="28623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“O thou child of hell, why tempt ye me? Knowest thou that the righteous </a:t>
            </a:r>
            <a:r>
              <a:rPr kumimoji="0" lang="en-US" sz="40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yieldeth</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to no such temptations</a:t>
            </a:r>
            <a:r>
              <a:rPr lang="en-US" sz="4000" b="1" dirty="0">
                <a:solidFill>
                  <a:srgbClr val="E4DDD5"/>
                </a:solidFill>
                <a:effectLst>
                  <a:glow rad="190500">
                    <a:prstClr val="black">
                      <a:alpha val="75000"/>
                    </a:prstClr>
                  </a:glow>
                </a:effectLst>
                <a:latin typeface="Calibri" panose="020F0502020204030204"/>
                <a:ea typeface="+mn-ea"/>
              </a:rPr>
              <a:t>?</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11:23</a:t>
            </a:r>
          </a:p>
        </p:txBody>
      </p:sp>
    </p:spTree>
    <p:extLst>
      <p:ext uri="{BB962C8B-B14F-4D97-AF65-F5344CB8AC3E}">
        <p14:creationId xmlns:p14="http://schemas.microsoft.com/office/powerpoint/2010/main" val="3709296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Matthew L. Carpenter">
            <a:extLst>
              <a:ext uri="{FF2B5EF4-FFF2-40B4-BE49-F238E27FC236}">
                <a16:creationId xmlns:a16="http://schemas.microsoft.com/office/drawing/2014/main" id="{BD37BB26-6E7D-0DEF-4B28-06016D79A6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520" y="-1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029200" y="228600"/>
            <a:ext cx="6793548" cy="50783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“When the day arrived for him to go home to Liberia—one of the poorest nations in Africa—his mission president in the Democratic Republic of the Congo provided him with one hundred dollars in cash to cover any unexpected expense he might incur on his trip home.</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
        <p:nvSpPr>
          <p:cNvPr id="2" name="TextBox 1">
            <a:extLst>
              <a:ext uri="{FF2B5EF4-FFF2-40B4-BE49-F238E27FC236}">
                <a16:creationId xmlns:a16="http://schemas.microsoft.com/office/drawing/2014/main" id="{850316D3-F6CD-4924-DC11-58641A9024DA}"/>
              </a:ext>
            </a:extLst>
          </p:cNvPr>
          <p:cNvSpPr txBox="1"/>
          <p:nvPr/>
        </p:nvSpPr>
        <p:spPr>
          <a:xfrm>
            <a:off x="-76200" y="6096000"/>
            <a:ext cx="4518921"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Elder Matthew L. Carpenter, “We Believe in Being Honest,” BYU Devotional Dec. 5, 2024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308173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Matthew L. Carpenter">
            <a:extLst>
              <a:ext uri="{FF2B5EF4-FFF2-40B4-BE49-F238E27FC236}">
                <a16:creationId xmlns:a16="http://schemas.microsoft.com/office/drawing/2014/main" id="{BD37BB26-6E7D-0DEF-4B28-06016D79A6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520" y="-1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029200" y="228600"/>
            <a:ext cx="6793548" cy="55769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“In Africa, traveling is complicated, and there are frequent delays in flight schedules. The one hundred dollars—drawn from Church funds designated to support missionary needs—was given with the instruction that the returning missionary was to use it for food and any bus, taxi, or lodging expense incurred on his way home. </a:t>
            </a:r>
          </a:p>
        </p:txBody>
      </p:sp>
      <p:sp>
        <p:nvSpPr>
          <p:cNvPr id="2" name="TextBox 1">
            <a:extLst>
              <a:ext uri="{FF2B5EF4-FFF2-40B4-BE49-F238E27FC236}">
                <a16:creationId xmlns:a16="http://schemas.microsoft.com/office/drawing/2014/main" id="{850316D3-F6CD-4924-DC11-58641A9024DA}"/>
              </a:ext>
            </a:extLst>
          </p:cNvPr>
          <p:cNvSpPr txBox="1"/>
          <p:nvPr/>
        </p:nvSpPr>
        <p:spPr>
          <a:xfrm>
            <a:off x="-76200" y="6096000"/>
            <a:ext cx="4518921"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Elder Matthew L. Carpenter, “We Believe in Being Honest,” BYU Devotional Dec. 5, 2024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3646626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Matthew L. Carpenter">
            <a:extLst>
              <a:ext uri="{FF2B5EF4-FFF2-40B4-BE49-F238E27FC236}">
                <a16:creationId xmlns:a16="http://schemas.microsoft.com/office/drawing/2014/main" id="{BD37BB26-6E7D-0DEF-4B28-06016D79A6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520" y="-1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029200" y="228600"/>
            <a:ext cx="6793548" cy="45797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“He was asked to keep track of his expenses and to provide receipts, along with any unused money, to the priesthood leader who would be releasing him.</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  When the missionary landed in his home country, he was greeted by his priesthood leader…</a:t>
            </a:r>
          </a:p>
        </p:txBody>
      </p:sp>
      <p:sp>
        <p:nvSpPr>
          <p:cNvPr id="2" name="TextBox 1">
            <a:extLst>
              <a:ext uri="{FF2B5EF4-FFF2-40B4-BE49-F238E27FC236}">
                <a16:creationId xmlns:a16="http://schemas.microsoft.com/office/drawing/2014/main" id="{850316D3-F6CD-4924-DC11-58641A9024DA}"/>
              </a:ext>
            </a:extLst>
          </p:cNvPr>
          <p:cNvSpPr txBox="1"/>
          <p:nvPr/>
        </p:nvSpPr>
        <p:spPr>
          <a:xfrm>
            <a:off x="-76200" y="6096000"/>
            <a:ext cx="4518921"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Elder Matthew L. Carpenter, “We Believe in Being Honest,” BYU Devotional Dec. 5, 2024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2235903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Matthew L. Carpenter">
            <a:extLst>
              <a:ext uri="{FF2B5EF4-FFF2-40B4-BE49-F238E27FC236}">
                <a16:creationId xmlns:a16="http://schemas.microsoft.com/office/drawing/2014/main" id="{BD37BB26-6E7D-0DEF-4B28-06016D79A6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520" y="-1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029200" y="228600"/>
            <a:ext cx="6793548" cy="50783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“At the conclusion of the release interview, this young returned missionary handed his priesthood leader ninety dollars and the receipts for the ten dollars spent </a:t>
            </a:r>
            <a:r>
              <a:rPr kumimoji="0" lang="en-US" sz="3600" b="1" i="0" u="none" strike="noStrike" kern="1200" cap="none" spc="0" normalizeH="0" baseline="0" noProof="0" dirty="0" err="1">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en</a:t>
            </a: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 route. After the interview, the local priesthood leader drove this young man some distance into the bush near his village. </a:t>
            </a:r>
          </a:p>
        </p:txBody>
      </p:sp>
      <p:sp>
        <p:nvSpPr>
          <p:cNvPr id="2" name="TextBox 1">
            <a:extLst>
              <a:ext uri="{FF2B5EF4-FFF2-40B4-BE49-F238E27FC236}">
                <a16:creationId xmlns:a16="http://schemas.microsoft.com/office/drawing/2014/main" id="{850316D3-F6CD-4924-DC11-58641A9024DA}"/>
              </a:ext>
            </a:extLst>
          </p:cNvPr>
          <p:cNvSpPr txBox="1"/>
          <p:nvPr/>
        </p:nvSpPr>
        <p:spPr>
          <a:xfrm>
            <a:off x="-76200" y="6096000"/>
            <a:ext cx="4518921"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Elder Matthew L. Carpenter, “We Believe in Being Honest,” BYU Devotional Dec. 5, 2024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771647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Matthew L. Carpenter">
            <a:extLst>
              <a:ext uri="{FF2B5EF4-FFF2-40B4-BE49-F238E27FC236}">
                <a16:creationId xmlns:a16="http://schemas.microsoft.com/office/drawing/2014/main" id="{BD37BB26-6E7D-0DEF-4B28-06016D79A6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520" y="-1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029200" y="228600"/>
            <a:ext cx="6793548" cy="65741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“When they arrived at the place where his mother was waiting for him by the roadside, the missionary got out of the car. As the mission president watched this young man walk away with his mother, he realized that the ninety dollars could have fed this young man’s family for many months.</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
        <p:nvSpPr>
          <p:cNvPr id="2" name="TextBox 1">
            <a:extLst>
              <a:ext uri="{FF2B5EF4-FFF2-40B4-BE49-F238E27FC236}">
                <a16:creationId xmlns:a16="http://schemas.microsoft.com/office/drawing/2014/main" id="{850316D3-F6CD-4924-DC11-58641A9024DA}"/>
              </a:ext>
            </a:extLst>
          </p:cNvPr>
          <p:cNvSpPr txBox="1"/>
          <p:nvPr/>
        </p:nvSpPr>
        <p:spPr>
          <a:xfrm>
            <a:off x="-76200" y="6096000"/>
            <a:ext cx="4518921"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Elder Matthew L. Carpenter, “We Believe in Being Honest,” BYU Devotional Dec. 5, 2024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2737464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Matthew L. Carpenter">
            <a:extLst>
              <a:ext uri="{FF2B5EF4-FFF2-40B4-BE49-F238E27FC236}">
                <a16:creationId xmlns:a16="http://schemas.microsoft.com/office/drawing/2014/main" id="{BD37BB26-6E7D-0DEF-4B28-06016D79A6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520" y="-10"/>
            <a:ext cx="548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029200" y="228600"/>
            <a:ext cx="6793548" cy="55769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“Sometimes there is a temptation for a returning missionary living in a poor country to say that they lost the receipts and that they spent all the travel money—and then keep any remaining funds for themselves or their family. But this elder did not fall to that temptation.”</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
        <p:nvSpPr>
          <p:cNvPr id="2" name="TextBox 1">
            <a:extLst>
              <a:ext uri="{FF2B5EF4-FFF2-40B4-BE49-F238E27FC236}">
                <a16:creationId xmlns:a16="http://schemas.microsoft.com/office/drawing/2014/main" id="{850316D3-F6CD-4924-DC11-58641A9024DA}"/>
              </a:ext>
            </a:extLst>
          </p:cNvPr>
          <p:cNvSpPr txBox="1"/>
          <p:nvPr/>
        </p:nvSpPr>
        <p:spPr>
          <a:xfrm>
            <a:off x="-76200" y="6096000"/>
            <a:ext cx="4518921"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Elder Matthew L. Carpenter, “We Believe in Being Honest,” BYU Devotional Dec. 5, 2024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3156636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F9CC82-7106-2B91-E666-D142A4F25DE8}"/>
              </a:ext>
            </a:extLst>
          </p:cNvPr>
          <p:cNvPicPr>
            <a:picLocks noChangeAspect="1"/>
          </p:cNvPicPr>
          <p:nvPr/>
        </p:nvPicPr>
        <p:blipFill>
          <a:blip r:embed="rId2"/>
          <a:stretch>
            <a:fillRect/>
          </a:stretch>
        </p:blipFill>
        <p:spPr>
          <a:xfrm>
            <a:off x="-5033" y="3048000"/>
            <a:ext cx="12218054" cy="3048000"/>
          </a:xfrm>
          <a:prstGeom prst="rect">
            <a:avLst/>
          </a:prstGeom>
        </p:spPr>
      </p:pic>
      <p:pic>
        <p:nvPicPr>
          <p:cNvPr id="4" name="Content Placeholder 4">
            <a:extLst>
              <a:ext uri="{FF2B5EF4-FFF2-40B4-BE49-F238E27FC236}">
                <a16:creationId xmlns:a16="http://schemas.microsoft.com/office/drawing/2014/main" id="{5675B2E6-E275-6CF1-46F1-6E4F96C4B8C8}"/>
              </a:ext>
            </a:extLst>
          </p:cNvPr>
          <p:cNvPicPr>
            <a:picLocks noChangeAspect="1"/>
          </p:cNvPicPr>
          <p:nvPr/>
        </p:nvPicPr>
        <p:blipFill rotWithShape="1">
          <a:blip r:embed="rId3"/>
          <a:srcRect l="4111" t="40174" r="8811" b="44063"/>
          <a:stretch/>
        </p:blipFill>
        <p:spPr>
          <a:xfrm>
            <a:off x="-51563" y="5648936"/>
            <a:ext cx="12293600" cy="1348764"/>
          </a:xfrm>
          <a:prstGeom prst="rect">
            <a:avLst/>
          </a:prstGeom>
        </p:spPr>
      </p:pic>
      <p:pic>
        <p:nvPicPr>
          <p:cNvPr id="5" name="Picture 4">
            <a:extLst>
              <a:ext uri="{FF2B5EF4-FFF2-40B4-BE49-F238E27FC236}">
                <a16:creationId xmlns:a16="http://schemas.microsoft.com/office/drawing/2014/main" id="{9A843AF1-600C-CAE2-9382-65A8D576A9A6}"/>
              </a:ext>
            </a:extLst>
          </p:cNvPr>
          <p:cNvPicPr>
            <a:picLocks noChangeAspect="1"/>
          </p:cNvPicPr>
          <p:nvPr/>
        </p:nvPicPr>
        <p:blipFill>
          <a:blip r:embed="rId4"/>
          <a:stretch>
            <a:fillRect/>
          </a:stretch>
        </p:blipFill>
        <p:spPr>
          <a:xfrm>
            <a:off x="-1" y="-39382"/>
            <a:ext cx="12192001" cy="3376793"/>
          </a:xfrm>
          <a:prstGeom prst="rect">
            <a:avLst/>
          </a:prstGeom>
        </p:spPr>
      </p:pic>
      <p:sp>
        <p:nvSpPr>
          <p:cNvPr id="2" name="TextBox 1">
            <a:extLst>
              <a:ext uri="{FF2B5EF4-FFF2-40B4-BE49-F238E27FC236}">
                <a16:creationId xmlns:a16="http://schemas.microsoft.com/office/drawing/2014/main" id="{3B6B64C4-7BE5-CBA3-F948-280E894459E9}"/>
              </a:ext>
            </a:extLst>
          </p:cNvPr>
          <p:cNvSpPr txBox="1"/>
          <p:nvPr/>
        </p:nvSpPr>
        <p:spPr>
          <a:xfrm>
            <a:off x="230305" y="5723153"/>
            <a:ext cx="11747377" cy="1200329"/>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More scripture study tools at </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000" b="1" dirty="0">
                <a:solidFill>
                  <a:srgbClr val="E4DDD5"/>
                </a:solidFill>
                <a:effectLst>
                  <a:glow rad="190500">
                    <a:prstClr val="black">
                      <a:alpha val="75000"/>
                    </a:prstClr>
                  </a:glow>
                </a:effectLst>
                <a:latin typeface="Calibri" panose="020F0502020204030204"/>
                <a:ea typeface="+mn-ea"/>
              </a:rPr>
              <a:t>johnhiltoniii.com/</a:t>
            </a:r>
            <a:r>
              <a:rPr lang="en-US" sz="4000" b="1" dirty="0" err="1">
                <a:solidFill>
                  <a:srgbClr val="E4DDD5"/>
                </a:solidFill>
                <a:effectLst>
                  <a:glow rad="190500">
                    <a:prstClr val="black">
                      <a:alpha val="75000"/>
                    </a:prstClr>
                  </a:glow>
                </a:effectLst>
                <a:latin typeface="Calibri" panose="020F0502020204030204"/>
                <a:ea typeface="+mn-ea"/>
              </a:rPr>
              <a:t>thebookofmormon</a:t>
            </a:r>
            <a:r>
              <a:rPr lang="en-US" sz="4000" b="1" dirty="0">
                <a:solidFill>
                  <a:srgbClr val="E4DDD5"/>
                </a:solidFill>
                <a:effectLst>
                  <a:glow rad="190500">
                    <a:prstClr val="black">
                      <a:alpha val="75000"/>
                    </a:prstClr>
                  </a:glow>
                </a:effectLst>
                <a:latin typeface="Calibri" panose="020F0502020204030204"/>
                <a:ea typeface="+mn-ea"/>
              </a:rPr>
              <a:t>/resources</a:t>
            </a:r>
            <a:endPar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955191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800600" y="174868"/>
            <a:ext cx="7175377"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“Our work is not finished; therefore they burn us not.”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14:13</a:t>
            </a:r>
          </a:p>
        </p:txBody>
      </p:sp>
    </p:spTree>
    <p:extLst>
      <p:ext uri="{BB962C8B-B14F-4D97-AF65-F5344CB8AC3E}">
        <p14:creationId xmlns:p14="http://schemas.microsoft.com/office/powerpoint/2010/main" val="4201014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800600" y="174868"/>
            <a:ext cx="7175377" cy="28623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“Why do ye not answer the words of this people? Know ye not that I have power to deliver you up unto the flames</a:t>
            </a:r>
            <a:r>
              <a:rPr lang="en-US" sz="4000" b="1" dirty="0">
                <a:solidFill>
                  <a:srgbClr val="E4DDD5"/>
                </a:solidFill>
                <a:effectLst>
                  <a:glow rad="190500">
                    <a:prstClr val="black">
                      <a:alpha val="75000"/>
                    </a:prstClr>
                  </a:glow>
                </a:effectLst>
                <a:latin typeface="Calibri" panose="020F0502020204030204"/>
                <a:ea typeface="+mn-ea"/>
              </a:rPr>
              <a:t>?</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14:19</a:t>
            </a:r>
          </a:p>
        </p:txBody>
      </p:sp>
    </p:spTree>
    <p:extLst>
      <p:ext uri="{BB962C8B-B14F-4D97-AF65-F5344CB8AC3E}">
        <p14:creationId xmlns:p14="http://schemas.microsoft.com/office/powerpoint/2010/main" val="1448760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t="7812" b="7812"/>
          <a:stretch/>
        </p:blipFill>
        <p:spPr>
          <a:xfrm>
            <a:off x="0" y="0"/>
            <a:ext cx="9144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57201" y="609600"/>
            <a:ext cx="6019800"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“They answered nothing.”</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14:19</a:t>
            </a:r>
          </a:p>
        </p:txBody>
      </p:sp>
    </p:spTree>
    <p:extLst>
      <p:ext uri="{BB962C8B-B14F-4D97-AF65-F5344CB8AC3E}">
        <p14:creationId xmlns:p14="http://schemas.microsoft.com/office/powerpoint/2010/main" val="1930950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t="7812" b="7812"/>
          <a:stretch/>
        </p:blipFill>
        <p:spPr>
          <a:xfrm>
            <a:off x="0" y="0"/>
            <a:ext cx="9144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57201" y="609600"/>
            <a:ext cx="6019800"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“They answered nothing.”</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14:19</a:t>
            </a:r>
          </a:p>
        </p:txBody>
      </p:sp>
      <p:pic>
        <p:nvPicPr>
          <p:cNvPr id="1026" name="Picture 2" descr="Jesus standing bound before Caiaphas and the Sanhedrin.">
            <a:extLst>
              <a:ext uri="{FF2B5EF4-FFF2-40B4-BE49-F238E27FC236}">
                <a16:creationId xmlns:a16="http://schemas.microsoft.com/office/drawing/2014/main" id="{D9C7E462-75B2-67BD-0A07-45A8E36C7D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96" r="38889"/>
          <a:stretch/>
        </p:blipFill>
        <p:spPr bwMode="auto">
          <a:xfrm>
            <a:off x="6586750" y="0"/>
            <a:ext cx="5638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081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174868"/>
            <a:ext cx="5879977" cy="56323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“How long shall we suffer these great afflictions, O Lord? O Lord,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give us strength </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according to our faith which is in Christ, even unto deliverance. And they broke the cords with which they were bound.”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14:26</a:t>
            </a:r>
          </a:p>
        </p:txBody>
      </p:sp>
    </p:spTree>
    <p:extLst>
      <p:ext uri="{BB962C8B-B14F-4D97-AF65-F5344CB8AC3E}">
        <p14:creationId xmlns:p14="http://schemas.microsoft.com/office/powerpoint/2010/main" val="1221666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174868"/>
            <a:ext cx="5879977" cy="56323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“How long shall we suffer these great afflictions, O Lord? O Lord,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give us strength </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according to our faith which is in Christ, even unto deliverance. And they broke the cords with which they were bound.”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14:26</a:t>
            </a:r>
          </a:p>
        </p:txBody>
      </p:sp>
      <p:sp>
        <p:nvSpPr>
          <p:cNvPr id="2" name="TextBox 1">
            <a:extLst>
              <a:ext uri="{FF2B5EF4-FFF2-40B4-BE49-F238E27FC236}">
                <a16:creationId xmlns:a16="http://schemas.microsoft.com/office/drawing/2014/main" id="{925A427A-391F-D245-52AC-7D88B598BEAC}"/>
              </a:ext>
            </a:extLst>
          </p:cNvPr>
          <p:cNvSpPr txBox="1"/>
          <p:nvPr/>
        </p:nvSpPr>
        <p:spPr>
          <a:xfrm>
            <a:off x="6096000" y="5657671"/>
            <a:ext cx="5987989"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t>
            </a:r>
            <a:r>
              <a:rPr lang="en-US" sz="4000" b="1" dirty="0">
                <a:solidFill>
                  <a:srgbClr val="E4DDD5"/>
                </a:solidFill>
                <a:effectLst>
                  <a:glow rad="190500">
                    <a:prstClr val="black">
                      <a:alpha val="75000"/>
                    </a:prstClr>
                  </a:glow>
                </a:effectLst>
                <a:latin typeface="Calibri" panose="020F0502020204030204"/>
                <a:ea typeface="+mn-ea"/>
              </a:rPr>
              <a:t>Gi</a:t>
            </a:r>
            <a:r>
              <a:rPr kumimoji="0" lang="en-US" sz="40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ve</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me strength”</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1 Nephi 7:17</a:t>
            </a:r>
          </a:p>
        </p:txBody>
      </p:sp>
    </p:spTree>
    <p:extLst>
      <p:ext uri="{BB962C8B-B14F-4D97-AF65-F5344CB8AC3E}">
        <p14:creationId xmlns:p14="http://schemas.microsoft.com/office/powerpoint/2010/main" val="1228434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6201" y="269960"/>
            <a:ext cx="4724400" cy="258532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“On </a:t>
            </a:r>
            <a:r>
              <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the twelfth day, in the tenth month</a:t>
            </a:r>
            <a:r>
              <a:rPr kumimoji="0" lang="en-US" sz="36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in the tenth year of the reign of the judges”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14:23</a:t>
            </a:r>
          </a:p>
        </p:txBody>
      </p:sp>
      <p:sp>
        <p:nvSpPr>
          <p:cNvPr id="2" name="TextBox 1">
            <a:extLst>
              <a:ext uri="{FF2B5EF4-FFF2-40B4-BE49-F238E27FC236}">
                <a16:creationId xmlns:a16="http://schemas.microsoft.com/office/drawing/2014/main" id="{A320069B-CF2D-D025-61D9-CE5F6A4A0BD8}"/>
              </a:ext>
            </a:extLst>
          </p:cNvPr>
          <p:cNvSpPr txBox="1"/>
          <p:nvPr/>
        </p:nvSpPr>
        <p:spPr>
          <a:xfrm>
            <a:off x="76202" y="2864770"/>
            <a:ext cx="4724400" cy="358251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Alma met Amulek on “</a:t>
            </a:r>
            <a:r>
              <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the fourth day of </a:t>
            </a:r>
            <a:r>
              <a:rPr lang="en-US" sz="3600" b="1" dirty="0">
                <a:solidFill>
                  <a:srgbClr val="FFFF00"/>
                </a:solidFill>
                <a:effectLst>
                  <a:glow rad="190500">
                    <a:prstClr val="black">
                      <a:alpha val="75000"/>
                    </a:prstClr>
                  </a:glow>
                </a:effectLst>
                <a:latin typeface="Calibri" panose="020F0502020204030204"/>
                <a:ea typeface="+mn-ea"/>
              </a:rPr>
              <a:t>[the] seventh </a:t>
            </a:r>
            <a:r>
              <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month</a:t>
            </a:r>
            <a:r>
              <a:rPr kumimoji="0" lang="en-US" sz="36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…in the tenth year of the reign of the judges”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10:6</a:t>
            </a:r>
          </a:p>
        </p:txBody>
      </p:sp>
      <p:sp>
        <p:nvSpPr>
          <p:cNvPr id="3" name="TextBox 2">
            <a:extLst>
              <a:ext uri="{FF2B5EF4-FFF2-40B4-BE49-F238E27FC236}">
                <a16:creationId xmlns:a16="http://schemas.microsoft.com/office/drawing/2014/main" id="{E891CDE5-82A7-7B2A-DAAD-DC1B8070D743}"/>
              </a:ext>
            </a:extLst>
          </p:cNvPr>
          <p:cNvSpPr txBox="1"/>
          <p:nvPr/>
        </p:nvSpPr>
        <p:spPr>
          <a:xfrm>
            <a:off x="5638800" y="2889599"/>
            <a:ext cx="7175377" cy="10064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3 months</a:t>
            </a:r>
          </a:p>
        </p:txBody>
      </p:sp>
    </p:spTree>
    <p:extLst>
      <p:ext uri="{BB962C8B-B14F-4D97-AF65-F5344CB8AC3E}">
        <p14:creationId xmlns:p14="http://schemas.microsoft.com/office/powerpoint/2010/main" val="3348816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28600" y="174868"/>
            <a:ext cx="11747377" cy="11172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Zeezrom</a:t>
            </a:r>
            <a:r>
              <a:rPr kumimoji="0" lang="en-US" sz="37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 was “very low with a burning fever”</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Alma 15:</a:t>
            </a:r>
            <a:r>
              <a:rPr lang="en-US" sz="3700" b="1" dirty="0">
                <a:solidFill>
                  <a:srgbClr val="E4DDD5"/>
                </a:solidFill>
                <a:effectLst>
                  <a:glow rad="190500">
                    <a:prstClr val="black">
                      <a:alpha val="75000"/>
                    </a:prstClr>
                  </a:glow>
                </a:effectLst>
                <a:latin typeface="Calibri" panose="020F0502020204030204"/>
                <a:ea typeface="+mn-ea"/>
              </a:rPr>
              <a:t>5</a:t>
            </a:r>
            <a:endParaRPr kumimoji="0" lang="en-US" sz="37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035864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33522" y="0"/>
            <a:ext cx="5158478" cy="5158478"/>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33522"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8276927" cy="60755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“Does [Amulek] remember when he testified that Alma had indeed blessed him, his wife and children, and all his family? The story of Alma and Amulek is one of the most poignant in all of scripture. What begins as a joyful story of an angel directing a man to receive a prophet, and the two of them becoming missionaries who get to preach the gospel, ends with the horrible death of innocent women and children and Amulek’s having lost everything… </a:t>
            </a:r>
          </a:p>
        </p:txBody>
      </p:sp>
      <p:sp>
        <p:nvSpPr>
          <p:cNvPr id="2" name="TextBox 1">
            <a:extLst>
              <a:ext uri="{FF2B5EF4-FFF2-40B4-BE49-F238E27FC236}">
                <a16:creationId xmlns:a16="http://schemas.microsoft.com/office/drawing/2014/main" id="{4956FA39-0D33-4564-7A5B-7FB8695FFF24}"/>
              </a:ext>
            </a:extLst>
          </p:cNvPr>
          <p:cNvSpPr txBox="1"/>
          <p:nvPr/>
        </p:nvSpPr>
        <p:spPr>
          <a:xfrm>
            <a:off x="7620000" y="5430901"/>
            <a:ext cx="4539211" cy="120032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Dr. Charles Swift, “When Less Is More: The Reticent Narrator in the Story of Alma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and Amulek,” </a:t>
            </a:r>
            <a:r>
              <a:rPr kumimoji="0" lang="en-US" sz="1800" b="1" i="1"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Religious Educator, </a:t>
            </a:r>
          </a:p>
          <a:p>
            <a:pPr marL="0" marR="0" lvl="0" indent="0" algn="r" defTabSz="914400" rtl="0" eaLnBrk="0" fontAlgn="base" latinLnBrk="0" hangingPunct="0">
              <a:lnSpc>
                <a:spcPct val="100000"/>
              </a:lnSpc>
              <a:spcBef>
                <a:spcPct val="0"/>
              </a:spcBef>
              <a:spcAft>
                <a:spcPct val="0"/>
              </a:spcAft>
              <a:buClrTx/>
              <a:buSzTx/>
              <a:buFontTx/>
              <a:buNone/>
              <a:tabLst/>
              <a:defRPr/>
            </a:pPr>
            <a:r>
              <a:rPr lang="en-US" b="1" dirty="0">
                <a:solidFill>
                  <a:srgbClr val="EBEAEF"/>
                </a:solidFill>
                <a:effectLst>
                  <a:glow rad="190500">
                    <a:prstClr val="black">
                      <a:alpha val="75000"/>
                    </a:prstClr>
                  </a:glow>
                </a:effectLst>
                <a:latin typeface="Calibri" panose="020F0502020204030204"/>
              </a:rPr>
              <a:t>v</a:t>
            </a:r>
            <a:r>
              <a:rPr kumimoji="0" lang="en-US" sz="1800" b="1" i="0" u="none" strike="noStrike" kern="1200" cap="none" spc="0" normalizeH="0" baseline="0" noProof="0" dirty="0" err="1">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ol</a:t>
            </a: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 13, </a:t>
            </a:r>
            <a:r>
              <a:rPr lang="en-US" b="1" dirty="0">
                <a:solidFill>
                  <a:srgbClr val="EBEAEF"/>
                </a:solidFill>
                <a:effectLst>
                  <a:glow rad="190500">
                    <a:prstClr val="black">
                      <a:alpha val="75000"/>
                    </a:prstClr>
                  </a:glow>
                </a:effectLst>
                <a:latin typeface="Calibri" panose="020F0502020204030204"/>
              </a:rPr>
              <a:t>n</a:t>
            </a: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o. 1, 2012</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618295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4081117"/>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800" b="1" dirty="0">
                <a:solidFill>
                  <a:prstClr val="white"/>
                </a:solidFill>
                <a:effectLst>
                  <a:glow rad="190500">
                    <a:prstClr val="black">
                      <a:alpha val="75000"/>
                    </a:prstClr>
                  </a:glow>
                </a:effectLst>
                <a:latin typeface="Calibri" panose="020F0502020204030204"/>
                <a:ea typeface="+mn-ea"/>
              </a:rPr>
              <a:t>“Alma…took Amulek and came over to the land of Zarahemla, and took him to his own house, and did administer unto him in his tribulations, and strengthened him in the Lord.” (Alma 15:18)</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013751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308392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7200" b="1" dirty="0">
                <a:solidFill>
                  <a:prstClr val="white"/>
                </a:solidFill>
                <a:effectLst>
                  <a:glow rad="190500">
                    <a:prstClr val="black">
                      <a:alpha val="75000"/>
                    </a:prstClr>
                  </a:glow>
                </a:effectLst>
                <a:latin typeface="Calibri" panose="020F0502020204030204"/>
                <a:ea typeface="+mn-ea"/>
              </a:rPr>
              <a:t>W</a:t>
            </a:r>
            <a:r>
              <a:rPr kumimoji="0" lang="en-US" sz="7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hat lessons can you personally learn from Amulek?</a:t>
            </a:r>
            <a:endPar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839532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28600"/>
            <a:ext cx="11277600" cy="162967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“On the fifth day of the second month” in the “eleventh year of the reign of the judges”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700" b="1" dirty="0">
                <a:solidFill>
                  <a:prstClr val="white"/>
                </a:solidFill>
                <a:effectLst>
                  <a:glow rad="190500">
                    <a:prstClr val="black">
                      <a:alpha val="75000"/>
                    </a:prstClr>
                  </a:glow>
                </a:effectLst>
                <a:latin typeface="Calibri" panose="020F0502020204030204"/>
              </a:rPr>
              <a:t>Alma 16:1</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 </a:t>
            </a:r>
          </a:p>
        </p:txBody>
      </p:sp>
      <p:sp>
        <p:nvSpPr>
          <p:cNvPr id="3" name="TextBox 2">
            <a:extLst>
              <a:ext uri="{FF2B5EF4-FFF2-40B4-BE49-F238E27FC236}">
                <a16:creationId xmlns:a16="http://schemas.microsoft.com/office/drawing/2014/main" id="{2F9EC0E0-58EE-956C-8517-8C95530EE3B7}"/>
              </a:ext>
            </a:extLst>
          </p:cNvPr>
          <p:cNvSpPr txBox="1"/>
          <p:nvPr/>
        </p:nvSpPr>
        <p:spPr>
          <a:xfrm>
            <a:off x="457200" y="2133600"/>
            <a:ext cx="11277600" cy="1311128"/>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This is 4 months after Alma and Amulek were miraculously delivered from prison</a:t>
            </a:r>
          </a:p>
        </p:txBody>
      </p:sp>
    </p:spTree>
    <p:extLst>
      <p:ext uri="{BB962C8B-B14F-4D97-AF65-F5344CB8AC3E}">
        <p14:creationId xmlns:p14="http://schemas.microsoft.com/office/powerpoint/2010/main" val="4197537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28600"/>
            <a:ext cx="11277600" cy="162967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“On the fifth day of the second month” in the “eleventh year of the reign of the judges”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700" b="1" dirty="0">
                <a:solidFill>
                  <a:prstClr val="white"/>
                </a:solidFill>
                <a:effectLst>
                  <a:glow rad="190500">
                    <a:prstClr val="black">
                      <a:alpha val="75000"/>
                    </a:prstClr>
                  </a:glow>
                </a:effectLst>
                <a:latin typeface="Calibri" panose="020F0502020204030204"/>
              </a:rPr>
              <a:t>Alma 16:1</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 </a:t>
            </a:r>
          </a:p>
        </p:txBody>
      </p:sp>
      <p:sp>
        <p:nvSpPr>
          <p:cNvPr id="3" name="TextBox 2">
            <a:extLst>
              <a:ext uri="{FF2B5EF4-FFF2-40B4-BE49-F238E27FC236}">
                <a16:creationId xmlns:a16="http://schemas.microsoft.com/office/drawing/2014/main" id="{2F9EC0E0-58EE-956C-8517-8C95530EE3B7}"/>
              </a:ext>
            </a:extLst>
          </p:cNvPr>
          <p:cNvSpPr txBox="1"/>
          <p:nvPr/>
        </p:nvSpPr>
        <p:spPr>
          <a:xfrm>
            <a:off x="457200" y="2133600"/>
            <a:ext cx="11277600" cy="1311128"/>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This is 4 months after Alma and Amulek were miraculously delivered from prison</a:t>
            </a:r>
          </a:p>
        </p:txBody>
      </p:sp>
      <p:sp>
        <p:nvSpPr>
          <p:cNvPr id="4" name="TextBox 3">
            <a:extLst>
              <a:ext uri="{FF2B5EF4-FFF2-40B4-BE49-F238E27FC236}">
                <a16:creationId xmlns:a16="http://schemas.microsoft.com/office/drawing/2014/main" id="{CC1735AD-4086-33FE-792D-423432F6A346}"/>
              </a:ext>
            </a:extLst>
          </p:cNvPr>
          <p:cNvSpPr txBox="1"/>
          <p:nvPr/>
        </p:nvSpPr>
        <p:spPr>
          <a:xfrm>
            <a:off x="457200" y="3720051"/>
            <a:ext cx="11277600" cy="162967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“We will not believe thy words if thou shouldst prophesy that this great city should be destroyed in one day”</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700" b="1" dirty="0">
                <a:solidFill>
                  <a:prstClr val="white"/>
                </a:solidFill>
                <a:effectLst>
                  <a:glow rad="190500">
                    <a:prstClr val="black">
                      <a:alpha val="75000"/>
                    </a:prstClr>
                  </a:glow>
                </a:effectLst>
                <a:latin typeface="Calibri" panose="020F0502020204030204"/>
              </a:rPr>
              <a:t>Alma 9:4</a:t>
            </a:r>
            <a:endPar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
        <p:nvSpPr>
          <p:cNvPr id="5" name="TextBox 4">
            <a:extLst>
              <a:ext uri="{FF2B5EF4-FFF2-40B4-BE49-F238E27FC236}">
                <a16:creationId xmlns:a16="http://schemas.microsoft.com/office/drawing/2014/main" id="{98C65743-3AE0-B924-B6ED-EA348E24EA5F}"/>
              </a:ext>
            </a:extLst>
          </p:cNvPr>
          <p:cNvSpPr txBox="1"/>
          <p:nvPr/>
        </p:nvSpPr>
        <p:spPr>
          <a:xfrm>
            <a:off x="457200" y="5625051"/>
            <a:ext cx="11277600" cy="11172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effectLst>
                  <a:glow rad="190500">
                    <a:prstClr val="black">
                      <a:alpha val="75000"/>
                    </a:prstClr>
                  </a:glow>
                </a:effectLst>
                <a:uLnTx/>
                <a:uFillTx/>
                <a:latin typeface="Calibri" panose="020F0502020204030204"/>
                <a:ea typeface="MS PGothic" panose="020B0600070205080204" pitchFamily="34" charset="-128"/>
                <a:cs typeface="+mn-cs"/>
              </a:rPr>
              <a:t>“</a:t>
            </a:r>
            <a:r>
              <a:rPr lang="en-US" sz="3700" b="1" dirty="0">
                <a:effectLst>
                  <a:glow rad="190500">
                    <a:prstClr val="black">
                      <a:alpha val="75000"/>
                    </a:prstClr>
                  </a:glow>
                </a:effectLst>
                <a:latin typeface="Calibri" panose="020F0502020204030204"/>
              </a:rPr>
              <a:t>I</a:t>
            </a:r>
            <a:r>
              <a:rPr kumimoji="0" lang="en-US" sz="3700" b="1" i="0" u="none" strike="noStrike" kern="1200" cap="none" spc="0" normalizeH="0" baseline="0" noProof="0" dirty="0">
                <a:ln>
                  <a:noFill/>
                </a:ln>
                <a:effectLst>
                  <a:glow rad="190500">
                    <a:prstClr val="black">
                      <a:alpha val="75000"/>
                    </a:prstClr>
                  </a:glow>
                </a:effectLst>
                <a:uLnTx/>
                <a:uFillTx/>
                <a:latin typeface="Calibri" panose="020F0502020204030204"/>
                <a:ea typeface="MS PGothic" panose="020B0600070205080204" pitchFamily="34" charset="-128"/>
                <a:cs typeface="+mn-cs"/>
              </a:rPr>
              <a:t>n one day [</a:t>
            </a:r>
            <a:r>
              <a:rPr kumimoji="0" lang="en-US" sz="3700" b="1" i="0" u="none" strike="noStrike" kern="1200" cap="none" spc="0" normalizeH="0" baseline="0" noProof="0" dirty="0" err="1">
                <a:ln>
                  <a:noFill/>
                </a:ln>
                <a:effectLst>
                  <a:glow rad="190500">
                    <a:prstClr val="black">
                      <a:alpha val="75000"/>
                    </a:prstClr>
                  </a:glow>
                </a:effectLst>
                <a:uLnTx/>
                <a:uFillTx/>
                <a:latin typeface="Calibri" panose="020F0502020204030204"/>
                <a:ea typeface="MS PGothic" panose="020B0600070205080204" pitchFamily="34" charset="-128"/>
                <a:cs typeface="+mn-cs"/>
              </a:rPr>
              <a:t>Ammonihah</a:t>
            </a:r>
            <a:r>
              <a:rPr kumimoji="0" lang="en-US" sz="3700" b="1" i="0" u="none" strike="noStrike" kern="1200" cap="none" spc="0" normalizeH="0" baseline="0" noProof="0" dirty="0">
                <a:ln>
                  <a:noFill/>
                </a:ln>
                <a:effectLst>
                  <a:glow rad="190500">
                    <a:prstClr val="black">
                      <a:alpha val="75000"/>
                    </a:prstClr>
                  </a:glow>
                </a:effectLst>
                <a:uLnTx/>
                <a:uFillTx/>
                <a:latin typeface="Calibri" panose="020F0502020204030204"/>
                <a:ea typeface="MS PGothic" panose="020B0600070205080204" pitchFamily="34" charset="-128"/>
                <a:cs typeface="+mn-cs"/>
              </a:rPr>
              <a:t>] was left desolate”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700" b="1" dirty="0">
                <a:effectLst>
                  <a:glow rad="190500">
                    <a:prstClr val="black">
                      <a:alpha val="75000"/>
                    </a:prstClr>
                  </a:glow>
                </a:effectLst>
                <a:latin typeface="Calibri" panose="020F0502020204030204"/>
              </a:rPr>
              <a:t>Alma 16:10</a:t>
            </a:r>
            <a:endParaRPr kumimoji="0" lang="en-US" sz="3700" b="1" i="0" u="none" strike="noStrike" kern="1200" cap="none" spc="0" normalizeH="0" baseline="0" noProof="0" dirty="0">
              <a:ln>
                <a:noFill/>
              </a:ln>
              <a:effectLst>
                <a:glow rad="190500">
                  <a:prstClr val="black">
                    <a:alpha val="75000"/>
                  </a:prstClr>
                </a:glow>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992954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28600"/>
            <a:ext cx="11277600" cy="162967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“On the fifth day of the second month” in the “eleventh year of the reign of the judges”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700" b="1" dirty="0">
                <a:solidFill>
                  <a:prstClr val="white"/>
                </a:solidFill>
                <a:effectLst>
                  <a:glow rad="190500">
                    <a:prstClr val="black">
                      <a:alpha val="75000"/>
                    </a:prstClr>
                  </a:glow>
                </a:effectLst>
                <a:latin typeface="Calibri" panose="020F0502020204030204"/>
              </a:rPr>
              <a:t>Alma 16:1</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 </a:t>
            </a:r>
          </a:p>
        </p:txBody>
      </p:sp>
      <p:sp>
        <p:nvSpPr>
          <p:cNvPr id="3" name="TextBox 2">
            <a:extLst>
              <a:ext uri="{FF2B5EF4-FFF2-40B4-BE49-F238E27FC236}">
                <a16:creationId xmlns:a16="http://schemas.microsoft.com/office/drawing/2014/main" id="{2F9EC0E0-58EE-956C-8517-8C95530EE3B7}"/>
              </a:ext>
            </a:extLst>
          </p:cNvPr>
          <p:cNvSpPr txBox="1"/>
          <p:nvPr/>
        </p:nvSpPr>
        <p:spPr>
          <a:xfrm>
            <a:off x="457200" y="2133600"/>
            <a:ext cx="11277600" cy="1311128"/>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This is 4 months after Alma and Amulek were miraculously delivered from prison</a:t>
            </a:r>
          </a:p>
        </p:txBody>
      </p:sp>
      <p:sp>
        <p:nvSpPr>
          <p:cNvPr id="4" name="TextBox 3">
            <a:extLst>
              <a:ext uri="{FF2B5EF4-FFF2-40B4-BE49-F238E27FC236}">
                <a16:creationId xmlns:a16="http://schemas.microsoft.com/office/drawing/2014/main" id="{CC1735AD-4086-33FE-792D-423432F6A346}"/>
              </a:ext>
            </a:extLst>
          </p:cNvPr>
          <p:cNvSpPr txBox="1"/>
          <p:nvPr/>
        </p:nvSpPr>
        <p:spPr>
          <a:xfrm>
            <a:off x="457200" y="3720051"/>
            <a:ext cx="11277600" cy="162967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“We will not believe thy words if thou shouldst prophesy that this great city should be destroyed in one day”</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700" b="1" dirty="0">
                <a:solidFill>
                  <a:prstClr val="white"/>
                </a:solidFill>
                <a:effectLst>
                  <a:glow rad="190500">
                    <a:prstClr val="black">
                      <a:alpha val="75000"/>
                    </a:prstClr>
                  </a:glow>
                </a:effectLst>
                <a:latin typeface="Calibri" panose="020F0502020204030204"/>
              </a:rPr>
              <a:t>Alma 9:4</a:t>
            </a:r>
            <a:endPar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
        <p:nvSpPr>
          <p:cNvPr id="5" name="TextBox 4">
            <a:extLst>
              <a:ext uri="{FF2B5EF4-FFF2-40B4-BE49-F238E27FC236}">
                <a16:creationId xmlns:a16="http://schemas.microsoft.com/office/drawing/2014/main" id="{98C65743-3AE0-B924-B6ED-EA348E24EA5F}"/>
              </a:ext>
            </a:extLst>
          </p:cNvPr>
          <p:cNvSpPr txBox="1"/>
          <p:nvPr/>
        </p:nvSpPr>
        <p:spPr>
          <a:xfrm>
            <a:off x="457200" y="5625051"/>
            <a:ext cx="11277600" cy="11172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t>
            </a:r>
            <a:r>
              <a:rPr lang="en-US" sz="3700" b="1" dirty="0">
                <a:solidFill>
                  <a:prstClr val="white"/>
                </a:solidFill>
                <a:effectLst>
                  <a:glow rad="190500">
                    <a:prstClr val="black">
                      <a:alpha val="75000"/>
                    </a:prstClr>
                  </a:glow>
                </a:effectLst>
                <a:latin typeface="Calibri" panose="020F0502020204030204"/>
              </a:rPr>
              <a:t>I</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n one day [</a:t>
            </a:r>
            <a:r>
              <a:rPr kumimoji="0" lang="en-US" sz="37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Ammonihah</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 was left desolate”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700" b="1" dirty="0">
                <a:solidFill>
                  <a:prstClr val="white"/>
                </a:solidFill>
                <a:effectLst>
                  <a:glow rad="190500">
                    <a:prstClr val="black">
                      <a:alpha val="75000"/>
                    </a:prstClr>
                  </a:glow>
                </a:effectLst>
                <a:latin typeface="Calibri" panose="020F0502020204030204"/>
              </a:rPr>
              <a:t>Alma 16:10</a:t>
            </a:r>
            <a:endPar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699776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EC0E0-58EE-956C-8517-8C95530EE3B7}"/>
              </a:ext>
            </a:extLst>
          </p:cNvPr>
          <p:cNvSpPr txBox="1"/>
          <p:nvPr/>
        </p:nvSpPr>
        <p:spPr>
          <a:xfrm>
            <a:off x="457200" y="381000"/>
            <a:ext cx="11277600" cy="9233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“Plan”</a:t>
            </a:r>
          </a:p>
        </p:txBody>
      </p:sp>
      <p:sp>
        <p:nvSpPr>
          <p:cNvPr id="6" name="TextBox 5">
            <a:extLst>
              <a:ext uri="{FF2B5EF4-FFF2-40B4-BE49-F238E27FC236}">
                <a16:creationId xmlns:a16="http://schemas.microsoft.com/office/drawing/2014/main" id="{5B68F33A-398E-273D-1B1E-102731ABA976}"/>
              </a:ext>
            </a:extLst>
          </p:cNvPr>
          <p:cNvSpPr txBox="1"/>
          <p:nvPr/>
        </p:nvSpPr>
        <p:spPr>
          <a:xfrm>
            <a:off x="457200" y="1371600"/>
            <a:ext cx="11277600" cy="3139321"/>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Bible: 0 times</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4400" b="1" dirty="0">
                <a:solidFill>
                  <a:prstClr val="white"/>
                </a:solidFill>
                <a:effectLst>
                  <a:glow rad="190500">
                    <a:prstClr val="black">
                      <a:alpha val="75000"/>
                    </a:prstClr>
                  </a:glow>
                </a:effectLst>
                <a:latin typeface="Calibri" panose="020F0502020204030204"/>
              </a:rPr>
              <a:t>Doctrine and Covenants: 3 times</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Pearl of Great Price: 2 times</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4400" b="1" dirty="0">
                <a:solidFill>
                  <a:prstClr val="white"/>
                </a:solidFill>
                <a:effectLst>
                  <a:glow rad="190500">
                    <a:prstClr val="black">
                      <a:alpha val="75000"/>
                    </a:prstClr>
                  </a:glow>
                </a:effectLst>
                <a:latin typeface="Calibri" panose="020F0502020204030204"/>
              </a:rPr>
              <a:t>Book of Mormon: 55 times, 30 of which refer to God’s plan for his children</a:t>
            </a: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733923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EC0E0-58EE-956C-8517-8C95530EE3B7}"/>
              </a:ext>
            </a:extLst>
          </p:cNvPr>
          <p:cNvSpPr txBox="1"/>
          <p:nvPr/>
        </p:nvSpPr>
        <p:spPr>
          <a:xfrm>
            <a:off x="457200" y="381000"/>
            <a:ext cx="11277600" cy="9233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“Plan”</a:t>
            </a:r>
          </a:p>
        </p:txBody>
      </p:sp>
      <p:sp>
        <p:nvSpPr>
          <p:cNvPr id="6" name="TextBox 5">
            <a:extLst>
              <a:ext uri="{FF2B5EF4-FFF2-40B4-BE49-F238E27FC236}">
                <a16:creationId xmlns:a16="http://schemas.microsoft.com/office/drawing/2014/main" id="{5B68F33A-398E-273D-1B1E-102731ABA976}"/>
              </a:ext>
            </a:extLst>
          </p:cNvPr>
          <p:cNvSpPr txBox="1"/>
          <p:nvPr/>
        </p:nvSpPr>
        <p:spPr>
          <a:xfrm>
            <a:off x="457200" y="1371600"/>
            <a:ext cx="11277600" cy="4967514"/>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Bible: 0 times</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4400" b="1" dirty="0">
                <a:solidFill>
                  <a:prstClr val="white"/>
                </a:solidFill>
                <a:effectLst>
                  <a:glow rad="190500">
                    <a:prstClr val="black">
                      <a:alpha val="75000"/>
                    </a:prstClr>
                  </a:glow>
                </a:effectLst>
                <a:latin typeface="Calibri" panose="020F0502020204030204"/>
              </a:rPr>
              <a:t>Doctrine and Covenants: 3 times</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Pearl of Great Price: 2 times</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4400" b="1" dirty="0">
                <a:solidFill>
                  <a:prstClr val="white"/>
                </a:solidFill>
                <a:effectLst>
                  <a:glow rad="190500">
                    <a:prstClr val="black">
                      <a:alpha val="75000"/>
                    </a:prstClr>
                  </a:glow>
                </a:effectLst>
                <a:latin typeface="Calibri" panose="020F0502020204030204"/>
              </a:rPr>
              <a:t>Book of Mormon: 55 times, 30 of which refer to God’s plan for his children</a:t>
            </a:r>
          </a:p>
          <a:p>
            <a:pPr marR="0" lvl="0" defTabSz="914400" rtl="0" eaLnBrk="1" fontAlgn="auto" latinLnBrk="0" hangingPunct="1">
              <a:lnSpc>
                <a:spcPct val="9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R="0" lvl="0"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uses </a:t>
            </a:r>
            <a:r>
              <a:rPr lang="en-US" sz="4400" b="1" dirty="0">
                <a:solidFill>
                  <a:prstClr val="white"/>
                </a:solidFill>
                <a:effectLst>
                  <a:glow rad="190500">
                    <a:prstClr val="black">
                      <a:alpha val="75000"/>
                    </a:prstClr>
                  </a:glow>
                </a:effectLst>
                <a:latin typeface="Calibri" panose="020F0502020204030204"/>
              </a:rPr>
              <a:t>“plan” more than all other speakers combined.</a:t>
            </a: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41873522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BC7F1-39D4-E428-7ADE-B7B866CDC9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8E71D5-62B4-BD97-34F3-7BAE16C9FA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7AC7DE3-77F3-C665-9B56-B30656EEC7AD}"/>
              </a:ext>
            </a:extLst>
          </p:cNvPr>
          <p:cNvPicPr>
            <a:picLocks noChangeAspect="1"/>
          </p:cNvPicPr>
          <p:nvPr/>
        </p:nvPicPr>
        <p:blipFill rotWithShape="1">
          <a:blip r:embed="rId2"/>
          <a:srcRect l="3068" r="3708"/>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D6E33A1-5587-15AE-7830-0D9D058EC15D}"/>
              </a:ext>
            </a:extLst>
          </p:cNvPr>
          <p:cNvSpPr/>
          <p:nvPr/>
        </p:nvSpPr>
        <p:spPr bwMode="auto">
          <a:xfrm>
            <a:off x="304800" y="3276600"/>
            <a:ext cx="11430000" cy="9144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18" charset="0"/>
            </a:endParaRPr>
          </a:p>
        </p:txBody>
      </p:sp>
    </p:spTree>
    <p:extLst>
      <p:ext uri="{BB962C8B-B14F-4D97-AF65-F5344CB8AC3E}">
        <p14:creationId xmlns:p14="http://schemas.microsoft.com/office/powerpoint/2010/main" val="623099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EC0E0-58EE-956C-8517-8C95530EE3B7}"/>
              </a:ext>
            </a:extLst>
          </p:cNvPr>
          <p:cNvSpPr txBox="1"/>
          <p:nvPr/>
        </p:nvSpPr>
        <p:spPr>
          <a:xfrm>
            <a:off x="457200" y="0"/>
            <a:ext cx="11277600"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400" b="1" dirty="0">
                <a:solidFill>
                  <a:prstClr val="white"/>
                </a:solidFill>
                <a:effectLst>
                  <a:glow rad="190500">
                    <a:prstClr val="black">
                      <a:alpha val="75000"/>
                    </a:prstClr>
                  </a:glow>
                </a:effectLst>
                <a:latin typeface="Calibri" panose="020F0502020204030204"/>
              </a:rPr>
              <a:t>9 titles for God’s plan</a:t>
            </a: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
        <p:nvSpPr>
          <p:cNvPr id="6" name="TextBox 5">
            <a:extLst>
              <a:ext uri="{FF2B5EF4-FFF2-40B4-BE49-F238E27FC236}">
                <a16:creationId xmlns:a16="http://schemas.microsoft.com/office/drawing/2014/main" id="{5B68F33A-398E-273D-1B1E-102731ABA976}"/>
              </a:ext>
            </a:extLst>
          </p:cNvPr>
          <p:cNvSpPr txBox="1"/>
          <p:nvPr/>
        </p:nvSpPr>
        <p:spPr>
          <a:xfrm>
            <a:off x="114300" y="609600"/>
            <a:ext cx="11963400" cy="6463308"/>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1. “The merciful plan of the great Creator” </a:t>
            </a:r>
            <a:r>
              <a:rPr kumimoji="0" lang="en-US" sz="2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(2 Nephi 9:6, unique to Jacob). </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2. “The plan of our God”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(2 Nephi 9:13, unique to Jacob). </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3. “The great and eternal plan of deliverance from death”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(2 Nephi 11:5, unique to Nephi).</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4. The “plan of redemption”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(first used by Jacob, then used eleven times by Alma, three times by Mormon, and twice by Amulek).</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5. “The plan of salvation”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(first used by </a:t>
            </a:r>
            <a:r>
              <a:rPr kumimoji="0" lang="en-US" sz="2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Jarom</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 then once by Alma and once by King Anti-Nephi-Lehi). </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6. “The great plan of the Eternal God”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34:19, unique to Amulek).</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7. “The plan of restoration”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41:2, unique to Alma).</a:t>
            </a: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8. The “plan of happiness”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42:8, 16, unique to Alma). </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9. “The plan of mercy” </a:t>
            </a: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42:15, 31, occurring three times, all in Alma’s voice). </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148233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EC0E0-58EE-956C-8517-8C95530EE3B7}"/>
              </a:ext>
            </a:extLst>
          </p:cNvPr>
          <p:cNvSpPr txBox="1"/>
          <p:nvPr/>
        </p:nvSpPr>
        <p:spPr>
          <a:xfrm>
            <a:off x="457200" y="381000"/>
            <a:ext cx="11277600" cy="9233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“Plan”</a:t>
            </a:r>
          </a:p>
        </p:txBody>
      </p:sp>
      <p:sp>
        <p:nvSpPr>
          <p:cNvPr id="6" name="TextBox 5">
            <a:extLst>
              <a:ext uri="{FF2B5EF4-FFF2-40B4-BE49-F238E27FC236}">
                <a16:creationId xmlns:a16="http://schemas.microsoft.com/office/drawing/2014/main" id="{5B68F33A-398E-273D-1B1E-102731ABA976}"/>
              </a:ext>
            </a:extLst>
          </p:cNvPr>
          <p:cNvSpPr txBox="1"/>
          <p:nvPr/>
        </p:nvSpPr>
        <p:spPr>
          <a:xfrm>
            <a:off x="457200" y="1371600"/>
            <a:ext cx="11277600" cy="3748719"/>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Of the 9 titles for “the plan” in the Book of Mormon, Alma uses 5 of them. </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4400" b="1" dirty="0">
                <a:solidFill>
                  <a:prstClr val="white"/>
                </a:solidFill>
                <a:effectLst>
                  <a:glow rad="190500">
                    <a:prstClr val="black">
                      <a:alpha val="75000"/>
                    </a:prstClr>
                  </a:glow>
                </a:effectLst>
                <a:latin typeface="Calibri" panose="020F0502020204030204"/>
              </a:rPr>
              <a:t>3 of them are unique to Alma</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“The plan of redemption” is the most popular title for “the plan” in the Book of Mormon: 17 times total, 11 from Alma</a:t>
            </a:r>
          </a:p>
        </p:txBody>
      </p:sp>
    </p:spTree>
    <p:extLst>
      <p:ext uri="{BB962C8B-B14F-4D97-AF65-F5344CB8AC3E}">
        <p14:creationId xmlns:p14="http://schemas.microsoft.com/office/powerpoint/2010/main" val="6571758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Free Dense Forest with Thin Trees Stock Photo">
            <a:extLst>
              <a:ext uri="{FF2B5EF4-FFF2-40B4-BE49-F238E27FC236}">
                <a16:creationId xmlns:a16="http://schemas.microsoft.com/office/drawing/2014/main" id="{712E77DD-BB7F-BD08-3B29-3E5A7714AE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395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Free Aerial Photo of Empty Meandering Road In Between Forest Stock Photo">
            <a:extLst>
              <a:ext uri="{FF2B5EF4-FFF2-40B4-BE49-F238E27FC236}">
                <a16:creationId xmlns:a16="http://schemas.microsoft.com/office/drawing/2014/main" id="{10CB6800-6614-4215-2100-8A274BFD2B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0422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EC0E0-58EE-956C-8517-8C95530EE3B7}"/>
              </a:ext>
            </a:extLst>
          </p:cNvPr>
          <p:cNvSpPr txBox="1"/>
          <p:nvPr/>
        </p:nvSpPr>
        <p:spPr>
          <a:xfrm>
            <a:off x="457200" y="914400"/>
            <a:ext cx="11277600" cy="7571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The Plan of Redemption as a three-act play</a:t>
            </a:r>
          </a:p>
        </p:txBody>
      </p:sp>
      <p:sp>
        <p:nvSpPr>
          <p:cNvPr id="6" name="TextBox 5">
            <a:extLst>
              <a:ext uri="{FF2B5EF4-FFF2-40B4-BE49-F238E27FC236}">
                <a16:creationId xmlns:a16="http://schemas.microsoft.com/office/drawing/2014/main" id="{5B68F33A-398E-273D-1B1E-102731ABA976}"/>
              </a:ext>
            </a:extLst>
          </p:cNvPr>
          <p:cNvSpPr txBox="1"/>
          <p:nvPr/>
        </p:nvSpPr>
        <p:spPr>
          <a:xfrm>
            <a:off x="457200" y="1905000"/>
            <a:ext cx="11277600" cy="2834622"/>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Act 1: Premortal life</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6600" b="1" dirty="0">
                <a:solidFill>
                  <a:prstClr val="white"/>
                </a:solidFill>
                <a:effectLst>
                  <a:glow rad="190500">
                    <a:prstClr val="black">
                      <a:alpha val="75000"/>
                    </a:prstClr>
                  </a:glow>
                </a:effectLst>
                <a:latin typeface="Calibri" panose="020F0502020204030204"/>
              </a:rPr>
              <a:t>Act 2: Our life on earth</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Act 3: Life after death</a:t>
            </a:r>
          </a:p>
        </p:txBody>
      </p:sp>
    </p:spTree>
    <p:extLst>
      <p:ext uri="{BB962C8B-B14F-4D97-AF65-F5344CB8AC3E}">
        <p14:creationId xmlns:p14="http://schemas.microsoft.com/office/powerpoint/2010/main" val="29238968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6CCA24-6783-F1CE-7181-8A0D838D9558}"/>
              </a:ext>
            </a:extLst>
          </p:cNvPr>
          <p:cNvSpPr txBox="1"/>
          <p:nvPr/>
        </p:nvSpPr>
        <p:spPr>
          <a:xfrm>
            <a:off x="457200" y="5719870"/>
            <a:ext cx="11277600" cy="7571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800" b="1" dirty="0">
                <a:solidFill>
                  <a:prstClr val="white"/>
                </a:solidFill>
                <a:effectLst>
                  <a:glow rad="190500">
                    <a:prstClr val="black">
                      <a:alpha val="75000"/>
                    </a:prstClr>
                  </a:glow>
                </a:effectLst>
                <a:latin typeface="Calibri" panose="020F0502020204030204"/>
              </a:rPr>
              <a:t>j</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ohnhiltoniii.com/</a:t>
            </a:r>
            <a:r>
              <a:rPr kumimoji="0" lang="en-US" sz="4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thebookofmormon</a:t>
            </a:r>
            <a:endPar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endParaRPr>
          </a:p>
        </p:txBody>
      </p:sp>
      <p:pic>
        <p:nvPicPr>
          <p:cNvPr id="6" name="Picture 5">
            <a:extLst>
              <a:ext uri="{FF2B5EF4-FFF2-40B4-BE49-F238E27FC236}">
                <a16:creationId xmlns:a16="http://schemas.microsoft.com/office/drawing/2014/main" id="{4E8400D6-80F7-8E5C-A79D-36810D6A9D2D}"/>
              </a:ext>
            </a:extLst>
          </p:cNvPr>
          <p:cNvPicPr>
            <a:picLocks noChangeAspect="1"/>
          </p:cNvPicPr>
          <p:nvPr/>
        </p:nvPicPr>
        <p:blipFill>
          <a:blip r:embed="rId2"/>
          <a:stretch>
            <a:fillRect/>
          </a:stretch>
        </p:blipFill>
        <p:spPr>
          <a:xfrm>
            <a:off x="1371600" y="270760"/>
            <a:ext cx="9372600" cy="5215640"/>
          </a:xfrm>
          <a:prstGeom prst="rect">
            <a:avLst/>
          </a:prstGeom>
        </p:spPr>
      </p:pic>
    </p:spTree>
    <p:extLst>
      <p:ext uri="{BB962C8B-B14F-4D97-AF65-F5344CB8AC3E}">
        <p14:creationId xmlns:p14="http://schemas.microsoft.com/office/powerpoint/2010/main" val="18537279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07" r="1107"/>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518922" y="157750"/>
            <a:ext cx="7543798" cy="67541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“In mortality, we are like actors who enter a theater just as the curtain goes up on the second act. We have missed act 1. The production has many plots and subplots that interweave, making it difficult to figure out who relates to whom and what relates to what, who are the heroes and who are the villains. It is further complicated because we are not just spectators; we are members of the cast, on stage, in the middle of it all!”</a:t>
            </a:r>
          </a:p>
        </p:txBody>
      </p:sp>
      <p:sp>
        <p:nvSpPr>
          <p:cNvPr id="2" name="TextBox 1">
            <a:extLst>
              <a:ext uri="{FF2B5EF4-FFF2-40B4-BE49-F238E27FC236}">
                <a16:creationId xmlns:a16="http://schemas.microsoft.com/office/drawing/2014/main" id="{850316D3-F6CD-4924-DC11-58641A9024DA}"/>
              </a:ext>
            </a:extLst>
          </p:cNvPr>
          <p:cNvSpPr txBox="1"/>
          <p:nvPr/>
        </p:nvSpPr>
        <p:spPr>
          <a:xfrm>
            <a:off x="7673079" y="6211669"/>
            <a:ext cx="4518921"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President Boyd K. Packer, </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“The Play and the Plan,” 7 May 1995</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20108855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675" name="Picture 4" descr="http://upload.wikimedia.org/wikipedia/commons/e/eb/The_Plan_of_Salvation.jpg">
            <a:extLst>
              <a:ext uri="{FF2B5EF4-FFF2-40B4-BE49-F238E27FC236}">
                <a16:creationId xmlns:a16="http://schemas.microsoft.com/office/drawing/2014/main" id="{5DC0678E-6527-5155-B97C-71C8FC0CF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035" y="0"/>
            <a:ext cx="987193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2E4C25A-A843-0339-24EB-BB04AEAF36F4}"/>
              </a:ext>
            </a:extLst>
          </p:cNvPr>
          <p:cNvSpPr txBox="1"/>
          <p:nvPr/>
        </p:nvSpPr>
        <p:spPr>
          <a:xfrm>
            <a:off x="1524000" y="392668"/>
            <a:ext cx="1372737" cy="369332"/>
          </a:xfrm>
          <a:prstGeom prst="rect">
            <a:avLst/>
          </a:prstGeom>
          <a:noFill/>
        </p:spPr>
        <p:txBody>
          <a:bodyPr wrap="square">
            <a:spAutoFit/>
          </a:bodyPr>
          <a:lstStyle/>
          <a:p>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13:3–5</a:t>
            </a:r>
            <a:endParaRPr lang="en-US" dirty="0"/>
          </a:p>
        </p:txBody>
      </p:sp>
      <p:sp>
        <p:nvSpPr>
          <p:cNvPr id="4" name="TextBox 3">
            <a:extLst>
              <a:ext uri="{FF2B5EF4-FFF2-40B4-BE49-F238E27FC236}">
                <a16:creationId xmlns:a16="http://schemas.microsoft.com/office/drawing/2014/main" id="{7D5209DD-294A-AEF8-B8BC-6B232C806A0F}"/>
              </a:ext>
            </a:extLst>
          </p:cNvPr>
          <p:cNvSpPr txBox="1"/>
          <p:nvPr/>
        </p:nvSpPr>
        <p:spPr>
          <a:xfrm>
            <a:off x="1828800" y="6142166"/>
            <a:ext cx="1676400" cy="646331"/>
          </a:xfrm>
          <a:prstGeom prst="rect">
            <a:avLst/>
          </a:prstGeom>
          <a:noFill/>
        </p:spPr>
        <p:txBody>
          <a:bodyPr wrap="square">
            <a:spAutoFit/>
          </a:bodyPr>
          <a:lstStyle/>
          <a:p>
            <a:pPr algn="ctr"/>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12:22, 24, 13:12</a:t>
            </a:r>
            <a:endParaRPr lang="en-US" dirty="0"/>
          </a:p>
        </p:txBody>
      </p:sp>
      <p:sp>
        <p:nvSpPr>
          <p:cNvPr id="5" name="TextBox 4">
            <a:extLst>
              <a:ext uri="{FF2B5EF4-FFF2-40B4-BE49-F238E27FC236}">
                <a16:creationId xmlns:a16="http://schemas.microsoft.com/office/drawing/2014/main" id="{6FD2CAAF-8D3E-636E-E50C-C67F1F88DEAA}"/>
              </a:ext>
            </a:extLst>
          </p:cNvPr>
          <p:cNvSpPr txBox="1"/>
          <p:nvPr/>
        </p:nvSpPr>
        <p:spPr>
          <a:xfrm>
            <a:off x="7086600" y="1688068"/>
            <a:ext cx="1676399" cy="369332"/>
          </a:xfrm>
          <a:prstGeom prst="rect">
            <a:avLst/>
          </a:prstGeom>
          <a:noFill/>
        </p:spPr>
        <p:txBody>
          <a:bodyPr wrap="square">
            <a:spAutoFit/>
          </a:bodyPr>
          <a:lstStyle/>
          <a:p>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12:12–14</a:t>
            </a:r>
            <a:endParaRPr lang="en-US" dirty="0"/>
          </a:p>
        </p:txBody>
      </p:sp>
      <p:sp>
        <p:nvSpPr>
          <p:cNvPr id="6" name="TextBox 5">
            <a:extLst>
              <a:ext uri="{FF2B5EF4-FFF2-40B4-BE49-F238E27FC236}">
                <a16:creationId xmlns:a16="http://schemas.microsoft.com/office/drawing/2014/main" id="{C9EB5F83-7479-9E65-FF1E-4C20656CA476}"/>
              </a:ext>
            </a:extLst>
          </p:cNvPr>
          <p:cNvSpPr txBox="1"/>
          <p:nvPr/>
        </p:nvSpPr>
        <p:spPr>
          <a:xfrm>
            <a:off x="5867400" y="2069068"/>
            <a:ext cx="1676399" cy="369332"/>
          </a:xfrm>
          <a:prstGeom prst="rect">
            <a:avLst/>
          </a:prstGeom>
          <a:noFill/>
        </p:spPr>
        <p:txBody>
          <a:bodyPr wrap="square">
            <a:spAutoFit/>
          </a:bodyPr>
          <a:lstStyle/>
          <a:p>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11:42–44</a:t>
            </a:r>
            <a:endParaRPr lang="en-US" dirty="0"/>
          </a:p>
        </p:txBody>
      </p:sp>
      <p:sp>
        <p:nvSpPr>
          <p:cNvPr id="2" name="Rectangle 1">
            <a:extLst>
              <a:ext uri="{FF2B5EF4-FFF2-40B4-BE49-F238E27FC236}">
                <a16:creationId xmlns:a16="http://schemas.microsoft.com/office/drawing/2014/main" id="{80505635-DE8C-3601-80C6-D08F62DFF324}"/>
              </a:ext>
            </a:extLst>
          </p:cNvPr>
          <p:cNvSpPr/>
          <p:nvPr/>
        </p:nvSpPr>
        <p:spPr bwMode="auto">
          <a:xfrm>
            <a:off x="1372168" y="392668"/>
            <a:ext cx="1676399" cy="3693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18" charset="0"/>
            </a:endParaRPr>
          </a:p>
        </p:txBody>
      </p:sp>
      <p:sp>
        <p:nvSpPr>
          <p:cNvPr id="7" name="Rectangle 6">
            <a:extLst>
              <a:ext uri="{FF2B5EF4-FFF2-40B4-BE49-F238E27FC236}">
                <a16:creationId xmlns:a16="http://schemas.microsoft.com/office/drawing/2014/main" id="{FB8149B6-3882-E27E-A513-8DFC76CCFDF3}"/>
              </a:ext>
            </a:extLst>
          </p:cNvPr>
          <p:cNvSpPr/>
          <p:nvPr/>
        </p:nvSpPr>
        <p:spPr bwMode="auto">
          <a:xfrm>
            <a:off x="5867399" y="2057400"/>
            <a:ext cx="1676399" cy="3693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18" charset="0"/>
            </a:endParaRPr>
          </a:p>
        </p:txBody>
      </p:sp>
      <p:sp>
        <p:nvSpPr>
          <p:cNvPr id="8" name="Rectangle 7">
            <a:extLst>
              <a:ext uri="{FF2B5EF4-FFF2-40B4-BE49-F238E27FC236}">
                <a16:creationId xmlns:a16="http://schemas.microsoft.com/office/drawing/2014/main" id="{9D81C0E8-4E78-0DCE-B518-AC21CAA83855}"/>
              </a:ext>
            </a:extLst>
          </p:cNvPr>
          <p:cNvSpPr/>
          <p:nvPr/>
        </p:nvSpPr>
        <p:spPr bwMode="auto">
          <a:xfrm>
            <a:off x="7086600" y="1676400"/>
            <a:ext cx="1676399" cy="3693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18" charset="0"/>
            </a:endParaRPr>
          </a:p>
        </p:txBody>
      </p:sp>
      <p:sp>
        <p:nvSpPr>
          <p:cNvPr id="9" name="Rectangle 8">
            <a:extLst>
              <a:ext uri="{FF2B5EF4-FFF2-40B4-BE49-F238E27FC236}">
                <a16:creationId xmlns:a16="http://schemas.microsoft.com/office/drawing/2014/main" id="{E6A35CA3-4D86-C534-E945-C213A8F6E0DF}"/>
              </a:ext>
            </a:extLst>
          </p:cNvPr>
          <p:cNvSpPr/>
          <p:nvPr/>
        </p:nvSpPr>
        <p:spPr bwMode="auto">
          <a:xfrm>
            <a:off x="1828800" y="6142166"/>
            <a:ext cx="1676399" cy="64633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7643"/>
            <a:ext cx="11277600" cy="67541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“Being called and prepared from the foundation of the world according to the foreknowledge of God, on account of their exceeding faith and good works; in the first place being left to choose good or evil; therefore they having chosen good, and exercising exceedingly great faith, are called with a holy calling, yea, with that holy calling which was prepared with, and according to, a preparatory redemption for such. And thus they have been called to this holy calling on account of their faith, while others would reject the Spirit of God on account of the hardness of their hearts and blindness of their minds, while, if it had not been for this they might have had as great privilege…</a:t>
            </a:r>
          </a:p>
        </p:txBody>
      </p:sp>
    </p:spTree>
    <p:extLst>
      <p:ext uri="{BB962C8B-B14F-4D97-AF65-F5344CB8AC3E}">
        <p14:creationId xmlns:p14="http://schemas.microsoft.com/office/powerpoint/2010/main" val="31981738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28600"/>
            <a:ext cx="11277600" cy="316702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“Or in fine, in the first place they were on the same standing with their brethren; thus this holy calling being prepared from the foundation of the world for such as would not harden their hearts, being in and through the atonement of the Only Begotten Son.”</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13:3–5</a:t>
            </a:r>
          </a:p>
        </p:txBody>
      </p:sp>
    </p:spTree>
    <p:extLst>
      <p:ext uri="{BB962C8B-B14F-4D97-AF65-F5344CB8AC3E}">
        <p14:creationId xmlns:p14="http://schemas.microsoft.com/office/powerpoint/2010/main" val="1941339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B9B8A-DD2D-91BF-5643-4D4676647675}"/>
              </a:ext>
            </a:extLst>
          </p:cNvPr>
          <p:cNvSpPr>
            <a:spLocks noGrp="1"/>
          </p:cNvSpPr>
          <p:nvPr>
            <p:ph type="title"/>
          </p:nvPr>
        </p:nvSpPr>
        <p:spPr/>
        <p:txBody>
          <a:bodyPr/>
          <a:lstStyle/>
          <a:p>
            <a:endParaRPr lang="en-US"/>
          </a:p>
        </p:txBody>
      </p:sp>
      <p:pic>
        <p:nvPicPr>
          <p:cNvPr id="5" name="Content Placeholder 4" descr="A group of people running on a track&#10;&#10;Description automatically generated">
            <a:extLst>
              <a:ext uri="{FF2B5EF4-FFF2-40B4-BE49-F238E27FC236}">
                <a16:creationId xmlns:a16="http://schemas.microsoft.com/office/drawing/2014/main" id="{15A6B83A-E60F-D01F-E133-DCE40E068AF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29574"/>
            <a:ext cx="12178862" cy="5198852"/>
          </a:xfrm>
        </p:spPr>
      </p:pic>
      <p:sp>
        <p:nvSpPr>
          <p:cNvPr id="6" name="TextBox 5">
            <a:extLst>
              <a:ext uri="{FF2B5EF4-FFF2-40B4-BE49-F238E27FC236}">
                <a16:creationId xmlns:a16="http://schemas.microsoft.com/office/drawing/2014/main" id="{ADD6A6DB-6F22-98BF-78CD-3258F11E8854}"/>
              </a:ext>
            </a:extLst>
          </p:cNvPr>
          <p:cNvSpPr txBox="1"/>
          <p:nvPr/>
        </p:nvSpPr>
        <p:spPr>
          <a:xfrm>
            <a:off x="-952500" y="5715000"/>
            <a:ext cx="3390900" cy="369332"/>
          </a:xfrm>
          <a:prstGeom prst="rect">
            <a:avLst/>
          </a:prstGeom>
          <a:noFill/>
        </p:spPr>
        <p:txBody>
          <a:bodyPr wrap="square">
            <a:spAutoFit/>
          </a:bodyPr>
          <a:lstStyle/>
          <a:p>
            <a:pPr algn="ctr"/>
            <a:r>
              <a:rPr lang="en-US" b="1" dirty="0" err="1">
                <a:solidFill>
                  <a:srgbClr val="EBEAEF"/>
                </a:solidFill>
                <a:effectLst>
                  <a:glow rad="190500">
                    <a:prstClr val="black">
                      <a:alpha val="75000"/>
                    </a:prstClr>
                  </a:glow>
                </a:effectLst>
                <a:latin typeface="Calibri" panose="020F0502020204030204"/>
                <a:ea typeface="+mn-ea"/>
              </a:rPr>
              <a:t>Sum_of_Marc</a:t>
            </a:r>
            <a:endParaRPr lang="en-US" dirty="0"/>
          </a:p>
        </p:txBody>
      </p:sp>
    </p:spTree>
    <p:extLst>
      <p:ext uri="{BB962C8B-B14F-4D97-AF65-F5344CB8AC3E}">
        <p14:creationId xmlns:p14="http://schemas.microsoft.com/office/powerpoint/2010/main" val="23676156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28600"/>
            <a:ext cx="11277600" cy="55769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“By [Adam’s] fall, all mankind became a lost and fallen people…nevertheless there was a space granted unto man in which he might repent; therefore this life became a probationary state; a time to prepare to meet God; a time to prepare for that endless state…which is after the resurrection of the dead.”</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12:22,24</a:t>
            </a:r>
          </a:p>
        </p:txBody>
      </p:sp>
    </p:spTree>
    <p:extLst>
      <p:ext uri="{BB962C8B-B14F-4D97-AF65-F5344CB8AC3E}">
        <p14:creationId xmlns:p14="http://schemas.microsoft.com/office/powerpoint/2010/main" val="5560164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877D-557E-2DD1-6416-DD9EE875CFA3}"/>
              </a:ext>
            </a:extLst>
          </p:cNvPr>
          <p:cNvSpPr>
            <a:spLocks noGrp="1"/>
          </p:cNvSpPr>
          <p:nvPr>
            <p:ph type="title"/>
          </p:nvPr>
        </p:nvSpPr>
        <p:spPr>
          <a:xfrm>
            <a:off x="685800" y="365125"/>
            <a:ext cx="10972800" cy="5730875"/>
          </a:xfrm>
        </p:spPr>
        <p:txBody>
          <a:bodyPr>
            <a:normAutofit fontScale="90000"/>
          </a:bodyPr>
          <a:lstStyle/>
          <a:p>
            <a:r>
              <a:rPr lang="en-US" b="1" dirty="0">
                <a:solidFill>
                  <a:schemeClr val="bg1"/>
                </a:solidFill>
                <a:latin typeface="+mn-lt"/>
              </a:rPr>
              <a:t>“Now they, after being sanctified by the Holy Ghost, having their garments made white, being pure and spotless before God, could not look upon sin save it were with abhorrence; and there were many, exceedingly great many, who were made pure and entered into the rest of the Lord their God.”</a:t>
            </a:r>
            <a:br>
              <a:rPr lang="en-US" b="1" dirty="0">
                <a:solidFill>
                  <a:schemeClr val="bg1"/>
                </a:solidFill>
                <a:latin typeface="+mn-lt"/>
              </a:rPr>
            </a:br>
            <a:br>
              <a:rPr lang="en-US" b="1" dirty="0">
                <a:solidFill>
                  <a:schemeClr val="bg1"/>
                </a:solidFill>
                <a:latin typeface="+mn-lt"/>
              </a:rPr>
            </a:br>
            <a:r>
              <a:rPr lang="en-US" b="1" dirty="0">
                <a:solidFill>
                  <a:schemeClr val="bg1"/>
                </a:solidFill>
                <a:latin typeface="+mn-lt"/>
              </a:rPr>
              <a:t>								</a:t>
            </a:r>
            <a:r>
              <a:rPr lang="en-US" sz="4000" b="1" dirty="0">
                <a:solidFill>
                  <a:schemeClr val="bg1"/>
                </a:solidFill>
                <a:latin typeface="+mn-lt"/>
              </a:rPr>
              <a:t>Alma 13:12</a:t>
            </a:r>
            <a:br>
              <a:rPr lang="en-US" sz="4000" b="1" dirty="0">
                <a:solidFill>
                  <a:schemeClr val="bg1"/>
                </a:solidFill>
                <a:latin typeface="+mn-lt"/>
              </a:rPr>
            </a:br>
            <a:endParaRPr lang="en-US" b="1" dirty="0">
              <a:solidFill>
                <a:schemeClr val="bg1"/>
              </a:solidFill>
              <a:latin typeface="+mn-lt"/>
            </a:endParaRPr>
          </a:p>
        </p:txBody>
      </p:sp>
    </p:spTree>
    <p:extLst>
      <p:ext uri="{BB962C8B-B14F-4D97-AF65-F5344CB8AC3E}">
        <p14:creationId xmlns:p14="http://schemas.microsoft.com/office/powerpoint/2010/main" val="10738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28600"/>
            <a:ext cx="11353800"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“Now, there is a death which is called a temporal death; and the death of Christ shall loose the bands of this temporal death, that all shall be raised from this temporal death. The spirit and the body shall be reunited again in its perfect form; both limb and joint shall be restored to its proper frame, even as we now are at this time…Now, this restoration shall come to all, both old and young, both bond and free, both male and female, both the wicked and the righteous; and even there shall not so much as a hair of their heads be lost; but every thing shall be restored to its perfect frame” 									        Alma 11:42–44</a:t>
            </a:r>
          </a:p>
        </p:txBody>
      </p:sp>
    </p:spTree>
    <p:extLst>
      <p:ext uri="{BB962C8B-B14F-4D97-AF65-F5344CB8AC3E}">
        <p14:creationId xmlns:p14="http://schemas.microsoft.com/office/powerpoint/2010/main" val="38638831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457200" y="228600"/>
            <a:ext cx="11353800" cy="726660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“[We will be] brought before the bar of God, to be judged according to our works. Then if our hearts have been hardened, yea, if we have hardened our hearts against the word, insomuch that it has not been found in us, then will our state be awful, for then we shall be condemned. For our words will condemn us, yea, all our works will condemn us; we shall not be found spotless; and our thoughts will also condemn us; and in this awful state we shall not dare to look up to our God; and we would fain be glad if we could command the rocks and the mountains to fall upon us to hide us from his presence.”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3700" b="1" dirty="0">
                <a:solidFill>
                  <a:prstClr val="white"/>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S PGothic" panose="020B0600070205080204" pitchFamily="34" charset="-128"/>
                <a:cs typeface="+mn-cs"/>
              </a:rPr>
              <a:t>Alma 12:12–14 							</a:t>
            </a:r>
          </a:p>
        </p:txBody>
      </p:sp>
    </p:spTree>
    <p:extLst>
      <p:ext uri="{BB962C8B-B14F-4D97-AF65-F5344CB8AC3E}">
        <p14:creationId xmlns:p14="http://schemas.microsoft.com/office/powerpoint/2010/main" val="34680061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Free Taking Notes Training photo and picture">
            <a:extLst>
              <a:ext uri="{FF2B5EF4-FFF2-40B4-BE49-F238E27FC236}">
                <a16:creationId xmlns:a16="http://schemas.microsoft.com/office/drawing/2014/main" id="{EBC1883D-F672-4529-F949-DAA76305F48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130" b="1361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6037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675" name="Picture 4" descr="http://upload.wikimedia.org/wikipedia/commons/e/eb/The_Plan_of_Salvation.jpg">
            <a:extLst>
              <a:ext uri="{FF2B5EF4-FFF2-40B4-BE49-F238E27FC236}">
                <a16:creationId xmlns:a16="http://schemas.microsoft.com/office/drawing/2014/main" id="{5DC0678E-6527-5155-B97C-71C8FC0CF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035" y="0"/>
            <a:ext cx="987193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2E4C25A-A843-0339-24EB-BB04AEAF36F4}"/>
              </a:ext>
            </a:extLst>
          </p:cNvPr>
          <p:cNvSpPr txBox="1"/>
          <p:nvPr/>
        </p:nvSpPr>
        <p:spPr>
          <a:xfrm>
            <a:off x="1524000" y="392668"/>
            <a:ext cx="1372737"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13:3–5</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
        <p:nvSpPr>
          <p:cNvPr id="4" name="TextBox 3">
            <a:extLst>
              <a:ext uri="{FF2B5EF4-FFF2-40B4-BE49-F238E27FC236}">
                <a16:creationId xmlns:a16="http://schemas.microsoft.com/office/drawing/2014/main" id="{7D5209DD-294A-AEF8-B8BC-6B232C806A0F}"/>
              </a:ext>
            </a:extLst>
          </p:cNvPr>
          <p:cNvSpPr txBox="1"/>
          <p:nvPr/>
        </p:nvSpPr>
        <p:spPr>
          <a:xfrm>
            <a:off x="1828800" y="6142166"/>
            <a:ext cx="1676400"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12:22, 24, 13:12</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
        <p:nvSpPr>
          <p:cNvPr id="5" name="TextBox 4">
            <a:extLst>
              <a:ext uri="{FF2B5EF4-FFF2-40B4-BE49-F238E27FC236}">
                <a16:creationId xmlns:a16="http://schemas.microsoft.com/office/drawing/2014/main" id="{6FD2CAAF-8D3E-636E-E50C-C67F1F88DEAA}"/>
              </a:ext>
            </a:extLst>
          </p:cNvPr>
          <p:cNvSpPr txBox="1"/>
          <p:nvPr/>
        </p:nvSpPr>
        <p:spPr>
          <a:xfrm>
            <a:off x="7086600" y="1688068"/>
            <a:ext cx="1676399"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12:12–14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
        <p:nvSpPr>
          <p:cNvPr id="6" name="TextBox 5">
            <a:extLst>
              <a:ext uri="{FF2B5EF4-FFF2-40B4-BE49-F238E27FC236}">
                <a16:creationId xmlns:a16="http://schemas.microsoft.com/office/drawing/2014/main" id="{C9EB5F83-7479-9E65-FF1E-4C20656CA476}"/>
              </a:ext>
            </a:extLst>
          </p:cNvPr>
          <p:cNvSpPr txBox="1"/>
          <p:nvPr/>
        </p:nvSpPr>
        <p:spPr>
          <a:xfrm>
            <a:off x="5867400" y="2069068"/>
            <a:ext cx="1676399"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Alma 11:42–44</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
        <p:nvSpPr>
          <p:cNvPr id="2" name="Rectangle 1">
            <a:extLst>
              <a:ext uri="{FF2B5EF4-FFF2-40B4-BE49-F238E27FC236}">
                <a16:creationId xmlns:a16="http://schemas.microsoft.com/office/drawing/2014/main" id="{80505635-DE8C-3601-80C6-D08F62DFF324}"/>
              </a:ext>
            </a:extLst>
          </p:cNvPr>
          <p:cNvSpPr/>
          <p:nvPr/>
        </p:nvSpPr>
        <p:spPr bwMode="auto">
          <a:xfrm>
            <a:off x="1372168" y="392668"/>
            <a:ext cx="1676399" cy="3693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itchFamily="18" charset="0"/>
              <a:ea typeface="MS PGothic" panose="020B0600070205080204" pitchFamily="34" charset="-128"/>
              <a:cs typeface="+mn-cs"/>
            </a:endParaRPr>
          </a:p>
        </p:txBody>
      </p:sp>
      <p:sp>
        <p:nvSpPr>
          <p:cNvPr id="7" name="Rectangle 6">
            <a:extLst>
              <a:ext uri="{FF2B5EF4-FFF2-40B4-BE49-F238E27FC236}">
                <a16:creationId xmlns:a16="http://schemas.microsoft.com/office/drawing/2014/main" id="{FB8149B6-3882-E27E-A513-8DFC76CCFDF3}"/>
              </a:ext>
            </a:extLst>
          </p:cNvPr>
          <p:cNvSpPr/>
          <p:nvPr/>
        </p:nvSpPr>
        <p:spPr bwMode="auto">
          <a:xfrm>
            <a:off x="5867399" y="2057400"/>
            <a:ext cx="1676399" cy="3693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itchFamily="18" charset="0"/>
              <a:ea typeface="MS PGothic" panose="020B0600070205080204" pitchFamily="34" charset="-128"/>
              <a:cs typeface="+mn-cs"/>
            </a:endParaRPr>
          </a:p>
        </p:txBody>
      </p:sp>
      <p:sp>
        <p:nvSpPr>
          <p:cNvPr id="8" name="Rectangle 7">
            <a:extLst>
              <a:ext uri="{FF2B5EF4-FFF2-40B4-BE49-F238E27FC236}">
                <a16:creationId xmlns:a16="http://schemas.microsoft.com/office/drawing/2014/main" id="{9D81C0E8-4E78-0DCE-B518-AC21CAA83855}"/>
              </a:ext>
            </a:extLst>
          </p:cNvPr>
          <p:cNvSpPr/>
          <p:nvPr/>
        </p:nvSpPr>
        <p:spPr bwMode="auto">
          <a:xfrm>
            <a:off x="7086600" y="1676400"/>
            <a:ext cx="1676399" cy="3693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itchFamily="18" charset="0"/>
              <a:ea typeface="MS PGothic" panose="020B0600070205080204" pitchFamily="34" charset="-128"/>
              <a:cs typeface="+mn-cs"/>
            </a:endParaRPr>
          </a:p>
        </p:txBody>
      </p:sp>
      <p:sp>
        <p:nvSpPr>
          <p:cNvPr id="9" name="Rectangle 8">
            <a:extLst>
              <a:ext uri="{FF2B5EF4-FFF2-40B4-BE49-F238E27FC236}">
                <a16:creationId xmlns:a16="http://schemas.microsoft.com/office/drawing/2014/main" id="{E6A35CA3-4D86-C534-E945-C213A8F6E0DF}"/>
              </a:ext>
            </a:extLst>
          </p:cNvPr>
          <p:cNvSpPr/>
          <p:nvPr/>
        </p:nvSpPr>
        <p:spPr bwMode="auto">
          <a:xfrm>
            <a:off x="1828800" y="6142166"/>
            <a:ext cx="1676399" cy="64633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aramond" pitchFamily="18" charset="0"/>
              <a:ea typeface="MS PGothic" panose="020B0600070205080204" pitchFamily="34" charset="-128"/>
              <a:cs typeface="+mn-cs"/>
            </a:endParaRPr>
          </a:p>
        </p:txBody>
      </p:sp>
    </p:spTree>
    <p:extLst>
      <p:ext uri="{BB962C8B-B14F-4D97-AF65-F5344CB8AC3E}">
        <p14:creationId xmlns:p14="http://schemas.microsoft.com/office/powerpoint/2010/main" val="17229980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602" name="Picture 1" descr="Plan 11 Final.jpg">
            <a:extLst>
              <a:ext uri="{FF2B5EF4-FFF2-40B4-BE49-F238E27FC236}">
                <a16:creationId xmlns:a16="http://schemas.microsoft.com/office/drawing/2014/main" id="{1F549A02-F7A5-50EE-5302-3179462E26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0"/>
            <a:ext cx="11049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6D22A73-8BED-9171-8E31-178EC75BA5F4}"/>
              </a:ext>
            </a:extLst>
          </p:cNvPr>
          <p:cNvSpPr txBox="1"/>
          <p:nvPr/>
        </p:nvSpPr>
        <p:spPr>
          <a:xfrm>
            <a:off x="-29497" y="6525539"/>
            <a:ext cx="39855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Donald Anderson and Tyler Griffin</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57200" y="2133600"/>
            <a:ext cx="8001000" cy="45243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S PGothic" panose="020B0600070205080204" pitchFamily="34" charset="-128"/>
                <a:cs typeface="+mn-cs"/>
              </a:rPr>
              <a:t>[Jesus Christ] shall come into the world to redeem his people</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 and he shall take upon him the transgressions of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S PGothic" panose="020B0600070205080204" pitchFamily="34" charset="-128"/>
                <a:cs typeface="+mn-cs"/>
              </a:rPr>
              <a:t>those who believe on his name</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 and these are they that shall have eternal life, and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S PGothic" panose="020B0600070205080204" pitchFamily="34" charset="-128"/>
                <a:cs typeface="+mn-cs"/>
              </a:rPr>
              <a:t>salvation cometh to none else</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Alma 11:40</a:t>
            </a:r>
          </a:p>
        </p:txBody>
      </p:sp>
    </p:spTree>
    <p:extLst>
      <p:ext uri="{BB962C8B-B14F-4D97-AF65-F5344CB8AC3E}">
        <p14:creationId xmlns:p14="http://schemas.microsoft.com/office/powerpoint/2010/main" val="1625036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52400" y="114268"/>
            <a:ext cx="5257800" cy="67403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“God did call on [his children], in the name of his Son, (this being the plan of redemption which was laid) saying: If ye will repent, and harden not your hearts, then will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S PGothic" panose="020B0600070205080204" pitchFamily="34" charset="-128"/>
                <a:cs typeface="+mn-cs"/>
              </a:rPr>
              <a:t>I have mercy upon you, through mine Only Begotten Son</a:t>
            </a: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S PGothic" panose="020B0600070205080204" pitchFamily="34" charset="-128"/>
                <a:cs typeface="+mn-cs"/>
              </a:rPr>
              <a:t>Alma 12:33</a:t>
            </a:r>
          </a:p>
        </p:txBody>
      </p:sp>
    </p:spTree>
    <p:extLst>
      <p:ext uri="{BB962C8B-B14F-4D97-AF65-F5344CB8AC3E}">
        <p14:creationId xmlns:p14="http://schemas.microsoft.com/office/powerpoint/2010/main" val="2220706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602" name="Picture 1" descr="Plan 11 Final.jpg">
            <a:extLst>
              <a:ext uri="{FF2B5EF4-FFF2-40B4-BE49-F238E27FC236}">
                <a16:creationId xmlns:a16="http://schemas.microsoft.com/office/drawing/2014/main" id="{1F549A02-F7A5-50EE-5302-3179462E26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0"/>
            <a:ext cx="11049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6D22A73-8BED-9171-8E31-178EC75BA5F4}"/>
              </a:ext>
            </a:extLst>
          </p:cNvPr>
          <p:cNvSpPr txBox="1"/>
          <p:nvPr/>
        </p:nvSpPr>
        <p:spPr>
          <a:xfrm>
            <a:off x="-29497" y="6525539"/>
            <a:ext cx="3985521" cy="369332"/>
          </a:xfrm>
          <a:prstGeom prst="rect">
            <a:avLst/>
          </a:prstGeom>
          <a:noFill/>
        </p:spPr>
        <p:txBody>
          <a:bodyPr wrap="square">
            <a:spAutoFit/>
          </a:bodyPr>
          <a:lstStyle/>
          <a:p>
            <a:pPr algn="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Donald Anderson and Tyler Griffin</a:t>
            </a:r>
            <a:endParaRPr lang="en-US" dirty="0"/>
          </a:p>
        </p:txBody>
      </p:sp>
      <p:sp>
        <p:nvSpPr>
          <p:cNvPr id="3" name="Title 1">
            <a:extLst>
              <a:ext uri="{FF2B5EF4-FFF2-40B4-BE49-F238E27FC236}">
                <a16:creationId xmlns:a16="http://schemas.microsoft.com/office/drawing/2014/main" id="{86EE09DF-4D5F-4CBC-77FA-1A7F68BF1737}"/>
              </a:ext>
            </a:extLst>
          </p:cNvPr>
          <p:cNvSpPr txBox="1">
            <a:spLocks noChangeArrowheads="1"/>
          </p:cNvSpPr>
          <p:nvPr/>
        </p:nvSpPr>
        <p:spPr>
          <a:xfrm>
            <a:off x="-29497" y="5673567"/>
            <a:ext cx="12192000" cy="103663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altLang="en-US" sz="4800" b="1" dirty="0">
                <a:solidFill>
                  <a:prstClr val="white"/>
                </a:solidFill>
                <a:effectLst>
                  <a:glow rad="190500">
                    <a:prstClr val="black">
                      <a:alpha val="75000"/>
                    </a:prstClr>
                  </a:glow>
                </a:effectLst>
                <a:latin typeface="Calibri" panose="020F0502020204030204"/>
                <a:ea typeface="MS PGothic" panose="020B0600070205080204" pitchFamily="34" charset="-128"/>
                <a:cs typeface="+mn-cs"/>
              </a:rPr>
              <a:t>How has God’s plan helped you in your life?</a:t>
            </a:r>
          </a:p>
        </p:txBody>
      </p:sp>
    </p:spTree>
    <p:extLst>
      <p:ext uri="{BB962C8B-B14F-4D97-AF65-F5344CB8AC3E}">
        <p14:creationId xmlns:p14="http://schemas.microsoft.com/office/powerpoint/2010/main" val="11210431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191000" y="157750"/>
            <a:ext cx="7871720" cy="585391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“On many important subjects our assumptions—our starting points or major premises—are different from many…assumptions currently used in the media and in other common discourse. For example, Because of our knowledge of [the plan [of salvation] and other truths that God has revealed, we start with different assumptions than those who do not share our knowledge. As a result, we reach different conclusions on many important subjects that others judge only in terms of their opinions about mortal life.”</a:t>
            </a:r>
          </a:p>
        </p:txBody>
      </p:sp>
      <p:sp>
        <p:nvSpPr>
          <p:cNvPr id="6" name="TextBox 5">
            <a:extLst>
              <a:ext uri="{FF2B5EF4-FFF2-40B4-BE49-F238E27FC236}">
                <a16:creationId xmlns:a16="http://schemas.microsoft.com/office/drawing/2014/main" id="{790F3E88-00E3-FBEA-FF85-1C341E0006D7}"/>
              </a:ext>
            </a:extLst>
          </p:cNvPr>
          <p:cNvSpPr txBox="1"/>
          <p:nvPr/>
        </p:nvSpPr>
        <p:spPr>
          <a:xfrm>
            <a:off x="8001000" y="6211669"/>
            <a:ext cx="4191000"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en-US" b="1" dirty="0">
                <a:solidFill>
                  <a:srgbClr val="EBEAEF"/>
                </a:solidFill>
                <a:effectLst>
                  <a:glow rad="190500">
                    <a:prstClr val="black">
                      <a:alpha val="75000"/>
                    </a:prstClr>
                  </a:glow>
                </a:effectLst>
                <a:latin typeface="Calibri" panose="020F0502020204030204"/>
              </a:rPr>
              <a:t>President Dallin H. Oaks</a:t>
            </a: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 “As He Thinketh in His Heart,” 2013 CES Devotional</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11783657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191000" y="157750"/>
            <a:ext cx="7871720" cy="41919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“A powerful and influential modern school of thought is “moral relativism,” the idea that there is no absolute right or wrong. Behind that idea is the assumption that there is no God or, if there is a God, that He has given no commandments that apply to us today…</a:t>
            </a:r>
          </a:p>
        </p:txBody>
      </p:sp>
      <p:sp>
        <p:nvSpPr>
          <p:cNvPr id="6" name="TextBox 5">
            <a:extLst>
              <a:ext uri="{FF2B5EF4-FFF2-40B4-BE49-F238E27FC236}">
                <a16:creationId xmlns:a16="http://schemas.microsoft.com/office/drawing/2014/main" id="{790F3E88-00E3-FBEA-FF85-1C341E0006D7}"/>
              </a:ext>
            </a:extLst>
          </p:cNvPr>
          <p:cNvSpPr txBox="1"/>
          <p:nvPr/>
        </p:nvSpPr>
        <p:spPr>
          <a:xfrm>
            <a:off x="8001000" y="6211669"/>
            <a:ext cx="4191000"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en-US" b="1" dirty="0">
                <a:solidFill>
                  <a:srgbClr val="EBEAEF"/>
                </a:solidFill>
                <a:effectLst>
                  <a:glow rad="190500">
                    <a:prstClr val="black">
                      <a:alpha val="75000"/>
                    </a:prstClr>
                  </a:glow>
                </a:effectLst>
                <a:latin typeface="Calibri" panose="020F0502020204030204"/>
              </a:rPr>
              <a:t>President Dallin H. Oaks</a:t>
            </a: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 “As He Thinketh in His Heart,” 2013 CES Devotional</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34007764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191000" y="157750"/>
            <a:ext cx="7871720" cy="572926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S PGothic" panose="020B0600070205080204" pitchFamily="34" charset="-128"/>
                <a:cs typeface="+mn-cs"/>
              </a:rPr>
              <a:t>“Latter-day Saints obviously begin with a different premise: there is a God who is the source of eternal law, and He has given commandments that establish a right and a wrong for many choices. Also, in the third act of His eternal plan, we will be held accountable for the extent to which our mortal deeds and desires have been in harmony with those commandments.”</a:t>
            </a:r>
          </a:p>
        </p:txBody>
      </p:sp>
      <p:sp>
        <p:nvSpPr>
          <p:cNvPr id="6" name="TextBox 5">
            <a:extLst>
              <a:ext uri="{FF2B5EF4-FFF2-40B4-BE49-F238E27FC236}">
                <a16:creationId xmlns:a16="http://schemas.microsoft.com/office/drawing/2014/main" id="{790F3E88-00E3-FBEA-FF85-1C341E0006D7}"/>
              </a:ext>
            </a:extLst>
          </p:cNvPr>
          <p:cNvSpPr txBox="1"/>
          <p:nvPr/>
        </p:nvSpPr>
        <p:spPr>
          <a:xfrm>
            <a:off x="8001000" y="6211669"/>
            <a:ext cx="4191000" cy="646331"/>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en-US" b="1" dirty="0">
                <a:solidFill>
                  <a:srgbClr val="EBEAEF"/>
                </a:solidFill>
                <a:effectLst>
                  <a:glow rad="190500">
                    <a:prstClr val="black">
                      <a:alpha val="75000"/>
                    </a:prstClr>
                  </a:glow>
                </a:effectLst>
                <a:latin typeface="Calibri" panose="020F0502020204030204"/>
              </a:rPr>
              <a:t>President Dallin H. Oaks</a:t>
            </a:r>
            <a:r>
              <a:rPr kumimoji="0" lang="en-US" sz="1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S PGothic" panose="020B0600070205080204" pitchFamily="34" charset="-128"/>
                <a:cs typeface="+mn-cs"/>
              </a:rPr>
              <a:t>, “As He Thinketh in His Heart,” 2013 CES Devotional</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a typeface="MS PGothic" panose="020B0600070205080204" pitchFamily="34" charset="-128"/>
              <a:cs typeface="+mn-cs"/>
            </a:endParaRPr>
          </a:p>
        </p:txBody>
      </p:sp>
    </p:spTree>
    <p:extLst>
      <p:ext uri="{BB962C8B-B14F-4D97-AF65-F5344CB8AC3E}">
        <p14:creationId xmlns:p14="http://schemas.microsoft.com/office/powerpoint/2010/main" val="33687826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067BE475-7479-D7FD-1684-0C91640A315B}"/>
              </a:ext>
            </a:extLst>
          </p:cNvPr>
          <p:cNvSpPr>
            <a:spLocks noGrp="1" noChangeArrowheads="1"/>
          </p:cNvSpPr>
          <p:nvPr>
            <p:ph type="title"/>
          </p:nvPr>
        </p:nvSpPr>
        <p:spPr>
          <a:xfrm>
            <a:off x="0" y="228600"/>
            <a:ext cx="12192000" cy="1036638"/>
          </a:xfrm>
        </p:spPr>
        <p:txBody>
          <a:bodyPr>
            <a:normAutofit/>
          </a:bodyPr>
          <a:lstStyle/>
          <a:p>
            <a:pPr algn="ctr" eaLnBrk="1" hangingPunct="1"/>
            <a:r>
              <a:rPr lang="en-US" altLang="en-US" sz="4800" b="1" dirty="0">
                <a:solidFill>
                  <a:prstClr val="white"/>
                </a:solidFill>
                <a:effectLst>
                  <a:glow rad="190500">
                    <a:prstClr val="black">
                      <a:alpha val="75000"/>
                    </a:prstClr>
                  </a:glow>
                </a:effectLst>
                <a:latin typeface="Calibri" panose="020F0502020204030204"/>
                <a:ea typeface="MS PGothic" panose="020B0600070205080204" pitchFamily="34" charset="-128"/>
                <a:cs typeface="+mn-cs"/>
              </a:rPr>
              <a:t>How could the Plan of Redemption Help?</a:t>
            </a:r>
          </a:p>
        </p:txBody>
      </p:sp>
      <p:sp>
        <p:nvSpPr>
          <p:cNvPr id="49155" name="Content Placeholder 2">
            <a:extLst>
              <a:ext uri="{FF2B5EF4-FFF2-40B4-BE49-F238E27FC236}">
                <a16:creationId xmlns:a16="http://schemas.microsoft.com/office/drawing/2014/main" id="{EB0AF3CC-1704-A7D4-12D6-D7079B62E1C2}"/>
              </a:ext>
            </a:extLst>
          </p:cNvPr>
          <p:cNvSpPr>
            <a:spLocks noGrp="1" noChangeArrowheads="1"/>
          </p:cNvSpPr>
          <p:nvPr>
            <p:ph idx="1"/>
          </p:nvPr>
        </p:nvSpPr>
        <p:spPr>
          <a:xfrm>
            <a:off x="381000" y="1143000"/>
            <a:ext cx="11506200" cy="5715000"/>
          </a:xfrm>
        </p:spPr>
        <p:txBody>
          <a:bodyPr>
            <a:normAutofit/>
          </a:bodyPr>
          <a:lstStyle/>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“Why do good people who live the gospel also face adversity and trials in their lives?” </a:t>
            </a:r>
          </a:p>
        </p:txBody>
      </p:sp>
    </p:spTree>
    <p:extLst>
      <p:ext uri="{BB962C8B-B14F-4D97-AF65-F5344CB8AC3E}">
        <p14:creationId xmlns:p14="http://schemas.microsoft.com/office/powerpoint/2010/main" val="34355649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067BE475-7479-D7FD-1684-0C91640A315B}"/>
              </a:ext>
            </a:extLst>
          </p:cNvPr>
          <p:cNvSpPr>
            <a:spLocks noGrp="1" noChangeArrowheads="1"/>
          </p:cNvSpPr>
          <p:nvPr>
            <p:ph type="title"/>
          </p:nvPr>
        </p:nvSpPr>
        <p:spPr>
          <a:xfrm>
            <a:off x="0" y="228600"/>
            <a:ext cx="12192000" cy="1036638"/>
          </a:xfrm>
        </p:spPr>
        <p:txBody>
          <a:bodyPr>
            <a:normAutofit/>
          </a:bodyPr>
          <a:lstStyle/>
          <a:p>
            <a:pPr algn="ctr" eaLnBrk="1" hangingPunct="1"/>
            <a:r>
              <a:rPr lang="en-US" altLang="en-US" sz="4800" b="1" dirty="0">
                <a:solidFill>
                  <a:prstClr val="white"/>
                </a:solidFill>
                <a:effectLst>
                  <a:glow rad="190500">
                    <a:prstClr val="black">
                      <a:alpha val="75000"/>
                    </a:prstClr>
                  </a:glow>
                </a:effectLst>
                <a:latin typeface="Calibri" panose="020F0502020204030204"/>
                <a:ea typeface="MS PGothic" panose="020B0600070205080204" pitchFamily="34" charset="-128"/>
                <a:cs typeface="+mn-cs"/>
              </a:rPr>
              <a:t>How could the Plan of Redemption Help?</a:t>
            </a:r>
          </a:p>
        </p:txBody>
      </p:sp>
      <p:sp>
        <p:nvSpPr>
          <p:cNvPr id="49155" name="Content Placeholder 2">
            <a:extLst>
              <a:ext uri="{FF2B5EF4-FFF2-40B4-BE49-F238E27FC236}">
                <a16:creationId xmlns:a16="http://schemas.microsoft.com/office/drawing/2014/main" id="{EB0AF3CC-1704-A7D4-12D6-D7079B62E1C2}"/>
              </a:ext>
            </a:extLst>
          </p:cNvPr>
          <p:cNvSpPr>
            <a:spLocks noGrp="1" noChangeArrowheads="1"/>
          </p:cNvSpPr>
          <p:nvPr>
            <p:ph idx="1"/>
          </p:nvPr>
        </p:nvSpPr>
        <p:spPr>
          <a:xfrm>
            <a:off x="381000" y="1143000"/>
            <a:ext cx="11506200" cy="5715000"/>
          </a:xfrm>
        </p:spPr>
        <p:txBody>
          <a:bodyPr>
            <a:normAutofit/>
          </a:bodyPr>
          <a:lstStyle/>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“Why do good people who live the gospel also face adversity and trials in their lives?”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“I feel like it’s inconvenient to wear the temple garment, why is it so important?”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067BE475-7479-D7FD-1684-0C91640A315B}"/>
              </a:ext>
            </a:extLst>
          </p:cNvPr>
          <p:cNvSpPr>
            <a:spLocks noGrp="1" noChangeArrowheads="1"/>
          </p:cNvSpPr>
          <p:nvPr>
            <p:ph type="title"/>
          </p:nvPr>
        </p:nvSpPr>
        <p:spPr>
          <a:xfrm>
            <a:off x="0" y="228600"/>
            <a:ext cx="12192000" cy="1036638"/>
          </a:xfrm>
        </p:spPr>
        <p:txBody>
          <a:bodyPr>
            <a:normAutofit/>
          </a:bodyPr>
          <a:lstStyle/>
          <a:p>
            <a:pPr algn="ctr" eaLnBrk="1" hangingPunct="1"/>
            <a:r>
              <a:rPr lang="en-US" altLang="en-US" sz="4800" b="1" dirty="0">
                <a:solidFill>
                  <a:prstClr val="white"/>
                </a:solidFill>
                <a:effectLst>
                  <a:glow rad="190500">
                    <a:prstClr val="black">
                      <a:alpha val="75000"/>
                    </a:prstClr>
                  </a:glow>
                </a:effectLst>
                <a:latin typeface="Calibri" panose="020F0502020204030204"/>
                <a:ea typeface="MS PGothic" panose="020B0600070205080204" pitchFamily="34" charset="-128"/>
                <a:cs typeface="+mn-cs"/>
              </a:rPr>
              <a:t>How could the Plan of Redemption Help?</a:t>
            </a:r>
          </a:p>
        </p:txBody>
      </p:sp>
      <p:sp>
        <p:nvSpPr>
          <p:cNvPr id="49155" name="Content Placeholder 2">
            <a:extLst>
              <a:ext uri="{FF2B5EF4-FFF2-40B4-BE49-F238E27FC236}">
                <a16:creationId xmlns:a16="http://schemas.microsoft.com/office/drawing/2014/main" id="{EB0AF3CC-1704-A7D4-12D6-D7079B62E1C2}"/>
              </a:ext>
            </a:extLst>
          </p:cNvPr>
          <p:cNvSpPr>
            <a:spLocks noGrp="1" noChangeArrowheads="1"/>
          </p:cNvSpPr>
          <p:nvPr>
            <p:ph idx="1"/>
          </p:nvPr>
        </p:nvSpPr>
        <p:spPr>
          <a:xfrm>
            <a:off x="381000" y="1143000"/>
            <a:ext cx="11506200" cy="5715000"/>
          </a:xfrm>
        </p:spPr>
        <p:txBody>
          <a:bodyPr>
            <a:normAutofit/>
          </a:bodyPr>
          <a:lstStyle/>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“Why do good people who live the gospel also face adversity and trials in their lives?”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“I feel like it’s inconvenient to wear the temple garment, why is it so important?”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“The church has a lot of money, and I’m broke. So why should I pay tithing?”</a:t>
            </a:r>
          </a:p>
        </p:txBody>
      </p:sp>
    </p:spTree>
    <p:extLst>
      <p:ext uri="{BB962C8B-B14F-4D97-AF65-F5344CB8AC3E}">
        <p14:creationId xmlns:p14="http://schemas.microsoft.com/office/powerpoint/2010/main" val="25083270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067BE475-7479-D7FD-1684-0C91640A315B}"/>
              </a:ext>
            </a:extLst>
          </p:cNvPr>
          <p:cNvSpPr>
            <a:spLocks noGrp="1" noChangeArrowheads="1"/>
          </p:cNvSpPr>
          <p:nvPr>
            <p:ph type="title"/>
          </p:nvPr>
        </p:nvSpPr>
        <p:spPr>
          <a:xfrm>
            <a:off x="0" y="228600"/>
            <a:ext cx="12192000" cy="1036638"/>
          </a:xfrm>
        </p:spPr>
        <p:txBody>
          <a:bodyPr>
            <a:normAutofit/>
          </a:bodyPr>
          <a:lstStyle/>
          <a:p>
            <a:pPr algn="ctr" eaLnBrk="1" hangingPunct="1"/>
            <a:r>
              <a:rPr lang="en-US" altLang="en-US" sz="4800" b="1" dirty="0">
                <a:solidFill>
                  <a:prstClr val="white"/>
                </a:solidFill>
                <a:effectLst>
                  <a:glow rad="190500">
                    <a:prstClr val="black">
                      <a:alpha val="75000"/>
                    </a:prstClr>
                  </a:glow>
                </a:effectLst>
                <a:latin typeface="Calibri" panose="020F0502020204030204"/>
                <a:ea typeface="MS PGothic" panose="020B0600070205080204" pitchFamily="34" charset="-128"/>
                <a:cs typeface="+mn-cs"/>
              </a:rPr>
              <a:t>How could the Plan of Redemption Help?</a:t>
            </a:r>
          </a:p>
        </p:txBody>
      </p:sp>
      <p:sp>
        <p:nvSpPr>
          <p:cNvPr id="49155" name="Content Placeholder 2">
            <a:extLst>
              <a:ext uri="{FF2B5EF4-FFF2-40B4-BE49-F238E27FC236}">
                <a16:creationId xmlns:a16="http://schemas.microsoft.com/office/drawing/2014/main" id="{EB0AF3CC-1704-A7D4-12D6-D7079B62E1C2}"/>
              </a:ext>
            </a:extLst>
          </p:cNvPr>
          <p:cNvSpPr>
            <a:spLocks noGrp="1" noChangeArrowheads="1"/>
          </p:cNvSpPr>
          <p:nvPr>
            <p:ph idx="1"/>
          </p:nvPr>
        </p:nvSpPr>
        <p:spPr>
          <a:xfrm>
            <a:off x="381000" y="1143000"/>
            <a:ext cx="11506200" cy="5715000"/>
          </a:xfrm>
        </p:spPr>
        <p:txBody>
          <a:bodyPr>
            <a:normAutofit/>
          </a:bodyPr>
          <a:lstStyle/>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“Why do good people who live the gospel also face adversity and trials in their lives?”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“I feel like it’s inconvenient to wear the temple garment, why is it so important?”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“The church has a lot of money, and I’m broke. So why should I pay tithing?”</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“My girlfriend and I love each other. Why should we live God’s law of chastity? </a:t>
            </a:r>
          </a:p>
        </p:txBody>
      </p:sp>
    </p:spTree>
    <p:extLst>
      <p:ext uri="{BB962C8B-B14F-4D97-AF65-F5344CB8AC3E}">
        <p14:creationId xmlns:p14="http://schemas.microsoft.com/office/powerpoint/2010/main" val="23144521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067BE475-7479-D7FD-1684-0C91640A315B}"/>
              </a:ext>
            </a:extLst>
          </p:cNvPr>
          <p:cNvSpPr>
            <a:spLocks noGrp="1" noChangeArrowheads="1"/>
          </p:cNvSpPr>
          <p:nvPr>
            <p:ph type="title"/>
          </p:nvPr>
        </p:nvSpPr>
        <p:spPr>
          <a:xfrm>
            <a:off x="0" y="228600"/>
            <a:ext cx="12192000" cy="1036638"/>
          </a:xfrm>
        </p:spPr>
        <p:txBody>
          <a:bodyPr>
            <a:normAutofit/>
          </a:bodyPr>
          <a:lstStyle/>
          <a:p>
            <a:pPr algn="ctr" eaLnBrk="1" hangingPunct="1"/>
            <a:r>
              <a:rPr lang="en-US" altLang="en-US" sz="4800" b="1" dirty="0">
                <a:solidFill>
                  <a:prstClr val="white"/>
                </a:solidFill>
                <a:effectLst>
                  <a:glow rad="190500">
                    <a:prstClr val="black">
                      <a:alpha val="75000"/>
                    </a:prstClr>
                  </a:glow>
                </a:effectLst>
                <a:latin typeface="Calibri" panose="020F0502020204030204"/>
                <a:ea typeface="MS PGothic" panose="020B0600070205080204" pitchFamily="34" charset="-128"/>
                <a:cs typeface="+mn-cs"/>
              </a:rPr>
              <a:t>How could the Plan of Redemption Help?</a:t>
            </a:r>
          </a:p>
        </p:txBody>
      </p:sp>
      <p:sp>
        <p:nvSpPr>
          <p:cNvPr id="49155" name="Content Placeholder 2">
            <a:extLst>
              <a:ext uri="{FF2B5EF4-FFF2-40B4-BE49-F238E27FC236}">
                <a16:creationId xmlns:a16="http://schemas.microsoft.com/office/drawing/2014/main" id="{EB0AF3CC-1704-A7D4-12D6-D7079B62E1C2}"/>
              </a:ext>
            </a:extLst>
          </p:cNvPr>
          <p:cNvSpPr>
            <a:spLocks noGrp="1" noChangeArrowheads="1"/>
          </p:cNvSpPr>
          <p:nvPr>
            <p:ph idx="1"/>
          </p:nvPr>
        </p:nvSpPr>
        <p:spPr>
          <a:xfrm>
            <a:off x="381000" y="1143000"/>
            <a:ext cx="11506200" cy="5715000"/>
          </a:xfrm>
        </p:spPr>
        <p:txBody>
          <a:bodyPr>
            <a:normAutofit/>
          </a:bodyPr>
          <a:lstStyle/>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“Why do good people who live the gospel also face adversity and trials in their lives?”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“I feel like it’s inconvenient to wear the temple garment, why is it so important?”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“The church has a lot of money, and I’m broke. So why should I pay tithing?”</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“My girlfriend and I love each other. Why should we live God’s law of chastity? </a:t>
            </a:r>
          </a:p>
          <a:p>
            <a:pPr marL="742950" indent="-742950" eaLnBrk="1" hangingPunct="1">
              <a:buClr>
                <a:schemeClr val="bg1"/>
              </a:buClr>
              <a:buFont typeface="+mj-lt"/>
              <a:buAutoNum type="arabicPeriod"/>
            </a:pPr>
            <a:r>
              <a:rPr lang="en-US" altLang="en-US" sz="3700" b="1" dirty="0">
                <a:solidFill>
                  <a:srgbClr val="E3E2E7"/>
                </a:solidFill>
                <a:effectLst>
                  <a:glow rad="190500">
                    <a:prstClr val="black">
                      <a:alpha val="75000"/>
                    </a:prstClr>
                  </a:glow>
                </a:effectLst>
                <a:latin typeface="Calibri" panose="020F0502020204030204"/>
                <a:ea typeface="MS PGothic" panose="020B0600070205080204" pitchFamily="34" charset="-128"/>
              </a:rPr>
              <a:t>“Why does the Church take positions on controversial issues like abortion?” </a:t>
            </a:r>
          </a:p>
        </p:txBody>
      </p:sp>
    </p:spTree>
    <p:extLst>
      <p:ext uri="{BB962C8B-B14F-4D97-AF65-F5344CB8AC3E}">
        <p14:creationId xmlns:p14="http://schemas.microsoft.com/office/powerpoint/2010/main" val="1341668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77792" y="723937"/>
            <a:ext cx="11678856" cy="1325563"/>
          </a:xfrm>
        </p:spPr>
        <p:txBody>
          <a:bodyPr>
            <a:normAutofit fontScale="90000"/>
          </a:bodyPr>
          <a:lstStyle/>
          <a:p>
            <a:pPr algn="ctr"/>
            <a:r>
              <a:rPr lang="en-US" sz="5800" dirty="0">
                <a:solidFill>
                  <a:schemeClr val="bg1"/>
                </a:solidFill>
                <a:latin typeface="+mn-lt"/>
              </a:rPr>
              <a:t>For free resources related to this video, please visit </a:t>
            </a:r>
            <a:r>
              <a:rPr lang="en-US" sz="4800" u="sng" dirty="0">
                <a:solidFill>
                  <a:schemeClr val="bg1"/>
                </a:solidFill>
                <a:latin typeface="+mn-lt"/>
              </a:rPr>
              <a:t>https://johnhiltoniii.com/TheBookofMormon </a:t>
            </a:r>
          </a:p>
        </p:txBody>
      </p:sp>
      <p:sp>
        <p:nvSpPr>
          <p:cNvPr id="3" name="Content Placeholder 2">
            <a:extLst>
              <a:ext uri="{FF2B5EF4-FFF2-40B4-BE49-F238E27FC236}">
                <a16:creationId xmlns:a16="http://schemas.microsoft.com/office/drawing/2014/main" id="{E7E065CC-7637-3CCE-EAA7-73C990468EA5}"/>
              </a:ext>
            </a:extLst>
          </p:cNvPr>
          <p:cNvSpPr>
            <a:spLocks noGrp="1"/>
          </p:cNvSpPr>
          <p:nvPr>
            <p:ph idx="1"/>
          </p:nvPr>
        </p:nvSpPr>
        <p:spPr>
          <a:xfrm>
            <a:off x="4479401" y="5416954"/>
            <a:ext cx="6422985" cy="3387464"/>
          </a:xfrm>
        </p:spPr>
        <p:txBody>
          <a:bodyPr>
            <a:normAutofit/>
          </a:bodyPr>
          <a:lstStyle/>
          <a:p>
            <a:pPr marL="0" indent="0">
              <a:buNone/>
            </a:pPr>
            <a:r>
              <a:rPr lang="en-US" sz="7200" dirty="0">
                <a:solidFill>
                  <a:schemeClr val="bg1"/>
                </a:solidFill>
              </a:rPr>
              <a:t>@johnhiltoniii</a:t>
            </a:r>
          </a:p>
        </p:txBody>
      </p:sp>
      <p:pic>
        <p:nvPicPr>
          <p:cNvPr id="1026" name="Picture 2" descr="Instagram - Wikipedia">
            <a:extLst>
              <a:ext uri="{FF2B5EF4-FFF2-40B4-BE49-F238E27FC236}">
                <a16:creationId xmlns:a16="http://schemas.microsoft.com/office/drawing/2014/main" id="{619A2C62-D790-F78A-7901-2905023E80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6517" y="5306993"/>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9F8D15B-2A1B-7108-FA18-21841FF47164}"/>
              </a:ext>
            </a:extLst>
          </p:cNvPr>
          <p:cNvSpPr txBox="1">
            <a:spLocks/>
          </p:cNvSpPr>
          <p:nvPr/>
        </p:nvSpPr>
        <p:spPr>
          <a:xfrm>
            <a:off x="277792" y="3217763"/>
            <a:ext cx="11678856" cy="15706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j-ea"/>
                <a:cs typeface="+mj-cs"/>
              </a:rPr>
              <a:t>Join our course discussions on social media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0" i="0" u="sng"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5" name="Picture 2" descr="Backhand Index Pointing Down Emoji (U+1F447)">
            <a:extLst>
              <a:ext uri="{FF2B5EF4-FFF2-40B4-BE49-F238E27FC236}">
                <a16:creationId xmlns:a16="http://schemas.microsoft.com/office/drawing/2014/main" id="{665CF9ED-AD14-D2A7-0780-516C104447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8289" y="4278308"/>
            <a:ext cx="995422" cy="995422"/>
          </a:xfrm>
          <a:prstGeom prst="rect">
            <a:avLst/>
          </a:prstGeom>
          <a:solidFill>
            <a:schemeClr val="tx1"/>
          </a:solidFill>
        </p:spPr>
      </p:pic>
    </p:spTree>
    <p:extLst>
      <p:ext uri="{BB962C8B-B14F-4D97-AF65-F5344CB8AC3E}">
        <p14:creationId xmlns:p14="http://schemas.microsoft.com/office/powerpoint/2010/main" val="28724820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35351" y="5324512"/>
            <a:ext cx="11678856" cy="1325563"/>
          </a:xfrm>
        </p:spPr>
        <p:txBody>
          <a:bodyPr>
            <a:normAutofit/>
          </a:bodyPr>
          <a:lstStyle/>
          <a:p>
            <a:pPr algn="ctr"/>
            <a:r>
              <a:rPr lang="en-US" sz="4800" u="sng" dirty="0">
                <a:solidFill>
                  <a:schemeClr val="bg1"/>
                </a:solidFill>
                <a:latin typeface="+mn-lt"/>
              </a:rPr>
              <a:t>https://johnhiltoniii.com/SeekingJesus</a:t>
            </a:r>
          </a:p>
        </p:txBody>
      </p:sp>
      <p:sp>
        <p:nvSpPr>
          <p:cNvPr id="7" name="Content Placeholder 6">
            <a:extLst>
              <a:ext uri="{FF2B5EF4-FFF2-40B4-BE49-F238E27FC236}">
                <a16:creationId xmlns:a16="http://schemas.microsoft.com/office/drawing/2014/main" id="{6DA18FD4-CF1A-E01E-0703-93D2F6F86FD3}"/>
              </a:ext>
            </a:extLst>
          </p:cNvPr>
          <p:cNvSpPr>
            <a:spLocks noGrp="1"/>
          </p:cNvSpPr>
          <p:nvPr>
            <p:ph idx="1"/>
          </p:nvPr>
        </p:nvSpPr>
        <p:spPr>
          <a:xfrm>
            <a:off x="235351" y="301625"/>
            <a:ext cx="11508973" cy="4351338"/>
          </a:xfrm>
        </p:spPr>
        <p:txBody>
          <a:bodyPr>
            <a:normAutofit/>
          </a:bodyPr>
          <a:lstStyle/>
          <a:p>
            <a:pPr marL="0" indent="0" algn="ctr">
              <a:buNone/>
            </a:pPr>
            <a:r>
              <a:rPr lang="en-US" sz="4400" dirty="0">
                <a:solidFill>
                  <a:schemeClr val="bg1"/>
                </a:solidFill>
              </a:rPr>
              <a:t>You may also be interested in this </a:t>
            </a:r>
          </a:p>
          <a:p>
            <a:pPr marL="0" indent="0" algn="ctr">
              <a:buNone/>
            </a:pPr>
            <a:r>
              <a:rPr lang="en-US" sz="4400" dirty="0">
                <a:solidFill>
                  <a:schemeClr val="bg1"/>
                </a:solidFill>
              </a:rPr>
              <a:t>free video course…</a:t>
            </a:r>
          </a:p>
        </p:txBody>
      </p:sp>
      <p:pic>
        <p:nvPicPr>
          <p:cNvPr id="8" name="Picture 2" descr="Seeking Jesus, Class 1: Introduction - YouTube">
            <a:extLst>
              <a:ext uri="{FF2B5EF4-FFF2-40B4-BE49-F238E27FC236}">
                <a16:creationId xmlns:a16="http://schemas.microsoft.com/office/drawing/2014/main" id="{3C323937-156F-FFA0-7F88-BC595760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889" y="1829457"/>
            <a:ext cx="6379779" cy="358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656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159151" y="4942442"/>
            <a:ext cx="11873697" cy="1325563"/>
          </a:xfrm>
        </p:spPr>
        <p:txBody>
          <a:bodyPr>
            <a:noAutofit/>
          </a:bodyPr>
          <a:lstStyle/>
          <a:p>
            <a:pPr algn="ctr"/>
            <a:r>
              <a:rPr lang="en-US" sz="3600" dirty="0">
                <a:solidFill>
                  <a:schemeClr val="bg1"/>
                </a:solidFill>
                <a:latin typeface="+mn-lt"/>
              </a:rPr>
              <a:t>This video is not produced or endorsed by Brigham Young University or the Church of Jesus Christ of Latter-day Saints. </a:t>
            </a:r>
            <a:br>
              <a:rPr lang="en-US" sz="3600" dirty="0">
                <a:solidFill>
                  <a:schemeClr val="bg1"/>
                </a:solidFill>
                <a:latin typeface="+mn-lt"/>
              </a:rPr>
            </a:br>
            <a:r>
              <a:rPr lang="en-US" sz="3600" dirty="0">
                <a:solidFill>
                  <a:schemeClr val="bg1"/>
                </a:solidFill>
                <a:latin typeface="+mn-lt"/>
              </a:rPr>
              <a:t>John Hilton III is solely responsible </a:t>
            </a:r>
            <a:br>
              <a:rPr lang="en-US" sz="3600" dirty="0">
                <a:solidFill>
                  <a:schemeClr val="bg1"/>
                </a:solidFill>
                <a:latin typeface="+mn-lt"/>
              </a:rPr>
            </a:br>
            <a:r>
              <a:rPr lang="en-US" sz="3600" dirty="0">
                <a:solidFill>
                  <a:schemeClr val="bg1"/>
                </a:solidFill>
                <a:latin typeface="+mn-lt"/>
              </a:rPr>
              <a:t>for its contents</a:t>
            </a:r>
            <a:endParaRPr lang="en-US" sz="2800" u="sng" dirty="0">
              <a:solidFill>
                <a:schemeClr val="bg1"/>
              </a:solidFill>
              <a:latin typeface="+mn-lt"/>
            </a:endParaRPr>
          </a:p>
        </p:txBody>
      </p:sp>
      <p:sp>
        <p:nvSpPr>
          <p:cNvPr id="6" name="Title 1">
            <a:extLst>
              <a:ext uri="{FF2B5EF4-FFF2-40B4-BE49-F238E27FC236}">
                <a16:creationId xmlns:a16="http://schemas.microsoft.com/office/drawing/2014/main" id="{44FF3EB3-AF6E-AFD7-A217-7E43094988D0}"/>
              </a:ext>
            </a:extLst>
          </p:cNvPr>
          <p:cNvSpPr txBox="1">
            <a:spLocks/>
          </p:cNvSpPr>
          <p:nvPr/>
        </p:nvSpPr>
        <p:spPr>
          <a:xfrm>
            <a:off x="256572" y="841614"/>
            <a:ext cx="11678856" cy="24747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Insights from, discussions with, and resources authored by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by Anthony Sweat, Charles Swift and John W. </a:t>
            </a:r>
            <a:r>
              <a:rPr kumimoji="0" lang="en-US" sz="3200" b="0" i="0" u="none" strike="noStrike" kern="1200" cap="none" spc="0" normalizeH="0" baseline="0" noProof="0">
                <a:ln>
                  <a:noFill/>
                </a:ln>
                <a:solidFill>
                  <a:prstClr val="white"/>
                </a:solidFill>
                <a:effectLst/>
                <a:uLnTx/>
                <a:uFillTx/>
                <a:latin typeface="Calibri" panose="020F0502020204030204"/>
                <a:ea typeface="+mj-ea"/>
                <a:cs typeface="+mj-cs"/>
              </a:rPr>
              <a:t>Welch were </a:t>
            </a: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used in the creation of this video.  See further acknowledgements at </a:t>
            </a:r>
            <a:r>
              <a:rPr kumimoji="0" lang="en-US" sz="3200" b="0" i="0" u="sng" strike="noStrike" kern="1200" cap="none" spc="0" normalizeH="0" baseline="0" noProof="0" dirty="0">
                <a:ln>
                  <a:noFill/>
                </a:ln>
                <a:solidFill>
                  <a:prstClr val="white"/>
                </a:solidFill>
                <a:effectLst/>
                <a:uLnTx/>
                <a:uFillTx/>
                <a:latin typeface="Calibri" panose="020F0502020204030204"/>
                <a:ea typeface="+mj-ea"/>
                <a:cs typeface="+mj-cs"/>
              </a:rPr>
              <a:t>https://johnhiltoniii.com/thebookofmormon</a:t>
            </a:r>
          </a:p>
        </p:txBody>
      </p:sp>
    </p:spTree>
    <p:extLst>
      <p:ext uri="{BB962C8B-B14F-4D97-AF65-F5344CB8AC3E}">
        <p14:creationId xmlns:p14="http://schemas.microsoft.com/office/powerpoint/2010/main" val="22508132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Tree>
    <p:extLst>
      <p:ext uri="{BB962C8B-B14F-4D97-AF65-F5344CB8AC3E}">
        <p14:creationId xmlns:p14="http://schemas.microsoft.com/office/powerpoint/2010/main" val="2364476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Tree>
    <p:extLst>
      <p:ext uri="{BB962C8B-B14F-4D97-AF65-F5344CB8AC3E}">
        <p14:creationId xmlns:p14="http://schemas.microsoft.com/office/powerpoint/2010/main" val="12149533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Tree>
    <p:extLst>
      <p:ext uri="{BB962C8B-B14F-4D97-AF65-F5344CB8AC3E}">
        <p14:creationId xmlns:p14="http://schemas.microsoft.com/office/powerpoint/2010/main" val="6439807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Tree>
    <p:extLst>
      <p:ext uri="{BB962C8B-B14F-4D97-AF65-F5344CB8AC3E}">
        <p14:creationId xmlns:p14="http://schemas.microsoft.com/office/powerpoint/2010/main" val="41409057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Tree>
    <p:extLst>
      <p:ext uri="{BB962C8B-B14F-4D97-AF65-F5344CB8AC3E}">
        <p14:creationId xmlns:p14="http://schemas.microsoft.com/office/powerpoint/2010/main" val="15841852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Tree>
    <p:extLst>
      <p:ext uri="{BB962C8B-B14F-4D97-AF65-F5344CB8AC3E}">
        <p14:creationId xmlns:p14="http://schemas.microsoft.com/office/powerpoint/2010/main" val="3931519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20849</TotalTime>
  <Words>4560</Words>
  <Application>Microsoft Office PowerPoint</Application>
  <PresentationFormat>Widescreen</PresentationFormat>
  <Paragraphs>331</Paragraphs>
  <Slides>82</Slides>
  <Notes>72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82</vt:i4>
      </vt:variant>
    </vt:vector>
  </HeadingPairs>
  <TitlesOfParts>
    <vt:vector size="87" baseType="lpstr">
      <vt:lpstr>Arial</vt:lpstr>
      <vt:lpstr>Calibri</vt:lpstr>
      <vt:lpstr>Calibri Light</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Scripture Central</vt:lpstr>
      <vt:lpstr>PowerPoint Presentation</vt:lpstr>
      <vt:lpstr>Scripture Central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“Now they, after being sanctified by the Holy Ghost, having their garments made white, being pure and spotless before God, could not look upon sin save it were with abhorrence; and there were many, exceedingly great many, who were made pure and entered into the rest of the Lord their God.”          Alma 13:12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could the Plan of Redemption Help?</vt:lpstr>
      <vt:lpstr>How could the Plan of Redemption Help?</vt:lpstr>
      <vt:lpstr>How could the Plan of Redemption Help?</vt:lpstr>
      <vt:lpstr>How could the Plan of Redemption Help?</vt:lpstr>
      <vt:lpstr>How could the Plan of Redemption Help?</vt:lpstr>
      <vt:lpstr>For free resources related to this video, please visit https://johnhiltoniii.com/TheBookofMormon </vt:lpstr>
      <vt:lpstr>https://johnhiltoniii.com/SeekingJesus</vt:lpstr>
      <vt:lpstr>This video is not produced or endorsed by Brigham Young University or the Church of Jesus Christ of Latter-day Saints.  John Hilton III is solely responsible  for its contents</vt:lpstr>
      <vt:lpstr>PowerPoint Presentation</vt:lpstr>
      <vt:lpstr>PowerPoint Presentation</vt:lpstr>
      <vt:lpstr>PowerPoint Presentation</vt:lpstr>
      <vt:lpstr>PowerPoint Presentation</vt:lpstr>
      <vt:lpstr>PowerPoint Presentation</vt:lpstr>
      <vt:lpstr>PowerPoint Presentation</vt:lpstr>
    </vt:vector>
  </TitlesOfParts>
  <Company>Hilton 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Mormon Exposes the Enemies of Christ</dc:title>
  <dc:creator>John Hilton III</dc:creator>
  <cp:lastModifiedBy>John Hilton</cp:lastModifiedBy>
  <cp:revision>662</cp:revision>
  <dcterms:created xsi:type="dcterms:W3CDTF">2003-03-16T15:10:00Z</dcterms:created>
  <dcterms:modified xsi:type="dcterms:W3CDTF">2024-05-13T15:21:45Z</dcterms:modified>
</cp:coreProperties>
</file>