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1"/>
  </p:notesMasterIdLst>
  <p:sldIdLst>
    <p:sldId id="1596" r:id="rId2"/>
    <p:sldId id="696" r:id="rId3"/>
    <p:sldId id="697" r:id="rId4"/>
    <p:sldId id="1595" r:id="rId5"/>
    <p:sldId id="612" r:id="rId6"/>
    <p:sldId id="382" r:id="rId7"/>
    <p:sldId id="661" r:id="rId8"/>
    <p:sldId id="613" r:id="rId9"/>
    <p:sldId id="670" r:id="rId10"/>
    <p:sldId id="669" r:id="rId11"/>
    <p:sldId id="668" r:id="rId12"/>
    <p:sldId id="666" r:id="rId13"/>
    <p:sldId id="1588" r:id="rId14"/>
    <p:sldId id="654" r:id="rId15"/>
    <p:sldId id="1591" r:id="rId16"/>
    <p:sldId id="1592" r:id="rId17"/>
    <p:sldId id="1593" r:id="rId18"/>
    <p:sldId id="1594" r:id="rId19"/>
    <p:sldId id="672" r:id="rId20"/>
    <p:sldId id="1610" r:id="rId21"/>
    <p:sldId id="1609" r:id="rId22"/>
    <p:sldId id="1597" r:id="rId23"/>
    <p:sldId id="655" r:id="rId24"/>
    <p:sldId id="674" r:id="rId25"/>
    <p:sldId id="611" r:id="rId26"/>
    <p:sldId id="1583" r:id="rId27"/>
    <p:sldId id="616" r:id="rId28"/>
    <p:sldId id="656" r:id="rId29"/>
    <p:sldId id="675" r:id="rId30"/>
    <p:sldId id="618" r:id="rId31"/>
    <p:sldId id="660" r:id="rId32"/>
    <p:sldId id="1599" r:id="rId33"/>
    <p:sldId id="1598" r:id="rId34"/>
    <p:sldId id="1600" r:id="rId35"/>
    <p:sldId id="619" r:id="rId36"/>
    <p:sldId id="676" r:id="rId37"/>
    <p:sldId id="592" r:id="rId38"/>
    <p:sldId id="677" r:id="rId39"/>
    <p:sldId id="621" r:id="rId40"/>
    <p:sldId id="622" r:id="rId41"/>
    <p:sldId id="623" r:id="rId42"/>
    <p:sldId id="678" r:id="rId43"/>
    <p:sldId id="625" r:id="rId44"/>
    <p:sldId id="627" r:id="rId45"/>
    <p:sldId id="628" r:id="rId46"/>
    <p:sldId id="526" r:id="rId47"/>
    <p:sldId id="629" r:id="rId48"/>
    <p:sldId id="686" r:id="rId49"/>
    <p:sldId id="685" r:id="rId50"/>
    <p:sldId id="684" r:id="rId51"/>
    <p:sldId id="683" r:id="rId52"/>
    <p:sldId id="682" r:id="rId53"/>
    <p:sldId id="687" r:id="rId54"/>
    <p:sldId id="1605" r:id="rId55"/>
    <p:sldId id="1604" r:id="rId56"/>
    <p:sldId id="1585" r:id="rId57"/>
    <p:sldId id="1586" r:id="rId58"/>
    <p:sldId id="633" r:id="rId59"/>
    <p:sldId id="634" r:id="rId60"/>
    <p:sldId id="636" r:id="rId61"/>
    <p:sldId id="635" r:id="rId62"/>
    <p:sldId id="637" r:id="rId63"/>
    <p:sldId id="638" r:id="rId64"/>
    <p:sldId id="657" r:id="rId65"/>
    <p:sldId id="692" r:id="rId66"/>
    <p:sldId id="639" r:id="rId67"/>
    <p:sldId id="1606" r:id="rId68"/>
    <p:sldId id="642" r:id="rId69"/>
    <p:sldId id="691" r:id="rId70"/>
    <p:sldId id="690" r:id="rId71"/>
    <p:sldId id="689" r:id="rId72"/>
    <p:sldId id="643" r:id="rId73"/>
    <p:sldId id="644" r:id="rId74"/>
    <p:sldId id="664" r:id="rId75"/>
    <p:sldId id="693" r:id="rId76"/>
    <p:sldId id="1607" r:id="rId77"/>
    <p:sldId id="646" r:id="rId78"/>
    <p:sldId id="1601" r:id="rId79"/>
    <p:sldId id="1602" r:id="rId80"/>
    <p:sldId id="649" r:id="rId81"/>
    <p:sldId id="659" r:id="rId82"/>
    <p:sldId id="650" r:id="rId83"/>
    <p:sldId id="651" r:id="rId84"/>
    <p:sldId id="386" r:id="rId85"/>
    <p:sldId id="414" r:id="rId86"/>
    <p:sldId id="652" r:id="rId87"/>
    <p:sldId id="413" r:id="rId88"/>
    <p:sldId id="1608" r:id="rId89"/>
    <p:sldId id="653" r:id="rId9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678" autoAdjust="0"/>
    <p:restoredTop sz="81387" autoAdjust="0"/>
  </p:normalViewPr>
  <p:slideViewPr>
    <p:cSldViewPr snapToGrid="0">
      <p:cViewPr varScale="1">
        <p:scale>
          <a:sx n="52" d="100"/>
          <a:sy n="52" d="100"/>
        </p:scale>
        <p:origin x="40" y="1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D89342-EFFB-4AC5-8242-557878C6B906}" type="datetimeFigureOut">
              <a:rPr lang="en-US" smtClean="0"/>
              <a:t>1/11/2024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6E388E-FF70-47D7-9CFC-A032A78605A0}" type="slidenum">
              <a:rPr lang="en-US" smtClean="0"/>
              <a:t>‹#›</a:t>
            </a:fld>
            <a:endParaRPr lang="en-US"/>
          </a:p>
        </p:txBody>
      </p:sp>
    </p:spTree>
    <p:extLst>
      <p:ext uri="{BB962C8B-B14F-4D97-AF65-F5344CB8AC3E}">
        <p14:creationId xmlns:p14="http://schemas.microsoft.com/office/powerpoint/2010/main" val="19719390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48365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88336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06992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https://en.wikipedia.org/wiki/File:Dun_dun_duuun!.ogg</a:t>
            </a:r>
          </a:p>
        </p:txBody>
      </p:sp>
      <p:sp>
        <p:nvSpPr>
          <p:cNvPr id="4" name="Slide Number Placeholder 3"/>
          <p:cNvSpPr>
            <a:spLocks noGrp="1"/>
          </p:cNvSpPr>
          <p:nvPr>
            <p:ph type="sldNum" sz="quarter" idx="5"/>
          </p:nvPr>
        </p:nvSpPr>
        <p:spPr/>
        <p:txBody>
          <a:bodyPr/>
          <a:lstStyle/>
          <a:p>
            <a:fld id="{466E388E-FF70-47D7-9CFC-A032A78605A0}" type="slidenum">
              <a:rPr lang="en-US" smtClean="0"/>
              <a:t>4</a:t>
            </a:fld>
            <a:endParaRPr lang="en-US"/>
          </a:p>
        </p:txBody>
      </p:sp>
    </p:spTree>
    <p:extLst>
      <p:ext uri="{BB962C8B-B14F-4D97-AF65-F5344CB8AC3E}">
        <p14:creationId xmlns:p14="http://schemas.microsoft.com/office/powerpoint/2010/main" val="37361897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imes New Roman" panose="02020603050405020304" pitchFamily="18" charset="0"/>
                <a:ea typeface="Times New Roman" panose="02020603050405020304" pitchFamily="18" charset="0"/>
              </a:rPr>
              <a:t>More space is given to </a:t>
            </a:r>
            <a:r>
              <a:rPr lang="en-US" sz="1800" dirty="0" err="1">
                <a:solidFill>
                  <a:srgbClr val="000000"/>
                </a:solidFill>
                <a:effectLst/>
                <a:latin typeface="Times New Roman" panose="02020603050405020304" pitchFamily="18" charset="0"/>
                <a:ea typeface="Times New Roman" panose="02020603050405020304" pitchFamily="18" charset="0"/>
              </a:rPr>
              <a:t>Korihor</a:t>
            </a:r>
            <a:r>
              <a:rPr lang="en-US" sz="1800" dirty="0">
                <a:solidFill>
                  <a:srgbClr val="000000"/>
                </a:solidFill>
                <a:effectLst/>
                <a:latin typeface="Times New Roman" panose="02020603050405020304" pitchFamily="18" charset="0"/>
                <a:ea typeface="Times New Roman" panose="02020603050405020304" pitchFamily="18" charset="0"/>
              </a:rPr>
              <a:t> than there is to </a:t>
            </a:r>
            <a:r>
              <a:rPr lang="en-US" sz="1800" dirty="0" err="1">
                <a:solidFill>
                  <a:srgbClr val="000000"/>
                </a:solidFill>
                <a:effectLst/>
                <a:latin typeface="Times New Roman" panose="02020603050405020304" pitchFamily="18" charset="0"/>
                <a:ea typeface="Times New Roman" panose="02020603050405020304" pitchFamily="18" charset="0"/>
              </a:rPr>
              <a:t>Nehor</a:t>
            </a:r>
            <a:r>
              <a:rPr lang="en-US" sz="1800" dirty="0">
                <a:solidFill>
                  <a:srgbClr val="000000"/>
                </a:solidFill>
                <a:effectLst/>
                <a:latin typeface="Times New Roman" panose="02020603050405020304" pitchFamily="18" charset="0"/>
                <a:ea typeface="Times New Roman" panose="02020603050405020304" pitchFamily="18" charset="0"/>
              </a:rPr>
              <a:t> and </a:t>
            </a:r>
            <a:r>
              <a:rPr lang="en-US" sz="1800" dirty="0" err="1">
                <a:solidFill>
                  <a:srgbClr val="000000"/>
                </a:solidFill>
                <a:effectLst/>
                <a:latin typeface="Times New Roman" panose="02020603050405020304" pitchFamily="18" charset="0"/>
                <a:ea typeface="Times New Roman" panose="02020603050405020304" pitchFamily="18" charset="0"/>
              </a:rPr>
              <a:t>Sherem</a:t>
            </a:r>
            <a:r>
              <a:rPr lang="en-US" sz="1800" dirty="0">
                <a:solidFill>
                  <a:srgbClr val="000000"/>
                </a:solidFill>
                <a:effectLst/>
                <a:latin typeface="Times New Roman" panose="02020603050405020304" pitchFamily="18" charset="0"/>
                <a:ea typeface="Times New Roman" panose="02020603050405020304" pitchFamily="18" charset="0"/>
              </a:rPr>
              <a:t> combined. </a:t>
            </a:r>
            <a:r>
              <a:rPr lang="en-US" sz="1800" dirty="0" err="1">
                <a:solidFill>
                  <a:srgbClr val="000000"/>
                </a:solidFill>
                <a:effectLst/>
                <a:latin typeface="Times New Roman" panose="02020603050405020304" pitchFamily="18" charset="0"/>
                <a:ea typeface="Times New Roman" panose="02020603050405020304" pitchFamily="18" charset="0"/>
              </a:rPr>
              <a:t>Korihor</a:t>
            </a:r>
            <a:r>
              <a:rPr lang="en-US" sz="1800" dirty="0">
                <a:solidFill>
                  <a:srgbClr val="000000"/>
                </a:solidFill>
                <a:effectLst/>
                <a:latin typeface="Times New Roman" panose="02020603050405020304" pitchFamily="18" charset="0"/>
                <a:ea typeface="Times New Roman" panose="02020603050405020304" pitchFamily="18" charset="0"/>
              </a:rPr>
              <a:t> speaks more words than another of the other “bad boys” in the Book of Mormon, and he speaks more words than Alma the Elder. Mormon clearly wants us to learn from </a:t>
            </a:r>
            <a:r>
              <a:rPr lang="en-US" sz="1800" dirty="0" err="1">
                <a:solidFill>
                  <a:srgbClr val="000000"/>
                </a:solidFill>
                <a:effectLst/>
                <a:latin typeface="Times New Roman" panose="02020603050405020304" pitchFamily="18" charset="0"/>
                <a:ea typeface="Times New Roman" panose="02020603050405020304" pitchFamily="18" charset="0"/>
              </a:rPr>
              <a:t>Korihor</a:t>
            </a:r>
            <a:r>
              <a:rPr lang="en-US" sz="1800" dirty="0">
                <a:solidFill>
                  <a:srgbClr val="000000"/>
                </a:solidFill>
                <a:effectLst/>
                <a:latin typeface="Times New Roman" panose="02020603050405020304" pitchFamily="18"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endParaRPr lang="en-US" dirty="0"/>
          </a:p>
          <a:p>
            <a:endParaRPr lang="en-US" dirty="0"/>
          </a:p>
          <a:p>
            <a:r>
              <a:rPr lang="en-US" dirty="0"/>
              <a:t>Guide to Scrip</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4849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https://www.churchofjesuschrist.org/imgs/a8a0daf57c187fb40437de5c14cbc3859e59b3b5/full/1920%2C/0/default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80162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https://www.churchofjesuschrist.org/imgs/a8a0daf57c187fb40437de5c14cbc3859e59b3b5/full/1920%2C/0/default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4684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78846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69262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00018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35469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0679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https://bookofmormonartcatalog.org/catalog/korihor-confronts-alma/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80737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61026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https://bookofmormonartcatalog.org/catalog/korihor-confronts-alma/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97179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82557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https://newsroom.churchofjesuschrist.org/media/960x1280/President-Russell-M-Nelson-1-2018.jpg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11755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https://newsroom.churchofjesuschrist.org/media/960x1280/President-Russell-M-Nelson-1-2018.jpg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70201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74172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37599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2090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80100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57559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23781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https://bookofmormonartcatalog.org/catalog/korihor-confronts-alma/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6065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6555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https://bookofmormonartcatalog.org/catalog/korihor-confronts-alma/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33473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24162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61273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https://bookofmormonartcatalog.org/catalog/korihor-2/</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94469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https://media.bizj.us/view/img/11662166/former-prestanner-byuh*750xx2563-3417-0-0.jpg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40902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https://media.bizj.us/view/img/11662166/former-prestanner-byuh*750xx2563-3417-0-0.jpg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97578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https://media.bizj.us/view/img/11662166/former-prestanner-byuh*750xx2563-3417-0-0.jpg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58048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https://media.bizj.us/view/img/11662166/former-prestanner-byuh*750xx2563-3417-0-0.jpg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17970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https://www.flickr.com/photos/slgc/40964853051/in/photostream/</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94308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https://www.flickr.com/photos/slgc/40964853051/in/photostream/</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21645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https://www.flickr.com/photos/my_public_domain_photos/35658481586</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25891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https://www.flickr.com/photos/my_public_domain_photos/35658481586</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886938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we understand the WHY for what we do, we realize that covenants are blessings, not a restriction.</a:t>
            </a:r>
          </a:p>
          <a:p>
            <a:r>
              <a:rPr lang="en-US" dirty="0"/>
              <a:t>https://bookofmormonartcatalog.org/catalog/korihor-confronts-alma/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99396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imes New Roman" panose="02020603050405020304" pitchFamily="18" charset="0"/>
                <a:ea typeface="Times New Roman" panose="02020603050405020304" pitchFamily="18" charset="0"/>
              </a:rPr>
              <a:t>Our covenants—and the temple garment don’t bind us down, they lift us up.</a:t>
            </a:r>
            <a:endParaRPr lang="en-US" sz="1800" dirty="0">
              <a:effectLst/>
              <a:latin typeface="Times New Roman" panose="02020603050405020304" pitchFamily="18" charset="0"/>
              <a:ea typeface="Times New Roman" panose="02020603050405020304" pitchFamily="18" charset="0"/>
            </a:endParaRPr>
          </a:p>
          <a:p>
            <a:endParaRPr lang="en-US" dirty="0"/>
          </a:p>
          <a:p>
            <a:r>
              <a:rPr lang="en-US" dirty="0"/>
              <a:t>https://newsroom.churchofjesuschrist.org/media/960x1280/President-Russell-M-Nelson-1-2018.jpg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29728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https://bookofmormonartcatalog.org/catalog/korihor/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290754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285462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https://bookofmormonartcatalog.org/catalog/korihor-confronts-alma/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45574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https://bookofmormonartcatalog.org/catalog/korihor-confronts-alma/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935105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https://commons.wikimedia.org/wiki/File:Richard_Dawkins_no_Fronteiras_do_Pensamento_Porto_Alegre_%2818207784825%29.jpg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738604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518380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664029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973854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273885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959705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139356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04998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877A3-FBE8-A931-50BA-25EAA8FFDB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10B956-8CBD-D27C-98BC-8D3735C044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A3A690-CC9E-428A-8CE8-DB87BD28649A}"/>
              </a:ext>
            </a:extLst>
          </p:cNvPr>
          <p:cNvSpPr>
            <a:spLocks noGrp="1"/>
          </p:cNvSpPr>
          <p:nvPr>
            <p:ph type="body" idx="1"/>
          </p:nvPr>
        </p:nvSpPr>
        <p:spPr/>
        <p:txBody>
          <a:bodyPr/>
          <a:lstStyle/>
          <a:p>
            <a:r>
              <a:rPr lang="en-US" dirty="0"/>
              <a:t>https://newsroom.churchofjesuschrist.org/media/960x1280/President-Russell-M-Nelson-1-2018.jpg</a:t>
            </a:r>
          </a:p>
        </p:txBody>
      </p:sp>
      <p:sp>
        <p:nvSpPr>
          <p:cNvPr id="4" name="Slide Number Placeholder 3">
            <a:extLst>
              <a:ext uri="{FF2B5EF4-FFF2-40B4-BE49-F238E27FC236}">
                <a16:creationId xmlns:a16="http://schemas.microsoft.com/office/drawing/2014/main" id="{08E5C713-49BE-8AD4-2AEC-B195C0E1F6A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53148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138AED-094E-48A7-0DD3-E1AA3E4E58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43A72A-986C-D44F-55B7-99CEFC5058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33A59B-99C9-0485-955E-1419D8B5F9B8}"/>
              </a:ext>
            </a:extLst>
          </p:cNvPr>
          <p:cNvSpPr>
            <a:spLocks noGrp="1"/>
          </p:cNvSpPr>
          <p:nvPr>
            <p:ph type="body" idx="1"/>
          </p:nvPr>
        </p:nvSpPr>
        <p:spPr/>
        <p:txBody>
          <a:bodyPr/>
          <a:lstStyle/>
          <a:p>
            <a:r>
              <a:rPr lang="en-US" dirty="0"/>
              <a:t>https://newsroom.churchofjesuschrist.org/media/960x1280/President-Russell-M-Nelson-1-2018.jpg</a:t>
            </a:r>
          </a:p>
        </p:txBody>
      </p:sp>
      <p:sp>
        <p:nvSpPr>
          <p:cNvPr id="4" name="Slide Number Placeholder 3">
            <a:extLst>
              <a:ext uri="{FF2B5EF4-FFF2-40B4-BE49-F238E27FC236}">
                <a16:creationId xmlns:a16="http://schemas.microsoft.com/office/drawing/2014/main" id="{98E067AE-FFB5-9CBD-36B1-42C21D12E3A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770927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https://bookofmormonartcatalog.org/catalog/korihor-confronts-alma/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886372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https://bookofmormonartcatalog.org/catalog/korihor-confronts-alma/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243265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https://assets.churchofjesuschrist.org/ba/75/ba75de5f47b5690944b3ab797a168c95a5b19f5b/jacob_with_wife.jpeg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878961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https://commons.wikimedia.org/wiki/File:Solar_System_true_color_%28planets_and_their_moons%29.jpg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673857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https://bookofmormonartcatalog.org/catalog/korihor-2/</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062932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https://bookofmormonartcatalog.org/catalog/korihor-2/</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225787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https://assets.churchofjesuschrist.org/ba/75/ba75de5f47b5690944b3ab797a168c95a5b19f5b/jacob_with_wife.jpeg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726139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https://assets.churchofjesuschrist.org/ba/75/ba75de5f47b5690944b3ab797a168c95a5b19f5b/jacob_with_wife.jpeg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857616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https://newsroom.churchofjesuschrist.org/media/960x1280/President-Russell-M-Nelson-1-2018.jpg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77296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042078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985911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378690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108419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9803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https://cms-b-assets.familysearch.org/dims4/default/930fda2/2147483647/strip/true/crop/659x427+0+0/resize/1240x803!/quality/90/?url=https%3A%2F%2Ffamilysearch-brightspot.s3.amazonaws.com%2Fb4%2F4b%2F0932368234a1123a4a4a118fa8d4%2Fgerald-n-lund.jpg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545276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https://assets.churchofjesuschrist.org/ba/75/ba75de5f47b5690944b3ab797a168c95a5b19f5b/jacob_with_wife.jpeg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77054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latin typeface="Arial" panose="020B0604020202020204" pitchFamily="34" charset="0"/>
              </a:rPr>
              <a:t>As you connect to Alma 31 you could point out from Alma 31:9, 16, 22 how ironic it is that those with a similar belief system were the ones to trample him down.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509062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https://www.churchofjesuschrist.org/media/image/speaking-to-the-poor-zoramites-45bd061?lang=eng&amp;collectionId=5242dd9c608d42acbd564064138130c7</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036864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775451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239960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https://www.churchofjesuschrist.org/media/image/zoram-and-the-rameumptom-266c1be?lang=eng&amp;collectionId=5242dd9c608d42acbd564064138130c7</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131784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https://www.churchofjesuschrist.org/media/image/zoram-and-the-rameumptom-9e9b4a4?lang=eng&amp;collectionId=5242dd9c608d42acbd564064138130c7</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607376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426992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51EE23AB-FD53-111A-1002-D81F53E71FAE}"/>
              </a:ext>
            </a:extLst>
          </p:cNvPr>
          <p:cNvSpPr>
            <a:spLocks noGrp="1" noRot="1" noChangeAspect="1" noChangeArrowheads="1" noTextEdit="1"/>
          </p:cNvSpPr>
          <p:nvPr>
            <p:ph type="sldImg"/>
          </p:nvPr>
        </p:nvSpPr>
        <p:spPr>
          <a:ln/>
        </p:spPr>
      </p:sp>
      <p:sp>
        <p:nvSpPr>
          <p:cNvPr id="13315" name="Notes Placeholder 2">
            <a:extLst>
              <a:ext uri="{FF2B5EF4-FFF2-40B4-BE49-F238E27FC236}">
                <a16:creationId xmlns:a16="http://schemas.microsoft.com/office/drawing/2014/main" id="{D19206C7-797F-A9DA-FD52-1AFFF0ABA4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13316" name="Slide Number Placeholder 3">
            <a:extLst>
              <a:ext uri="{FF2B5EF4-FFF2-40B4-BE49-F238E27FC236}">
                <a16:creationId xmlns:a16="http://schemas.microsoft.com/office/drawing/2014/main" id="{6804A331-C2F8-28F3-2321-7E39F4355D8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96D5A56C-2097-4092-AF72-141B9E0CA5C1}" type="slidenum">
              <a:rPr lang="en-US" altLang="en-US" smtClean="0">
                <a:latin typeface="Arial" panose="020B0604020202020204" pitchFamily="34" charset="0"/>
              </a:rPr>
              <a:pPr/>
              <a:t>85</a:t>
            </a:fld>
            <a:endParaRPr lang="en-US" altLang="en-US">
              <a:latin typeface="Arial" panose="020B0604020202020204"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196642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9D1C6BE4-79AF-3CBE-1BD7-C39F54A40C92}"/>
              </a:ext>
            </a:extLst>
          </p:cNvPr>
          <p:cNvSpPr>
            <a:spLocks noGrp="1" noRot="1" noChangeAspect="1" noChangeArrowheads="1" noTextEdit="1"/>
          </p:cNvSpPr>
          <p:nvPr>
            <p:ph type="sldImg"/>
          </p:nvPr>
        </p:nvSpPr>
        <p:spPr>
          <a:ln/>
        </p:spPr>
      </p:sp>
      <p:sp>
        <p:nvSpPr>
          <p:cNvPr id="15363" name="Notes Placeholder 2">
            <a:extLst>
              <a:ext uri="{FF2B5EF4-FFF2-40B4-BE49-F238E27FC236}">
                <a16:creationId xmlns:a16="http://schemas.microsoft.com/office/drawing/2014/main" id="{7CA0DF19-838B-C8EF-500D-93B126E9E75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15364" name="Slide Number Placeholder 3">
            <a:extLst>
              <a:ext uri="{FF2B5EF4-FFF2-40B4-BE49-F238E27FC236}">
                <a16:creationId xmlns:a16="http://schemas.microsoft.com/office/drawing/2014/main" id="{893E1287-A085-9481-E175-7A400BF5C8F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D6648208-772A-4CDE-9D88-D326A9AF1592}" type="slidenum">
              <a:rPr lang="en-US" altLang="en-US" smtClean="0">
                <a:latin typeface="Arial" panose="020B0604020202020204" pitchFamily="34" charset="0"/>
              </a:rPr>
              <a:pPr/>
              <a:t>87</a:t>
            </a:fld>
            <a:endParaRPr lang="en-US" altLang="en-US">
              <a:latin typeface="Arial" panose="020B0604020202020204" pitchFamily="34"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365184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https://www.churchofjesuschrist.org/media/image/alma-the-younger-amulek-praying-f3caa52?lang=eng&amp;collectionId=5242dd9c608d42acbd564064138130c7</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31311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CC881-47E6-7C97-54EE-1519E917CE0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42F7627-8188-8F15-9230-FC4EAC82F0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810EF3-7FC2-617F-829B-9F8084E36D67}"/>
              </a:ext>
            </a:extLst>
          </p:cNvPr>
          <p:cNvSpPr>
            <a:spLocks noGrp="1"/>
          </p:cNvSpPr>
          <p:nvPr>
            <p:ph type="dt" sz="half" idx="10"/>
          </p:nvPr>
        </p:nvSpPr>
        <p:spPr/>
        <p:txBody>
          <a:bodyPr/>
          <a:lstStyle/>
          <a:p>
            <a:fld id="{AC23E50E-F32A-402D-AA98-F6616068AACD}" type="datetimeFigureOut">
              <a:rPr lang="en-US" smtClean="0"/>
              <a:t>1/11/2024</a:t>
            </a:fld>
            <a:endParaRPr lang="en-US"/>
          </a:p>
        </p:txBody>
      </p:sp>
      <p:sp>
        <p:nvSpPr>
          <p:cNvPr id="5" name="Footer Placeholder 4">
            <a:extLst>
              <a:ext uri="{FF2B5EF4-FFF2-40B4-BE49-F238E27FC236}">
                <a16:creationId xmlns:a16="http://schemas.microsoft.com/office/drawing/2014/main" id="{3001A519-133A-0EB4-27A1-C829C30FF3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7ECDE6-9AD7-FBF4-D690-66C3628CB2E2}"/>
              </a:ext>
            </a:extLst>
          </p:cNvPr>
          <p:cNvSpPr>
            <a:spLocks noGrp="1"/>
          </p:cNvSpPr>
          <p:nvPr>
            <p:ph type="sldNum" sz="quarter" idx="12"/>
          </p:nvPr>
        </p:nvSpPr>
        <p:spPr/>
        <p:txBody>
          <a:bodyPr/>
          <a:lstStyle/>
          <a:p>
            <a:fld id="{34ECB729-DA99-486F-883E-DEFECF70600B}" type="slidenum">
              <a:rPr lang="en-US" smtClean="0"/>
              <a:t>‹#›</a:t>
            </a:fld>
            <a:endParaRPr lang="en-US"/>
          </a:p>
        </p:txBody>
      </p:sp>
    </p:spTree>
    <p:extLst>
      <p:ext uri="{BB962C8B-B14F-4D97-AF65-F5344CB8AC3E}">
        <p14:creationId xmlns:p14="http://schemas.microsoft.com/office/powerpoint/2010/main" val="101732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09DF9-F3E1-04A7-EB86-3C918E2D4C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DB5AA2-6D64-17E1-E88D-A24AC088F6C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5DD2E7-5BF9-25DF-35C6-CFB3022FB827}"/>
              </a:ext>
            </a:extLst>
          </p:cNvPr>
          <p:cNvSpPr>
            <a:spLocks noGrp="1"/>
          </p:cNvSpPr>
          <p:nvPr>
            <p:ph type="dt" sz="half" idx="10"/>
          </p:nvPr>
        </p:nvSpPr>
        <p:spPr/>
        <p:txBody>
          <a:bodyPr/>
          <a:lstStyle/>
          <a:p>
            <a:fld id="{AC23E50E-F32A-402D-AA98-F6616068AACD}" type="datetimeFigureOut">
              <a:rPr lang="en-US" smtClean="0"/>
              <a:t>1/11/2024</a:t>
            </a:fld>
            <a:endParaRPr lang="en-US"/>
          </a:p>
        </p:txBody>
      </p:sp>
      <p:sp>
        <p:nvSpPr>
          <p:cNvPr id="5" name="Footer Placeholder 4">
            <a:extLst>
              <a:ext uri="{FF2B5EF4-FFF2-40B4-BE49-F238E27FC236}">
                <a16:creationId xmlns:a16="http://schemas.microsoft.com/office/drawing/2014/main" id="{4E51A922-25F3-D551-5C78-4CE3BA4D47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CCB64A-D9B2-6FB2-DDC3-6B2E23B818D2}"/>
              </a:ext>
            </a:extLst>
          </p:cNvPr>
          <p:cNvSpPr>
            <a:spLocks noGrp="1"/>
          </p:cNvSpPr>
          <p:nvPr>
            <p:ph type="sldNum" sz="quarter" idx="12"/>
          </p:nvPr>
        </p:nvSpPr>
        <p:spPr/>
        <p:txBody>
          <a:bodyPr/>
          <a:lstStyle/>
          <a:p>
            <a:fld id="{34ECB729-DA99-486F-883E-DEFECF70600B}" type="slidenum">
              <a:rPr lang="en-US" smtClean="0"/>
              <a:t>‹#›</a:t>
            </a:fld>
            <a:endParaRPr lang="en-US"/>
          </a:p>
        </p:txBody>
      </p:sp>
    </p:spTree>
    <p:extLst>
      <p:ext uri="{BB962C8B-B14F-4D97-AF65-F5344CB8AC3E}">
        <p14:creationId xmlns:p14="http://schemas.microsoft.com/office/powerpoint/2010/main" val="7920797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A14AF-8794-2861-DC11-A81129C5E3D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D50BBDA-FF38-2C51-F055-10810AA8AB4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C091EED-6F66-F932-B788-1FFB267D37B4}"/>
              </a:ext>
            </a:extLst>
          </p:cNvPr>
          <p:cNvSpPr>
            <a:spLocks noGrp="1"/>
          </p:cNvSpPr>
          <p:nvPr>
            <p:ph type="dt" sz="half" idx="10"/>
          </p:nvPr>
        </p:nvSpPr>
        <p:spPr/>
        <p:txBody>
          <a:bodyPr/>
          <a:lstStyle/>
          <a:p>
            <a:fld id="{AC23E50E-F32A-402D-AA98-F6616068AACD}" type="datetimeFigureOut">
              <a:rPr lang="en-US" smtClean="0"/>
              <a:t>1/11/2024</a:t>
            </a:fld>
            <a:endParaRPr lang="en-US"/>
          </a:p>
        </p:txBody>
      </p:sp>
      <p:sp>
        <p:nvSpPr>
          <p:cNvPr id="5" name="Footer Placeholder 4">
            <a:extLst>
              <a:ext uri="{FF2B5EF4-FFF2-40B4-BE49-F238E27FC236}">
                <a16:creationId xmlns:a16="http://schemas.microsoft.com/office/drawing/2014/main" id="{60430EEC-5535-51C3-F6C7-3D7D5DE75F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00A357-F66E-0C38-A587-46289FAB821E}"/>
              </a:ext>
            </a:extLst>
          </p:cNvPr>
          <p:cNvSpPr>
            <a:spLocks noGrp="1"/>
          </p:cNvSpPr>
          <p:nvPr>
            <p:ph type="sldNum" sz="quarter" idx="12"/>
          </p:nvPr>
        </p:nvSpPr>
        <p:spPr/>
        <p:txBody>
          <a:bodyPr/>
          <a:lstStyle/>
          <a:p>
            <a:fld id="{34ECB729-DA99-486F-883E-DEFECF70600B}" type="slidenum">
              <a:rPr lang="en-US" smtClean="0"/>
              <a:t>‹#›</a:t>
            </a:fld>
            <a:endParaRPr lang="en-US"/>
          </a:p>
        </p:txBody>
      </p:sp>
    </p:spTree>
    <p:extLst>
      <p:ext uri="{BB962C8B-B14F-4D97-AF65-F5344CB8AC3E}">
        <p14:creationId xmlns:p14="http://schemas.microsoft.com/office/powerpoint/2010/main" val="3267657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B8366-B3A7-83AD-9FE2-B4634479232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C6BD13-7487-933B-3FEA-CA6D8DE907C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1C9C4D0-69FE-7ABB-001F-AB60E8C2E19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22A13D2-EC84-8829-0142-A83B91F4B3A0}"/>
              </a:ext>
            </a:extLst>
          </p:cNvPr>
          <p:cNvSpPr>
            <a:spLocks noGrp="1"/>
          </p:cNvSpPr>
          <p:nvPr>
            <p:ph type="dt" sz="half" idx="10"/>
          </p:nvPr>
        </p:nvSpPr>
        <p:spPr/>
        <p:txBody>
          <a:bodyPr/>
          <a:lstStyle/>
          <a:p>
            <a:fld id="{AC23E50E-F32A-402D-AA98-F6616068AACD}" type="datetimeFigureOut">
              <a:rPr lang="en-US" smtClean="0"/>
              <a:t>1/11/2024</a:t>
            </a:fld>
            <a:endParaRPr lang="en-US"/>
          </a:p>
        </p:txBody>
      </p:sp>
      <p:sp>
        <p:nvSpPr>
          <p:cNvPr id="6" name="Footer Placeholder 5">
            <a:extLst>
              <a:ext uri="{FF2B5EF4-FFF2-40B4-BE49-F238E27FC236}">
                <a16:creationId xmlns:a16="http://schemas.microsoft.com/office/drawing/2014/main" id="{A0ACCAFB-4D03-189D-FD07-EECEE78655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EB2093-6435-42EB-E3B5-F30394C74D79}"/>
              </a:ext>
            </a:extLst>
          </p:cNvPr>
          <p:cNvSpPr>
            <a:spLocks noGrp="1"/>
          </p:cNvSpPr>
          <p:nvPr>
            <p:ph type="sldNum" sz="quarter" idx="12"/>
          </p:nvPr>
        </p:nvSpPr>
        <p:spPr/>
        <p:txBody>
          <a:bodyPr/>
          <a:lstStyle/>
          <a:p>
            <a:fld id="{34ECB729-DA99-486F-883E-DEFECF70600B}" type="slidenum">
              <a:rPr lang="en-US" smtClean="0"/>
              <a:t>‹#›</a:t>
            </a:fld>
            <a:endParaRPr lang="en-US"/>
          </a:p>
        </p:txBody>
      </p:sp>
    </p:spTree>
    <p:extLst>
      <p:ext uri="{BB962C8B-B14F-4D97-AF65-F5344CB8AC3E}">
        <p14:creationId xmlns:p14="http://schemas.microsoft.com/office/powerpoint/2010/main" val="1379280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31306-7C7C-20B7-2075-BD92EAA92C7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396AB83-7798-5BF7-DEFE-F5F0BB36469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B2BDB99-5CF1-2BDC-0D60-757D1669763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EBAD6E8-AEA6-7B6A-3583-B28B81CE5E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1AD8F8B-581A-5F92-90A7-E2D61F84AF7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57F6703-3660-ED31-DB2C-712284A70B7D}"/>
              </a:ext>
            </a:extLst>
          </p:cNvPr>
          <p:cNvSpPr>
            <a:spLocks noGrp="1"/>
          </p:cNvSpPr>
          <p:nvPr>
            <p:ph type="dt" sz="half" idx="10"/>
          </p:nvPr>
        </p:nvSpPr>
        <p:spPr/>
        <p:txBody>
          <a:bodyPr/>
          <a:lstStyle/>
          <a:p>
            <a:fld id="{AC23E50E-F32A-402D-AA98-F6616068AACD}" type="datetimeFigureOut">
              <a:rPr lang="en-US" smtClean="0"/>
              <a:t>1/11/2024</a:t>
            </a:fld>
            <a:endParaRPr lang="en-US"/>
          </a:p>
        </p:txBody>
      </p:sp>
      <p:sp>
        <p:nvSpPr>
          <p:cNvPr id="8" name="Footer Placeholder 7">
            <a:extLst>
              <a:ext uri="{FF2B5EF4-FFF2-40B4-BE49-F238E27FC236}">
                <a16:creationId xmlns:a16="http://schemas.microsoft.com/office/drawing/2014/main" id="{FC74DBE6-F484-8CE2-C5FC-95A05E60D50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E7A1A10-61D2-4EA7-13CE-FD85CA58B2B0}"/>
              </a:ext>
            </a:extLst>
          </p:cNvPr>
          <p:cNvSpPr>
            <a:spLocks noGrp="1"/>
          </p:cNvSpPr>
          <p:nvPr>
            <p:ph type="sldNum" sz="quarter" idx="12"/>
          </p:nvPr>
        </p:nvSpPr>
        <p:spPr/>
        <p:txBody>
          <a:bodyPr/>
          <a:lstStyle/>
          <a:p>
            <a:fld id="{34ECB729-DA99-486F-883E-DEFECF70600B}" type="slidenum">
              <a:rPr lang="en-US" smtClean="0"/>
              <a:t>‹#›</a:t>
            </a:fld>
            <a:endParaRPr lang="en-US"/>
          </a:p>
        </p:txBody>
      </p:sp>
    </p:spTree>
    <p:extLst>
      <p:ext uri="{BB962C8B-B14F-4D97-AF65-F5344CB8AC3E}">
        <p14:creationId xmlns:p14="http://schemas.microsoft.com/office/powerpoint/2010/main" val="2367425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0FF9F-6BF9-09FB-AFDF-C0156108B0D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728E5C4-2147-2C03-EC46-878ECC1E4257}"/>
              </a:ext>
            </a:extLst>
          </p:cNvPr>
          <p:cNvSpPr>
            <a:spLocks noGrp="1"/>
          </p:cNvSpPr>
          <p:nvPr>
            <p:ph type="dt" sz="half" idx="10"/>
          </p:nvPr>
        </p:nvSpPr>
        <p:spPr/>
        <p:txBody>
          <a:bodyPr/>
          <a:lstStyle/>
          <a:p>
            <a:fld id="{AC23E50E-F32A-402D-AA98-F6616068AACD}" type="datetimeFigureOut">
              <a:rPr lang="en-US" smtClean="0"/>
              <a:t>1/11/2024</a:t>
            </a:fld>
            <a:endParaRPr lang="en-US"/>
          </a:p>
        </p:txBody>
      </p:sp>
      <p:sp>
        <p:nvSpPr>
          <p:cNvPr id="4" name="Footer Placeholder 3">
            <a:extLst>
              <a:ext uri="{FF2B5EF4-FFF2-40B4-BE49-F238E27FC236}">
                <a16:creationId xmlns:a16="http://schemas.microsoft.com/office/drawing/2014/main" id="{86AFC8B8-D068-7CF9-5855-2FDF2E6B665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9AA1D6A-631B-F85E-AF13-3AC22EE20C1B}"/>
              </a:ext>
            </a:extLst>
          </p:cNvPr>
          <p:cNvSpPr>
            <a:spLocks noGrp="1"/>
          </p:cNvSpPr>
          <p:nvPr>
            <p:ph type="sldNum" sz="quarter" idx="12"/>
          </p:nvPr>
        </p:nvSpPr>
        <p:spPr/>
        <p:txBody>
          <a:bodyPr/>
          <a:lstStyle/>
          <a:p>
            <a:fld id="{34ECB729-DA99-486F-883E-DEFECF70600B}" type="slidenum">
              <a:rPr lang="en-US" smtClean="0"/>
              <a:t>‹#›</a:t>
            </a:fld>
            <a:endParaRPr lang="en-US"/>
          </a:p>
        </p:txBody>
      </p:sp>
    </p:spTree>
    <p:extLst>
      <p:ext uri="{BB962C8B-B14F-4D97-AF65-F5344CB8AC3E}">
        <p14:creationId xmlns:p14="http://schemas.microsoft.com/office/powerpoint/2010/main" val="3930951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6AEEC2D-044F-3061-ABC4-A1B7A7FA9147}"/>
              </a:ext>
            </a:extLst>
          </p:cNvPr>
          <p:cNvSpPr>
            <a:spLocks noGrp="1"/>
          </p:cNvSpPr>
          <p:nvPr>
            <p:ph type="dt" sz="half" idx="10"/>
          </p:nvPr>
        </p:nvSpPr>
        <p:spPr/>
        <p:txBody>
          <a:bodyPr/>
          <a:lstStyle/>
          <a:p>
            <a:fld id="{AC23E50E-F32A-402D-AA98-F6616068AACD}" type="datetimeFigureOut">
              <a:rPr lang="en-US" smtClean="0"/>
              <a:t>1/11/2024</a:t>
            </a:fld>
            <a:endParaRPr lang="en-US"/>
          </a:p>
        </p:txBody>
      </p:sp>
      <p:sp>
        <p:nvSpPr>
          <p:cNvPr id="3" name="Footer Placeholder 2">
            <a:extLst>
              <a:ext uri="{FF2B5EF4-FFF2-40B4-BE49-F238E27FC236}">
                <a16:creationId xmlns:a16="http://schemas.microsoft.com/office/drawing/2014/main" id="{6D7A9CC4-1F27-1D4A-6293-7ECC84F0CF1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C5A783-0107-13C0-7A5D-070CC0B734BE}"/>
              </a:ext>
            </a:extLst>
          </p:cNvPr>
          <p:cNvSpPr>
            <a:spLocks noGrp="1"/>
          </p:cNvSpPr>
          <p:nvPr>
            <p:ph type="sldNum" sz="quarter" idx="12"/>
          </p:nvPr>
        </p:nvSpPr>
        <p:spPr/>
        <p:txBody>
          <a:bodyPr/>
          <a:lstStyle/>
          <a:p>
            <a:fld id="{34ECB729-DA99-486F-883E-DEFECF70600B}" type="slidenum">
              <a:rPr lang="en-US" smtClean="0"/>
              <a:t>‹#›</a:t>
            </a:fld>
            <a:endParaRPr lang="en-US"/>
          </a:p>
        </p:txBody>
      </p:sp>
    </p:spTree>
    <p:extLst>
      <p:ext uri="{BB962C8B-B14F-4D97-AF65-F5344CB8AC3E}">
        <p14:creationId xmlns:p14="http://schemas.microsoft.com/office/powerpoint/2010/main" val="42592248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62934-CC07-06E7-B83E-0F912E5561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86EB88D-198A-3342-F4F2-7098F69E4D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E84EC29-9F5E-090A-F7EB-461572FA92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25EC0A-EF25-978E-3063-2ED9BD47BCAD}"/>
              </a:ext>
            </a:extLst>
          </p:cNvPr>
          <p:cNvSpPr>
            <a:spLocks noGrp="1"/>
          </p:cNvSpPr>
          <p:nvPr>
            <p:ph type="dt" sz="half" idx="10"/>
          </p:nvPr>
        </p:nvSpPr>
        <p:spPr/>
        <p:txBody>
          <a:bodyPr/>
          <a:lstStyle/>
          <a:p>
            <a:fld id="{AC23E50E-F32A-402D-AA98-F6616068AACD}" type="datetimeFigureOut">
              <a:rPr lang="en-US" smtClean="0"/>
              <a:t>1/11/2024</a:t>
            </a:fld>
            <a:endParaRPr lang="en-US"/>
          </a:p>
        </p:txBody>
      </p:sp>
      <p:sp>
        <p:nvSpPr>
          <p:cNvPr id="6" name="Footer Placeholder 5">
            <a:extLst>
              <a:ext uri="{FF2B5EF4-FFF2-40B4-BE49-F238E27FC236}">
                <a16:creationId xmlns:a16="http://schemas.microsoft.com/office/drawing/2014/main" id="{7186EE66-DCD5-2F54-99B7-5CAF001791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79608D-D963-92DA-E57F-F0666B769355}"/>
              </a:ext>
            </a:extLst>
          </p:cNvPr>
          <p:cNvSpPr>
            <a:spLocks noGrp="1"/>
          </p:cNvSpPr>
          <p:nvPr>
            <p:ph type="sldNum" sz="quarter" idx="12"/>
          </p:nvPr>
        </p:nvSpPr>
        <p:spPr/>
        <p:txBody>
          <a:bodyPr/>
          <a:lstStyle/>
          <a:p>
            <a:fld id="{34ECB729-DA99-486F-883E-DEFECF70600B}" type="slidenum">
              <a:rPr lang="en-US" smtClean="0"/>
              <a:t>‹#›</a:t>
            </a:fld>
            <a:endParaRPr lang="en-US"/>
          </a:p>
        </p:txBody>
      </p:sp>
    </p:spTree>
    <p:extLst>
      <p:ext uri="{BB962C8B-B14F-4D97-AF65-F5344CB8AC3E}">
        <p14:creationId xmlns:p14="http://schemas.microsoft.com/office/powerpoint/2010/main" val="1407677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CABCA-307A-E2E8-3785-D79092F9B6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C286ECC-A03B-4738-8EAC-8981F76528A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FA5DDC1-C54A-548C-1C37-E67A25E2C8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D4D7EE-F53D-E6C7-58D2-8E722B7869CD}"/>
              </a:ext>
            </a:extLst>
          </p:cNvPr>
          <p:cNvSpPr>
            <a:spLocks noGrp="1"/>
          </p:cNvSpPr>
          <p:nvPr>
            <p:ph type="dt" sz="half" idx="10"/>
          </p:nvPr>
        </p:nvSpPr>
        <p:spPr/>
        <p:txBody>
          <a:bodyPr/>
          <a:lstStyle/>
          <a:p>
            <a:fld id="{AC23E50E-F32A-402D-AA98-F6616068AACD}" type="datetimeFigureOut">
              <a:rPr lang="en-US" smtClean="0"/>
              <a:t>1/11/2024</a:t>
            </a:fld>
            <a:endParaRPr lang="en-US"/>
          </a:p>
        </p:txBody>
      </p:sp>
      <p:sp>
        <p:nvSpPr>
          <p:cNvPr id="6" name="Footer Placeholder 5">
            <a:extLst>
              <a:ext uri="{FF2B5EF4-FFF2-40B4-BE49-F238E27FC236}">
                <a16:creationId xmlns:a16="http://schemas.microsoft.com/office/drawing/2014/main" id="{78F060C9-C0EB-6748-9DC3-B67C6C7791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399C78-A92C-2E14-4A09-D710F462DB59}"/>
              </a:ext>
            </a:extLst>
          </p:cNvPr>
          <p:cNvSpPr>
            <a:spLocks noGrp="1"/>
          </p:cNvSpPr>
          <p:nvPr>
            <p:ph type="sldNum" sz="quarter" idx="12"/>
          </p:nvPr>
        </p:nvSpPr>
        <p:spPr/>
        <p:txBody>
          <a:bodyPr/>
          <a:lstStyle/>
          <a:p>
            <a:fld id="{34ECB729-DA99-486F-883E-DEFECF70600B}" type="slidenum">
              <a:rPr lang="en-US" smtClean="0"/>
              <a:t>‹#›</a:t>
            </a:fld>
            <a:endParaRPr lang="en-US"/>
          </a:p>
        </p:txBody>
      </p:sp>
    </p:spTree>
    <p:extLst>
      <p:ext uri="{BB962C8B-B14F-4D97-AF65-F5344CB8AC3E}">
        <p14:creationId xmlns:p14="http://schemas.microsoft.com/office/powerpoint/2010/main" val="36959195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F9F97-8BC6-EAAA-2E22-35A960FA25A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5F1C9EF-5DAC-6BAB-9019-29F830BF2F0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2EADB6-5CFE-B875-B699-5051F3E1F0C0}"/>
              </a:ext>
            </a:extLst>
          </p:cNvPr>
          <p:cNvSpPr>
            <a:spLocks noGrp="1"/>
          </p:cNvSpPr>
          <p:nvPr>
            <p:ph type="dt" sz="half" idx="10"/>
          </p:nvPr>
        </p:nvSpPr>
        <p:spPr/>
        <p:txBody>
          <a:bodyPr/>
          <a:lstStyle/>
          <a:p>
            <a:fld id="{AC23E50E-F32A-402D-AA98-F6616068AACD}" type="datetimeFigureOut">
              <a:rPr lang="en-US" smtClean="0"/>
              <a:t>1/11/2024</a:t>
            </a:fld>
            <a:endParaRPr lang="en-US"/>
          </a:p>
        </p:txBody>
      </p:sp>
      <p:sp>
        <p:nvSpPr>
          <p:cNvPr id="5" name="Footer Placeholder 4">
            <a:extLst>
              <a:ext uri="{FF2B5EF4-FFF2-40B4-BE49-F238E27FC236}">
                <a16:creationId xmlns:a16="http://schemas.microsoft.com/office/drawing/2014/main" id="{BE5A8212-A9D5-7E1A-231E-27034C0B01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00FD46-42C4-3695-807F-81076B2C9816}"/>
              </a:ext>
            </a:extLst>
          </p:cNvPr>
          <p:cNvSpPr>
            <a:spLocks noGrp="1"/>
          </p:cNvSpPr>
          <p:nvPr>
            <p:ph type="sldNum" sz="quarter" idx="12"/>
          </p:nvPr>
        </p:nvSpPr>
        <p:spPr/>
        <p:txBody>
          <a:bodyPr/>
          <a:lstStyle/>
          <a:p>
            <a:fld id="{34ECB729-DA99-486F-883E-DEFECF70600B}" type="slidenum">
              <a:rPr lang="en-US" smtClean="0"/>
              <a:t>‹#›</a:t>
            </a:fld>
            <a:endParaRPr lang="en-US"/>
          </a:p>
        </p:txBody>
      </p:sp>
    </p:spTree>
    <p:extLst>
      <p:ext uri="{BB962C8B-B14F-4D97-AF65-F5344CB8AC3E}">
        <p14:creationId xmlns:p14="http://schemas.microsoft.com/office/powerpoint/2010/main" val="31217606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495E4ED-605E-A65E-3359-A3C7810FAE6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652B01A-83BC-2DE6-3541-AFE5286E13A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FE5888-A1AF-297C-3E24-995DFCDE5A1A}"/>
              </a:ext>
            </a:extLst>
          </p:cNvPr>
          <p:cNvSpPr>
            <a:spLocks noGrp="1"/>
          </p:cNvSpPr>
          <p:nvPr>
            <p:ph type="dt" sz="half" idx="10"/>
          </p:nvPr>
        </p:nvSpPr>
        <p:spPr/>
        <p:txBody>
          <a:bodyPr/>
          <a:lstStyle/>
          <a:p>
            <a:fld id="{AC23E50E-F32A-402D-AA98-F6616068AACD}" type="datetimeFigureOut">
              <a:rPr lang="en-US" smtClean="0"/>
              <a:t>1/11/2024</a:t>
            </a:fld>
            <a:endParaRPr lang="en-US"/>
          </a:p>
        </p:txBody>
      </p:sp>
      <p:sp>
        <p:nvSpPr>
          <p:cNvPr id="5" name="Footer Placeholder 4">
            <a:extLst>
              <a:ext uri="{FF2B5EF4-FFF2-40B4-BE49-F238E27FC236}">
                <a16:creationId xmlns:a16="http://schemas.microsoft.com/office/drawing/2014/main" id="{B0A26E34-C39A-FCDB-FF9F-055AF58D98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98DA38-E452-7B1C-A899-F0DDF21B2C29}"/>
              </a:ext>
            </a:extLst>
          </p:cNvPr>
          <p:cNvSpPr>
            <a:spLocks noGrp="1"/>
          </p:cNvSpPr>
          <p:nvPr>
            <p:ph type="sldNum" sz="quarter" idx="12"/>
          </p:nvPr>
        </p:nvSpPr>
        <p:spPr/>
        <p:txBody>
          <a:bodyPr/>
          <a:lstStyle/>
          <a:p>
            <a:fld id="{34ECB729-DA99-486F-883E-DEFECF70600B}" type="slidenum">
              <a:rPr lang="en-US" smtClean="0"/>
              <a:t>‹#›</a:t>
            </a:fld>
            <a:endParaRPr lang="en-US"/>
          </a:p>
        </p:txBody>
      </p:sp>
    </p:spTree>
    <p:extLst>
      <p:ext uri="{BB962C8B-B14F-4D97-AF65-F5344CB8AC3E}">
        <p14:creationId xmlns:p14="http://schemas.microsoft.com/office/powerpoint/2010/main" val="28941420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EEC8E5-BAA4-25C1-ADEE-CE4A9A0539C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D84ABD6-C11C-988D-F527-7EA6E18C8E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49633A-D207-5125-389F-67E5D58B7F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23E50E-F32A-402D-AA98-F6616068AACD}" type="datetimeFigureOut">
              <a:rPr lang="en-US" smtClean="0"/>
              <a:t>1/11/2024</a:t>
            </a:fld>
            <a:endParaRPr lang="en-US"/>
          </a:p>
        </p:txBody>
      </p:sp>
      <p:sp>
        <p:nvSpPr>
          <p:cNvPr id="5" name="Footer Placeholder 4">
            <a:extLst>
              <a:ext uri="{FF2B5EF4-FFF2-40B4-BE49-F238E27FC236}">
                <a16:creationId xmlns:a16="http://schemas.microsoft.com/office/drawing/2014/main" id="{2E1171EA-2469-08E3-7675-F7D1636D6A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45923D9-9046-11DC-36E6-37D3A3F10FF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ECB729-DA99-486F-883E-DEFECF70600B}" type="slidenum">
              <a:rPr lang="en-US" smtClean="0"/>
              <a:t>‹#›</a:t>
            </a:fld>
            <a:endParaRPr lang="en-US"/>
          </a:p>
        </p:txBody>
      </p:sp>
    </p:spTree>
    <p:extLst>
      <p:ext uri="{BB962C8B-B14F-4D97-AF65-F5344CB8AC3E}">
        <p14:creationId xmlns:p14="http://schemas.microsoft.com/office/powerpoint/2010/main" val="36798482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3.tmp"/><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4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9.xml"/><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1.png"/></Relationships>
</file>

<file path=ppt/slides/_rels/slide5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0.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51.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34.png"/><Relationship Id="rId2" Type="http://schemas.openxmlformats.org/officeDocument/2006/relationships/notesSlide" Target="../notesSlides/notesSlide51.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52.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jpeg"/><Relationship Id="rId7" Type="http://schemas.openxmlformats.org/officeDocument/2006/relationships/image" Target="../media/image34.png"/><Relationship Id="rId2" Type="http://schemas.openxmlformats.org/officeDocument/2006/relationships/notesSlide" Target="../notesSlides/notesSlide52.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file:///C:\AUDIO%20CLIPS\Scott%20Satan%20says%20hid%20sin.mp3" TargetMode="External"/><Relationship Id="rId1" Type="http://schemas.microsoft.com/office/2007/relationships/media" Target="file:///C:\AUDIO%20CLIPS\Scott%20Satan%20says%20hid%20sin.mp3" TargetMode="External"/><Relationship Id="rId6" Type="http://schemas.openxmlformats.org/officeDocument/2006/relationships/image" Target="../media/image45.png"/><Relationship Id="rId5" Type="http://schemas.openxmlformats.org/officeDocument/2006/relationships/image" Target="../media/image44.jpeg"/><Relationship Id="rId4" Type="http://schemas.openxmlformats.org/officeDocument/2006/relationships/notesSlide" Target="../notesSlides/notesSlide7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2.png"/><Relationship Id="rId4" Type="http://schemas.openxmlformats.org/officeDocument/2006/relationships/image" Target="../media/image49.png"/></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C8A654-395F-4EC4-095D-D22A2DFFAD63}"/>
              </a:ext>
            </a:extLst>
          </p:cNvPr>
          <p:cNvSpPr txBox="1"/>
          <p:nvPr/>
        </p:nvSpPr>
        <p:spPr>
          <a:xfrm>
            <a:off x="184484" y="117693"/>
            <a:ext cx="11823031" cy="646331"/>
          </a:xfrm>
          <a:prstGeom prst="rect">
            <a:avLst/>
          </a:prstGeom>
          <a:noFill/>
        </p:spPr>
        <p:txBody>
          <a:bodyPr wrap="square">
            <a:spAutoFit/>
          </a:bodyPr>
          <a:lstStyle/>
          <a:p>
            <a:pPr marR="0" lvl="0" algn="ctr" defTabSz="914400" rtl="0" eaLnBrk="1" fontAlgn="auto" latinLnBrk="0" hangingPunct="1">
              <a:lnSpc>
                <a:spcPct val="90000"/>
              </a:lnSpc>
              <a:spcBef>
                <a:spcPts val="0"/>
              </a:spcBef>
              <a:spcAft>
                <a:spcPts val="0"/>
              </a:spcAft>
              <a:buClrTx/>
              <a:buSzTx/>
              <a:tabLst/>
              <a:defRPr/>
            </a:pP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Pick any </a:t>
            </a:r>
            <a:r>
              <a:rPr kumimoji="0" lang="en-US" sz="4000" b="1" i="0" u="none" strike="noStrike" kern="1200" cap="none" spc="0" normalizeH="0" baseline="0" noProof="0" dirty="0">
                <a:ln>
                  <a:noFill/>
                </a:ln>
                <a:solidFill>
                  <a:schemeClr val="accent4"/>
                </a:solidFill>
                <a:effectLst>
                  <a:glow rad="190500">
                    <a:prstClr val="black">
                      <a:alpha val="75000"/>
                    </a:prstClr>
                  </a:glow>
                </a:effectLst>
                <a:uLnTx/>
                <a:uFillTx/>
                <a:latin typeface="Calibri" panose="020F0502020204030204"/>
                <a:ea typeface="+mn-ea"/>
                <a:cs typeface="+mn-cs"/>
              </a:rPr>
              <a:t>one </a:t>
            </a: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of these </a:t>
            </a:r>
            <a:r>
              <a:rPr kumimoji="0" lang="en-US" sz="4000" b="1" i="0" u="none" strike="noStrike" kern="1200" cap="none" spc="0" normalizeH="0" baseline="0" noProof="0" dirty="0">
                <a:ln>
                  <a:noFill/>
                </a:ln>
                <a:solidFill>
                  <a:schemeClr val="accent4"/>
                </a:solidFill>
                <a:effectLst>
                  <a:glow rad="190500">
                    <a:prstClr val="black">
                      <a:alpha val="75000"/>
                    </a:prstClr>
                  </a:glow>
                </a:effectLst>
                <a:uLnTx/>
                <a:uFillTx/>
                <a:latin typeface="Calibri" panose="020F0502020204030204"/>
                <a:ea typeface="+mn-ea"/>
                <a:cs typeface="+mn-cs"/>
              </a:rPr>
              <a:t>five </a:t>
            </a: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cards</a:t>
            </a:r>
          </a:p>
        </p:txBody>
      </p:sp>
      <p:sp>
        <p:nvSpPr>
          <p:cNvPr id="3" name="TextBox 2">
            <a:extLst>
              <a:ext uri="{FF2B5EF4-FFF2-40B4-BE49-F238E27FC236}">
                <a16:creationId xmlns:a16="http://schemas.microsoft.com/office/drawing/2014/main" id="{A217375E-7997-B1FB-6454-E333C273EC0B}"/>
              </a:ext>
            </a:extLst>
          </p:cNvPr>
          <p:cNvSpPr txBox="1"/>
          <p:nvPr/>
        </p:nvSpPr>
        <p:spPr>
          <a:xfrm>
            <a:off x="203534" y="5861268"/>
            <a:ext cx="11823031" cy="646331"/>
          </a:xfrm>
          <a:prstGeom prst="rect">
            <a:avLst/>
          </a:prstGeom>
          <a:noFill/>
        </p:spPr>
        <p:txBody>
          <a:bodyPr wrap="square">
            <a:spAutoFit/>
          </a:bodyPr>
          <a:lstStyle/>
          <a:p>
            <a:pPr marR="0" lvl="0" algn="ctr" defTabSz="914400" rtl="0" eaLnBrk="1" fontAlgn="auto" latinLnBrk="0" hangingPunct="1">
              <a:lnSpc>
                <a:spcPct val="90000"/>
              </a:lnSpc>
              <a:spcBef>
                <a:spcPts val="0"/>
              </a:spcBef>
              <a:spcAft>
                <a:spcPts val="0"/>
              </a:spcAft>
              <a:buClrTx/>
              <a:buSzTx/>
              <a:tabLst/>
              <a:defRPr/>
            </a:pP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Don’t forget it!</a:t>
            </a:r>
          </a:p>
        </p:txBody>
      </p:sp>
      <p:pic>
        <p:nvPicPr>
          <p:cNvPr id="1028" name="Picture 4">
            <a:extLst>
              <a:ext uri="{FF2B5EF4-FFF2-40B4-BE49-F238E27FC236}">
                <a16:creationId xmlns:a16="http://schemas.microsoft.com/office/drawing/2014/main" id="{C034F1AD-970C-790B-63D6-5C02ABCDAE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225" y="1628775"/>
            <a:ext cx="2057400" cy="30861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A8B2C0D3-9468-8BBF-7DED-16C86D7DA48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5411" y="1638300"/>
            <a:ext cx="2200579" cy="319224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BE9ABF3F-E2F1-26B9-0FBE-AD6F6158E72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05437" y="1560732"/>
            <a:ext cx="2128162" cy="3192243"/>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0EACDE4A-F8F5-E4CD-468C-0E6170FBB1C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71075" y="1647825"/>
            <a:ext cx="2200578" cy="3192242"/>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61884E6E-BCF9-BFD3-984E-86E5A4353A5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65990" y="1628775"/>
            <a:ext cx="2190750" cy="3286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30330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C8A654-395F-4EC4-095D-D22A2DFFAD63}"/>
              </a:ext>
            </a:extLst>
          </p:cNvPr>
          <p:cNvSpPr txBox="1"/>
          <p:nvPr/>
        </p:nvSpPr>
        <p:spPr>
          <a:xfrm>
            <a:off x="184484" y="117693"/>
            <a:ext cx="11823031" cy="1754326"/>
          </a:xfrm>
          <a:prstGeom prst="rect">
            <a:avLst/>
          </a:prstGeom>
          <a:noFill/>
        </p:spPr>
        <p:txBody>
          <a:bodyPr wrap="square">
            <a:spAutoFit/>
          </a:bodyPr>
          <a:lstStyle/>
          <a:p>
            <a:pPr marR="0" lvl="0" algn="ctr" defTabSz="914400" rtl="0" eaLnBrk="1" fontAlgn="auto" latinLnBrk="0" hangingPunct="1">
              <a:lnSpc>
                <a:spcPct val="90000"/>
              </a:lnSpc>
              <a:spcBef>
                <a:spcPts val="0"/>
              </a:spcBef>
              <a:spcAft>
                <a:spcPts val="0"/>
              </a:spcAft>
              <a:buClrTx/>
              <a:buSzTx/>
              <a:tabLst/>
              <a:defRPr/>
            </a:pP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And now, I will make your card disappear.</a:t>
            </a:r>
          </a:p>
          <a:p>
            <a:pPr marR="0" lvl="0" algn="ctr" defTabSz="914400" rtl="0" eaLnBrk="1" fontAlgn="auto" latinLnBrk="0" hangingPunct="1">
              <a:lnSpc>
                <a:spcPct val="90000"/>
              </a:lnSpc>
              <a:spcBef>
                <a:spcPts val="0"/>
              </a:spcBef>
              <a:spcAft>
                <a:spcPts val="0"/>
              </a:spcAft>
              <a:buClrTx/>
              <a:buSzTx/>
              <a:tabLst/>
              <a:defRPr/>
            </a:pPr>
            <a:endParaRPr lang="en-US" sz="4000" b="1" dirty="0">
              <a:solidFill>
                <a:prstClr val="white"/>
              </a:solidFill>
              <a:effectLst>
                <a:glow rad="190500">
                  <a:prstClr val="black">
                    <a:alpha val="75000"/>
                  </a:prstClr>
                </a:glow>
              </a:effectLst>
              <a:latin typeface="Calibri" panose="020F0502020204030204"/>
            </a:endParaRPr>
          </a:p>
          <a:p>
            <a:pPr marR="0" lvl="0" algn="ctr" defTabSz="914400" rtl="0" eaLnBrk="1" fontAlgn="auto" latinLnBrk="0" hangingPunct="1">
              <a:lnSpc>
                <a:spcPct val="90000"/>
              </a:lnSpc>
              <a:spcBef>
                <a:spcPts val="0"/>
              </a:spcBef>
              <a:spcAft>
                <a:spcPts val="0"/>
              </a:spcAft>
              <a:buClrTx/>
              <a:buSzTx/>
              <a:tabLst/>
              <a:defRPr/>
            </a:pP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Concentrate on your card…</a:t>
            </a:r>
          </a:p>
        </p:txBody>
      </p:sp>
    </p:spTree>
    <p:extLst>
      <p:ext uri="{BB962C8B-B14F-4D97-AF65-F5344CB8AC3E}">
        <p14:creationId xmlns:p14="http://schemas.microsoft.com/office/powerpoint/2010/main" val="36409789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C8A654-395F-4EC4-095D-D22A2DFFAD63}"/>
              </a:ext>
            </a:extLst>
          </p:cNvPr>
          <p:cNvSpPr txBox="1"/>
          <p:nvPr/>
        </p:nvSpPr>
        <p:spPr>
          <a:xfrm>
            <a:off x="184484" y="117693"/>
            <a:ext cx="11823031" cy="923330"/>
          </a:xfrm>
          <a:prstGeom prst="rect">
            <a:avLst/>
          </a:prstGeom>
          <a:noFill/>
        </p:spPr>
        <p:txBody>
          <a:bodyPr wrap="square">
            <a:spAutoFit/>
          </a:bodyPr>
          <a:lstStyle/>
          <a:p>
            <a:pPr marR="0" lvl="0" algn="ctr" defTabSz="914400" rtl="0" eaLnBrk="1" fontAlgn="auto" latinLnBrk="0" hangingPunct="1">
              <a:lnSpc>
                <a:spcPct val="90000"/>
              </a:lnSpc>
              <a:spcBef>
                <a:spcPts val="0"/>
              </a:spcBef>
              <a:spcAft>
                <a:spcPts val="0"/>
              </a:spcAft>
              <a:buClrTx/>
              <a:buSzTx/>
              <a:tabLst/>
              <a:defRPr/>
            </a:pPr>
            <a:r>
              <a:rPr kumimoji="0" lang="en-US" sz="6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Your card has vanished!</a:t>
            </a:r>
          </a:p>
        </p:txBody>
      </p:sp>
      <p:pic>
        <p:nvPicPr>
          <p:cNvPr id="1026" name="Picture 2">
            <a:extLst>
              <a:ext uri="{FF2B5EF4-FFF2-40B4-BE49-F238E27FC236}">
                <a16:creationId xmlns:a16="http://schemas.microsoft.com/office/drawing/2014/main" id="{05A1A046-62A6-221A-CC8C-771EF15E3D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940" y="1560732"/>
            <a:ext cx="2128162" cy="319224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a:extLst>
              <a:ext uri="{FF2B5EF4-FFF2-40B4-BE49-F238E27FC236}">
                <a16:creationId xmlns:a16="http://schemas.microsoft.com/office/drawing/2014/main" id="{F3414937-DBE1-A2C5-E310-F7E059B765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05437" y="1560732"/>
            <a:ext cx="2139974" cy="320996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a:extLst>
              <a:ext uri="{FF2B5EF4-FFF2-40B4-BE49-F238E27FC236}">
                <a16:creationId xmlns:a16="http://schemas.microsoft.com/office/drawing/2014/main" id="{7BF7A3AF-BF94-8AE5-515C-284012BA233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90875" y="1560731"/>
            <a:ext cx="2148123" cy="322218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0">
            <a:extLst>
              <a:ext uri="{FF2B5EF4-FFF2-40B4-BE49-F238E27FC236}">
                <a16:creationId xmlns:a16="http://schemas.microsoft.com/office/drawing/2014/main" id="{CE68DF17-CF0D-1C86-5FD3-29D61C795A3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58401" y="1555338"/>
            <a:ext cx="2209075" cy="3204569"/>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07964747-F15F-824B-4D2E-D050ECBE6B8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886879" y="1513124"/>
            <a:ext cx="2279194" cy="3305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83579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in a garment&#10;&#10;Description automatically generated">
            <a:extLst>
              <a:ext uri="{FF2B5EF4-FFF2-40B4-BE49-F238E27FC236}">
                <a16:creationId xmlns:a16="http://schemas.microsoft.com/office/drawing/2014/main" id="{6CEF5F7E-8BB5-EA8D-35E6-6C201BA812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77056"/>
            <a:ext cx="12330137" cy="6935056"/>
          </a:xfrm>
          <a:prstGeom prst="rect">
            <a:avLst/>
          </a:prstGeom>
        </p:spPr>
      </p:pic>
      <p:pic>
        <p:nvPicPr>
          <p:cNvPr id="6" name="Dun dun duuun!">
            <a:hlinkClick r:id="" action="ppaction://media"/>
            <a:extLst>
              <a:ext uri="{FF2B5EF4-FFF2-40B4-BE49-F238E27FC236}">
                <a16:creationId xmlns:a16="http://schemas.microsoft.com/office/drawing/2014/main" id="{E833FA18-2FDB-9F6C-06B3-45E9B93BC47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26825" y="6207125"/>
            <a:ext cx="406400" cy="406400"/>
          </a:xfrm>
          <a:prstGeom prst="rect">
            <a:avLst/>
          </a:prstGeom>
        </p:spPr>
      </p:pic>
    </p:spTree>
    <p:extLst>
      <p:ext uri="{BB962C8B-B14F-4D97-AF65-F5344CB8AC3E}">
        <p14:creationId xmlns:p14="http://schemas.microsoft.com/office/powerpoint/2010/main" val="3733496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7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descr="A screenshot of a computer&#10;&#10;Description automatically generated">
            <a:extLst>
              <a:ext uri="{FF2B5EF4-FFF2-40B4-BE49-F238E27FC236}">
                <a16:creationId xmlns:a16="http://schemas.microsoft.com/office/drawing/2014/main" id="{826B146B-279E-5D34-3C32-9E478CB29EAF}"/>
              </a:ext>
            </a:extLst>
          </p:cNvPr>
          <p:cNvPicPr>
            <a:picLocks noChangeAspect="1"/>
          </p:cNvPicPr>
          <p:nvPr/>
        </p:nvPicPr>
        <p:blipFill rotWithShape="1">
          <a:blip r:embed="rId3">
            <a:extLst>
              <a:ext uri="{28A0092B-C50C-407E-A947-70E740481C1C}">
                <a14:useLocalDpi xmlns:a14="http://schemas.microsoft.com/office/drawing/2010/main" val="0"/>
              </a:ext>
            </a:extLst>
          </a:blip>
          <a:srcRect l="41316" t="19845" r="20132" b="8328"/>
          <a:stretch/>
        </p:blipFill>
        <p:spPr>
          <a:xfrm>
            <a:off x="2606842" y="-32634"/>
            <a:ext cx="6978315" cy="6923267"/>
          </a:xfrm>
          <a:prstGeom prst="rect">
            <a:avLst/>
          </a:prstGeom>
        </p:spPr>
      </p:pic>
      <p:sp>
        <p:nvSpPr>
          <p:cNvPr id="4" name="Rectangle 3">
            <a:extLst>
              <a:ext uri="{FF2B5EF4-FFF2-40B4-BE49-F238E27FC236}">
                <a16:creationId xmlns:a16="http://schemas.microsoft.com/office/drawing/2014/main" id="{42FA0BCD-2991-6735-7227-297266EAD91F}"/>
              </a:ext>
            </a:extLst>
          </p:cNvPr>
          <p:cNvSpPr/>
          <p:nvPr/>
        </p:nvSpPr>
        <p:spPr>
          <a:xfrm>
            <a:off x="2753474" y="5928189"/>
            <a:ext cx="6739847" cy="770562"/>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21360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80015" y="0"/>
            <a:ext cx="5411986" cy="6858000"/>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a:off x="6780015" y="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112253" y="744854"/>
            <a:ext cx="7315964" cy="4524315"/>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“The Book of Mormon exposes the enemies of Christ. It confounds false doctrines and lays down contention. It fortifies the humble followers of Christ against the evil designs, strategies, and doctrines of the devil in our day. </a:t>
            </a:r>
          </a:p>
        </p:txBody>
      </p:sp>
    </p:spTree>
    <p:extLst>
      <p:ext uri="{BB962C8B-B14F-4D97-AF65-F5344CB8AC3E}">
        <p14:creationId xmlns:p14="http://schemas.microsoft.com/office/powerpoint/2010/main" val="22030800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80015" y="0"/>
            <a:ext cx="5411986" cy="6858000"/>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a:off x="6780015" y="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112253" y="744854"/>
            <a:ext cx="7233770" cy="5632311"/>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“The type of apostates in the Book of Mormon are similar to the type we have today. God, with his infinite foreknowledge, so molded the Book of Mormon that we might see the error and know how to combat false educational, political, religious, and philosophical concepts of our time.”</a:t>
            </a:r>
          </a:p>
        </p:txBody>
      </p:sp>
      <p:sp>
        <p:nvSpPr>
          <p:cNvPr id="6" name="TextBox 5">
            <a:extLst>
              <a:ext uri="{FF2B5EF4-FFF2-40B4-BE49-F238E27FC236}">
                <a16:creationId xmlns:a16="http://schemas.microsoft.com/office/drawing/2014/main" id="{E9597082-48B9-5F0B-AACC-51CC32F9FE50}"/>
              </a:ext>
            </a:extLst>
          </p:cNvPr>
          <p:cNvSpPr txBox="1"/>
          <p:nvPr/>
        </p:nvSpPr>
        <p:spPr>
          <a:xfrm>
            <a:off x="5495925" y="5971599"/>
            <a:ext cx="6210300" cy="590931"/>
          </a:xfrm>
          <a:prstGeom prst="rect">
            <a:avLst/>
          </a:prstGeom>
          <a:noFill/>
        </p:spPr>
        <p:txBody>
          <a:bodyPr wrap="square">
            <a:spAutoFit/>
          </a:bodyPr>
          <a:lstStyle/>
          <a:p>
            <a:pPr algn="r">
              <a:lnSpc>
                <a:spcPct val="90000"/>
              </a:lnSpc>
              <a:spcBef>
                <a:spcPct val="0"/>
              </a:spcBef>
              <a:buClrTx/>
              <a:buSzTx/>
              <a:buNone/>
              <a:defRPr/>
            </a:pPr>
            <a:r>
              <a:rPr lang="en-US" altLang="en-US" sz="1800" b="1" dirty="0">
                <a:solidFill>
                  <a:schemeClr val="bg1"/>
                </a:solidFill>
                <a:effectLst>
                  <a:glow rad="190500">
                    <a:prstClr val="black">
                      <a:alpha val="75000"/>
                    </a:prstClr>
                  </a:glow>
                </a:effectLst>
                <a:latin typeface="Calibri" panose="020F0502020204030204"/>
              </a:rPr>
              <a:t>President Benson, </a:t>
            </a:r>
            <a:r>
              <a:rPr lang="en-US" altLang="en-US" sz="1800" b="1" i="1" dirty="0">
                <a:solidFill>
                  <a:schemeClr val="bg1"/>
                </a:solidFill>
                <a:effectLst>
                  <a:glow rad="190500">
                    <a:prstClr val="black">
                      <a:alpha val="75000"/>
                    </a:prstClr>
                  </a:glow>
                </a:effectLst>
                <a:latin typeface="Calibri" panose="020F0502020204030204"/>
              </a:rPr>
              <a:t>Ensign</a:t>
            </a:r>
            <a:r>
              <a:rPr lang="en-US" altLang="en-US" sz="1800" b="1" dirty="0">
                <a:solidFill>
                  <a:schemeClr val="bg1"/>
                </a:solidFill>
                <a:effectLst>
                  <a:glow rad="190500">
                    <a:prstClr val="black">
                      <a:alpha val="75000"/>
                    </a:prstClr>
                  </a:glow>
                </a:effectLst>
                <a:latin typeface="Calibri" panose="020F0502020204030204"/>
              </a:rPr>
              <a:t>, </a:t>
            </a:r>
          </a:p>
          <a:p>
            <a:pPr algn="r">
              <a:lnSpc>
                <a:spcPct val="90000"/>
              </a:lnSpc>
              <a:spcBef>
                <a:spcPct val="0"/>
              </a:spcBef>
              <a:buClrTx/>
              <a:buSzTx/>
              <a:buNone/>
              <a:defRPr/>
            </a:pPr>
            <a:r>
              <a:rPr lang="en-US" altLang="en-US" sz="1800" b="1" dirty="0">
                <a:solidFill>
                  <a:schemeClr val="bg1"/>
                </a:solidFill>
                <a:effectLst>
                  <a:glow rad="190500">
                    <a:prstClr val="black">
                      <a:alpha val="75000"/>
                    </a:prstClr>
                  </a:glow>
                </a:effectLst>
                <a:latin typeface="Calibri" panose="020F0502020204030204"/>
              </a:rPr>
              <a:t>Jan. 1988, 3.</a:t>
            </a:r>
          </a:p>
        </p:txBody>
      </p:sp>
    </p:spTree>
    <p:extLst>
      <p:ext uri="{BB962C8B-B14F-4D97-AF65-F5344CB8AC3E}">
        <p14:creationId xmlns:p14="http://schemas.microsoft.com/office/powerpoint/2010/main" val="23834326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C8A654-395F-4EC4-095D-D22A2DFFAD63}"/>
              </a:ext>
            </a:extLst>
          </p:cNvPr>
          <p:cNvSpPr txBox="1"/>
          <p:nvPr/>
        </p:nvSpPr>
        <p:spPr>
          <a:xfrm>
            <a:off x="184484" y="775239"/>
            <a:ext cx="11823031" cy="840230"/>
          </a:xfrm>
          <a:prstGeom prst="rect">
            <a:avLst/>
          </a:prstGeom>
          <a:noFill/>
        </p:spPr>
        <p:txBody>
          <a:bodyPr wrap="square">
            <a:spAutoFit/>
          </a:bodyPr>
          <a:lstStyle/>
          <a:p>
            <a:pPr marR="0" lvl="0" algn="ctr" defTabSz="914400" rtl="0" eaLnBrk="1" fontAlgn="auto" latinLnBrk="0" hangingPunct="1">
              <a:lnSpc>
                <a:spcPct val="90000"/>
              </a:lnSpc>
              <a:spcBef>
                <a:spcPts val="0"/>
              </a:spcBef>
              <a:spcAft>
                <a:spcPts val="0"/>
              </a:spcAft>
              <a:buClrTx/>
              <a:buSzTx/>
              <a:tabLst/>
              <a:defRPr/>
            </a:pPr>
            <a:r>
              <a:rPr kumimoji="0" lang="en-US" sz="5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“The articles of faithlessness”</a:t>
            </a:r>
          </a:p>
        </p:txBody>
      </p:sp>
    </p:spTree>
    <p:extLst>
      <p:ext uri="{BB962C8B-B14F-4D97-AF65-F5344CB8AC3E}">
        <p14:creationId xmlns:p14="http://schemas.microsoft.com/office/powerpoint/2010/main" val="7455814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C8A654-395F-4EC4-095D-D22A2DFFAD63}"/>
              </a:ext>
            </a:extLst>
          </p:cNvPr>
          <p:cNvSpPr txBox="1"/>
          <p:nvPr/>
        </p:nvSpPr>
        <p:spPr>
          <a:xfrm>
            <a:off x="184484" y="117693"/>
            <a:ext cx="11823031" cy="2862322"/>
          </a:xfrm>
          <a:prstGeom prst="rect">
            <a:avLst/>
          </a:prstGeom>
          <a:noFill/>
        </p:spPr>
        <p:txBody>
          <a:bodyPr wrap="square">
            <a:spAutoFit/>
          </a:bodyPr>
          <a:lstStyle/>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“He began to preach unto the people against…the coming of Christ.” </a:t>
            </a:r>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30:6</a:t>
            </a:r>
            <a:endPar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t>
            </a:r>
            <a:r>
              <a:rPr kumimoji="0" lang="en-US" sz="40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n-ea"/>
                <a:cs typeface="+mn-cs"/>
              </a:rPr>
              <a:t>Korihor</a:t>
            </a: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began to preach unto the people that there should be no Christ.” </a:t>
            </a:r>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30:12</a:t>
            </a:r>
            <a:endPar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“Why do ye look for a Christ?” </a:t>
            </a:r>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30:13</a:t>
            </a:r>
            <a:endPar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3931151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C8A654-395F-4EC4-095D-D22A2DFFAD63}"/>
              </a:ext>
            </a:extLst>
          </p:cNvPr>
          <p:cNvSpPr txBox="1"/>
          <p:nvPr/>
        </p:nvSpPr>
        <p:spPr>
          <a:xfrm>
            <a:off x="184484" y="117693"/>
            <a:ext cx="11823031" cy="3914918"/>
          </a:xfrm>
          <a:prstGeom prst="rect">
            <a:avLst/>
          </a:prstGeom>
          <a:noFill/>
        </p:spPr>
        <p:txBody>
          <a:bodyPr wrap="square">
            <a:spAutoFit/>
          </a:bodyPr>
          <a:lstStyle/>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“He began to preach unto the people against…the coming of Christ.” </a:t>
            </a:r>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30:6</a:t>
            </a:r>
            <a:endPar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t>
            </a:r>
            <a:r>
              <a:rPr kumimoji="0" lang="en-US" sz="40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n-ea"/>
                <a:cs typeface="+mn-cs"/>
              </a:rPr>
              <a:t>Korihor</a:t>
            </a: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began to preach unto the people that there should be no Christ.” </a:t>
            </a:r>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30:12</a:t>
            </a:r>
            <a:endPar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“Why do ye look for a Christ?” </a:t>
            </a:r>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30:13</a:t>
            </a:r>
            <a:endPar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“Ye cannot know that there shall be a Christ.” </a:t>
            </a:r>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30:15</a:t>
            </a:r>
            <a:endPar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18734485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C8A654-395F-4EC4-095D-D22A2DFFAD63}"/>
              </a:ext>
            </a:extLst>
          </p:cNvPr>
          <p:cNvSpPr txBox="1"/>
          <p:nvPr/>
        </p:nvSpPr>
        <p:spPr>
          <a:xfrm>
            <a:off x="184484" y="117693"/>
            <a:ext cx="11823031" cy="5022914"/>
          </a:xfrm>
          <a:prstGeom prst="rect">
            <a:avLst/>
          </a:prstGeom>
          <a:noFill/>
        </p:spPr>
        <p:txBody>
          <a:bodyPr wrap="square">
            <a:spAutoFit/>
          </a:bodyPr>
          <a:lstStyle/>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“He began to preach unto the people against…the coming of Christ.” </a:t>
            </a:r>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30:6</a:t>
            </a:r>
            <a:endPar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t>
            </a:r>
            <a:r>
              <a:rPr kumimoji="0" lang="en-US" sz="40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n-ea"/>
                <a:cs typeface="+mn-cs"/>
              </a:rPr>
              <a:t>Korihor</a:t>
            </a: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began to preach unto the people that there should be no Christ.” </a:t>
            </a:r>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30:12</a:t>
            </a:r>
            <a:endPar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“Why do ye look for a Christ?” </a:t>
            </a:r>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30:13</a:t>
            </a:r>
            <a:endPar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“Ye cannot know that there shall be a Christ.” </a:t>
            </a:r>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30:15</a:t>
            </a:r>
            <a:endPar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“Ye…say that Christ shall come. I say that ye do not know that there shall be a Christ.” </a:t>
            </a:r>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30:26</a:t>
            </a:r>
            <a:endPar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26340420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C8A654-395F-4EC4-095D-D22A2DFFAD63}"/>
              </a:ext>
            </a:extLst>
          </p:cNvPr>
          <p:cNvSpPr txBox="1"/>
          <p:nvPr/>
        </p:nvSpPr>
        <p:spPr>
          <a:xfrm>
            <a:off x="184484" y="117693"/>
            <a:ext cx="11823031" cy="5576911"/>
          </a:xfrm>
          <a:prstGeom prst="rect">
            <a:avLst/>
          </a:prstGeom>
          <a:noFill/>
        </p:spPr>
        <p:txBody>
          <a:bodyPr wrap="square">
            <a:spAutoFit/>
          </a:bodyPr>
          <a:lstStyle/>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“He began to preach unto the people against…the coming of Christ.” </a:t>
            </a:r>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30:6</a:t>
            </a:r>
            <a:endPar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t>
            </a:r>
            <a:r>
              <a:rPr kumimoji="0" lang="en-US" sz="40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n-ea"/>
                <a:cs typeface="+mn-cs"/>
              </a:rPr>
              <a:t>Korihor</a:t>
            </a: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began to preach unto the people that there should be no Christ.” </a:t>
            </a:r>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30:12</a:t>
            </a:r>
            <a:endPar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“Why do ye look for a Christ?” </a:t>
            </a:r>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30:13</a:t>
            </a:r>
            <a:endPar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“Ye cannot know that there shall be a Christ.” </a:t>
            </a:r>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30:15</a:t>
            </a:r>
            <a:endPar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“Ye…say that Christ shall come. I say that ye do not know that there shall be a Christ.” </a:t>
            </a:r>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30:26</a:t>
            </a:r>
            <a:endPar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“I do not believe that there is a God.” </a:t>
            </a:r>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30:48</a:t>
            </a:r>
            <a:endPar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24154600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2802502" y="1997839"/>
            <a:ext cx="6146289" cy="2862322"/>
          </a:xfrm>
          <a:prstGeom prst="rect">
            <a:avLst/>
          </a:prstGeom>
          <a:noFill/>
        </p:spPr>
        <p:txBody>
          <a:bodyPr wrap="square" lIns="91440" tIns="45720" rIns="91440" bIns="45720" anchor="t">
            <a:spAutoFit/>
          </a:bodyPr>
          <a:lstStyle/>
          <a:p>
            <a:pPr marL="223520" marR="0" lvl="0" indent="-223520"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“Why do ye teach this people that there shall be no Christ, to interrupt their </a:t>
            </a:r>
            <a:r>
              <a:rPr kumimoji="0" lang="en-US" sz="4000" b="1" i="0" u="none" strike="noStrike" kern="1200" cap="none" spc="0" normalizeH="0" baseline="0" noProof="0" dirty="0">
                <a:ln>
                  <a:noFill/>
                </a:ln>
                <a:solidFill>
                  <a:schemeClr val="accent4"/>
                </a:solidFill>
                <a:effectLst>
                  <a:glow rad="190500">
                    <a:prstClr val="black">
                      <a:alpha val="75000"/>
                    </a:prstClr>
                  </a:glow>
                </a:effectLst>
                <a:uLnTx/>
                <a:uFillTx/>
                <a:latin typeface="Calibri" panose="020F0502020204030204"/>
                <a:ea typeface="+mn-ea"/>
                <a:cs typeface="+mn-cs"/>
              </a:rPr>
              <a:t>rejoicings</a:t>
            </a: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30:22</a:t>
            </a:r>
          </a:p>
        </p:txBody>
      </p:sp>
      <p:sp>
        <p:nvSpPr>
          <p:cNvPr id="2" name="TextBox 1">
            <a:extLst>
              <a:ext uri="{FF2B5EF4-FFF2-40B4-BE49-F238E27FC236}">
                <a16:creationId xmlns:a16="http://schemas.microsoft.com/office/drawing/2014/main" id="{3415DD9E-385E-3528-308C-D34F238D3405}"/>
              </a:ext>
            </a:extLst>
          </p:cNvPr>
          <p:cNvSpPr txBox="1"/>
          <p:nvPr/>
        </p:nvSpPr>
        <p:spPr>
          <a:xfrm>
            <a:off x="10507579" y="6488668"/>
            <a:ext cx="1684421" cy="369332"/>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Robert Barrett</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95345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C8A654-395F-4EC4-095D-D22A2DFFAD63}"/>
              </a:ext>
            </a:extLst>
          </p:cNvPr>
          <p:cNvSpPr txBox="1"/>
          <p:nvPr/>
        </p:nvSpPr>
        <p:spPr>
          <a:xfrm>
            <a:off x="184484" y="1705451"/>
            <a:ext cx="11823031" cy="2228302"/>
          </a:xfrm>
          <a:prstGeom prst="rect">
            <a:avLst/>
          </a:prstGeom>
          <a:noFill/>
        </p:spPr>
        <p:txBody>
          <a:bodyPr wrap="square">
            <a:spAutoFit/>
          </a:bodyPr>
          <a:lstStyle/>
          <a:p>
            <a:pPr marR="0" lvl="0" algn="ctr" defTabSz="914400" rtl="0" eaLnBrk="1" fontAlgn="auto" latinLnBrk="0" hangingPunct="1">
              <a:lnSpc>
                <a:spcPct val="90000"/>
              </a:lnSpc>
              <a:spcBef>
                <a:spcPts val="1200"/>
              </a:spcBef>
              <a:spcAft>
                <a:spcPts val="0"/>
              </a:spcAft>
              <a:buClrTx/>
              <a:buSzTx/>
              <a:tabLst/>
              <a:defRPr/>
            </a:pPr>
            <a:r>
              <a:rPr kumimoji="0" lang="en-US" sz="4400" b="1" i="0" u="none" strike="noStrike" kern="1200" cap="none" spc="0" normalizeH="0" baseline="0" dirty="0">
                <a:ln>
                  <a:noFill/>
                </a:ln>
                <a:solidFill>
                  <a:prstClr val="white"/>
                </a:solidFill>
                <a:effectLst>
                  <a:glow rad="190500">
                    <a:prstClr val="black">
                      <a:alpha val="75000"/>
                    </a:prstClr>
                  </a:glow>
                </a:effectLst>
                <a:uLnTx/>
                <a:uFillTx/>
                <a:latin typeface="Calibri" panose="020F0502020204030204"/>
                <a:ea typeface="+mn-ea"/>
                <a:cs typeface="+mn-cs"/>
              </a:rPr>
              <a:t>“My soul will </a:t>
            </a:r>
            <a:r>
              <a:rPr kumimoji="0" lang="en-US" sz="4400" b="1" i="0" u="none" strike="noStrike" kern="1200" cap="none" spc="0" normalizeH="0" baseline="0" dirty="0">
                <a:ln>
                  <a:noFill/>
                </a:ln>
                <a:solidFill>
                  <a:schemeClr val="accent4"/>
                </a:solidFill>
                <a:effectLst>
                  <a:glow rad="190500">
                    <a:prstClr val="black">
                      <a:alpha val="75000"/>
                    </a:prstClr>
                  </a:glow>
                </a:effectLst>
                <a:uLnTx/>
                <a:uFillTx/>
                <a:latin typeface="Calibri" panose="020F0502020204030204"/>
                <a:ea typeface="+mn-ea"/>
                <a:cs typeface="+mn-cs"/>
              </a:rPr>
              <a:t>rejoice</a:t>
            </a:r>
            <a:r>
              <a:rPr lang="en-US" sz="4400" b="1" dirty="0">
                <a:solidFill>
                  <a:schemeClr val="accent4"/>
                </a:solidFill>
                <a:effectLst>
                  <a:glow rad="190500">
                    <a:prstClr val="black">
                      <a:alpha val="75000"/>
                    </a:prstClr>
                  </a:glow>
                </a:effectLst>
                <a:latin typeface="Calibri" panose="020F0502020204030204"/>
              </a:rPr>
              <a:t> in…my God</a:t>
            </a:r>
            <a:r>
              <a:rPr kumimoji="0" lang="en-US" sz="4400" b="1" i="0" u="none" strike="noStrike" kern="1200" cap="none" spc="0" normalizeH="0" baseline="0" dirty="0">
                <a:ln>
                  <a:noFill/>
                </a:ln>
                <a:solidFill>
                  <a:prstClr val="white"/>
                </a:solidFill>
                <a:effectLst>
                  <a:glow rad="190500">
                    <a:prstClr val="black">
                      <a:alpha val="75000"/>
                    </a:prstClr>
                  </a:glow>
                </a:effectLst>
                <a:uLnTx/>
                <a:uFillTx/>
                <a:latin typeface="Calibri" panose="020F0502020204030204"/>
                <a:ea typeface="+mn-ea"/>
                <a:cs typeface="+mn-cs"/>
              </a:rPr>
              <a:t>” </a:t>
            </a:r>
            <a:r>
              <a:rPr kumimoji="0" lang="en-US" sz="3200" b="1" i="0" u="none" strike="noStrike" kern="1200" cap="none" spc="0" normalizeH="0" baseline="0" dirty="0">
                <a:ln>
                  <a:noFill/>
                </a:ln>
                <a:solidFill>
                  <a:prstClr val="white"/>
                </a:solidFill>
                <a:effectLst>
                  <a:glow rad="190500">
                    <a:prstClr val="black">
                      <a:alpha val="75000"/>
                    </a:prstClr>
                  </a:glow>
                </a:effectLst>
                <a:uLnTx/>
                <a:uFillTx/>
                <a:latin typeface="Calibri" panose="020F0502020204030204"/>
                <a:ea typeface="+mn-ea"/>
                <a:cs typeface="+mn-cs"/>
              </a:rPr>
              <a:t>(</a:t>
            </a:r>
            <a:r>
              <a:rPr kumimoji="0" lang="it-IT" sz="3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2 Nephi 4:30) </a:t>
            </a:r>
          </a:p>
          <a:p>
            <a:pPr marR="0" lvl="0" algn="ctr" defTabSz="914400" rtl="0" eaLnBrk="1" fontAlgn="auto" latinLnBrk="0" hangingPunct="1">
              <a:lnSpc>
                <a:spcPct val="90000"/>
              </a:lnSpc>
              <a:spcBef>
                <a:spcPts val="1200"/>
              </a:spcBef>
              <a:spcAft>
                <a:spcPts val="0"/>
              </a:spcAft>
              <a:buClrTx/>
              <a:buSzTx/>
              <a:tabLst/>
              <a:defRPr/>
            </a:pPr>
            <a:r>
              <a:rPr lang="en-US" sz="4400" b="1" dirty="0">
                <a:solidFill>
                  <a:prstClr val="white"/>
                </a:solidFill>
                <a:effectLst>
                  <a:glow rad="190500">
                    <a:prstClr val="black">
                      <a:alpha val="75000"/>
                    </a:prstClr>
                  </a:glow>
                </a:effectLst>
                <a:latin typeface="Calibri" panose="020F0502020204030204"/>
              </a:rPr>
              <a:t>“I will </a:t>
            </a:r>
            <a:r>
              <a:rPr lang="en-US" sz="4400" b="1" dirty="0">
                <a:solidFill>
                  <a:schemeClr val="accent4"/>
                </a:solidFill>
                <a:effectLst>
                  <a:glow rad="190500">
                    <a:prstClr val="black">
                      <a:alpha val="75000"/>
                    </a:prstClr>
                  </a:glow>
                </a:effectLst>
                <a:latin typeface="Calibri" panose="020F0502020204030204"/>
              </a:rPr>
              <a:t>rejoice</a:t>
            </a:r>
            <a:r>
              <a:rPr lang="en-US" sz="4400" b="1" dirty="0">
                <a:solidFill>
                  <a:prstClr val="white"/>
                </a:solidFill>
                <a:effectLst>
                  <a:glow rad="190500">
                    <a:prstClr val="black">
                      <a:alpha val="75000"/>
                    </a:prstClr>
                  </a:glow>
                </a:effectLst>
                <a:latin typeface="Calibri" panose="020F0502020204030204"/>
              </a:rPr>
              <a:t> in my God” </a:t>
            </a:r>
            <a:r>
              <a:rPr lang="en-US" sz="3200" b="1" dirty="0">
                <a:solidFill>
                  <a:prstClr val="white"/>
                </a:solidFill>
                <a:effectLst>
                  <a:glow rad="190500">
                    <a:prstClr val="black">
                      <a:alpha val="75000"/>
                    </a:prstClr>
                  </a:glow>
                </a:effectLst>
                <a:latin typeface="Calibri" panose="020F0502020204030204"/>
              </a:rPr>
              <a:t>(</a:t>
            </a:r>
            <a:r>
              <a:rPr kumimoji="0" lang="it-IT" sz="3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26:11) </a:t>
            </a:r>
          </a:p>
          <a:p>
            <a:pPr marR="0" lvl="0" algn="ctr" defTabSz="914400" rtl="0" eaLnBrk="1" fontAlgn="auto" latinLnBrk="0" hangingPunct="1">
              <a:lnSpc>
                <a:spcPct val="90000"/>
              </a:lnSpc>
              <a:spcBef>
                <a:spcPts val="1200"/>
              </a:spcBef>
              <a:spcAft>
                <a:spcPts val="0"/>
              </a:spcAft>
              <a:buClrTx/>
              <a:buSzTx/>
              <a:tabLst/>
              <a:defRPr/>
            </a:pPr>
            <a:r>
              <a:rPr kumimoji="0" lang="en-US" sz="4400" b="1" i="0" u="none" strike="noStrike" kern="1200" cap="none" spc="0" normalizeH="0" baseline="0" dirty="0">
                <a:ln>
                  <a:noFill/>
                </a:ln>
                <a:solidFill>
                  <a:prstClr val="white"/>
                </a:solidFill>
                <a:effectLst>
                  <a:glow rad="190500">
                    <a:prstClr val="black">
                      <a:alpha val="75000"/>
                    </a:prstClr>
                  </a:glow>
                </a:effectLst>
                <a:uLnTx/>
                <a:uFillTx/>
                <a:latin typeface="Calibri" panose="020F0502020204030204"/>
                <a:ea typeface="+mn-ea"/>
                <a:cs typeface="+mn-cs"/>
              </a:rPr>
              <a:t>“</a:t>
            </a:r>
            <a:r>
              <a:rPr kumimoji="0" lang="en-US" sz="4400" b="1" i="0" u="none" strike="noStrike" kern="1200" cap="none" spc="0" normalizeH="0" baseline="0" dirty="0">
                <a:ln>
                  <a:noFill/>
                </a:ln>
                <a:solidFill>
                  <a:schemeClr val="accent4"/>
                </a:solidFill>
                <a:effectLst>
                  <a:glow rad="190500">
                    <a:prstClr val="black">
                      <a:alpha val="75000"/>
                    </a:prstClr>
                  </a:glow>
                </a:effectLst>
                <a:uLnTx/>
                <a:uFillTx/>
                <a:latin typeface="Calibri" panose="020F0502020204030204"/>
                <a:ea typeface="+mn-ea"/>
                <a:cs typeface="+mn-cs"/>
              </a:rPr>
              <a:t>Rejoice</a:t>
            </a:r>
            <a:r>
              <a:rPr kumimoji="0" lang="en-US" sz="4400" b="1" i="0" u="none" strike="noStrike" kern="1200" cap="none" spc="0" normalizeH="0" baseline="0" dirty="0">
                <a:ln>
                  <a:noFill/>
                </a:ln>
                <a:solidFill>
                  <a:prstClr val="white"/>
                </a:solidFill>
                <a:effectLst>
                  <a:glow rad="190500">
                    <a:prstClr val="black">
                      <a:alpha val="75000"/>
                    </a:prstClr>
                  </a:glow>
                </a:effectLst>
                <a:uLnTx/>
                <a:uFillTx/>
                <a:latin typeface="Calibri" panose="020F0502020204030204"/>
                <a:ea typeface="+mn-ea"/>
                <a:cs typeface="+mn-cs"/>
              </a:rPr>
              <a:t> in </a:t>
            </a:r>
            <a:r>
              <a:rPr lang="en-US" sz="4400" b="1" dirty="0">
                <a:solidFill>
                  <a:prstClr val="white"/>
                </a:solidFill>
                <a:effectLst>
                  <a:glow rad="190500">
                    <a:prstClr val="black">
                      <a:alpha val="75000"/>
                    </a:prstClr>
                  </a:glow>
                </a:effectLst>
                <a:latin typeface="Calibri" panose="020F0502020204030204"/>
              </a:rPr>
              <a:t>Jesus Christ” </a:t>
            </a:r>
            <a:r>
              <a:rPr lang="en-US" sz="3200" b="1" dirty="0">
                <a:solidFill>
                  <a:prstClr val="white"/>
                </a:solidFill>
                <a:effectLst>
                  <a:glow rad="190500">
                    <a:prstClr val="black">
                      <a:alpha val="75000"/>
                    </a:prstClr>
                  </a:glow>
                </a:effectLst>
                <a:latin typeface="Calibri" panose="020F0502020204030204"/>
              </a:rPr>
              <a:t>(</a:t>
            </a:r>
            <a:r>
              <a:rPr kumimoji="0" lang="it-IT" sz="3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37:9</a:t>
            </a:r>
            <a:r>
              <a:rPr lang="it-IT" sz="3200" b="1" dirty="0">
                <a:solidFill>
                  <a:prstClr val="white"/>
                </a:solidFill>
                <a:effectLst>
                  <a:glow rad="190500">
                    <a:prstClr val="black">
                      <a:alpha val="75000"/>
                    </a:prstClr>
                  </a:glow>
                </a:effectLst>
                <a:latin typeface="Calibri" panose="020F0502020204030204"/>
              </a:rPr>
              <a:t>)</a:t>
            </a:r>
            <a:endParaRPr kumimoji="0" lang="en-US" sz="3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1216465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2802502" y="1997839"/>
            <a:ext cx="6146289" cy="2862322"/>
          </a:xfrm>
          <a:prstGeom prst="rect">
            <a:avLst/>
          </a:prstGeom>
          <a:noFill/>
        </p:spPr>
        <p:txBody>
          <a:bodyPr wrap="square" lIns="91440" tIns="45720" rIns="91440" bIns="45720" anchor="t">
            <a:spAutoFit/>
          </a:bodyPr>
          <a:lstStyle/>
          <a:p>
            <a:pPr marL="223520" marR="0" lvl="0" indent="-223520"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“Why do ye teach this people that there shall be no Christ, to interrupt their </a:t>
            </a:r>
            <a:r>
              <a:rPr kumimoji="0" lang="en-US" sz="4000" b="1" i="0" u="none" strike="noStrike" kern="1200" cap="none" spc="0" normalizeH="0" baseline="0" noProof="0" dirty="0">
                <a:ln>
                  <a:noFill/>
                </a:ln>
                <a:solidFill>
                  <a:schemeClr val="accent4"/>
                </a:solidFill>
                <a:effectLst>
                  <a:glow rad="190500">
                    <a:prstClr val="black">
                      <a:alpha val="75000"/>
                    </a:prstClr>
                  </a:glow>
                </a:effectLst>
                <a:uLnTx/>
                <a:uFillTx/>
                <a:latin typeface="Calibri" panose="020F0502020204030204"/>
                <a:ea typeface="+mn-ea"/>
                <a:cs typeface="+mn-cs"/>
              </a:rPr>
              <a:t>rejoicings</a:t>
            </a: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30:22</a:t>
            </a:r>
          </a:p>
        </p:txBody>
      </p:sp>
      <p:sp>
        <p:nvSpPr>
          <p:cNvPr id="2" name="TextBox 1">
            <a:extLst>
              <a:ext uri="{FF2B5EF4-FFF2-40B4-BE49-F238E27FC236}">
                <a16:creationId xmlns:a16="http://schemas.microsoft.com/office/drawing/2014/main" id="{3415DD9E-385E-3528-308C-D34F238D3405}"/>
              </a:ext>
            </a:extLst>
          </p:cNvPr>
          <p:cNvSpPr txBox="1"/>
          <p:nvPr/>
        </p:nvSpPr>
        <p:spPr>
          <a:xfrm>
            <a:off x="10507579" y="6488668"/>
            <a:ext cx="1684421" cy="369332"/>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Robert Barrett</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50056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C8A654-395F-4EC4-095D-D22A2DFFAD63}"/>
              </a:ext>
            </a:extLst>
          </p:cNvPr>
          <p:cNvSpPr txBox="1"/>
          <p:nvPr/>
        </p:nvSpPr>
        <p:spPr>
          <a:xfrm>
            <a:off x="477523" y="1900660"/>
            <a:ext cx="11236953" cy="2336024"/>
          </a:xfrm>
          <a:prstGeom prst="rect">
            <a:avLst/>
          </a:prstGeom>
          <a:noFill/>
        </p:spPr>
        <p:txBody>
          <a:bodyPr wrap="square">
            <a:spAutoFit/>
          </a:bodyPr>
          <a:lstStyle/>
          <a:p>
            <a:pPr marR="0" lvl="0" algn="ctr" defTabSz="914400" rtl="0" eaLnBrk="1" fontAlgn="auto" latinLnBrk="0" hangingPunct="1">
              <a:lnSpc>
                <a:spcPct val="90000"/>
              </a:lnSpc>
              <a:spcBef>
                <a:spcPts val="1200"/>
              </a:spcBef>
              <a:spcAft>
                <a:spcPts val="0"/>
              </a:spcAft>
              <a:buClrTx/>
              <a:buSzTx/>
              <a:tabLst/>
              <a:defRPr/>
            </a:pPr>
            <a:r>
              <a:rPr kumimoji="0" lang="en-US" sz="5400" b="1" i="0" u="none" strike="noStrike" kern="1200" cap="none" spc="0" normalizeH="0" baseline="0" dirty="0">
                <a:ln>
                  <a:noFill/>
                </a:ln>
                <a:solidFill>
                  <a:prstClr val="white"/>
                </a:solidFill>
                <a:effectLst>
                  <a:glow rad="190500">
                    <a:prstClr val="black">
                      <a:alpha val="75000"/>
                    </a:prstClr>
                  </a:glow>
                </a:effectLst>
                <a:uLnTx/>
                <a:uFillTx/>
                <a:latin typeface="Calibri" panose="020F0502020204030204"/>
                <a:ea typeface="+mn-ea"/>
                <a:cs typeface="+mn-cs"/>
              </a:rPr>
              <a:t>Am I doing anything in my life that is interrupting my ability to </a:t>
            </a:r>
            <a:r>
              <a:rPr kumimoji="0" lang="en-US" sz="5400" b="1" i="0" u="none" strike="noStrike" kern="1200" cap="none" spc="0" normalizeH="0" baseline="0" dirty="0">
                <a:ln>
                  <a:noFill/>
                </a:ln>
                <a:solidFill>
                  <a:schemeClr val="accent4"/>
                </a:solidFill>
                <a:effectLst>
                  <a:glow rad="190500">
                    <a:prstClr val="black">
                      <a:alpha val="75000"/>
                    </a:prstClr>
                  </a:glow>
                </a:effectLst>
                <a:uLnTx/>
                <a:uFillTx/>
                <a:latin typeface="Calibri" panose="020F0502020204030204"/>
                <a:ea typeface="+mn-ea"/>
                <a:cs typeface="+mn-cs"/>
              </a:rPr>
              <a:t>rejoice</a:t>
            </a:r>
            <a:r>
              <a:rPr kumimoji="0" lang="en-US" sz="5400" b="1" i="0" u="none" strike="noStrike" kern="1200" cap="none" spc="0" normalizeH="0" baseline="0" dirty="0">
                <a:ln>
                  <a:noFill/>
                </a:ln>
                <a:solidFill>
                  <a:prstClr val="white"/>
                </a:solidFill>
                <a:effectLst>
                  <a:glow rad="190500">
                    <a:prstClr val="black">
                      <a:alpha val="75000"/>
                    </a:prstClr>
                  </a:glow>
                </a:effectLst>
                <a:uLnTx/>
                <a:uFillTx/>
                <a:latin typeface="Calibri" panose="020F0502020204030204"/>
                <a:ea typeface="+mn-ea"/>
                <a:cs typeface="+mn-cs"/>
              </a:rPr>
              <a:t> in Jesus Christ?</a:t>
            </a:r>
            <a:endParaRPr kumimoji="0" lang="en-US" sz="4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12069111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rotWithShape="1">
          <a:blip r:embed="rId3">
            <a:extLst>
              <a:ext uri="{28A0092B-C50C-407E-A947-70E740481C1C}">
                <a14:useLocalDpi xmlns:a14="http://schemas.microsoft.com/office/drawing/2010/main" val="0"/>
              </a:ext>
            </a:extLst>
          </a:blip>
          <a:srcRect t="1992" b="1992"/>
          <a:stretch/>
        </p:blipFill>
        <p:spPr>
          <a:xfrm>
            <a:off x="-1" y="0"/>
            <a:ext cx="5356915" cy="6858000"/>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5356914" y="82063"/>
            <a:ext cx="6743350" cy="6241709"/>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“Anything that opposes Christ or His doctrine will interrupt our </a:t>
            </a:r>
            <a:r>
              <a:rPr kumimoji="0" lang="en-US" sz="3700" b="1" i="0" u="none" strike="noStrike" kern="1200" cap="none" spc="0" normalizeH="0" baseline="0" noProof="0" dirty="0">
                <a:ln>
                  <a:noFill/>
                </a:ln>
                <a:solidFill>
                  <a:schemeClr val="accent4"/>
                </a:solidFill>
                <a:effectLst>
                  <a:glow rad="190500">
                    <a:prstClr val="black">
                      <a:alpha val="75000"/>
                    </a:prstClr>
                  </a:glow>
                </a:effectLst>
                <a:uLnTx/>
                <a:uFillTx/>
                <a:latin typeface="Calibri" panose="020F0502020204030204"/>
                <a:ea typeface="+mn-ea"/>
                <a:cs typeface="+mn-cs"/>
              </a:rPr>
              <a:t>joy</a:t>
            </a: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…The world teaches that the purchase of things will bring joy. And if that doesn't work, buy more! It teaches that you can sin your way to joy. And if that doesn't work, sin more! It promises a pot of joy at the end of every hedonistic rainbow. But these philosophies are simply not true. </a:t>
            </a:r>
            <a:endParaRPr kumimoji="0" lang="en-US" sz="2800" b="1" i="1"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18489080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rotWithShape="1">
          <a:blip r:embed="rId3">
            <a:extLst>
              <a:ext uri="{28A0092B-C50C-407E-A947-70E740481C1C}">
                <a14:useLocalDpi xmlns:a14="http://schemas.microsoft.com/office/drawing/2010/main" val="0"/>
              </a:ext>
            </a:extLst>
          </a:blip>
          <a:srcRect t="1992" b="1992"/>
          <a:stretch/>
        </p:blipFill>
        <p:spPr>
          <a:xfrm>
            <a:off x="-1" y="0"/>
            <a:ext cx="5356915" cy="6858000"/>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5356914" y="82063"/>
            <a:ext cx="6743350" cy="6297108"/>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“The unrighteous may experience any number of emotions and sensations, but they will never experience </a:t>
            </a:r>
            <a:r>
              <a:rPr kumimoji="0" lang="en-US" sz="4000" b="1" i="0" u="none" strike="noStrike" kern="1200" cap="none" spc="0" normalizeH="0" baseline="0" noProof="0" dirty="0">
                <a:ln>
                  <a:noFill/>
                </a:ln>
                <a:solidFill>
                  <a:schemeClr val="accent4"/>
                </a:solidFill>
                <a:effectLst>
                  <a:glow rad="190500">
                    <a:prstClr val="black">
                      <a:alpha val="75000"/>
                    </a:prstClr>
                  </a:glow>
                </a:effectLst>
                <a:uLnTx/>
                <a:uFillTx/>
                <a:latin typeface="Calibri" panose="020F0502020204030204"/>
                <a:ea typeface="+mn-ea"/>
                <a:cs typeface="+mn-cs"/>
              </a:rPr>
              <a:t>joy</a:t>
            </a: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t>
            </a:r>
            <a:r>
              <a:rPr kumimoji="0" lang="en-US" sz="4000" b="1" i="0" u="none" strike="noStrike" kern="1200" cap="none" spc="0" normalizeH="0" baseline="0" noProof="0" dirty="0">
                <a:ln>
                  <a:noFill/>
                </a:ln>
                <a:solidFill>
                  <a:schemeClr val="accent4"/>
                </a:solidFill>
                <a:effectLst>
                  <a:glow rad="190500">
                    <a:prstClr val="black">
                      <a:alpha val="75000"/>
                    </a:prstClr>
                  </a:glow>
                </a:effectLst>
                <a:uLnTx/>
                <a:uFillTx/>
                <a:latin typeface="Calibri" panose="020F0502020204030204"/>
                <a:ea typeface="+mn-ea"/>
                <a:cs typeface="+mn-cs"/>
              </a:rPr>
              <a:t>Joy</a:t>
            </a: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is the gift that comes from intentionally trying to live a righteous life, as taught by Jesus Christ.”</a:t>
            </a:r>
          </a:p>
          <a:p>
            <a:pPr marL="223838" marR="0" lvl="0" indent="-223838" algn="r" defTabSz="914400" rtl="0" eaLnBrk="1" fontAlgn="auto" latinLnBrk="0" hangingPunct="1">
              <a:lnSpc>
                <a:spcPct val="90000"/>
              </a:lnSpc>
              <a:spcBef>
                <a:spcPts val="0"/>
              </a:spcBef>
              <a:spcAft>
                <a:spcPts val="0"/>
              </a:spcAft>
              <a:buClrTx/>
              <a:buSzTx/>
              <a:buFontTx/>
              <a:buNone/>
              <a:tabLst/>
              <a:defRPr/>
            </a:pPr>
            <a:endParaRPr kumimoji="0" lang="en-US" sz="3200" b="1"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a:p>
            <a:pPr marL="223838" marR="0" lvl="0" indent="-223838" algn="r" defTabSz="914400" rtl="0" eaLnBrk="1" fontAlgn="auto" latinLnBrk="0" hangingPunct="1">
              <a:lnSpc>
                <a:spcPct val="90000"/>
              </a:lnSpc>
              <a:spcBef>
                <a:spcPts val="0"/>
              </a:spcBef>
              <a:spcAft>
                <a:spcPts val="0"/>
              </a:spcAft>
              <a:buClrTx/>
              <a:buSzTx/>
              <a:buFontTx/>
              <a:buNone/>
              <a:tabLst/>
              <a:defRPr/>
            </a:pPr>
            <a:endParaRPr lang="en-US" sz="3200" b="1" dirty="0">
              <a:solidFill>
                <a:prstClr val="white"/>
              </a:solidFill>
              <a:effectLst>
                <a:glow rad="190500">
                  <a:prstClr val="black">
                    <a:alpha val="75000"/>
                  </a:prstClr>
                </a:glow>
              </a:effectLst>
              <a:latin typeface="Calibri" panose="020F0502020204030204"/>
            </a:endParaRP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3200" b="1"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President Nelson,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3200" b="1" i="1"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Heart of the Matter</a:t>
            </a:r>
            <a:r>
              <a:rPr kumimoji="0" lang="en-US" sz="3200" b="1"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24</a:t>
            </a:r>
            <a:endParaRPr kumimoji="0" lang="en-US" sz="3200" b="1" i="1"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3681278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C8A654-395F-4EC4-095D-D22A2DFFAD63}"/>
              </a:ext>
            </a:extLst>
          </p:cNvPr>
          <p:cNvSpPr txBox="1"/>
          <p:nvPr/>
        </p:nvSpPr>
        <p:spPr>
          <a:xfrm>
            <a:off x="184484" y="117693"/>
            <a:ext cx="11823031" cy="6186309"/>
          </a:xfrm>
          <a:prstGeom prst="rect">
            <a:avLst/>
          </a:prstGeom>
          <a:noFill/>
        </p:spPr>
        <p:txBody>
          <a:bodyPr wrap="square">
            <a:spAutoFit/>
          </a:bodyPr>
          <a:lstStyle/>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“He began to preach unto the people against the prophecies which had been spoken by the prophets.” </a:t>
            </a:r>
            <a:r>
              <a:rPr kumimoji="0" lang="en-US" sz="3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30:6</a:t>
            </a:r>
          </a:p>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400" b="1" i="0" u="none" strike="noStrike" kern="1200" cap="none" spc="0" normalizeH="0" baseline="0" noProof="0" dirty="0">
                <a:ln>
                  <a:noFill/>
                </a:ln>
                <a:effectLst>
                  <a:glow rad="190500">
                    <a:prstClr val="black">
                      <a:alpha val="75000"/>
                    </a:prstClr>
                  </a:glow>
                </a:effectLst>
                <a:uLnTx/>
                <a:uFillTx/>
                <a:latin typeface="Calibri" panose="020F0502020204030204"/>
                <a:ea typeface="+mn-ea"/>
                <a:cs typeface="+mn-cs"/>
              </a:rPr>
              <a:t>“These things which ye call prophecies, which ye say are handed down by holy prophets, behold, they are foolish traditions of your fathers.” </a:t>
            </a:r>
            <a:r>
              <a:rPr kumimoji="0" lang="en-US" sz="3200" b="1" i="0" u="none" strike="noStrike" kern="1200" cap="none" spc="0" normalizeH="0" baseline="0" noProof="0" dirty="0">
                <a:ln>
                  <a:noFill/>
                </a:ln>
                <a:effectLst>
                  <a:glow rad="190500">
                    <a:prstClr val="black">
                      <a:alpha val="75000"/>
                    </a:prstClr>
                  </a:glow>
                </a:effectLst>
                <a:uLnTx/>
                <a:uFillTx/>
                <a:latin typeface="Calibri" panose="020F0502020204030204"/>
                <a:ea typeface="+mn-ea"/>
                <a:cs typeface="+mn-cs"/>
              </a:rPr>
              <a:t>Alma 30:15</a:t>
            </a:r>
            <a:endParaRPr kumimoji="0" lang="en-US" sz="3600" b="1" i="0" u="none" strike="noStrike" kern="1200" cap="none" spc="0" normalizeH="0" baseline="0" noProof="0" dirty="0">
              <a:ln>
                <a:noFill/>
              </a:ln>
              <a:effectLst>
                <a:glow rad="190500">
                  <a:prstClr val="black">
                    <a:alpha val="75000"/>
                  </a:prstClr>
                </a:glow>
              </a:effectLst>
              <a:uLnTx/>
              <a:uFillTx/>
              <a:latin typeface="Calibri" panose="020F0502020204030204"/>
              <a:ea typeface="+mn-ea"/>
              <a:cs typeface="+mn-cs"/>
            </a:endParaRPr>
          </a:p>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400" b="1" i="0" u="none" strike="noStrike" kern="1200" cap="none" spc="0" normalizeH="0" baseline="0" noProof="0" dirty="0">
                <a:ln>
                  <a:noFill/>
                </a:ln>
                <a:effectLst>
                  <a:glow rad="190500">
                    <a:prstClr val="black">
                      <a:alpha val="75000"/>
                    </a:prstClr>
                  </a:glow>
                </a:effectLst>
                <a:uLnTx/>
                <a:uFillTx/>
                <a:latin typeface="Calibri" panose="020F0502020204030204"/>
                <a:ea typeface="+mn-ea"/>
                <a:cs typeface="+mn-cs"/>
              </a:rPr>
              <a:t>“Ye say that those ancient prophecies are true. Behold, I say that ye do not know that they are true.” </a:t>
            </a:r>
            <a:r>
              <a:rPr kumimoji="0" lang="en-US" sz="3200" b="1" i="0" u="none" strike="noStrike" kern="1200" cap="none" spc="0" normalizeH="0" baseline="0" noProof="0" dirty="0">
                <a:ln>
                  <a:noFill/>
                </a:ln>
                <a:effectLst>
                  <a:glow rad="190500">
                    <a:prstClr val="black">
                      <a:alpha val="75000"/>
                    </a:prstClr>
                  </a:glow>
                </a:effectLst>
                <a:uLnTx/>
                <a:uFillTx/>
                <a:latin typeface="Calibri" panose="020F0502020204030204"/>
                <a:ea typeface="+mn-ea"/>
                <a:cs typeface="+mn-cs"/>
              </a:rPr>
              <a:t>Alma 30:24</a:t>
            </a:r>
            <a:endParaRPr kumimoji="0" lang="en-US" sz="3600" b="1" i="0" u="none" strike="noStrike" kern="1200" cap="none" spc="0" normalizeH="0" baseline="0" noProof="0" dirty="0">
              <a:ln>
                <a:noFill/>
              </a:ln>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480199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C8A654-395F-4EC4-095D-D22A2DFFAD63}"/>
              </a:ext>
            </a:extLst>
          </p:cNvPr>
          <p:cNvSpPr txBox="1"/>
          <p:nvPr/>
        </p:nvSpPr>
        <p:spPr>
          <a:xfrm>
            <a:off x="184484" y="117693"/>
            <a:ext cx="11823031" cy="6186309"/>
          </a:xfrm>
          <a:prstGeom prst="rect">
            <a:avLst/>
          </a:prstGeom>
          <a:noFill/>
        </p:spPr>
        <p:txBody>
          <a:bodyPr wrap="square">
            <a:spAutoFit/>
          </a:bodyPr>
          <a:lstStyle/>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“He began to preach unto the people against the prophecies which had been spoken by the prophets.” </a:t>
            </a:r>
            <a:r>
              <a:rPr kumimoji="0" lang="en-US" sz="3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30:6</a:t>
            </a:r>
          </a:p>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“These things which ye call prophecies, which ye say are handed down by holy prophets, behold, they are foolish traditions of your fathers.” </a:t>
            </a:r>
            <a:r>
              <a:rPr kumimoji="0" lang="en-US" sz="3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30:15</a:t>
            </a:r>
            <a:endPar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400" b="1" i="0" u="none" strike="noStrike" kern="1200" cap="none" spc="0" normalizeH="0" baseline="0" noProof="0" dirty="0">
                <a:ln>
                  <a:noFill/>
                </a:ln>
                <a:effectLst>
                  <a:glow rad="190500">
                    <a:prstClr val="black">
                      <a:alpha val="75000"/>
                    </a:prstClr>
                  </a:glow>
                </a:effectLst>
                <a:uLnTx/>
                <a:uFillTx/>
                <a:latin typeface="Calibri" panose="020F0502020204030204"/>
                <a:ea typeface="+mn-ea"/>
                <a:cs typeface="+mn-cs"/>
              </a:rPr>
              <a:t>“Ye say that those ancient prophecies are true. Behold, I say that ye do not know that they are true.” </a:t>
            </a:r>
            <a:r>
              <a:rPr kumimoji="0" lang="en-US" sz="3200" b="1" i="0" u="none" strike="noStrike" kern="1200" cap="none" spc="0" normalizeH="0" baseline="0" noProof="0" dirty="0">
                <a:ln>
                  <a:noFill/>
                </a:ln>
                <a:effectLst>
                  <a:glow rad="190500">
                    <a:prstClr val="black">
                      <a:alpha val="75000"/>
                    </a:prstClr>
                  </a:glow>
                </a:effectLst>
                <a:uLnTx/>
                <a:uFillTx/>
                <a:latin typeface="Calibri" panose="020F0502020204030204"/>
                <a:ea typeface="+mn-ea"/>
                <a:cs typeface="+mn-cs"/>
              </a:rPr>
              <a:t>Alma 30:24</a:t>
            </a:r>
            <a:endParaRPr kumimoji="0" lang="en-US" sz="3600" b="1" i="0" u="none" strike="noStrike" kern="1200" cap="none" spc="0" normalizeH="0" baseline="0" noProof="0" dirty="0">
              <a:ln>
                <a:noFill/>
              </a:ln>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34569617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C8A654-395F-4EC4-095D-D22A2DFFAD63}"/>
              </a:ext>
            </a:extLst>
          </p:cNvPr>
          <p:cNvSpPr txBox="1"/>
          <p:nvPr/>
        </p:nvSpPr>
        <p:spPr>
          <a:xfrm>
            <a:off x="184484" y="117693"/>
            <a:ext cx="11823031" cy="6186309"/>
          </a:xfrm>
          <a:prstGeom prst="rect">
            <a:avLst/>
          </a:prstGeom>
          <a:noFill/>
        </p:spPr>
        <p:txBody>
          <a:bodyPr wrap="square">
            <a:spAutoFit/>
          </a:bodyPr>
          <a:lstStyle/>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“He began to preach unto the people against the prophecies which had been spoken by the prophets.” </a:t>
            </a:r>
            <a:r>
              <a:rPr kumimoji="0" lang="en-US" sz="3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30:6</a:t>
            </a:r>
          </a:p>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“These things which ye call prophecies, which ye say are handed down by holy prophets, behold, they are foolish traditions of your fathers.” </a:t>
            </a:r>
            <a:r>
              <a:rPr kumimoji="0" lang="en-US" sz="3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30:15</a:t>
            </a:r>
            <a:endPar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“Ye say that those ancient prophecies are true. Behold, I say that ye do not know that they are true.” </a:t>
            </a:r>
            <a:r>
              <a:rPr kumimoji="0" lang="en-US" sz="3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30:24</a:t>
            </a:r>
            <a:endPar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12641007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descr="A person and person posing for a picture&#10;&#10;Description automatically generated">
            <a:extLst>
              <a:ext uri="{FF2B5EF4-FFF2-40B4-BE49-F238E27FC236}">
                <a16:creationId xmlns:a16="http://schemas.microsoft.com/office/drawing/2014/main" id="{DE1E901E-4FDA-22F4-23F9-8E871F3F9C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44957" y="0"/>
            <a:ext cx="3902085" cy="6858000"/>
          </a:xfrm>
          <a:prstGeom prst="rect">
            <a:avLst/>
          </a:prstGeom>
        </p:spPr>
      </p:pic>
      <p:pic>
        <p:nvPicPr>
          <p:cNvPr id="6" name="Picture 5" descr="A screenshot of a social media post&#10;&#10;Description automatically generated">
            <a:extLst>
              <a:ext uri="{FF2B5EF4-FFF2-40B4-BE49-F238E27FC236}">
                <a16:creationId xmlns:a16="http://schemas.microsoft.com/office/drawing/2014/main" id="{F0DCB036-EF1C-0E2F-951A-96BCDD572B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44956" y="3429000"/>
            <a:ext cx="3902086" cy="3418641"/>
          </a:xfrm>
          <a:prstGeom prst="rect">
            <a:avLst/>
          </a:prstGeom>
        </p:spPr>
      </p:pic>
    </p:spTree>
    <p:extLst>
      <p:ext uri="{BB962C8B-B14F-4D97-AF65-F5344CB8AC3E}">
        <p14:creationId xmlns:p14="http://schemas.microsoft.com/office/powerpoint/2010/main" val="21231038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C8A654-395F-4EC4-095D-D22A2DFFAD63}"/>
              </a:ext>
            </a:extLst>
          </p:cNvPr>
          <p:cNvSpPr txBox="1"/>
          <p:nvPr/>
        </p:nvSpPr>
        <p:spPr>
          <a:xfrm>
            <a:off x="577517" y="117693"/>
            <a:ext cx="11069052" cy="2336024"/>
          </a:xfrm>
          <a:prstGeom prst="rect">
            <a:avLst/>
          </a:prstGeom>
          <a:noFill/>
        </p:spPr>
        <p:txBody>
          <a:bodyPr wrap="square">
            <a:spAutoFit/>
          </a:bodyPr>
          <a:lstStyle/>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5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“Ancient priests…usurp power and authority over them, to keep them in ignorance.” </a:t>
            </a:r>
            <a:r>
              <a:rPr kumimoji="0" lang="en-US" sz="4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30:23</a:t>
            </a:r>
          </a:p>
        </p:txBody>
      </p:sp>
    </p:spTree>
    <p:extLst>
      <p:ext uri="{BB962C8B-B14F-4D97-AF65-F5344CB8AC3E}">
        <p14:creationId xmlns:p14="http://schemas.microsoft.com/office/powerpoint/2010/main" val="12147877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C8A654-395F-4EC4-095D-D22A2DFFAD63}"/>
              </a:ext>
            </a:extLst>
          </p:cNvPr>
          <p:cNvSpPr txBox="1"/>
          <p:nvPr/>
        </p:nvSpPr>
        <p:spPr>
          <a:xfrm>
            <a:off x="577517" y="117693"/>
            <a:ext cx="11069052" cy="6823406"/>
          </a:xfrm>
          <a:prstGeom prst="rect">
            <a:avLst/>
          </a:prstGeom>
          <a:noFill/>
        </p:spPr>
        <p:txBody>
          <a:bodyPr wrap="square">
            <a:spAutoFit/>
          </a:bodyPr>
          <a:lstStyle/>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5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“Ancient priests…usurp power and authority over them, to keep them in ignorance.” </a:t>
            </a:r>
            <a:r>
              <a:rPr kumimoji="0" lang="en-US" sz="4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30:23</a:t>
            </a:r>
          </a:p>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5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“Their priests…yoke them according to their desires, and have brought them to believe…that they should, if they did not do according to their words, offend some unknown being.” </a:t>
            </a:r>
            <a:r>
              <a:rPr kumimoji="0" lang="en-US" sz="4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30:28</a:t>
            </a:r>
            <a:endParaRPr kumimoji="0" lang="en-US" sz="5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37273770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l="3194" r="3194"/>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1899504" y="3429000"/>
            <a:ext cx="8392992" cy="1200329"/>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“Glutting on the labors of the people”</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Alma 30:31</a:t>
            </a:r>
          </a:p>
        </p:txBody>
      </p:sp>
      <p:sp>
        <p:nvSpPr>
          <p:cNvPr id="2" name="TextBox 1">
            <a:extLst>
              <a:ext uri="{FF2B5EF4-FFF2-40B4-BE49-F238E27FC236}">
                <a16:creationId xmlns:a16="http://schemas.microsoft.com/office/drawing/2014/main" id="{728E69F6-5421-F82B-BECB-378114ECA854}"/>
              </a:ext>
            </a:extLst>
          </p:cNvPr>
          <p:cNvSpPr txBox="1"/>
          <p:nvPr/>
        </p:nvSpPr>
        <p:spPr>
          <a:xfrm>
            <a:off x="10507579" y="6488668"/>
            <a:ext cx="1684421" cy="369332"/>
          </a:xfrm>
          <a:prstGeom prst="rect">
            <a:avLst/>
          </a:prstGeom>
          <a:noFill/>
        </p:spPr>
        <p:txBody>
          <a:bodyPr wrap="square">
            <a:spAutoFit/>
          </a:bodyPr>
          <a:lstStyle/>
          <a:p>
            <a:pPr algn="r"/>
            <a:r>
              <a:rPr kumimoji="0" lang="en-US" sz="1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Robert Barrett</a:t>
            </a:r>
            <a:endParaRPr lang="en-US" dirty="0">
              <a:solidFill>
                <a:schemeClr val="bg1"/>
              </a:solidFill>
            </a:endParaRPr>
          </a:p>
        </p:txBody>
      </p:sp>
    </p:spTree>
    <p:extLst>
      <p:ext uri="{BB962C8B-B14F-4D97-AF65-F5344CB8AC3E}">
        <p14:creationId xmlns:p14="http://schemas.microsoft.com/office/powerpoint/2010/main" val="22116644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C8A654-395F-4EC4-095D-D22A2DFFAD63}"/>
              </a:ext>
            </a:extLst>
          </p:cNvPr>
          <p:cNvSpPr txBox="1"/>
          <p:nvPr/>
        </p:nvSpPr>
        <p:spPr>
          <a:xfrm>
            <a:off x="561473" y="4216720"/>
            <a:ext cx="11069052" cy="840230"/>
          </a:xfrm>
          <a:prstGeom prst="rect">
            <a:avLst/>
          </a:prstGeom>
          <a:noFill/>
        </p:spPr>
        <p:txBody>
          <a:bodyPr wrap="square">
            <a:spAutoFit/>
          </a:bodyPr>
          <a:lstStyle/>
          <a:p>
            <a:pPr marR="0" lvl="0" algn="ctr" defTabSz="914400" rtl="0" eaLnBrk="1" fontAlgn="auto" latinLnBrk="0" hangingPunct="1">
              <a:lnSpc>
                <a:spcPct val="90000"/>
              </a:lnSpc>
              <a:spcBef>
                <a:spcPts val="0"/>
              </a:spcBef>
              <a:spcAft>
                <a:spcPts val="0"/>
              </a:spcAft>
              <a:buClrTx/>
              <a:buSzTx/>
              <a:tabLst/>
              <a:defRPr/>
            </a:pPr>
            <a:r>
              <a:rPr lang="en-US" sz="5400" b="1" dirty="0">
                <a:solidFill>
                  <a:prstClr val="white"/>
                </a:solidFill>
                <a:effectLst>
                  <a:glow rad="190500">
                    <a:prstClr val="black">
                      <a:alpha val="75000"/>
                    </a:prstClr>
                  </a:glow>
                </a:effectLst>
                <a:latin typeface="Calibri" panose="020F0502020204030204"/>
              </a:rPr>
              <a:t>Glut: “To swallow greedily”</a:t>
            </a:r>
            <a:endParaRPr kumimoji="0" lang="en-US" sz="5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F1736DAB-DEED-7868-3490-12C2BD7610D8}"/>
              </a:ext>
            </a:extLst>
          </p:cNvPr>
          <p:cNvPicPr>
            <a:picLocks noChangeAspect="1"/>
          </p:cNvPicPr>
          <p:nvPr/>
        </p:nvPicPr>
        <p:blipFill>
          <a:blip r:embed="rId3"/>
          <a:stretch>
            <a:fillRect/>
          </a:stretch>
        </p:blipFill>
        <p:spPr>
          <a:xfrm>
            <a:off x="-108727" y="1296795"/>
            <a:ext cx="12409453" cy="2599362"/>
          </a:xfrm>
          <a:prstGeom prst="rect">
            <a:avLst/>
          </a:prstGeom>
        </p:spPr>
      </p:pic>
    </p:spTree>
    <p:extLst>
      <p:ext uri="{BB962C8B-B14F-4D97-AF65-F5344CB8AC3E}">
        <p14:creationId xmlns:p14="http://schemas.microsoft.com/office/powerpoint/2010/main" val="146177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2785199" y="1410355"/>
            <a:ext cx="6256059" cy="5078313"/>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“Thou knowest that we do not glut ourselves upon the labors of this people; for behold I have labored even from the commencement of the reign of the judges until now, with mine own hands for my support.”</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Alma 30:32</a:t>
            </a:r>
          </a:p>
        </p:txBody>
      </p:sp>
      <p:sp>
        <p:nvSpPr>
          <p:cNvPr id="2" name="TextBox 1">
            <a:extLst>
              <a:ext uri="{FF2B5EF4-FFF2-40B4-BE49-F238E27FC236}">
                <a16:creationId xmlns:a16="http://schemas.microsoft.com/office/drawing/2014/main" id="{651C70F8-35DE-102F-772F-97946DF2FA66}"/>
              </a:ext>
            </a:extLst>
          </p:cNvPr>
          <p:cNvSpPr txBox="1"/>
          <p:nvPr/>
        </p:nvSpPr>
        <p:spPr>
          <a:xfrm>
            <a:off x="10507579" y="6488668"/>
            <a:ext cx="1684421" cy="369332"/>
          </a:xfrm>
          <a:prstGeom prst="rect">
            <a:avLst/>
          </a:prstGeom>
          <a:noFill/>
        </p:spPr>
        <p:txBody>
          <a:bodyPr wrap="square">
            <a:spAutoFit/>
          </a:bodyPr>
          <a:lstStyle/>
          <a:p>
            <a:pPr algn="r"/>
            <a:r>
              <a:rPr kumimoji="0" lang="en-US" sz="1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Robert Barrett</a:t>
            </a:r>
            <a:endParaRPr lang="en-US" dirty="0">
              <a:solidFill>
                <a:schemeClr val="bg1"/>
              </a:solidFill>
            </a:endParaRPr>
          </a:p>
        </p:txBody>
      </p:sp>
    </p:spTree>
    <p:extLst>
      <p:ext uri="{BB962C8B-B14F-4D97-AF65-F5344CB8AC3E}">
        <p14:creationId xmlns:p14="http://schemas.microsoft.com/office/powerpoint/2010/main" val="33344678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C8A654-395F-4EC4-095D-D22A2DFFAD63}"/>
              </a:ext>
            </a:extLst>
          </p:cNvPr>
          <p:cNvSpPr txBox="1"/>
          <p:nvPr/>
        </p:nvSpPr>
        <p:spPr>
          <a:xfrm>
            <a:off x="561474" y="1545440"/>
            <a:ext cx="11069052" cy="1588127"/>
          </a:xfrm>
          <a:prstGeom prst="rect">
            <a:avLst/>
          </a:prstGeom>
          <a:noFill/>
        </p:spPr>
        <p:txBody>
          <a:bodyPr wrap="square">
            <a:spAutoFit/>
          </a:bodyPr>
          <a:lstStyle/>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5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“No [one] can know of anything which is to come.” (Alma 30:13)</a:t>
            </a:r>
          </a:p>
        </p:txBody>
      </p:sp>
    </p:spTree>
    <p:extLst>
      <p:ext uri="{BB962C8B-B14F-4D97-AF65-F5344CB8AC3E}">
        <p14:creationId xmlns:p14="http://schemas.microsoft.com/office/powerpoint/2010/main" val="25787418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C8A654-395F-4EC4-095D-D22A2DFFAD63}"/>
              </a:ext>
            </a:extLst>
          </p:cNvPr>
          <p:cNvSpPr txBox="1"/>
          <p:nvPr/>
        </p:nvSpPr>
        <p:spPr>
          <a:xfrm>
            <a:off x="561474" y="1545440"/>
            <a:ext cx="11069052" cy="3083921"/>
          </a:xfrm>
          <a:prstGeom prst="rect">
            <a:avLst/>
          </a:prstGeom>
          <a:noFill/>
        </p:spPr>
        <p:txBody>
          <a:bodyPr wrap="square">
            <a:spAutoFit/>
          </a:bodyPr>
          <a:lstStyle/>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5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“No [one] can know of anything which is to come.” (Alma 30:13)</a:t>
            </a:r>
          </a:p>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5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“Ye cannot know of things which ye do not see.” (Alma 30:15)</a:t>
            </a:r>
          </a:p>
        </p:txBody>
      </p:sp>
    </p:spTree>
    <p:extLst>
      <p:ext uri="{BB962C8B-B14F-4D97-AF65-F5344CB8AC3E}">
        <p14:creationId xmlns:p14="http://schemas.microsoft.com/office/powerpoint/2010/main" val="6336058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4983" b="51353"/>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0" y="4411176"/>
            <a:ext cx="12192000" cy="2308324"/>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“It is the effect of a frenzied mind; and this derangement of your minds comes because of the traditions of your fathers, which lead you away into a belief of things which are not so.”</a:t>
            </a:r>
            <a:r>
              <a:rPr lang="en-US" sz="4000" b="1" dirty="0">
                <a:solidFill>
                  <a:schemeClr val="bg1"/>
                </a:solidFill>
                <a:effectLst>
                  <a:glow rad="190500">
                    <a:prstClr val="black">
                      <a:alpha val="75000"/>
                    </a:prstClr>
                  </a:glow>
                </a:effectLst>
                <a:latin typeface="Calibri" panose="020F0502020204030204"/>
              </a:rPr>
              <a:t>                                    </a:t>
            </a: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Alma 30:16</a:t>
            </a:r>
          </a:p>
        </p:txBody>
      </p:sp>
      <p:sp>
        <p:nvSpPr>
          <p:cNvPr id="2" name="TextBox 1">
            <a:extLst>
              <a:ext uri="{FF2B5EF4-FFF2-40B4-BE49-F238E27FC236}">
                <a16:creationId xmlns:a16="http://schemas.microsoft.com/office/drawing/2014/main" id="{8A7DF404-B2FA-37E0-6833-30011921B4A5}"/>
              </a:ext>
            </a:extLst>
          </p:cNvPr>
          <p:cNvSpPr txBox="1"/>
          <p:nvPr/>
        </p:nvSpPr>
        <p:spPr>
          <a:xfrm>
            <a:off x="10507579" y="6488668"/>
            <a:ext cx="1684421" cy="369332"/>
          </a:xfrm>
          <a:prstGeom prst="rect">
            <a:avLst/>
          </a:prstGeom>
          <a:noFill/>
        </p:spPr>
        <p:txBody>
          <a:bodyPr wrap="square">
            <a:spAutoFit/>
          </a:bodyPr>
          <a:lstStyle/>
          <a:p>
            <a:pPr algn="r"/>
            <a:r>
              <a:rPr kumimoji="0" lang="en-US" sz="1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Scott Snow</a:t>
            </a:r>
            <a:endParaRPr lang="en-US" dirty="0">
              <a:solidFill>
                <a:schemeClr val="bg1"/>
              </a:solidFill>
            </a:endParaRPr>
          </a:p>
        </p:txBody>
      </p:sp>
    </p:spTree>
    <p:extLst>
      <p:ext uri="{BB962C8B-B14F-4D97-AF65-F5344CB8AC3E}">
        <p14:creationId xmlns:p14="http://schemas.microsoft.com/office/powerpoint/2010/main" val="13560800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15121" y="13104"/>
            <a:ext cx="5467358" cy="6868312"/>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a:off x="6648446" y="23426"/>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112252" y="642114"/>
            <a:ext cx="7961031" cy="5189113"/>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“If all you know is what you see with your natural eyes and hear with your natural ears, then you will not know very much.”</a:t>
            </a:r>
          </a:p>
          <a:p>
            <a:pPr marL="223838" marR="0" lvl="0" indent="-223838" algn="l" defTabSz="914400" rtl="0" eaLnBrk="1" fontAlgn="auto" latinLnBrk="0" hangingPunct="1">
              <a:lnSpc>
                <a:spcPct val="90000"/>
              </a:lnSpc>
              <a:spcBef>
                <a:spcPts val="0"/>
              </a:spcBef>
              <a:spcAft>
                <a:spcPts val="0"/>
              </a:spcAft>
              <a:buClrTx/>
              <a:buSzTx/>
              <a:buFontTx/>
              <a:buNone/>
              <a:tabLst/>
              <a:defRPr/>
            </a:pPr>
            <a:endParaRPr lang="en-US" sz="4800" b="1" dirty="0">
              <a:solidFill>
                <a:schemeClr val="bg1"/>
              </a:solidFill>
              <a:effectLst>
                <a:glow rad="190500">
                  <a:prstClr val="black">
                    <a:alpha val="75000"/>
                  </a:prstClr>
                </a:glow>
              </a:effectLst>
              <a:latin typeface="Calibri" panose="020F0502020204030204"/>
            </a:endParaRPr>
          </a:p>
          <a:p>
            <a:pPr marL="223838" marR="0" lvl="0" indent="-223838" algn="r" defTabSz="914400" rtl="0" eaLnBrk="1" fontAlgn="auto" latinLnBrk="0" hangingPunct="1">
              <a:lnSpc>
                <a:spcPct val="90000"/>
              </a:lnSpc>
              <a:spcBef>
                <a:spcPts val="0"/>
              </a:spcBef>
              <a:spcAft>
                <a:spcPts val="0"/>
              </a:spcAft>
              <a:buClrTx/>
              <a:buSzTx/>
              <a:buFontTx/>
              <a:buNone/>
              <a:tabLst/>
              <a:defRPr/>
            </a:pPr>
            <a:r>
              <a:rPr lang="en-US" sz="3600" b="1" dirty="0">
                <a:solidFill>
                  <a:schemeClr val="bg1"/>
                </a:solidFill>
                <a:effectLst>
                  <a:glow rad="190500">
                    <a:prstClr val="black">
                      <a:alpha val="75000"/>
                    </a:prstClr>
                  </a:glow>
                </a:effectLst>
                <a:latin typeface="Calibri" panose="020F0502020204030204"/>
              </a:rPr>
              <a:t>Elder Boyd K. Packer,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lang="en-US" sz="3600" b="1" i="1" dirty="0">
                <a:solidFill>
                  <a:schemeClr val="bg1"/>
                </a:solidFill>
                <a:effectLst>
                  <a:glow rad="190500">
                    <a:prstClr val="black">
                      <a:alpha val="75000"/>
                    </a:prstClr>
                  </a:glow>
                </a:effectLst>
                <a:latin typeface="Calibri" panose="020F0502020204030204"/>
              </a:rPr>
              <a:t>Mine Errand from the Lord</a:t>
            </a:r>
            <a:r>
              <a:rPr lang="en-US" sz="3600" b="1" dirty="0">
                <a:solidFill>
                  <a:schemeClr val="bg1"/>
                </a:solidFill>
                <a:effectLst>
                  <a:glow rad="190500">
                    <a:prstClr val="black">
                      <a:alpha val="75000"/>
                    </a:prstClr>
                  </a:glow>
                </a:effectLst>
                <a:latin typeface="Calibri" panose="020F0502020204030204"/>
              </a:rPr>
              <a:t>, 339</a:t>
            </a:r>
            <a:endParaRPr kumimoji="0" lang="en-US" sz="36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17953088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CCB3F51-07AC-32D2-8987-516EE3F3AD91}"/>
              </a:ext>
            </a:extLst>
          </p:cNvPr>
          <p:cNvSpPr/>
          <p:nvPr/>
        </p:nvSpPr>
        <p:spPr>
          <a:xfrm>
            <a:off x="6705600" y="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112252" y="104776"/>
            <a:ext cx="6631026" cy="5078313"/>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“[I was surprised when I received this impression:] ‘Stop looking at your phone when you are waiting in lines.’ Looking at my phone in lines had become almost automatic; I found it a good time to multitask, catch up on email, look at headlines, or scroll through a social media feed.</a:t>
            </a:r>
          </a:p>
        </p:txBody>
      </p:sp>
      <p:pic>
        <p:nvPicPr>
          <p:cNvPr id="2052" name="Picture 4" descr="Michelle D. Craig - Mormonism, The Mormon Church, Beliefs, &amp; Religion -  MormonWiki">
            <a:extLst>
              <a:ext uri="{FF2B5EF4-FFF2-40B4-BE49-F238E27FC236}">
                <a16:creationId xmlns:a16="http://schemas.microsoft.com/office/drawing/2014/main" id="{D7C47A30-F35E-ED4C-CB3C-7650C286D4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278" y="0"/>
            <a:ext cx="54864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D532E26-4606-DAEE-3FE4-173AEC505740}"/>
              </a:ext>
            </a:extLst>
          </p:cNvPr>
          <p:cNvSpPr txBox="1"/>
          <p:nvPr/>
        </p:nvSpPr>
        <p:spPr>
          <a:xfrm>
            <a:off x="5651397" y="6267069"/>
            <a:ext cx="6267450" cy="590931"/>
          </a:xfrm>
          <a:prstGeom prst="rect">
            <a:avLst/>
          </a:prstGeom>
          <a:noFill/>
        </p:spPr>
        <p:txBody>
          <a:bodyPr wrap="square">
            <a:spAutoFit/>
          </a:bodyPr>
          <a:lstStyle/>
          <a:p>
            <a:pPr marL="223838" marR="0" lvl="0" indent="-223838" algn="r" defTabSz="914400" rtl="0" eaLnBrk="1" fontAlgn="auto" latinLnBrk="0" hangingPunct="1">
              <a:lnSpc>
                <a:spcPct val="90000"/>
              </a:lnSpc>
              <a:spcBef>
                <a:spcPts val="0"/>
              </a:spcBef>
              <a:spcAft>
                <a:spcPts val="0"/>
              </a:spcAft>
              <a:buClrTx/>
              <a:buSzTx/>
              <a:buFontTx/>
              <a:buNone/>
              <a:tabLst/>
              <a:defRPr/>
            </a:pPr>
            <a:r>
              <a:rPr lang="en-US" sz="1800" b="1" dirty="0">
                <a:solidFill>
                  <a:schemeClr val="bg1"/>
                </a:solidFill>
                <a:effectLst>
                  <a:glow rad="190500">
                    <a:prstClr val="black">
                      <a:alpha val="75000"/>
                    </a:prstClr>
                  </a:glow>
                </a:effectLst>
                <a:latin typeface="Calibri" panose="020F0502020204030204"/>
              </a:rPr>
              <a:t>President Michelle D. Craig,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lang="en-US" sz="1800" b="1" i="1" dirty="0">
                <a:solidFill>
                  <a:schemeClr val="bg1"/>
                </a:solidFill>
                <a:effectLst>
                  <a:glow rad="190500">
                    <a:prstClr val="black">
                      <a:alpha val="75000"/>
                    </a:prstClr>
                  </a:glow>
                </a:effectLst>
                <a:latin typeface="Calibri" panose="020F0502020204030204"/>
              </a:rPr>
              <a:t>Ensign</a:t>
            </a:r>
            <a:r>
              <a:rPr lang="en-US" sz="1800" b="1" dirty="0">
                <a:solidFill>
                  <a:schemeClr val="bg1"/>
                </a:solidFill>
                <a:effectLst>
                  <a:glow rad="190500">
                    <a:prstClr val="black">
                      <a:alpha val="75000"/>
                    </a:prstClr>
                  </a:glow>
                </a:effectLst>
                <a:latin typeface="Calibri" panose="020F0502020204030204"/>
              </a:rPr>
              <a:t>, November 2020</a:t>
            </a:r>
            <a:endParaRPr kumimoji="0" lang="en-US" sz="1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001A8487-8F45-E2EB-1966-62B10F145574}"/>
              </a:ext>
            </a:extLst>
          </p:cNvPr>
          <p:cNvSpPr/>
          <p:nvPr/>
        </p:nvSpPr>
        <p:spPr>
          <a:xfrm>
            <a:off x="6648446" y="23426"/>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03441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CCB3F51-07AC-32D2-8987-516EE3F3AD91}"/>
              </a:ext>
            </a:extLst>
          </p:cNvPr>
          <p:cNvSpPr/>
          <p:nvPr/>
        </p:nvSpPr>
        <p:spPr>
          <a:xfrm>
            <a:off x="6705600" y="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112252" y="104776"/>
            <a:ext cx="6631026" cy="6574107"/>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“The next morning, I found myself waiting in a long line at the store. I pulled out my phone and then remembered the impression I had received. I put my phone away and looked around. I saw an elderly gentleman in line ahead of me. His cart was empty except for a few cans of cat food. I felt a little awkward but said something really clever like, “I can see you have a cat.”</a:t>
            </a:r>
          </a:p>
        </p:txBody>
      </p:sp>
      <p:pic>
        <p:nvPicPr>
          <p:cNvPr id="2052" name="Picture 4" descr="Michelle D. Craig - Mormonism, The Mormon Church, Beliefs, &amp; Religion -  MormonWiki">
            <a:extLst>
              <a:ext uri="{FF2B5EF4-FFF2-40B4-BE49-F238E27FC236}">
                <a16:creationId xmlns:a16="http://schemas.microsoft.com/office/drawing/2014/main" id="{D7C47A30-F35E-ED4C-CB3C-7650C286D4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278" y="0"/>
            <a:ext cx="54864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D532E26-4606-DAEE-3FE4-173AEC505740}"/>
              </a:ext>
            </a:extLst>
          </p:cNvPr>
          <p:cNvSpPr txBox="1"/>
          <p:nvPr/>
        </p:nvSpPr>
        <p:spPr>
          <a:xfrm>
            <a:off x="5651397" y="6267069"/>
            <a:ext cx="6267450" cy="590931"/>
          </a:xfrm>
          <a:prstGeom prst="rect">
            <a:avLst/>
          </a:prstGeom>
          <a:noFill/>
        </p:spPr>
        <p:txBody>
          <a:bodyPr wrap="square">
            <a:spAutoFit/>
          </a:bodyPr>
          <a:lstStyle/>
          <a:p>
            <a:pPr marL="223838" marR="0" lvl="0" indent="-223838" algn="r" defTabSz="914400" rtl="0" eaLnBrk="1" fontAlgn="auto" latinLnBrk="0" hangingPunct="1">
              <a:lnSpc>
                <a:spcPct val="90000"/>
              </a:lnSpc>
              <a:spcBef>
                <a:spcPts val="0"/>
              </a:spcBef>
              <a:spcAft>
                <a:spcPts val="0"/>
              </a:spcAft>
              <a:buClrTx/>
              <a:buSzTx/>
              <a:buFontTx/>
              <a:buNone/>
              <a:tabLst/>
              <a:defRPr/>
            </a:pPr>
            <a:r>
              <a:rPr lang="en-US" sz="1800" b="1" dirty="0">
                <a:solidFill>
                  <a:schemeClr val="bg1"/>
                </a:solidFill>
                <a:effectLst>
                  <a:glow rad="190500">
                    <a:prstClr val="black">
                      <a:alpha val="75000"/>
                    </a:prstClr>
                  </a:glow>
                </a:effectLst>
                <a:latin typeface="Calibri" panose="020F0502020204030204"/>
              </a:rPr>
              <a:t>President Michelle D. Craig,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lang="en-US" sz="1800" b="1" i="1" dirty="0">
                <a:solidFill>
                  <a:schemeClr val="bg1"/>
                </a:solidFill>
                <a:effectLst>
                  <a:glow rad="190500">
                    <a:prstClr val="black">
                      <a:alpha val="75000"/>
                    </a:prstClr>
                  </a:glow>
                </a:effectLst>
                <a:latin typeface="Calibri" panose="020F0502020204030204"/>
              </a:rPr>
              <a:t>Ensign</a:t>
            </a:r>
            <a:r>
              <a:rPr lang="en-US" sz="1800" b="1" dirty="0">
                <a:solidFill>
                  <a:schemeClr val="bg1"/>
                </a:solidFill>
                <a:effectLst>
                  <a:glow rad="190500">
                    <a:prstClr val="black">
                      <a:alpha val="75000"/>
                    </a:prstClr>
                  </a:glow>
                </a:effectLst>
                <a:latin typeface="Calibri" panose="020F0502020204030204"/>
              </a:rPr>
              <a:t>, November 2020</a:t>
            </a:r>
            <a:endParaRPr kumimoji="0" lang="en-US" sz="1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001A8487-8F45-E2EB-1966-62B10F145574}"/>
              </a:ext>
            </a:extLst>
          </p:cNvPr>
          <p:cNvSpPr/>
          <p:nvPr/>
        </p:nvSpPr>
        <p:spPr>
          <a:xfrm>
            <a:off x="6648446" y="23426"/>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93096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CCB3F51-07AC-32D2-8987-516EE3F3AD91}"/>
              </a:ext>
            </a:extLst>
          </p:cNvPr>
          <p:cNvSpPr/>
          <p:nvPr/>
        </p:nvSpPr>
        <p:spPr>
          <a:xfrm>
            <a:off x="6705600" y="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112252" y="104776"/>
            <a:ext cx="6631026" cy="6394058"/>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5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“He said that a storm was coming, and he did not want to be caught without cat food. We visited briefly, and then he turned to me and said, “You know, I haven’t told anyone this, but today is my birthday.” My heart melted. I wished him a happy birthday and offered a silent prayer of thanks that I had not been on my phone and missed an opportunity to truly see and connect with another person who needed it.”</a:t>
            </a:r>
          </a:p>
        </p:txBody>
      </p:sp>
      <p:pic>
        <p:nvPicPr>
          <p:cNvPr id="2052" name="Picture 4" descr="Michelle D. Craig - Mormonism, The Mormon Church, Beliefs, &amp; Religion -  MormonWiki">
            <a:extLst>
              <a:ext uri="{FF2B5EF4-FFF2-40B4-BE49-F238E27FC236}">
                <a16:creationId xmlns:a16="http://schemas.microsoft.com/office/drawing/2014/main" id="{D7C47A30-F35E-ED4C-CB3C-7650C286D4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278" y="0"/>
            <a:ext cx="54864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D532E26-4606-DAEE-3FE4-173AEC505740}"/>
              </a:ext>
            </a:extLst>
          </p:cNvPr>
          <p:cNvSpPr txBox="1"/>
          <p:nvPr/>
        </p:nvSpPr>
        <p:spPr>
          <a:xfrm>
            <a:off x="5651397" y="6267069"/>
            <a:ext cx="6267450" cy="590931"/>
          </a:xfrm>
          <a:prstGeom prst="rect">
            <a:avLst/>
          </a:prstGeom>
          <a:noFill/>
        </p:spPr>
        <p:txBody>
          <a:bodyPr wrap="square">
            <a:spAutoFit/>
          </a:bodyPr>
          <a:lstStyle/>
          <a:p>
            <a:pPr marL="223838" marR="0" lvl="0" indent="-223838" algn="r" defTabSz="914400" rtl="0" eaLnBrk="1" fontAlgn="auto" latinLnBrk="0" hangingPunct="1">
              <a:lnSpc>
                <a:spcPct val="90000"/>
              </a:lnSpc>
              <a:spcBef>
                <a:spcPts val="0"/>
              </a:spcBef>
              <a:spcAft>
                <a:spcPts val="0"/>
              </a:spcAft>
              <a:buClrTx/>
              <a:buSzTx/>
              <a:buFontTx/>
              <a:buNone/>
              <a:tabLst/>
              <a:defRPr/>
            </a:pPr>
            <a:r>
              <a:rPr lang="en-US" sz="1800" b="1" dirty="0">
                <a:solidFill>
                  <a:schemeClr val="bg1"/>
                </a:solidFill>
                <a:effectLst>
                  <a:glow rad="190500">
                    <a:prstClr val="black">
                      <a:alpha val="75000"/>
                    </a:prstClr>
                  </a:glow>
                </a:effectLst>
                <a:latin typeface="Calibri" panose="020F0502020204030204"/>
              </a:rPr>
              <a:t>President Michelle D. Craig,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lang="en-US" sz="1800" b="1" i="1" dirty="0">
                <a:solidFill>
                  <a:schemeClr val="bg1"/>
                </a:solidFill>
                <a:effectLst>
                  <a:glow rad="190500">
                    <a:prstClr val="black">
                      <a:alpha val="75000"/>
                    </a:prstClr>
                  </a:glow>
                </a:effectLst>
                <a:latin typeface="Calibri" panose="020F0502020204030204"/>
              </a:rPr>
              <a:t>Ensign</a:t>
            </a:r>
            <a:r>
              <a:rPr lang="en-US" sz="1800" b="1" dirty="0">
                <a:solidFill>
                  <a:schemeClr val="bg1"/>
                </a:solidFill>
                <a:effectLst>
                  <a:glow rad="190500">
                    <a:prstClr val="black">
                      <a:alpha val="75000"/>
                    </a:prstClr>
                  </a:glow>
                </a:effectLst>
                <a:latin typeface="Calibri" panose="020F0502020204030204"/>
              </a:rPr>
              <a:t>, November 2020</a:t>
            </a:r>
            <a:endParaRPr kumimoji="0" lang="en-US" sz="1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001A8487-8F45-E2EB-1966-62B10F145574}"/>
              </a:ext>
            </a:extLst>
          </p:cNvPr>
          <p:cNvSpPr/>
          <p:nvPr/>
        </p:nvSpPr>
        <p:spPr>
          <a:xfrm>
            <a:off x="6648446" y="23426"/>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8651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CCB3F51-07AC-32D2-8987-516EE3F3AD91}"/>
              </a:ext>
            </a:extLst>
          </p:cNvPr>
          <p:cNvSpPr/>
          <p:nvPr/>
        </p:nvSpPr>
        <p:spPr>
          <a:xfrm>
            <a:off x="7033522" y="13104"/>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23792572-D9F2-30BA-D49B-2F104B77D2BD}"/>
              </a:ext>
            </a:extLst>
          </p:cNvPr>
          <p:cNvSpPr txBox="1"/>
          <p:nvPr/>
        </p:nvSpPr>
        <p:spPr>
          <a:xfrm>
            <a:off x="112252" y="253899"/>
            <a:ext cx="7106695" cy="1200329"/>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“Whatsoever a man did was no crime.”                       </a:t>
            </a:r>
            <a:r>
              <a:rPr lang="en-US" sz="4000" b="1" dirty="0">
                <a:solidFill>
                  <a:schemeClr val="bg1"/>
                </a:solidFill>
                <a:effectLst>
                  <a:glow rad="190500">
                    <a:prstClr val="black">
                      <a:alpha val="75000"/>
                    </a:prstClr>
                  </a:glow>
                </a:effectLst>
                <a:latin typeface="Calibri" panose="020F0502020204030204"/>
              </a:rPr>
              <a:t>Alma 30:17</a:t>
            </a:r>
            <a:endPar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20963860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033522" y="1501118"/>
            <a:ext cx="5158478" cy="3868858"/>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a:off x="7033522" y="13104"/>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112252" y="2183656"/>
            <a:ext cx="7961031" cy="4745915"/>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“When I was a kid I used to pray every night for a new bicycle. Then I realized that the Lord doesn't work that way, so I stole one and asked Him to forgive me.”</a:t>
            </a:r>
          </a:p>
          <a:p>
            <a:pPr marL="223838" marR="0" lvl="0" indent="-223838" algn="r" defTabSz="914400" rtl="0" eaLnBrk="1" fontAlgn="auto" latinLnBrk="0" hangingPunct="1">
              <a:lnSpc>
                <a:spcPct val="90000"/>
              </a:lnSpc>
              <a:spcBef>
                <a:spcPts val="0"/>
              </a:spcBef>
              <a:spcAft>
                <a:spcPts val="0"/>
              </a:spcAft>
              <a:buClrTx/>
              <a:buSzTx/>
              <a:buFontTx/>
              <a:buNone/>
              <a:tabLst/>
              <a:defRPr/>
            </a:pPr>
            <a:r>
              <a:rPr lang="en-US" sz="4400" b="1" dirty="0">
                <a:solidFill>
                  <a:schemeClr val="bg1"/>
                </a:solidFill>
                <a:effectLst>
                  <a:glow rad="190500">
                    <a:prstClr val="black">
                      <a:alpha val="75000"/>
                    </a:prstClr>
                  </a:glow>
                </a:effectLst>
                <a:latin typeface="Calibri" panose="020F0502020204030204"/>
              </a:rPr>
              <a:t>Emo Philips</a:t>
            </a:r>
            <a:endParaRPr kumimoji="0" lang="en-US" sz="44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23792572-D9F2-30BA-D49B-2F104B77D2BD}"/>
              </a:ext>
            </a:extLst>
          </p:cNvPr>
          <p:cNvSpPr txBox="1"/>
          <p:nvPr/>
        </p:nvSpPr>
        <p:spPr>
          <a:xfrm>
            <a:off x="112252" y="253899"/>
            <a:ext cx="7106695" cy="1200329"/>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“Whatsoever a man did was no crime.”                       </a:t>
            </a:r>
            <a:r>
              <a:rPr lang="en-US" sz="4000" b="1" dirty="0">
                <a:solidFill>
                  <a:schemeClr val="bg1"/>
                </a:solidFill>
                <a:effectLst>
                  <a:glow rad="190500">
                    <a:prstClr val="black">
                      <a:alpha val="75000"/>
                    </a:prstClr>
                  </a:glow>
                </a:effectLst>
                <a:latin typeface="Calibri" panose="020F0502020204030204"/>
              </a:rPr>
              <a:t>Alma 30:17</a:t>
            </a:r>
            <a:endPar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31BA0461-FB21-41FC-0FC7-0B4335778556}"/>
              </a:ext>
            </a:extLst>
          </p:cNvPr>
          <p:cNvSpPr txBox="1"/>
          <p:nvPr/>
        </p:nvSpPr>
        <p:spPr>
          <a:xfrm>
            <a:off x="9930063" y="6488668"/>
            <a:ext cx="2261937" cy="369332"/>
          </a:xfrm>
          <a:prstGeom prst="rect">
            <a:avLst/>
          </a:prstGeom>
          <a:noFill/>
        </p:spPr>
        <p:txBody>
          <a:bodyPr wrap="square">
            <a:spAutoFit/>
          </a:bodyPr>
          <a:lstStyle/>
          <a:p>
            <a:pPr algn="r"/>
            <a:r>
              <a:rPr lang="en-US" b="1" dirty="0">
                <a:solidFill>
                  <a:schemeClr val="bg1"/>
                </a:solidFill>
                <a:effectLst>
                  <a:glow rad="190500">
                    <a:prstClr val="black">
                      <a:alpha val="75000"/>
                    </a:prstClr>
                  </a:glow>
                </a:effectLst>
                <a:latin typeface="Calibri" panose="020F0502020204030204"/>
              </a:rPr>
              <a:t>Photo by </a:t>
            </a:r>
            <a:r>
              <a:rPr lang="en-US" b="1" dirty="0" err="1">
                <a:solidFill>
                  <a:schemeClr val="bg1"/>
                </a:solidFill>
                <a:effectLst>
                  <a:glow rad="190500">
                    <a:prstClr val="black">
                      <a:alpha val="75000"/>
                    </a:prstClr>
                  </a:glow>
                </a:effectLst>
                <a:latin typeface="Calibri" panose="020F0502020204030204"/>
              </a:rPr>
              <a:t>slgckgc</a:t>
            </a:r>
            <a:r>
              <a:rPr lang="en-US" b="1" dirty="0">
                <a:solidFill>
                  <a:schemeClr val="bg1"/>
                </a:solidFill>
                <a:effectLst>
                  <a:glow rad="190500">
                    <a:prstClr val="black">
                      <a:alpha val="75000"/>
                    </a:prstClr>
                  </a:glow>
                </a:effectLst>
                <a:latin typeface="Calibri" panose="020F0502020204030204"/>
              </a:rPr>
              <a:t> </a:t>
            </a:r>
            <a:endParaRPr lang="en-US" dirty="0">
              <a:solidFill>
                <a:schemeClr val="bg1"/>
              </a:solidFill>
            </a:endParaRPr>
          </a:p>
        </p:txBody>
      </p:sp>
    </p:spTree>
    <p:extLst>
      <p:ext uri="{BB962C8B-B14F-4D97-AF65-F5344CB8AC3E}">
        <p14:creationId xmlns:p14="http://schemas.microsoft.com/office/powerpoint/2010/main" val="22318761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D9CF512-C53F-728A-622A-925DC9D82A28}"/>
              </a:ext>
            </a:extLst>
          </p:cNvPr>
          <p:cNvSpPr txBox="1"/>
          <p:nvPr/>
        </p:nvSpPr>
        <p:spPr>
          <a:xfrm>
            <a:off x="5165558" y="262753"/>
            <a:ext cx="6934706" cy="1754326"/>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“When a [person] was dead, that was the end thereof.”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lang="en-US" sz="4000" b="1" dirty="0">
                <a:solidFill>
                  <a:schemeClr val="bg1"/>
                </a:solidFill>
                <a:effectLst>
                  <a:glow rad="190500">
                    <a:prstClr val="black">
                      <a:alpha val="75000"/>
                    </a:prstClr>
                  </a:glow>
                </a:effectLst>
                <a:latin typeface="Calibri" panose="020F0502020204030204"/>
              </a:rPr>
              <a:t>Alma 30:18</a:t>
            </a:r>
            <a:endPar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21249226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rotWithShape="1">
          <a:blip r:embed="rId3">
            <a:extLst>
              <a:ext uri="{28A0092B-C50C-407E-A947-70E740481C1C}">
                <a14:useLocalDpi xmlns:a14="http://schemas.microsoft.com/office/drawing/2010/main" val="0"/>
              </a:ext>
            </a:extLst>
          </a:blip>
          <a:srcRect b="10848"/>
          <a:stretch/>
        </p:blipFill>
        <p:spPr>
          <a:xfrm>
            <a:off x="-1" y="0"/>
            <a:ext cx="5356915" cy="6858000"/>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5165558" y="2067048"/>
            <a:ext cx="6934706" cy="4524315"/>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“I regard the brain as a computer which will stop working when its components fail. There is no heaven or afterlife for broken down computers; that is a fairy story for people afraid of the dark.”</a:t>
            </a:r>
          </a:p>
          <a:p>
            <a:pPr marL="223838" marR="0" lvl="0" indent="-223838" algn="r" defTabSz="914400" rtl="0" eaLnBrk="1" fontAlgn="auto" latinLnBrk="0" hangingPunct="1">
              <a:lnSpc>
                <a:spcPct val="90000"/>
              </a:lnSpc>
              <a:spcBef>
                <a:spcPts val="0"/>
              </a:spcBef>
              <a:spcAft>
                <a:spcPts val="0"/>
              </a:spcAft>
              <a:buClrTx/>
              <a:buSzTx/>
              <a:buFontTx/>
              <a:buNone/>
              <a:tabLst/>
              <a:defRPr/>
            </a:pPr>
            <a:r>
              <a:rPr lang="en-US" sz="4000" b="1" dirty="0">
                <a:solidFill>
                  <a:schemeClr val="bg1"/>
                </a:solidFill>
                <a:effectLst>
                  <a:glow rad="190500">
                    <a:prstClr val="black">
                      <a:alpha val="75000"/>
                    </a:prstClr>
                  </a:glow>
                </a:effectLst>
                <a:latin typeface="Calibri" panose="020F0502020204030204"/>
              </a:rPr>
              <a:t>Stephen Hawking</a:t>
            </a:r>
            <a:endPar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AD9CF512-C53F-728A-622A-925DC9D82A28}"/>
              </a:ext>
            </a:extLst>
          </p:cNvPr>
          <p:cNvSpPr txBox="1"/>
          <p:nvPr/>
        </p:nvSpPr>
        <p:spPr>
          <a:xfrm>
            <a:off x="5165558" y="262753"/>
            <a:ext cx="6934706" cy="1754326"/>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“When a [person] was dead, that was the end thereof.”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lang="en-US" sz="4000" b="1" dirty="0">
                <a:solidFill>
                  <a:schemeClr val="bg1"/>
                </a:solidFill>
                <a:effectLst>
                  <a:glow rad="190500">
                    <a:prstClr val="black">
                      <a:alpha val="75000"/>
                    </a:prstClr>
                  </a:glow>
                </a:effectLst>
                <a:latin typeface="Calibri" panose="020F0502020204030204"/>
              </a:rPr>
              <a:t>Alma 30:18</a:t>
            </a:r>
            <a:endPar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38682909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l="3194" r="3194"/>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2941833" y="2424908"/>
            <a:ext cx="5879977" cy="2308324"/>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“I do not teach this people to </a:t>
            </a:r>
            <a:r>
              <a:rPr kumimoji="0" lang="en-US" sz="4000" b="1" i="0" u="none" strike="noStrike" kern="1200" cap="none" spc="0" normalizeH="0" baseline="0" noProof="0" dirty="0">
                <a:ln>
                  <a:noFill/>
                </a:ln>
                <a:solidFill>
                  <a:schemeClr val="accent4"/>
                </a:solidFill>
                <a:effectLst>
                  <a:glow rad="190500">
                    <a:prstClr val="black">
                      <a:alpha val="75000"/>
                    </a:prstClr>
                  </a:glow>
                </a:effectLst>
                <a:uLnTx/>
                <a:uFillTx/>
                <a:latin typeface="Calibri" panose="020F0502020204030204"/>
                <a:ea typeface="+mn-ea"/>
                <a:cs typeface="+mn-cs"/>
              </a:rPr>
              <a:t>bind themselves down </a:t>
            </a: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under…ordinances.”</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Alma 30:23</a:t>
            </a:r>
          </a:p>
        </p:txBody>
      </p:sp>
      <p:sp>
        <p:nvSpPr>
          <p:cNvPr id="2" name="TextBox 1">
            <a:extLst>
              <a:ext uri="{FF2B5EF4-FFF2-40B4-BE49-F238E27FC236}">
                <a16:creationId xmlns:a16="http://schemas.microsoft.com/office/drawing/2014/main" id="{264855A7-237E-DDB1-E73E-EA3E2E0744CA}"/>
              </a:ext>
            </a:extLst>
          </p:cNvPr>
          <p:cNvSpPr txBox="1"/>
          <p:nvPr/>
        </p:nvSpPr>
        <p:spPr>
          <a:xfrm>
            <a:off x="10507579" y="6488668"/>
            <a:ext cx="1684421" cy="369332"/>
          </a:xfrm>
          <a:prstGeom prst="rect">
            <a:avLst/>
          </a:prstGeom>
          <a:noFill/>
        </p:spPr>
        <p:txBody>
          <a:bodyPr wrap="square">
            <a:spAutoFit/>
          </a:bodyPr>
          <a:lstStyle/>
          <a:p>
            <a:pPr algn="r"/>
            <a:r>
              <a:rPr kumimoji="0" lang="en-US" sz="1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Robert Barrett</a:t>
            </a:r>
            <a:endParaRPr lang="en-US" dirty="0">
              <a:solidFill>
                <a:schemeClr val="bg1"/>
              </a:solidFill>
            </a:endParaRPr>
          </a:p>
        </p:txBody>
      </p:sp>
    </p:spTree>
    <p:extLst>
      <p:ext uri="{BB962C8B-B14F-4D97-AF65-F5344CB8AC3E}">
        <p14:creationId xmlns:p14="http://schemas.microsoft.com/office/powerpoint/2010/main" val="38459186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rotWithShape="1">
          <a:blip r:embed="rId3">
            <a:extLst>
              <a:ext uri="{28A0092B-C50C-407E-A947-70E740481C1C}">
                <a14:useLocalDpi xmlns:a14="http://schemas.microsoft.com/office/drawing/2010/main" val="0"/>
              </a:ext>
            </a:extLst>
          </a:blip>
          <a:srcRect t="1992" b="1992"/>
          <a:stretch/>
        </p:blipFill>
        <p:spPr>
          <a:xfrm>
            <a:off x="-1" y="0"/>
            <a:ext cx="5356915" cy="6858000"/>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5356914" y="82063"/>
            <a:ext cx="6743350" cy="6892656"/>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“Your garment is symbolic of the veil [of the temple]; the veil is symbolic of the Lord Jesus Christ. So when you put on your garment, you may feel that you are truly putting upon yourself the very sacred symbol of the Lord Jesus Christ—His life, His ministry and His mission, which was to atone for every daughter and son of God.”</a:t>
            </a:r>
          </a:p>
          <a:p>
            <a:pPr marL="223838" marR="0" lvl="0" indent="-223838" algn="r" defTabSz="914400" rtl="0" eaLnBrk="1" fontAlgn="auto" latinLnBrk="0" hangingPunct="1">
              <a:lnSpc>
                <a:spcPct val="90000"/>
              </a:lnSpc>
              <a:spcBef>
                <a:spcPts val="0"/>
              </a:spcBef>
              <a:spcAft>
                <a:spcPts val="0"/>
              </a:spcAft>
              <a:buClrTx/>
              <a:buSzTx/>
              <a:buFontTx/>
              <a:buNone/>
              <a:tabLst/>
              <a:defRPr/>
            </a:pPr>
            <a:r>
              <a:rPr lang="en-US" sz="2800" b="1" dirty="0">
                <a:solidFill>
                  <a:schemeClr val="bg1"/>
                </a:solidFill>
                <a:effectLst>
                  <a:glow rad="190500">
                    <a:prstClr val="black">
                      <a:alpha val="75000"/>
                    </a:prstClr>
                  </a:glow>
                </a:effectLst>
                <a:latin typeface="Calibri" panose="020F0502020204030204"/>
              </a:rPr>
              <a:t>President Nelson, “Enter into Thy Closet,” Seminar for new mission leaders,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lang="en-US" sz="2800" b="1" dirty="0">
                <a:solidFill>
                  <a:schemeClr val="bg1"/>
                </a:solidFill>
                <a:effectLst>
                  <a:glow rad="190500">
                    <a:prstClr val="black">
                      <a:alpha val="75000"/>
                    </a:prstClr>
                  </a:glow>
                </a:effectLst>
                <a:latin typeface="Calibri" panose="020F0502020204030204"/>
              </a:rPr>
              <a:t>June 2022</a:t>
            </a:r>
            <a:endParaRPr kumimoji="0" lang="en-US" sz="2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12308926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462338" y="236514"/>
            <a:ext cx="4849402" cy="5632311"/>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“Ye say that this people is a guilty and a fallen people, because of the transgression of a parent. Behold, I say that a child is not guilty because of its parents.”</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Alma 30:25</a:t>
            </a:r>
          </a:p>
        </p:txBody>
      </p:sp>
      <p:sp>
        <p:nvSpPr>
          <p:cNvPr id="2" name="TextBox 1">
            <a:extLst>
              <a:ext uri="{FF2B5EF4-FFF2-40B4-BE49-F238E27FC236}">
                <a16:creationId xmlns:a16="http://schemas.microsoft.com/office/drawing/2014/main" id="{C60D70B1-108D-30C4-841D-32B1C16CA3E2}"/>
              </a:ext>
            </a:extLst>
          </p:cNvPr>
          <p:cNvSpPr txBox="1"/>
          <p:nvPr/>
        </p:nvSpPr>
        <p:spPr>
          <a:xfrm>
            <a:off x="10507579" y="6488668"/>
            <a:ext cx="1684421" cy="369332"/>
          </a:xfrm>
          <a:prstGeom prst="rect">
            <a:avLst/>
          </a:prstGeom>
          <a:noFill/>
        </p:spPr>
        <p:txBody>
          <a:bodyPr wrap="square">
            <a:spAutoFit/>
          </a:bodyPr>
          <a:lstStyle/>
          <a:p>
            <a:pPr algn="r"/>
            <a:r>
              <a:rPr kumimoji="0" lang="en-US" sz="1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James </a:t>
            </a:r>
            <a:r>
              <a:rPr kumimoji="0" lang="en-US" sz="1800" b="1" i="0" u="none" strike="noStrike" kern="1200" cap="none" spc="0" normalizeH="0" baseline="0" noProof="0" dirty="0" err="1">
                <a:ln>
                  <a:noFill/>
                </a:ln>
                <a:solidFill>
                  <a:schemeClr val="bg1"/>
                </a:solidFill>
                <a:effectLst>
                  <a:glow rad="190500">
                    <a:prstClr val="black">
                      <a:alpha val="75000"/>
                    </a:prstClr>
                  </a:glow>
                </a:effectLst>
                <a:uLnTx/>
                <a:uFillTx/>
                <a:latin typeface="Calibri" panose="020F0502020204030204"/>
                <a:ea typeface="+mn-ea"/>
                <a:cs typeface="+mn-cs"/>
              </a:rPr>
              <a:t>Fullmer</a:t>
            </a:r>
            <a:endParaRPr lang="en-US" dirty="0">
              <a:solidFill>
                <a:schemeClr val="bg1"/>
              </a:solidFill>
            </a:endParaRPr>
          </a:p>
        </p:txBody>
      </p:sp>
    </p:spTree>
    <p:extLst>
      <p:ext uri="{BB962C8B-B14F-4D97-AF65-F5344CB8AC3E}">
        <p14:creationId xmlns:p14="http://schemas.microsoft.com/office/powerpoint/2010/main" val="2839653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C8A654-395F-4EC4-095D-D22A2DFFAD63}"/>
              </a:ext>
            </a:extLst>
          </p:cNvPr>
          <p:cNvSpPr txBox="1"/>
          <p:nvPr/>
        </p:nvSpPr>
        <p:spPr>
          <a:xfrm>
            <a:off x="336884" y="405095"/>
            <a:ext cx="11518232" cy="6047809"/>
          </a:xfrm>
          <a:prstGeom prst="rect">
            <a:avLst/>
          </a:prstGeom>
          <a:noFill/>
        </p:spPr>
        <p:txBody>
          <a:bodyPr wrap="square">
            <a:spAutoFit/>
          </a:bodyPr>
          <a:lstStyle/>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3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“Ye that are bound down under a </a:t>
            </a:r>
            <a:r>
              <a:rPr kumimoji="0" lang="en-US" sz="4300" b="1" i="0" u="none" strike="noStrike" kern="1200" cap="none" spc="0" normalizeH="0" baseline="0" noProof="0" dirty="0">
                <a:ln>
                  <a:noFill/>
                </a:ln>
                <a:solidFill>
                  <a:srgbClr val="FFC000"/>
                </a:solidFill>
                <a:effectLst>
                  <a:glow rad="190500">
                    <a:prstClr val="black">
                      <a:alpha val="75000"/>
                    </a:prstClr>
                  </a:glow>
                </a:effectLst>
                <a:uLnTx/>
                <a:uFillTx/>
                <a:latin typeface="Calibri" panose="020F0502020204030204"/>
                <a:ea typeface="+mn-ea"/>
                <a:cs typeface="+mn-cs"/>
              </a:rPr>
              <a:t>foolish</a:t>
            </a:r>
            <a:r>
              <a:rPr kumimoji="0" lang="en-US" sz="43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and a vain hope, why do ye yoke yourselves with such </a:t>
            </a:r>
            <a:r>
              <a:rPr kumimoji="0" lang="en-US" sz="4300" b="1" i="0" u="none" strike="noStrike" kern="1200" cap="none" spc="0" normalizeH="0" baseline="0" noProof="0" dirty="0">
                <a:ln>
                  <a:noFill/>
                </a:ln>
                <a:solidFill>
                  <a:schemeClr val="accent4"/>
                </a:solidFill>
                <a:effectLst>
                  <a:glow rad="190500">
                    <a:prstClr val="black">
                      <a:alpha val="75000"/>
                    </a:prstClr>
                  </a:glow>
                </a:effectLst>
                <a:uLnTx/>
                <a:uFillTx/>
                <a:latin typeface="Calibri" panose="020F0502020204030204"/>
                <a:ea typeface="+mn-ea"/>
                <a:cs typeface="+mn-cs"/>
              </a:rPr>
              <a:t>foolish</a:t>
            </a:r>
            <a:r>
              <a:rPr kumimoji="0" lang="en-US" sz="43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things?” </a:t>
            </a: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30:13</a:t>
            </a:r>
          </a:p>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3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t>
            </a:r>
            <a:r>
              <a:rPr kumimoji="0" lang="en-US" sz="4300" b="1" i="0" u="none" strike="noStrike" kern="1200" cap="none" spc="0" normalizeH="0" baseline="0" noProof="0" dirty="0">
                <a:ln>
                  <a:noFill/>
                </a:ln>
                <a:solidFill>
                  <a:schemeClr val="accent4"/>
                </a:solidFill>
                <a:effectLst>
                  <a:glow rad="190500">
                    <a:prstClr val="black">
                      <a:alpha val="75000"/>
                    </a:prstClr>
                  </a:glow>
                </a:effectLst>
                <a:uLnTx/>
                <a:uFillTx/>
                <a:latin typeface="Calibri" panose="020F0502020204030204"/>
                <a:ea typeface="+mn-ea"/>
                <a:cs typeface="+mn-cs"/>
              </a:rPr>
              <a:t>Foolish</a:t>
            </a:r>
            <a:r>
              <a:rPr kumimoji="0" lang="en-US" sz="43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traditions of your fathers.” </a:t>
            </a: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30:15</a:t>
            </a:r>
            <a:endParaRPr kumimoji="0" lang="en-US" sz="43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3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“I do not teach the </a:t>
            </a:r>
            <a:r>
              <a:rPr kumimoji="0" lang="en-US" sz="4300" b="1" i="0" u="none" strike="noStrike" kern="1200" cap="none" spc="0" normalizeH="0" baseline="0" noProof="0" dirty="0">
                <a:ln>
                  <a:noFill/>
                </a:ln>
                <a:solidFill>
                  <a:schemeClr val="accent4"/>
                </a:solidFill>
                <a:effectLst>
                  <a:glow rad="190500">
                    <a:prstClr val="black">
                      <a:alpha val="75000"/>
                    </a:prstClr>
                  </a:glow>
                </a:effectLst>
                <a:uLnTx/>
                <a:uFillTx/>
                <a:latin typeface="Calibri" panose="020F0502020204030204"/>
                <a:ea typeface="+mn-ea"/>
                <a:cs typeface="+mn-cs"/>
              </a:rPr>
              <a:t>foolish</a:t>
            </a:r>
            <a:r>
              <a:rPr kumimoji="0" lang="en-US" sz="43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traditions of your fathers.” </a:t>
            </a: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30:23</a:t>
            </a:r>
            <a:endParaRPr kumimoji="0" lang="en-US" sz="43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3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“I do not teach this people to bind themselves down under…</a:t>
            </a:r>
            <a:r>
              <a:rPr kumimoji="0" lang="en-US" sz="4300" b="1" i="0" u="none" strike="noStrike" kern="1200" cap="none" spc="0" normalizeH="0" baseline="0" noProof="0" dirty="0">
                <a:ln>
                  <a:noFill/>
                </a:ln>
                <a:solidFill>
                  <a:schemeClr val="accent4"/>
                </a:solidFill>
                <a:effectLst>
                  <a:glow rad="190500">
                    <a:prstClr val="black">
                      <a:alpha val="75000"/>
                    </a:prstClr>
                  </a:glow>
                </a:effectLst>
                <a:uLnTx/>
                <a:uFillTx/>
                <a:latin typeface="Calibri" panose="020F0502020204030204"/>
                <a:ea typeface="+mn-ea"/>
                <a:cs typeface="+mn-cs"/>
              </a:rPr>
              <a:t>foolish</a:t>
            </a:r>
            <a:r>
              <a:rPr kumimoji="0" lang="en-US" sz="43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ordinances.” </a:t>
            </a: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30:23</a:t>
            </a:r>
            <a:endParaRPr kumimoji="0" lang="en-US" sz="43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3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“Ye lead away this people after the </a:t>
            </a:r>
            <a:r>
              <a:rPr kumimoji="0" lang="en-US" sz="4300" b="1" i="0" u="none" strike="noStrike" kern="1200" cap="none" spc="0" normalizeH="0" baseline="0" noProof="0" dirty="0">
                <a:ln>
                  <a:noFill/>
                </a:ln>
                <a:solidFill>
                  <a:schemeClr val="accent4"/>
                </a:solidFill>
                <a:effectLst>
                  <a:glow rad="190500">
                    <a:prstClr val="black">
                      <a:alpha val="75000"/>
                    </a:prstClr>
                  </a:glow>
                </a:effectLst>
                <a:uLnTx/>
                <a:uFillTx/>
                <a:latin typeface="Calibri" panose="020F0502020204030204"/>
                <a:ea typeface="+mn-ea"/>
                <a:cs typeface="+mn-cs"/>
              </a:rPr>
              <a:t>foolish</a:t>
            </a:r>
            <a:r>
              <a:rPr kumimoji="0" lang="en-US" sz="43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traditions of your fathers.” </a:t>
            </a: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30:27</a:t>
            </a:r>
            <a:endParaRPr kumimoji="0" lang="en-US" sz="43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42060214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2802502" y="1997839"/>
            <a:ext cx="6146289" cy="2862322"/>
          </a:xfrm>
          <a:prstGeom prst="rect">
            <a:avLst/>
          </a:prstGeom>
          <a:noFill/>
        </p:spPr>
        <p:txBody>
          <a:bodyPr wrap="square" lIns="91440" tIns="45720" rIns="91440" bIns="45720" anchor="t">
            <a:spAutoFit/>
          </a:bodyPr>
          <a:lstStyle/>
          <a:p>
            <a:pPr marL="223520" indent="-223520">
              <a:lnSpc>
                <a:spcPct val="90000"/>
              </a:lnSpc>
              <a:defRPr/>
            </a:pPr>
            <a:r>
              <a:rPr lang="en-US" sz="4000" b="1" dirty="0">
                <a:solidFill>
                  <a:schemeClr val="bg1"/>
                </a:solidFill>
                <a:effectLst>
                  <a:glow rad="190500">
                    <a:prstClr val="black">
                      <a:alpha val="75000"/>
                    </a:prstClr>
                  </a:glow>
                </a:effectLst>
                <a:latin typeface="Calibri" panose="020F0502020204030204"/>
              </a:rPr>
              <a:t>  </a:t>
            </a: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Korihor “Accus[ed] [the priests] of leading away the people after the </a:t>
            </a:r>
            <a:r>
              <a:rPr kumimoji="0" lang="en-US" sz="4000" b="1" i="0" u="none" strike="noStrike" kern="1200" cap="none" spc="0" normalizeH="0" baseline="0" noProof="0" dirty="0">
                <a:ln>
                  <a:noFill/>
                </a:ln>
                <a:solidFill>
                  <a:schemeClr val="accent4"/>
                </a:solidFill>
                <a:effectLst>
                  <a:glow rad="190500">
                    <a:prstClr val="black">
                      <a:alpha val="75000"/>
                    </a:prstClr>
                  </a:glow>
                </a:effectLst>
                <a:uLnTx/>
                <a:uFillTx/>
                <a:latin typeface="Calibri" panose="020F0502020204030204"/>
                <a:ea typeface="+mn-ea"/>
                <a:cs typeface="+mn-cs"/>
              </a:rPr>
              <a:t>silly </a:t>
            </a: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traditions of their fathers.”</a:t>
            </a:r>
            <a:endParaRPr lang="en-US">
              <a:solidFill>
                <a:schemeClr val="bg1"/>
              </a:solidFill>
              <a:ea typeface="+mn-ea"/>
              <a:cs typeface="+mn-cs"/>
            </a:endParaRP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Alma 30:31</a:t>
            </a:r>
          </a:p>
        </p:txBody>
      </p:sp>
      <p:sp>
        <p:nvSpPr>
          <p:cNvPr id="2" name="TextBox 1">
            <a:extLst>
              <a:ext uri="{FF2B5EF4-FFF2-40B4-BE49-F238E27FC236}">
                <a16:creationId xmlns:a16="http://schemas.microsoft.com/office/drawing/2014/main" id="{3415DD9E-385E-3528-308C-D34F238D3405}"/>
              </a:ext>
            </a:extLst>
          </p:cNvPr>
          <p:cNvSpPr txBox="1"/>
          <p:nvPr/>
        </p:nvSpPr>
        <p:spPr>
          <a:xfrm>
            <a:off x="10507579" y="6488668"/>
            <a:ext cx="1684421" cy="369332"/>
          </a:xfrm>
          <a:prstGeom prst="rect">
            <a:avLst/>
          </a:prstGeom>
          <a:noFill/>
        </p:spPr>
        <p:txBody>
          <a:bodyPr wrap="square">
            <a:spAutoFit/>
          </a:bodyPr>
          <a:lstStyle/>
          <a:p>
            <a:pPr algn="r"/>
            <a:r>
              <a:rPr kumimoji="0" lang="en-US" sz="1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Robert Barrett</a:t>
            </a:r>
            <a:endParaRPr lang="en-US" dirty="0">
              <a:solidFill>
                <a:schemeClr val="bg1"/>
              </a:solidFill>
            </a:endParaRPr>
          </a:p>
        </p:txBody>
      </p:sp>
    </p:spTree>
    <p:extLst>
      <p:ext uri="{BB962C8B-B14F-4D97-AF65-F5344CB8AC3E}">
        <p14:creationId xmlns:p14="http://schemas.microsoft.com/office/powerpoint/2010/main" val="40939763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3227079" y="1997839"/>
            <a:ext cx="4536493" cy="2862322"/>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“Ye lead away this people after the </a:t>
            </a:r>
            <a:r>
              <a:rPr kumimoji="0" lang="en-US" sz="4000" b="1" i="0" u="none" strike="noStrike" kern="1200" cap="none" spc="0" normalizeH="0" baseline="0" noProof="0" dirty="0">
                <a:ln>
                  <a:noFill/>
                </a:ln>
                <a:solidFill>
                  <a:schemeClr val="accent4"/>
                </a:solidFill>
                <a:effectLst>
                  <a:glow rad="190500">
                    <a:prstClr val="black">
                      <a:alpha val="75000"/>
                    </a:prstClr>
                  </a:glow>
                </a:effectLst>
                <a:uLnTx/>
                <a:uFillTx/>
                <a:latin typeface="Calibri" panose="020F0502020204030204"/>
                <a:ea typeface="+mn-ea"/>
                <a:cs typeface="+mn-cs"/>
              </a:rPr>
              <a:t>foolish traditions </a:t>
            </a: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of your fathers…”</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Alma 30:27</a:t>
            </a:r>
          </a:p>
        </p:txBody>
      </p:sp>
      <p:sp>
        <p:nvSpPr>
          <p:cNvPr id="2" name="TextBox 1">
            <a:extLst>
              <a:ext uri="{FF2B5EF4-FFF2-40B4-BE49-F238E27FC236}">
                <a16:creationId xmlns:a16="http://schemas.microsoft.com/office/drawing/2014/main" id="{6074A097-B784-36AA-15FA-2F32BDE1C722}"/>
              </a:ext>
            </a:extLst>
          </p:cNvPr>
          <p:cNvSpPr txBox="1"/>
          <p:nvPr/>
        </p:nvSpPr>
        <p:spPr>
          <a:xfrm>
            <a:off x="10507579" y="6488668"/>
            <a:ext cx="1684421" cy="369332"/>
          </a:xfrm>
          <a:prstGeom prst="rect">
            <a:avLst/>
          </a:prstGeom>
          <a:noFill/>
        </p:spPr>
        <p:txBody>
          <a:bodyPr wrap="square">
            <a:spAutoFit/>
          </a:bodyPr>
          <a:lstStyle/>
          <a:p>
            <a:pPr algn="r"/>
            <a:r>
              <a:rPr kumimoji="0" lang="en-US" sz="1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Robert Barrett</a:t>
            </a:r>
            <a:endParaRPr lang="en-US" dirty="0">
              <a:solidFill>
                <a:schemeClr val="bg1"/>
              </a:solidFill>
            </a:endParaRPr>
          </a:p>
        </p:txBody>
      </p:sp>
    </p:spTree>
    <p:extLst>
      <p:ext uri="{BB962C8B-B14F-4D97-AF65-F5344CB8AC3E}">
        <p14:creationId xmlns:p14="http://schemas.microsoft.com/office/powerpoint/2010/main" val="28129344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rotWithShape="1">
          <a:blip r:embed="rId3">
            <a:extLst>
              <a:ext uri="{28A0092B-C50C-407E-A947-70E740481C1C}">
                <a14:useLocalDpi xmlns:a14="http://schemas.microsoft.com/office/drawing/2010/main" val="0"/>
              </a:ext>
            </a:extLst>
          </a:blip>
          <a:srcRect l="18875" r="16339"/>
          <a:stretch/>
        </p:blipFill>
        <p:spPr>
          <a:xfrm>
            <a:off x="5527464" y="0"/>
            <a:ext cx="6664536" cy="6857990"/>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a:off x="5527464" y="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320843" y="754409"/>
            <a:ext cx="5903494" cy="4745915"/>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“If you are religious </a:t>
            </a:r>
          </a:p>
          <a:p>
            <a:pPr marL="223838" marR="0" lvl="0" indent="-223838" algn="l" defTabSz="914400" rtl="0" eaLnBrk="1" fontAlgn="auto" latinLnBrk="0" hangingPunct="1">
              <a:lnSpc>
                <a:spcPct val="90000"/>
              </a:lnSpc>
              <a:spcBef>
                <a:spcPts val="0"/>
              </a:spcBef>
              <a:spcAft>
                <a:spcPts val="0"/>
              </a:spcAft>
              <a:buClrTx/>
              <a:buSzTx/>
              <a:buFontTx/>
              <a:buNone/>
              <a:tabLst/>
              <a:defRPr/>
            </a:pPr>
            <a:r>
              <a:rPr lang="en-US" sz="4800" b="1" dirty="0">
                <a:solidFill>
                  <a:schemeClr val="bg1"/>
                </a:solidFill>
                <a:effectLst>
                  <a:glow rad="190500">
                    <a:prstClr val="black">
                      <a:alpha val="75000"/>
                    </a:prstClr>
                  </a:glow>
                </a:effectLst>
                <a:latin typeface="Calibri" panose="020F0502020204030204"/>
              </a:rPr>
              <a:t>  </a:t>
            </a:r>
            <a:r>
              <a:rPr kumimoji="0" lang="en-US" sz="4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at all it is overwhelmingly probable that your religion is that of your parents.”</a:t>
            </a:r>
          </a:p>
          <a:p>
            <a:pPr marL="223838" marR="0" lvl="0" indent="-223838" algn="r" defTabSz="914400" rtl="0" eaLnBrk="1" fontAlgn="auto" latinLnBrk="0" hangingPunct="1">
              <a:lnSpc>
                <a:spcPct val="90000"/>
              </a:lnSpc>
              <a:spcBef>
                <a:spcPts val="0"/>
              </a:spcBef>
              <a:spcAft>
                <a:spcPts val="0"/>
              </a:spcAft>
              <a:buClrTx/>
              <a:buSzTx/>
              <a:buFontTx/>
              <a:buNone/>
              <a:tabLst/>
              <a:defRPr/>
            </a:pPr>
            <a:r>
              <a:rPr lang="en-US" sz="4800" b="1" dirty="0">
                <a:solidFill>
                  <a:schemeClr val="bg1"/>
                </a:solidFill>
                <a:effectLst>
                  <a:glow rad="190500">
                    <a:prstClr val="black">
                      <a:alpha val="75000"/>
                    </a:prstClr>
                  </a:glow>
                </a:effectLst>
                <a:latin typeface="Calibri" panose="020F0502020204030204"/>
              </a:rPr>
              <a:t>Richard Dawkins</a:t>
            </a:r>
            <a:endParaRPr kumimoji="0" lang="en-US" sz="4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F9FE76CA-7C3C-8035-A5CC-DF3EA21294D9}"/>
              </a:ext>
            </a:extLst>
          </p:cNvPr>
          <p:cNvSpPr txBox="1"/>
          <p:nvPr/>
        </p:nvSpPr>
        <p:spPr>
          <a:xfrm>
            <a:off x="9031705" y="6488668"/>
            <a:ext cx="3160295" cy="369332"/>
          </a:xfrm>
          <a:prstGeom prst="rect">
            <a:avLst/>
          </a:prstGeom>
          <a:noFill/>
        </p:spPr>
        <p:txBody>
          <a:bodyPr wrap="square">
            <a:spAutoFit/>
          </a:bodyPr>
          <a:lstStyle/>
          <a:p>
            <a:pPr algn="r"/>
            <a:r>
              <a:rPr kumimoji="0" lang="en-US" sz="1800" b="1" i="0" u="none" strike="noStrike" kern="1200" cap="none" spc="0" normalizeH="0" baseline="0" noProof="0" dirty="0" err="1">
                <a:ln>
                  <a:noFill/>
                </a:ln>
                <a:solidFill>
                  <a:schemeClr val="bg1"/>
                </a:solidFill>
                <a:effectLst>
                  <a:glow rad="190500">
                    <a:prstClr val="black">
                      <a:alpha val="75000"/>
                    </a:prstClr>
                  </a:glow>
                </a:effectLst>
                <a:uLnTx/>
                <a:uFillTx/>
                <a:latin typeface="Calibri" panose="020F0502020204030204"/>
                <a:ea typeface="+mn-ea"/>
                <a:cs typeface="+mn-cs"/>
              </a:rPr>
              <a:t>Fronteiras</a:t>
            </a:r>
            <a:r>
              <a:rPr kumimoji="0" lang="en-US" sz="1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 do </a:t>
            </a:r>
            <a:r>
              <a:rPr kumimoji="0" lang="en-US" sz="1800" b="1" i="0" u="none" strike="noStrike" kern="1200" cap="none" spc="0" normalizeH="0" baseline="0" noProof="0" dirty="0" err="1">
                <a:ln>
                  <a:noFill/>
                </a:ln>
                <a:solidFill>
                  <a:schemeClr val="bg1"/>
                </a:solidFill>
                <a:effectLst>
                  <a:glow rad="190500">
                    <a:prstClr val="black">
                      <a:alpha val="75000"/>
                    </a:prstClr>
                  </a:glow>
                </a:effectLst>
                <a:uLnTx/>
                <a:uFillTx/>
                <a:latin typeface="Calibri" panose="020F0502020204030204"/>
                <a:ea typeface="+mn-ea"/>
                <a:cs typeface="+mn-cs"/>
              </a:rPr>
              <a:t>Pensamento</a:t>
            </a:r>
            <a:endParaRPr lang="en-US" dirty="0">
              <a:solidFill>
                <a:schemeClr val="bg1"/>
              </a:solidFill>
            </a:endParaRPr>
          </a:p>
        </p:txBody>
      </p:sp>
    </p:spTree>
    <p:extLst>
      <p:ext uri="{BB962C8B-B14F-4D97-AF65-F5344CB8AC3E}">
        <p14:creationId xmlns:p14="http://schemas.microsoft.com/office/powerpoint/2010/main" val="19870491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8B986CB-E48C-40B9-6C7D-69BE82E7915F}"/>
              </a:ext>
            </a:extLst>
          </p:cNvPr>
          <p:cNvPicPr>
            <a:picLocks noChangeAspect="1"/>
          </p:cNvPicPr>
          <p:nvPr/>
        </p:nvPicPr>
        <p:blipFill rotWithShape="1">
          <a:blip r:embed="rId3"/>
          <a:srcRect l="3264" r="3264"/>
          <a:stretch/>
        </p:blipFill>
        <p:spPr>
          <a:xfrm>
            <a:off x="-1" y="0"/>
            <a:ext cx="12192001" cy="6857999"/>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376988" y="4272676"/>
            <a:ext cx="11438021" cy="2585323"/>
          </a:xfrm>
          <a:prstGeom prst="rect">
            <a:avLst/>
          </a:prstGeom>
          <a:noFill/>
        </p:spPr>
        <p:txBody>
          <a:bodyPr wrap="square">
            <a:spAutoFit/>
          </a:bodyPr>
          <a:lstStyle/>
          <a:p>
            <a:pPr marL="223838" marR="0" lvl="0" indent="-223838" algn="ctr" defTabSz="914400" rtl="0" eaLnBrk="1" fontAlgn="auto" latinLnBrk="0" hangingPunct="1">
              <a:lnSpc>
                <a:spcPct val="9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“We do not doubt </a:t>
            </a:r>
          </a:p>
          <a:p>
            <a:pPr marL="223838" marR="0" lvl="0" indent="-223838" algn="ctr" defTabSz="914400" rtl="0" eaLnBrk="1" fontAlgn="auto" latinLnBrk="0" hangingPunct="1">
              <a:lnSpc>
                <a:spcPct val="9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our mothers knew it.”</a:t>
            </a:r>
          </a:p>
          <a:p>
            <a:pPr marL="223838" marR="0" lvl="0" indent="-223838" algn="ctr" defTabSz="914400" rtl="0" eaLnBrk="1" fontAlgn="auto" latinLnBrk="0" hangingPunct="1">
              <a:lnSpc>
                <a:spcPct val="90000"/>
              </a:lnSpc>
              <a:spcBef>
                <a:spcPts val="0"/>
              </a:spcBef>
              <a:spcAft>
                <a:spcPts val="0"/>
              </a:spcAft>
              <a:buClrTx/>
              <a:buSzTx/>
              <a:buFontTx/>
              <a:buNone/>
              <a:tabLst/>
              <a:defRPr/>
            </a:pPr>
            <a:r>
              <a:rPr lang="en-US" sz="6000" b="1" dirty="0">
                <a:solidFill>
                  <a:prstClr val="white"/>
                </a:solidFill>
                <a:effectLst>
                  <a:glow rad="190500">
                    <a:prstClr val="black">
                      <a:alpha val="75000"/>
                    </a:prstClr>
                  </a:glow>
                </a:effectLst>
                <a:latin typeface="Calibri" panose="020F0502020204030204"/>
              </a:rPr>
              <a:t>Alma 56:48</a:t>
            </a:r>
            <a:endParaRPr kumimoji="0" lang="en-US" sz="4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10137510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1034149-A84C-CCC8-4FA5-68C8A4D72A7E}"/>
              </a:ext>
            </a:extLst>
          </p:cNvPr>
          <p:cNvSpPr txBox="1"/>
          <p:nvPr/>
        </p:nvSpPr>
        <p:spPr>
          <a:xfrm>
            <a:off x="120406" y="273738"/>
            <a:ext cx="7379729" cy="1144929"/>
          </a:xfrm>
          <a:prstGeom prst="rect">
            <a:avLst/>
          </a:prstGeom>
          <a:noFill/>
        </p:spPr>
        <p:txBody>
          <a:bodyPr wrap="square">
            <a:spAutoFit/>
          </a:bodyPr>
          <a:lstStyle/>
          <a:p>
            <a:pPr marL="223838" marR="0" lvl="0" indent="-223838" defTabSz="914400" rtl="0" eaLnBrk="1" fontAlgn="auto" latinLnBrk="0" hangingPunct="1">
              <a:lnSpc>
                <a:spcPct val="90000"/>
              </a:lnSpc>
              <a:spcBef>
                <a:spcPts val="0"/>
              </a:spcBef>
              <a:spcAft>
                <a:spcPts val="0"/>
              </a:spcAft>
              <a:buClrTx/>
              <a:buSzTx/>
              <a:buFontTx/>
              <a:buNone/>
              <a:tabLst/>
              <a:defRPr/>
            </a:pPr>
            <a:r>
              <a:rPr kumimoji="0" lang="en-US" sz="3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 Ignore </a:t>
            </a:r>
            <a:r>
              <a:rPr kumimoji="0" lang="en-US" sz="38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n-ea"/>
                <a:cs typeface="+mn-cs"/>
              </a:rPr>
              <a:t>Korihor’s</a:t>
            </a:r>
            <a:r>
              <a:rPr kumimoji="0" lang="en-US" sz="3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teachings and stay focused on your own work</a:t>
            </a:r>
          </a:p>
        </p:txBody>
      </p:sp>
      <p:pic>
        <p:nvPicPr>
          <p:cNvPr id="2" name="Picture 5" descr="http://www.hdwallpaperspick.com/wp-content/uploads/2013/06/funny-monkey-1.jpg">
            <a:extLst>
              <a:ext uri="{FF2B5EF4-FFF2-40B4-BE49-F238E27FC236}">
                <a16:creationId xmlns:a16="http://schemas.microsoft.com/office/drawing/2014/main" id="{952A2DE3-4032-92D8-AD10-3E8C4E7DB2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8928" y="0"/>
            <a:ext cx="1966991" cy="1229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25348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1034149-A84C-CCC8-4FA5-68C8A4D72A7E}"/>
              </a:ext>
            </a:extLst>
          </p:cNvPr>
          <p:cNvSpPr txBox="1"/>
          <p:nvPr/>
        </p:nvSpPr>
        <p:spPr>
          <a:xfrm>
            <a:off x="120406" y="273738"/>
            <a:ext cx="7379729" cy="2197525"/>
          </a:xfrm>
          <a:prstGeom prst="rect">
            <a:avLst/>
          </a:prstGeom>
          <a:noFill/>
        </p:spPr>
        <p:txBody>
          <a:bodyPr wrap="square">
            <a:spAutoFit/>
          </a:bodyPr>
          <a:lstStyle/>
          <a:p>
            <a:pPr marL="223838" marR="0" lvl="0" indent="-223838" defTabSz="914400" rtl="0" eaLnBrk="1" fontAlgn="auto" latinLnBrk="0" hangingPunct="1">
              <a:lnSpc>
                <a:spcPct val="90000"/>
              </a:lnSpc>
              <a:spcBef>
                <a:spcPts val="0"/>
              </a:spcBef>
              <a:spcAft>
                <a:spcPts val="0"/>
              </a:spcAft>
              <a:buClrTx/>
              <a:buSzTx/>
              <a:buFontTx/>
              <a:buNone/>
              <a:tabLst/>
              <a:defRPr/>
            </a:pPr>
            <a:r>
              <a:rPr kumimoji="0" lang="en-US" sz="3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 Ignore </a:t>
            </a:r>
            <a:r>
              <a:rPr kumimoji="0" lang="en-US" sz="38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n-ea"/>
                <a:cs typeface="+mn-cs"/>
              </a:rPr>
              <a:t>Korihor’s</a:t>
            </a:r>
            <a:r>
              <a:rPr kumimoji="0" lang="en-US" sz="3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teachings and stay focused on your own work</a:t>
            </a:r>
          </a:p>
          <a:p>
            <a:pPr marL="223838" marR="0" lvl="0" indent="-223838" defTabSz="914400" rtl="0" eaLnBrk="1" fontAlgn="auto" latinLnBrk="0" hangingPunct="1">
              <a:lnSpc>
                <a:spcPct val="90000"/>
              </a:lnSpc>
              <a:spcBef>
                <a:spcPts val="0"/>
              </a:spcBef>
              <a:spcAft>
                <a:spcPts val="0"/>
              </a:spcAft>
              <a:buClrTx/>
              <a:buSzTx/>
              <a:buFontTx/>
              <a:buNone/>
              <a:tabLst/>
              <a:defRPr/>
            </a:pPr>
            <a:r>
              <a:rPr kumimoji="0" lang="en-US" sz="3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B. Get into a philosophical debate with </a:t>
            </a:r>
            <a:r>
              <a:rPr kumimoji="0" lang="en-US" sz="38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n-ea"/>
                <a:cs typeface="+mn-cs"/>
              </a:rPr>
              <a:t>Korihor</a:t>
            </a:r>
            <a:endParaRPr kumimoji="0" lang="en-US" sz="3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p:txBody>
      </p:sp>
      <p:pic>
        <p:nvPicPr>
          <p:cNvPr id="2" name="Picture 5" descr="http://www.hdwallpaperspick.com/wp-content/uploads/2013/06/funny-monkey-1.jpg">
            <a:extLst>
              <a:ext uri="{FF2B5EF4-FFF2-40B4-BE49-F238E27FC236}">
                <a16:creationId xmlns:a16="http://schemas.microsoft.com/office/drawing/2014/main" id="{952A2DE3-4032-92D8-AD10-3E8C4E7DB2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8928" y="0"/>
            <a:ext cx="1966991" cy="1229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5">
            <a:extLst>
              <a:ext uri="{FF2B5EF4-FFF2-40B4-BE49-F238E27FC236}">
                <a16:creationId xmlns:a16="http://schemas.microsoft.com/office/drawing/2014/main" id="{F3AD0882-B310-8A73-A499-245B7A55AB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8103793" y="1229558"/>
            <a:ext cx="1855824" cy="1312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0231D8D8-41FA-3A79-6487-65E62A14A51A}"/>
              </a:ext>
            </a:extLst>
          </p:cNvPr>
          <p:cNvSpPr txBox="1"/>
          <p:nvPr/>
        </p:nvSpPr>
        <p:spPr>
          <a:xfrm>
            <a:off x="6874132" y="2274450"/>
            <a:ext cx="3160295" cy="369332"/>
          </a:xfrm>
          <a:prstGeom prst="rect">
            <a:avLst/>
          </a:prstGeom>
          <a:noFill/>
        </p:spPr>
        <p:txBody>
          <a:bodyPr wrap="square">
            <a:spAutoFit/>
          </a:bodyPr>
          <a:lstStyle/>
          <a:p>
            <a:pPr algn="r"/>
            <a:r>
              <a:rPr kumimoji="0" lang="en-US" sz="1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Geralt</a:t>
            </a:r>
            <a:endParaRPr lang="en-US" dirty="0">
              <a:solidFill>
                <a:schemeClr val="bg1"/>
              </a:solidFill>
            </a:endParaRPr>
          </a:p>
        </p:txBody>
      </p:sp>
    </p:spTree>
    <p:extLst>
      <p:ext uri="{BB962C8B-B14F-4D97-AF65-F5344CB8AC3E}">
        <p14:creationId xmlns:p14="http://schemas.microsoft.com/office/powerpoint/2010/main" val="3709333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1034149-A84C-CCC8-4FA5-68C8A4D72A7E}"/>
              </a:ext>
            </a:extLst>
          </p:cNvPr>
          <p:cNvSpPr txBox="1"/>
          <p:nvPr/>
        </p:nvSpPr>
        <p:spPr>
          <a:xfrm>
            <a:off x="120406" y="273738"/>
            <a:ext cx="7379729" cy="3776418"/>
          </a:xfrm>
          <a:prstGeom prst="rect">
            <a:avLst/>
          </a:prstGeom>
          <a:noFill/>
        </p:spPr>
        <p:txBody>
          <a:bodyPr wrap="square">
            <a:spAutoFit/>
          </a:bodyPr>
          <a:lstStyle/>
          <a:p>
            <a:pPr marL="223838" marR="0" lvl="0" indent="-223838" defTabSz="914400" rtl="0" eaLnBrk="1" fontAlgn="auto" latinLnBrk="0" hangingPunct="1">
              <a:lnSpc>
                <a:spcPct val="90000"/>
              </a:lnSpc>
              <a:spcBef>
                <a:spcPts val="0"/>
              </a:spcBef>
              <a:spcAft>
                <a:spcPts val="0"/>
              </a:spcAft>
              <a:buClrTx/>
              <a:buSzTx/>
              <a:buFontTx/>
              <a:buNone/>
              <a:tabLst/>
              <a:defRPr/>
            </a:pPr>
            <a:r>
              <a:rPr kumimoji="0" lang="en-US" sz="3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 Ignore </a:t>
            </a:r>
            <a:r>
              <a:rPr kumimoji="0" lang="en-US" sz="38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n-ea"/>
                <a:cs typeface="+mn-cs"/>
              </a:rPr>
              <a:t>Korihor’s</a:t>
            </a:r>
            <a:r>
              <a:rPr kumimoji="0" lang="en-US" sz="3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teachings and stay focused on your own work</a:t>
            </a:r>
          </a:p>
          <a:p>
            <a:pPr marL="223838" marR="0" lvl="0" indent="-223838" defTabSz="914400" rtl="0" eaLnBrk="1" fontAlgn="auto" latinLnBrk="0" hangingPunct="1">
              <a:lnSpc>
                <a:spcPct val="90000"/>
              </a:lnSpc>
              <a:spcBef>
                <a:spcPts val="0"/>
              </a:spcBef>
              <a:spcAft>
                <a:spcPts val="0"/>
              </a:spcAft>
              <a:buClrTx/>
              <a:buSzTx/>
              <a:buFontTx/>
              <a:buNone/>
              <a:tabLst/>
              <a:defRPr/>
            </a:pPr>
            <a:r>
              <a:rPr kumimoji="0" lang="en-US" sz="3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B. Get into a philosophical debate with </a:t>
            </a:r>
            <a:r>
              <a:rPr kumimoji="0" lang="en-US" sz="38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n-ea"/>
                <a:cs typeface="+mn-cs"/>
              </a:rPr>
              <a:t>Korihor</a:t>
            </a:r>
            <a:endParaRPr kumimoji="0" lang="en-US" sz="3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a:p>
            <a:pPr marL="223838" marR="0" lvl="0" indent="-223838" defTabSz="914400" rtl="0" eaLnBrk="1" fontAlgn="auto" latinLnBrk="0" hangingPunct="1">
              <a:lnSpc>
                <a:spcPct val="90000"/>
              </a:lnSpc>
              <a:spcBef>
                <a:spcPts val="0"/>
              </a:spcBef>
              <a:spcAft>
                <a:spcPts val="0"/>
              </a:spcAft>
              <a:buClrTx/>
              <a:buSzTx/>
              <a:buFontTx/>
              <a:buNone/>
              <a:tabLst/>
              <a:defRPr/>
            </a:pPr>
            <a:r>
              <a:rPr kumimoji="0" lang="en-US" sz="3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C. Talk to your friends who listened to </a:t>
            </a:r>
            <a:r>
              <a:rPr kumimoji="0" lang="en-US" sz="38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n-ea"/>
                <a:cs typeface="+mn-cs"/>
              </a:rPr>
              <a:t>Korihor</a:t>
            </a:r>
            <a:r>
              <a:rPr kumimoji="0" lang="en-US" sz="3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and learn about him through your friends</a:t>
            </a:r>
          </a:p>
        </p:txBody>
      </p:sp>
      <p:pic>
        <p:nvPicPr>
          <p:cNvPr id="2" name="Picture 5" descr="http://www.hdwallpaperspick.com/wp-content/uploads/2013/06/funny-monkey-1.jpg">
            <a:extLst>
              <a:ext uri="{FF2B5EF4-FFF2-40B4-BE49-F238E27FC236}">
                <a16:creationId xmlns:a16="http://schemas.microsoft.com/office/drawing/2014/main" id="{952A2DE3-4032-92D8-AD10-3E8C4E7DB2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8928" y="0"/>
            <a:ext cx="1966991" cy="1229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5">
            <a:extLst>
              <a:ext uri="{FF2B5EF4-FFF2-40B4-BE49-F238E27FC236}">
                <a16:creationId xmlns:a16="http://schemas.microsoft.com/office/drawing/2014/main" id="{F3AD0882-B310-8A73-A499-245B7A55AB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8103793" y="1229558"/>
            <a:ext cx="1855824" cy="1312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a:extLst>
              <a:ext uri="{FF2B5EF4-FFF2-40B4-BE49-F238E27FC236}">
                <a16:creationId xmlns:a16="http://schemas.microsoft.com/office/drawing/2014/main" id="{00A8792A-1D18-DE3B-B165-E23C1E967C2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p:blipFill>
        <p:spPr bwMode="auto">
          <a:xfrm>
            <a:off x="9031705" y="2541684"/>
            <a:ext cx="1845057" cy="1229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15C2ACA0-2654-8A42-1FE1-05EC03A614ED}"/>
              </a:ext>
            </a:extLst>
          </p:cNvPr>
          <p:cNvSpPr txBox="1"/>
          <p:nvPr/>
        </p:nvSpPr>
        <p:spPr>
          <a:xfrm>
            <a:off x="7777537" y="3507399"/>
            <a:ext cx="3160295" cy="369332"/>
          </a:xfrm>
          <a:prstGeom prst="rect">
            <a:avLst/>
          </a:prstGeom>
          <a:noFill/>
        </p:spPr>
        <p:txBody>
          <a:bodyPr wrap="square">
            <a:spAutoFit/>
          </a:bodyPr>
          <a:lstStyle/>
          <a:p>
            <a:pPr algn="r"/>
            <a:r>
              <a:rPr kumimoji="0" lang="en-US" sz="1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Geralt</a:t>
            </a:r>
            <a:endParaRPr lang="en-US" dirty="0">
              <a:solidFill>
                <a:schemeClr val="bg1"/>
              </a:solidFill>
            </a:endParaRPr>
          </a:p>
        </p:txBody>
      </p:sp>
      <p:sp>
        <p:nvSpPr>
          <p:cNvPr id="4" name="TextBox 3">
            <a:extLst>
              <a:ext uri="{FF2B5EF4-FFF2-40B4-BE49-F238E27FC236}">
                <a16:creationId xmlns:a16="http://schemas.microsoft.com/office/drawing/2014/main" id="{0231D8D8-41FA-3A79-6487-65E62A14A51A}"/>
              </a:ext>
            </a:extLst>
          </p:cNvPr>
          <p:cNvSpPr txBox="1"/>
          <p:nvPr/>
        </p:nvSpPr>
        <p:spPr>
          <a:xfrm>
            <a:off x="6874132" y="2274450"/>
            <a:ext cx="3160295" cy="369332"/>
          </a:xfrm>
          <a:prstGeom prst="rect">
            <a:avLst/>
          </a:prstGeom>
          <a:noFill/>
        </p:spPr>
        <p:txBody>
          <a:bodyPr wrap="square">
            <a:spAutoFit/>
          </a:bodyPr>
          <a:lstStyle/>
          <a:p>
            <a:pPr algn="r"/>
            <a:r>
              <a:rPr kumimoji="0" lang="en-US" sz="1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Geralt</a:t>
            </a:r>
            <a:endParaRPr lang="en-US" dirty="0">
              <a:solidFill>
                <a:schemeClr val="bg1"/>
              </a:solidFill>
            </a:endParaRPr>
          </a:p>
        </p:txBody>
      </p:sp>
    </p:spTree>
    <p:extLst>
      <p:ext uri="{BB962C8B-B14F-4D97-AF65-F5344CB8AC3E}">
        <p14:creationId xmlns:p14="http://schemas.microsoft.com/office/powerpoint/2010/main" val="37706868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1034149-A84C-CCC8-4FA5-68C8A4D72A7E}"/>
              </a:ext>
            </a:extLst>
          </p:cNvPr>
          <p:cNvSpPr txBox="1"/>
          <p:nvPr/>
        </p:nvSpPr>
        <p:spPr>
          <a:xfrm>
            <a:off x="120406" y="273738"/>
            <a:ext cx="7379729" cy="4302716"/>
          </a:xfrm>
          <a:prstGeom prst="rect">
            <a:avLst/>
          </a:prstGeom>
          <a:noFill/>
        </p:spPr>
        <p:txBody>
          <a:bodyPr wrap="square">
            <a:spAutoFit/>
          </a:bodyPr>
          <a:lstStyle/>
          <a:p>
            <a:pPr marL="223838" marR="0" lvl="0" indent="-223838" defTabSz="914400" rtl="0" eaLnBrk="1" fontAlgn="auto" latinLnBrk="0" hangingPunct="1">
              <a:lnSpc>
                <a:spcPct val="90000"/>
              </a:lnSpc>
              <a:spcBef>
                <a:spcPts val="0"/>
              </a:spcBef>
              <a:spcAft>
                <a:spcPts val="0"/>
              </a:spcAft>
              <a:buClrTx/>
              <a:buSzTx/>
              <a:buFontTx/>
              <a:buNone/>
              <a:tabLst/>
              <a:defRPr/>
            </a:pPr>
            <a:r>
              <a:rPr kumimoji="0" lang="en-US" sz="3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 Ignore </a:t>
            </a:r>
            <a:r>
              <a:rPr kumimoji="0" lang="en-US" sz="38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n-ea"/>
                <a:cs typeface="+mn-cs"/>
              </a:rPr>
              <a:t>Korihor’s</a:t>
            </a:r>
            <a:r>
              <a:rPr kumimoji="0" lang="en-US" sz="3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teachings and stay focused on your own work</a:t>
            </a:r>
          </a:p>
          <a:p>
            <a:pPr marL="223838" marR="0" lvl="0" indent="-223838" defTabSz="914400" rtl="0" eaLnBrk="1" fontAlgn="auto" latinLnBrk="0" hangingPunct="1">
              <a:lnSpc>
                <a:spcPct val="90000"/>
              </a:lnSpc>
              <a:spcBef>
                <a:spcPts val="0"/>
              </a:spcBef>
              <a:spcAft>
                <a:spcPts val="0"/>
              </a:spcAft>
              <a:buClrTx/>
              <a:buSzTx/>
              <a:buFontTx/>
              <a:buNone/>
              <a:tabLst/>
              <a:defRPr/>
            </a:pPr>
            <a:r>
              <a:rPr kumimoji="0" lang="en-US" sz="3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B. Get into a philosophical debate with </a:t>
            </a:r>
            <a:r>
              <a:rPr kumimoji="0" lang="en-US" sz="38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n-ea"/>
                <a:cs typeface="+mn-cs"/>
              </a:rPr>
              <a:t>Korihor</a:t>
            </a:r>
            <a:endParaRPr kumimoji="0" lang="en-US" sz="3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a:p>
            <a:pPr marL="223838" marR="0" lvl="0" indent="-223838" defTabSz="914400" rtl="0" eaLnBrk="1" fontAlgn="auto" latinLnBrk="0" hangingPunct="1">
              <a:lnSpc>
                <a:spcPct val="90000"/>
              </a:lnSpc>
              <a:spcBef>
                <a:spcPts val="0"/>
              </a:spcBef>
              <a:spcAft>
                <a:spcPts val="0"/>
              </a:spcAft>
              <a:buClrTx/>
              <a:buSzTx/>
              <a:buFontTx/>
              <a:buNone/>
              <a:tabLst/>
              <a:defRPr/>
            </a:pPr>
            <a:r>
              <a:rPr kumimoji="0" lang="en-US" sz="3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C. Talk to your friends who listened to </a:t>
            </a:r>
            <a:r>
              <a:rPr kumimoji="0" lang="en-US" sz="38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n-ea"/>
                <a:cs typeface="+mn-cs"/>
              </a:rPr>
              <a:t>Korihor</a:t>
            </a:r>
            <a:r>
              <a:rPr kumimoji="0" lang="en-US" sz="3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and learn about him through your friends</a:t>
            </a:r>
          </a:p>
          <a:p>
            <a:pPr marL="223838" marR="0" lvl="0" indent="-223838" defTabSz="914400" rtl="0" eaLnBrk="1" fontAlgn="auto" latinLnBrk="0" hangingPunct="1">
              <a:lnSpc>
                <a:spcPct val="90000"/>
              </a:lnSpc>
              <a:spcBef>
                <a:spcPts val="0"/>
              </a:spcBef>
              <a:spcAft>
                <a:spcPts val="0"/>
              </a:spcAft>
              <a:buClrTx/>
              <a:buSzTx/>
              <a:buFontTx/>
              <a:buNone/>
              <a:tabLst/>
              <a:defRPr/>
            </a:pPr>
            <a:r>
              <a:rPr kumimoji="0" lang="en-US" sz="3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D. Try to get </a:t>
            </a:r>
            <a:r>
              <a:rPr kumimoji="0" lang="en-US" sz="38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n-ea"/>
                <a:cs typeface="+mn-cs"/>
              </a:rPr>
              <a:t>Korihor</a:t>
            </a:r>
            <a:r>
              <a:rPr kumimoji="0" lang="en-US" sz="3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to leave town</a:t>
            </a:r>
          </a:p>
        </p:txBody>
      </p:sp>
      <p:pic>
        <p:nvPicPr>
          <p:cNvPr id="2" name="Picture 5" descr="http://www.hdwallpaperspick.com/wp-content/uploads/2013/06/funny-monkey-1.jpg">
            <a:extLst>
              <a:ext uri="{FF2B5EF4-FFF2-40B4-BE49-F238E27FC236}">
                <a16:creationId xmlns:a16="http://schemas.microsoft.com/office/drawing/2014/main" id="{952A2DE3-4032-92D8-AD10-3E8C4E7DB2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8928" y="0"/>
            <a:ext cx="1966991" cy="1229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5">
            <a:extLst>
              <a:ext uri="{FF2B5EF4-FFF2-40B4-BE49-F238E27FC236}">
                <a16:creationId xmlns:a16="http://schemas.microsoft.com/office/drawing/2014/main" id="{F3AD0882-B310-8A73-A499-245B7A55AB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8103793" y="1229558"/>
            <a:ext cx="1855824" cy="1312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a:extLst>
              <a:ext uri="{FF2B5EF4-FFF2-40B4-BE49-F238E27FC236}">
                <a16:creationId xmlns:a16="http://schemas.microsoft.com/office/drawing/2014/main" id="{00A8792A-1D18-DE3B-B165-E23C1E967C2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p:blipFill>
        <p:spPr bwMode="auto">
          <a:xfrm>
            <a:off x="9031705" y="2541684"/>
            <a:ext cx="1845057" cy="1229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15C2ACA0-2654-8A42-1FE1-05EC03A614ED}"/>
              </a:ext>
            </a:extLst>
          </p:cNvPr>
          <p:cNvSpPr txBox="1"/>
          <p:nvPr/>
        </p:nvSpPr>
        <p:spPr>
          <a:xfrm>
            <a:off x="7777537" y="3507399"/>
            <a:ext cx="3160295" cy="369332"/>
          </a:xfrm>
          <a:prstGeom prst="rect">
            <a:avLst/>
          </a:prstGeom>
          <a:noFill/>
        </p:spPr>
        <p:txBody>
          <a:bodyPr wrap="square">
            <a:spAutoFit/>
          </a:bodyPr>
          <a:lstStyle/>
          <a:p>
            <a:pPr algn="r"/>
            <a:r>
              <a:rPr kumimoji="0" lang="en-US" sz="1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Geralt</a:t>
            </a:r>
            <a:endParaRPr lang="en-US" dirty="0">
              <a:solidFill>
                <a:schemeClr val="bg1"/>
              </a:solidFill>
            </a:endParaRPr>
          </a:p>
        </p:txBody>
      </p:sp>
      <p:sp>
        <p:nvSpPr>
          <p:cNvPr id="4" name="TextBox 3">
            <a:extLst>
              <a:ext uri="{FF2B5EF4-FFF2-40B4-BE49-F238E27FC236}">
                <a16:creationId xmlns:a16="http://schemas.microsoft.com/office/drawing/2014/main" id="{0231D8D8-41FA-3A79-6487-65E62A14A51A}"/>
              </a:ext>
            </a:extLst>
          </p:cNvPr>
          <p:cNvSpPr txBox="1"/>
          <p:nvPr/>
        </p:nvSpPr>
        <p:spPr>
          <a:xfrm>
            <a:off x="6874132" y="2274450"/>
            <a:ext cx="3160295" cy="369332"/>
          </a:xfrm>
          <a:prstGeom prst="rect">
            <a:avLst/>
          </a:prstGeom>
          <a:noFill/>
        </p:spPr>
        <p:txBody>
          <a:bodyPr wrap="square">
            <a:spAutoFit/>
          </a:bodyPr>
          <a:lstStyle/>
          <a:p>
            <a:pPr algn="r"/>
            <a:r>
              <a:rPr kumimoji="0" lang="en-US" sz="1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Geralt</a:t>
            </a:r>
            <a:endParaRPr lang="en-US" dirty="0">
              <a:solidFill>
                <a:schemeClr val="bg1"/>
              </a:solidFill>
            </a:endParaRPr>
          </a:p>
        </p:txBody>
      </p:sp>
      <p:pic>
        <p:nvPicPr>
          <p:cNvPr id="7" name="Picture 5">
            <a:extLst>
              <a:ext uri="{FF2B5EF4-FFF2-40B4-BE49-F238E27FC236}">
                <a16:creationId xmlns:a16="http://schemas.microsoft.com/office/drawing/2014/main" id="{CC1EF868-8ABF-F03C-F0EF-735B06AC5B5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p:blipFill>
        <p:spPr bwMode="auto">
          <a:xfrm>
            <a:off x="10276027" y="3692065"/>
            <a:ext cx="1748793" cy="1541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58082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1034149-A84C-CCC8-4FA5-68C8A4D72A7E}"/>
              </a:ext>
            </a:extLst>
          </p:cNvPr>
          <p:cNvSpPr txBox="1"/>
          <p:nvPr/>
        </p:nvSpPr>
        <p:spPr>
          <a:xfrm>
            <a:off x="120406" y="273738"/>
            <a:ext cx="7379729" cy="5355312"/>
          </a:xfrm>
          <a:prstGeom prst="rect">
            <a:avLst/>
          </a:prstGeom>
          <a:noFill/>
        </p:spPr>
        <p:txBody>
          <a:bodyPr wrap="square">
            <a:spAutoFit/>
          </a:bodyPr>
          <a:lstStyle/>
          <a:p>
            <a:pPr marL="223838" marR="0" lvl="0" indent="-223838" defTabSz="914400" rtl="0" eaLnBrk="1" fontAlgn="auto" latinLnBrk="0" hangingPunct="1">
              <a:lnSpc>
                <a:spcPct val="90000"/>
              </a:lnSpc>
              <a:spcBef>
                <a:spcPts val="0"/>
              </a:spcBef>
              <a:spcAft>
                <a:spcPts val="0"/>
              </a:spcAft>
              <a:buClrTx/>
              <a:buSzTx/>
              <a:buFontTx/>
              <a:buNone/>
              <a:tabLst/>
              <a:defRPr/>
            </a:pPr>
            <a:r>
              <a:rPr kumimoji="0" lang="en-US" sz="3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 Ignore </a:t>
            </a:r>
            <a:r>
              <a:rPr kumimoji="0" lang="en-US" sz="38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n-ea"/>
                <a:cs typeface="+mn-cs"/>
              </a:rPr>
              <a:t>Korihor’s</a:t>
            </a:r>
            <a:r>
              <a:rPr kumimoji="0" lang="en-US" sz="3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teachings and stay focused on your own work</a:t>
            </a:r>
          </a:p>
          <a:p>
            <a:pPr marL="223838" marR="0" lvl="0" indent="-223838" defTabSz="914400" rtl="0" eaLnBrk="1" fontAlgn="auto" latinLnBrk="0" hangingPunct="1">
              <a:lnSpc>
                <a:spcPct val="90000"/>
              </a:lnSpc>
              <a:spcBef>
                <a:spcPts val="0"/>
              </a:spcBef>
              <a:spcAft>
                <a:spcPts val="0"/>
              </a:spcAft>
              <a:buClrTx/>
              <a:buSzTx/>
              <a:buFontTx/>
              <a:buNone/>
              <a:tabLst/>
              <a:defRPr/>
            </a:pPr>
            <a:r>
              <a:rPr kumimoji="0" lang="en-US" sz="3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B. Get into a philosophical debate with </a:t>
            </a:r>
            <a:r>
              <a:rPr kumimoji="0" lang="en-US" sz="38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n-ea"/>
                <a:cs typeface="+mn-cs"/>
              </a:rPr>
              <a:t>Korihor</a:t>
            </a:r>
            <a:endParaRPr kumimoji="0" lang="en-US" sz="3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a:p>
            <a:pPr marL="223838" marR="0" lvl="0" indent="-223838" defTabSz="914400" rtl="0" eaLnBrk="1" fontAlgn="auto" latinLnBrk="0" hangingPunct="1">
              <a:lnSpc>
                <a:spcPct val="90000"/>
              </a:lnSpc>
              <a:spcBef>
                <a:spcPts val="0"/>
              </a:spcBef>
              <a:spcAft>
                <a:spcPts val="0"/>
              </a:spcAft>
              <a:buClrTx/>
              <a:buSzTx/>
              <a:buFontTx/>
              <a:buNone/>
              <a:tabLst/>
              <a:defRPr/>
            </a:pPr>
            <a:r>
              <a:rPr kumimoji="0" lang="en-US" sz="3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C. Talk to your friends who listened to </a:t>
            </a:r>
            <a:r>
              <a:rPr kumimoji="0" lang="en-US" sz="38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n-ea"/>
                <a:cs typeface="+mn-cs"/>
              </a:rPr>
              <a:t>Korihor</a:t>
            </a:r>
            <a:r>
              <a:rPr kumimoji="0" lang="en-US" sz="3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and learn about him through your friends</a:t>
            </a:r>
          </a:p>
          <a:p>
            <a:pPr marL="223838" marR="0" lvl="0" indent="-223838" defTabSz="914400" rtl="0" eaLnBrk="1" fontAlgn="auto" latinLnBrk="0" hangingPunct="1">
              <a:lnSpc>
                <a:spcPct val="90000"/>
              </a:lnSpc>
              <a:spcBef>
                <a:spcPts val="0"/>
              </a:spcBef>
              <a:spcAft>
                <a:spcPts val="0"/>
              </a:spcAft>
              <a:buClrTx/>
              <a:buSzTx/>
              <a:buFontTx/>
              <a:buNone/>
              <a:tabLst/>
              <a:defRPr/>
            </a:pPr>
            <a:r>
              <a:rPr kumimoji="0" lang="en-US" sz="3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D. Try to get </a:t>
            </a:r>
            <a:r>
              <a:rPr kumimoji="0" lang="en-US" sz="38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n-ea"/>
                <a:cs typeface="+mn-cs"/>
              </a:rPr>
              <a:t>Korihor</a:t>
            </a:r>
            <a:r>
              <a:rPr kumimoji="0" lang="en-US" sz="3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to leave town</a:t>
            </a:r>
          </a:p>
          <a:p>
            <a:pPr marL="223838" marR="0" lvl="0" indent="-223838" defTabSz="914400" rtl="0" eaLnBrk="1" fontAlgn="auto" latinLnBrk="0" hangingPunct="1">
              <a:lnSpc>
                <a:spcPct val="90000"/>
              </a:lnSpc>
              <a:spcBef>
                <a:spcPts val="0"/>
              </a:spcBef>
              <a:spcAft>
                <a:spcPts val="0"/>
              </a:spcAft>
              <a:buClrTx/>
              <a:buSzTx/>
              <a:buFontTx/>
              <a:buNone/>
              <a:tabLst/>
              <a:defRPr/>
            </a:pPr>
            <a:r>
              <a:rPr kumimoji="0" lang="en-US" sz="3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E. Start following </a:t>
            </a:r>
            <a:r>
              <a:rPr kumimoji="0" lang="en-US" sz="38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n-ea"/>
                <a:cs typeface="+mn-cs"/>
              </a:rPr>
              <a:t>Korihor</a:t>
            </a:r>
            <a:r>
              <a:rPr kumimoji="0" lang="en-US" sz="3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and convince others to do so also</a:t>
            </a:r>
          </a:p>
        </p:txBody>
      </p:sp>
      <p:pic>
        <p:nvPicPr>
          <p:cNvPr id="2" name="Picture 5" descr="http://www.hdwallpaperspick.com/wp-content/uploads/2013/06/funny-monkey-1.jpg">
            <a:extLst>
              <a:ext uri="{FF2B5EF4-FFF2-40B4-BE49-F238E27FC236}">
                <a16:creationId xmlns:a16="http://schemas.microsoft.com/office/drawing/2014/main" id="{952A2DE3-4032-92D8-AD10-3E8C4E7DB2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8928" y="0"/>
            <a:ext cx="1966991" cy="1229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5">
            <a:extLst>
              <a:ext uri="{FF2B5EF4-FFF2-40B4-BE49-F238E27FC236}">
                <a16:creationId xmlns:a16="http://schemas.microsoft.com/office/drawing/2014/main" id="{F3AD0882-B310-8A73-A499-245B7A55AB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8103793" y="1229558"/>
            <a:ext cx="1855824" cy="1312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a:extLst>
              <a:ext uri="{FF2B5EF4-FFF2-40B4-BE49-F238E27FC236}">
                <a16:creationId xmlns:a16="http://schemas.microsoft.com/office/drawing/2014/main" id="{00A8792A-1D18-DE3B-B165-E23C1E967C2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p:blipFill>
        <p:spPr bwMode="auto">
          <a:xfrm>
            <a:off x="9031705" y="2541684"/>
            <a:ext cx="1845057" cy="1229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15C2ACA0-2654-8A42-1FE1-05EC03A614ED}"/>
              </a:ext>
            </a:extLst>
          </p:cNvPr>
          <p:cNvSpPr txBox="1"/>
          <p:nvPr/>
        </p:nvSpPr>
        <p:spPr>
          <a:xfrm>
            <a:off x="7777537" y="3507399"/>
            <a:ext cx="3160295" cy="369332"/>
          </a:xfrm>
          <a:prstGeom prst="rect">
            <a:avLst/>
          </a:prstGeom>
          <a:noFill/>
        </p:spPr>
        <p:txBody>
          <a:bodyPr wrap="square">
            <a:spAutoFit/>
          </a:bodyPr>
          <a:lstStyle/>
          <a:p>
            <a:pPr algn="r"/>
            <a:r>
              <a:rPr kumimoji="0" lang="en-US" sz="1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Geralt</a:t>
            </a:r>
            <a:endParaRPr lang="en-US" dirty="0">
              <a:solidFill>
                <a:schemeClr val="bg1"/>
              </a:solidFill>
            </a:endParaRPr>
          </a:p>
        </p:txBody>
      </p:sp>
      <p:sp>
        <p:nvSpPr>
          <p:cNvPr id="4" name="TextBox 3">
            <a:extLst>
              <a:ext uri="{FF2B5EF4-FFF2-40B4-BE49-F238E27FC236}">
                <a16:creationId xmlns:a16="http://schemas.microsoft.com/office/drawing/2014/main" id="{0231D8D8-41FA-3A79-6487-65E62A14A51A}"/>
              </a:ext>
            </a:extLst>
          </p:cNvPr>
          <p:cNvSpPr txBox="1"/>
          <p:nvPr/>
        </p:nvSpPr>
        <p:spPr>
          <a:xfrm>
            <a:off x="6874132" y="2274450"/>
            <a:ext cx="3160295" cy="369332"/>
          </a:xfrm>
          <a:prstGeom prst="rect">
            <a:avLst/>
          </a:prstGeom>
          <a:noFill/>
        </p:spPr>
        <p:txBody>
          <a:bodyPr wrap="square">
            <a:spAutoFit/>
          </a:bodyPr>
          <a:lstStyle/>
          <a:p>
            <a:pPr algn="r"/>
            <a:r>
              <a:rPr kumimoji="0" lang="en-US" sz="1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Geralt</a:t>
            </a:r>
            <a:endParaRPr lang="en-US" dirty="0">
              <a:solidFill>
                <a:schemeClr val="bg1"/>
              </a:solidFill>
            </a:endParaRPr>
          </a:p>
        </p:txBody>
      </p:sp>
      <p:pic>
        <p:nvPicPr>
          <p:cNvPr id="7" name="Picture 5">
            <a:extLst>
              <a:ext uri="{FF2B5EF4-FFF2-40B4-BE49-F238E27FC236}">
                <a16:creationId xmlns:a16="http://schemas.microsoft.com/office/drawing/2014/main" id="{CC1EF868-8ABF-F03C-F0EF-735B06AC5B5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p:blipFill>
        <p:spPr bwMode="auto">
          <a:xfrm>
            <a:off x="10276027" y="3692065"/>
            <a:ext cx="1748793" cy="1541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a:extLst>
              <a:ext uri="{FF2B5EF4-FFF2-40B4-BE49-F238E27FC236}">
                <a16:creationId xmlns:a16="http://schemas.microsoft.com/office/drawing/2014/main" id="{0BB16B7A-F769-7ABB-EAB2-01F16DE0864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p:blipFill>
        <p:spPr bwMode="auto">
          <a:xfrm>
            <a:off x="9183671" y="4647293"/>
            <a:ext cx="1541124" cy="1541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9624D129-C3B3-C7ED-0E56-FE67D5D17730}"/>
              </a:ext>
            </a:extLst>
          </p:cNvPr>
          <p:cNvSpPr txBox="1"/>
          <p:nvPr/>
        </p:nvSpPr>
        <p:spPr>
          <a:xfrm>
            <a:off x="7901547" y="5819085"/>
            <a:ext cx="3160295" cy="369332"/>
          </a:xfrm>
          <a:prstGeom prst="rect">
            <a:avLst/>
          </a:prstGeom>
          <a:noFill/>
        </p:spPr>
        <p:txBody>
          <a:bodyPr wrap="square">
            <a:spAutoFit/>
          </a:bodyPr>
          <a:lstStyle/>
          <a:p>
            <a:pPr algn="r"/>
            <a:r>
              <a:rPr kumimoji="0" lang="en-US" sz="1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IO-Images</a:t>
            </a:r>
            <a:endParaRPr lang="en-US" dirty="0">
              <a:solidFill>
                <a:schemeClr val="bg1"/>
              </a:solidFill>
            </a:endParaRPr>
          </a:p>
        </p:txBody>
      </p:sp>
    </p:spTree>
    <p:extLst>
      <p:ext uri="{BB962C8B-B14F-4D97-AF65-F5344CB8AC3E}">
        <p14:creationId xmlns:p14="http://schemas.microsoft.com/office/powerpoint/2010/main" val="36204569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1034149-A84C-CCC8-4FA5-68C8A4D72A7E}"/>
              </a:ext>
            </a:extLst>
          </p:cNvPr>
          <p:cNvSpPr txBox="1"/>
          <p:nvPr/>
        </p:nvSpPr>
        <p:spPr>
          <a:xfrm>
            <a:off x="120406" y="273738"/>
            <a:ext cx="7379729" cy="6407908"/>
          </a:xfrm>
          <a:prstGeom prst="rect">
            <a:avLst/>
          </a:prstGeom>
          <a:noFill/>
        </p:spPr>
        <p:txBody>
          <a:bodyPr wrap="square">
            <a:spAutoFit/>
          </a:bodyPr>
          <a:lstStyle/>
          <a:p>
            <a:pPr marL="223838" marR="0" lvl="0" indent="-223838" defTabSz="914400" rtl="0" eaLnBrk="1" fontAlgn="auto" latinLnBrk="0" hangingPunct="1">
              <a:lnSpc>
                <a:spcPct val="90000"/>
              </a:lnSpc>
              <a:spcBef>
                <a:spcPts val="0"/>
              </a:spcBef>
              <a:spcAft>
                <a:spcPts val="0"/>
              </a:spcAft>
              <a:buClrTx/>
              <a:buSzTx/>
              <a:buFontTx/>
              <a:buNone/>
              <a:tabLst/>
              <a:defRPr/>
            </a:pPr>
            <a:r>
              <a:rPr kumimoji="0" lang="en-US" sz="3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 Ignore </a:t>
            </a:r>
            <a:r>
              <a:rPr kumimoji="0" lang="en-US" sz="38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n-ea"/>
                <a:cs typeface="+mn-cs"/>
              </a:rPr>
              <a:t>Korihor’s</a:t>
            </a:r>
            <a:r>
              <a:rPr kumimoji="0" lang="en-US" sz="3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teachings and stay focused on your own work</a:t>
            </a:r>
          </a:p>
          <a:p>
            <a:pPr marL="223838" marR="0" lvl="0" indent="-223838" defTabSz="914400" rtl="0" eaLnBrk="1" fontAlgn="auto" latinLnBrk="0" hangingPunct="1">
              <a:lnSpc>
                <a:spcPct val="90000"/>
              </a:lnSpc>
              <a:spcBef>
                <a:spcPts val="0"/>
              </a:spcBef>
              <a:spcAft>
                <a:spcPts val="0"/>
              </a:spcAft>
              <a:buClrTx/>
              <a:buSzTx/>
              <a:buFontTx/>
              <a:buNone/>
              <a:tabLst/>
              <a:defRPr/>
            </a:pPr>
            <a:r>
              <a:rPr kumimoji="0" lang="en-US" sz="3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B. Get into a philosophical debate with </a:t>
            </a:r>
            <a:r>
              <a:rPr kumimoji="0" lang="en-US" sz="38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n-ea"/>
                <a:cs typeface="+mn-cs"/>
              </a:rPr>
              <a:t>Korihor</a:t>
            </a:r>
            <a:endParaRPr kumimoji="0" lang="en-US" sz="3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a:p>
            <a:pPr marL="223838" marR="0" lvl="0" indent="-223838" defTabSz="914400" rtl="0" eaLnBrk="1" fontAlgn="auto" latinLnBrk="0" hangingPunct="1">
              <a:lnSpc>
                <a:spcPct val="90000"/>
              </a:lnSpc>
              <a:spcBef>
                <a:spcPts val="0"/>
              </a:spcBef>
              <a:spcAft>
                <a:spcPts val="0"/>
              </a:spcAft>
              <a:buClrTx/>
              <a:buSzTx/>
              <a:buFontTx/>
              <a:buNone/>
              <a:tabLst/>
              <a:defRPr/>
            </a:pPr>
            <a:r>
              <a:rPr kumimoji="0" lang="en-US" sz="3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C. Talk to your friends who listened to </a:t>
            </a:r>
            <a:r>
              <a:rPr kumimoji="0" lang="en-US" sz="38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n-ea"/>
                <a:cs typeface="+mn-cs"/>
              </a:rPr>
              <a:t>Korihor</a:t>
            </a:r>
            <a:r>
              <a:rPr kumimoji="0" lang="en-US" sz="3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and learn about him through your friends</a:t>
            </a:r>
          </a:p>
          <a:p>
            <a:pPr marL="223838" marR="0" lvl="0" indent="-223838" defTabSz="914400" rtl="0" eaLnBrk="1" fontAlgn="auto" latinLnBrk="0" hangingPunct="1">
              <a:lnSpc>
                <a:spcPct val="90000"/>
              </a:lnSpc>
              <a:spcBef>
                <a:spcPts val="0"/>
              </a:spcBef>
              <a:spcAft>
                <a:spcPts val="0"/>
              </a:spcAft>
              <a:buClrTx/>
              <a:buSzTx/>
              <a:buFontTx/>
              <a:buNone/>
              <a:tabLst/>
              <a:defRPr/>
            </a:pPr>
            <a:r>
              <a:rPr kumimoji="0" lang="en-US" sz="3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D. Try to get </a:t>
            </a:r>
            <a:r>
              <a:rPr kumimoji="0" lang="en-US" sz="38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n-ea"/>
                <a:cs typeface="+mn-cs"/>
              </a:rPr>
              <a:t>Korihor</a:t>
            </a:r>
            <a:r>
              <a:rPr kumimoji="0" lang="en-US" sz="3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to leave town</a:t>
            </a:r>
          </a:p>
          <a:p>
            <a:pPr marL="223838" marR="0" lvl="0" indent="-223838" defTabSz="914400" rtl="0" eaLnBrk="1" fontAlgn="auto" latinLnBrk="0" hangingPunct="1">
              <a:lnSpc>
                <a:spcPct val="90000"/>
              </a:lnSpc>
              <a:spcBef>
                <a:spcPts val="0"/>
              </a:spcBef>
              <a:spcAft>
                <a:spcPts val="0"/>
              </a:spcAft>
              <a:buClrTx/>
              <a:buSzTx/>
              <a:buFontTx/>
              <a:buNone/>
              <a:tabLst/>
              <a:defRPr/>
            </a:pPr>
            <a:r>
              <a:rPr kumimoji="0" lang="en-US" sz="3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E. Start following </a:t>
            </a:r>
            <a:r>
              <a:rPr kumimoji="0" lang="en-US" sz="38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n-ea"/>
                <a:cs typeface="+mn-cs"/>
              </a:rPr>
              <a:t>Korihor</a:t>
            </a:r>
            <a:r>
              <a:rPr kumimoji="0" lang="en-US" sz="3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and convince others to do so also</a:t>
            </a:r>
          </a:p>
          <a:p>
            <a:pPr marL="223838" marR="0" lvl="0" indent="-223838" defTabSz="914400" rtl="0" eaLnBrk="1" fontAlgn="auto" latinLnBrk="0" hangingPunct="1">
              <a:lnSpc>
                <a:spcPct val="90000"/>
              </a:lnSpc>
              <a:spcBef>
                <a:spcPts val="0"/>
              </a:spcBef>
              <a:spcAft>
                <a:spcPts val="0"/>
              </a:spcAft>
              <a:buClrTx/>
              <a:buSzTx/>
              <a:buFontTx/>
              <a:buNone/>
              <a:tabLst/>
              <a:defRPr/>
            </a:pPr>
            <a:r>
              <a:rPr kumimoji="0" lang="en-US" sz="3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F. Talk to </a:t>
            </a:r>
            <a:r>
              <a:rPr kumimoji="0" lang="en-US" sz="38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n-ea"/>
                <a:cs typeface="+mn-cs"/>
              </a:rPr>
              <a:t>Korihor</a:t>
            </a:r>
            <a:r>
              <a:rPr kumimoji="0" lang="en-US" sz="3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and share your testimony of Jesus Christ with him</a:t>
            </a:r>
          </a:p>
        </p:txBody>
      </p:sp>
      <p:pic>
        <p:nvPicPr>
          <p:cNvPr id="2" name="Picture 5" descr="http://www.hdwallpaperspick.com/wp-content/uploads/2013/06/funny-monkey-1.jpg">
            <a:extLst>
              <a:ext uri="{FF2B5EF4-FFF2-40B4-BE49-F238E27FC236}">
                <a16:creationId xmlns:a16="http://schemas.microsoft.com/office/drawing/2014/main" id="{952A2DE3-4032-92D8-AD10-3E8C4E7DB2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8928" y="0"/>
            <a:ext cx="1966991" cy="1229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5">
            <a:extLst>
              <a:ext uri="{FF2B5EF4-FFF2-40B4-BE49-F238E27FC236}">
                <a16:creationId xmlns:a16="http://schemas.microsoft.com/office/drawing/2014/main" id="{F3AD0882-B310-8A73-A499-245B7A55AB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8103793" y="1229558"/>
            <a:ext cx="1855824" cy="1312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a:extLst>
              <a:ext uri="{FF2B5EF4-FFF2-40B4-BE49-F238E27FC236}">
                <a16:creationId xmlns:a16="http://schemas.microsoft.com/office/drawing/2014/main" id="{00A8792A-1D18-DE3B-B165-E23C1E967C2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p:blipFill>
        <p:spPr bwMode="auto">
          <a:xfrm>
            <a:off x="9031705" y="2541684"/>
            <a:ext cx="1845057" cy="1229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15C2ACA0-2654-8A42-1FE1-05EC03A614ED}"/>
              </a:ext>
            </a:extLst>
          </p:cNvPr>
          <p:cNvSpPr txBox="1"/>
          <p:nvPr/>
        </p:nvSpPr>
        <p:spPr>
          <a:xfrm>
            <a:off x="7777537" y="3507399"/>
            <a:ext cx="3160295" cy="369332"/>
          </a:xfrm>
          <a:prstGeom prst="rect">
            <a:avLst/>
          </a:prstGeom>
          <a:noFill/>
        </p:spPr>
        <p:txBody>
          <a:bodyPr wrap="square">
            <a:spAutoFit/>
          </a:bodyPr>
          <a:lstStyle/>
          <a:p>
            <a:pPr algn="r"/>
            <a:r>
              <a:rPr kumimoji="0" lang="en-US" sz="1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Geralt</a:t>
            </a:r>
            <a:endParaRPr lang="en-US" dirty="0">
              <a:solidFill>
                <a:schemeClr val="bg1"/>
              </a:solidFill>
            </a:endParaRPr>
          </a:p>
        </p:txBody>
      </p:sp>
      <p:sp>
        <p:nvSpPr>
          <p:cNvPr id="4" name="TextBox 3">
            <a:extLst>
              <a:ext uri="{FF2B5EF4-FFF2-40B4-BE49-F238E27FC236}">
                <a16:creationId xmlns:a16="http://schemas.microsoft.com/office/drawing/2014/main" id="{0231D8D8-41FA-3A79-6487-65E62A14A51A}"/>
              </a:ext>
            </a:extLst>
          </p:cNvPr>
          <p:cNvSpPr txBox="1"/>
          <p:nvPr/>
        </p:nvSpPr>
        <p:spPr>
          <a:xfrm>
            <a:off x="6874132" y="2274450"/>
            <a:ext cx="3160295" cy="369332"/>
          </a:xfrm>
          <a:prstGeom prst="rect">
            <a:avLst/>
          </a:prstGeom>
          <a:noFill/>
        </p:spPr>
        <p:txBody>
          <a:bodyPr wrap="square">
            <a:spAutoFit/>
          </a:bodyPr>
          <a:lstStyle/>
          <a:p>
            <a:pPr algn="r"/>
            <a:r>
              <a:rPr kumimoji="0" lang="en-US" sz="1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Geralt</a:t>
            </a:r>
            <a:endParaRPr lang="en-US" dirty="0">
              <a:solidFill>
                <a:schemeClr val="bg1"/>
              </a:solidFill>
            </a:endParaRPr>
          </a:p>
        </p:txBody>
      </p:sp>
      <p:pic>
        <p:nvPicPr>
          <p:cNvPr id="7" name="Picture 5">
            <a:extLst>
              <a:ext uri="{FF2B5EF4-FFF2-40B4-BE49-F238E27FC236}">
                <a16:creationId xmlns:a16="http://schemas.microsoft.com/office/drawing/2014/main" id="{CC1EF868-8ABF-F03C-F0EF-735B06AC5B5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p:blipFill>
        <p:spPr bwMode="auto">
          <a:xfrm>
            <a:off x="10276027" y="3692065"/>
            <a:ext cx="1748793" cy="1541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a:extLst>
              <a:ext uri="{FF2B5EF4-FFF2-40B4-BE49-F238E27FC236}">
                <a16:creationId xmlns:a16="http://schemas.microsoft.com/office/drawing/2014/main" id="{0BB16B7A-F769-7ABB-EAB2-01F16DE0864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p:blipFill>
        <p:spPr bwMode="auto">
          <a:xfrm>
            <a:off x="9183671" y="4647293"/>
            <a:ext cx="1541124" cy="1541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9624D129-C3B3-C7ED-0E56-FE67D5D17730}"/>
              </a:ext>
            </a:extLst>
          </p:cNvPr>
          <p:cNvSpPr txBox="1"/>
          <p:nvPr/>
        </p:nvSpPr>
        <p:spPr>
          <a:xfrm>
            <a:off x="7901547" y="5819085"/>
            <a:ext cx="3160295" cy="369332"/>
          </a:xfrm>
          <a:prstGeom prst="rect">
            <a:avLst/>
          </a:prstGeom>
          <a:noFill/>
        </p:spPr>
        <p:txBody>
          <a:bodyPr wrap="square">
            <a:spAutoFit/>
          </a:bodyPr>
          <a:lstStyle/>
          <a:p>
            <a:pPr algn="r"/>
            <a:r>
              <a:rPr kumimoji="0" lang="en-US" sz="1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IO-Images</a:t>
            </a:r>
            <a:endParaRPr lang="en-US" dirty="0">
              <a:solidFill>
                <a:schemeClr val="bg1"/>
              </a:solidFill>
            </a:endParaRPr>
          </a:p>
        </p:txBody>
      </p:sp>
      <p:pic>
        <p:nvPicPr>
          <p:cNvPr id="11" name="Picture 5">
            <a:extLst>
              <a:ext uri="{FF2B5EF4-FFF2-40B4-BE49-F238E27FC236}">
                <a16:creationId xmlns:a16="http://schemas.microsoft.com/office/drawing/2014/main" id="{E03F3BEA-FB62-69C1-62C8-331AA645E89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p:blipFill>
        <p:spPr bwMode="auto">
          <a:xfrm>
            <a:off x="7407667" y="5598289"/>
            <a:ext cx="1950017" cy="1259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17478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9E36ED6-D7FB-78D8-A703-63C2342DE439}"/>
              </a:ext>
            </a:extLst>
          </p:cNvPr>
          <p:cNvGraphicFramePr>
            <a:graphicFrameLocks noGrp="1"/>
          </p:cNvGraphicFramePr>
          <p:nvPr>
            <p:extLst>
              <p:ext uri="{D42A27DB-BD31-4B8C-83A1-F6EECF244321}">
                <p14:modId xmlns:p14="http://schemas.microsoft.com/office/powerpoint/2010/main" val="3808791932"/>
              </p:ext>
            </p:extLst>
          </p:nvPr>
        </p:nvGraphicFramePr>
        <p:xfrm>
          <a:off x="0" y="4"/>
          <a:ext cx="12192000" cy="6709022"/>
        </p:xfrm>
        <a:graphic>
          <a:graphicData uri="http://schemas.openxmlformats.org/drawingml/2006/table">
            <a:tbl>
              <a:tblPr firstRow="1" bandRow="1">
                <a:tableStyleId>{D03447BB-5D67-496B-8E87-E561075AD55C}</a:tableStyleId>
              </a:tblPr>
              <a:tblGrid>
                <a:gridCol w="4202130">
                  <a:extLst>
                    <a:ext uri="{9D8B030D-6E8A-4147-A177-3AD203B41FA5}">
                      <a16:colId xmlns:a16="http://schemas.microsoft.com/office/drawing/2014/main" val="3014386430"/>
                    </a:ext>
                  </a:extLst>
                </a:gridCol>
                <a:gridCol w="7989870">
                  <a:extLst>
                    <a:ext uri="{9D8B030D-6E8A-4147-A177-3AD203B41FA5}">
                      <a16:colId xmlns:a16="http://schemas.microsoft.com/office/drawing/2014/main" val="3312269088"/>
                    </a:ext>
                  </a:extLst>
                </a:gridCol>
              </a:tblGrid>
              <a:tr h="678018">
                <a:tc>
                  <a:txBody>
                    <a:bodyPr/>
                    <a:lstStyle/>
                    <a:p>
                      <a:r>
                        <a:rPr kumimoji="0" lang="en-US" sz="3600" b="1" i="0" u="none" strike="noStrike" kern="1200" cap="none" spc="0" normalizeH="0" baseline="0" dirty="0">
                          <a:ln>
                            <a:noFill/>
                          </a:ln>
                          <a:solidFill>
                            <a:schemeClr val="bg1"/>
                          </a:solidFill>
                          <a:effectLst>
                            <a:glow rad="190500">
                              <a:prstClr val="black">
                                <a:alpha val="75000"/>
                              </a:prstClr>
                            </a:glow>
                          </a:effectLst>
                          <a:uLnTx/>
                          <a:uFillTx/>
                          <a:latin typeface="+mn-lt"/>
                          <a:ea typeface="+mn-ea"/>
                          <a:cs typeface="+mn-cs"/>
                        </a:rPr>
                        <a:t>  Place</a:t>
                      </a:r>
                    </a:p>
                  </a:txBody>
                  <a:tcPr/>
                </a:tc>
                <a:tc>
                  <a:txBody>
                    <a:bodyPr/>
                    <a:lstStyle/>
                    <a:p>
                      <a:pPr marL="0" algn="l" defTabSz="914400" rtl="0" eaLnBrk="1" latinLnBrk="0" hangingPunct="1"/>
                      <a:r>
                        <a:rPr kumimoji="0" lang="en-US" sz="3600" b="1" i="0" u="none" strike="noStrike" kern="1200" cap="none" spc="0" normalizeH="0" baseline="0" dirty="0">
                          <a:ln>
                            <a:noFill/>
                          </a:ln>
                          <a:solidFill>
                            <a:schemeClr val="bg1"/>
                          </a:solidFill>
                          <a:effectLst>
                            <a:glow rad="190500">
                              <a:prstClr val="black">
                                <a:alpha val="75000"/>
                              </a:prstClr>
                            </a:glow>
                          </a:effectLst>
                          <a:uLnTx/>
                          <a:uFillTx/>
                          <a:latin typeface="+mn-lt"/>
                          <a:ea typeface="+mn-ea"/>
                          <a:cs typeface="+mn-cs"/>
                        </a:rPr>
                        <a:t>  </a:t>
                      </a:r>
                      <a:r>
                        <a:rPr kumimoji="0" lang="en-US" sz="3200" b="1" i="0" u="none" strike="noStrike" kern="1200" cap="none" spc="0" normalizeH="0" baseline="0" dirty="0">
                          <a:ln>
                            <a:noFill/>
                          </a:ln>
                          <a:solidFill>
                            <a:schemeClr val="bg1"/>
                          </a:solidFill>
                          <a:effectLst>
                            <a:glow rad="190500">
                              <a:prstClr val="black">
                                <a:alpha val="75000"/>
                              </a:prstClr>
                            </a:glow>
                          </a:effectLst>
                          <a:uLnTx/>
                          <a:uFillTx/>
                          <a:latin typeface="+mn-lt"/>
                          <a:ea typeface="+mn-ea"/>
                          <a:cs typeface="+mn-cs"/>
                        </a:rPr>
                        <a:t>Response to </a:t>
                      </a:r>
                      <a:r>
                        <a:rPr kumimoji="0" lang="en-US" sz="3200" b="1" i="0" u="none" strike="noStrike" kern="1200" cap="none" spc="0" normalizeH="0" baseline="0" dirty="0" err="1">
                          <a:ln>
                            <a:noFill/>
                          </a:ln>
                          <a:solidFill>
                            <a:schemeClr val="bg1"/>
                          </a:solidFill>
                          <a:effectLst>
                            <a:glow rad="190500">
                              <a:prstClr val="black">
                                <a:alpha val="75000"/>
                              </a:prstClr>
                            </a:glow>
                          </a:effectLst>
                          <a:uLnTx/>
                          <a:uFillTx/>
                          <a:latin typeface="+mn-lt"/>
                          <a:ea typeface="+mn-ea"/>
                          <a:cs typeface="+mn-cs"/>
                        </a:rPr>
                        <a:t>Korihor</a:t>
                      </a:r>
                      <a:endParaRPr kumimoji="0" lang="en-US" sz="3200" b="1" i="0" u="none" strike="noStrike" kern="1200" cap="none" spc="0" normalizeH="0" baseline="0" dirty="0">
                        <a:ln>
                          <a:noFill/>
                        </a:ln>
                        <a:solidFill>
                          <a:schemeClr val="bg1"/>
                        </a:solidFill>
                        <a:effectLst>
                          <a:glow rad="190500">
                            <a:prstClr val="black">
                              <a:alpha val="75000"/>
                            </a:prstClr>
                          </a:glow>
                        </a:effectLst>
                        <a:uLnTx/>
                        <a:uFillTx/>
                        <a:latin typeface="+mn-lt"/>
                        <a:ea typeface="+mn-ea"/>
                        <a:cs typeface="+mn-cs"/>
                      </a:endParaRPr>
                    </a:p>
                  </a:txBody>
                  <a:tcPr/>
                </a:tc>
                <a:extLst>
                  <a:ext uri="{0D108BD9-81ED-4DB2-BD59-A6C34878D82A}">
                    <a16:rowId xmlns:a16="http://schemas.microsoft.com/office/drawing/2014/main" val="1126340603"/>
                  </a:ext>
                </a:extLst>
              </a:tr>
              <a:tr h="18370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glow rad="190500">
                              <a:prstClr val="black">
                                <a:alpha val="75000"/>
                              </a:prstClr>
                            </a:glow>
                          </a:effectLst>
                          <a:uLnTx/>
                          <a:uFillTx/>
                          <a:latin typeface="+mn-lt"/>
                          <a:ea typeface="+mn-ea"/>
                          <a:cs typeface="+mn-cs"/>
                        </a:rPr>
                        <a:t>  Zarahemla</a:t>
                      </a:r>
                    </a:p>
                    <a:p>
                      <a:endParaRPr lang="en-US" sz="3600" dirty="0">
                        <a:solidFill>
                          <a:schemeClr val="bg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glow rad="190500">
                              <a:prstClr val="black">
                                <a:alpha val="75000"/>
                              </a:prstClr>
                            </a:glow>
                          </a:effectLst>
                          <a:uLnTx/>
                          <a:uFillTx/>
                          <a:latin typeface="+mn-lt"/>
                          <a:ea typeface="+mn-ea"/>
                          <a:cs typeface="+mn-cs"/>
                        </a:rPr>
                        <a:t>“Many people” followed </a:t>
                      </a:r>
                      <a:r>
                        <a:rPr kumimoji="0" lang="en-US" sz="3200" b="1" i="0" u="none" strike="noStrike" kern="1200" cap="none" spc="0" normalizeH="0" baseline="0" noProof="0" dirty="0" err="1">
                          <a:ln>
                            <a:noFill/>
                          </a:ln>
                          <a:solidFill>
                            <a:schemeClr val="bg1"/>
                          </a:solidFill>
                          <a:effectLst>
                            <a:glow rad="190500">
                              <a:prstClr val="black">
                                <a:alpha val="75000"/>
                              </a:prstClr>
                            </a:glow>
                          </a:effectLst>
                          <a:uLnTx/>
                          <a:uFillTx/>
                          <a:latin typeface="+mn-lt"/>
                          <a:ea typeface="+mn-ea"/>
                          <a:cs typeface="+mn-cs"/>
                        </a:rPr>
                        <a:t>Korihor’s</a:t>
                      </a:r>
                      <a:r>
                        <a:rPr kumimoji="0" lang="en-US" sz="3200" b="1" i="0" u="none" strike="noStrike" kern="1200" cap="none" spc="0" normalizeH="0" baseline="0" noProof="0" dirty="0">
                          <a:ln>
                            <a:noFill/>
                          </a:ln>
                          <a:solidFill>
                            <a:schemeClr val="bg1"/>
                          </a:solidFill>
                          <a:effectLst>
                            <a:glow rad="190500">
                              <a:prstClr val="black">
                                <a:alpha val="75000"/>
                              </a:prstClr>
                            </a:glow>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glow rad="190500">
                              <a:prstClr val="black">
                                <a:alpha val="75000"/>
                              </a:prstClr>
                            </a:glow>
                          </a:effectLst>
                          <a:uLnTx/>
                          <a:uFillTx/>
                          <a:latin typeface="+mn-lt"/>
                          <a:ea typeface="+mn-ea"/>
                          <a:cs typeface="+mn-cs"/>
                        </a:rPr>
                        <a:t>    teachings</a:t>
                      </a:r>
                    </a:p>
                    <a:p>
                      <a:endParaRPr lang="en-US" sz="3200" dirty="0">
                        <a:solidFill>
                          <a:schemeClr val="bg1"/>
                        </a:solidFill>
                      </a:endParaRPr>
                    </a:p>
                  </a:txBody>
                  <a:tcPr/>
                </a:tc>
                <a:extLst>
                  <a:ext uri="{0D108BD9-81ED-4DB2-BD59-A6C34878D82A}">
                    <a16:rowId xmlns:a16="http://schemas.microsoft.com/office/drawing/2014/main" val="4294787295"/>
                  </a:ext>
                </a:extLst>
              </a:tr>
              <a:tr h="1506274">
                <a:tc>
                  <a:txBody>
                    <a:bodyPr/>
                    <a:lstStyle/>
                    <a:p>
                      <a:endParaRPr lang="en-US" sz="3600" dirty="0">
                        <a:solidFill>
                          <a:schemeClr val="bg1"/>
                        </a:solidFill>
                      </a:endParaRPr>
                    </a:p>
                  </a:txBody>
                  <a:tcPr/>
                </a:tc>
                <a:tc>
                  <a:txBody>
                    <a:bodyPr/>
                    <a:lstStyle/>
                    <a:p>
                      <a:endParaRPr lang="en-US" sz="3200" dirty="0">
                        <a:solidFill>
                          <a:schemeClr val="bg1"/>
                        </a:solidFill>
                      </a:endParaRPr>
                    </a:p>
                  </a:txBody>
                  <a:tcPr/>
                </a:tc>
                <a:extLst>
                  <a:ext uri="{0D108BD9-81ED-4DB2-BD59-A6C34878D82A}">
                    <a16:rowId xmlns:a16="http://schemas.microsoft.com/office/drawing/2014/main" val="2316486339"/>
                  </a:ext>
                </a:extLst>
              </a:tr>
              <a:tr h="2687666">
                <a:tc>
                  <a:txBody>
                    <a:bodyPr/>
                    <a:lstStyle/>
                    <a:p>
                      <a:endParaRPr lang="en-US" sz="3600" dirty="0">
                        <a:solidFill>
                          <a:schemeClr val="bg1"/>
                        </a:solidFill>
                      </a:endParaRPr>
                    </a:p>
                  </a:txBody>
                  <a:tcPr/>
                </a:tc>
                <a:tc>
                  <a:txBody>
                    <a:bodyPr/>
                    <a:lstStyle/>
                    <a:p>
                      <a:endParaRPr lang="en-US" sz="3200" dirty="0">
                        <a:solidFill>
                          <a:schemeClr val="bg1"/>
                        </a:solidFill>
                      </a:endParaRPr>
                    </a:p>
                  </a:txBody>
                  <a:tcPr/>
                </a:tc>
                <a:extLst>
                  <a:ext uri="{0D108BD9-81ED-4DB2-BD59-A6C34878D82A}">
                    <a16:rowId xmlns:a16="http://schemas.microsoft.com/office/drawing/2014/main" val="3780124794"/>
                  </a:ext>
                </a:extLst>
              </a:tr>
            </a:tbl>
          </a:graphicData>
        </a:graphic>
      </p:graphicFrame>
      <p:cxnSp>
        <p:nvCxnSpPr>
          <p:cNvPr id="6" name="Straight Connector 5">
            <a:extLst>
              <a:ext uri="{FF2B5EF4-FFF2-40B4-BE49-F238E27FC236}">
                <a16:creationId xmlns:a16="http://schemas.microsoft.com/office/drawing/2014/main" id="{4D1C2744-FF16-5CB4-8B2D-B7CBB636723A}"/>
              </a:ext>
            </a:extLst>
          </p:cNvPr>
          <p:cNvCxnSpPr/>
          <p:nvPr/>
        </p:nvCxnSpPr>
        <p:spPr>
          <a:xfrm>
            <a:off x="4202130" y="0"/>
            <a:ext cx="0" cy="685799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97890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9E36ED6-D7FB-78D8-A703-63C2342DE439}"/>
              </a:ext>
            </a:extLst>
          </p:cNvPr>
          <p:cNvGraphicFramePr>
            <a:graphicFrameLocks noGrp="1"/>
          </p:cNvGraphicFramePr>
          <p:nvPr>
            <p:extLst>
              <p:ext uri="{D42A27DB-BD31-4B8C-83A1-F6EECF244321}">
                <p14:modId xmlns:p14="http://schemas.microsoft.com/office/powerpoint/2010/main" val="3472601170"/>
              </p:ext>
            </p:extLst>
          </p:nvPr>
        </p:nvGraphicFramePr>
        <p:xfrm>
          <a:off x="0" y="4"/>
          <a:ext cx="12192000" cy="7098604"/>
        </p:xfrm>
        <a:graphic>
          <a:graphicData uri="http://schemas.openxmlformats.org/drawingml/2006/table">
            <a:tbl>
              <a:tblPr firstRow="1" bandRow="1">
                <a:tableStyleId>{D03447BB-5D67-496B-8E87-E561075AD55C}</a:tableStyleId>
              </a:tblPr>
              <a:tblGrid>
                <a:gridCol w="4202130">
                  <a:extLst>
                    <a:ext uri="{9D8B030D-6E8A-4147-A177-3AD203B41FA5}">
                      <a16:colId xmlns:a16="http://schemas.microsoft.com/office/drawing/2014/main" val="3014386430"/>
                    </a:ext>
                  </a:extLst>
                </a:gridCol>
                <a:gridCol w="7989870">
                  <a:extLst>
                    <a:ext uri="{9D8B030D-6E8A-4147-A177-3AD203B41FA5}">
                      <a16:colId xmlns:a16="http://schemas.microsoft.com/office/drawing/2014/main" val="3312269088"/>
                    </a:ext>
                  </a:extLst>
                </a:gridCol>
              </a:tblGrid>
              <a:tr h="678018">
                <a:tc>
                  <a:txBody>
                    <a:bodyPr/>
                    <a:lstStyle/>
                    <a:p>
                      <a:r>
                        <a:rPr kumimoji="0" lang="en-US" sz="3600" b="1" i="0" u="none" strike="noStrike" kern="1200" cap="none" spc="0" normalizeH="0" baseline="0" dirty="0">
                          <a:ln>
                            <a:noFill/>
                          </a:ln>
                          <a:solidFill>
                            <a:schemeClr val="bg1"/>
                          </a:solidFill>
                          <a:effectLst>
                            <a:glow rad="190500">
                              <a:prstClr val="black">
                                <a:alpha val="75000"/>
                              </a:prstClr>
                            </a:glow>
                          </a:effectLst>
                          <a:uLnTx/>
                          <a:uFillTx/>
                          <a:latin typeface="+mn-lt"/>
                          <a:ea typeface="+mn-ea"/>
                          <a:cs typeface="+mn-cs"/>
                        </a:rPr>
                        <a:t>  Place</a:t>
                      </a:r>
                    </a:p>
                  </a:txBody>
                  <a:tcPr/>
                </a:tc>
                <a:tc>
                  <a:txBody>
                    <a:bodyPr/>
                    <a:lstStyle/>
                    <a:p>
                      <a:pPr marL="0" algn="l" defTabSz="914400" rtl="0" eaLnBrk="1" latinLnBrk="0" hangingPunct="1"/>
                      <a:r>
                        <a:rPr kumimoji="0" lang="en-US" sz="3600" b="1" i="0" u="none" strike="noStrike" kern="1200" cap="none" spc="0" normalizeH="0" baseline="0" dirty="0">
                          <a:ln>
                            <a:noFill/>
                          </a:ln>
                          <a:solidFill>
                            <a:schemeClr val="bg1"/>
                          </a:solidFill>
                          <a:effectLst>
                            <a:glow rad="190500">
                              <a:prstClr val="black">
                                <a:alpha val="75000"/>
                              </a:prstClr>
                            </a:glow>
                          </a:effectLst>
                          <a:uLnTx/>
                          <a:uFillTx/>
                          <a:latin typeface="+mn-lt"/>
                          <a:ea typeface="+mn-ea"/>
                          <a:cs typeface="+mn-cs"/>
                        </a:rPr>
                        <a:t>  </a:t>
                      </a:r>
                      <a:r>
                        <a:rPr kumimoji="0" lang="en-US" sz="3200" b="1" i="0" u="none" strike="noStrike" kern="1200" cap="none" spc="0" normalizeH="0" baseline="0" dirty="0">
                          <a:ln>
                            <a:noFill/>
                          </a:ln>
                          <a:solidFill>
                            <a:schemeClr val="bg1"/>
                          </a:solidFill>
                          <a:effectLst>
                            <a:glow rad="190500">
                              <a:prstClr val="black">
                                <a:alpha val="75000"/>
                              </a:prstClr>
                            </a:glow>
                          </a:effectLst>
                          <a:uLnTx/>
                          <a:uFillTx/>
                          <a:latin typeface="+mn-lt"/>
                          <a:ea typeface="+mn-ea"/>
                          <a:cs typeface="+mn-cs"/>
                        </a:rPr>
                        <a:t>Response to </a:t>
                      </a:r>
                      <a:r>
                        <a:rPr kumimoji="0" lang="en-US" sz="3200" b="1" i="0" u="none" strike="noStrike" kern="1200" cap="none" spc="0" normalizeH="0" baseline="0" dirty="0" err="1">
                          <a:ln>
                            <a:noFill/>
                          </a:ln>
                          <a:solidFill>
                            <a:schemeClr val="bg1"/>
                          </a:solidFill>
                          <a:effectLst>
                            <a:glow rad="190500">
                              <a:prstClr val="black">
                                <a:alpha val="75000"/>
                              </a:prstClr>
                            </a:glow>
                          </a:effectLst>
                          <a:uLnTx/>
                          <a:uFillTx/>
                          <a:latin typeface="+mn-lt"/>
                          <a:ea typeface="+mn-ea"/>
                          <a:cs typeface="+mn-cs"/>
                        </a:rPr>
                        <a:t>Korihor</a:t>
                      </a:r>
                      <a:endParaRPr kumimoji="0" lang="en-US" sz="3200" b="1" i="0" u="none" strike="noStrike" kern="1200" cap="none" spc="0" normalizeH="0" baseline="0" dirty="0">
                        <a:ln>
                          <a:noFill/>
                        </a:ln>
                        <a:solidFill>
                          <a:schemeClr val="bg1"/>
                        </a:solidFill>
                        <a:effectLst>
                          <a:glow rad="190500">
                            <a:prstClr val="black">
                              <a:alpha val="75000"/>
                            </a:prstClr>
                          </a:glow>
                        </a:effectLst>
                        <a:uLnTx/>
                        <a:uFillTx/>
                        <a:latin typeface="+mn-lt"/>
                        <a:ea typeface="+mn-ea"/>
                        <a:cs typeface="+mn-cs"/>
                      </a:endParaRPr>
                    </a:p>
                  </a:txBody>
                  <a:tcPr/>
                </a:tc>
                <a:extLst>
                  <a:ext uri="{0D108BD9-81ED-4DB2-BD59-A6C34878D82A}">
                    <a16:rowId xmlns:a16="http://schemas.microsoft.com/office/drawing/2014/main" val="1126340603"/>
                  </a:ext>
                </a:extLst>
              </a:tr>
              <a:tr h="18370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glow rad="190500">
                              <a:prstClr val="black">
                                <a:alpha val="75000"/>
                              </a:prstClr>
                            </a:glow>
                          </a:effectLst>
                          <a:uLnTx/>
                          <a:uFillTx/>
                          <a:latin typeface="+mn-lt"/>
                          <a:ea typeface="+mn-ea"/>
                          <a:cs typeface="+mn-cs"/>
                        </a:rPr>
                        <a:t>  Zarahemla</a:t>
                      </a:r>
                    </a:p>
                    <a:p>
                      <a:endParaRPr lang="en-US" sz="3600" dirty="0">
                        <a:solidFill>
                          <a:schemeClr val="bg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glow rad="190500">
                              <a:prstClr val="black">
                                <a:alpha val="75000"/>
                              </a:prstClr>
                            </a:glow>
                          </a:effectLst>
                          <a:uLnTx/>
                          <a:uFillTx/>
                          <a:latin typeface="+mn-lt"/>
                          <a:ea typeface="+mn-ea"/>
                          <a:cs typeface="+mn-cs"/>
                        </a:rPr>
                        <a:t>“Many people” followed </a:t>
                      </a:r>
                      <a:r>
                        <a:rPr kumimoji="0" lang="en-US" sz="3200" b="1" i="0" u="none" strike="noStrike" kern="1200" cap="none" spc="0" normalizeH="0" baseline="0" noProof="0" dirty="0" err="1">
                          <a:ln>
                            <a:noFill/>
                          </a:ln>
                          <a:solidFill>
                            <a:schemeClr val="bg1"/>
                          </a:solidFill>
                          <a:effectLst>
                            <a:glow rad="190500">
                              <a:prstClr val="black">
                                <a:alpha val="75000"/>
                              </a:prstClr>
                            </a:glow>
                          </a:effectLst>
                          <a:uLnTx/>
                          <a:uFillTx/>
                          <a:latin typeface="+mn-lt"/>
                          <a:ea typeface="+mn-ea"/>
                          <a:cs typeface="+mn-cs"/>
                        </a:rPr>
                        <a:t>Korihor’s</a:t>
                      </a:r>
                      <a:r>
                        <a:rPr kumimoji="0" lang="en-US" sz="3200" b="1" i="0" u="none" strike="noStrike" kern="1200" cap="none" spc="0" normalizeH="0" baseline="0" noProof="0" dirty="0">
                          <a:ln>
                            <a:noFill/>
                          </a:ln>
                          <a:solidFill>
                            <a:schemeClr val="bg1"/>
                          </a:solidFill>
                          <a:effectLst>
                            <a:glow rad="190500">
                              <a:prstClr val="black">
                                <a:alpha val="75000"/>
                              </a:prstClr>
                            </a:glow>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glow rad="190500">
                              <a:prstClr val="black">
                                <a:alpha val="75000"/>
                              </a:prstClr>
                            </a:glow>
                          </a:effectLst>
                          <a:uLnTx/>
                          <a:uFillTx/>
                          <a:latin typeface="+mn-lt"/>
                          <a:ea typeface="+mn-ea"/>
                          <a:cs typeface="+mn-cs"/>
                        </a:rPr>
                        <a:t>    teachings</a:t>
                      </a:r>
                    </a:p>
                    <a:p>
                      <a:endParaRPr lang="en-US" sz="3200" dirty="0">
                        <a:solidFill>
                          <a:schemeClr val="bg1"/>
                        </a:solidFill>
                      </a:endParaRPr>
                    </a:p>
                  </a:txBody>
                  <a:tcPr/>
                </a:tc>
                <a:extLst>
                  <a:ext uri="{0D108BD9-81ED-4DB2-BD59-A6C34878D82A}">
                    <a16:rowId xmlns:a16="http://schemas.microsoft.com/office/drawing/2014/main" val="4294787295"/>
                  </a:ext>
                </a:extLst>
              </a:tr>
              <a:tr h="15062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glow rad="190500">
                              <a:prstClr val="black">
                                <a:alpha val="75000"/>
                              </a:prstClr>
                            </a:glow>
                          </a:effectLst>
                          <a:uLnTx/>
                          <a:uFillTx/>
                          <a:latin typeface="+mn-lt"/>
                          <a:ea typeface="+mn-ea"/>
                          <a:cs typeface="+mn-cs"/>
                        </a:rPr>
                        <a:t>  </a:t>
                      </a:r>
                      <a:r>
                        <a:rPr kumimoji="0" lang="en-US" sz="3600" b="1" i="0" u="none" strike="noStrike" kern="1200" cap="none" spc="0" normalizeH="0" baseline="0" noProof="0" dirty="0" err="1">
                          <a:ln>
                            <a:noFill/>
                          </a:ln>
                          <a:solidFill>
                            <a:schemeClr val="bg1"/>
                          </a:solidFill>
                          <a:effectLst>
                            <a:glow rad="190500">
                              <a:prstClr val="black">
                                <a:alpha val="75000"/>
                              </a:prstClr>
                            </a:glow>
                          </a:effectLst>
                          <a:uLnTx/>
                          <a:uFillTx/>
                          <a:latin typeface="+mn-lt"/>
                          <a:ea typeface="+mn-ea"/>
                          <a:cs typeface="+mn-cs"/>
                        </a:rPr>
                        <a:t>Jershon</a:t>
                      </a:r>
                      <a:endParaRPr kumimoji="0" lang="en-US" sz="3600" b="1" i="0" u="none" strike="noStrike" kern="1200" cap="none" spc="0" normalizeH="0" baseline="0" noProof="0" dirty="0">
                        <a:ln>
                          <a:noFill/>
                        </a:ln>
                        <a:solidFill>
                          <a:schemeClr val="bg1"/>
                        </a:solidFill>
                        <a:effectLst>
                          <a:glow rad="190500">
                            <a:prstClr val="black">
                              <a:alpha val="75000"/>
                            </a:prstClr>
                          </a:glow>
                        </a:effectLst>
                        <a:uLnTx/>
                        <a:uFillTx/>
                        <a:latin typeface="+mn-lt"/>
                        <a:ea typeface="+mn-ea"/>
                        <a:cs typeface="+mn-cs"/>
                      </a:endParaRPr>
                    </a:p>
                    <a:p>
                      <a:endParaRPr lang="en-US" sz="3600" dirty="0">
                        <a:solidFill>
                          <a:schemeClr val="bg1"/>
                        </a:solidFill>
                      </a:endParaRPr>
                    </a:p>
                  </a:txBody>
                  <a:tcPr/>
                </a:tc>
                <a:tc>
                  <a:txBody>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glow rad="190500">
                              <a:prstClr val="black">
                                <a:alpha val="75000"/>
                              </a:prstClr>
                            </a:glow>
                          </a:effectLst>
                          <a:uLnTx/>
                          <a:uFillTx/>
                          <a:latin typeface="+mn-lt"/>
                          <a:ea typeface="+mn-ea"/>
                          <a:cs typeface="+mn-cs"/>
                        </a:rPr>
                        <a:t>Ammon “caused that [</a:t>
                      </a:r>
                      <a:r>
                        <a:rPr kumimoji="0" lang="en-US" sz="3200" b="1" i="0" u="none" strike="noStrike" kern="1200" cap="none" spc="0" normalizeH="0" baseline="0" noProof="0" dirty="0" err="1">
                          <a:ln>
                            <a:noFill/>
                          </a:ln>
                          <a:solidFill>
                            <a:schemeClr val="bg1"/>
                          </a:solidFill>
                          <a:effectLst>
                            <a:glow rad="190500">
                              <a:prstClr val="black">
                                <a:alpha val="75000"/>
                              </a:prstClr>
                            </a:glow>
                          </a:effectLst>
                          <a:uLnTx/>
                          <a:uFillTx/>
                          <a:latin typeface="+mn-lt"/>
                          <a:ea typeface="+mn-ea"/>
                          <a:cs typeface="+mn-cs"/>
                        </a:rPr>
                        <a:t>Korihor</a:t>
                      </a:r>
                      <a:r>
                        <a:rPr kumimoji="0" lang="en-US" sz="3200" b="1" i="0" u="none" strike="noStrike" kern="1200" cap="none" spc="0" normalizeH="0" baseline="0" noProof="0" dirty="0">
                          <a:ln>
                            <a:noFill/>
                          </a:ln>
                          <a:solidFill>
                            <a:schemeClr val="bg1"/>
                          </a:solidFill>
                          <a:effectLst>
                            <a:glow rad="190500">
                              <a:prstClr val="black">
                                <a:alpha val="75000"/>
                              </a:prstClr>
                            </a:glow>
                          </a:effectLst>
                          <a:uLnTx/>
                          <a:uFillTx/>
                          <a:latin typeface="+mn-lt"/>
                          <a:ea typeface="+mn-ea"/>
                          <a:cs typeface="+mn-cs"/>
                        </a:rPr>
                        <a:t>] should be carried out of the land.”</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glow rad="190500">
                              <a:prstClr val="black">
                                <a:alpha val="75000"/>
                              </a:prstClr>
                            </a:glow>
                          </a:effectLst>
                          <a:uLnTx/>
                          <a:uFillTx/>
                          <a:latin typeface="+mn-lt"/>
                          <a:ea typeface="+mn-ea"/>
                          <a:cs typeface="+mn-cs"/>
                        </a:rPr>
                        <a:t>Alma 30:21</a:t>
                      </a:r>
                    </a:p>
                    <a:p>
                      <a:endParaRPr lang="en-US" sz="3200" dirty="0">
                        <a:solidFill>
                          <a:schemeClr val="bg1"/>
                        </a:solidFill>
                      </a:endParaRPr>
                    </a:p>
                  </a:txBody>
                  <a:tcPr/>
                </a:tc>
                <a:extLst>
                  <a:ext uri="{0D108BD9-81ED-4DB2-BD59-A6C34878D82A}">
                    <a16:rowId xmlns:a16="http://schemas.microsoft.com/office/drawing/2014/main" val="2316486339"/>
                  </a:ext>
                </a:extLst>
              </a:tr>
              <a:tr h="2687666">
                <a:tc>
                  <a:txBody>
                    <a:bodyPr/>
                    <a:lstStyle/>
                    <a:p>
                      <a:endParaRPr lang="en-US" sz="3600" dirty="0">
                        <a:solidFill>
                          <a:schemeClr val="bg1"/>
                        </a:solidFill>
                      </a:endParaRPr>
                    </a:p>
                  </a:txBody>
                  <a:tcPr/>
                </a:tc>
                <a:tc>
                  <a:txBody>
                    <a:bodyPr/>
                    <a:lstStyle/>
                    <a:p>
                      <a:endParaRPr lang="en-US" sz="3200" dirty="0">
                        <a:solidFill>
                          <a:schemeClr val="bg1"/>
                        </a:solidFill>
                      </a:endParaRPr>
                    </a:p>
                  </a:txBody>
                  <a:tcPr/>
                </a:tc>
                <a:extLst>
                  <a:ext uri="{0D108BD9-81ED-4DB2-BD59-A6C34878D82A}">
                    <a16:rowId xmlns:a16="http://schemas.microsoft.com/office/drawing/2014/main" val="3780124794"/>
                  </a:ext>
                </a:extLst>
              </a:tr>
            </a:tbl>
          </a:graphicData>
        </a:graphic>
      </p:graphicFrame>
      <p:cxnSp>
        <p:nvCxnSpPr>
          <p:cNvPr id="6" name="Straight Connector 5">
            <a:extLst>
              <a:ext uri="{FF2B5EF4-FFF2-40B4-BE49-F238E27FC236}">
                <a16:creationId xmlns:a16="http://schemas.microsoft.com/office/drawing/2014/main" id="{4D1C2744-FF16-5CB4-8B2D-B7CBB636723A}"/>
              </a:ext>
            </a:extLst>
          </p:cNvPr>
          <p:cNvCxnSpPr/>
          <p:nvPr/>
        </p:nvCxnSpPr>
        <p:spPr>
          <a:xfrm>
            <a:off x="4202130" y="0"/>
            <a:ext cx="0" cy="685799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1450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9E36ED6-D7FB-78D8-A703-63C2342DE439}"/>
              </a:ext>
            </a:extLst>
          </p:cNvPr>
          <p:cNvGraphicFramePr>
            <a:graphicFrameLocks noGrp="1"/>
          </p:cNvGraphicFramePr>
          <p:nvPr/>
        </p:nvGraphicFramePr>
        <p:xfrm>
          <a:off x="0" y="4"/>
          <a:ext cx="12192000" cy="7184618"/>
        </p:xfrm>
        <a:graphic>
          <a:graphicData uri="http://schemas.openxmlformats.org/drawingml/2006/table">
            <a:tbl>
              <a:tblPr firstRow="1" bandRow="1">
                <a:tableStyleId>{D03447BB-5D67-496B-8E87-E561075AD55C}</a:tableStyleId>
              </a:tblPr>
              <a:tblGrid>
                <a:gridCol w="4202130">
                  <a:extLst>
                    <a:ext uri="{9D8B030D-6E8A-4147-A177-3AD203B41FA5}">
                      <a16:colId xmlns:a16="http://schemas.microsoft.com/office/drawing/2014/main" val="3014386430"/>
                    </a:ext>
                  </a:extLst>
                </a:gridCol>
                <a:gridCol w="7989870">
                  <a:extLst>
                    <a:ext uri="{9D8B030D-6E8A-4147-A177-3AD203B41FA5}">
                      <a16:colId xmlns:a16="http://schemas.microsoft.com/office/drawing/2014/main" val="3312269088"/>
                    </a:ext>
                  </a:extLst>
                </a:gridCol>
              </a:tblGrid>
              <a:tr h="678018">
                <a:tc>
                  <a:txBody>
                    <a:bodyPr/>
                    <a:lstStyle/>
                    <a:p>
                      <a:r>
                        <a:rPr kumimoji="0" lang="en-US" sz="3600" b="1" i="0" u="none" strike="noStrike" kern="1200" cap="none" spc="0" normalizeH="0" baseline="0" dirty="0">
                          <a:ln>
                            <a:noFill/>
                          </a:ln>
                          <a:solidFill>
                            <a:schemeClr val="bg1"/>
                          </a:solidFill>
                          <a:effectLst>
                            <a:glow rad="190500">
                              <a:prstClr val="black">
                                <a:alpha val="75000"/>
                              </a:prstClr>
                            </a:glow>
                          </a:effectLst>
                          <a:uLnTx/>
                          <a:uFillTx/>
                          <a:latin typeface="+mn-lt"/>
                          <a:ea typeface="+mn-ea"/>
                          <a:cs typeface="+mn-cs"/>
                        </a:rPr>
                        <a:t>  Place</a:t>
                      </a:r>
                    </a:p>
                  </a:txBody>
                  <a:tcPr/>
                </a:tc>
                <a:tc>
                  <a:txBody>
                    <a:bodyPr/>
                    <a:lstStyle/>
                    <a:p>
                      <a:pPr marL="0" algn="l" defTabSz="914400" rtl="0" eaLnBrk="1" latinLnBrk="0" hangingPunct="1"/>
                      <a:r>
                        <a:rPr kumimoji="0" lang="en-US" sz="3600" b="1" i="0" u="none" strike="noStrike" kern="1200" cap="none" spc="0" normalizeH="0" baseline="0" dirty="0">
                          <a:ln>
                            <a:noFill/>
                          </a:ln>
                          <a:solidFill>
                            <a:schemeClr val="bg1"/>
                          </a:solidFill>
                          <a:effectLst>
                            <a:glow rad="190500">
                              <a:prstClr val="black">
                                <a:alpha val="75000"/>
                              </a:prstClr>
                            </a:glow>
                          </a:effectLst>
                          <a:uLnTx/>
                          <a:uFillTx/>
                          <a:latin typeface="+mn-lt"/>
                          <a:ea typeface="+mn-ea"/>
                          <a:cs typeface="+mn-cs"/>
                        </a:rPr>
                        <a:t>  </a:t>
                      </a:r>
                      <a:r>
                        <a:rPr kumimoji="0" lang="en-US" sz="3200" b="1" i="0" u="none" strike="noStrike" kern="1200" cap="none" spc="0" normalizeH="0" baseline="0" dirty="0">
                          <a:ln>
                            <a:noFill/>
                          </a:ln>
                          <a:solidFill>
                            <a:schemeClr val="bg1"/>
                          </a:solidFill>
                          <a:effectLst>
                            <a:glow rad="190500">
                              <a:prstClr val="black">
                                <a:alpha val="75000"/>
                              </a:prstClr>
                            </a:glow>
                          </a:effectLst>
                          <a:uLnTx/>
                          <a:uFillTx/>
                          <a:latin typeface="+mn-lt"/>
                          <a:ea typeface="+mn-ea"/>
                          <a:cs typeface="+mn-cs"/>
                        </a:rPr>
                        <a:t>Response to </a:t>
                      </a:r>
                      <a:r>
                        <a:rPr kumimoji="0" lang="en-US" sz="3200" b="1" i="0" u="none" strike="noStrike" kern="1200" cap="none" spc="0" normalizeH="0" baseline="0" dirty="0" err="1">
                          <a:ln>
                            <a:noFill/>
                          </a:ln>
                          <a:solidFill>
                            <a:schemeClr val="bg1"/>
                          </a:solidFill>
                          <a:effectLst>
                            <a:glow rad="190500">
                              <a:prstClr val="black">
                                <a:alpha val="75000"/>
                              </a:prstClr>
                            </a:glow>
                          </a:effectLst>
                          <a:uLnTx/>
                          <a:uFillTx/>
                          <a:latin typeface="+mn-lt"/>
                          <a:ea typeface="+mn-ea"/>
                          <a:cs typeface="+mn-cs"/>
                        </a:rPr>
                        <a:t>Korihor</a:t>
                      </a:r>
                      <a:endParaRPr kumimoji="0" lang="en-US" sz="3200" b="1" i="0" u="none" strike="noStrike" kern="1200" cap="none" spc="0" normalizeH="0" baseline="0" dirty="0">
                        <a:ln>
                          <a:noFill/>
                        </a:ln>
                        <a:solidFill>
                          <a:schemeClr val="bg1"/>
                        </a:solidFill>
                        <a:effectLst>
                          <a:glow rad="190500">
                            <a:prstClr val="black">
                              <a:alpha val="75000"/>
                            </a:prstClr>
                          </a:glow>
                        </a:effectLst>
                        <a:uLnTx/>
                        <a:uFillTx/>
                        <a:latin typeface="+mn-lt"/>
                        <a:ea typeface="+mn-ea"/>
                        <a:cs typeface="+mn-cs"/>
                      </a:endParaRPr>
                    </a:p>
                  </a:txBody>
                  <a:tcPr/>
                </a:tc>
                <a:extLst>
                  <a:ext uri="{0D108BD9-81ED-4DB2-BD59-A6C34878D82A}">
                    <a16:rowId xmlns:a16="http://schemas.microsoft.com/office/drawing/2014/main" val="1126340603"/>
                  </a:ext>
                </a:extLst>
              </a:tr>
              <a:tr h="18370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glow rad="190500">
                              <a:prstClr val="black">
                                <a:alpha val="75000"/>
                              </a:prstClr>
                            </a:glow>
                          </a:effectLst>
                          <a:uLnTx/>
                          <a:uFillTx/>
                          <a:latin typeface="+mn-lt"/>
                          <a:ea typeface="+mn-ea"/>
                          <a:cs typeface="+mn-cs"/>
                        </a:rPr>
                        <a:t>  Zarahemla</a:t>
                      </a:r>
                    </a:p>
                    <a:p>
                      <a:endParaRPr lang="en-US" sz="3600" dirty="0">
                        <a:solidFill>
                          <a:schemeClr val="bg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glow rad="190500">
                              <a:prstClr val="black">
                                <a:alpha val="75000"/>
                              </a:prstClr>
                            </a:glow>
                          </a:effectLst>
                          <a:uLnTx/>
                          <a:uFillTx/>
                          <a:latin typeface="+mn-lt"/>
                          <a:ea typeface="+mn-ea"/>
                          <a:cs typeface="+mn-cs"/>
                        </a:rPr>
                        <a:t>“Many people” followed </a:t>
                      </a:r>
                      <a:r>
                        <a:rPr kumimoji="0" lang="en-US" sz="3200" b="1" i="0" u="none" strike="noStrike" kern="1200" cap="none" spc="0" normalizeH="0" baseline="0" noProof="0" dirty="0" err="1">
                          <a:ln>
                            <a:noFill/>
                          </a:ln>
                          <a:solidFill>
                            <a:schemeClr val="bg1"/>
                          </a:solidFill>
                          <a:effectLst>
                            <a:glow rad="190500">
                              <a:prstClr val="black">
                                <a:alpha val="75000"/>
                              </a:prstClr>
                            </a:glow>
                          </a:effectLst>
                          <a:uLnTx/>
                          <a:uFillTx/>
                          <a:latin typeface="+mn-lt"/>
                          <a:ea typeface="+mn-ea"/>
                          <a:cs typeface="+mn-cs"/>
                        </a:rPr>
                        <a:t>Korihor’s</a:t>
                      </a:r>
                      <a:r>
                        <a:rPr kumimoji="0" lang="en-US" sz="3200" b="1" i="0" u="none" strike="noStrike" kern="1200" cap="none" spc="0" normalizeH="0" baseline="0" noProof="0" dirty="0">
                          <a:ln>
                            <a:noFill/>
                          </a:ln>
                          <a:solidFill>
                            <a:schemeClr val="bg1"/>
                          </a:solidFill>
                          <a:effectLst>
                            <a:glow rad="190500">
                              <a:prstClr val="black">
                                <a:alpha val="75000"/>
                              </a:prstClr>
                            </a:glow>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glow rad="190500">
                              <a:prstClr val="black">
                                <a:alpha val="75000"/>
                              </a:prstClr>
                            </a:glow>
                          </a:effectLst>
                          <a:uLnTx/>
                          <a:uFillTx/>
                          <a:latin typeface="+mn-lt"/>
                          <a:ea typeface="+mn-ea"/>
                          <a:cs typeface="+mn-cs"/>
                        </a:rPr>
                        <a:t>    teachings</a:t>
                      </a:r>
                    </a:p>
                    <a:p>
                      <a:endParaRPr lang="en-US" sz="3200" dirty="0">
                        <a:solidFill>
                          <a:schemeClr val="bg1"/>
                        </a:solidFill>
                      </a:endParaRPr>
                    </a:p>
                  </a:txBody>
                  <a:tcPr/>
                </a:tc>
                <a:extLst>
                  <a:ext uri="{0D108BD9-81ED-4DB2-BD59-A6C34878D82A}">
                    <a16:rowId xmlns:a16="http://schemas.microsoft.com/office/drawing/2014/main" val="4294787295"/>
                  </a:ext>
                </a:extLst>
              </a:tr>
              <a:tr h="15062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glow rad="190500">
                              <a:prstClr val="black">
                                <a:alpha val="75000"/>
                              </a:prstClr>
                            </a:glow>
                          </a:effectLst>
                          <a:uLnTx/>
                          <a:uFillTx/>
                          <a:latin typeface="+mn-lt"/>
                          <a:ea typeface="+mn-ea"/>
                          <a:cs typeface="+mn-cs"/>
                        </a:rPr>
                        <a:t>  </a:t>
                      </a:r>
                      <a:r>
                        <a:rPr kumimoji="0" lang="en-US" sz="3600" b="1" i="0" u="none" strike="noStrike" kern="1200" cap="none" spc="0" normalizeH="0" baseline="0" noProof="0" dirty="0" err="1">
                          <a:ln>
                            <a:noFill/>
                          </a:ln>
                          <a:solidFill>
                            <a:schemeClr val="bg1"/>
                          </a:solidFill>
                          <a:effectLst>
                            <a:glow rad="190500">
                              <a:prstClr val="black">
                                <a:alpha val="75000"/>
                              </a:prstClr>
                            </a:glow>
                          </a:effectLst>
                          <a:uLnTx/>
                          <a:uFillTx/>
                          <a:latin typeface="+mn-lt"/>
                          <a:ea typeface="+mn-ea"/>
                          <a:cs typeface="+mn-cs"/>
                        </a:rPr>
                        <a:t>Jershon</a:t>
                      </a:r>
                      <a:endParaRPr kumimoji="0" lang="en-US" sz="3600" b="1" i="0" u="none" strike="noStrike" kern="1200" cap="none" spc="0" normalizeH="0" baseline="0" noProof="0" dirty="0">
                        <a:ln>
                          <a:noFill/>
                        </a:ln>
                        <a:solidFill>
                          <a:schemeClr val="bg1"/>
                        </a:solidFill>
                        <a:effectLst>
                          <a:glow rad="190500">
                            <a:prstClr val="black">
                              <a:alpha val="75000"/>
                            </a:prstClr>
                          </a:glow>
                        </a:effectLst>
                        <a:uLnTx/>
                        <a:uFillTx/>
                        <a:latin typeface="+mn-lt"/>
                        <a:ea typeface="+mn-ea"/>
                        <a:cs typeface="+mn-cs"/>
                      </a:endParaRPr>
                    </a:p>
                    <a:p>
                      <a:endParaRPr lang="en-US" sz="3600" dirty="0">
                        <a:solidFill>
                          <a:schemeClr val="bg1"/>
                        </a:solidFill>
                      </a:endParaRPr>
                    </a:p>
                  </a:txBody>
                  <a:tcPr/>
                </a:tc>
                <a:tc>
                  <a:txBody>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glow rad="190500">
                              <a:prstClr val="black">
                                <a:alpha val="75000"/>
                              </a:prstClr>
                            </a:glow>
                          </a:effectLst>
                          <a:uLnTx/>
                          <a:uFillTx/>
                          <a:latin typeface="+mn-lt"/>
                          <a:ea typeface="+mn-ea"/>
                          <a:cs typeface="+mn-cs"/>
                        </a:rPr>
                        <a:t>Ammon “caused that [</a:t>
                      </a:r>
                      <a:r>
                        <a:rPr kumimoji="0" lang="en-US" sz="3200" b="1" i="0" u="none" strike="noStrike" kern="1200" cap="none" spc="0" normalizeH="0" baseline="0" noProof="0" dirty="0" err="1">
                          <a:ln>
                            <a:noFill/>
                          </a:ln>
                          <a:solidFill>
                            <a:schemeClr val="bg1"/>
                          </a:solidFill>
                          <a:effectLst>
                            <a:glow rad="190500">
                              <a:prstClr val="black">
                                <a:alpha val="75000"/>
                              </a:prstClr>
                            </a:glow>
                          </a:effectLst>
                          <a:uLnTx/>
                          <a:uFillTx/>
                          <a:latin typeface="+mn-lt"/>
                          <a:ea typeface="+mn-ea"/>
                          <a:cs typeface="+mn-cs"/>
                        </a:rPr>
                        <a:t>Korihor</a:t>
                      </a:r>
                      <a:r>
                        <a:rPr kumimoji="0" lang="en-US" sz="3200" b="1" i="0" u="none" strike="noStrike" kern="1200" cap="none" spc="0" normalizeH="0" baseline="0" noProof="0" dirty="0">
                          <a:ln>
                            <a:noFill/>
                          </a:ln>
                          <a:solidFill>
                            <a:schemeClr val="bg1"/>
                          </a:solidFill>
                          <a:effectLst>
                            <a:glow rad="190500">
                              <a:prstClr val="black">
                                <a:alpha val="75000"/>
                              </a:prstClr>
                            </a:glow>
                          </a:effectLst>
                          <a:uLnTx/>
                          <a:uFillTx/>
                          <a:latin typeface="+mn-lt"/>
                          <a:ea typeface="+mn-ea"/>
                          <a:cs typeface="+mn-cs"/>
                        </a:rPr>
                        <a:t>] should be carried out of the land.”</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glow rad="190500">
                              <a:prstClr val="black">
                                <a:alpha val="75000"/>
                              </a:prstClr>
                            </a:glow>
                          </a:effectLst>
                          <a:uLnTx/>
                          <a:uFillTx/>
                          <a:latin typeface="+mn-lt"/>
                          <a:ea typeface="+mn-ea"/>
                          <a:cs typeface="+mn-cs"/>
                        </a:rPr>
                        <a:t>Alma 30:21</a:t>
                      </a:r>
                    </a:p>
                    <a:p>
                      <a:endParaRPr lang="en-US" sz="3200" dirty="0">
                        <a:solidFill>
                          <a:schemeClr val="bg1"/>
                        </a:solidFill>
                      </a:endParaRPr>
                    </a:p>
                  </a:txBody>
                  <a:tcPr/>
                </a:tc>
                <a:extLst>
                  <a:ext uri="{0D108BD9-81ED-4DB2-BD59-A6C34878D82A}">
                    <a16:rowId xmlns:a16="http://schemas.microsoft.com/office/drawing/2014/main" val="2316486339"/>
                  </a:ext>
                </a:extLst>
              </a:tr>
              <a:tr h="26876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glow rad="190500">
                              <a:prstClr val="black">
                                <a:alpha val="75000"/>
                              </a:prstClr>
                            </a:glow>
                          </a:effectLst>
                          <a:uLnTx/>
                          <a:uFillTx/>
                          <a:latin typeface="+mn-lt"/>
                          <a:ea typeface="+mn-ea"/>
                          <a:cs typeface="+mn-cs"/>
                        </a:rPr>
                        <a:t>  Gideon</a:t>
                      </a:r>
                    </a:p>
                    <a:p>
                      <a:endParaRPr lang="en-US" sz="3600" dirty="0">
                        <a:solidFill>
                          <a:schemeClr val="bg1"/>
                        </a:solidFill>
                      </a:endParaRPr>
                    </a:p>
                  </a:txBody>
                  <a:tcPr/>
                </a:tc>
                <a:tc>
                  <a:txBody>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lang="en-US" sz="3200" b="1" dirty="0">
                          <a:solidFill>
                            <a:schemeClr val="bg1"/>
                          </a:solidFill>
                          <a:effectLst>
                            <a:glow rad="190500">
                              <a:prstClr val="black">
                                <a:alpha val="75000"/>
                              </a:prstClr>
                            </a:glow>
                          </a:effectLst>
                          <a:latin typeface="+mn-lt"/>
                        </a:rPr>
                        <a:t>  W</a:t>
                      </a:r>
                      <a:r>
                        <a:rPr kumimoji="0" lang="en-US" sz="3200" b="1" i="0" u="none" strike="noStrike" kern="1200" cap="none" spc="0" normalizeH="0" baseline="0" noProof="0" dirty="0">
                          <a:ln>
                            <a:noFill/>
                          </a:ln>
                          <a:solidFill>
                            <a:schemeClr val="bg1"/>
                          </a:solidFill>
                          <a:effectLst>
                            <a:glow rad="190500">
                              <a:prstClr val="black">
                                <a:alpha val="75000"/>
                              </a:prstClr>
                            </a:glow>
                          </a:effectLst>
                          <a:uLnTx/>
                          <a:uFillTx/>
                          <a:latin typeface="+mn-lt"/>
                          <a:ea typeface="+mn-ea"/>
                          <a:cs typeface="+mn-cs"/>
                        </a:rPr>
                        <a:t>hen they “saw the hardness of his heart, yea, when they saw that he would revile even against God, they would not make any reply to his words.”</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glow rad="190500">
                              <a:prstClr val="black">
                                <a:alpha val="75000"/>
                              </a:prstClr>
                            </a:glow>
                          </a:effectLst>
                          <a:uLnTx/>
                          <a:uFillTx/>
                          <a:latin typeface="+mn-lt"/>
                          <a:ea typeface="+mn-ea"/>
                          <a:cs typeface="+mn-cs"/>
                        </a:rPr>
                        <a:t>Alma 30:29</a:t>
                      </a:r>
                    </a:p>
                    <a:p>
                      <a:endParaRPr lang="en-US" sz="3200" dirty="0">
                        <a:solidFill>
                          <a:schemeClr val="bg1"/>
                        </a:solidFill>
                      </a:endParaRPr>
                    </a:p>
                  </a:txBody>
                  <a:tcPr/>
                </a:tc>
                <a:extLst>
                  <a:ext uri="{0D108BD9-81ED-4DB2-BD59-A6C34878D82A}">
                    <a16:rowId xmlns:a16="http://schemas.microsoft.com/office/drawing/2014/main" val="3780124794"/>
                  </a:ext>
                </a:extLst>
              </a:tr>
            </a:tbl>
          </a:graphicData>
        </a:graphic>
      </p:graphicFrame>
      <p:cxnSp>
        <p:nvCxnSpPr>
          <p:cNvPr id="6" name="Straight Connector 5">
            <a:extLst>
              <a:ext uri="{FF2B5EF4-FFF2-40B4-BE49-F238E27FC236}">
                <a16:creationId xmlns:a16="http://schemas.microsoft.com/office/drawing/2014/main" id="{4D1C2744-FF16-5CB4-8B2D-B7CBB636723A}"/>
              </a:ext>
            </a:extLst>
          </p:cNvPr>
          <p:cNvCxnSpPr/>
          <p:nvPr/>
        </p:nvCxnSpPr>
        <p:spPr>
          <a:xfrm>
            <a:off x="4202130" y="0"/>
            <a:ext cx="0" cy="685799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69525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73C1D12-CBE3-45D9-5D7D-297589590BE8}"/>
            </a:ext>
          </a:extLst>
        </p:cNvPr>
        <p:cNvGrpSpPr/>
        <p:nvPr/>
      </p:nvGrpSpPr>
      <p:grpSpPr>
        <a:xfrm>
          <a:off x="0" y="0"/>
          <a:ext cx="0" cy="0"/>
          <a:chOff x="0" y="0"/>
          <a:chExt cx="0" cy="0"/>
        </a:xfrm>
      </p:grpSpPr>
      <p:pic>
        <p:nvPicPr>
          <p:cNvPr id="3" name="Picture 2" descr="A person in a suit and tie&#10;&#10;Description automatically generated">
            <a:extLst>
              <a:ext uri="{FF2B5EF4-FFF2-40B4-BE49-F238E27FC236}">
                <a16:creationId xmlns:a16="http://schemas.microsoft.com/office/drawing/2014/main" id="{06E52A6B-02C3-F48E-D278-984B8333289F}"/>
              </a:ext>
            </a:extLst>
          </p:cNvPr>
          <p:cNvPicPr>
            <a:picLocks noChangeAspect="1"/>
          </p:cNvPicPr>
          <p:nvPr/>
        </p:nvPicPr>
        <p:blipFill rotWithShape="1">
          <a:blip r:embed="rId3"/>
          <a:srcRect l="1180" r="1180"/>
          <a:stretch/>
        </p:blipFill>
        <p:spPr>
          <a:xfrm>
            <a:off x="-1" y="0"/>
            <a:ext cx="5356915" cy="6858000"/>
          </a:xfrm>
          <a:prstGeom prst="rect">
            <a:avLst/>
          </a:prstGeom>
        </p:spPr>
      </p:pic>
      <p:sp>
        <p:nvSpPr>
          <p:cNvPr id="4" name="Rectangle 3">
            <a:extLst>
              <a:ext uri="{FF2B5EF4-FFF2-40B4-BE49-F238E27FC236}">
                <a16:creationId xmlns:a16="http://schemas.microsoft.com/office/drawing/2014/main" id="{AE05916A-713A-E661-88BA-DAE36CB3BB76}"/>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3BB04A75-FD5A-32BB-EA8D-CCE8E09BF377}"/>
              </a:ext>
            </a:extLst>
          </p:cNvPr>
          <p:cNvSpPr txBox="1"/>
          <p:nvPr/>
        </p:nvSpPr>
        <p:spPr>
          <a:xfrm>
            <a:off x="4008760" y="223358"/>
            <a:ext cx="8056334" cy="5729261"/>
          </a:xfrm>
          <a:prstGeom prst="rect">
            <a:avLst/>
          </a:prstGeom>
          <a:noFill/>
        </p:spPr>
        <p:txBody>
          <a:bodyPr wrap="square" lIns="91440" tIns="45720" rIns="91440" bIns="45720" anchor="t">
            <a:spAutoFit/>
          </a:bodyPr>
          <a:lstStyle/>
          <a:p>
            <a:pPr marL="223520" indent="-223520">
              <a:lnSpc>
                <a:spcPct val="90000"/>
              </a:lnSpc>
              <a:defRPr/>
            </a:pPr>
            <a:r>
              <a:rPr lang="en-US" sz="3700" b="1" dirty="0">
                <a:solidFill>
                  <a:schemeClr val="bg1"/>
                </a:solidFill>
                <a:effectLst>
                  <a:glow rad="190500">
                    <a:prstClr val="black">
                      <a:alpha val="75000"/>
                    </a:prstClr>
                  </a:glow>
                </a:effectLst>
                <a:latin typeface="Calibri" panose="020F0502020204030204"/>
              </a:rPr>
              <a:t>  A sister missionary recently wrote to me: “My companion and I saw a man sitting on a bench in the town square eating his lunch. As we drew near, he looked up and saw our missionary name tags. With a terrible look in his eye, he jumped up and raised his hand to hit me. I ducked just in time, only to have him spit his food all over me and start swearing the most horrible things at us. We walked away saying nothing. </a:t>
            </a:r>
            <a:endParaRPr lang="en-US" sz="37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Calibri"/>
              <a:cs typeface="Calibri"/>
            </a:endParaRPr>
          </a:p>
        </p:txBody>
      </p:sp>
    </p:spTree>
    <p:extLst>
      <p:ext uri="{BB962C8B-B14F-4D97-AF65-F5344CB8AC3E}">
        <p14:creationId xmlns:p14="http://schemas.microsoft.com/office/powerpoint/2010/main" val="18777285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B70583A-55B9-C7F7-73A5-6D880F50A670}"/>
            </a:ext>
          </a:extLst>
        </p:cNvPr>
        <p:cNvGrpSpPr/>
        <p:nvPr/>
      </p:nvGrpSpPr>
      <p:grpSpPr>
        <a:xfrm>
          <a:off x="0" y="0"/>
          <a:ext cx="0" cy="0"/>
          <a:chOff x="0" y="0"/>
          <a:chExt cx="0" cy="0"/>
        </a:xfrm>
      </p:grpSpPr>
      <p:pic>
        <p:nvPicPr>
          <p:cNvPr id="3" name="Picture 2" descr="A person in a suit and tie&#10;&#10;Description automatically generated">
            <a:extLst>
              <a:ext uri="{FF2B5EF4-FFF2-40B4-BE49-F238E27FC236}">
                <a16:creationId xmlns:a16="http://schemas.microsoft.com/office/drawing/2014/main" id="{A18F99A7-CFB6-05FF-91B7-F553249FED8B}"/>
              </a:ext>
            </a:extLst>
          </p:cNvPr>
          <p:cNvPicPr>
            <a:picLocks noChangeAspect="1"/>
          </p:cNvPicPr>
          <p:nvPr/>
        </p:nvPicPr>
        <p:blipFill rotWithShape="1">
          <a:blip r:embed="rId3"/>
          <a:srcRect l="1180" r="1180"/>
          <a:stretch/>
        </p:blipFill>
        <p:spPr>
          <a:xfrm>
            <a:off x="-1" y="0"/>
            <a:ext cx="5356915" cy="6858000"/>
          </a:xfrm>
          <a:prstGeom prst="rect">
            <a:avLst/>
          </a:prstGeom>
        </p:spPr>
      </p:pic>
      <p:sp>
        <p:nvSpPr>
          <p:cNvPr id="4" name="Rectangle 3">
            <a:extLst>
              <a:ext uri="{FF2B5EF4-FFF2-40B4-BE49-F238E27FC236}">
                <a16:creationId xmlns:a16="http://schemas.microsoft.com/office/drawing/2014/main" id="{827E24D6-4444-34A1-8146-EABACFC09308}"/>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301C25FE-2A7C-5291-53ED-FC638245E861}"/>
              </a:ext>
            </a:extLst>
          </p:cNvPr>
          <p:cNvSpPr txBox="1"/>
          <p:nvPr/>
        </p:nvSpPr>
        <p:spPr>
          <a:xfrm>
            <a:off x="4008760" y="223358"/>
            <a:ext cx="8056334" cy="5521512"/>
          </a:xfrm>
          <a:prstGeom prst="rect">
            <a:avLst/>
          </a:prstGeom>
          <a:noFill/>
        </p:spPr>
        <p:txBody>
          <a:bodyPr wrap="square" lIns="91440" tIns="45720" rIns="91440" bIns="45720" anchor="t">
            <a:spAutoFit/>
          </a:bodyPr>
          <a:lstStyle/>
          <a:p>
            <a:pPr marL="223520" indent="-223520">
              <a:lnSpc>
                <a:spcPct val="90000"/>
              </a:lnSpc>
              <a:defRPr/>
            </a:pPr>
            <a:r>
              <a:rPr lang="en-US" sz="3700" b="1" dirty="0">
                <a:solidFill>
                  <a:schemeClr val="bg1"/>
                </a:solidFill>
                <a:effectLst>
                  <a:glow rad="190500">
                    <a:prstClr val="black">
                      <a:alpha val="75000"/>
                    </a:prstClr>
                  </a:glow>
                </a:effectLst>
                <a:latin typeface="Calibri" panose="020F0502020204030204"/>
              </a:rPr>
              <a:t>  I tried to wipe the food off of my face, only to feel a clump of mashed potato hit me in the back of the head. Sometimes it is hard being a missionary because right then I wanted to go back, grab that little man, and say, ‘EXCUSE ME!’ But I didn’t.”</a:t>
            </a:r>
            <a:endParaRPr lang="en-US" sz="3700" dirty="0">
              <a:solidFill>
                <a:schemeClr val="bg1"/>
              </a:solidFill>
              <a:ea typeface="Calibri"/>
              <a:cs typeface="Calibri"/>
            </a:endParaRPr>
          </a:p>
          <a:p>
            <a:pPr marL="223520" indent="-223520" algn="r">
              <a:lnSpc>
                <a:spcPct val="90000"/>
              </a:lnSpc>
              <a:defRPr/>
            </a:pPr>
            <a:endParaRPr lang="en-US" sz="3200" b="1" dirty="0">
              <a:solidFill>
                <a:schemeClr val="bg1"/>
              </a:solidFill>
              <a:effectLst>
                <a:glow rad="190500">
                  <a:prstClr val="black">
                    <a:alpha val="75000"/>
                  </a:prstClr>
                </a:glow>
              </a:effectLst>
              <a:latin typeface="Calibri" panose="020F0502020204030204"/>
            </a:endParaRPr>
          </a:p>
          <a:p>
            <a:pPr marL="223520" indent="-223520" algn="r">
              <a:lnSpc>
                <a:spcPct val="90000"/>
              </a:lnSpc>
              <a:defRPr/>
            </a:pPr>
            <a:r>
              <a:rPr lang="en-US" sz="3200" b="1" dirty="0">
                <a:solidFill>
                  <a:schemeClr val="bg1"/>
                </a:solidFill>
                <a:effectLst>
                  <a:glow rad="190500">
                    <a:prstClr val="black">
                      <a:alpha val="75000"/>
                    </a:prstClr>
                  </a:glow>
                </a:effectLst>
                <a:latin typeface="Calibri" panose="020F0502020204030204"/>
              </a:rPr>
              <a:t>Elder Jeffrey R. Holland, </a:t>
            </a:r>
            <a:r>
              <a:rPr lang="en-US" sz="3200" b="1" dirty="0">
                <a:solidFill>
                  <a:schemeClr val="bg1"/>
                </a:solidFill>
                <a:effectLst>
                  <a:glow rad="190500">
                    <a:prstClr val="black">
                      <a:alpha val="75000"/>
                    </a:prstClr>
                  </a:glow>
                </a:effectLst>
              </a:rPr>
              <a:t>“T</a:t>
            </a:r>
            <a:r>
              <a:rPr lang="en-US" sz="3200" b="1" dirty="0">
                <a:solidFill>
                  <a:schemeClr val="bg1"/>
                </a:solidFill>
                <a:effectLst>
                  <a:glow rad="190500">
                    <a:prstClr val="black">
                      <a:alpha val="75000"/>
                    </a:prstClr>
                  </a:glow>
                </a:effectLst>
                <a:latin typeface="Calibri" panose="020F0502020204030204"/>
              </a:rPr>
              <a:t>he Cost—and Blessings—of Discipleship,” April 2014</a:t>
            </a:r>
            <a:endParaRPr lang="en-US" sz="32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Calibri"/>
              <a:cs typeface="Calibri"/>
            </a:endParaRPr>
          </a:p>
        </p:txBody>
      </p:sp>
    </p:spTree>
    <p:extLst>
      <p:ext uri="{BB962C8B-B14F-4D97-AF65-F5344CB8AC3E}">
        <p14:creationId xmlns:p14="http://schemas.microsoft.com/office/powerpoint/2010/main" val="37249535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3021596" y="2024216"/>
            <a:ext cx="5105262" cy="1754326"/>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“How do ye know of their surety</a:t>
            </a:r>
            <a:r>
              <a:rPr lang="en-US" sz="4000" b="1" dirty="0">
                <a:solidFill>
                  <a:schemeClr val="bg1"/>
                </a:solidFill>
                <a:effectLst>
                  <a:glow rad="190500">
                    <a:prstClr val="black">
                      <a:alpha val="75000"/>
                    </a:prstClr>
                  </a:glow>
                </a:effectLst>
                <a:latin typeface="Calibri" panose="020F0502020204030204"/>
              </a:rPr>
              <a:t>?</a:t>
            </a: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Alma 30:15</a:t>
            </a:r>
          </a:p>
        </p:txBody>
      </p:sp>
      <p:sp>
        <p:nvSpPr>
          <p:cNvPr id="2" name="TextBox 1">
            <a:extLst>
              <a:ext uri="{FF2B5EF4-FFF2-40B4-BE49-F238E27FC236}">
                <a16:creationId xmlns:a16="http://schemas.microsoft.com/office/drawing/2014/main" id="{A9A4D223-98EB-F31F-2671-91B25D048F0D}"/>
              </a:ext>
            </a:extLst>
          </p:cNvPr>
          <p:cNvSpPr txBox="1"/>
          <p:nvPr/>
        </p:nvSpPr>
        <p:spPr>
          <a:xfrm>
            <a:off x="10507579" y="6488668"/>
            <a:ext cx="1684421" cy="369332"/>
          </a:xfrm>
          <a:prstGeom prst="rect">
            <a:avLst/>
          </a:prstGeom>
          <a:noFill/>
        </p:spPr>
        <p:txBody>
          <a:bodyPr wrap="square">
            <a:spAutoFit/>
          </a:bodyPr>
          <a:lstStyle/>
          <a:p>
            <a:pPr algn="r"/>
            <a:r>
              <a:rPr kumimoji="0" lang="en-US" sz="1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Robert Barrett</a:t>
            </a:r>
            <a:endParaRPr lang="en-US" dirty="0">
              <a:solidFill>
                <a:schemeClr val="bg1"/>
              </a:solidFill>
            </a:endParaRPr>
          </a:p>
        </p:txBody>
      </p:sp>
    </p:spTree>
    <p:extLst>
      <p:ext uri="{BB962C8B-B14F-4D97-AF65-F5344CB8AC3E}">
        <p14:creationId xmlns:p14="http://schemas.microsoft.com/office/powerpoint/2010/main" val="163167689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2985544" y="1779687"/>
            <a:ext cx="5028300" cy="4524315"/>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“What evidence have ye that there is no God, or that Christ cometh not? I say unto you that ye have none, save it be your word only.”</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Alma 30:40</a:t>
            </a:r>
          </a:p>
        </p:txBody>
      </p:sp>
      <p:sp>
        <p:nvSpPr>
          <p:cNvPr id="2" name="TextBox 1">
            <a:extLst>
              <a:ext uri="{FF2B5EF4-FFF2-40B4-BE49-F238E27FC236}">
                <a16:creationId xmlns:a16="http://schemas.microsoft.com/office/drawing/2014/main" id="{A1E845D9-09E2-D512-1EB1-8BAE36066CE4}"/>
              </a:ext>
            </a:extLst>
          </p:cNvPr>
          <p:cNvSpPr txBox="1"/>
          <p:nvPr/>
        </p:nvSpPr>
        <p:spPr>
          <a:xfrm>
            <a:off x="10507579" y="6488668"/>
            <a:ext cx="1684421" cy="369332"/>
          </a:xfrm>
          <a:prstGeom prst="rect">
            <a:avLst/>
          </a:prstGeom>
          <a:noFill/>
        </p:spPr>
        <p:txBody>
          <a:bodyPr wrap="square">
            <a:spAutoFit/>
          </a:bodyPr>
          <a:lstStyle/>
          <a:p>
            <a:pPr algn="r"/>
            <a:r>
              <a:rPr kumimoji="0" lang="en-US" sz="1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Robert Barrett</a:t>
            </a:r>
            <a:endParaRPr lang="en-US" dirty="0">
              <a:solidFill>
                <a:schemeClr val="bg1"/>
              </a:solidFill>
            </a:endParaRPr>
          </a:p>
        </p:txBody>
      </p:sp>
    </p:spTree>
    <p:extLst>
      <p:ext uri="{BB962C8B-B14F-4D97-AF65-F5344CB8AC3E}">
        <p14:creationId xmlns:p14="http://schemas.microsoft.com/office/powerpoint/2010/main" val="4136673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1034149-A84C-CCC8-4FA5-68C8A4D72A7E}"/>
              </a:ext>
            </a:extLst>
          </p:cNvPr>
          <p:cNvSpPr txBox="1"/>
          <p:nvPr/>
        </p:nvSpPr>
        <p:spPr>
          <a:xfrm>
            <a:off x="192506" y="174868"/>
            <a:ext cx="11783472" cy="6186309"/>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“I know there is a God, and also that Christ shall come…I have all things as a testimony that these things are true… ye have the testimony of all these thy brethren, and also all the holy prophets</a:t>
            </a:r>
            <a:r>
              <a:rPr lang="en-US" sz="4000" b="1" dirty="0">
                <a:solidFill>
                  <a:schemeClr val="bg1"/>
                </a:solidFill>
                <a:effectLst>
                  <a:glow rad="190500">
                    <a:prstClr val="black">
                      <a:alpha val="75000"/>
                    </a:prstClr>
                  </a:glow>
                </a:effectLst>
                <a:latin typeface="Calibri" panose="020F0502020204030204"/>
              </a:rPr>
              <a:t>…</a:t>
            </a: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The scriptures are laid before thee, yea, and all things denote there is a God; yea, even the earth, and all things that are upon the face of it, yea, and its motion, yea, and also all the planets which move in their regular form do witness that there is a Supreme Creator.”</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Alma 30:39, 41, 44</a:t>
            </a:r>
          </a:p>
        </p:txBody>
      </p:sp>
    </p:spTree>
    <p:extLst>
      <p:ext uri="{BB962C8B-B14F-4D97-AF65-F5344CB8AC3E}">
        <p14:creationId xmlns:p14="http://schemas.microsoft.com/office/powerpoint/2010/main" val="29357475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71E1F323-FE2B-17FF-D634-746AD7F9C451}"/>
              </a:ext>
            </a:extLst>
          </p:cNvPr>
          <p:cNvSpPr txBox="1"/>
          <p:nvPr/>
        </p:nvSpPr>
        <p:spPr>
          <a:xfrm>
            <a:off x="10090485" y="6488668"/>
            <a:ext cx="2101516" cy="369332"/>
          </a:xfrm>
          <a:prstGeom prst="rect">
            <a:avLst/>
          </a:prstGeom>
          <a:noFill/>
        </p:spPr>
        <p:txBody>
          <a:bodyPr wrap="square">
            <a:spAutoFit/>
          </a:bodyPr>
          <a:lstStyle/>
          <a:p>
            <a:pPr algn="r"/>
            <a:r>
              <a:rPr kumimoji="0" lang="en-US" sz="1800" b="1" i="0" u="none" strike="noStrike" kern="1200" cap="none" spc="0" normalizeH="0" baseline="0" noProof="0" dirty="0" err="1">
                <a:ln>
                  <a:noFill/>
                </a:ln>
                <a:solidFill>
                  <a:schemeClr val="bg1"/>
                </a:solidFill>
                <a:effectLst>
                  <a:glow rad="190500">
                    <a:prstClr val="black">
                      <a:alpha val="75000"/>
                    </a:prstClr>
                  </a:glow>
                </a:effectLst>
                <a:uLnTx/>
                <a:uFillTx/>
                <a:latin typeface="Calibri" panose="020F0502020204030204"/>
                <a:ea typeface="+mn-ea"/>
                <a:cs typeface="+mn-cs"/>
              </a:rPr>
              <a:t>CactiStaccingCrane</a:t>
            </a:r>
            <a:endParaRPr lang="en-US" dirty="0">
              <a:solidFill>
                <a:schemeClr val="bg1"/>
              </a:solidFill>
            </a:endParaRPr>
          </a:p>
        </p:txBody>
      </p:sp>
    </p:spTree>
    <p:extLst>
      <p:ext uri="{BB962C8B-B14F-4D97-AF65-F5344CB8AC3E}">
        <p14:creationId xmlns:p14="http://schemas.microsoft.com/office/powerpoint/2010/main" val="352812138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7439484" y="174868"/>
            <a:ext cx="4536493" cy="1754326"/>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“I always knew that there was a God.”</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Alma 30:52</a:t>
            </a:r>
          </a:p>
        </p:txBody>
      </p:sp>
      <p:sp>
        <p:nvSpPr>
          <p:cNvPr id="2" name="TextBox 1">
            <a:extLst>
              <a:ext uri="{FF2B5EF4-FFF2-40B4-BE49-F238E27FC236}">
                <a16:creationId xmlns:a16="http://schemas.microsoft.com/office/drawing/2014/main" id="{83EBD520-55DD-8CBC-91B1-374E20CC3E09}"/>
              </a:ext>
            </a:extLst>
          </p:cNvPr>
          <p:cNvSpPr txBox="1"/>
          <p:nvPr/>
        </p:nvSpPr>
        <p:spPr>
          <a:xfrm>
            <a:off x="10507579" y="6488668"/>
            <a:ext cx="1684421" cy="369332"/>
          </a:xfrm>
          <a:prstGeom prst="rect">
            <a:avLst/>
          </a:prstGeom>
          <a:noFill/>
        </p:spPr>
        <p:txBody>
          <a:bodyPr wrap="square">
            <a:spAutoFit/>
          </a:bodyPr>
          <a:lstStyle/>
          <a:p>
            <a:pPr algn="r"/>
            <a:r>
              <a:rPr kumimoji="0" lang="en-US" sz="1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Scott Snow</a:t>
            </a:r>
            <a:endParaRPr lang="en-US" dirty="0">
              <a:solidFill>
                <a:schemeClr val="bg1"/>
              </a:solidFill>
            </a:endParaRPr>
          </a:p>
        </p:txBody>
      </p:sp>
    </p:spTree>
    <p:extLst>
      <p:ext uri="{BB962C8B-B14F-4D97-AF65-F5344CB8AC3E}">
        <p14:creationId xmlns:p14="http://schemas.microsoft.com/office/powerpoint/2010/main" val="200961948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7439484" y="174868"/>
            <a:ext cx="4536493" cy="3970318"/>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  </a:t>
            </a:r>
            <a:r>
              <a:rPr kumimoji="0" lang="en-US" sz="4000" b="1" i="0" u="none" strike="noStrike" kern="1200" cap="none" spc="0" normalizeH="0" baseline="0" noProof="0" dirty="0" err="1">
                <a:ln>
                  <a:noFill/>
                </a:ln>
                <a:solidFill>
                  <a:schemeClr val="bg1"/>
                </a:solidFill>
                <a:effectLst>
                  <a:glow rad="190500">
                    <a:prstClr val="black">
                      <a:alpha val="75000"/>
                    </a:prstClr>
                  </a:glow>
                </a:effectLst>
                <a:uLnTx/>
                <a:uFillTx/>
                <a:latin typeface="Calibri" panose="020F0502020204030204"/>
                <a:ea typeface="+mn-ea"/>
                <a:cs typeface="+mn-cs"/>
              </a:rPr>
              <a:t>Korihor</a:t>
            </a: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 said God was “a being who never has been seen or known, who never was nor ever will be.”</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Alma 30:28</a:t>
            </a:r>
          </a:p>
        </p:txBody>
      </p:sp>
      <p:sp>
        <p:nvSpPr>
          <p:cNvPr id="2" name="TextBox 1">
            <a:extLst>
              <a:ext uri="{FF2B5EF4-FFF2-40B4-BE49-F238E27FC236}">
                <a16:creationId xmlns:a16="http://schemas.microsoft.com/office/drawing/2014/main" id="{D065E83D-8D3E-8D19-D93B-600DB5620736}"/>
              </a:ext>
            </a:extLst>
          </p:cNvPr>
          <p:cNvSpPr txBox="1"/>
          <p:nvPr/>
        </p:nvSpPr>
        <p:spPr>
          <a:xfrm>
            <a:off x="10507579" y="6488668"/>
            <a:ext cx="1684421" cy="369332"/>
          </a:xfrm>
          <a:prstGeom prst="rect">
            <a:avLst/>
          </a:prstGeom>
          <a:noFill/>
        </p:spPr>
        <p:txBody>
          <a:bodyPr wrap="square">
            <a:spAutoFit/>
          </a:bodyPr>
          <a:lstStyle/>
          <a:p>
            <a:pPr algn="r"/>
            <a:r>
              <a:rPr kumimoji="0" lang="en-US" sz="1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Scott Snow</a:t>
            </a:r>
            <a:endParaRPr lang="en-US" dirty="0">
              <a:solidFill>
                <a:schemeClr val="bg1"/>
              </a:solidFill>
            </a:endParaRPr>
          </a:p>
        </p:txBody>
      </p:sp>
    </p:spTree>
    <p:extLst>
      <p:ext uri="{BB962C8B-B14F-4D97-AF65-F5344CB8AC3E}">
        <p14:creationId xmlns:p14="http://schemas.microsoft.com/office/powerpoint/2010/main" val="178041423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1034149-A84C-CCC8-4FA5-68C8A4D72A7E}"/>
              </a:ext>
            </a:extLst>
          </p:cNvPr>
          <p:cNvSpPr txBox="1"/>
          <p:nvPr/>
        </p:nvSpPr>
        <p:spPr>
          <a:xfrm>
            <a:off x="196243" y="117693"/>
            <a:ext cx="11799514" cy="6740307"/>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“The devil hath deceived me; for he appeared unto me in the form of an angel, and said unto me…There is no God; yea, and he taught me that which I should say. And I have taught his words; and I taught them because they were pleasing unto the carnal mind; and I taught them, even until I had much success, insomuch that I verily believed that they were true.”</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Alma 30:53</a:t>
            </a:r>
          </a:p>
        </p:txBody>
      </p:sp>
    </p:spTree>
    <p:extLst>
      <p:ext uri="{BB962C8B-B14F-4D97-AF65-F5344CB8AC3E}">
        <p14:creationId xmlns:p14="http://schemas.microsoft.com/office/powerpoint/2010/main" val="120237135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1034149-A84C-CCC8-4FA5-68C8A4D72A7E}"/>
              </a:ext>
            </a:extLst>
          </p:cNvPr>
          <p:cNvSpPr txBox="1"/>
          <p:nvPr/>
        </p:nvSpPr>
        <p:spPr>
          <a:xfrm>
            <a:off x="196243" y="117693"/>
            <a:ext cx="11799514" cy="6740307"/>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“The devil hath deceived me; for he appeared unto me in the form of an angel, and said unto me…There is no God; yea, and he taught me that which I should say. And I have taught his words; and I taught them because they were pleasing unto the carnal mind; and </a:t>
            </a:r>
            <a:r>
              <a:rPr kumimoji="0" lang="en-US" sz="4800" b="1" i="0" u="none" strike="noStrike" kern="1200" cap="none" spc="0" normalizeH="0" baseline="0" noProof="0" dirty="0">
                <a:ln>
                  <a:noFill/>
                </a:ln>
                <a:solidFill>
                  <a:schemeClr val="accent4"/>
                </a:solidFill>
                <a:effectLst>
                  <a:glow rad="190500">
                    <a:prstClr val="black">
                      <a:alpha val="75000"/>
                    </a:prstClr>
                  </a:glow>
                </a:effectLst>
                <a:uLnTx/>
                <a:uFillTx/>
                <a:latin typeface="Calibri" panose="020F0502020204030204"/>
                <a:ea typeface="+mn-ea"/>
                <a:cs typeface="+mn-cs"/>
              </a:rPr>
              <a:t>I taught them, even until I had much success, insomuch that I verily believed that they were true</a:t>
            </a:r>
            <a:r>
              <a:rPr kumimoji="0" lang="en-US" sz="4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Alma 30:53</a:t>
            </a:r>
          </a:p>
        </p:txBody>
      </p:sp>
    </p:spTree>
    <p:extLst>
      <p:ext uri="{BB962C8B-B14F-4D97-AF65-F5344CB8AC3E}">
        <p14:creationId xmlns:p14="http://schemas.microsoft.com/office/powerpoint/2010/main" val="42593316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rotWithShape="1">
          <a:blip r:embed="rId3">
            <a:extLst>
              <a:ext uri="{28A0092B-C50C-407E-A947-70E740481C1C}">
                <a14:useLocalDpi xmlns:a14="http://schemas.microsoft.com/office/drawing/2010/main" val="0"/>
              </a:ext>
            </a:extLst>
          </a:blip>
          <a:srcRect t="1992" b="1992"/>
          <a:stretch/>
        </p:blipFill>
        <p:spPr>
          <a:xfrm>
            <a:off x="-1" y="0"/>
            <a:ext cx="5356915" cy="6858000"/>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5356914" y="868127"/>
            <a:ext cx="6743350" cy="3970318"/>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“Stop increasing your doubts by rehearsing them with other doubters.”</a:t>
            </a:r>
          </a:p>
          <a:p>
            <a:pPr marL="223838" marR="0" lvl="0" indent="-223838" algn="r" defTabSz="914400" rtl="0" eaLnBrk="1" fontAlgn="auto" latinLnBrk="0" hangingPunct="1">
              <a:lnSpc>
                <a:spcPct val="90000"/>
              </a:lnSpc>
              <a:spcBef>
                <a:spcPts val="0"/>
              </a:spcBef>
              <a:spcAft>
                <a:spcPts val="0"/>
              </a:spcAft>
              <a:buClrTx/>
              <a:buSzTx/>
              <a:buFontTx/>
              <a:buNone/>
              <a:tabLst/>
              <a:defRPr/>
            </a:pPr>
            <a:r>
              <a:rPr lang="en-US" sz="4000" b="1" dirty="0">
                <a:solidFill>
                  <a:schemeClr val="bg1"/>
                </a:solidFill>
                <a:effectLst>
                  <a:glow rad="190500">
                    <a:prstClr val="black">
                      <a:alpha val="75000"/>
                    </a:prstClr>
                  </a:glow>
                </a:effectLst>
                <a:latin typeface="Calibri" panose="020F0502020204030204"/>
              </a:rPr>
              <a:t>President Russell M. Nelson, </a:t>
            </a:r>
            <a:r>
              <a:rPr lang="en-US" sz="4000" b="1" i="1" dirty="0">
                <a:solidFill>
                  <a:schemeClr val="bg1"/>
                </a:solidFill>
                <a:effectLst>
                  <a:glow rad="190500">
                    <a:prstClr val="black">
                      <a:alpha val="75000"/>
                    </a:prstClr>
                  </a:glow>
                </a:effectLst>
                <a:latin typeface="Calibri" panose="020F0502020204030204"/>
              </a:rPr>
              <a:t>Liahona</a:t>
            </a:r>
            <a:r>
              <a:rPr lang="en-US" sz="4000" b="1" dirty="0">
                <a:solidFill>
                  <a:schemeClr val="bg1"/>
                </a:solidFill>
                <a:effectLst>
                  <a:glow rad="190500">
                    <a:prstClr val="black">
                      <a:alpha val="75000"/>
                    </a:prstClr>
                  </a:glow>
                </a:effectLst>
                <a:latin typeface="Calibri" panose="020F0502020204030204"/>
              </a:rPr>
              <a:t>, May 2021</a:t>
            </a:r>
            <a:endPar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13478649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8EA5181-0D5F-4902-EBD6-0AFE53D1FFB9}"/>
              </a:ext>
            </a:extLst>
          </p:cNvPr>
          <p:cNvPicPr>
            <a:picLocks noChangeAspect="1"/>
          </p:cNvPicPr>
          <p:nvPr/>
        </p:nvPicPr>
        <p:blipFill>
          <a:blip r:embed="rId3"/>
          <a:stretch>
            <a:fillRect/>
          </a:stretch>
        </p:blipFill>
        <p:spPr>
          <a:xfrm>
            <a:off x="212422" y="1542777"/>
            <a:ext cx="11767155" cy="5315223"/>
          </a:xfrm>
          <a:prstGeom prst="rect">
            <a:avLst/>
          </a:prstGeom>
        </p:spPr>
      </p:pic>
      <p:sp>
        <p:nvSpPr>
          <p:cNvPr id="5" name="TextBox 4">
            <a:extLst>
              <a:ext uri="{FF2B5EF4-FFF2-40B4-BE49-F238E27FC236}">
                <a16:creationId xmlns:a16="http://schemas.microsoft.com/office/drawing/2014/main" id="{79BE9CFC-0CB0-9FFD-2FA0-DD9C3F84D38F}"/>
              </a:ext>
            </a:extLst>
          </p:cNvPr>
          <p:cNvSpPr txBox="1"/>
          <p:nvPr/>
        </p:nvSpPr>
        <p:spPr>
          <a:xfrm>
            <a:off x="310293" y="212637"/>
            <a:ext cx="11799513" cy="1200329"/>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a:t>
            </a:r>
            <a:r>
              <a:rPr lang="en-US" sz="4000" b="1" dirty="0">
                <a:solidFill>
                  <a:schemeClr val="bg1"/>
                </a:solidFill>
                <a:effectLst>
                  <a:glow rad="190500">
                    <a:prstClr val="black">
                      <a:alpha val="75000"/>
                    </a:prstClr>
                  </a:glow>
                </a:effectLst>
                <a:latin typeface="Calibri" panose="020F0502020204030204"/>
              </a:rPr>
              <a:t>H</a:t>
            </a: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e was run upon and trodden down, even until he was dead.”</a:t>
            </a:r>
            <a:r>
              <a:rPr lang="en-US" sz="4000" b="1" dirty="0">
                <a:solidFill>
                  <a:schemeClr val="bg1"/>
                </a:solidFill>
                <a:effectLst>
                  <a:glow rad="190500">
                    <a:prstClr val="black">
                      <a:alpha val="75000"/>
                    </a:prstClr>
                  </a:glow>
                </a:effectLst>
                <a:latin typeface="Calibri" panose="020F0502020204030204"/>
              </a:rPr>
              <a:t>                                                    </a:t>
            </a:r>
            <a:r>
              <a:rPr kumimoji="0" lang="en-US" sz="32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Alma 30:59</a:t>
            </a:r>
          </a:p>
        </p:txBody>
      </p:sp>
    </p:spTree>
    <p:extLst>
      <p:ext uri="{BB962C8B-B14F-4D97-AF65-F5344CB8AC3E}">
        <p14:creationId xmlns:p14="http://schemas.microsoft.com/office/powerpoint/2010/main" val="337189856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C8A654-395F-4EC4-095D-D22A2DFFAD63}"/>
              </a:ext>
            </a:extLst>
          </p:cNvPr>
          <p:cNvSpPr txBox="1"/>
          <p:nvPr/>
        </p:nvSpPr>
        <p:spPr>
          <a:xfrm>
            <a:off x="352926" y="391245"/>
            <a:ext cx="11486148" cy="1421928"/>
          </a:xfrm>
          <a:prstGeom prst="rect">
            <a:avLst/>
          </a:prstGeom>
          <a:noFill/>
        </p:spPr>
        <p:txBody>
          <a:bodyPr wrap="square">
            <a:spAutoFit/>
          </a:bodyPr>
          <a:lstStyle/>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They believed that there would “be no Christ.” </a:t>
            </a: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31:16</a:t>
            </a:r>
            <a:endParaRPr kumimoji="0" lang="en-US" sz="4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262077929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C8A654-395F-4EC4-095D-D22A2DFFAD63}"/>
              </a:ext>
            </a:extLst>
          </p:cNvPr>
          <p:cNvSpPr txBox="1"/>
          <p:nvPr/>
        </p:nvSpPr>
        <p:spPr>
          <a:xfrm>
            <a:off x="352926" y="391245"/>
            <a:ext cx="11486148" cy="3416320"/>
          </a:xfrm>
          <a:prstGeom prst="rect">
            <a:avLst/>
          </a:prstGeom>
          <a:noFill/>
        </p:spPr>
        <p:txBody>
          <a:bodyPr wrap="square">
            <a:spAutoFit/>
          </a:bodyPr>
          <a:lstStyle/>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They believed that there would “be no Christ.” </a:t>
            </a: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31:16</a:t>
            </a:r>
            <a:endParaRPr kumimoji="0" lang="en-US" sz="4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They rejected “foolish traditions” that came from “the childishness of their fathers.” </a:t>
            </a: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31:16</a:t>
            </a:r>
            <a:endParaRPr kumimoji="0" lang="en-US" sz="4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246460614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C8A654-395F-4EC4-095D-D22A2DFFAD63}"/>
              </a:ext>
            </a:extLst>
          </p:cNvPr>
          <p:cNvSpPr txBox="1"/>
          <p:nvPr/>
        </p:nvSpPr>
        <p:spPr>
          <a:xfrm>
            <a:off x="352926" y="391245"/>
            <a:ext cx="11486148" cy="4745915"/>
          </a:xfrm>
          <a:prstGeom prst="rect">
            <a:avLst/>
          </a:prstGeom>
          <a:noFill/>
        </p:spPr>
        <p:txBody>
          <a:bodyPr wrap="square">
            <a:spAutoFit/>
          </a:bodyPr>
          <a:lstStyle/>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They believed that there would “be no Christ.” </a:t>
            </a: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31:16</a:t>
            </a:r>
            <a:endParaRPr kumimoji="0" lang="en-US" sz="4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They rejected “foolish traditions” that came from “the childishness of their fathers.” </a:t>
            </a: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31:16</a:t>
            </a:r>
            <a:endParaRPr kumimoji="0" lang="en-US" sz="4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They thought that the teaching of Christ did “bind them down.” </a:t>
            </a: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31:17</a:t>
            </a:r>
            <a:endParaRPr kumimoji="0" lang="en-US" sz="4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17432737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C8A654-395F-4EC4-095D-D22A2DFFAD63}"/>
              </a:ext>
            </a:extLst>
          </p:cNvPr>
          <p:cNvSpPr txBox="1"/>
          <p:nvPr/>
        </p:nvSpPr>
        <p:spPr>
          <a:xfrm>
            <a:off x="352926" y="391245"/>
            <a:ext cx="11486148" cy="6075509"/>
          </a:xfrm>
          <a:prstGeom prst="rect">
            <a:avLst/>
          </a:prstGeom>
          <a:noFill/>
        </p:spPr>
        <p:txBody>
          <a:bodyPr wrap="square">
            <a:spAutoFit/>
          </a:bodyPr>
          <a:lstStyle/>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They believed that there would “be no Christ.” </a:t>
            </a: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31:16</a:t>
            </a:r>
            <a:endParaRPr kumimoji="0" lang="en-US" sz="4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They rejected “foolish traditions” that came from “the childishness of their fathers.” </a:t>
            </a: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31:16</a:t>
            </a:r>
            <a:endParaRPr kumimoji="0" lang="en-US" sz="4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They thought that the teaching of Christ did “bind them down.” </a:t>
            </a: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31:17</a:t>
            </a:r>
            <a:endParaRPr kumimoji="0" lang="en-US" sz="4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They didn’t “believe in things to come.” </a:t>
            </a: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31:22</a:t>
            </a:r>
            <a:endParaRPr kumimoji="0" lang="en-US" sz="4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75815151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rotWithShape="1">
          <a:blip r:embed="rId3">
            <a:extLst>
              <a:ext uri="{28A0092B-C50C-407E-A947-70E740481C1C}">
                <a14:useLocalDpi xmlns:a14="http://schemas.microsoft.com/office/drawing/2010/main" val="0"/>
              </a:ext>
            </a:extLst>
          </a:blip>
          <a:srcRect l="26919" r="13684"/>
          <a:stretch/>
        </p:blipFill>
        <p:spPr>
          <a:xfrm>
            <a:off x="5925659" y="13104"/>
            <a:ext cx="6266342" cy="6831792"/>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a:off x="5925659" y="-13094"/>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112252" y="722325"/>
            <a:ext cx="7961031" cy="5050613"/>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54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“How ironic that </a:t>
            </a:r>
            <a:r>
              <a:rPr kumimoji="0" lang="en-US" sz="5400" b="1" i="0" u="none" strike="noStrike" kern="1200" cap="none" spc="0" normalizeH="0" baseline="0" noProof="0" dirty="0" err="1">
                <a:ln>
                  <a:noFill/>
                </a:ln>
                <a:solidFill>
                  <a:schemeClr val="bg1"/>
                </a:solidFill>
                <a:effectLst>
                  <a:glow rad="190500">
                    <a:prstClr val="black">
                      <a:alpha val="75000"/>
                    </a:prstClr>
                  </a:glow>
                </a:effectLst>
                <a:uLnTx/>
                <a:uFillTx/>
                <a:latin typeface="Calibri" panose="020F0502020204030204"/>
                <a:ea typeface="+mn-ea"/>
                <a:cs typeface="+mn-cs"/>
              </a:rPr>
              <a:t>Korihor</a:t>
            </a:r>
            <a:r>
              <a:rPr kumimoji="0" lang="en-US" sz="54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 should meet his death at the hands of a people who practiced what he preached!”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lang="en-US" sz="4400" b="1" dirty="0">
                <a:solidFill>
                  <a:schemeClr val="bg1"/>
                </a:solidFill>
                <a:effectLst>
                  <a:glow rad="190500">
                    <a:prstClr val="black">
                      <a:alpha val="75000"/>
                    </a:prstClr>
                  </a:glow>
                </a:effectLst>
                <a:latin typeface="Calibri" panose="020F0502020204030204"/>
              </a:rPr>
              <a:t>Elder Gerald N. Lund,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lang="en-US" sz="4400" b="1" i="1" dirty="0">
                <a:solidFill>
                  <a:schemeClr val="bg1"/>
                </a:solidFill>
                <a:effectLst>
                  <a:glow rad="190500">
                    <a:prstClr val="black">
                      <a:alpha val="75000"/>
                    </a:prstClr>
                  </a:glow>
                </a:effectLst>
                <a:latin typeface="Calibri" panose="020F0502020204030204"/>
              </a:rPr>
              <a:t>Ensign</a:t>
            </a:r>
            <a:r>
              <a:rPr lang="en-US" sz="4400" b="1" dirty="0">
                <a:solidFill>
                  <a:schemeClr val="bg1"/>
                </a:solidFill>
                <a:effectLst>
                  <a:glow rad="190500">
                    <a:prstClr val="black">
                      <a:alpha val="75000"/>
                    </a:prstClr>
                  </a:glow>
                </a:effectLst>
                <a:latin typeface="Calibri" panose="020F0502020204030204"/>
              </a:rPr>
              <a:t>, July 1992</a:t>
            </a:r>
            <a:endParaRPr kumimoji="0" lang="en-US" sz="44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122153549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1034149-A84C-CCC8-4FA5-68C8A4D72A7E}"/>
              </a:ext>
            </a:extLst>
          </p:cNvPr>
          <p:cNvSpPr txBox="1"/>
          <p:nvPr/>
        </p:nvSpPr>
        <p:spPr>
          <a:xfrm>
            <a:off x="525105" y="1388441"/>
            <a:ext cx="11141789" cy="4081117"/>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“And thus we see the end of him who </a:t>
            </a:r>
            <a:r>
              <a:rPr kumimoji="0" lang="en-US" sz="4800" b="1" i="0" u="none" strike="noStrike" kern="1200" cap="none" spc="0" normalizeH="0" baseline="0" noProof="0" dirty="0" err="1">
                <a:ln>
                  <a:noFill/>
                </a:ln>
                <a:solidFill>
                  <a:schemeClr val="bg1"/>
                </a:solidFill>
                <a:effectLst>
                  <a:glow rad="190500">
                    <a:prstClr val="black">
                      <a:alpha val="75000"/>
                    </a:prstClr>
                  </a:glow>
                </a:effectLst>
                <a:uLnTx/>
                <a:uFillTx/>
                <a:latin typeface="Calibri" panose="020F0502020204030204"/>
                <a:ea typeface="+mn-ea"/>
                <a:cs typeface="+mn-cs"/>
              </a:rPr>
              <a:t>perverteth</a:t>
            </a:r>
            <a:r>
              <a:rPr kumimoji="0" lang="en-US" sz="4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 the ways of the Lord; and thus we see that the devil will not support his children at the last day, but doth speedily drag them down to hell.”</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Alma 30:60</a:t>
            </a:r>
          </a:p>
        </p:txBody>
      </p:sp>
    </p:spTree>
    <p:extLst>
      <p:ext uri="{BB962C8B-B14F-4D97-AF65-F5344CB8AC3E}">
        <p14:creationId xmlns:p14="http://schemas.microsoft.com/office/powerpoint/2010/main" val="73412904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rotWithShape="1">
          <a:blip r:embed="rId5">
            <a:extLst>
              <a:ext uri="{28A0092B-C50C-407E-A947-70E740481C1C}">
                <a14:useLocalDpi xmlns:a14="http://schemas.microsoft.com/office/drawing/2010/main" val="0"/>
              </a:ext>
            </a:extLst>
          </a:blip>
          <a:srcRect l="14772" r="14772"/>
          <a:stretch/>
        </p:blipFill>
        <p:spPr>
          <a:xfrm>
            <a:off x="5925659" y="13104"/>
            <a:ext cx="6266342" cy="6831792"/>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a:off x="5925659" y="-13094"/>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112253" y="722325"/>
            <a:ext cx="7182400" cy="4967514"/>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“Satan strives to convince one that sins can be hidden from others, yet it is he that causes them to be revealed in the most compromising circumstances.”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lang="en-US" sz="4400" b="1" dirty="0">
                <a:solidFill>
                  <a:schemeClr val="bg1"/>
                </a:solidFill>
                <a:effectLst>
                  <a:glow rad="190500">
                    <a:prstClr val="black">
                      <a:alpha val="75000"/>
                    </a:prstClr>
                  </a:glow>
                </a:effectLst>
                <a:latin typeface="Calibri" panose="020F0502020204030204"/>
              </a:rPr>
              <a:t>Elder Richard G. Scott</a:t>
            </a:r>
            <a:br>
              <a:rPr lang="en-US" sz="4400" b="1" dirty="0">
                <a:solidFill>
                  <a:schemeClr val="bg1"/>
                </a:solidFill>
                <a:effectLst>
                  <a:glow rad="190500">
                    <a:prstClr val="black">
                      <a:alpha val="75000"/>
                    </a:prstClr>
                  </a:glow>
                </a:effectLst>
                <a:latin typeface="Calibri" panose="020F0502020204030204"/>
              </a:rPr>
            </a:br>
            <a:r>
              <a:rPr lang="en-US" sz="4400" b="1" i="1" dirty="0">
                <a:solidFill>
                  <a:schemeClr val="bg1"/>
                </a:solidFill>
                <a:effectLst>
                  <a:glow rad="190500">
                    <a:prstClr val="black">
                      <a:alpha val="75000"/>
                    </a:prstClr>
                  </a:glow>
                </a:effectLst>
                <a:latin typeface="Calibri" panose="020F0502020204030204"/>
              </a:rPr>
              <a:t>Ensign</a:t>
            </a:r>
            <a:r>
              <a:rPr lang="en-US" sz="4400" b="1" dirty="0">
                <a:solidFill>
                  <a:schemeClr val="bg1"/>
                </a:solidFill>
                <a:effectLst>
                  <a:glow rad="190500">
                    <a:prstClr val="black">
                      <a:alpha val="75000"/>
                    </a:prstClr>
                  </a:glow>
                </a:effectLst>
                <a:latin typeface="Calibri" panose="020F0502020204030204"/>
              </a:rPr>
              <a:t>, Nov. 2002, 87</a:t>
            </a:r>
            <a:endParaRPr kumimoji="0" lang="en-US" sz="44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endParaRPr>
          </a:p>
        </p:txBody>
      </p:sp>
      <p:pic>
        <p:nvPicPr>
          <p:cNvPr id="2" name="Scott Satan says hid sin.mp3">
            <a:hlinkClick r:id="" action="ppaction://media"/>
            <a:extLst>
              <a:ext uri="{FF2B5EF4-FFF2-40B4-BE49-F238E27FC236}">
                <a16:creationId xmlns:a16="http://schemas.microsoft.com/office/drawing/2014/main" id="{0211DB7E-EDDA-EA22-54DF-0D54C62C2A21}"/>
              </a:ext>
            </a:extLst>
          </p:cNvPr>
          <p:cNvPicPr>
            <a:picLocks noChangeAspect="1"/>
          </p:cNvPicPr>
          <p:nvPr>
            <a:audioFile r:link="rId2"/>
            <p:extLst>
              <p:ext uri="{DAA4B4D4-6D71-4841-9C94-3DE7FCFB9230}">
                <p14:media xmlns:p14="http://schemas.microsoft.com/office/powerpoint/2010/main" r:link="rId1"/>
              </p:ext>
            </p:extLst>
          </p:nvPr>
        </p:nvPicPr>
        <p:blipFill>
          <a:blip r:embed="rId6">
            <a:extLst>
              <a:ext uri="{28A0092B-C50C-407E-A947-70E740481C1C}">
                <a14:useLocalDpi xmlns:a14="http://schemas.microsoft.com/office/drawing/2010/main" val="0"/>
              </a:ext>
            </a:extLst>
          </a:blip>
          <a:srcRect/>
          <a:stretch>
            <a:fillRect/>
          </a:stretch>
        </p:blipFill>
        <p:spPr bwMode="auto">
          <a:xfrm>
            <a:off x="6427105" y="5716037"/>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6524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17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A52EA69-9A99-0B54-59E0-EABA29E14A8C}"/>
              </a:ext>
            </a:extLst>
          </p:cNvPr>
          <p:cNvSpPr txBox="1"/>
          <p:nvPr/>
        </p:nvSpPr>
        <p:spPr>
          <a:xfrm>
            <a:off x="525104" y="234553"/>
            <a:ext cx="11141789" cy="1920526"/>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“Your adversary the devil, as a roaring lion, walketh about, seeking whom he may devour.” </a:t>
            </a:r>
            <a:r>
              <a:rPr kumimoji="0" lang="en-US" sz="36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(1 Peter 5:8)</a:t>
            </a:r>
          </a:p>
        </p:txBody>
      </p:sp>
    </p:spTree>
    <p:extLst>
      <p:ext uri="{BB962C8B-B14F-4D97-AF65-F5344CB8AC3E}">
        <p14:creationId xmlns:p14="http://schemas.microsoft.com/office/powerpoint/2010/main" val="45151538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C035587-A606-4DF8-F684-4A414DAF1991}"/>
              </a:ext>
            </a:extLst>
          </p:cNvPr>
          <p:cNvPicPr>
            <a:picLocks noChangeAspect="1"/>
          </p:cNvPicPr>
          <p:nvPr/>
        </p:nvPicPr>
        <p:blipFill>
          <a:blip r:embed="rId2"/>
          <a:stretch>
            <a:fillRect/>
          </a:stretch>
        </p:blipFill>
        <p:spPr>
          <a:xfrm>
            <a:off x="1661593" y="2144569"/>
            <a:ext cx="8868809" cy="4582886"/>
          </a:xfrm>
          <a:prstGeom prst="rect">
            <a:avLst/>
          </a:prstGeom>
        </p:spPr>
      </p:pic>
      <p:sp>
        <p:nvSpPr>
          <p:cNvPr id="4" name="TextBox 3">
            <a:extLst>
              <a:ext uri="{FF2B5EF4-FFF2-40B4-BE49-F238E27FC236}">
                <a16:creationId xmlns:a16="http://schemas.microsoft.com/office/drawing/2014/main" id="{CA52EA69-9A99-0B54-59E0-EABA29E14A8C}"/>
              </a:ext>
            </a:extLst>
          </p:cNvPr>
          <p:cNvSpPr txBox="1"/>
          <p:nvPr/>
        </p:nvSpPr>
        <p:spPr>
          <a:xfrm>
            <a:off x="525104" y="234553"/>
            <a:ext cx="11141789" cy="1920526"/>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“Your adversary the devil, as a roaring lion, walketh about, seeking whom he may devour.” </a:t>
            </a:r>
            <a:r>
              <a:rPr kumimoji="0" lang="en-US" sz="36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(1 Peter 5:8)</a:t>
            </a:r>
          </a:p>
        </p:txBody>
      </p:sp>
    </p:spTree>
    <p:extLst>
      <p:ext uri="{BB962C8B-B14F-4D97-AF65-F5344CB8AC3E}">
        <p14:creationId xmlns:p14="http://schemas.microsoft.com/office/powerpoint/2010/main" val="296371471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alphaModFix amt="85000"/>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0" y="335845"/>
            <a:ext cx="6336632" cy="6241709"/>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“The preaching of the word had a great tendency to lead the people to do that which was just—yea, it had had more powerful effect upon the minds of the people than the sword, or anything else, which had happened unto them—therefore Alma thought it was expedient that they should try the virtue of the word of God.”</a:t>
            </a:r>
            <a:r>
              <a:rPr lang="en-US" sz="3700" b="1" dirty="0">
                <a:solidFill>
                  <a:schemeClr val="bg1"/>
                </a:solidFill>
                <a:effectLst>
                  <a:glow rad="190500">
                    <a:prstClr val="black">
                      <a:alpha val="75000"/>
                    </a:prstClr>
                  </a:glow>
                </a:effectLst>
                <a:latin typeface="Calibri" panose="020F0502020204030204"/>
              </a:rPr>
              <a:t>    </a:t>
            </a:r>
            <a:r>
              <a:rPr kumimoji="0" lang="en-US" sz="37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Alma 31:5</a:t>
            </a:r>
          </a:p>
        </p:txBody>
      </p:sp>
    </p:spTree>
    <p:extLst>
      <p:ext uri="{BB962C8B-B14F-4D97-AF65-F5344CB8AC3E}">
        <p14:creationId xmlns:p14="http://schemas.microsoft.com/office/powerpoint/2010/main" val="38487154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descr="A group of people standing in front of a logo&#10;&#10;Description automatically generated">
            <a:extLst>
              <a:ext uri="{FF2B5EF4-FFF2-40B4-BE49-F238E27FC236}">
                <a16:creationId xmlns:a16="http://schemas.microsoft.com/office/drawing/2014/main" id="{B28FF046-9D64-752B-37A1-E57FC0C169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Tree>
    <p:extLst>
      <p:ext uri="{BB962C8B-B14F-4D97-AF65-F5344CB8AC3E}">
        <p14:creationId xmlns:p14="http://schemas.microsoft.com/office/powerpoint/2010/main" val="409836418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person in a robe with his hands up&#10;&#10;Description automatically generated">
            <a:extLst>
              <a:ext uri="{FF2B5EF4-FFF2-40B4-BE49-F238E27FC236}">
                <a16:creationId xmlns:a16="http://schemas.microsoft.com/office/drawing/2014/main" id="{F5468729-FA21-0DAD-E065-47C0CB7AD196}"/>
              </a:ext>
            </a:extLst>
          </p:cNvPr>
          <p:cNvPicPr>
            <a:picLocks noChangeAspect="1"/>
          </p:cNvPicPr>
          <p:nvPr/>
        </p:nvPicPr>
        <p:blipFill rotWithShape="1">
          <a:blip r:embed="rId4">
            <a:extLst>
              <a:ext uri="{28A0092B-C50C-407E-A947-70E740481C1C}">
                <a14:useLocalDpi xmlns:a14="http://schemas.microsoft.com/office/drawing/2010/main" val="0"/>
              </a:ext>
            </a:extLst>
          </a:blip>
          <a:srcRect t="8117" b="7629"/>
          <a:stretch/>
        </p:blipFill>
        <p:spPr>
          <a:xfrm>
            <a:off x="20" y="1282"/>
            <a:ext cx="12191980" cy="6856718"/>
          </a:xfrm>
          <a:prstGeom prst="rect">
            <a:avLst/>
          </a:prstGeom>
        </p:spPr>
      </p:pic>
      <p:pic>
        <p:nvPicPr>
          <p:cNvPr id="7" name="Dun dun duuun!">
            <a:hlinkClick r:id="" action="ppaction://media"/>
            <a:extLst>
              <a:ext uri="{FF2B5EF4-FFF2-40B4-BE49-F238E27FC236}">
                <a16:creationId xmlns:a16="http://schemas.microsoft.com/office/drawing/2014/main" id="{361623D1-0C16-BBF1-3B82-CEAF7A23A05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26825" y="6207125"/>
            <a:ext cx="406400" cy="406400"/>
          </a:xfrm>
          <a:prstGeom prst="rect">
            <a:avLst/>
          </a:prstGeom>
        </p:spPr>
      </p:pic>
    </p:spTree>
    <p:extLst>
      <p:ext uri="{BB962C8B-B14F-4D97-AF65-F5344CB8AC3E}">
        <p14:creationId xmlns:p14="http://schemas.microsoft.com/office/powerpoint/2010/main" val="548365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7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C8A654-395F-4EC4-095D-D22A2DFFAD63}"/>
              </a:ext>
            </a:extLst>
          </p:cNvPr>
          <p:cNvSpPr txBox="1"/>
          <p:nvPr/>
        </p:nvSpPr>
        <p:spPr>
          <a:xfrm>
            <a:off x="312821" y="22824"/>
            <a:ext cx="11566358" cy="6491008"/>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“Holy, holy God; we believe that thou art God, and we believe that thou art holy, and that thou </a:t>
            </a:r>
            <a:r>
              <a:rPr kumimoji="0" lang="en-US" sz="42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n-ea"/>
                <a:cs typeface="+mn-cs"/>
              </a:rPr>
              <a:t>wast</a:t>
            </a:r>
            <a:r>
              <a:rPr kumimoji="0" lang="en-US" sz="4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a spirit, and that thou art a spirit, and that thou wilt be a spirit forever. Holy God, we believe that thou hast separated us from our brethren; and we do not believe in the tradition of our brethren, which was handed down to them by the childishness of their fathers; but we believe that thou hast elected us to be thy holy children; and also thou hast made it known unto us that there shall be no Christ. </a:t>
            </a:r>
          </a:p>
        </p:txBody>
      </p:sp>
    </p:spTree>
    <p:extLst>
      <p:ext uri="{BB962C8B-B14F-4D97-AF65-F5344CB8AC3E}">
        <p14:creationId xmlns:p14="http://schemas.microsoft.com/office/powerpoint/2010/main" val="194385564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C8A654-395F-4EC4-095D-D22A2DFFAD63}"/>
              </a:ext>
            </a:extLst>
          </p:cNvPr>
          <p:cNvSpPr txBox="1"/>
          <p:nvPr/>
        </p:nvSpPr>
        <p:spPr>
          <a:xfrm>
            <a:off x="312821" y="22824"/>
            <a:ext cx="11566358" cy="7072705"/>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“But thou art the same yesterday, today, and forever; and thou hast elected us that we shall be saved, whilst all around us are elected to be cast by thy wrath down to hell; for the which holiness, O God, we thank thee; and we also thank thee that thou hast elected us, that we may not be led away after the foolish traditions of our brethren, which doth bind them down to a belief of Christ, which doth lead their hearts to wander far from thee, our God. And again we thank thee, O God, that we are a chosen and a holy people. Amen.”</a:t>
            </a:r>
          </a:p>
          <a:p>
            <a:pPr marL="223838" marR="0" lvl="0" indent="-223838" algn="r" defTabSz="914400" rtl="0" eaLnBrk="1" fontAlgn="auto" latinLnBrk="0" hangingPunct="1">
              <a:lnSpc>
                <a:spcPct val="90000"/>
              </a:lnSpc>
              <a:spcBef>
                <a:spcPts val="0"/>
              </a:spcBef>
              <a:spcAft>
                <a:spcPts val="0"/>
              </a:spcAft>
              <a:buClrTx/>
              <a:buSzTx/>
              <a:buFontTx/>
              <a:buNone/>
              <a:tabLst/>
              <a:defRPr/>
            </a:pPr>
            <a:r>
              <a:rPr lang="en-US" sz="3600" b="1" dirty="0">
                <a:solidFill>
                  <a:prstClr val="white"/>
                </a:solidFill>
                <a:effectLst>
                  <a:glow rad="190500">
                    <a:prstClr val="black">
                      <a:alpha val="75000"/>
                    </a:prstClr>
                  </a:glow>
                </a:effectLst>
                <a:latin typeface="Calibri" panose="020F0502020204030204"/>
              </a:rPr>
              <a:t>Alma 31:15–18</a:t>
            </a:r>
            <a:endParaRPr kumimoji="0" lang="en-US" sz="4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7428053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244369" y="3429000"/>
            <a:ext cx="11703261" cy="3416320"/>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“Do not pray as the </a:t>
            </a:r>
            <a:r>
              <a:rPr kumimoji="0" lang="en-US" sz="4000" b="1" i="0" u="none" strike="noStrike" kern="1200" cap="none" spc="0" normalizeH="0" baseline="0" noProof="0" dirty="0" err="1">
                <a:ln>
                  <a:noFill/>
                </a:ln>
                <a:solidFill>
                  <a:schemeClr val="bg1"/>
                </a:solidFill>
                <a:effectLst>
                  <a:glow rad="190500">
                    <a:prstClr val="black">
                      <a:alpha val="75000"/>
                    </a:prstClr>
                  </a:glow>
                </a:effectLst>
                <a:uLnTx/>
                <a:uFillTx/>
                <a:latin typeface="Calibri" panose="020F0502020204030204"/>
                <a:ea typeface="+mn-ea"/>
                <a:cs typeface="+mn-cs"/>
              </a:rPr>
              <a:t>Zoramites</a:t>
            </a: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 do, for ye have seen that they pray to be heard of men, and to be praised for their wisdom. Do not say: O God, I thank thee that we are better than our brethren; but rather say: O Lord, forgive my unworthiness, and remember my brethren in mercy.”</a:t>
            </a:r>
            <a:r>
              <a:rPr lang="en-US" sz="4000" b="1" dirty="0">
                <a:solidFill>
                  <a:schemeClr val="bg1"/>
                </a:solidFill>
                <a:effectLst>
                  <a:glow rad="190500">
                    <a:prstClr val="black">
                      <a:alpha val="75000"/>
                    </a:prstClr>
                  </a:glow>
                </a:effectLst>
                <a:latin typeface="Calibri" panose="020F0502020204030204"/>
              </a:rPr>
              <a:t>                                 </a:t>
            </a: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Alma 38:13–14</a:t>
            </a:r>
          </a:p>
        </p:txBody>
      </p:sp>
    </p:spTree>
    <p:extLst>
      <p:ext uri="{BB962C8B-B14F-4D97-AF65-F5344CB8AC3E}">
        <p14:creationId xmlns:p14="http://schemas.microsoft.com/office/powerpoint/2010/main" val="276259323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226164" y="3995678"/>
            <a:ext cx="11739672" cy="2862322"/>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a:t>
            </a:r>
            <a:r>
              <a:rPr lang="en-US" sz="4000" b="1" dirty="0">
                <a:solidFill>
                  <a:schemeClr val="bg1"/>
                </a:solidFill>
                <a:effectLst>
                  <a:glow rad="190500">
                    <a:prstClr val="black">
                      <a:alpha val="75000"/>
                    </a:prstClr>
                  </a:glow>
                </a:effectLst>
                <a:latin typeface="Calibri" panose="020F0502020204030204"/>
              </a:rPr>
              <a:t>A</a:t>
            </a:r>
            <a:r>
              <a:rPr kumimoji="0" lang="en-US" sz="4000" b="1" i="0" u="none" strike="noStrike" kern="1200" cap="none" spc="0" normalizeH="0" baseline="0" noProof="0" dirty="0" err="1">
                <a:ln>
                  <a:noFill/>
                </a:ln>
                <a:solidFill>
                  <a:schemeClr val="bg1"/>
                </a:solidFill>
                <a:effectLst>
                  <a:glow rad="190500">
                    <a:prstClr val="black">
                      <a:alpha val="75000"/>
                    </a:prstClr>
                  </a:glow>
                </a:effectLst>
                <a:uLnTx/>
                <a:uFillTx/>
                <a:latin typeface="Calibri" panose="020F0502020204030204"/>
                <a:ea typeface="+mn-ea"/>
                <a:cs typeface="+mn-cs"/>
              </a:rPr>
              <a:t>fter</a:t>
            </a: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 the people had all offered up thanks after this manner, they returned to their homes, never speaking of their God again until they had assembled themselves together again to the holy stand.”</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Alma 31:23</a:t>
            </a:r>
          </a:p>
        </p:txBody>
      </p:sp>
    </p:spTree>
    <p:extLst>
      <p:ext uri="{BB962C8B-B14F-4D97-AF65-F5344CB8AC3E}">
        <p14:creationId xmlns:p14="http://schemas.microsoft.com/office/powerpoint/2010/main" val="355269097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FF5D7B6-7332-EE10-CEB7-4EC47E3B6CCE}"/>
              </a:ext>
            </a:extLst>
          </p:cNvPr>
          <p:cNvSpPr txBox="1"/>
          <p:nvPr/>
        </p:nvSpPr>
        <p:spPr>
          <a:xfrm>
            <a:off x="192505" y="767814"/>
            <a:ext cx="11806989" cy="507831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“I pray continually” </a:t>
            </a:r>
            <a:r>
              <a:rPr kumimoji="0" lang="en-US" sz="4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2 Nephi 33:3</a:t>
            </a:r>
            <a:endParaRPr kumimoji="0" lang="en-US" sz="5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“I cried unto [God] continually” </a:t>
            </a:r>
            <a:r>
              <a:rPr kumimoji="0" lang="en-US" sz="4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Enos 1:15</a:t>
            </a:r>
            <a:endParaRPr kumimoji="0" lang="en-US" sz="5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“[Church members were] watching and praying continually” </a:t>
            </a:r>
            <a:r>
              <a:rPr kumimoji="0" lang="en-US" sz="4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15:17</a:t>
            </a:r>
            <a:endParaRPr kumimoji="0" lang="en-US" sz="5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“They did pray unto the Lord their God continually” </a:t>
            </a:r>
            <a:r>
              <a:rPr kumimoji="0" lang="en-US" sz="4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62:51</a:t>
            </a:r>
            <a:endParaRPr kumimoji="0" lang="en-US" sz="5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192354720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2291" name="Picture 2">
            <a:extLst>
              <a:ext uri="{FF2B5EF4-FFF2-40B4-BE49-F238E27FC236}">
                <a16:creationId xmlns:a16="http://schemas.microsoft.com/office/drawing/2014/main" id="{BB995B4F-3DAB-32AC-3E31-98B90AF97A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5874" t="11667" r="26938" b="4964"/>
          <a:stretch>
            <a:fillRect/>
          </a:stretch>
        </p:blipFill>
        <p:spPr bwMode="auto">
          <a:xfrm>
            <a:off x="2590800" y="-33338"/>
            <a:ext cx="6934200" cy="689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C8A654-395F-4EC4-095D-D22A2DFFAD63}"/>
              </a:ext>
            </a:extLst>
          </p:cNvPr>
          <p:cNvSpPr txBox="1"/>
          <p:nvPr/>
        </p:nvSpPr>
        <p:spPr>
          <a:xfrm>
            <a:off x="192505" y="186958"/>
            <a:ext cx="11806989" cy="6484083"/>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55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“O Lord, wilt thou comfort my soul, and give unto me success, and also my fellow laborers who are with me—yea, Ammon, and Aaron, and </a:t>
            </a:r>
            <a:r>
              <a:rPr kumimoji="0" lang="en-US" sz="355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n-ea"/>
                <a:cs typeface="+mn-cs"/>
              </a:rPr>
              <a:t>Omner</a:t>
            </a:r>
            <a:r>
              <a:rPr kumimoji="0" lang="en-US" sz="355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and also Amulek and </a:t>
            </a:r>
            <a:r>
              <a:rPr kumimoji="0" lang="en-US" sz="355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n-ea"/>
                <a:cs typeface="+mn-cs"/>
              </a:rPr>
              <a:t>Zeezrom</a:t>
            </a:r>
            <a:r>
              <a:rPr kumimoji="0" lang="en-US" sz="355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and also my two sons—yea, even all these wilt thou comfort, O Lord. Yea, wilt thou comfort their souls in Christ. Wilt thou grant unto them that they may have strength, that they may bear their afflictions which shall come upon them because of the iniquities of this people. O Lord, wilt thou grant unto us that we may have success in bringing them again unto thee in Christ. Behold, O Lord, their souls are precious, and many of them are our brethren; therefore, give unto us, O Lord, power and wisdom that we may bring these, our brethren, again unto thee.”                                                 Alma 31:32–35</a:t>
            </a:r>
          </a:p>
        </p:txBody>
      </p:sp>
    </p:spTree>
    <p:extLst>
      <p:ext uri="{BB962C8B-B14F-4D97-AF65-F5344CB8AC3E}">
        <p14:creationId xmlns:p14="http://schemas.microsoft.com/office/powerpoint/2010/main" val="383011072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4339" name="Picture 2">
            <a:extLst>
              <a:ext uri="{FF2B5EF4-FFF2-40B4-BE49-F238E27FC236}">
                <a16:creationId xmlns:a16="http://schemas.microsoft.com/office/drawing/2014/main" id="{B7381756-DC9B-A89F-4D9C-BCC19D8136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6625" t="12445" r="27126" b="5894"/>
          <a:stretch>
            <a:fillRect/>
          </a:stretch>
        </p:blipFill>
        <p:spPr bwMode="auto">
          <a:xfrm>
            <a:off x="2514600" y="-28575"/>
            <a:ext cx="6934200" cy="688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C8A654-395F-4EC4-095D-D22A2DFFAD63}"/>
              </a:ext>
            </a:extLst>
          </p:cNvPr>
          <p:cNvSpPr txBox="1"/>
          <p:nvPr/>
        </p:nvSpPr>
        <p:spPr>
          <a:xfrm>
            <a:off x="192505" y="186958"/>
            <a:ext cx="11806989" cy="6484083"/>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55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“O Lord, wilt thou comfort my soul, and give unto me success, and also my fellow laborers who are with me—yea, Ammon, and Aaron, and </a:t>
            </a:r>
            <a:r>
              <a:rPr kumimoji="0" lang="en-US" sz="355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n-ea"/>
                <a:cs typeface="+mn-cs"/>
              </a:rPr>
              <a:t>Omner</a:t>
            </a:r>
            <a:r>
              <a:rPr kumimoji="0" lang="en-US" sz="355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and also Amulek and </a:t>
            </a:r>
            <a:r>
              <a:rPr kumimoji="0" lang="en-US" sz="355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n-ea"/>
                <a:cs typeface="+mn-cs"/>
              </a:rPr>
              <a:t>Zeezrom</a:t>
            </a:r>
            <a:r>
              <a:rPr kumimoji="0" lang="en-US" sz="355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and also my two sons—yea, even all these wilt thou comfort, O Lord. Yea, wilt thou comfort their souls in Christ. </a:t>
            </a:r>
            <a:r>
              <a:rPr kumimoji="0" lang="en-US" sz="3550" b="1" i="0" u="none" strike="noStrike" kern="1200" cap="none" spc="0" normalizeH="0" baseline="0" noProof="0" dirty="0">
                <a:ln>
                  <a:noFill/>
                </a:ln>
                <a:solidFill>
                  <a:srgbClr val="FFFF00"/>
                </a:solidFill>
                <a:effectLst>
                  <a:glow rad="190500">
                    <a:prstClr val="black">
                      <a:alpha val="75000"/>
                    </a:prstClr>
                  </a:glow>
                </a:effectLst>
                <a:uLnTx/>
                <a:uFillTx/>
                <a:latin typeface="Calibri" panose="020F0502020204030204"/>
                <a:ea typeface="+mn-ea"/>
                <a:cs typeface="+mn-cs"/>
              </a:rPr>
              <a:t>Wilt thou grant unto them that they may have strength</a:t>
            </a:r>
            <a:r>
              <a:rPr kumimoji="0" lang="en-US" sz="355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that they may bear their afflictions which shall come upon them because of the iniquities of this people. O Lord, wilt thou grant unto us that we may have success in bringing them again unto thee in Christ. Behold, O Lord, their souls are precious, and many of them are our brethren; therefore, give unto us, O Lord, power and wisdom that we may bring these, our brethren, again unto thee.”                                                 Alma 31:32–35</a:t>
            </a:r>
          </a:p>
        </p:txBody>
      </p:sp>
    </p:spTree>
    <p:extLst>
      <p:ext uri="{BB962C8B-B14F-4D97-AF65-F5344CB8AC3E}">
        <p14:creationId xmlns:p14="http://schemas.microsoft.com/office/powerpoint/2010/main" val="10795403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7439484" y="174868"/>
            <a:ext cx="4536493" cy="1754326"/>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“The Lord…gave them strength.”</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Alma 31:38</a:t>
            </a:r>
          </a:p>
        </p:txBody>
      </p:sp>
    </p:spTree>
    <p:extLst>
      <p:ext uri="{BB962C8B-B14F-4D97-AF65-F5344CB8AC3E}">
        <p14:creationId xmlns:p14="http://schemas.microsoft.com/office/powerpoint/2010/main" val="15722987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1991</TotalTime>
  <Words>4904</Words>
  <Application>Microsoft Office PowerPoint</Application>
  <PresentationFormat>Widescreen</PresentationFormat>
  <Paragraphs>367</Paragraphs>
  <Slides>89</Slides>
  <Notes>82</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89</vt:i4>
      </vt:variant>
    </vt:vector>
  </HeadingPairs>
  <TitlesOfParts>
    <vt:vector size="94"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Lily Skinner</dc:creator>
  <cp:lastModifiedBy>John Hilton</cp:lastModifiedBy>
  <cp:revision>108</cp:revision>
  <dcterms:created xsi:type="dcterms:W3CDTF">2023-12-26T21:27:48Z</dcterms:created>
  <dcterms:modified xsi:type="dcterms:W3CDTF">2024-01-11T22:28:24Z</dcterms:modified>
</cp:coreProperties>
</file>