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2" r:id="rId1"/>
    <p:sldMasterId id="2147483934" r:id="rId2"/>
  </p:sldMasterIdLst>
  <p:notesMasterIdLst>
    <p:notesMasterId r:id="rId83"/>
  </p:notesMasterIdLst>
  <p:sldIdLst>
    <p:sldId id="368" r:id="rId3"/>
    <p:sldId id="702" r:id="rId4"/>
    <p:sldId id="369" r:id="rId5"/>
    <p:sldId id="370" r:id="rId6"/>
    <p:sldId id="371" r:id="rId7"/>
    <p:sldId id="372" r:id="rId8"/>
    <p:sldId id="373" r:id="rId9"/>
    <p:sldId id="374" r:id="rId10"/>
    <p:sldId id="375" r:id="rId11"/>
    <p:sldId id="376" r:id="rId12"/>
    <p:sldId id="701" r:id="rId13"/>
    <p:sldId id="378" r:id="rId14"/>
    <p:sldId id="377" r:id="rId15"/>
    <p:sldId id="438" r:id="rId16"/>
    <p:sldId id="439" r:id="rId17"/>
    <p:sldId id="442" r:id="rId18"/>
    <p:sldId id="443" r:id="rId19"/>
    <p:sldId id="444" r:id="rId20"/>
    <p:sldId id="445" r:id="rId21"/>
    <p:sldId id="694" r:id="rId22"/>
    <p:sldId id="679" r:id="rId23"/>
    <p:sldId id="446" r:id="rId24"/>
    <p:sldId id="698" r:id="rId25"/>
    <p:sldId id="592" r:id="rId26"/>
    <p:sldId id="661" r:id="rId27"/>
    <p:sldId id="662" r:id="rId28"/>
    <p:sldId id="663" r:id="rId29"/>
    <p:sldId id="593" r:id="rId30"/>
    <p:sldId id="699" r:id="rId31"/>
    <p:sldId id="648" r:id="rId32"/>
    <p:sldId id="594" r:id="rId33"/>
    <p:sldId id="664" r:id="rId34"/>
    <p:sldId id="665" r:id="rId35"/>
    <p:sldId id="610" r:id="rId36"/>
    <p:sldId id="696" r:id="rId37"/>
    <p:sldId id="695" r:id="rId38"/>
    <p:sldId id="611" r:id="rId39"/>
    <p:sldId id="612" r:id="rId40"/>
    <p:sldId id="613" r:id="rId41"/>
    <p:sldId id="565" r:id="rId42"/>
    <p:sldId id="614" r:id="rId43"/>
    <p:sldId id="666" r:id="rId44"/>
    <p:sldId id="615" r:id="rId45"/>
    <p:sldId id="667" r:id="rId46"/>
    <p:sldId id="683" r:id="rId47"/>
    <p:sldId id="293" r:id="rId48"/>
    <p:sldId id="300" r:id="rId49"/>
    <p:sldId id="341" r:id="rId50"/>
    <p:sldId id="619" r:id="rId51"/>
    <p:sldId id="616" r:id="rId52"/>
    <p:sldId id="684" r:id="rId53"/>
    <p:sldId id="618" r:id="rId54"/>
    <p:sldId id="620" r:id="rId55"/>
    <p:sldId id="685" r:id="rId56"/>
    <p:sldId id="621" r:id="rId57"/>
    <p:sldId id="686" r:id="rId58"/>
    <p:sldId id="673" r:id="rId59"/>
    <p:sldId id="623" r:id="rId60"/>
    <p:sldId id="624" r:id="rId61"/>
    <p:sldId id="668" r:id="rId62"/>
    <p:sldId id="643" r:id="rId63"/>
    <p:sldId id="689" r:id="rId64"/>
    <p:sldId id="675" r:id="rId65"/>
    <p:sldId id="676" r:id="rId66"/>
    <p:sldId id="651" r:id="rId67"/>
    <p:sldId id="653" r:id="rId68"/>
    <p:sldId id="652" r:id="rId69"/>
    <p:sldId id="697" r:id="rId70"/>
    <p:sldId id="654" r:id="rId71"/>
    <p:sldId id="658" r:id="rId72"/>
    <p:sldId id="672" r:id="rId73"/>
    <p:sldId id="690" r:id="rId74"/>
    <p:sldId id="677" r:id="rId75"/>
    <p:sldId id="646" r:id="rId76"/>
    <p:sldId id="656" r:id="rId77"/>
    <p:sldId id="657" r:id="rId78"/>
    <p:sldId id="630" r:id="rId79"/>
    <p:sldId id="1342" r:id="rId80"/>
    <p:sldId id="1345" r:id="rId81"/>
    <p:sldId id="1344" r:id="rId8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4" autoAdjust="0"/>
    <p:restoredTop sz="82847" autoAdjust="0"/>
  </p:normalViewPr>
  <p:slideViewPr>
    <p:cSldViewPr>
      <p:cViewPr varScale="1">
        <p:scale>
          <a:sx n="58" d="100"/>
          <a:sy n="58" d="100"/>
        </p:scale>
        <p:origin x="880" y="4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518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45E18B4-4808-284F-BC63-7F784C776C0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Arial" charset="0"/>
              </a:defRPr>
            </a:lvl1pPr>
          </a:lstStyle>
          <a:p>
            <a:pPr>
              <a:defRPr/>
            </a:pPr>
            <a:endParaRPr lang="en-US"/>
          </a:p>
        </p:txBody>
      </p:sp>
      <p:sp>
        <p:nvSpPr>
          <p:cNvPr id="26627" name="Rectangle 3">
            <a:extLst>
              <a:ext uri="{FF2B5EF4-FFF2-40B4-BE49-F238E27FC236}">
                <a16:creationId xmlns:a16="http://schemas.microsoft.com/office/drawing/2014/main" id="{FF274F92-8E14-FA47-8832-7AED91A9DD99}"/>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Arial" charset="0"/>
              </a:defRPr>
            </a:lvl1pPr>
          </a:lstStyle>
          <a:p>
            <a:pPr>
              <a:defRPr/>
            </a:pPr>
            <a:endParaRPr lang="en-US"/>
          </a:p>
        </p:txBody>
      </p:sp>
      <p:sp>
        <p:nvSpPr>
          <p:cNvPr id="2052" name="Rectangle 4">
            <a:extLst>
              <a:ext uri="{FF2B5EF4-FFF2-40B4-BE49-F238E27FC236}">
                <a16:creationId xmlns:a16="http://schemas.microsoft.com/office/drawing/2014/main" id="{830EF9E5-BA5C-7423-EE0A-BC59369BD433}"/>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BC324A88-C2F0-6644-8E5E-C882581C31F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a:extLst>
              <a:ext uri="{FF2B5EF4-FFF2-40B4-BE49-F238E27FC236}">
                <a16:creationId xmlns:a16="http://schemas.microsoft.com/office/drawing/2014/main" id="{51C7BD76-28A3-F446-965F-8480030C7585}"/>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Arial" charset="0"/>
              </a:defRPr>
            </a:lvl1pPr>
          </a:lstStyle>
          <a:p>
            <a:pPr>
              <a:defRPr/>
            </a:pPr>
            <a:endParaRPr lang="en-US"/>
          </a:p>
        </p:txBody>
      </p:sp>
      <p:sp>
        <p:nvSpPr>
          <p:cNvPr id="26631" name="Rectangle 7">
            <a:extLst>
              <a:ext uri="{FF2B5EF4-FFF2-40B4-BE49-F238E27FC236}">
                <a16:creationId xmlns:a16="http://schemas.microsoft.com/office/drawing/2014/main" id="{DEC42F73-6935-EB47-AA97-99EC7F1F647B}"/>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A6F113D4-41A1-4FF1-A6BD-745144DB6146}"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81000" y="685800"/>
            <a:ext cx="6096000" cy="3429000"/>
          </a:xfrm>
          <a:ln/>
        </p:spPr>
      </p:sp>
      <p:sp>
        <p:nvSpPr>
          <p:cNvPr id="409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409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61A584E-E8E8-45DC-9464-A72455685E94}"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4133657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81000" y="685800"/>
            <a:ext cx="6096000" cy="3429000"/>
          </a:xfrm>
          <a:ln/>
        </p:spPr>
      </p:sp>
      <p:sp>
        <p:nvSpPr>
          <p:cNvPr id="409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409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61A584E-E8E8-45DC-9464-A72455685E94}"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621581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381000" y="685800"/>
            <a:ext cx="6096000" cy="3429000"/>
          </a:xfrm>
          <a:ln/>
        </p:spPr>
      </p:sp>
      <p:sp>
        <p:nvSpPr>
          <p:cNvPr id="419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419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3FE4060-AD0B-4345-A7C2-998612E2194F}"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912380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381000" y="685800"/>
            <a:ext cx="6096000" cy="3429000"/>
          </a:xfrm>
          <a:ln/>
        </p:spPr>
      </p:sp>
      <p:sp>
        <p:nvSpPr>
          <p:cNvPr id="4301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4301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1CF83-94D2-4E67-8F87-E7AF52F885D6}"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942666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381000" y="685800"/>
            <a:ext cx="6096000" cy="3429000"/>
          </a:xfrm>
          <a:ln/>
        </p:spPr>
      </p:sp>
      <p:sp>
        <p:nvSpPr>
          <p:cNvPr id="440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4403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25E9E62-215F-4A34-B92B-0F8EFCDD70C3}"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831203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381000" y="685800"/>
            <a:ext cx="6096000" cy="3429000"/>
          </a:xfrm>
          <a:ln/>
        </p:spPr>
      </p:sp>
      <p:sp>
        <p:nvSpPr>
          <p:cNvPr id="450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4506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266CB2D-E91A-4AAC-A1DE-500F6D06ACD3}"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764351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381000" y="685800"/>
            <a:ext cx="6096000" cy="3429000"/>
          </a:xfrm>
          <a:ln/>
        </p:spPr>
      </p:sp>
      <p:sp>
        <p:nvSpPr>
          <p:cNvPr id="4608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4608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4CF5C58-A156-41E9-B1FC-BD49704A745F}"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927946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381000" y="685800"/>
            <a:ext cx="6096000" cy="3429000"/>
          </a:xfrm>
          <a:ln/>
        </p:spPr>
      </p:sp>
      <p:sp>
        <p:nvSpPr>
          <p:cNvPr id="471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471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7F1C0A7-CDD4-495E-BC3D-35FC89B564F0}"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994549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381000" y="685800"/>
            <a:ext cx="6096000" cy="3429000"/>
          </a:xfrm>
          <a:ln/>
        </p:spPr>
      </p:sp>
      <p:sp>
        <p:nvSpPr>
          <p:cNvPr id="481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776DD0A-F7BD-4AFC-8826-4D5FE25CFF18}"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545462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381000" y="685800"/>
            <a:ext cx="6096000" cy="3429000"/>
          </a:xfrm>
          <a:ln/>
        </p:spPr>
      </p:sp>
      <p:sp>
        <p:nvSpPr>
          <p:cNvPr id="4915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4915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AD1ADD4-45DF-4BA1-8E24-735B352316F4}"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441002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381000" y="685800"/>
            <a:ext cx="6096000" cy="3429000"/>
          </a:xfrm>
          <a:ln/>
        </p:spPr>
      </p:sp>
      <p:sp>
        <p:nvSpPr>
          <p:cNvPr id="501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501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51DFF-F6D2-4E25-81F5-B7DC235CF215}"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1801467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381000" y="685800"/>
            <a:ext cx="6096000" cy="3429000"/>
          </a:xfrm>
          <a:ln/>
        </p:spPr>
      </p:sp>
      <p:sp>
        <p:nvSpPr>
          <p:cNvPr id="512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ndParaRPr>
          </a:p>
        </p:txBody>
      </p:sp>
      <p:sp>
        <p:nvSpPr>
          <p:cNvPr id="512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6273AD0-7284-408E-9034-8298B1938DAB}"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4036287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https://bookofmormonartcatalog.org/catalog/paanchi/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259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https://bookofmormonartcatalog.org/catalog/gadianton/</a:t>
            </a:r>
          </a:p>
        </p:txBody>
      </p:sp>
      <p:sp>
        <p:nvSpPr>
          <p:cNvPr id="4" name="Slide Number Placeholder 3"/>
          <p:cNvSpPr>
            <a:spLocks noGrp="1"/>
          </p:cNvSpPr>
          <p:nvPr>
            <p:ph type="sldNum" sz="quarter" idx="5"/>
          </p:nvPr>
        </p:nvSpPr>
        <p:spPr/>
        <p:txBody>
          <a:bodyPr/>
          <a:lstStyle/>
          <a:p>
            <a:fld id="{84F25BC8-0032-4AFE-A0E9-255B0750EB56}" type="slidenum">
              <a:rPr lang="en-US" smtClean="0"/>
              <a:t>14</a:t>
            </a:fld>
            <a:endParaRPr lang="en-US"/>
          </a:p>
        </p:txBody>
      </p:sp>
    </p:spTree>
    <p:extLst>
      <p:ext uri="{BB962C8B-B14F-4D97-AF65-F5344CB8AC3E}">
        <p14:creationId xmlns:p14="http://schemas.microsoft.com/office/powerpoint/2010/main" val="1411259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15</a:t>
            </a:fld>
            <a:endParaRPr lang="en-US"/>
          </a:p>
        </p:txBody>
      </p:sp>
    </p:spTree>
    <p:extLst>
      <p:ext uri="{BB962C8B-B14F-4D97-AF65-F5344CB8AC3E}">
        <p14:creationId xmlns:p14="http://schemas.microsoft.com/office/powerpoint/2010/main" val="1411259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https://bookofmormonartcatalog.org/catalog/gadianton-robbers-come-down-from-the-mountains/</a:t>
            </a:r>
          </a:p>
          <a:p>
            <a:r>
              <a:rPr lang="en-US" dirty="0"/>
              <a:t>https://www.churchofjesuschrist.org/imgs/76fd0d1dba9b58e005af110d5ee7e9cb20e4ac67/full/3840%2C/0/default</a:t>
            </a:r>
          </a:p>
        </p:txBody>
      </p:sp>
      <p:sp>
        <p:nvSpPr>
          <p:cNvPr id="4" name="Slide Number Placeholder 3"/>
          <p:cNvSpPr>
            <a:spLocks noGrp="1"/>
          </p:cNvSpPr>
          <p:nvPr>
            <p:ph type="sldNum" sz="quarter" idx="5"/>
          </p:nvPr>
        </p:nvSpPr>
        <p:spPr/>
        <p:txBody>
          <a:bodyPr/>
          <a:lstStyle/>
          <a:p>
            <a:fld id="{84F25BC8-0032-4AFE-A0E9-255B0750EB56}" type="slidenum">
              <a:rPr lang="en-US" smtClean="0"/>
              <a:t>16</a:t>
            </a:fld>
            <a:endParaRPr lang="en-US"/>
          </a:p>
        </p:txBody>
      </p:sp>
    </p:spTree>
    <p:extLst>
      <p:ext uri="{BB962C8B-B14F-4D97-AF65-F5344CB8AC3E}">
        <p14:creationId xmlns:p14="http://schemas.microsoft.com/office/powerpoint/2010/main" val="1411259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https://bookofmormonartcatalog.org/catalog/nefi-hijo-de-helaman-derrama-su-alma-a-dios-en-la-torre/</a:t>
            </a:r>
          </a:p>
        </p:txBody>
      </p:sp>
      <p:sp>
        <p:nvSpPr>
          <p:cNvPr id="4" name="Slide Number Placeholder 3"/>
          <p:cNvSpPr>
            <a:spLocks noGrp="1"/>
          </p:cNvSpPr>
          <p:nvPr>
            <p:ph type="sldNum" sz="quarter" idx="5"/>
          </p:nvPr>
        </p:nvSpPr>
        <p:spPr/>
        <p:txBody>
          <a:bodyPr/>
          <a:lstStyle/>
          <a:p>
            <a:fld id="{84F25BC8-0032-4AFE-A0E9-255B0750EB56}" type="slidenum">
              <a:rPr lang="en-US" smtClean="0"/>
              <a:t>17</a:t>
            </a:fld>
            <a:endParaRPr lang="en-US"/>
          </a:p>
        </p:txBody>
      </p:sp>
    </p:spTree>
    <p:extLst>
      <p:ext uri="{BB962C8B-B14F-4D97-AF65-F5344CB8AC3E}">
        <p14:creationId xmlns:p14="http://schemas.microsoft.com/office/powerpoint/2010/main" val="1411259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https://bookofmormonartcatalog.org/catalog/samuel-en-la-muralla-samuel-on-the-wall/</a:t>
            </a:r>
          </a:p>
        </p:txBody>
      </p:sp>
      <p:sp>
        <p:nvSpPr>
          <p:cNvPr id="4" name="Slide Number Placeholder 3"/>
          <p:cNvSpPr>
            <a:spLocks noGrp="1"/>
          </p:cNvSpPr>
          <p:nvPr>
            <p:ph type="sldNum" sz="quarter" idx="5"/>
          </p:nvPr>
        </p:nvSpPr>
        <p:spPr/>
        <p:txBody>
          <a:bodyPr/>
          <a:lstStyle/>
          <a:p>
            <a:fld id="{84F25BC8-0032-4AFE-A0E9-255B0750EB56}" type="slidenum">
              <a:rPr lang="en-US" smtClean="0"/>
              <a:t>18</a:t>
            </a:fld>
            <a:endParaRPr lang="en-US"/>
          </a:p>
        </p:txBody>
      </p:sp>
    </p:spTree>
    <p:extLst>
      <p:ext uri="{BB962C8B-B14F-4D97-AF65-F5344CB8AC3E}">
        <p14:creationId xmlns:p14="http://schemas.microsoft.com/office/powerpoint/2010/main" val="1411259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19</a:t>
            </a:fld>
            <a:endParaRPr lang="en-US"/>
          </a:p>
        </p:txBody>
      </p:sp>
    </p:spTree>
    <p:extLst>
      <p:ext uri="{BB962C8B-B14F-4D97-AF65-F5344CB8AC3E}">
        <p14:creationId xmlns:p14="http://schemas.microsoft.com/office/powerpoint/2010/main" val="1411259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https://www.churchofjesuschrist.org/study/manual/book-of-mormon-seminary-teacher-manual-2024/33-alma-43-52/331-teacher?lang=eng</a:t>
            </a:r>
          </a:p>
        </p:txBody>
      </p:sp>
      <p:sp>
        <p:nvSpPr>
          <p:cNvPr id="4" name="Slide Number Placeholder 3"/>
          <p:cNvSpPr>
            <a:spLocks noGrp="1"/>
          </p:cNvSpPr>
          <p:nvPr>
            <p:ph type="sldNum" sz="quarter" idx="5"/>
          </p:nvPr>
        </p:nvSpPr>
        <p:spPr/>
        <p:txBody>
          <a:bodyPr/>
          <a:lstStyle/>
          <a:p>
            <a:fld id="{84F25BC8-0032-4AFE-A0E9-255B0750EB56}" type="slidenum">
              <a:rPr lang="en-US" smtClean="0"/>
              <a:t>22</a:t>
            </a:fld>
            <a:endParaRPr lang="en-US"/>
          </a:p>
        </p:txBody>
      </p:sp>
    </p:spTree>
    <p:extLst>
      <p:ext uri="{BB962C8B-B14F-4D97-AF65-F5344CB8AC3E}">
        <p14:creationId xmlns:p14="http://schemas.microsoft.com/office/powerpoint/2010/main" val="1411259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https://www.churchofjesuschrist.org/study/manual/book-of-mormon-seminary-teacher-manual-2024/33-alma-43-52/331-teacher?lang=eng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4F25BC8-0032-4AFE-A0E9-255B0750EB5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67191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https://news-ca.churchofjesuschrist.org/media/orig/CookQL_0710.jpg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589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https://news-ca.churchofjesuschrist.org/media/orig/CookQL_0710.jpg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1554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https://news-ca.churchofjesuschrist.org/media/orig/CookQL_0710.jpg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74897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https://news-ca.churchofjesuschrist.org/media/orig/CookQL_0710.jpg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23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https://www.churchofjesuschrist.org/study/manual/book-of-mormon-seminary-teacher-manual-2024/33-alma-43-52/331-teacher?lang=eng</a:t>
            </a:r>
          </a:p>
        </p:txBody>
      </p:sp>
      <p:sp>
        <p:nvSpPr>
          <p:cNvPr id="4" name="Slide Number Placeholder 3"/>
          <p:cNvSpPr>
            <a:spLocks noGrp="1"/>
          </p:cNvSpPr>
          <p:nvPr>
            <p:ph type="sldNum" sz="quarter" idx="5"/>
          </p:nvPr>
        </p:nvSpPr>
        <p:spPr/>
        <p:txBody>
          <a:bodyPr/>
          <a:lstStyle/>
          <a:p>
            <a:fld id="{84F25BC8-0032-4AFE-A0E9-255B0750EB56}" type="slidenum">
              <a:rPr lang="en-US" smtClean="0"/>
              <a:t>28</a:t>
            </a:fld>
            <a:endParaRPr lang="en-US"/>
          </a:p>
        </p:txBody>
      </p:sp>
    </p:spTree>
    <p:extLst>
      <p:ext uri="{BB962C8B-B14F-4D97-AF65-F5344CB8AC3E}">
        <p14:creationId xmlns:p14="http://schemas.microsoft.com/office/powerpoint/2010/main" val="42638748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https://www.churchofjesuschrist.org/study/manual/book-of-mormon-seminary-teacher-manual-2024/33-alma-43-52/331-teacher?lang=eng</a:t>
            </a:r>
          </a:p>
        </p:txBody>
      </p:sp>
      <p:sp>
        <p:nvSpPr>
          <p:cNvPr id="4" name="Slide Number Placeholder 3"/>
          <p:cNvSpPr>
            <a:spLocks noGrp="1"/>
          </p:cNvSpPr>
          <p:nvPr>
            <p:ph type="sldNum" sz="quarter" idx="5"/>
          </p:nvPr>
        </p:nvSpPr>
        <p:spPr/>
        <p:txBody>
          <a:bodyPr/>
          <a:lstStyle/>
          <a:p>
            <a:fld id="{84F25BC8-0032-4AFE-A0E9-255B0750EB56}" type="slidenum">
              <a:rPr lang="en-US" smtClean="0"/>
              <a:t>29</a:t>
            </a:fld>
            <a:endParaRPr lang="en-US"/>
          </a:p>
        </p:txBody>
      </p:sp>
    </p:spTree>
    <p:extLst>
      <p:ext uri="{BB962C8B-B14F-4D97-AF65-F5344CB8AC3E}">
        <p14:creationId xmlns:p14="http://schemas.microsoft.com/office/powerpoint/2010/main" val="3042680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https://www.churchofjesuschrist.org/imgs/f427cfadee05af00346efe2c4150a04bb6fa7ae2/full/3840%2C/0/default</a:t>
            </a:r>
          </a:p>
        </p:txBody>
      </p:sp>
      <p:sp>
        <p:nvSpPr>
          <p:cNvPr id="4" name="Slide Number Placeholder 3"/>
          <p:cNvSpPr>
            <a:spLocks noGrp="1"/>
          </p:cNvSpPr>
          <p:nvPr>
            <p:ph type="sldNum" sz="quarter" idx="5"/>
          </p:nvPr>
        </p:nvSpPr>
        <p:spPr/>
        <p:txBody>
          <a:bodyPr/>
          <a:lstStyle/>
          <a:p>
            <a:fld id="{84F25BC8-0032-4AFE-A0E9-255B0750EB56}" type="slidenum">
              <a:rPr lang="en-US" smtClean="0"/>
              <a:t>30</a:t>
            </a:fld>
            <a:endParaRPr lang="en-US"/>
          </a:p>
        </p:txBody>
      </p:sp>
    </p:spTree>
    <p:extLst>
      <p:ext uri="{BB962C8B-B14F-4D97-AF65-F5344CB8AC3E}">
        <p14:creationId xmlns:p14="http://schemas.microsoft.com/office/powerpoint/2010/main" val="18252466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https://picryl.com/media/john-wooden-57db35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5585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https://picryl.com/media/john-wooden-57db35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23190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https://picryl.com/media/john-wooden-57db35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18940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5042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01696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13708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https://bookofmormonartcatalog.org/catalog/gadianton/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4F25BC8-0032-4AFE-A0E9-255B0750EB5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932832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25BC8-0032-4AFE-A0E9-255B0750EB56}" type="slidenum">
              <a:rPr lang="en-US" smtClean="0"/>
              <a:t>38</a:t>
            </a:fld>
            <a:endParaRPr lang="en-US"/>
          </a:p>
        </p:txBody>
      </p:sp>
    </p:spTree>
    <p:extLst>
      <p:ext uri="{BB962C8B-B14F-4D97-AF65-F5344CB8AC3E}">
        <p14:creationId xmlns:p14="http://schemas.microsoft.com/office/powerpoint/2010/main" val="20544237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only time “cement” appears in the Bible or the Book of Mormon.</a:t>
            </a:r>
          </a:p>
          <a:p>
            <a:endParaRPr lang="en-US" dirty="0"/>
          </a:p>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39</a:t>
            </a:fld>
            <a:endParaRPr lang="en-US"/>
          </a:p>
        </p:txBody>
      </p:sp>
    </p:spTree>
    <p:extLst>
      <p:ext uri="{BB962C8B-B14F-4D97-AF65-F5344CB8AC3E}">
        <p14:creationId xmlns:p14="http://schemas.microsoft.com/office/powerpoint/2010/main" val="29076583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https://www.pexels.com/photo/full-frame-shot-of-abstract-pattern-247719/</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70245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https://speeches.byu.edu/wp-content/uploads/jpg/Clark_John-Web-compressor.jpg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88792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https://speeches.byu.edu/wp-content/uploads/jpg/Clark_John-Web-compressor.jpg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3530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https://www.churchofjesuschrist.org/imgs/acfd585c5534c7b7f99797441f997573f38693ac/full/1920%2C/0/default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47713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https://www.churchofjesuschrist.org/imgs/acfd585c5534c7b7f99797441f997573f38693ac/full/1920%2C/0/default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52665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3607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https://speeches.byu.edu/wp-content/uploads/jpg/Clark_John-Web-compressor.jpg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45751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https://churchofjesuschrist.org/imgs/579241da8c112462d28f5d09a58e44e0a9d89a76/full/3840%2C/0/default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7554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As first reported by Hugh Nibley, the name “Alma son of Judah” is attested twice on a land deed recovered from a cave near the Dead Sea dating to the Bar </a:t>
            </a:r>
            <a:r>
              <a:rPr kumimoji="0" lang="en-US" sz="1200" b="0" i="0" u="none" strike="noStrike" kern="1200" cap="none" spc="0" normalizeH="0" baseline="0" noProof="0" dirty="0" err="1">
                <a:ln>
                  <a:noFill/>
                </a:ln>
                <a:solidFill>
                  <a:prstClr val="white">
                    <a:lumMod val="95000"/>
                  </a:prstClr>
                </a:solidFill>
                <a:effectLst>
                  <a:glow rad="190500">
                    <a:prstClr val="black">
                      <a:alpha val="75000"/>
                    </a:prstClr>
                  </a:glow>
                </a:effectLst>
                <a:uLnTx/>
                <a:uFillTx/>
                <a:latin typeface="Calibri" panose="020F0502020204030204"/>
                <a:ea typeface="+mn-ea"/>
                <a:cs typeface="+mn-cs"/>
              </a:rPr>
              <a:t>Kokhba</a:t>
            </a:r>
            <a:r>
              <a:rPr kumimoji="0" lang="en-US" sz="1200" b="0"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 Rebellion in the early second century AD. Terrence </a:t>
            </a:r>
            <a:r>
              <a:rPr kumimoji="0" lang="en-US" sz="1200" b="0" i="0" u="none" strike="noStrike" kern="1200" cap="none" spc="0" normalizeH="0" baseline="0" noProof="0" dirty="0" err="1">
                <a:ln>
                  <a:noFill/>
                </a:ln>
                <a:solidFill>
                  <a:prstClr val="white">
                    <a:lumMod val="95000"/>
                  </a:prstClr>
                </a:solidFill>
                <a:effectLst>
                  <a:glow rad="190500">
                    <a:prstClr val="black">
                      <a:alpha val="75000"/>
                    </a:prstClr>
                  </a:glow>
                </a:effectLst>
                <a:uLnTx/>
                <a:uFillTx/>
                <a:latin typeface="Calibri" panose="020F0502020204030204"/>
                <a:ea typeface="+mn-ea"/>
                <a:cs typeface="+mn-cs"/>
              </a:rPr>
              <a:t>Szink</a:t>
            </a:r>
            <a:r>
              <a:rPr kumimoji="0" lang="en-US" sz="1200" b="0"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 has shown that the name is also attested more than eight times on cuneiform tablets at the archaeological site of Ebla in Syria as early as the late third millennium BC.</a:t>
            </a:r>
            <a:endParaRPr kumimoji="0" lang="en-US" sz="1050" b="0"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endParaRPr>
          </a:p>
          <a:p>
            <a:endParaRPr lang="en-US" b="0" dirty="0"/>
          </a:p>
        </p:txBody>
      </p:sp>
      <p:sp>
        <p:nvSpPr>
          <p:cNvPr id="4" name="Slide Number Placeholder 3"/>
          <p:cNvSpPr>
            <a:spLocks noGrp="1"/>
          </p:cNvSpPr>
          <p:nvPr>
            <p:ph type="sldNum" sz="quarter" idx="5"/>
          </p:nvPr>
        </p:nvSpPr>
        <p:spPr/>
        <p:txBody>
          <a:bodyPr/>
          <a:lstStyle/>
          <a:p>
            <a:fld id="{A6F113D4-41A1-4FF1-A6BD-745144DB6146}" type="slidenum">
              <a:rPr lang="en-US" altLang="en-US" smtClean="0"/>
              <a:pPr/>
              <a:t>51</a:t>
            </a:fld>
            <a:endParaRPr lang="en-US" altLang="en-US"/>
          </a:p>
        </p:txBody>
      </p:sp>
    </p:spTree>
    <p:extLst>
      <p:ext uri="{BB962C8B-B14F-4D97-AF65-F5344CB8AC3E}">
        <p14:creationId xmlns:p14="http://schemas.microsoft.com/office/powerpoint/2010/main" val="19233020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https://speeches.byu.edu/speakers/noel-b-reynolds/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5440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generated image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4F25BC8-0032-4AFE-A0E9-255B0750EB5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040714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4F25BC8-0032-4AFE-A0E9-255B0750EB5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833436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55</a:t>
            </a:fld>
            <a:endParaRPr lang="en-US"/>
          </a:p>
        </p:txBody>
      </p:sp>
    </p:spTree>
    <p:extLst>
      <p:ext uri="{BB962C8B-B14F-4D97-AF65-F5344CB8AC3E}">
        <p14:creationId xmlns:p14="http://schemas.microsoft.com/office/powerpoint/2010/main" val="26559925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https://content.churchofjesuschrist.org/acp/bc/cp/Canada/images2021/Keeping%20Christ%20at%20the%20Centre/1200x675/1-banner-jesus-at-the-well-medium.jpg</a:t>
            </a:r>
          </a:p>
        </p:txBody>
      </p:sp>
      <p:sp>
        <p:nvSpPr>
          <p:cNvPr id="4" name="Slide Number Placeholder 3"/>
          <p:cNvSpPr>
            <a:spLocks noGrp="1"/>
          </p:cNvSpPr>
          <p:nvPr>
            <p:ph type="sldNum" sz="quarter" idx="5"/>
          </p:nvPr>
        </p:nvSpPr>
        <p:spPr/>
        <p:txBody>
          <a:bodyPr/>
          <a:lstStyle/>
          <a:p>
            <a:fld id="{84F25BC8-0032-4AFE-A0E9-255B0750EB56}" type="slidenum">
              <a:rPr lang="en-US" smtClean="0"/>
              <a:t>56</a:t>
            </a:fld>
            <a:endParaRPr lang="en-US"/>
          </a:p>
        </p:txBody>
      </p:sp>
    </p:spTree>
    <p:extLst>
      <p:ext uri="{BB962C8B-B14F-4D97-AF65-F5344CB8AC3E}">
        <p14:creationId xmlns:p14="http://schemas.microsoft.com/office/powerpoint/2010/main" val="30745498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https://content.churchofjesuschrist.org/acp/bc/cp/Canada/images2021/Keeping%20Christ%20at%20the%20Centre/1200x675/1-banner-jesus-at-the-well-medium.jpg</a:t>
            </a:r>
          </a:p>
        </p:txBody>
      </p:sp>
      <p:sp>
        <p:nvSpPr>
          <p:cNvPr id="4" name="Slide Number Placeholder 3"/>
          <p:cNvSpPr>
            <a:spLocks noGrp="1"/>
          </p:cNvSpPr>
          <p:nvPr>
            <p:ph type="sldNum" sz="quarter" idx="5"/>
          </p:nvPr>
        </p:nvSpPr>
        <p:spPr/>
        <p:txBody>
          <a:bodyPr/>
          <a:lstStyle/>
          <a:p>
            <a:fld id="{84F25BC8-0032-4AFE-A0E9-255B0750EB56}" type="slidenum">
              <a:rPr lang="en-US" smtClean="0"/>
              <a:t>57</a:t>
            </a:fld>
            <a:endParaRPr lang="en-US"/>
          </a:p>
        </p:txBody>
      </p:sp>
    </p:spTree>
    <p:extLst>
      <p:ext uri="{BB962C8B-B14F-4D97-AF65-F5344CB8AC3E}">
        <p14:creationId xmlns:p14="http://schemas.microsoft.com/office/powerpoint/2010/main" val="28669838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https://business-images.unl.edu/facStaffPhotos/MichaelRicks.jpg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9482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Note this Word Cloud that visualizes the 250 most common words in the verses where remember is used. Larger and more central words occur with greater frequency.”</a:t>
            </a:r>
            <a:endParaRPr lang="en-US" dirty="0"/>
          </a:p>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59</a:t>
            </a:fld>
            <a:endParaRPr lang="en-US"/>
          </a:p>
        </p:txBody>
      </p:sp>
    </p:spTree>
    <p:extLst>
      <p:ext uri="{BB962C8B-B14F-4D97-AF65-F5344CB8AC3E}">
        <p14:creationId xmlns:p14="http://schemas.microsoft.com/office/powerpoint/2010/main" val="32068238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https://business-images.unl.edu/facStaffPhotos/MichaelRicks.jpg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59867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https://www.lds.org/bc/content/shared/content/images/magazines/new-era/2013/11/house-island_1168764_gly.jpg</a:t>
            </a:r>
          </a:p>
        </p:txBody>
      </p:sp>
      <p:sp>
        <p:nvSpPr>
          <p:cNvPr id="4" name="Slide Number Placeholder 3"/>
          <p:cNvSpPr>
            <a:spLocks noGrp="1"/>
          </p:cNvSpPr>
          <p:nvPr>
            <p:ph type="sldNum" sz="quarter" idx="5"/>
          </p:nvPr>
        </p:nvSpPr>
        <p:spPr/>
        <p:txBody>
          <a:bodyPr/>
          <a:lstStyle/>
          <a:p>
            <a:fld id="{84F25BC8-0032-4AFE-A0E9-255B0750EB56}" type="slidenum">
              <a:rPr lang="en-US" smtClean="0"/>
              <a:t>61</a:t>
            </a:fld>
            <a:endParaRPr lang="en-US"/>
          </a:p>
        </p:txBody>
      </p:sp>
    </p:spTree>
    <p:extLst>
      <p:ext uri="{BB962C8B-B14F-4D97-AF65-F5344CB8AC3E}">
        <p14:creationId xmlns:p14="http://schemas.microsoft.com/office/powerpoint/2010/main" val="391636194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24260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98524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9335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4126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Use Helaman 6, Ether 9 and Ether 11</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8732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33036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Use Helaman 6, Ether 9 and Ether 11</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60228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Use Helaman 6, Ether 9 and Ether 11</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3935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20023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60996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3011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Use Helaman 6, Ether 9 and Ether 11</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89134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https://www.churchofjesuschrist.org/bc/content/ldsorg/church/news/2017/11/14/elder-ballard-tackles-tough-topics-shares-timely-advice_1.jpg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06040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2691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In the same talk quoted earlier from President Hinckley, shortly after the Sept. 11</a:t>
            </a:r>
            <a:r>
              <a:rPr lang="en-US" altLang="en-US" baseline="30000" dirty="0">
                <a:latin typeface="Arial" panose="020B0604020202020204" pitchFamily="34" charset="0"/>
              </a:rPr>
              <a:t>th</a:t>
            </a:r>
            <a:r>
              <a:rPr lang="en-US" altLang="en-US" dirty="0">
                <a:latin typeface="Arial" panose="020B0604020202020204" pitchFamily="34" charset="0"/>
              </a:rPr>
              <a:t> attack President Hinckley said: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3756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77</a:t>
            </a:fld>
            <a:endParaRPr lang="en-US"/>
          </a:p>
        </p:txBody>
      </p:sp>
    </p:spTree>
    <p:extLst>
      <p:ext uri="{BB962C8B-B14F-4D97-AF65-F5344CB8AC3E}">
        <p14:creationId xmlns:p14="http://schemas.microsoft.com/office/powerpoint/2010/main" val="34429780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7F74E1-3A51-4338-ACBD-186AD90FF9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507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CCB18-537D-3655-9EA2-26C38F7D73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1518CD-4ECC-3B22-047C-D42C65C389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8000AE-691B-EDE3-AE5D-CADBC7070E68}"/>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5" name="Footer Placeholder 4">
            <a:extLst>
              <a:ext uri="{FF2B5EF4-FFF2-40B4-BE49-F238E27FC236}">
                <a16:creationId xmlns:a16="http://schemas.microsoft.com/office/drawing/2014/main" id="{2DF0284D-FA50-02FC-4D41-8416AEFF69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73E3FB-FEA3-C556-9DBD-DE5FED5887D8}"/>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627618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A2007-1E93-7997-A1D1-5F653B9B27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3573F3-C30E-9E02-8D02-225D91114B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D0BC28-F3D3-5A2F-5386-BA39080EF3DD}"/>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5" name="Footer Placeholder 4">
            <a:extLst>
              <a:ext uri="{FF2B5EF4-FFF2-40B4-BE49-F238E27FC236}">
                <a16:creationId xmlns:a16="http://schemas.microsoft.com/office/drawing/2014/main" id="{8C6EBF1E-5D6F-ACD9-EC50-7A8227D299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32D0B-20D6-AFA3-A409-38588F9BE018}"/>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193445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E3AC-68F3-C7FE-963E-8BF98CE2E5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60D2FF-1827-9AC0-62CA-788132A1CD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697C25-1D79-3E18-DA76-891656BEA5B4}"/>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5" name="Footer Placeholder 4">
            <a:extLst>
              <a:ext uri="{FF2B5EF4-FFF2-40B4-BE49-F238E27FC236}">
                <a16:creationId xmlns:a16="http://schemas.microsoft.com/office/drawing/2014/main" id="{8D05B3D5-EBC6-3227-98E9-4BE3B27428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B41280-D8F1-F4C4-004D-7F99B48793F6}"/>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389364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974FE-FC84-1161-9681-E4EF1FFC8D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546839-689C-CACF-95CB-E45ED4C0F3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B6705C-DB58-677D-CEDB-87A05C1F86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8E4997-FE56-6D78-5ED4-67CAEB2512F1}"/>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6" name="Footer Placeholder 5">
            <a:extLst>
              <a:ext uri="{FF2B5EF4-FFF2-40B4-BE49-F238E27FC236}">
                <a16:creationId xmlns:a16="http://schemas.microsoft.com/office/drawing/2014/main" id="{EA9E6168-E992-F281-BB53-9D60E4A30B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2408C6-DD4F-5ED7-522F-25D1803DB265}"/>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809241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65A4-6C22-2EDB-9824-F52B66DCC3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0FEF83-2B7D-DD99-2B0E-64E7A1D47E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81B5E3-685E-4594-5D66-6D402E6A36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C938AF-9002-9D27-E470-D9A7F47A28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A64176-E2EB-F00F-CF4B-912FECADF1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D0E108-1533-23DE-D4D1-0099FC74D187}"/>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8" name="Footer Placeholder 7">
            <a:extLst>
              <a:ext uri="{FF2B5EF4-FFF2-40B4-BE49-F238E27FC236}">
                <a16:creationId xmlns:a16="http://schemas.microsoft.com/office/drawing/2014/main" id="{D2EA69A0-0DF0-FB81-8A0D-951D1A568D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B50C70-C8B2-8F89-4E59-B84A081A0807}"/>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17289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094E1-A4FB-7469-FEB0-1E4DFC8D95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ED79BB-9DC2-0500-799A-7AF84436174B}"/>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4" name="Footer Placeholder 3">
            <a:extLst>
              <a:ext uri="{FF2B5EF4-FFF2-40B4-BE49-F238E27FC236}">
                <a16:creationId xmlns:a16="http://schemas.microsoft.com/office/drawing/2014/main" id="{FA0B398C-088B-C88D-411F-03098447F3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738330-0B49-1A03-5F48-C23775658D53}"/>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937222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5FF3FC-BDB2-07FB-6FE4-71F19B7FB1C6}"/>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3" name="Footer Placeholder 2">
            <a:extLst>
              <a:ext uri="{FF2B5EF4-FFF2-40B4-BE49-F238E27FC236}">
                <a16:creationId xmlns:a16="http://schemas.microsoft.com/office/drawing/2014/main" id="{EFD7D7AF-5A4B-DECB-1E4B-EEB7BC58D0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5D1EE1-4C31-D540-F1AA-C9FEEDEAA1FD}"/>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322754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F440-9879-3279-81F2-B89C78A49C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293168-78C2-98C5-DBD6-46586325E3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4FEE1E-5C61-D503-C8ED-1DE094729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975F80-3303-B854-4E7C-32FE3F4C0D81}"/>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6" name="Footer Placeholder 5">
            <a:extLst>
              <a:ext uri="{FF2B5EF4-FFF2-40B4-BE49-F238E27FC236}">
                <a16:creationId xmlns:a16="http://schemas.microsoft.com/office/drawing/2014/main" id="{E3E1E59A-96DD-48CC-DB51-D9BD851252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197B7D-3A37-A8F7-00BB-7F13C7C9F17B}"/>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3357944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FEBC8-2FC8-49A9-FEBE-BF2E3D3C32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7CF644-38EF-3A5F-F649-A6AE13B394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D2F76B-357B-BE25-DED5-0CD7CF13EB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3AB642-CEF9-2880-D370-9E1A86C76DCB}"/>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6" name="Footer Placeholder 5">
            <a:extLst>
              <a:ext uri="{FF2B5EF4-FFF2-40B4-BE49-F238E27FC236}">
                <a16:creationId xmlns:a16="http://schemas.microsoft.com/office/drawing/2014/main" id="{620FCB48-CE2A-8508-B05E-9AAE722116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BC2128-1121-1C3E-211A-10B3821061AC}"/>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3387973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32F14-5571-679D-F01A-8A2155BE03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A06146-88C0-5D1D-9A10-E269BAB459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7B2D1C-864A-B613-4794-1BF4BD1DED63}"/>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5" name="Footer Placeholder 4">
            <a:extLst>
              <a:ext uri="{FF2B5EF4-FFF2-40B4-BE49-F238E27FC236}">
                <a16:creationId xmlns:a16="http://schemas.microsoft.com/office/drawing/2014/main" id="{5E90E54E-CD76-CDBF-6498-81363BE7DA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797FDE-C891-46B6-5AFA-6661EF744E73}"/>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92968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7FCB6E-B6FC-9EB8-5595-F74BF57075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75997B-B694-B1DD-5703-1222772670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EDE9A-29F7-0AEB-70DB-F52845CE9852}"/>
              </a:ext>
            </a:extLst>
          </p:cNvPr>
          <p:cNvSpPr>
            <a:spLocks noGrp="1"/>
          </p:cNvSpPr>
          <p:nvPr>
            <p:ph type="dt" sz="half" idx="10"/>
          </p:nvPr>
        </p:nvSpPr>
        <p:spPr/>
        <p:txBody>
          <a:bodyPr/>
          <a:lstStyle/>
          <a:p>
            <a:fld id="{5F23CF77-CF8E-4FDA-A27A-DE34C57AFCC4}" type="datetimeFigureOut">
              <a:rPr lang="en-US" smtClean="0"/>
              <a:t>6/7/2024</a:t>
            </a:fld>
            <a:endParaRPr lang="en-US"/>
          </a:p>
        </p:txBody>
      </p:sp>
      <p:sp>
        <p:nvSpPr>
          <p:cNvPr id="5" name="Footer Placeholder 4">
            <a:extLst>
              <a:ext uri="{FF2B5EF4-FFF2-40B4-BE49-F238E27FC236}">
                <a16:creationId xmlns:a16="http://schemas.microsoft.com/office/drawing/2014/main" id="{32729753-7D06-26E6-C8A4-9E780F7AE5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71473-E539-B18E-1880-0B809C914B4A}"/>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3087202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ADE4B4F-2C06-4EED-B369-CCF682B9AB97}" type="datetimeFigureOut">
              <a:rPr lang="en-US"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28144695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DE4B4F-2C06-4EED-B369-CCF682B9AB97}" type="datetimeFigureOut">
              <a:rPr lang="en-US"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2373171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DE4B4F-2C06-4EED-B369-CCF682B9AB97}" type="datetimeFigureOut">
              <a:rPr lang="en-US"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1353664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DE4B4F-2C06-4EED-B369-CCF682B9AB97}" type="datetimeFigureOut">
              <a:rPr lang="en-US" smtClean="0"/>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3462707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DE4B4F-2C06-4EED-B369-CCF682B9AB97}" type="datetimeFigureOut">
              <a:rPr lang="en-US" smtClean="0"/>
              <a:t>6/7/2024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1210985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ADE4B4F-2C06-4EED-B369-CCF682B9AB97}" type="datetimeFigureOut">
              <a:rPr lang="en-US" smtClean="0"/>
              <a:t>6/7/2024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8012432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DE4B4F-2C06-4EED-B369-CCF682B9AB97}" type="datetimeFigureOut">
              <a:rPr lang="en-US" smtClean="0"/>
              <a:t>6/7/2024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8400166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DE4B4F-2C06-4EED-B369-CCF682B9AB97}" type="datetimeFigureOut">
              <a:rPr lang="en-US" smtClean="0"/>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29025749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DE4B4F-2C06-4EED-B369-CCF682B9AB97}" type="datetimeFigureOut">
              <a:rPr lang="en-US" smtClean="0"/>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1543522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DE4B4F-2C06-4EED-B369-CCF682B9AB97}" type="datetimeFigureOut">
              <a:rPr lang="en-US"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2008189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DE4B4F-2C06-4EED-B369-CCF682B9AB97}" type="datetimeFigureOut">
              <a:rPr lang="en-US"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A79835-FD99-4D95-8D4E-DB19E98E1D6A}" type="slidenum">
              <a:rPr lang="en-US" smtClean="0"/>
              <a:t>‹#›</a:t>
            </a:fld>
            <a:endParaRPr lang="en-US"/>
          </a:p>
        </p:txBody>
      </p:sp>
    </p:spTree>
    <p:extLst>
      <p:ext uri="{BB962C8B-B14F-4D97-AF65-F5344CB8AC3E}">
        <p14:creationId xmlns:p14="http://schemas.microsoft.com/office/powerpoint/2010/main" val="3356165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2DA072-289F-F4B4-D81A-751BCB562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C132DE-F149-6C4A-F98F-0DC38643E9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5E4AA3-DD4F-A835-5159-4A09702F90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3CF77-CF8E-4FDA-A27A-DE34C57AFCC4}" type="datetimeFigureOut">
              <a:rPr lang="en-US" smtClean="0"/>
              <a:t>6/7/2024</a:t>
            </a:fld>
            <a:endParaRPr lang="en-US"/>
          </a:p>
        </p:txBody>
      </p:sp>
      <p:sp>
        <p:nvSpPr>
          <p:cNvPr id="5" name="Footer Placeholder 4">
            <a:extLst>
              <a:ext uri="{FF2B5EF4-FFF2-40B4-BE49-F238E27FC236}">
                <a16:creationId xmlns:a16="http://schemas.microsoft.com/office/drawing/2014/main" id="{4D373C6B-F4B9-4859-504B-7C01169EF3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C4531F1-7CC0-3230-80D8-160D464632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3DBC6-753B-4E64-A2B7-AAF32569ACC3}" type="slidenum">
              <a:rPr lang="en-US" smtClean="0"/>
              <a:t>‹#›</a:t>
            </a:fld>
            <a:endParaRPr lang="en-US"/>
          </a:p>
        </p:txBody>
      </p:sp>
    </p:spTree>
    <p:extLst>
      <p:ext uri="{BB962C8B-B14F-4D97-AF65-F5344CB8AC3E}">
        <p14:creationId xmlns:p14="http://schemas.microsoft.com/office/powerpoint/2010/main" val="1448287611"/>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E4B4F-2C06-4EED-B369-CCF682B9AB97}" type="datetimeFigureOut">
              <a:rPr lang="en-US" smtClean="0"/>
              <a:t>6/7/2024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A79835-FD99-4D95-8D4E-DB19E98E1D6A}" type="slidenum">
              <a:rPr lang="en-US" smtClean="0"/>
              <a:t>‹#›</a:t>
            </a:fld>
            <a:endParaRPr lang="en-US"/>
          </a:p>
        </p:txBody>
      </p:sp>
    </p:spTree>
    <p:extLst>
      <p:ext uri="{BB962C8B-B14F-4D97-AF65-F5344CB8AC3E}">
        <p14:creationId xmlns:p14="http://schemas.microsoft.com/office/powerpoint/2010/main" val="1119515167"/>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hyperlink" Target="https://www.thewoodeneffect.com/"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endParaRPr lang="en-US" dirty="0"/>
          </a:p>
        </p:txBody>
      </p:sp>
      <p:pic>
        <p:nvPicPr>
          <p:cNvPr id="3" name="Content Placeholder 2">
            <a:extLst>
              <a:ext uri="{FF2B5EF4-FFF2-40B4-BE49-F238E27FC236}">
                <a16:creationId xmlns:a16="http://schemas.microsoft.com/office/drawing/2014/main" id="{E47B2306-E4E2-87C2-3915-BF9A799B9C4F}"/>
              </a:ext>
            </a:extLst>
          </p:cNvPr>
          <p:cNvPicPr>
            <a:picLocks noGrp="1" noChangeAspect="1"/>
          </p:cNvPicPr>
          <p:nvPr>
            <p:ph idx="1"/>
          </p:nvPr>
        </p:nvPicPr>
        <p:blipFill>
          <a:blip r:embed="rId3"/>
          <a:stretch>
            <a:fillRect/>
          </a:stretch>
        </p:blipFill>
        <p:spPr>
          <a:xfrm>
            <a:off x="3661608" y="990601"/>
            <a:ext cx="4948991" cy="5839810"/>
          </a:xfrm>
          <a:prstGeom prst="rect">
            <a:avLst/>
          </a:prstGeom>
        </p:spPr>
      </p:pic>
      <p:sp>
        <p:nvSpPr>
          <p:cNvPr id="4" name="TextBox 3">
            <a:extLst>
              <a:ext uri="{FF2B5EF4-FFF2-40B4-BE49-F238E27FC236}">
                <a16:creationId xmlns:a16="http://schemas.microsoft.com/office/drawing/2014/main" id="{494137FC-007B-CAAB-6411-7AA35204D5B1}"/>
              </a:ext>
            </a:extLst>
          </p:cNvPr>
          <p:cNvSpPr txBox="1"/>
          <p:nvPr/>
        </p:nvSpPr>
        <p:spPr>
          <a:xfrm>
            <a:off x="665453" y="381000"/>
            <a:ext cx="10861093" cy="6463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000" b="1" i="1"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Zoom</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by Istvan </a:t>
            </a:r>
            <a:r>
              <a:rPr kumimoji="0" lang="en-US" sz="40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Banyai</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680410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endParaRPr lang="en-US" dirty="0"/>
          </a:p>
        </p:txBody>
      </p:sp>
      <p:sp>
        <p:nvSpPr>
          <p:cNvPr id="3075" name="Content Placeholder 2"/>
          <p:cNvSpPr>
            <a:spLocks noGrp="1"/>
          </p:cNvSpPr>
          <p:nvPr>
            <p:ph idx="1"/>
          </p:nvPr>
        </p:nvSpPr>
        <p:spPr/>
        <p:txBody>
          <a:bodyPr/>
          <a:lstStyle/>
          <a:p>
            <a:pPr eaLnBrk="1" hangingPunct="1"/>
            <a:endParaRPr lang="en-US" dirty="0"/>
          </a:p>
        </p:txBody>
      </p:sp>
      <p:pic>
        <p:nvPicPr>
          <p:cNvPr id="30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0638"/>
            <a:ext cx="5334000" cy="6899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212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endParaRPr lang="en-US" dirty="0"/>
          </a:p>
        </p:txBody>
      </p:sp>
      <p:sp>
        <p:nvSpPr>
          <p:cNvPr id="4099" name="Content Placeholder 2"/>
          <p:cNvSpPr>
            <a:spLocks noGrp="1"/>
          </p:cNvSpPr>
          <p:nvPr>
            <p:ph idx="1"/>
          </p:nvPr>
        </p:nvSpPr>
        <p:spPr/>
        <p:txBody>
          <a:bodyPr/>
          <a:lstStyle/>
          <a:p>
            <a:pPr eaLnBrk="1" hangingPunct="1"/>
            <a:endParaRPr lang="en-US" dirty="0"/>
          </a:p>
        </p:txBody>
      </p:sp>
      <p:pic>
        <p:nvPicPr>
          <p:cNvPr id="41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8100"/>
            <a:ext cx="5334000" cy="693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430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endParaRPr lang="en-US" dirty="0"/>
          </a:p>
        </p:txBody>
      </p:sp>
      <p:sp>
        <p:nvSpPr>
          <p:cNvPr id="5123" name="Content Placeholder 2"/>
          <p:cNvSpPr>
            <a:spLocks noGrp="1"/>
          </p:cNvSpPr>
          <p:nvPr>
            <p:ph idx="1"/>
          </p:nvPr>
        </p:nvSpPr>
        <p:spPr/>
        <p:txBody>
          <a:bodyPr/>
          <a:lstStyle/>
          <a:p>
            <a:pPr eaLnBrk="1" hangingPunct="1"/>
            <a:endParaRPr lang="en-US" dirty="0"/>
          </a:p>
        </p:txBody>
      </p:sp>
      <p:pic>
        <p:nvPicPr>
          <p:cNvPr id="51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3338"/>
            <a:ext cx="5359400" cy="6824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1890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3339"/>
            <a:ext cx="5334000" cy="679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3116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endParaRPr lang="en-US" dirty="0"/>
          </a:p>
        </p:txBody>
      </p:sp>
      <p:sp>
        <p:nvSpPr>
          <p:cNvPr id="7171" name="Content Placeholder 2"/>
          <p:cNvSpPr>
            <a:spLocks noGrp="1"/>
          </p:cNvSpPr>
          <p:nvPr>
            <p:ph idx="1"/>
          </p:nvPr>
        </p:nvSpPr>
        <p:spPr/>
        <p:txBody>
          <a:bodyPr/>
          <a:lstStyle/>
          <a:p>
            <a:pPr eaLnBrk="1" hangingPunct="1"/>
            <a:endParaRPr lang="en-US" dirty="0"/>
          </a:p>
        </p:txBody>
      </p:sp>
      <p:pic>
        <p:nvPicPr>
          <p:cNvPr id="71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0239" y="0"/>
            <a:ext cx="58515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0967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en-US" dirty="0"/>
          </a:p>
        </p:txBody>
      </p:sp>
      <p:sp>
        <p:nvSpPr>
          <p:cNvPr id="8195" name="Content Placeholder 2"/>
          <p:cNvSpPr>
            <a:spLocks noGrp="1"/>
          </p:cNvSpPr>
          <p:nvPr>
            <p:ph idx="1"/>
          </p:nvPr>
        </p:nvSpPr>
        <p:spPr/>
        <p:txBody>
          <a:bodyPr/>
          <a:lstStyle/>
          <a:p>
            <a:pPr eaLnBrk="1" hangingPunct="1"/>
            <a:endParaRPr lang="en-US" dirty="0"/>
          </a:p>
        </p:txBody>
      </p:sp>
      <p:pic>
        <p:nvPicPr>
          <p:cNvPr id="819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4925"/>
            <a:ext cx="5791200" cy="678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556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endParaRPr lang="en-US" dirty="0"/>
          </a:p>
        </p:txBody>
      </p:sp>
      <p:sp>
        <p:nvSpPr>
          <p:cNvPr id="9219" name="Content Placeholder 2"/>
          <p:cNvSpPr>
            <a:spLocks noGrp="1"/>
          </p:cNvSpPr>
          <p:nvPr>
            <p:ph idx="1"/>
          </p:nvPr>
        </p:nvSpPr>
        <p:spPr/>
        <p:txBody>
          <a:bodyPr/>
          <a:lstStyle/>
          <a:p>
            <a:pPr eaLnBrk="1" hangingPunct="1"/>
            <a:endParaRPr lang="en-US" dirty="0"/>
          </a:p>
        </p:txBody>
      </p:sp>
      <p:pic>
        <p:nvPicPr>
          <p:cNvPr id="92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4925"/>
            <a:ext cx="5791200" cy="678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6590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endParaRPr lang="en-US" dirty="0"/>
          </a:p>
        </p:txBody>
      </p:sp>
      <p:sp>
        <p:nvSpPr>
          <p:cNvPr id="10243" name="Content Placeholder 2"/>
          <p:cNvSpPr>
            <a:spLocks noGrp="1"/>
          </p:cNvSpPr>
          <p:nvPr>
            <p:ph idx="1"/>
          </p:nvPr>
        </p:nvSpPr>
        <p:spPr/>
        <p:txBody>
          <a:bodyPr/>
          <a:lstStyle/>
          <a:p>
            <a:pPr eaLnBrk="1" hangingPunct="1"/>
            <a:endParaRPr lang="en-US" dirty="0"/>
          </a:p>
        </p:txBody>
      </p:sp>
      <p:pic>
        <p:nvPicPr>
          <p:cNvPr id="102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4925"/>
            <a:ext cx="5791200" cy="678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7824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endParaRPr lang="en-US" dirty="0"/>
          </a:p>
        </p:txBody>
      </p:sp>
      <p:sp>
        <p:nvSpPr>
          <p:cNvPr id="11267" name="Content Placeholder 2"/>
          <p:cNvSpPr>
            <a:spLocks noGrp="1"/>
          </p:cNvSpPr>
          <p:nvPr>
            <p:ph idx="1"/>
          </p:nvPr>
        </p:nvSpPr>
        <p:spPr/>
        <p:txBody>
          <a:bodyPr/>
          <a:lstStyle/>
          <a:p>
            <a:pPr eaLnBrk="1" hangingPunct="1"/>
            <a:endParaRPr lang="en-US" dirty="0"/>
          </a:p>
        </p:txBody>
      </p:sp>
      <p:pic>
        <p:nvPicPr>
          <p:cNvPr id="112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4925"/>
            <a:ext cx="5791200" cy="678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8543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endParaRPr lang="en-US" dirty="0"/>
          </a:p>
        </p:txBody>
      </p:sp>
      <p:sp>
        <p:nvSpPr>
          <p:cNvPr id="12291" name="Content Placeholder 2"/>
          <p:cNvSpPr>
            <a:spLocks noGrp="1"/>
          </p:cNvSpPr>
          <p:nvPr>
            <p:ph idx="1"/>
          </p:nvPr>
        </p:nvSpPr>
        <p:spPr/>
        <p:txBody>
          <a:bodyPr/>
          <a:lstStyle/>
          <a:p>
            <a:pPr eaLnBrk="1" hangingPunct="1"/>
            <a:endParaRPr lang="en-US" dirty="0"/>
          </a:p>
        </p:txBody>
      </p:sp>
      <p:pic>
        <p:nvPicPr>
          <p:cNvPr id="122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4925"/>
            <a:ext cx="5791200" cy="678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7942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0"/>
            <a:ext cx="5867400" cy="6877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3"/>
          <p:cNvSpPr txBox="1">
            <a:spLocks noChangeArrowheads="1"/>
          </p:cNvSpPr>
          <p:nvPr/>
        </p:nvSpPr>
        <p:spPr bwMode="auto">
          <a:xfrm>
            <a:off x="1447800" y="1636713"/>
            <a:ext cx="1828800" cy="4525962"/>
          </a:xfrm>
          <a:prstGeom prst="rect">
            <a:avLst/>
          </a:prstGeom>
          <a:noFill/>
          <a:ln w="9525">
            <a:noFill/>
            <a:miter lim="800000"/>
            <a:headEnd/>
            <a:tailEnd/>
          </a:ln>
          <a:effectLst/>
        </p:spPr>
        <p:txBody>
          <a:bodyPr/>
          <a:lstStyle>
            <a:lvl1pPr marL="342900" indent="-342900" algn="l" rtl="0" eaLnBrk="0" fontAlgn="base" hangingPunct="0">
              <a:spcBef>
                <a:spcPct val="20000"/>
              </a:spcBef>
              <a:spcAft>
                <a:spcPct val="0"/>
              </a:spcAft>
              <a:buClr>
                <a:schemeClr val="hlink"/>
              </a:buClr>
              <a:buSzPct val="70000"/>
              <a:buFont typeface="Wingdings" pitchFamily="2" charset="2"/>
              <a:buChar char="n"/>
              <a:defRPr sz="36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marR="0" lvl="0" indent="0" algn="ctr" defTabSz="914400" rtl="0" eaLnBrk="1" fontAlgn="base" latinLnBrk="0" hangingPunct="1">
              <a:lnSpc>
                <a:spcPct val="100000"/>
              </a:lnSpc>
              <a:spcBef>
                <a:spcPct val="20000"/>
              </a:spcBef>
              <a:spcAft>
                <a:spcPct val="0"/>
              </a:spcAft>
              <a:buClr>
                <a:srgbClr val="0000FF"/>
              </a:buClr>
              <a:buSzPct val="70000"/>
              <a:buFont typeface="Wingdings" pitchFamily="2" charset="2"/>
              <a:buNone/>
              <a:tabLst/>
              <a:defRPr/>
            </a:pPr>
            <a:endParaRPr kumimoji="0" lang="en-US" sz="3200" b="0" i="0" u="none" strike="noStrike" kern="1200" cap="none" spc="0" normalizeH="0" baseline="0" noProof="0" dirty="0">
              <a:ln>
                <a:noFill/>
              </a:ln>
              <a:solidFill>
                <a:srgbClr val="FFFF00"/>
              </a:solidFill>
              <a:effectLst>
                <a:outerShdw blurRad="38100" dist="38100" dir="2700000" algn="tl">
                  <a:srgbClr val="000000"/>
                </a:outerShdw>
              </a:effectLst>
              <a:uLnTx/>
              <a:uFillTx/>
              <a:latin typeface="Calibri"/>
              <a:ea typeface="+mn-ea"/>
              <a:cs typeface="+mn-cs"/>
            </a:endParaRPr>
          </a:p>
        </p:txBody>
      </p:sp>
      <p:sp>
        <p:nvSpPr>
          <p:cNvPr id="2" name="TextBox 1">
            <a:extLst>
              <a:ext uri="{FF2B5EF4-FFF2-40B4-BE49-F238E27FC236}">
                <a16:creationId xmlns:a16="http://schemas.microsoft.com/office/drawing/2014/main" id="{1A7349E6-41F8-5D46-82A5-0592122D9EC0}"/>
              </a:ext>
            </a:extLst>
          </p:cNvPr>
          <p:cNvSpPr txBox="1"/>
          <p:nvPr/>
        </p:nvSpPr>
        <p:spPr>
          <a:xfrm>
            <a:off x="-152400" y="381000"/>
            <a:ext cx="2895600"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Georgia" panose="02040502050405020303" pitchFamily="18" charset="0"/>
                <a:ea typeface="+mn-ea"/>
                <a:cs typeface="+mn-cs"/>
              </a:rPr>
              <a:t>See the Big Picture</a:t>
            </a:r>
          </a:p>
        </p:txBody>
      </p:sp>
    </p:spTree>
    <p:extLst>
      <p:ext uri="{BB962C8B-B14F-4D97-AF65-F5344CB8AC3E}">
        <p14:creationId xmlns:p14="http://schemas.microsoft.com/office/powerpoint/2010/main" val="2431706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extBox 1">
            <a:extLst>
              <a:ext uri="{FF2B5EF4-FFF2-40B4-BE49-F238E27FC236}">
                <a16:creationId xmlns:a16="http://schemas.microsoft.com/office/drawing/2014/main" id="{5AA3467C-50CE-3B0B-DA32-6A504CCAD962}"/>
              </a:ext>
            </a:extLst>
          </p:cNvPr>
          <p:cNvSpPr txBox="1"/>
          <p:nvPr/>
        </p:nvSpPr>
        <p:spPr>
          <a:xfrm>
            <a:off x="665453" y="1066800"/>
            <a:ext cx="10861093" cy="1754326"/>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When Helaman begins, it’s the 40</a:t>
            </a:r>
            <a:r>
              <a:rPr kumimoji="0" lang="en-US" sz="4000" b="1" i="0" u="none" strike="noStrike" kern="1200" cap="none" spc="0" normalizeH="0" baseline="30000" noProof="0" dirty="0">
                <a:ln>
                  <a:noFill/>
                </a:ln>
                <a:solidFill>
                  <a:schemeClr val="bg1"/>
                </a:solidFill>
                <a:effectLst>
                  <a:glow rad="190500">
                    <a:prstClr val="black">
                      <a:alpha val="75000"/>
                    </a:prstClr>
                  </a:glow>
                </a:effectLst>
                <a:uLnTx/>
                <a:uFillTx/>
                <a:latin typeface="Calibri" panose="020F0502020204030204"/>
                <a:ea typeface="+mn-ea"/>
                <a:cs typeface="+mn-cs"/>
              </a:rPr>
              <a:t>th</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year of the reign of the judges, about</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4000" b="1" dirty="0">
                <a:solidFill>
                  <a:schemeClr val="bg1"/>
                </a:solidFill>
                <a:effectLst>
                  <a:glow rad="190500">
                    <a:prstClr val="black">
                      <a:alpha val="75000"/>
                    </a:prstClr>
                  </a:glow>
                </a:effectLst>
                <a:latin typeface="Calibri" panose="020F0502020204030204"/>
              </a:rPr>
              <a:t>  52 BC…</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65623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9705" b="32065"/>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543800" y="457200"/>
            <a:ext cx="4536493" cy="1200329"/>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  </a:t>
            </a:r>
            <a:r>
              <a:rPr lang="en-US" sz="4000" b="1" dirty="0" err="1">
                <a:solidFill>
                  <a:schemeClr val="bg1"/>
                </a:solidFill>
                <a:effectLst>
                  <a:glow rad="190500">
                    <a:schemeClr val="tx1">
                      <a:alpha val="75000"/>
                    </a:schemeClr>
                  </a:glow>
                </a:effectLst>
              </a:rPr>
              <a:t>Kishkumen</a:t>
            </a:r>
            <a:r>
              <a:rPr lang="en-US" sz="4000" b="1" dirty="0">
                <a:solidFill>
                  <a:schemeClr val="bg1"/>
                </a:solidFill>
                <a:effectLst>
                  <a:glow rad="190500">
                    <a:schemeClr val="tx1">
                      <a:alpha val="75000"/>
                    </a:schemeClr>
                  </a:glow>
                </a:effectLst>
              </a:rPr>
              <a:t> and the </a:t>
            </a:r>
            <a:r>
              <a:rPr lang="en-US" sz="4000" b="1" dirty="0" err="1">
                <a:solidFill>
                  <a:schemeClr val="bg1"/>
                </a:solidFill>
                <a:effectLst>
                  <a:glow rad="190500">
                    <a:schemeClr val="tx1">
                      <a:alpha val="75000"/>
                    </a:schemeClr>
                  </a:glow>
                </a:effectLst>
              </a:rPr>
              <a:t>Gadianton</a:t>
            </a:r>
            <a:r>
              <a:rPr lang="en-US" sz="4000" b="1" dirty="0">
                <a:solidFill>
                  <a:schemeClr val="bg1"/>
                </a:solidFill>
                <a:effectLst>
                  <a:glow rad="190500">
                    <a:schemeClr val="tx1">
                      <a:alpha val="75000"/>
                    </a:schemeClr>
                  </a:glow>
                </a:effectLst>
              </a:rPr>
              <a:t> robbers</a:t>
            </a:r>
          </a:p>
        </p:txBody>
      </p:sp>
      <p:sp>
        <p:nvSpPr>
          <p:cNvPr id="2" name="TextBox 5">
            <a:extLst>
              <a:ext uri="{FF2B5EF4-FFF2-40B4-BE49-F238E27FC236}">
                <a16:creationId xmlns:a16="http://schemas.microsoft.com/office/drawing/2014/main" id="{239D3D06-AE81-15A1-0FB5-D37FE52A4EBC}"/>
              </a:ext>
            </a:extLst>
          </p:cNvPr>
          <p:cNvSpPr txBox="1"/>
          <p:nvPr/>
        </p:nvSpPr>
        <p:spPr>
          <a:xfrm>
            <a:off x="9365024" y="6486789"/>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dirty="0">
                <a:solidFill>
                  <a:schemeClr val="bg1"/>
                </a:solidFill>
                <a:effectLst>
                  <a:glow rad="190500">
                    <a:schemeClr val="tx1">
                      <a:alpha val="75000"/>
                    </a:schemeClr>
                  </a:glow>
                </a:effectLst>
                <a:cs typeface="Calibri"/>
              </a:rPr>
              <a:t>James </a:t>
            </a:r>
            <a:r>
              <a:rPr lang="en-US" sz="1600" b="1" dirty="0" err="1">
                <a:solidFill>
                  <a:schemeClr val="bg1"/>
                </a:solidFill>
                <a:effectLst>
                  <a:glow rad="190500">
                    <a:schemeClr val="tx1">
                      <a:alpha val="75000"/>
                    </a:schemeClr>
                  </a:glow>
                </a:effectLst>
                <a:cs typeface="Calibri"/>
              </a:rPr>
              <a:t>Fullmer</a:t>
            </a:r>
            <a:endParaRPr lang="en-US" sz="1600" dirty="0">
              <a:solidFill>
                <a:schemeClr val="bg1"/>
              </a:solidFill>
              <a:cs typeface="Calibri"/>
            </a:endParaRPr>
          </a:p>
        </p:txBody>
      </p:sp>
    </p:spTree>
    <p:extLst>
      <p:ext uri="{BB962C8B-B14F-4D97-AF65-F5344CB8AC3E}">
        <p14:creationId xmlns:p14="http://schemas.microsoft.com/office/powerpoint/2010/main" val="888843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379472" y="1600200"/>
            <a:ext cx="9455089" cy="2917722"/>
          </a:xfrm>
          <a:prstGeom prst="rect">
            <a:avLst/>
          </a:prstGeom>
          <a:noFill/>
        </p:spPr>
        <p:txBody>
          <a:bodyPr wrap="square">
            <a:spAutoFit/>
          </a:bodyPr>
          <a:lstStyle/>
          <a:p>
            <a:pPr marL="223838" indent="-223838" algn="ctr">
              <a:lnSpc>
                <a:spcPct val="90000"/>
              </a:lnSpc>
            </a:pPr>
            <a:r>
              <a:rPr lang="en-US" sz="6000" b="1" dirty="0">
                <a:solidFill>
                  <a:schemeClr val="bg1"/>
                </a:solidFill>
                <a:effectLst>
                  <a:glow rad="190500">
                    <a:schemeClr val="tx1">
                      <a:alpha val="75000"/>
                    </a:schemeClr>
                  </a:glow>
                </a:effectLst>
              </a:rPr>
              <a:t>Helaman 3-4: </a:t>
            </a:r>
          </a:p>
          <a:p>
            <a:pPr marL="223838" indent="-223838" algn="ctr">
              <a:lnSpc>
                <a:spcPct val="90000"/>
              </a:lnSpc>
            </a:pPr>
            <a:r>
              <a:rPr lang="en-US" sz="4800" b="1" dirty="0">
                <a:solidFill>
                  <a:schemeClr val="bg1"/>
                </a:solidFill>
                <a:effectLst>
                  <a:glow rad="190500">
                    <a:schemeClr val="tx1">
                      <a:alpha val="75000"/>
                    </a:schemeClr>
                  </a:glow>
                </a:effectLst>
              </a:rPr>
              <a:t>20 years of Nephite history </a:t>
            </a:r>
          </a:p>
          <a:p>
            <a:pPr marL="223838" indent="-223838" algn="ctr">
              <a:lnSpc>
                <a:spcPct val="90000"/>
              </a:lnSpc>
            </a:pPr>
            <a:r>
              <a:rPr lang="en-US" sz="4800" b="1" dirty="0">
                <a:solidFill>
                  <a:schemeClr val="bg1"/>
                </a:solidFill>
                <a:effectLst>
                  <a:glow rad="190500">
                    <a:schemeClr val="tx1">
                      <a:alpha val="75000"/>
                    </a:schemeClr>
                  </a:glow>
                </a:effectLst>
              </a:rPr>
              <a:t>(2 chapters covers as much time as Alma 43-63!)</a:t>
            </a:r>
          </a:p>
        </p:txBody>
      </p:sp>
    </p:spTree>
    <p:extLst>
      <p:ext uri="{BB962C8B-B14F-4D97-AF65-F5344CB8AC3E}">
        <p14:creationId xmlns:p14="http://schemas.microsoft.com/office/powerpoint/2010/main" val="140889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5016500" y="98391"/>
            <a:ext cx="7175500" cy="1214179"/>
          </a:xfrm>
          <a:prstGeom prst="rect">
            <a:avLst/>
          </a:prstGeom>
          <a:noFill/>
        </p:spPr>
        <p:txBody>
          <a:bodyPr wrap="square">
            <a:spAutoFit/>
          </a:bodyPr>
          <a:lstStyle/>
          <a:p>
            <a:pPr marL="223838" indent="-223838" algn="ctr">
              <a:lnSpc>
                <a:spcPct val="90000"/>
              </a:lnSpc>
            </a:pPr>
            <a:r>
              <a:rPr lang="en-US" sz="4000" b="1" dirty="0">
                <a:solidFill>
                  <a:schemeClr val="bg1"/>
                </a:solidFill>
                <a:effectLst>
                  <a:glow rad="190500">
                    <a:schemeClr val="tx1">
                      <a:alpha val="75000"/>
                    </a:schemeClr>
                  </a:glow>
                </a:effectLst>
              </a:rPr>
              <a:t>  </a:t>
            </a:r>
            <a:r>
              <a:rPr lang="en-US" sz="4400" b="1" dirty="0">
                <a:solidFill>
                  <a:schemeClr val="bg1"/>
                </a:solidFill>
                <a:effectLst>
                  <a:glow rad="190500">
                    <a:schemeClr val="tx1">
                      <a:alpha val="75000"/>
                    </a:schemeClr>
                  </a:glow>
                </a:effectLst>
              </a:rPr>
              <a:t>Helaman 6:</a:t>
            </a:r>
            <a:r>
              <a:rPr lang="en-US" sz="3600" b="1" dirty="0">
                <a:solidFill>
                  <a:schemeClr val="bg1"/>
                </a:solidFill>
                <a:effectLst>
                  <a:glow rad="190500">
                    <a:schemeClr val="tx1">
                      <a:alpha val="75000"/>
                    </a:schemeClr>
                  </a:glow>
                </a:effectLst>
              </a:rPr>
              <a:t> </a:t>
            </a:r>
            <a:endParaRPr lang="en-US" sz="4000" b="1" dirty="0">
              <a:solidFill>
                <a:schemeClr val="bg1"/>
              </a:solidFill>
              <a:effectLst>
                <a:glow rad="190500">
                  <a:schemeClr val="tx1">
                    <a:alpha val="75000"/>
                  </a:schemeClr>
                </a:glow>
              </a:effectLst>
            </a:endParaRPr>
          </a:p>
          <a:p>
            <a:pPr marL="223838" indent="-223838" algn="ctr">
              <a:lnSpc>
                <a:spcPct val="90000"/>
              </a:lnSpc>
            </a:pPr>
            <a:r>
              <a:rPr lang="en-US" sz="3700" b="1" dirty="0">
                <a:solidFill>
                  <a:schemeClr val="bg1"/>
                </a:solidFill>
                <a:effectLst>
                  <a:glow rad="190500">
                    <a:schemeClr val="tx1">
                      <a:alpha val="75000"/>
                    </a:schemeClr>
                  </a:glow>
                </a:effectLst>
              </a:rPr>
              <a:t>Prosperous society, but 2 problems</a:t>
            </a:r>
          </a:p>
        </p:txBody>
      </p:sp>
      <p:sp>
        <p:nvSpPr>
          <p:cNvPr id="2" name="TextBox 1">
            <a:extLst>
              <a:ext uri="{FF2B5EF4-FFF2-40B4-BE49-F238E27FC236}">
                <a16:creationId xmlns:a16="http://schemas.microsoft.com/office/drawing/2014/main" id="{417403AE-7D9D-0FA3-2A83-4C58B69707F1}"/>
              </a:ext>
            </a:extLst>
          </p:cNvPr>
          <p:cNvSpPr txBox="1"/>
          <p:nvPr/>
        </p:nvSpPr>
        <p:spPr>
          <a:xfrm>
            <a:off x="6238017" y="1398118"/>
            <a:ext cx="4732465" cy="646331"/>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1. </a:t>
            </a:r>
            <a:r>
              <a:rPr lang="en-US" sz="4000" b="1" dirty="0" err="1">
                <a:solidFill>
                  <a:schemeClr val="bg1"/>
                </a:solidFill>
                <a:effectLst>
                  <a:glow rad="190500">
                    <a:schemeClr val="tx1">
                      <a:alpha val="75000"/>
                    </a:schemeClr>
                  </a:glow>
                </a:effectLst>
              </a:rPr>
              <a:t>Gadianton</a:t>
            </a:r>
            <a:r>
              <a:rPr lang="en-US" sz="4000" b="1" dirty="0">
                <a:solidFill>
                  <a:schemeClr val="bg1"/>
                </a:solidFill>
                <a:effectLst>
                  <a:glow rad="190500">
                    <a:schemeClr val="tx1">
                      <a:alpha val="75000"/>
                    </a:schemeClr>
                  </a:glow>
                </a:effectLst>
              </a:rPr>
              <a:t> robbers</a:t>
            </a:r>
          </a:p>
        </p:txBody>
      </p:sp>
      <p:sp>
        <p:nvSpPr>
          <p:cNvPr id="3" name="TextBox 2">
            <a:extLst>
              <a:ext uri="{FF2B5EF4-FFF2-40B4-BE49-F238E27FC236}">
                <a16:creationId xmlns:a16="http://schemas.microsoft.com/office/drawing/2014/main" id="{6B342465-B559-8901-4472-96FFAF6E9391}"/>
              </a:ext>
            </a:extLst>
          </p:cNvPr>
          <p:cNvSpPr txBox="1"/>
          <p:nvPr/>
        </p:nvSpPr>
        <p:spPr>
          <a:xfrm>
            <a:off x="6240585" y="2152332"/>
            <a:ext cx="4536493" cy="646331"/>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2. Pride cycle</a:t>
            </a:r>
          </a:p>
        </p:txBody>
      </p:sp>
      <p:pic>
        <p:nvPicPr>
          <p:cNvPr id="2050" name="Picture 2">
            <a:extLst>
              <a:ext uri="{FF2B5EF4-FFF2-40B4-BE49-F238E27FC236}">
                <a16:creationId xmlns:a16="http://schemas.microsoft.com/office/drawing/2014/main" id="{F0B4A503-21A6-EE56-D203-C0C3879A4E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16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5">
            <a:extLst>
              <a:ext uri="{FF2B5EF4-FFF2-40B4-BE49-F238E27FC236}">
                <a16:creationId xmlns:a16="http://schemas.microsoft.com/office/drawing/2014/main" id="{88DDF5A8-3B86-1BFE-FB89-831321679E97}"/>
              </a:ext>
            </a:extLst>
          </p:cNvPr>
          <p:cNvSpPr txBox="1"/>
          <p:nvPr/>
        </p:nvSpPr>
        <p:spPr>
          <a:xfrm>
            <a:off x="2223705" y="6485579"/>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dirty="0">
                <a:solidFill>
                  <a:schemeClr val="bg1"/>
                </a:solidFill>
                <a:effectLst>
                  <a:glow rad="190500">
                    <a:schemeClr val="tx1">
                      <a:alpha val="75000"/>
                    </a:schemeClr>
                  </a:glow>
                </a:effectLst>
                <a:cs typeface="Calibri"/>
              </a:rPr>
              <a:t>James </a:t>
            </a:r>
            <a:r>
              <a:rPr lang="en-US" sz="1600" b="1" dirty="0" err="1">
                <a:solidFill>
                  <a:schemeClr val="bg1"/>
                </a:solidFill>
                <a:effectLst>
                  <a:glow rad="190500">
                    <a:schemeClr val="tx1">
                      <a:alpha val="75000"/>
                    </a:schemeClr>
                  </a:glow>
                </a:effectLst>
                <a:cs typeface="Calibri"/>
              </a:rPr>
              <a:t>Fullmer</a:t>
            </a:r>
            <a:endParaRPr lang="en-US" sz="1600" dirty="0">
              <a:solidFill>
                <a:schemeClr val="bg1"/>
              </a:solidFill>
              <a:cs typeface="Calibri"/>
            </a:endParaRPr>
          </a:p>
        </p:txBody>
      </p:sp>
      <p:pic>
        <p:nvPicPr>
          <p:cNvPr id="2052" name="Picture 4" descr="The Pride Cycle">
            <a:extLst>
              <a:ext uri="{FF2B5EF4-FFF2-40B4-BE49-F238E27FC236}">
                <a16:creationId xmlns:a16="http://schemas.microsoft.com/office/drawing/2014/main" id="{F688DC1A-EE87-CE84-DC54-8FDCC9094A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6501" y="3087126"/>
            <a:ext cx="7175500" cy="3770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317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b="25067"/>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439484" y="174868"/>
            <a:ext cx="4536493" cy="4081117"/>
          </a:xfrm>
          <a:prstGeom prst="rect">
            <a:avLst/>
          </a:prstGeom>
          <a:noFill/>
        </p:spPr>
        <p:txBody>
          <a:bodyPr wrap="square">
            <a:spAutoFit/>
          </a:bodyPr>
          <a:lstStyle/>
          <a:p>
            <a:pPr marL="223838" indent="-223838" algn="ctr">
              <a:lnSpc>
                <a:spcPct val="90000"/>
              </a:lnSpc>
            </a:pPr>
            <a:r>
              <a:rPr lang="en-US" sz="4800" b="1" dirty="0">
                <a:solidFill>
                  <a:schemeClr val="bg1"/>
                </a:solidFill>
                <a:effectLst>
                  <a:glow rad="190500">
                    <a:schemeClr val="tx1">
                      <a:alpha val="75000"/>
                    </a:schemeClr>
                  </a:glow>
                </a:effectLst>
              </a:rPr>
              <a:t>Helaman 7: </a:t>
            </a:r>
            <a:endParaRPr lang="en-US" sz="4000" b="1" dirty="0">
              <a:solidFill>
                <a:schemeClr val="bg1"/>
              </a:solidFill>
              <a:effectLst>
                <a:glow rad="190500">
                  <a:schemeClr val="tx1">
                    <a:alpha val="75000"/>
                  </a:schemeClr>
                </a:glow>
              </a:effectLst>
            </a:endParaRPr>
          </a:p>
          <a:p>
            <a:pPr marL="223838" indent="-223838" algn="ctr">
              <a:lnSpc>
                <a:spcPct val="90000"/>
              </a:lnSpc>
            </a:pPr>
            <a:r>
              <a:rPr lang="en-US" sz="4000" b="1" dirty="0">
                <a:solidFill>
                  <a:schemeClr val="bg1"/>
                </a:solidFill>
                <a:effectLst>
                  <a:glow rad="190500">
                    <a:schemeClr val="tx1">
                      <a:alpha val="75000"/>
                    </a:schemeClr>
                  </a:glow>
                </a:effectLst>
              </a:rPr>
              <a:t>Nephi prays in public and prophetically declares the chief judge has been murdered</a:t>
            </a:r>
          </a:p>
        </p:txBody>
      </p:sp>
      <p:sp>
        <p:nvSpPr>
          <p:cNvPr id="2" name="TextBox 5">
            <a:extLst>
              <a:ext uri="{FF2B5EF4-FFF2-40B4-BE49-F238E27FC236}">
                <a16:creationId xmlns:a16="http://schemas.microsoft.com/office/drawing/2014/main" id="{11295BF9-4475-DE0A-3E9D-3590DA74E2C2}"/>
              </a:ext>
            </a:extLst>
          </p:cNvPr>
          <p:cNvSpPr txBox="1"/>
          <p:nvPr/>
        </p:nvSpPr>
        <p:spPr>
          <a:xfrm>
            <a:off x="9365024" y="6486789"/>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dirty="0">
                <a:solidFill>
                  <a:schemeClr val="bg1"/>
                </a:solidFill>
                <a:effectLst>
                  <a:glow rad="190500">
                    <a:schemeClr val="tx1">
                      <a:alpha val="75000"/>
                    </a:schemeClr>
                  </a:glow>
                </a:effectLst>
                <a:cs typeface="Calibri"/>
              </a:rPr>
              <a:t>Lilia Vargas Mendez</a:t>
            </a:r>
            <a:endParaRPr lang="en-US" sz="1600" dirty="0">
              <a:solidFill>
                <a:schemeClr val="bg1"/>
              </a:solidFill>
              <a:cs typeface="Calibri"/>
            </a:endParaRPr>
          </a:p>
        </p:txBody>
      </p:sp>
    </p:spTree>
    <p:extLst>
      <p:ext uri="{BB962C8B-B14F-4D97-AF65-F5344CB8AC3E}">
        <p14:creationId xmlns:p14="http://schemas.microsoft.com/office/powerpoint/2010/main" val="150661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6401" b="48859"/>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8229600" y="1371600"/>
            <a:ext cx="2847516" cy="1200329"/>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  Samuel the Lamanite</a:t>
            </a:r>
          </a:p>
        </p:txBody>
      </p:sp>
      <p:sp>
        <p:nvSpPr>
          <p:cNvPr id="2" name="TextBox 5">
            <a:extLst>
              <a:ext uri="{FF2B5EF4-FFF2-40B4-BE49-F238E27FC236}">
                <a16:creationId xmlns:a16="http://schemas.microsoft.com/office/drawing/2014/main" id="{28217E96-1783-C34E-72C5-C826EA7B836F}"/>
              </a:ext>
            </a:extLst>
          </p:cNvPr>
          <p:cNvSpPr txBox="1"/>
          <p:nvPr/>
        </p:nvSpPr>
        <p:spPr>
          <a:xfrm>
            <a:off x="9365024" y="6486789"/>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dirty="0">
                <a:solidFill>
                  <a:schemeClr val="bg1"/>
                </a:solidFill>
                <a:effectLst>
                  <a:glow rad="190500">
                    <a:schemeClr val="tx1">
                      <a:alpha val="75000"/>
                    </a:schemeClr>
                  </a:glow>
                </a:effectLst>
                <a:cs typeface="Calibri"/>
              </a:rPr>
              <a:t>Jorge </a:t>
            </a:r>
            <a:r>
              <a:rPr lang="en-US" sz="1600" b="1" dirty="0" err="1">
                <a:solidFill>
                  <a:schemeClr val="bg1"/>
                </a:solidFill>
                <a:effectLst>
                  <a:glow rad="190500">
                    <a:schemeClr val="tx1">
                      <a:alpha val="75000"/>
                    </a:schemeClr>
                  </a:glow>
                </a:effectLst>
                <a:cs typeface="Calibri"/>
              </a:rPr>
              <a:t>Cocco</a:t>
            </a:r>
            <a:r>
              <a:rPr lang="en-US" sz="1600" b="1" dirty="0">
                <a:solidFill>
                  <a:schemeClr val="bg1"/>
                </a:solidFill>
                <a:effectLst>
                  <a:glow rad="190500">
                    <a:schemeClr val="tx1">
                      <a:alpha val="75000"/>
                    </a:schemeClr>
                  </a:glow>
                </a:effectLst>
                <a:cs typeface="Calibri"/>
              </a:rPr>
              <a:t> </a:t>
            </a:r>
            <a:r>
              <a:rPr lang="en-US" sz="1600" b="1" dirty="0" err="1">
                <a:solidFill>
                  <a:schemeClr val="bg1"/>
                </a:solidFill>
                <a:effectLst>
                  <a:glow rad="190500">
                    <a:schemeClr val="tx1">
                      <a:alpha val="75000"/>
                    </a:schemeClr>
                  </a:glow>
                </a:effectLst>
                <a:cs typeface="Calibri"/>
              </a:rPr>
              <a:t>Santángelo</a:t>
            </a:r>
            <a:endParaRPr lang="en-US" sz="1600" dirty="0">
              <a:solidFill>
                <a:schemeClr val="bg1"/>
              </a:solidFill>
              <a:cs typeface="Calibri"/>
            </a:endParaRPr>
          </a:p>
        </p:txBody>
      </p:sp>
    </p:spTree>
    <p:extLst>
      <p:ext uri="{BB962C8B-B14F-4D97-AF65-F5344CB8AC3E}">
        <p14:creationId xmlns:p14="http://schemas.microsoft.com/office/powerpoint/2010/main" val="1574184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104900" y="152400"/>
            <a:ext cx="9982199" cy="3914918"/>
          </a:xfrm>
          <a:prstGeom prst="rect">
            <a:avLst/>
          </a:prstGeom>
          <a:noFill/>
        </p:spPr>
        <p:txBody>
          <a:bodyPr wrap="square">
            <a:spAutoFit/>
          </a:bodyPr>
          <a:lstStyle/>
          <a:p>
            <a:pPr marL="223838" indent="-223838" algn="ctr">
              <a:lnSpc>
                <a:spcPct val="90000"/>
              </a:lnSpc>
            </a:pPr>
            <a:r>
              <a:rPr lang="en-US" sz="6600" b="1" dirty="0" err="1">
                <a:solidFill>
                  <a:schemeClr val="bg1"/>
                </a:solidFill>
                <a:effectLst>
                  <a:glow rad="190500">
                    <a:schemeClr val="tx1">
                      <a:alpha val="75000"/>
                    </a:schemeClr>
                  </a:glow>
                </a:effectLst>
              </a:rPr>
              <a:t>Pahoran’s</a:t>
            </a:r>
            <a:r>
              <a:rPr lang="en-US" sz="6600" b="1" dirty="0">
                <a:solidFill>
                  <a:schemeClr val="bg1"/>
                </a:solidFill>
                <a:effectLst>
                  <a:glow rad="190500">
                    <a:schemeClr val="tx1">
                      <a:alpha val="75000"/>
                    </a:schemeClr>
                  </a:glow>
                </a:effectLst>
              </a:rPr>
              <a:t> sons who want to be the next chief judge:</a:t>
            </a:r>
          </a:p>
          <a:p>
            <a:pPr marL="223838" indent="-223838" algn="ctr">
              <a:lnSpc>
                <a:spcPct val="90000"/>
              </a:lnSpc>
            </a:pPr>
            <a:r>
              <a:rPr lang="en-US" sz="4800" b="1" dirty="0" err="1">
                <a:solidFill>
                  <a:schemeClr val="bg1"/>
                </a:solidFill>
                <a:effectLst>
                  <a:glow rad="190500">
                    <a:schemeClr val="tx1">
                      <a:alpha val="75000"/>
                    </a:schemeClr>
                  </a:glow>
                </a:effectLst>
              </a:rPr>
              <a:t>Pahoran</a:t>
            </a:r>
            <a:r>
              <a:rPr lang="en-US" sz="4800" b="1" dirty="0">
                <a:solidFill>
                  <a:schemeClr val="bg1"/>
                </a:solidFill>
                <a:effectLst>
                  <a:glow rad="190500">
                    <a:schemeClr val="tx1">
                      <a:alpha val="75000"/>
                    </a:schemeClr>
                  </a:glow>
                </a:effectLst>
              </a:rPr>
              <a:t> the Second</a:t>
            </a:r>
          </a:p>
          <a:p>
            <a:pPr marL="223838" indent="-223838" algn="ctr">
              <a:lnSpc>
                <a:spcPct val="90000"/>
              </a:lnSpc>
            </a:pPr>
            <a:r>
              <a:rPr lang="en-US" sz="4800" b="1" dirty="0" err="1">
                <a:solidFill>
                  <a:schemeClr val="bg1"/>
                </a:solidFill>
                <a:effectLst>
                  <a:glow rad="190500">
                    <a:schemeClr val="tx1">
                      <a:alpha val="75000"/>
                    </a:schemeClr>
                  </a:glow>
                </a:effectLst>
              </a:rPr>
              <a:t>Pacumeni</a:t>
            </a:r>
            <a:endParaRPr lang="en-US" sz="4800" b="1" dirty="0">
              <a:solidFill>
                <a:schemeClr val="bg1"/>
              </a:solidFill>
              <a:effectLst>
                <a:glow rad="190500">
                  <a:schemeClr val="tx1">
                    <a:alpha val="75000"/>
                  </a:schemeClr>
                </a:glow>
              </a:effectLst>
            </a:endParaRPr>
          </a:p>
          <a:p>
            <a:pPr marL="223838" indent="-223838" algn="ctr">
              <a:lnSpc>
                <a:spcPct val="90000"/>
              </a:lnSpc>
            </a:pPr>
            <a:r>
              <a:rPr lang="en-US" sz="4800" b="1" dirty="0" err="1">
                <a:solidFill>
                  <a:schemeClr val="bg1"/>
                </a:solidFill>
                <a:effectLst>
                  <a:glow rad="190500">
                    <a:schemeClr val="tx1">
                      <a:alpha val="75000"/>
                    </a:schemeClr>
                  </a:glow>
                </a:effectLst>
              </a:rPr>
              <a:t>Paanchi</a:t>
            </a:r>
            <a:endParaRPr lang="en-US" sz="4800" b="1" dirty="0">
              <a:solidFill>
                <a:schemeClr val="bg1"/>
              </a:solidFill>
              <a:effectLst>
                <a:glow rad="190500">
                  <a:schemeClr val="tx1">
                    <a:alpha val="75000"/>
                  </a:schemeClr>
                </a:glow>
              </a:effectLst>
            </a:endParaRPr>
          </a:p>
        </p:txBody>
      </p:sp>
    </p:spTree>
    <p:extLst>
      <p:ext uri="{BB962C8B-B14F-4D97-AF65-F5344CB8AC3E}">
        <p14:creationId xmlns:p14="http://schemas.microsoft.com/office/powerpoint/2010/main" val="586578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C68D5-63F0-6B0E-FAA0-7263E41BFF90}"/>
              </a:ext>
            </a:extLst>
          </p:cNvPr>
          <p:cNvSpPr>
            <a:spLocks noGrp="1"/>
          </p:cNvSpPr>
          <p:nvPr>
            <p:ph type="title"/>
          </p:nvPr>
        </p:nvSpPr>
        <p:spPr/>
        <p:txBody>
          <a:bodyPr/>
          <a:lstStyle/>
          <a:p>
            <a:r>
              <a:rPr lang="en-US" dirty="0"/>
              <a:t>I asked </a:t>
            </a:r>
          </a:p>
        </p:txBody>
      </p:sp>
      <p:sp>
        <p:nvSpPr>
          <p:cNvPr id="5" name="TextBox 4">
            <a:extLst>
              <a:ext uri="{FF2B5EF4-FFF2-40B4-BE49-F238E27FC236}">
                <a16:creationId xmlns:a16="http://schemas.microsoft.com/office/drawing/2014/main" id="{6FEED4EC-8D1C-6465-DD8C-7C32F7B16929}"/>
              </a:ext>
            </a:extLst>
          </p:cNvPr>
          <p:cNvSpPr txBox="1"/>
          <p:nvPr/>
        </p:nvSpPr>
        <p:spPr>
          <a:xfrm>
            <a:off x="1006505" y="533400"/>
            <a:ext cx="10178989" cy="2751522"/>
          </a:xfrm>
          <a:prstGeom prst="rect">
            <a:avLst/>
          </a:prstGeom>
          <a:noFill/>
        </p:spPr>
        <p:txBody>
          <a:bodyPr wrap="square">
            <a:spAutoFit/>
          </a:bodyPr>
          <a:lstStyle/>
          <a:p>
            <a:pPr marL="223838" marR="0" lvl="0" indent="-223838" algn="ctr" defTabSz="914400" rtl="0" eaLnBrk="0" fontAlgn="base" latinLnBrk="0" hangingPunct="0">
              <a:lnSpc>
                <a:spcPct val="90000"/>
              </a:lnSpc>
              <a:spcBef>
                <a:spcPct val="0"/>
              </a:spcBef>
              <a:spcAft>
                <a:spcPct val="0"/>
              </a:spcAft>
              <a:buClrTx/>
              <a:buSzTx/>
              <a:buFontTx/>
              <a:buNone/>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pitchFamily="34" charset="0"/>
                <a:ea typeface="+mn-ea"/>
                <a:cs typeface="+mn-cs"/>
              </a:rPr>
              <a:t>I gave AI the following request:</a:t>
            </a:r>
          </a:p>
          <a:p>
            <a:pPr marL="223838" marR="0" lvl="0" indent="-223838" algn="ctr" defTabSz="914400" rtl="0" eaLnBrk="0" fontAlgn="base" latinLnBrk="0" hangingPunct="0">
              <a:lnSpc>
                <a:spcPct val="90000"/>
              </a:lnSpc>
              <a:spcBef>
                <a:spcPct val="0"/>
              </a:spcBef>
              <a:spcAft>
                <a:spcPct val="0"/>
              </a:spcAft>
              <a:buClrTx/>
              <a:buSzTx/>
              <a:buFontTx/>
              <a:buNone/>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pitchFamily="34" charset="0"/>
                <a:ea typeface="+mn-ea"/>
                <a:cs typeface="+mn-cs"/>
              </a:rPr>
              <a:t>“Could you please draw me an image of three brothers, </a:t>
            </a:r>
            <a:r>
              <a:rPr kumimoji="0" lang="en-US" sz="4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pitchFamily="34" charset="0"/>
                <a:ea typeface="+mn-ea"/>
                <a:cs typeface="+mn-cs"/>
              </a:rPr>
              <a:t>Pacumeni</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pitchFamily="34" charset="0"/>
                <a:ea typeface="+mn-ea"/>
                <a:cs typeface="+mn-cs"/>
              </a:rPr>
              <a:t>, </a:t>
            </a:r>
            <a:r>
              <a:rPr kumimoji="0" lang="en-US" sz="48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pitchFamily="34" charset="0"/>
                <a:ea typeface="+mn-ea"/>
                <a:cs typeface="+mn-cs"/>
              </a:rPr>
              <a:t>Paanchi</a:t>
            </a: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pitchFamily="34" charset="0"/>
                <a:ea typeface="+mn-ea"/>
                <a:cs typeface="+mn-cs"/>
              </a:rPr>
              <a:t> and Pahoran, they are Nephites.”</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06694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An image of three brothers pacumeni, paanchi and pahoran, they are nephites">
            <a:extLst>
              <a:ext uri="{FF2B5EF4-FFF2-40B4-BE49-F238E27FC236}">
                <a16:creationId xmlns:a16="http://schemas.microsoft.com/office/drawing/2014/main" id="{A306C862-F321-522D-4B98-0AB6F265BD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19900" cy="681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7579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28601" y="174868"/>
            <a:ext cx="3733800" cy="6186309"/>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  The Nephites “</a:t>
            </a:r>
            <a:r>
              <a:rPr lang="en-US" sz="4000" b="1" dirty="0">
                <a:solidFill>
                  <a:schemeClr val="accent4"/>
                </a:solidFill>
                <a:effectLst>
                  <a:glow rad="190500">
                    <a:schemeClr val="tx1">
                      <a:alpha val="75000"/>
                    </a:schemeClr>
                  </a:glow>
                </a:effectLst>
              </a:rPr>
              <a:t>had supposed </a:t>
            </a:r>
            <a:r>
              <a:rPr lang="en-US" sz="4000" b="1" dirty="0">
                <a:solidFill>
                  <a:schemeClr val="bg1"/>
                </a:solidFill>
                <a:effectLst>
                  <a:glow rad="190500">
                    <a:schemeClr val="tx1">
                      <a:alpha val="75000"/>
                    </a:schemeClr>
                  </a:glow>
                </a:effectLst>
              </a:rPr>
              <a:t>that the Lamanites durst not come into the heart of their lands to attack that great city Zarahemla.”</a:t>
            </a:r>
          </a:p>
          <a:p>
            <a:pPr marL="223838" indent="-223838" algn="r">
              <a:lnSpc>
                <a:spcPct val="90000"/>
              </a:lnSpc>
            </a:pPr>
            <a:r>
              <a:rPr lang="en-US" sz="2800" b="1" dirty="0">
                <a:solidFill>
                  <a:schemeClr val="bg1"/>
                </a:solidFill>
                <a:effectLst>
                  <a:glow rad="190500">
                    <a:schemeClr val="tx1">
                      <a:alpha val="75000"/>
                    </a:schemeClr>
                  </a:glow>
                </a:effectLst>
              </a:rPr>
              <a:t>(Helaman 1:18)</a:t>
            </a:r>
          </a:p>
        </p:txBody>
      </p:sp>
      <p:sp>
        <p:nvSpPr>
          <p:cNvPr id="2" name="TextBox 1">
            <a:extLst>
              <a:ext uri="{FF2B5EF4-FFF2-40B4-BE49-F238E27FC236}">
                <a16:creationId xmlns:a16="http://schemas.microsoft.com/office/drawing/2014/main" id="{FBC5EDF0-DA72-DB23-1A94-C423AB861E27}"/>
              </a:ext>
            </a:extLst>
          </p:cNvPr>
          <p:cNvSpPr txBox="1"/>
          <p:nvPr/>
        </p:nvSpPr>
        <p:spPr>
          <a:xfrm>
            <a:off x="8807708" y="6501762"/>
            <a:ext cx="3355521" cy="369332"/>
          </a:xfrm>
          <a:prstGeom prst="rect">
            <a:avLst/>
          </a:prstGeom>
          <a:noFill/>
        </p:spPr>
        <p:txBody>
          <a:bodyPr wrap="square">
            <a:spAutoFit/>
          </a:bodyPr>
          <a:lstStyle/>
          <a:p>
            <a:pPr algn="r"/>
            <a:r>
              <a:rPr kumimoji="0" lang="en-US"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Clark Kelley Price</a:t>
            </a:r>
            <a:endParaRPr lang="en-US" dirty="0">
              <a:solidFill>
                <a:schemeClr val="bg1"/>
              </a:solidFill>
            </a:endParaRPr>
          </a:p>
        </p:txBody>
      </p:sp>
    </p:spTree>
    <p:extLst>
      <p:ext uri="{BB962C8B-B14F-4D97-AF65-F5344CB8AC3E}">
        <p14:creationId xmlns:p14="http://schemas.microsoft.com/office/powerpoint/2010/main" val="56324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00531E9D-BB33-4443-F244-D5C2F5C35CB4}"/>
              </a:ext>
            </a:extLst>
          </p:cNvPr>
          <p:cNvSpPr txBox="1"/>
          <p:nvPr/>
        </p:nvSpPr>
        <p:spPr>
          <a:xfrm>
            <a:off x="8807708" y="6501762"/>
            <a:ext cx="3355521" cy="369332"/>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Clark Kelley Price</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2" name="Speech Bubble: Rectangle with Corners Rounded 1">
            <a:extLst>
              <a:ext uri="{FF2B5EF4-FFF2-40B4-BE49-F238E27FC236}">
                <a16:creationId xmlns:a16="http://schemas.microsoft.com/office/drawing/2014/main" id="{8187DE7F-89E0-802F-0F2A-D2F6F656F7C2}"/>
              </a:ext>
            </a:extLst>
          </p:cNvPr>
          <p:cNvSpPr/>
          <p:nvPr/>
        </p:nvSpPr>
        <p:spPr>
          <a:xfrm>
            <a:off x="8362415" y="380618"/>
            <a:ext cx="1391477" cy="1027042"/>
          </a:xfrm>
          <a:prstGeom prst="wedgeRoundRectCallo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peech Bubble: Rectangle with Corners Rounded 3">
            <a:extLst>
              <a:ext uri="{FF2B5EF4-FFF2-40B4-BE49-F238E27FC236}">
                <a16:creationId xmlns:a16="http://schemas.microsoft.com/office/drawing/2014/main" id="{65E4B403-BFAB-31A6-6632-F4769283618B}"/>
              </a:ext>
            </a:extLst>
          </p:cNvPr>
          <p:cNvSpPr/>
          <p:nvPr/>
        </p:nvSpPr>
        <p:spPr>
          <a:xfrm flipH="1">
            <a:off x="6473980" y="1076356"/>
            <a:ext cx="1766956" cy="673652"/>
          </a:xfrm>
          <a:prstGeom prst="wedgeRoundRectCallo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DC36FBC-918A-1D1E-D7C8-EC2E588BC244}"/>
              </a:ext>
            </a:extLst>
          </p:cNvPr>
          <p:cNvSpPr txBox="1"/>
          <p:nvPr/>
        </p:nvSpPr>
        <p:spPr>
          <a:xfrm>
            <a:off x="6479212" y="1081661"/>
            <a:ext cx="178241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a:cs typeface="Calibri"/>
              </a:rPr>
              <a:t>Should we focus on the center?</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a:cs typeface="Calibri"/>
            </a:endParaRPr>
          </a:p>
        </p:txBody>
      </p:sp>
      <p:sp>
        <p:nvSpPr>
          <p:cNvPr id="6" name="TextBox 5">
            <a:extLst>
              <a:ext uri="{FF2B5EF4-FFF2-40B4-BE49-F238E27FC236}">
                <a16:creationId xmlns:a16="http://schemas.microsoft.com/office/drawing/2014/main" id="{E8189A09-2C51-403A-F89A-18DAC6CC14DF}"/>
              </a:ext>
            </a:extLst>
          </p:cNvPr>
          <p:cNvSpPr txBox="1"/>
          <p:nvPr/>
        </p:nvSpPr>
        <p:spPr>
          <a:xfrm>
            <a:off x="8367647" y="507400"/>
            <a:ext cx="158363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Calibri"/>
                <a:cs typeface="Calibri"/>
              </a:rPr>
              <a:t>Naw, probably just the borders.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11" name="TextBox 10">
            <a:extLst>
              <a:ext uri="{FF2B5EF4-FFF2-40B4-BE49-F238E27FC236}">
                <a16:creationId xmlns:a16="http://schemas.microsoft.com/office/drawing/2014/main" id="{76ED45E0-E979-3159-6442-E2AE399F6466}"/>
              </a:ext>
            </a:extLst>
          </p:cNvPr>
          <p:cNvSpPr txBox="1"/>
          <p:nvPr/>
        </p:nvSpPr>
        <p:spPr>
          <a:xfrm>
            <a:off x="228601" y="174868"/>
            <a:ext cx="3733800" cy="4191917"/>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a:t>
            </a:r>
            <a:r>
              <a:rPr lang="en-US" sz="4000" b="1" dirty="0" err="1">
                <a:solidFill>
                  <a:schemeClr val="bg1"/>
                </a:solidFill>
                <a:effectLst>
                  <a:glow rad="190500">
                    <a:schemeClr val="tx1">
                      <a:alpha val="75000"/>
                    </a:schemeClr>
                  </a:glow>
                </a:effectLst>
              </a:rPr>
              <a:t>Moronihah</a:t>
            </a:r>
            <a:r>
              <a:rPr lang="en-US" sz="4000" b="1" dirty="0">
                <a:solidFill>
                  <a:schemeClr val="bg1"/>
                </a:solidFill>
                <a:effectLst>
                  <a:glow rad="190500">
                    <a:schemeClr val="tx1">
                      <a:alpha val="75000"/>
                    </a:schemeClr>
                  </a:glow>
                </a:effectLst>
              </a:rPr>
              <a:t> </a:t>
            </a:r>
            <a:r>
              <a:rPr lang="en-US" sz="4000" b="1" dirty="0">
                <a:solidFill>
                  <a:srgbClr val="FFC000"/>
                </a:solidFill>
                <a:effectLst>
                  <a:glow rad="190500">
                    <a:schemeClr val="tx1">
                      <a:alpha val="75000"/>
                    </a:schemeClr>
                  </a:glow>
                </a:effectLst>
              </a:rPr>
              <a:t>had supposed</a:t>
            </a:r>
            <a:r>
              <a:rPr lang="en-US" sz="4000" b="1" dirty="0">
                <a:solidFill>
                  <a:schemeClr val="bg1"/>
                </a:solidFill>
                <a:effectLst>
                  <a:glow rad="190500">
                    <a:schemeClr val="tx1">
                      <a:alpha val="75000"/>
                    </a:schemeClr>
                  </a:glow>
                </a:effectLst>
              </a:rPr>
              <a:t> that the Lamanites durst not come into the center of the land.”</a:t>
            </a:r>
          </a:p>
          <a:p>
            <a:pPr marL="223838" indent="-223838" algn="r">
              <a:lnSpc>
                <a:spcPct val="90000"/>
              </a:lnSpc>
            </a:pPr>
            <a:endParaRPr lang="en-US" sz="2800" b="1" dirty="0">
              <a:solidFill>
                <a:schemeClr val="bg1"/>
              </a:solidFill>
              <a:effectLst>
                <a:glow rad="190500">
                  <a:schemeClr val="tx1">
                    <a:alpha val="75000"/>
                  </a:schemeClr>
                </a:glow>
              </a:effectLst>
            </a:endParaRPr>
          </a:p>
          <a:p>
            <a:pPr marL="223838" indent="-223838" algn="r">
              <a:lnSpc>
                <a:spcPct val="90000"/>
              </a:lnSpc>
            </a:pPr>
            <a:r>
              <a:rPr lang="en-US" sz="2800" b="1" dirty="0">
                <a:solidFill>
                  <a:schemeClr val="bg1"/>
                </a:solidFill>
                <a:effectLst>
                  <a:glow rad="190500">
                    <a:schemeClr val="tx1">
                      <a:alpha val="75000"/>
                    </a:schemeClr>
                  </a:glow>
                </a:effectLst>
              </a:rPr>
              <a:t>(Helaman 1:26)</a:t>
            </a:r>
          </a:p>
        </p:txBody>
      </p:sp>
    </p:spTree>
    <p:extLst>
      <p:ext uri="{BB962C8B-B14F-4D97-AF65-F5344CB8AC3E}">
        <p14:creationId xmlns:p14="http://schemas.microsoft.com/office/powerpoint/2010/main" val="2286194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180" r="1180"/>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675415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 was traveling with my two young sons] by car from San Francisco to Utah in June. The weather had been very good.</a:t>
            </a: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As we started our ascent [through] the Sierra Nevada Mountains, suddenly and without warning an enormous snowstorm hit us. None of the drivers were prepared. A semitruck in front of us had jackknifed and was spread across two lanes. </a:t>
            </a:r>
            <a:endParaRPr kumimoji="0" lang="en-US" sz="3700" b="1" i="1"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124922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180" r="1180"/>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419191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“Other trucks and cars had slid off the freeway….All traffic then came to a halt. We were not prepared for this blizzard in June. We had no warm clothing, and our fuel was relatively low. I huddled with the two boys in an effort to keep us warm. </a:t>
            </a:r>
            <a:endParaRPr kumimoji="0" lang="en-US" sz="3700" b="1" i="1"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47082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180" r="1180"/>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52168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“After many hours, safety vehicles, snowplows, and tow trucks began to clear up the massive logjam of vehicles… Part of the trauma I experienced crossing the Sierras in that blizzard many years ago occurred because </a:t>
            </a:r>
            <a:r>
              <a:rPr kumimoji="0" lang="en-US" sz="37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I was not prepared for this sudden, unexpected event</a:t>
            </a: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a:t>
            </a:r>
            <a:endParaRPr kumimoji="0" lang="en-US" sz="3700" b="1" i="1"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764043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180" r="1180"/>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552151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“One of the great blessings of </a:t>
            </a:r>
            <a:r>
              <a:rPr kumimoji="0" lang="en-US" sz="37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the scriptures</a:t>
            </a: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is that they warn us of challenges that are unexpected but often occur. We would do well to be prepared for them. </a:t>
            </a:r>
            <a:r>
              <a:rPr kumimoji="0" lang="en-US" sz="37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One form of preparation is to keep the commandments</a:t>
            </a: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endParaRPr lang="en-US" sz="3200" b="1" dirty="0">
              <a:solidFill>
                <a:schemeClr val="bg1"/>
              </a:solidFill>
              <a:effectLst>
                <a:glow rad="190500">
                  <a:prstClr val="black">
                    <a:alpha val="75000"/>
                  </a:prstClr>
                </a:glow>
              </a:effectLst>
              <a:latin typeface="Calibri" panose="020F0502020204030204"/>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200" b="1" dirty="0">
                <a:solidFill>
                  <a:schemeClr val="bg1"/>
                </a:solidFill>
                <a:effectLst>
                  <a:glow rad="190500">
                    <a:prstClr val="black">
                      <a:alpha val="75000"/>
                    </a:prstClr>
                  </a:glow>
                </a:effectLst>
                <a:latin typeface="Calibri" panose="020F0502020204030204"/>
              </a:rPr>
              <a:t>Elder Quentin L. Cook,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200" b="1" i="1" dirty="0">
                <a:solidFill>
                  <a:schemeClr val="bg1"/>
                </a:solidFill>
                <a:effectLst>
                  <a:glow rad="190500">
                    <a:prstClr val="black">
                      <a:alpha val="75000"/>
                    </a:prstClr>
                  </a:glow>
                </a:effectLst>
                <a:latin typeface="Calibri" panose="020F0502020204030204"/>
              </a:rPr>
              <a:t>Ensign</a:t>
            </a:r>
            <a:r>
              <a:rPr lang="en-US" sz="3200" b="1" dirty="0">
                <a:solidFill>
                  <a:schemeClr val="bg1"/>
                </a:solidFill>
                <a:effectLst>
                  <a:glow rad="190500">
                    <a:prstClr val="black">
                      <a:alpha val="75000"/>
                    </a:prstClr>
                  </a:glow>
                </a:effectLst>
                <a:latin typeface="Calibri" panose="020F0502020204030204"/>
              </a:rPr>
              <a:t>, Nov. 2008</a:t>
            </a:r>
            <a:endParaRPr kumimoji="0" lang="en-US" sz="3200" b="1" i="1"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4143399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81001" y="174868"/>
            <a:ext cx="5638800" cy="4524315"/>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  The leader of the Lamanite army came “</a:t>
            </a:r>
            <a:r>
              <a:rPr lang="en-US" sz="4000" b="1" dirty="0">
                <a:solidFill>
                  <a:schemeClr val="accent4"/>
                </a:solidFill>
                <a:effectLst>
                  <a:glow rad="190500">
                    <a:schemeClr val="tx1">
                      <a:alpha val="75000"/>
                    </a:schemeClr>
                  </a:glow>
                </a:effectLst>
              </a:rPr>
              <a:t>with such exceedingly great speed</a:t>
            </a:r>
            <a:r>
              <a:rPr lang="en-US" sz="4000" b="1" dirty="0">
                <a:solidFill>
                  <a:schemeClr val="bg1"/>
                </a:solidFill>
                <a:effectLst>
                  <a:glow rad="190500">
                    <a:schemeClr val="tx1">
                      <a:alpha val="75000"/>
                    </a:schemeClr>
                  </a:glow>
                </a:effectLst>
              </a:rPr>
              <a:t> that there was no time for the Nephites to gather together their armies.”</a:t>
            </a:r>
          </a:p>
          <a:p>
            <a:pPr marL="223838" indent="-223838" algn="r">
              <a:lnSpc>
                <a:spcPct val="90000"/>
              </a:lnSpc>
            </a:pPr>
            <a:r>
              <a:rPr lang="en-US" sz="2800" b="1" dirty="0">
                <a:solidFill>
                  <a:schemeClr val="bg1"/>
                </a:solidFill>
                <a:effectLst>
                  <a:glow rad="190500">
                    <a:schemeClr val="tx1">
                      <a:alpha val="75000"/>
                    </a:schemeClr>
                  </a:glow>
                </a:effectLst>
              </a:rPr>
              <a:t>(Helaman 1:19)</a:t>
            </a:r>
          </a:p>
        </p:txBody>
      </p:sp>
      <p:sp>
        <p:nvSpPr>
          <p:cNvPr id="3" name="TextBox 2">
            <a:extLst>
              <a:ext uri="{FF2B5EF4-FFF2-40B4-BE49-F238E27FC236}">
                <a16:creationId xmlns:a16="http://schemas.microsoft.com/office/drawing/2014/main" id="{00531E9D-BB33-4443-F244-D5C2F5C35CB4}"/>
              </a:ext>
            </a:extLst>
          </p:cNvPr>
          <p:cNvSpPr txBox="1"/>
          <p:nvPr/>
        </p:nvSpPr>
        <p:spPr>
          <a:xfrm>
            <a:off x="8807708" y="6501762"/>
            <a:ext cx="3355521" cy="369332"/>
          </a:xfrm>
          <a:prstGeom prst="rect">
            <a:avLst/>
          </a:prstGeom>
          <a:noFill/>
        </p:spPr>
        <p:txBody>
          <a:bodyPr wrap="square">
            <a:spAutoFit/>
          </a:bodyPr>
          <a:lstStyle/>
          <a:p>
            <a:pPr algn="r"/>
            <a:r>
              <a:rPr kumimoji="0" lang="en-US"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Clark Kelley Price</a:t>
            </a:r>
            <a:endParaRPr lang="en-US" dirty="0">
              <a:solidFill>
                <a:schemeClr val="bg1"/>
              </a:solidFill>
            </a:endParaRPr>
          </a:p>
        </p:txBody>
      </p:sp>
    </p:spTree>
    <p:extLst>
      <p:ext uri="{BB962C8B-B14F-4D97-AF65-F5344CB8AC3E}">
        <p14:creationId xmlns:p14="http://schemas.microsoft.com/office/powerpoint/2010/main" val="662110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00531E9D-BB33-4443-F244-D5C2F5C35CB4}"/>
              </a:ext>
            </a:extLst>
          </p:cNvPr>
          <p:cNvSpPr txBox="1"/>
          <p:nvPr/>
        </p:nvSpPr>
        <p:spPr>
          <a:xfrm>
            <a:off x="8807708" y="6501762"/>
            <a:ext cx="3355521" cy="369332"/>
          </a:xfrm>
          <a:prstGeom prst="rect">
            <a:avLst/>
          </a:prstGeom>
          <a:noFill/>
        </p:spPr>
        <p:txBody>
          <a:bodyPr wrap="square">
            <a:spAutoFit/>
          </a:bodyPr>
          <a:lstStyle/>
          <a:p>
            <a:pPr algn="r"/>
            <a:r>
              <a:rPr kumimoji="0" lang="en-US"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Clark Kelley Price</a:t>
            </a:r>
            <a:endParaRPr lang="en-US" dirty="0">
              <a:solidFill>
                <a:schemeClr val="bg1"/>
              </a:solidFill>
            </a:endParaRPr>
          </a:p>
        </p:txBody>
      </p:sp>
      <p:sp>
        <p:nvSpPr>
          <p:cNvPr id="2" name="Speech Bubble: Rectangle with Corners Rounded 1">
            <a:extLst>
              <a:ext uri="{FF2B5EF4-FFF2-40B4-BE49-F238E27FC236}">
                <a16:creationId xmlns:a16="http://schemas.microsoft.com/office/drawing/2014/main" id="{8187DE7F-89E0-802F-0F2A-D2F6F656F7C2}"/>
              </a:ext>
            </a:extLst>
          </p:cNvPr>
          <p:cNvSpPr/>
          <p:nvPr/>
        </p:nvSpPr>
        <p:spPr>
          <a:xfrm>
            <a:off x="8362415" y="1032182"/>
            <a:ext cx="1457737" cy="375478"/>
          </a:xfrm>
          <a:prstGeom prst="wedgeRoundRectCallo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peech Bubble: Rectangle with Corners Rounded 3">
            <a:extLst>
              <a:ext uri="{FF2B5EF4-FFF2-40B4-BE49-F238E27FC236}">
                <a16:creationId xmlns:a16="http://schemas.microsoft.com/office/drawing/2014/main" id="{65E4B403-BFAB-31A6-6632-F4769283618B}"/>
              </a:ext>
            </a:extLst>
          </p:cNvPr>
          <p:cNvSpPr/>
          <p:nvPr/>
        </p:nvSpPr>
        <p:spPr>
          <a:xfrm flipH="1">
            <a:off x="6639632" y="1242008"/>
            <a:ext cx="1601304" cy="485914"/>
          </a:xfrm>
          <a:prstGeom prst="wedgeRoundRectCallo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DC36FBC-918A-1D1E-D7C8-EC2E588BC244}"/>
              </a:ext>
            </a:extLst>
          </p:cNvPr>
          <p:cNvSpPr txBox="1"/>
          <p:nvPr/>
        </p:nvSpPr>
        <p:spPr>
          <a:xfrm>
            <a:off x="6843647" y="1302531"/>
            <a:ext cx="17824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Calibri"/>
                <a:ea typeface="Calibri"/>
                <a:cs typeface="Calibri"/>
              </a:rPr>
              <a:t>Oh shoot.</a:t>
            </a:r>
            <a:endParaRPr lang="en-US" dirty="0"/>
          </a:p>
        </p:txBody>
      </p:sp>
      <p:sp>
        <p:nvSpPr>
          <p:cNvPr id="6" name="TextBox 5">
            <a:extLst>
              <a:ext uri="{FF2B5EF4-FFF2-40B4-BE49-F238E27FC236}">
                <a16:creationId xmlns:a16="http://schemas.microsoft.com/office/drawing/2014/main" id="{E8189A09-2C51-403A-F89A-18DAC6CC14DF}"/>
              </a:ext>
            </a:extLst>
          </p:cNvPr>
          <p:cNvSpPr txBox="1"/>
          <p:nvPr/>
        </p:nvSpPr>
        <p:spPr>
          <a:xfrm>
            <a:off x="8367647" y="1048530"/>
            <a:ext cx="15836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Calibri"/>
                <a:ea typeface="Calibri"/>
                <a:cs typeface="Calibri"/>
              </a:rPr>
              <a:t>That's on us.</a:t>
            </a:r>
            <a:endParaRPr lang="en-US" dirty="0"/>
          </a:p>
        </p:txBody>
      </p:sp>
      <p:sp>
        <p:nvSpPr>
          <p:cNvPr id="9" name="TextBox 8">
            <a:extLst>
              <a:ext uri="{FF2B5EF4-FFF2-40B4-BE49-F238E27FC236}">
                <a16:creationId xmlns:a16="http://schemas.microsoft.com/office/drawing/2014/main" id="{787DDDC8-DFB4-9ADF-BBB2-0AA8B18F224E}"/>
              </a:ext>
            </a:extLst>
          </p:cNvPr>
          <p:cNvSpPr txBox="1"/>
          <p:nvPr/>
        </p:nvSpPr>
        <p:spPr>
          <a:xfrm>
            <a:off x="381001" y="174868"/>
            <a:ext cx="5638800" cy="4524315"/>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  The leader of the Lamanite army came “</a:t>
            </a:r>
            <a:r>
              <a:rPr lang="en-US" sz="4000" b="1" dirty="0">
                <a:solidFill>
                  <a:schemeClr val="accent4"/>
                </a:solidFill>
                <a:effectLst>
                  <a:glow rad="190500">
                    <a:schemeClr val="tx1">
                      <a:alpha val="75000"/>
                    </a:schemeClr>
                  </a:glow>
                </a:effectLst>
              </a:rPr>
              <a:t>with such exceedingly great speed</a:t>
            </a:r>
            <a:r>
              <a:rPr lang="en-US" sz="4000" b="1" dirty="0">
                <a:solidFill>
                  <a:schemeClr val="bg1"/>
                </a:solidFill>
                <a:effectLst>
                  <a:glow rad="190500">
                    <a:schemeClr val="tx1">
                      <a:alpha val="75000"/>
                    </a:schemeClr>
                  </a:glow>
                </a:effectLst>
              </a:rPr>
              <a:t> that there was no time for the Nephites to gather together their armies.”</a:t>
            </a:r>
          </a:p>
          <a:p>
            <a:pPr marL="223838" indent="-223838" algn="r">
              <a:lnSpc>
                <a:spcPct val="90000"/>
              </a:lnSpc>
            </a:pPr>
            <a:r>
              <a:rPr lang="en-US" sz="2800" b="1" dirty="0">
                <a:solidFill>
                  <a:schemeClr val="bg1"/>
                </a:solidFill>
                <a:effectLst>
                  <a:glow rad="190500">
                    <a:schemeClr val="tx1">
                      <a:alpha val="75000"/>
                    </a:schemeClr>
                  </a:glow>
                </a:effectLst>
              </a:rPr>
              <a:t>(Helaman 1:19)</a:t>
            </a:r>
          </a:p>
        </p:txBody>
      </p:sp>
      <p:sp>
        <p:nvSpPr>
          <p:cNvPr id="8" name="TextBox 7">
            <a:extLst>
              <a:ext uri="{FF2B5EF4-FFF2-40B4-BE49-F238E27FC236}">
                <a16:creationId xmlns:a16="http://schemas.microsoft.com/office/drawing/2014/main" id="{64C27F85-C64C-3BD9-1D54-506A9F7A6A9B}"/>
              </a:ext>
            </a:extLst>
          </p:cNvPr>
          <p:cNvSpPr txBox="1"/>
          <p:nvPr/>
        </p:nvSpPr>
        <p:spPr>
          <a:xfrm>
            <a:off x="256168" y="4928806"/>
            <a:ext cx="7924800" cy="1643527"/>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  The leader of the Lamanites “did march forth, </a:t>
            </a:r>
            <a:r>
              <a:rPr lang="en-US" sz="4000" b="1" dirty="0">
                <a:solidFill>
                  <a:schemeClr val="accent4"/>
                </a:solidFill>
                <a:effectLst>
                  <a:glow rad="190500">
                    <a:schemeClr val="tx1">
                      <a:alpha val="75000"/>
                    </a:schemeClr>
                  </a:glow>
                </a:effectLst>
              </a:rPr>
              <a:t>giving them no time</a:t>
            </a:r>
            <a:r>
              <a:rPr lang="en-US" sz="4000" b="1" dirty="0">
                <a:solidFill>
                  <a:schemeClr val="bg1"/>
                </a:solidFill>
                <a:effectLst>
                  <a:glow rad="190500">
                    <a:schemeClr val="tx1">
                      <a:alpha val="75000"/>
                    </a:schemeClr>
                  </a:glow>
                </a:effectLst>
              </a:rPr>
              <a:t>.”</a:t>
            </a:r>
          </a:p>
          <a:p>
            <a:pPr marL="223838" indent="-223838" algn="r">
              <a:lnSpc>
                <a:spcPct val="90000"/>
              </a:lnSpc>
            </a:pPr>
            <a:r>
              <a:rPr lang="en-US" sz="2800" b="1" dirty="0">
                <a:solidFill>
                  <a:schemeClr val="bg1"/>
                </a:solidFill>
                <a:effectLst>
                  <a:glow rad="190500">
                    <a:schemeClr val="tx1">
                      <a:alpha val="75000"/>
                    </a:schemeClr>
                  </a:glow>
                </a:effectLst>
              </a:rPr>
              <a:t>(Helaman 1:24)</a:t>
            </a:r>
          </a:p>
        </p:txBody>
      </p:sp>
    </p:spTree>
    <p:extLst>
      <p:ext uri="{BB962C8B-B14F-4D97-AF65-F5344CB8AC3E}">
        <p14:creationId xmlns:p14="http://schemas.microsoft.com/office/powerpoint/2010/main" val="1547628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knife on a table&#10;&#10;Description automatically generated">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b="15746"/>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2EFFEA38-C75F-A449-6648-CAFDFFD4F304}"/>
              </a:ext>
            </a:extLst>
          </p:cNvPr>
          <p:cNvSpPr txBox="1"/>
          <p:nvPr/>
        </p:nvSpPr>
        <p:spPr>
          <a:xfrm>
            <a:off x="952500" y="304800"/>
            <a:ext cx="10286999" cy="757130"/>
          </a:xfrm>
          <a:prstGeom prst="rect">
            <a:avLst/>
          </a:prstGeom>
          <a:noFill/>
        </p:spPr>
        <p:txBody>
          <a:bodyPr wrap="square">
            <a:spAutoFit/>
          </a:bodyPr>
          <a:lstStyle/>
          <a:p>
            <a:pPr marL="223838" indent="-223838" algn="ctr">
              <a:lnSpc>
                <a:spcPct val="90000"/>
              </a:lnSpc>
            </a:pPr>
            <a:r>
              <a:rPr lang="en-US" sz="4800" b="1" dirty="0">
                <a:solidFill>
                  <a:schemeClr val="bg1"/>
                </a:solidFill>
                <a:effectLst>
                  <a:glow rad="190500">
                    <a:schemeClr val="tx1">
                      <a:alpha val="75000"/>
                    </a:schemeClr>
                  </a:glow>
                </a:effectLst>
              </a:rPr>
              <a:t>The time to prepare is before the attack</a:t>
            </a:r>
          </a:p>
        </p:txBody>
      </p:sp>
    </p:spTree>
    <p:extLst>
      <p:ext uri="{BB962C8B-B14F-4D97-AF65-F5344CB8AC3E}">
        <p14:creationId xmlns:p14="http://schemas.microsoft.com/office/powerpoint/2010/main" val="2852137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t="1067" b="1067"/>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800600" y="82063"/>
            <a:ext cx="7299664" cy="474591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time to prepare isn’t after you have been given the opportunity. It’s long before that opportunity arises. Once the opportunity arrives, it’s too late to prepare…</a:t>
            </a:r>
          </a:p>
        </p:txBody>
      </p:sp>
    </p:spTree>
    <p:extLst>
      <p:ext uri="{BB962C8B-B14F-4D97-AF65-F5344CB8AC3E}">
        <p14:creationId xmlns:p14="http://schemas.microsoft.com/office/powerpoint/2010/main" val="1838896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t="1067" b="1067"/>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800600" y="82063"/>
            <a:ext cx="7299664" cy="675415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“When opportunity knocked 10 minutes into the 1964 national championship game against Duke University, [Doug McIntosh, a nonstarter] was prepared for his chance to show competitive greatness. UCLA’s starting center…got off to a slow start, and I signaled down the bench for Doug, who played the rest of the game and was an important reason UCLA won its first national championship in basketball…</a:t>
            </a:r>
          </a:p>
        </p:txBody>
      </p:sp>
    </p:spTree>
    <p:extLst>
      <p:ext uri="{BB962C8B-B14F-4D97-AF65-F5344CB8AC3E}">
        <p14:creationId xmlns:p14="http://schemas.microsoft.com/office/powerpoint/2010/main" val="2604223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t="1067" b="1067"/>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800600" y="82063"/>
            <a:ext cx="7299664" cy="61032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“Even though logic would have suggested that Doug McIntosh would have little impact in the championship game—probably not even play in it—he prepared as though he knew he would be called on, that his chance would come. </a:t>
            </a:r>
            <a:r>
              <a:rPr kumimoji="0" lang="en-US" sz="37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When opportunity came knocking, Doug McIntosh was ready</a:t>
            </a: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200" b="1" dirty="0">
                <a:solidFill>
                  <a:schemeClr val="bg1"/>
                </a:solidFill>
                <a:effectLst>
                  <a:glow rad="190500">
                    <a:prstClr val="black">
                      <a:alpha val="75000"/>
                    </a:prstClr>
                  </a:glow>
                </a:effectLst>
                <a:latin typeface="Calibri" panose="020F0502020204030204"/>
              </a:rPr>
              <a:t>John Wooden, </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https://www.thewoodeneffect.com/</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a:t>
            </a:r>
          </a:p>
        </p:txBody>
      </p:sp>
    </p:spTree>
    <p:extLst>
      <p:ext uri="{BB962C8B-B14F-4D97-AF65-F5344CB8AC3E}">
        <p14:creationId xmlns:p14="http://schemas.microsoft.com/office/powerpoint/2010/main" val="689618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304800" y="474345"/>
            <a:ext cx="11582400" cy="2003625"/>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One day we might be called to be a missionary. What are we doing today to prepare for that call to serve?</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4253157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304800" y="474345"/>
            <a:ext cx="11582400" cy="3914918"/>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One day we might be called to be a missionary. What are we doing today to prepare for that call to serve?</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One day we  might be called to be a challenging calling. What are we doing today to prepare to be an instrument in the Lord’s hand?</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4284100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304800" y="474345"/>
            <a:ext cx="11582400" cy="6241709"/>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One day we might be called to be a missionary. What are we doing today to prepare for that call to serve?</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One day we  might be called to be a challenging calling. What are we doing today to prepare to be an instrument in the Lord’s hand?</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One day we might have a new family role like spouse, parent, aunt, uncle or grandparent. What are we doing today to prepare for these wonderful opportunities?</a:t>
            </a:r>
          </a:p>
        </p:txBody>
      </p:sp>
    </p:spTree>
    <p:extLst>
      <p:ext uri="{BB962C8B-B14F-4D97-AF65-F5344CB8AC3E}">
        <p14:creationId xmlns:p14="http://schemas.microsoft.com/office/powerpoint/2010/main" val="37837980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117" b="34653"/>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621326" y="381000"/>
            <a:ext cx="4536493" cy="1754326"/>
          </a:xfrm>
          <a:prstGeom prst="rect">
            <a:avLst/>
          </a:prstGeom>
          <a:noFill/>
        </p:spPr>
        <p:txBody>
          <a:bodyPr wrap="square">
            <a:spAutoFit/>
          </a:bodyPr>
          <a:lstStyle/>
          <a:p>
            <a:pPr marL="223838" marR="0" lvl="0" indent="-223838" algn="ctr" defTabSz="914400" rtl="0" eaLnBrk="0" fontAlgn="base" latinLnBrk="0" hangingPunct="0">
              <a:lnSpc>
                <a:spcPct val="90000"/>
              </a:lnSpc>
              <a:spcBef>
                <a:spcPct val="0"/>
              </a:spcBef>
              <a:spcAft>
                <a:spcPct val="0"/>
              </a:spcAft>
              <a:buClrTx/>
              <a:buSzTx/>
              <a:buFontTx/>
              <a:buNone/>
              <a:tabLst/>
              <a:defRPr/>
            </a:pPr>
            <a:r>
              <a:rPr lang="en-US" sz="4000" b="1" dirty="0" err="1">
                <a:solidFill>
                  <a:schemeClr val="bg1"/>
                </a:solidFill>
                <a:effectLst>
                  <a:glow rad="190500">
                    <a:prstClr val="black">
                      <a:alpha val="75000"/>
                    </a:prstClr>
                  </a:glow>
                </a:effectLst>
              </a:rPr>
              <a:t>Gadianton</a:t>
            </a:r>
            <a:r>
              <a:rPr lang="en-US" sz="4000" b="1" dirty="0">
                <a:solidFill>
                  <a:schemeClr val="bg1"/>
                </a:solidFill>
                <a:effectLst>
                  <a:glow rad="190500">
                    <a:prstClr val="black">
                      <a:alpha val="75000"/>
                    </a:prstClr>
                  </a:glow>
                </a:effectLst>
              </a:rPr>
              <a:t>, </a:t>
            </a:r>
          </a:p>
          <a:p>
            <a:pPr marL="223838" marR="0" lvl="0" indent="-223838" algn="ctr" defTabSz="914400" rtl="0" eaLnBrk="0" fontAlgn="base" latinLnBrk="0" hangingPunct="0">
              <a:lnSpc>
                <a:spcPct val="90000"/>
              </a:lnSpc>
              <a:spcBef>
                <a:spcPct val="0"/>
              </a:spcBef>
              <a:spcAft>
                <a:spcPct val="0"/>
              </a:spcAft>
              <a:buClrTx/>
              <a:buSzTx/>
              <a:buFontTx/>
              <a:buNone/>
              <a:tabLst/>
              <a:defRPr/>
            </a:pPr>
            <a:r>
              <a:rPr lang="en-US" sz="4000" b="1" dirty="0">
                <a:solidFill>
                  <a:schemeClr val="bg1"/>
                </a:solidFill>
                <a:effectLst>
                  <a:glow rad="190500">
                    <a:prstClr val="black">
                      <a:alpha val="75000"/>
                    </a:prstClr>
                  </a:glow>
                </a:effectLst>
              </a:rPr>
              <a:t>the leader of </a:t>
            </a:r>
            <a:r>
              <a:rPr lang="en-US" sz="4000" b="1" dirty="0" err="1">
                <a:solidFill>
                  <a:schemeClr val="bg1"/>
                </a:solidFill>
                <a:effectLst>
                  <a:glow rad="190500">
                    <a:prstClr val="black">
                      <a:alpha val="75000"/>
                    </a:prstClr>
                  </a:glow>
                </a:effectLst>
              </a:rPr>
              <a:t>Kishkumen’s</a:t>
            </a:r>
            <a:r>
              <a:rPr lang="en-US" sz="4000" b="1" dirty="0">
                <a:solidFill>
                  <a:schemeClr val="bg1"/>
                </a:solidFill>
                <a:effectLst>
                  <a:glow rad="190500">
                    <a:prstClr val="black">
                      <a:alpha val="75000"/>
                    </a:prstClr>
                  </a:glow>
                </a:effectLst>
              </a:rPr>
              <a:t> band</a:t>
            </a:r>
          </a:p>
        </p:txBody>
      </p:sp>
      <p:sp>
        <p:nvSpPr>
          <p:cNvPr id="2" name="TextBox 5">
            <a:extLst>
              <a:ext uri="{FF2B5EF4-FFF2-40B4-BE49-F238E27FC236}">
                <a16:creationId xmlns:a16="http://schemas.microsoft.com/office/drawing/2014/main" id="{97B63BB9-EC58-738A-CA7D-E69FE0E60463}"/>
              </a:ext>
            </a:extLst>
          </p:cNvPr>
          <p:cNvSpPr txBox="1"/>
          <p:nvPr/>
        </p:nvSpPr>
        <p:spPr>
          <a:xfrm>
            <a:off x="9365024" y="6486789"/>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dirty="0">
                <a:solidFill>
                  <a:schemeClr val="bg1"/>
                </a:solidFill>
                <a:effectLst>
                  <a:glow rad="190500">
                    <a:schemeClr val="tx1">
                      <a:alpha val="75000"/>
                    </a:schemeClr>
                  </a:glow>
                </a:effectLst>
                <a:cs typeface="Calibri"/>
              </a:rPr>
              <a:t>James </a:t>
            </a:r>
            <a:r>
              <a:rPr lang="en-US" sz="1600" b="1" dirty="0" err="1">
                <a:solidFill>
                  <a:schemeClr val="bg1"/>
                </a:solidFill>
                <a:effectLst>
                  <a:glow rad="190500">
                    <a:schemeClr val="tx1">
                      <a:alpha val="75000"/>
                    </a:schemeClr>
                  </a:glow>
                </a:effectLst>
                <a:cs typeface="Calibri"/>
              </a:rPr>
              <a:t>Fullmer</a:t>
            </a:r>
            <a:endParaRPr lang="en-US" sz="1600" dirty="0">
              <a:solidFill>
                <a:schemeClr val="bg1"/>
              </a:solidFill>
              <a:cs typeface="Calibri"/>
            </a:endParaRPr>
          </a:p>
        </p:txBody>
      </p:sp>
    </p:spTree>
    <p:extLst>
      <p:ext uri="{BB962C8B-B14F-4D97-AF65-F5344CB8AC3E}">
        <p14:creationId xmlns:p14="http://schemas.microsoft.com/office/powerpoint/2010/main" val="2180208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222311" y="640544"/>
            <a:ext cx="11747377" cy="5576911"/>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“More of this </a:t>
            </a:r>
            <a:r>
              <a:rPr lang="en-US" sz="4000" b="1" dirty="0" err="1">
                <a:solidFill>
                  <a:schemeClr val="bg1"/>
                </a:solidFill>
                <a:effectLst>
                  <a:glow rad="190500">
                    <a:schemeClr val="tx1">
                      <a:alpha val="75000"/>
                    </a:schemeClr>
                  </a:glow>
                </a:effectLst>
              </a:rPr>
              <a:t>Gadianton</a:t>
            </a:r>
            <a:r>
              <a:rPr lang="en-US" sz="4000" b="1" dirty="0">
                <a:solidFill>
                  <a:schemeClr val="bg1"/>
                </a:solidFill>
                <a:effectLst>
                  <a:glow rad="190500">
                    <a:schemeClr val="tx1">
                      <a:alpha val="75000"/>
                    </a:schemeClr>
                  </a:glow>
                </a:effectLst>
              </a:rPr>
              <a:t> shall be spoken hereafter. And thus ended the forty and second year of the reign of the judges over the people of Nephi. And behold, in the end of this book ye shall see that </a:t>
            </a:r>
            <a:r>
              <a:rPr lang="en-US" sz="4000" b="1" dirty="0">
                <a:solidFill>
                  <a:srgbClr val="FFC000"/>
                </a:solidFill>
                <a:effectLst>
                  <a:glow rad="190500">
                    <a:schemeClr val="tx1">
                      <a:alpha val="75000"/>
                    </a:schemeClr>
                  </a:glow>
                </a:effectLst>
              </a:rPr>
              <a:t>this </a:t>
            </a:r>
            <a:r>
              <a:rPr lang="en-US" sz="4000" b="1" dirty="0" err="1">
                <a:solidFill>
                  <a:srgbClr val="FFC000"/>
                </a:solidFill>
                <a:effectLst>
                  <a:glow rad="190500">
                    <a:schemeClr val="tx1">
                      <a:alpha val="75000"/>
                    </a:schemeClr>
                  </a:glow>
                </a:effectLst>
              </a:rPr>
              <a:t>Gadianton</a:t>
            </a:r>
            <a:r>
              <a:rPr lang="en-US" sz="4000" b="1" dirty="0">
                <a:solidFill>
                  <a:srgbClr val="FFC000"/>
                </a:solidFill>
                <a:effectLst>
                  <a:glow rad="190500">
                    <a:schemeClr val="tx1">
                      <a:alpha val="75000"/>
                    </a:schemeClr>
                  </a:glow>
                </a:effectLst>
              </a:rPr>
              <a:t> did prove the overthrow, yea, almost the entire destruction of the people of Nephi</a:t>
            </a:r>
            <a:r>
              <a:rPr lang="en-US" sz="4000" b="1" dirty="0">
                <a:solidFill>
                  <a:schemeClr val="bg1"/>
                </a:solidFill>
                <a:effectLst>
                  <a:glow rad="190500">
                    <a:schemeClr val="tx1">
                      <a:alpha val="75000"/>
                    </a:schemeClr>
                  </a:glow>
                </a:effectLst>
              </a:rPr>
              <a:t>. Behold I do not mean the end of the book of Helaman, but I mean the end of the book of Nephi, from which I have taken all the account which I have written.”                                                   </a:t>
            </a:r>
          </a:p>
          <a:p>
            <a:pPr marL="223838" indent="-223838" algn="r">
              <a:lnSpc>
                <a:spcPct val="90000"/>
              </a:lnSpc>
            </a:pPr>
            <a:r>
              <a:rPr lang="en-US" sz="3200" b="1" dirty="0">
                <a:solidFill>
                  <a:schemeClr val="bg1"/>
                </a:solidFill>
                <a:effectLst>
                  <a:glow rad="190500">
                    <a:schemeClr val="tx1">
                      <a:alpha val="75000"/>
                    </a:schemeClr>
                  </a:glow>
                </a:effectLst>
              </a:rPr>
              <a:t>(Helaman 2:12–14)</a:t>
            </a:r>
          </a:p>
        </p:txBody>
      </p:sp>
    </p:spTree>
    <p:extLst>
      <p:ext uri="{BB962C8B-B14F-4D97-AF65-F5344CB8AC3E}">
        <p14:creationId xmlns:p14="http://schemas.microsoft.com/office/powerpoint/2010/main" val="1620309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52400" y="152400"/>
            <a:ext cx="11887200" cy="5816977"/>
          </a:xfrm>
          <a:prstGeom prst="rect">
            <a:avLst/>
          </a:prstGeom>
          <a:noFill/>
        </p:spPr>
        <p:txBody>
          <a:bodyPr wrap="square">
            <a:spAutoFit/>
          </a:bodyPr>
          <a:lstStyle/>
          <a:p>
            <a:pPr marL="223838" indent="-223838">
              <a:lnSpc>
                <a:spcPct val="80000"/>
              </a:lnSpc>
            </a:pPr>
            <a:r>
              <a:rPr lang="en-US" sz="4800" b="1" dirty="0">
                <a:solidFill>
                  <a:schemeClr val="bg1"/>
                </a:solidFill>
                <a:effectLst>
                  <a:glow rad="190500">
                    <a:schemeClr val="tx1">
                      <a:alpha val="75000"/>
                    </a:schemeClr>
                  </a:glow>
                </a:effectLst>
              </a:rPr>
              <a:t>“[The people who moved northward]… became exceedingly expert in the working of </a:t>
            </a:r>
            <a:r>
              <a:rPr lang="en-US" sz="4800" b="1" dirty="0">
                <a:solidFill>
                  <a:srgbClr val="FFC000"/>
                </a:solidFill>
                <a:effectLst>
                  <a:glow rad="190500">
                    <a:schemeClr val="tx1">
                      <a:alpha val="75000"/>
                    </a:schemeClr>
                  </a:glow>
                </a:effectLst>
              </a:rPr>
              <a:t>cement</a:t>
            </a:r>
            <a:r>
              <a:rPr lang="en-US" sz="4800" b="1" dirty="0">
                <a:solidFill>
                  <a:schemeClr val="bg1"/>
                </a:solidFill>
                <a:effectLst>
                  <a:glow rad="190500">
                    <a:schemeClr val="tx1">
                      <a:alpha val="75000"/>
                    </a:schemeClr>
                  </a:glow>
                </a:effectLst>
              </a:rPr>
              <a:t>; therefore they did build houses of </a:t>
            </a:r>
            <a:r>
              <a:rPr lang="en-US" sz="4800" b="1" dirty="0">
                <a:solidFill>
                  <a:srgbClr val="FFC000"/>
                </a:solidFill>
                <a:effectLst>
                  <a:glow rad="190500">
                    <a:schemeClr val="tx1">
                      <a:alpha val="75000"/>
                    </a:schemeClr>
                  </a:glow>
                </a:effectLst>
              </a:rPr>
              <a:t>cement</a:t>
            </a:r>
            <a:r>
              <a:rPr lang="en-US" sz="4800" b="1" dirty="0">
                <a:solidFill>
                  <a:schemeClr val="bg1"/>
                </a:solidFill>
                <a:effectLst>
                  <a:glow rad="190500">
                    <a:schemeClr val="tx1">
                      <a:alpha val="75000"/>
                    </a:schemeClr>
                  </a:glow>
                </a:effectLst>
              </a:rPr>
              <a:t>, in the which they did dwell….The people who were in the land northward did dwell in tents, and in houses of </a:t>
            </a:r>
            <a:r>
              <a:rPr lang="en-US" sz="4800" b="1" dirty="0">
                <a:solidFill>
                  <a:srgbClr val="FFC000"/>
                </a:solidFill>
                <a:effectLst>
                  <a:glow rad="190500">
                    <a:schemeClr val="tx1">
                      <a:alpha val="75000"/>
                    </a:schemeClr>
                  </a:glow>
                </a:effectLst>
              </a:rPr>
              <a:t>cement</a:t>
            </a:r>
            <a:r>
              <a:rPr lang="en-US" sz="4800" b="1" dirty="0">
                <a:solidFill>
                  <a:schemeClr val="bg1"/>
                </a:solidFill>
                <a:effectLst>
                  <a:glow rad="190500">
                    <a:schemeClr val="tx1">
                      <a:alpha val="75000"/>
                    </a:schemeClr>
                  </a:glow>
                </a:effectLst>
              </a:rPr>
              <a:t>…the people in the land northward [did] build many cities, both of wood and of </a:t>
            </a:r>
            <a:r>
              <a:rPr lang="en-US" sz="4800" b="1" dirty="0">
                <a:solidFill>
                  <a:srgbClr val="FFC000"/>
                </a:solidFill>
                <a:effectLst>
                  <a:glow rad="190500">
                    <a:schemeClr val="tx1">
                      <a:alpha val="75000"/>
                    </a:schemeClr>
                  </a:glow>
                </a:effectLst>
              </a:rPr>
              <a:t>cement</a:t>
            </a:r>
            <a:r>
              <a:rPr lang="en-US" sz="4800" b="1" dirty="0">
                <a:solidFill>
                  <a:schemeClr val="bg1"/>
                </a:solidFill>
                <a:effectLst>
                  <a:glow rad="190500">
                    <a:schemeClr val="tx1">
                      <a:alpha val="75000"/>
                    </a:schemeClr>
                  </a:glow>
                </a:effectLst>
              </a:rPr>
              <a:t>.” </a:t>
            </a:r>
          </a:p>
          <a:p>
            <a:pPr marL="223838" indent="-223838" algn="r">
              <a:lnSpc>
                <a:spcPct val="80000"/>
              </a:lnSpc>
            </a:pPr>
            <a:endParaRPr lang="en-US" sz="4000" b="1" dirty="0">
              <a:solidFill>
                <a:schemeClr val="bg1"/>
              </a:solidFill>
              <a:effectLst>
                <a:glow rad="190500">
                  <a:schemeClr val="tx1">
                    <a:alpha val="75000"/>
                  </a:schemeClr>
                </a:glow>
              </a:effectLst>
            </a:endParaRPr>
          </a:p>
          <a:p>
            <a:pPr marL="223838" indent="-223838" algn="r">
              <a:lnSpc>
                <a:spcPct val="80000"/>
              </a:lnSpc>
            </a:pPr>
            <a:r>
              <a:rPr lang="en-US" sz="4000" b="1" dirty="0">
                <a:solidFill>
                  <a:schemeClr val="bg1"/>
                </a:solidFill>
                <a:effectLst>
                  <a:glow rad="190500">
                    <a:schemeClr val="tx1">
                      <a:alpha val="75000"/>
                    </a:schemeClr>
                  </a:glow>
                </a:effectLst>
              </a:rPr>
              <a:t>(Helaman 3:5–11)</a:t>
            </a:r>
          </a:p>
        </p:txBody>
      </p:sp>
    </p:spTree>
    <p:extLst>
      <p:ext uri="{BB962C8B-B14F-4D97-AF65-F5344CB8AC3E}">
        <p14:creationId xmlns:p14="http://schemas.microsoft.com/office/powerpoint/2010/main" val="3988873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6D3D82-EE5F-669A-B767-408A739813B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150" y="0"/>
            <a:ext cx="121877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136059" y="2286000"/>
            <a:ext cx="7919882" cy="1920526"/>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Was there cement in ancient America? </a:t>
            </a:r>
            <a:endParaRPr kumimoji="0" lang="en-US" sz="5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7017396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22" b="2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724400" y="82063"/>
            <a:ext cx="7375864" cy="62417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“Many items mentioned in the Book of Mormon have not been and may never be verified through archaeology, but many have been. Verification is a one-way street in this instance. Positive and negative evidence do not count the same…</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lang="en-US" sz="3700" b="1" dirty="0">
              <a:solidFill>
                <a:prstClr val="white"/>
              </a:solidFill>
              <a:effectLst>
                <a:glow rad="190500">
                  <a:prstClr val="black">
                    <a:alpha val="75000"/>
                  </a:prstClr>
                </a:glow>
              </a:effectLst>
              <a:latin typeface="Calibri" panose="020F0502020204030204"/>
            </a:endParaRPr>
          </a:p>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Given current means of verification, positive items are here to stay, but negative items may prove to be positive ones in hiding. </a:t>
            </a:r>
          </a:p>
        </p:txBody>
      </p:sp>
    </p:spTree>
    <p:extLst>
      <p:ext uri="{BB962C8B-B14F-4D97-AF65-F5344CB8AC3E}">
        <p14:creationId xmlns:p14="http://schemas.microsoft.com/office/powerpoint/2010/main" val="27017819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22" b="2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724400" y="82063"/>
            <a:ext cx="7375864" cy="419191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“‘Missing’ evidence focuses further research, but it lacks compelling logical force in arguments because it represents the absence of information rather than secure evidence.”</a:t>
            </a:r>
          </a:p>
          <a:p>
            <a:pPr marL="223838" marR="0" lvl="0" indent="-223838" algn="r" defTabSz="914400" rtl="0" eaLnBrk="1" fontAlgn="auto" latinLnBrk="0" hangingPunct="1">
              <a:lnSpc>
                <a:spcPct val="90000"/>
              </a:lnSpc>
              <a:spcBef>
                <a:spcPts val="0"/>
              </a:spcBef>
              <a:spcAft>
                <a:spcPts val="0"/>
              </a:spcAft>
              <a:buClrTx/>
              <a:buSzTx/>
              <a:buFontTx/>
              <a:buNone/>
              <a:tabLst/>
              <a:defRPr/>
            </a:pPr>
            <a:endPar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John E. Clark</a:t>
            </a:r>
          </a:p>
        </p:txBody>
      </p:sp>
    </p:spTree>
    <p:extLst>
      <p:ext uri="{BB962C8B-B14F-4D97-AF65-F5344CB8AC3E}">
        <p14:creationId xmlns:p14="http://schemas.microsoft.com/office/powerpoint/2010/main" val="15190749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88448" y="0"/>
            <a:ext cx="5303552" cy="6844896"/>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888448"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8124528" cy="6480813"/>
          </a:xfrm>
          <a:prstGeom prst="rect">
            <a:avLst/>
          </a:prstGeom>
          <a:noFill/>
        </p:spPr>
        <p:txBody>
          <a:bodyPr wrap="square">
            <a:spAutoFit/>
          </a:bodyPr>
          <a:lstStyle/>
          <a:p>
            <a:pPr marL="223838" marR="0" lvl="0" indent="-223838" algn="l" defTabSz="914400" rtl="0" eaLnBrk="1" fontAlgn="auto" latinLnBrk="0" hangingPunct="1">
              <a:lnSpc>
                <a:spcPct val="8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“When I was a young unmarried man, another young man who had received a doctor’s degree ridiculed me for believing in the Book of Mormon. He said that one lie in the Book of Mormon is that the people had built their homes out of cement and that they were very skillful in the use of cement. He said there had never been found, and never would be found, a house built of cement by the ancient inhabitants of this country, because the people in that early age knew nothing about cement. </a:t>
            </a:r>
          </a:p>
        </p:txBody>
      </p:sp>
    </p:spTree>
    <p:extLst>
      <p:ext uri="{BB962C8B-B14F-4D97-AF65-F5344CB8AC3E}">
        <p14:creationId xmlns:p14="http://schemas.microsoft.com/office/powerpoint/2010/main" val="33684331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88448" y="0"/>
            <a:ext cx="5303552" cy="6844896"/>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888448"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8124528" cy="5839163"/>
          </a:xfrm>
          <a:prstGeom prst="rect">
            <a:avLst/>
          </a:prstGeom>
          <a:noFill/>
        </p:spPr>
        <p:txBody>
          <a:bodyPr wrap="square">
            <a:spAutoFit/>
          </a:bodyPr>
          <a:lstStyle/>
          <a:p>
            <a:pPr marL="223838" marR="0" lvl="0" indent="-223838" algn="l" defTabSz="914400" rtl="0" eaLnBrk="1" fontAlgn="auto" latinLnBrk="0" hangingPunct="1">
              <a:lnSpc>
                <a:spcPct val="8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 said that should be enough to make one disbelieve the book. I said: ‘That does not affect my faith one particle. I read the Book of Mormon prayerfully and supplicated God for a testimony in my heart and soul of the divinity of it, and I have accepted it and believe it with all my heart.’ I also said to him, ‘If my children do not find cement houses, I expect that my grandchildren will.’” </a:t>
            </a:r>
          </a:p>
          <a:p>
            <a:pPr marL="223838" marR="0" lvl="0" indent="-223838" algn="r"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President Heber J. Grant, </a:t>
            </a:r>
          </a:p>
          <a:p>
            <a:pPr marL="223838" marR="0" lvl="0" indent="-223838" algn="r"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in Conference Report, </a:t>
            </a:r>
          </a:p>
          <a:p>
            <a:pPr marL="223838" marR="0" lvl="0" indent="-223838" algn="r"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Apr. 1929, 129. </a:t>
            </a:r>
          </a:p>
        </p:txBody>
      </p:sp>
    </p:spTree>
    <p:extLst>
      <p:ext uri="{BB962C8B-B14F-4D97-AF65-F5344CB8AC3E}">
        <p14:creationId xmlns:p14="http://schemas.microsoft.com/office/powerpoint/2010/main" val="4263059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5715000" y="82063"/>
            <a:ext cx="6385264" cy="675415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“According to [Non-LDS] Maya experts Michael D. Coe and Stephen Houston, it was not until the Late Preclassic period (300 BC–AD 250) that the Maya “quickly realized the structural value of a concrete-like fill made from limestone rubble” and lime-rich mud. This led to “an explosion of activity around 100 BC” in the Northern Petén.”</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EC4D27B-5DC5-4FE3-2C87-F28BF77FC57A}"/>
              </a:ext>
            </a:extLst>
          </p:cNvPr>
          <p:cNvSpPr txBox="1"/>
          <p:nvPr/>
        </p:nvSpPr>
        <p:spPr>
          <a:xfrm>
            <a:off x="5357906" y="6405825"/>
            <a:ext cx="6108852" cy="341632"/>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b="1" dirty="0">
                <a:solidFill>
                  <a:prstClr val="white"/>
                </a:solidFill>
                <a:effectLst>
                  <a:glow rad="190500">
                    <a:prstClr val="black">
                      <a:alpha val="75000"/>
                    </a:prstClr>
                  </a:glow>
                </a:effectLst>
                <a:latin typeface="Calibri" panose="020F0502020204030204"/>
              </a:rPr>
              <a:t>evidencecentral.org</a:t>
            </a:r>
            <a:endPar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pic>
        <p:nvPicPr>
          <p:cNvPr id="1028" name="Picture 4">
            <a:extLst>
              <a:ext uri="{FF2B5EF4-FFF2-40B4-BE49-F238E27FC236}">
                <a16:creationId xmlns:a16="http://schemas.microsoft.com/office/drawing/2014/main" id="{2E88838B-7465-E2E9-77FB-66643FAEA1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75" t="3863"/>
          <a:stretch/>
        </p:blipFill>
        <p:spPr bwMode="auto">
          <a:xfrm>
            <a:off x="80523" y="1143000"/>
            <a:ext cx="5558277"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9634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247" name="Group 1351"/>
          <p:cNvGraphicFramePr>
            <a:graphicFrameLocks noGrp="1"/>
          </p:cNvGraphicFramePr>
          <p:nvPr>
            <p:extLst>
              <p:ext uri="{D42A27DB-BD31-4B8C-83A1-F6EECF244321}">
                <p14:modId xmlns:p14="http://schemas.microsoft.com/office/powerpoint/2010/main" val="3728888717"/>
              </p:ext>
            </p:extLst>
          </p:nvPr>
        </p:nvGraphicFramePr>
        <p:xfrm>
          <a:off x="1701800" y="949326"/>
          <a:ext cx="2654300" cy="5565459"/>
        </p:xfrm>
        <a:graphic>
          <a:graphicData uri="http://schemas.openxmlformats.org/drawingml/2006/table">
            <a:tbl>
              <a:tblPr/>
              <a:tblGrid>
                <a:gridCol w="2297113">
                  <a:extLst>
                    <a:ext uri="{9D8B030D-6E8A-4147-A177-3AD203B41FA5}">
                      <a16:colId xmlns:a16="http://schemas.microsoft.com/office/drawing/2014/main" val="20000"/>
                    </a:ext>
                  </a:extLst>
                </a:gridCol>
                <a:gridCol w="357187">
                  <a:extLst>
                    <a:ext uri="{9D8B030D-6E8A-4147-A177-3AD203B41FA5}">
                      <a16:colId xmlns:a16="http://schemas.microsoft.com/office/drawing/2014/main" val="20001"/>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Steel sword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Brass plates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1"/>
                  </a:ext>
                </a:extLst>
              </a:tr>
              <a:tr h="295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Golden plates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2"/>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Gold smelting</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3"/>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Silver smelting</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Copper smelting</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Brass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Iron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Precious 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Molten stone [glass]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9"/>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Cow</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0"/>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Oxen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1"/>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Horse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2"/>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Ass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3"/>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Goat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Wild Goat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Sheep</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Wild Beasts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Wheat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Barley</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9"/>
                  </a:ext>
                </a:extLst>
              </a:tr>
            </a:tbl>
          </a:graphicData>
        </a:graphic>
      </p:graphicFrame>
      <p:sp>
        <p:nvSpPr>
          <p:cNvPr id="38081" name="Text Box 193"/>
          <p:cNvSpPr txBox="1">
            <a:spLocks noChangeArrowheads="1"/>
          </p:cNvSpPr>
          <p:nvPr/>
        </p:nvSpPr>
        <p:spPr bwMode="auto">
          <a:xfrm>
            <a:off x="3713111" y="6470650"/>
            <a:ext cx="4613378" cy="369332"/>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3399"/>
                </a:solidFill>
                <a:effectLst/>
                <a:uLnTx/>
                <a:uFillTx/>
                <a:latin typeface="Calibri" panose="020F0502020204030204"/>
                <a:ea typeface="+mn-ea"/>
                <a:cs typeface="+mn-cs"/>
              </a:rPr>
              <a:t>8 Confirmed (13.3%)   52 Unconfirmed (86.7%)</a:t>
            </a:r>
          </a:p>
        </p:txBody>
      </p:sp>
      <p:graphicFrame>
        <p:nvGraphicFramePr>
          <p:cNvPr id="38853" name="Group 965"/>
          <p:cNvGraphicFramePr>
            <a:graphicFrameLocks noGrp="1"/>
          </p:cNvGraphicFramePr>
          <p:nvPr/>
        </p:nvGraphicFramePr>
        <p:xfrm>
          <a:off x="5900738" y="666750"/>
          <a:ext cx="457200" cy="198120"/>
        </p:xfrm>
        <a:graphic>
          <a:graphicData uri="http://schemas.openxmlformats.org/drawingml/2006/table">
            <a:tbl>
              <a:tblPr/>
              <a:tblGrid>
                <a:gridCol w="457200">
                  <a:extLst>
                    <a:ext uri="{9D8B030D-6E8A-4147-A177-3AD203B41FA5}">
                      <a16:colId xmlns:a16="http://schemas.microsoft.com/office/drawing/2014/main" val="20000"/>
                    </a:ext>
                  </a:extLst>
                </a:gridCol>
              </a:tblGrid>
              <a:tr h="196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7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0"/>
                  </a:ext>
                </a:extLst>
              </a:tr>
            </a:tbl>
          </a:graphicData>
        </a:graphic>
      </p:graphicFrame>
      <p:graphicFrame>
        <p:nvGraphicFramePr>
          <p:cNvPr id="38852" name="Group 964"/>
          <p:cNvGraphicFramePr>
            <a:graphicFrameLocks noGrp="1"/>
          </p:cNvGraphicFramePr>
          <p:nvPr/>
        </p:nvGraphicFramePr>
        <p:xfrm>
          <a:off x="4570413" y="671513"/>
          <a:ext cx="444500" cy="198120"/>
        </p:xfrm>
        <a:graphic>
          <a:graphicData uri="http://schemas.openxmlformats.org/drawingml/2006/table">
            <a:tbl>
              <a:tblPr/>
              <a:tblGrid>
                <a:gridCol w="4445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7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bl>
          </a:graphicData>
        </a:graphic>
      </p:graphicFrame>
      <p:sp>
        <p:nvSpPr>
          <p:cNvPr id="38511" name="Text Box 623"/>
          <p:cNvSpPr txBox="1">
            <a:spLocks noChangeArrowheads="1"/>
          </p:cNvSpPr>
          <p:nvPr/>
        </p:nvSpPr>
        <p:spPr bwMode="auto">
          <a:xfrm>
            <a:off x="5562600" y="347663"/>
            <a:ext cx="1162050" cy="336550"/>
          </a:xfrm>
          <a:prstGeom prst="rect">
            <a:avLst/>
          </a:prstGeom>
          <a:noFill/>
          <a:ln w="9525" algn="ctr">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Confirmed</a:t>
            </a:r>
          </a:p>
        </p:txBody>
      </p:sp>
      <p:sp>
        <p:nvSpPr>
          <p:cNvPr id="38512" name="Text Box 624"/>
          <p:cNvSpPr txBox="1">
            <a:spLocks noChangeArrowheads="1"/>
          </p:cNvSpPr>
          <p:nvPr/>
        </p:nvSpPr>
        <p:spPr bwMode="auto">
          <a:xfrm>
            <a:off x="4132264" y="355600"/>
            <a:ext cx="1431925" cy="336550"/>
          </a:xfrm>
          <a:prstGeom prst="rect">
            <a:avLst/>
          </a:prstGeom>
          <a:noFill/>
          <a:ln w="9525" algn="ctr">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Unconfirmed</a:t>
            </a:r>
          </a:p>
        </p:txBody>
      </p:sp>
      <p:graphicFrame>
        <p:nvGraphicFramePr>
          <p:cNvPr id="82254" name="Group 1358"/>
          <p:cNvGraphicFramePr>
            <a:graphicFrameLocks noGrp="1"/>
          </p:cNvGraphicFramePr>
          <p:nvPr/>
        </p:nvGraphicFramePr>
        <p:xfrm>
          <a:off x="4541838" y="946151"/>
          <a:ext cx="2925762" cy="5565459"/>
        </p:xfrm>
        <a:graphic>
          <a:graphicData uri="http://schemas.openxmlformats.org/drawingml/2006/table">
            <a:tbl>
              <a:tblPr/>
              <a:tblGrid>
                <a:gridCol w="2566987">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Barley-based monetary system</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Solomon-like Temple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1"/>
                  </a:ext>
                </a:extLst>
              </a:tr>
              <a:tr h="295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Stone monuments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2"/>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Thrones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3"/>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Palaces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4"/>
                  </a:ext>
                </a:extLst>
              </a:tr>
              <a:tr h="212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Large cities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Fortifications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Cement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Highways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Military costumes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9"/>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Swords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0"/>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Spears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1"/>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Scimitars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2"/>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Javelins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3"/>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Bows and arrows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Slings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Large armies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Human sacrifice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Submarine barges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Hebrew language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9"/>
                  </a:ext>
                </a:extLst>
              </a:tr>
            </a:tbl>
          </a:graphicData>
        </a:graphic>
      </p:graphicFrame>
      <p:graphicFrame>
        <p:nvGraphicFramePr>
          <p:cNvPr id="82253" name="Group 1357"/>
          <p:cNvGraphicFramePr>
            <a:graphicFrameLocks noGrp="1"/>
          </p:cNvGraphicFramePr>
          <p:nvPr/>
        </p:nvGraphicFramePr>
        <p:xfrm>
          <a:off x="7629525" y="947739"/>
          <a:ext cx="2825750" cy="5565459"/>
        </p:xfrm>
        <a:graphic>
          <a:graphicData uri="http://schemas.openxmlformats.org/drawingml/2006/table">
            <a:tbl>
              <a:tblPr/>
              <a:tblGrid>
                <a:gridCol w="2479675">
                  <a:extLst>
                    <a:ext uri="{9D8B030D-6E8A-4147-A177-3AD203B41FA5}">
                      <a16:colId xmlns:a16="http://schemas.microsoft.com/office/drawing/2014/main" val="20000"/>
                    </a:ext>
                  </a:extLst>
                </a:gridCol>
                <a:gridCol w="346075">
                  <a:extLst>
                    <a:ext uri="{9D8B030D-6E8A-4147-A177-3AD203B41FA5}">
                      <a16:colId xmlns:a16="http://schemas.microsoft.com/office/drawing/2014/main" val="20001"/>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Reformed Egyptian script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Natives could read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1"/>
                  </a:ext>
                </a:extLst>
              </a:tr>
              <a:tr h="295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Natives could write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2"/>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BM place names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3"/>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BM personal names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Two advanced civilizations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5"/>
                  </a:ext>
                </a:extLst>
              </a:tr>
              <a:tr h="266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Older in north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Younger in south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Older disappeared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Younger spread north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9"/>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Younger destroyed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0"/>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200 year period of peace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1"/>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3 culture sequence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2"/>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Narrow neck</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3"/>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East and West seas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N-S large river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Southern highlands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Highland lake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Wide eastern sea coast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Narrow west coast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9"/>
                  </a:ext>
                </a:extLst>
              </a:tr>
            </a:tbl>
          </a:graphicData>
        </a:graphic>
      </p:graphicFrame>
      <p:sp>
        <p:nvSpPr>
          <p:cNvPr id="82233" name="Text Box 1337"/>
          <p:cNvSpPr txBox="1">
            <a:spLocks noChangeArrowheads="1"/>
          </p:cNvSpPr>
          <p:nvPr/>
        </p:nvSpPr>
        <p:spPr bwMode="auto">
          <a:xfrm>
            <a:off x="3391047" y="1"/>
            <a:ext cx="5465471" cy="461665"/>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srgbClr val="003399"/>
                </a:solidFill>
                <a:effectLst/>
                <a:uLnTx/>
                <a:uFillTx/>
                <a:latin typeface="Calibri" panose="020F0502020204030204"/>
                <a:ea typeface="+mn-ea"/>
                <a:cs typeface="+mn-cs"/>
              </a:rPr>
              <a:t>Status of Book of Mormon Claims in </a:t>
            </a:r>
            <a:r>
              <a:rPr kumimoji="0" lang="en-US" sz="2400" b="1" i="0" u="none" strike="noStrike" kern="1200" cap="none" spc="0" normalizeH="0" baseline="0" noProof="0">
                <a:ln>
                  <a:noFill/>
                </a:ln>
                <a:solidFill>
                  <a:srgbClr val="000099"/>
                </a:solidFill>
                <a:effectLst/>
                <a:uLnTx/>
                <a:uFillTx/>
                <a:latin typeface="Calibri" panose="020F0502020204030204"/>
                <a:ea typeface="+mn-ea"/>
                <a:cs typeface="+mn-cs"/>
              </a:rPr>
              <a:t>1842</a:t>
            </a:r>
          </a:p>
        </p:txBody>
      </p:sp>
      <p:sp>
        <p:nvSpPr>
          <p:cNvPr id="2" name="TextBox 1">
            <a:extLst>
              <a:ext uri="{FF2B5EF4-FFF2-40B4-BE49-F238E27FC236}">
                <a16:creationId xmlns:a16="http://schemas.microsoft.com/office/drawing/2014/main" id="{E026EC79-FFCA-0700-01A0-81D42464619D}"/>
              </a:ext>
            </a:extLst>
          </p:cNvPr>
          <p:cNvSpPr txBox="1"/>
          <p:nvPr/>
        </p:nvSpPr>
        <p:spPr>
          <a:xfrm>
            <a:off x="5987974" y="6534008"/>
            <a:ext cx="6108852" cy="341632"/>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b="1" dirty="0">
                <a:solidFill>
                  <a:prstClr val="white"/>
                </a:solidFill>
                <a:effectLst>
                  <a:glow rad="190500">
                    <a:prstClr val="black">
                      <a:alpha val="75000"/>
                    </a:prstClr>
                  </a:glow>
                </a:effectLst>
                <a:latin typeface="Calibri" panose="020F0502020204030204"/>
              </a:rPr>
              <a:t>John Clark</a:t>
            </a:r>
            <a:endPar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066" name="Group 2"/>
          <p:cNvGraphicFramePr>
            <a:graphicFrameLocks noGrp="1"/>
          </p:cNvGraphicFramePr>
          <p:nvPr/>
        </p:nvGraphicFramePr>
        <p:xfrm>
          <a:off x="1701800" y="949326"/>
          <a:ext cx="2654300" cy="5565459"/>
        </p:xfrm>
        <a:graphic>
          <a:graphicData uri="http://schemas.openxmlformats.org/drawingml/2006/table">
            <a:tbl>
              <a:tblPr/>
              <a:tblGrid>
                <a:gridCol w="2297113">
                  <a:extLst>
                    <a:ext uri="{9D8B030D-6E8A-4147-A177-3AD203B41FA5}">
                      <a16:colId xmlns:a16="http://schemas.microsoft.com/office/drawing/2014/main" val="20000"/>
                    </a:ext>
                  </a:extLst>
                </a:gridCol>
                <a:gridCol w="357187">
                  <a:extLst>
                    <a:ext uri="{9D8B030D-6E8A-4147-A177-3AD203B41FA5}">
                      <a16:colId xmlns:a16="http://schemas.microsoft.com/office/drawing/2014/main" val="20001"/>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Steel sword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0"/>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Brass plates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1"/>
                  </a:ext>
                </a:extLst>
              </a:tr>
              <a:tr h="295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Golden plates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2"/>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Gold smelting</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3"/>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Silver smelting</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Copper smelting</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Brass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Iron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Precious 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Molten stone [glass]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9"/>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Cow</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0"/>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Oxen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1"/>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Horse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2"/>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Ass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3"/>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Goat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Wild Goat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Sheep</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Wild Beasts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Wheat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Barley</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9"/>
                  </a:ext>
                </a:extLst>
              </a:tr>
            </a:tbl>
          </a:graphicData>
        </a:graphic>
      </p:graphicFrame>
      <p:graphicFrame>
        <p:nvGraphicFramePr>
          <p:cNvPr id="88150" name="Group 86"/>
          <p:cNvGraphicFramePr>
            <a:graphicFrameLocks noGrp="1"/>
          </p:cNvGraphicFramePr>
          <p:nvPr/>
        </p:nvGraphicFramePr>
        <p:xfrm>
          <a:off x="5900738" y="666750"/>
          <a:ext cx="457200" cy="198120"/>
        </p:xfrm>
        <a:graphic>
          <a:graphicData uri="http://schemas.openxmlformats.org/drawingml/2006/table">
            <a:tbl>
              <a:tblPr/>
              <a:tblGrid>
                <a:gridCol w="457200">
                  <a:extLst>
                    <a:ext uri="{9D8B030D-6E8A-4147-A177-3AD203B41FA5}">
                      <a16:colId xmlns:a16="http://schemas.microsoft.com/office/drawing/2014/main" val="20000"/>
                    </a:ext>
                  </a:extLst>
                </a:gridCol>
              </a:tblGrid>
              <a:tr h="196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7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0"/>
                  </a:ext>
                </a:extLst>
              </a:tr>
            </a:tbl>
          </a:graphicData>
        </a:graphic>
      </p:graphicFrame>
      <p:graphicFrame>
        <p:nvGraphicFramePr>
          <p:cNvPr id="88156" name="Group 92"/>
          <p:cNvGraphicFramePr>
            <a:graphicFrameLocks noGrp="1"/>
          </p:cNvGraphicFramePr>
          <p:nvPr/>
        </p:nvGraphicFramePr>
        <p:xfrm>
          <a:off x="4570413" y="671513"/>
          <a:ext cx="444500" cy="198120"/>
        </p:xfrm>
        <a:graphic>
          <a:graphicData uri="http://schemas.openxmlformats.org/drawingml/2006/table">
            <a:tbl>
              <a:tblPr/>
              <a:tblGrid>
                <a:gridCol w="4445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7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bl>
          </a:graphicData>
        </a:graphic>
      </p:graphicFrame>
      <p:sp>
        <p:nvSpPr>
          <p:cNvPr id="88162" name="Text Box 98"/>
          <p:cNvSpPr txBox="1">
            <a:spLocks noChangeArrowheads="1"/>
          </p:cNvSpPr>
          <p:nvPr/>
        </p:nvSpPr>
        <p:spPr bwMode="auto">
          <a:xfrm>
            <a:off x="5562600" y="347663"/>
            <a:ext cx="1162050" cy="336550"/>
          </a:xfrm>
          <a:prstGeom prst="rect">
            <a:avLst/>
          </a:prstGeom>
          <a:noFill/>
          <a:ln w="9525" algn="ctr">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Confirmed</a:t>
            </a:r>
          </a:p>
        </p:txBody>
      </p:sp>
      <p:sp>
        <p:nvSpPr>
          <p:cNvPr id="88163" name="Text Box 99"/>
          <p:cNvSpPr txBox="1">
            <a:spLocks noChangeArrowheads="1"/>
          </p:cNvSpPr>
          <p:nvPr/>
        </p:nvSpPr>
        <p:spPr bwMode="auto">
          <a:xfrm>
            <a:off x="4132264" y="355600"/>
            <a:ext cx="1431925" cy="336550"/>
          </a:xfrm>
          <a:prstGeom prst="rect">
            <a:avLst/>
          </a:prstGeom>
          <a:noFill/>
          <a:ln w="9525" algn="ctr">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Unconfirmed</a:t>
            </a:r>
          </a:p>
        </p:txBody>
      </p:sp>
      <p:graphicFrame>
        <p:nvGraphicFramePr>
          <p:cNvPr id="88345" name="Group 281"/>
          <p:cNvGraphicFramePr>
            <a:graphicFrameLocks noGrp="1"/>
          </p:cNvGraphicFramePr>
          <p:nvPr/>
        </p:nvGraphicFramePr>
        <p:xfrm>
          <a:off x="4541838" y="946151"/>
          <a:ext cx="2925762" cy="5565459"/>
        </p:xfrm>
        <a:graphic>
          <a:graphicData uri="http://schemas.openxmlformats.org/drawingml/2006/table">
            <a:tbl>
              <a:tblPr/>
              <a:tblGrid>
                <a:gridCol w="2566987">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Barley-based monetary system</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Solomon-like Temple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95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Stone monuments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2"/>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Thrones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3"/>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Palaces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4"/>
                  </a:ext>
                </a:extLst>
              </a:tr>
              <a:tr h="212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Large cities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Fortifications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Cement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Highways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Military costumes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9"/>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Swords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0"/>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Spears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1"/>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Scimitars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2"/>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Javelins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3"/>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Bows and arrows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Slings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Large armies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Human sacrifice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Submarine barges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Hebrew language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9"/>
                  </a:ext>
                </a:extLst>
              </a:tr>
            </a:tbl>
          </a:graphicData>
        </a:graphic>
      </p:graphicFrame>
      <p:graphicFrame>
        <p:nvGraphicFramePr>
          <p:cNvPr id="88341" name="Group 277"/>
          <p:cNvGraphicFramePr>
            <a:graphicFrameLocks noGrp="1"/>
          </p:cNvGraphicFramePr>
          <p:nvPr/>
        </p:nvGraphicFramePr>
        <p:xfrm>
          <a:off x="7629525" y="947739"/>
          <a:ext cx="2825750" cy="5565459"/>
        </p:xfrm>
        <a:graphic>
          <a:graphicData uri="http://schemas.openxmlformats.org/drawingml/2006/table">
            <a:tbl>
              <a:tblPr/>
              <a:tblGrid>
                <a:gridCol w="2479675">
                  <a:extLst>
                    <a:ext uri="{9D8B030D-6E8A-4147-A177-3AD203B41FA5}">
                      <a16:colId xmlns:a16="http://schemas.microsoft.com/office/drawing/2014/main" val="20000"/>
                    </a:ext>
                  </a:extLst>
                </a:gridCol>
                <a:gridCol w="346075">
                  <a:extLst>
                    <a:ext uri="{9D8B030D-6E8A-4147-A177-3AD203B41FA5}">
                      <a16:colId xmlns:a16="http://schemas.microsoft.com/office/drawing/2014/main" val="20001"/>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Reformed Egyptian script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Natives could read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1"/>
                  </a:ext>
                </a:extLst>
              </a:tr>
              <a:tr h="295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Natives could write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2"/>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BM place names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3"/>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BM personal names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Two advanced civilizations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5"/>
                  </a:ext>
                </a:extLst>
              </a:tr>
              <a:tr h="266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Older in north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Younger in south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Older disappeared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Younger spread north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9"/>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Younger destroyed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200 year period of peace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3 culture sequence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2"/>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Narrow neck</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3"/>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East and West seas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N-S large river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Southern highlands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Highland lake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Wide eastern sea coast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Narrow west coast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9"/>
                  </a:ext>
                </a:extLst>
              </a:tr>
            </a:tbl>
          </a:graphicData>
        </a:graphic>
      </p:graphicFrame>
      <p:sp>
        <p:nvSpPr>
          <p:cNvPr id="88332" name="Text Box 268"/>
          <p:cNvSpPr txBox="1">
            <a:spLocks noChangeArrowheads="1"/>
          </p:cNvSpPr>
          <p:nvPr/>
        </p:nvSpPr>
        <p:spPr bwMode="auto">
          <a:xfrm>
            <a:off x="3392634" y="1"/>
            <a:ext cx="5465471" cy="461665"/>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3399"/>
                </a:solidFill>
                <a:effectLst/>
                <a:uLnTx/>
                <a:uFillTx/>
                <a:latin typeface="Calibri" panose="020F0502020204030204"/>
                <a:ea typeface="+mn-ea"/>
                <a:cs typeface="+mn-cs"/>
              </a:rPr>
              <a:t>Status of Book of Mormon Claims in </a:t>
            </a:r>
            <a:r>
              <a:rPr kumimoji="0" lang="en-US" sz="2400" b="1" i="0" u="none" strike="noStrike" kern="1200" cap="none" spc="0" normalizeH="0" baseline="0" noProof="0" dirty="0">
                <a:ln>
                  <a:noFill/>
                </a:ln>
                <a:solidFill>
                  <a:srgbClr val="CC0000"/>
                </a:solidFill>
                <a:effectLst/>
                <a:uLnTx/>
                <a:uFillTx/>
                <a:latin typeface="Calibri" panose="020F0502020204030204"/>
                <a:ea typeface="+mn-ea"/>
                <a:cs typeface="+mn-cs"/>
              </a:rPr>
              <a:t>2005</a:t>
            </a:r>
          </a:p>
        </p:txBody>
      </p:sp>
      <p:graphicFrame>
        <p:nvGraphicFramePr>
          <p:cNvPr id="88333" name="Group 269"/>
          <p:cNvGraphicFramePr>
            <a:graphicFrameLocks noGrp="1"/>
          </p:cNvGraphicFramePr>
          <p:nvPr/>
        </p:nvGraphicFramePr>
        <p:xfrm>
          <a:off x="7270750" y="663575"/>
          <a:ext cx="457200" cy="198120"/>
        </p:xfrm>
        <a:graphic>
          <a:graphicData uri="http://schemas.openxmlformats.org/drawingml/2006/table">
            <a:tbl>
              <a:tblPr/>
              <a:tblGrid>
                <a:gridCol w="457200">
                  <a:extLst>
                    <a:ext uri="{9D8B030D-6E8A-4147-A177-3AD203B41FA5}">
                      <a16:colId xmlns:a16="http://schemas.microsoft.com/office/drawing/2014/main" val="20000"/>
                    </a:ext>
                  </a:extLst>
                </a:gridCol>
              </a:tblGrid>
              <a:tr h="196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7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sp>
        <p:nvSpPr>
          <p:cNvPr id="88339" name="Text Box 275"/>
          <p:cNvSpPr txBox="1">
            <a:spLocks noChangeArrowheads="1"/>
          </p:cNvSpPr>
          <p:nvPr/>
        </p:nvSpPr>
        <p:spPr bwMode="auto">
          <a:xfrm>
            <a:off x="6742113" y="344488"/>
            <a:ext cx="1497012" cy="336550"/>
          </a:xfrm>
          <a:prstGeom prst="rect">
            <a:avLst/>
          </a:prstGeom>
          <a:noFill/>
          <a:ln w="9525" algn="ctr">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Undetermined</a:t>
            </a:r>
          </a:p>
        </p:txBody>
      </p:sp>
      <p:sp>
        <p:nvSpPr>
          <p:cNvPr id="88342" name="Text Box 278"/>
          <p:cNvSpPr txBox="1">
            <a:spLocks noChangeArrowheads="1"/>
          </p:cNvSpPr>
          <p:nvPr/>
        </p:nvSpPr>
        <p:spPr bwMode="auto">
          <a:xfrm>
            <a:off x="2613266" y="6448425"/>
            <a:ext cx="6811480" cy="369332"/>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3399"/>
                </a:solidFill>
                <a:effectLst/>
                <a:uLnTx/>
                <a:uFillTx/>
                <a:latin typeface="Calibri" panose="020F0502020204030204"/>
                <a:ea typeface="+mn-ea"/>
                <a:cs typeface="+mn-cs"/>
              </a:rPr>
              <a:t>10 Undetermined (17%)   35 Confirmed (58%)   15 Unconfirmed (25%)</a:t>
            </a:r>
          </a:p>
        </p:txBody>
      </p:sp>
      <p:sp>
        <p:nvSpPr>
          <p:cNvPr id="2" name="TextBox 1">
            <a:extLst>
              <a:ext uri="{FF2B5EF4-FFF2-40B4-BE49-F238E27FC236}">
                <a16:creationId xmlns:a16="http://schemas.microsoft.com/office/drawing/2014/main" id="{590FC885-B1C2-96F3-4B0E-ADEF8A40AA1F}"/>
              </a:ext>
            </a:extLst>
          </p:cNvPr>
          <p:cNvSpPr txBox="1"/>
          <p:nvPr/>
        </p:nvSpPr>
        <p:spPr>
          <a:xfrm>
            <a:off x="5987974" y="6534008"/>
            <a:ext cx="6108852" cy="341632"/>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b="1" dirty="0">
                <a:solidFill>
                  <a:prstClr val="white"/>
                </a:solidFill>
                <a:effectLst>
                  <a:glow rad="190500">
                    <a:prstClr val="black">
                      <a:alpha val="75000"/>
                    </a:prstClr>
                  </a:glow>
                </a:effectLst>
                <a:latin typeface="Calibri" panose="020F0502020204030204"/>
              </a:rPr>
              <a:t>John Clark</a:t>
            </a:r>
            <a:endPar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8342"/>
                                        </p:tgtEl>
                                        <p:attrNameLst>
                                          <p:attrName>style.visibility</p:attrName>
                                        </p:attrNameLst>
                                      </p:cBhvr>
                                      <p:to>
                                        <p:strVal val="visible"/>
                                      </p:to>
                                    </p:set>
                                    <p:animEffect transition="in" filter="fade">
                                      <p:cBhvr>
                                        <p:cTn id="7" dur="2000"/>
                                        <p:tgtEl>
                                          <p:spTgt spid="88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4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066" name="Group 2"/>
          <p:cNvGraphicFramePr>
            <a:graphicFrameLocks noGrp="1"/>
          </p:cNvGraphicFramePr>
          <p:nvPr/>
        </p:nvGraphicFramePr>
        <p:xfrm>
          <a:off x="1701800" y="949326"/>
          <a:ext cx="2654300" cy="5565459"/>
        </p:xfrm>
        <a:graphic>
          <a:graphicData uri="http://schemas.openxmlformats.org/drawingml/2006/table">
            <a:tbl>
              <a:tblPr/>
              <a:tblGrid>
                <a:gridCol w="2297113">
                  <a:extLst>
                    <a:ext uri="{9D8B030D-6E8A-4147-A177-3AD203B41FA5}">
                      <a16:colId xmlns:a16="http://schemas.microsoft.com/office/drawing/2014/main" val="20000"/>
                    </a:ext>
                  </a:extLst>
                </a:gridCol>
                <a:gridCol w="357187">
                  <a:extLst>
                    <a:ext uri="{9D8B030D-6E8A-4147-A177-3AD203B41FA5}">
                      <a16:colId xmlns:a16="http://schemas.microsoft.com/office/drawing/2014/main" val="20001"/>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Steel sword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0"/>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Brass plates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1"/>
                  </a:ext>
                </a:extLst>
              </a:tr>
              <a:tr h="295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Golden plates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2"/>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Gold smelting</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03"/>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Silver smelting</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0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Copper smelting</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0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Brass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Iron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0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Precious 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Molten stone [glass]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9"/>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Cow</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10"/>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Oxen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11"/>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Horse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12"/>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Ass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3"/>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Goat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1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Wild Goat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1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Sheep</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1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Wild Beasts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Wheat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1001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Barley</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9"/>
                  </a:ext>
                </a:extLst>
              </a:tr>
            </a:tbl>
          </a:graphicData>
        </a:graphic>
      </p:graphicFrame>
      <p:graphicFrame>
        <p:nvGraphicFramePr>
          <p:cNvPr id="88150" name="Group 86"/>
          <p:cNvGraphicFramePr>
            <a:graphicFrameLocks noGrp="1"/>
          </p:cNvGraphicFramePr>
          <p:nvPr/>
        </p:nvGraphicFramePr>
        <p:xfrm>
          <a:off x="5900738" y="666750"/>
          <a:ext cx="457200" cy="198120"/>
        </p:xfrm>
        <a:graphic>
          <a:graphicData uri="http://schemas.openxmlformats.org/drawingml/2006/table">
            <a:tbl>
              <a:tblPr/>
              <a:tblGrid>
                <a:gridCol w="457200">
                  <a:extLst>
                    <a:ext uri="{9D8B030D-6E8A-4147-A177-3AD203B41FA5}">
                      <a16:colId xmlns:a16="http://schemas.microsoft.com/office/drawing/2014/main" val="20000"/>
                    </a:ext>
                  </a:extLst>
                </a:gridCol>
              </a:tblGrid>
              <a:tr h="196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7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0"/>
                  </a:ext>
                </a:extLst>
              </a:tr>
            </a:tbl>
          </a:graphicData>
        </a:graphic>
      </p:graphicFrame>
      <p:graphicFrame>
        <p:nvGraphicFramePr>
          <p:cNvPr id="88156" name="Group 92"/>
          <p:cNvGraphicFramePr>
            <a:graphicFrameLocks noGrp="1"/>
          </p:cNvGraphicFramePr>
          <p:nvPr/>
        </p:nvGraphicFramePr>
        <p:xfrm>
          <a:off x="4570413" y="671513"/>
          <a:ext cx="444500" cy="198120"/>
        </p:xfrm>
        <a:graphic>
          <a:graphicData uri="http://schemas.openxmlformats.org/drawingml/2006/table">
            <a:tbl>
              <a:tblPr/>
              <a:tblGrid>
                <a:gridCol w="4445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7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bl>
          </a:graphicData>
        </a:graphic>
      </p:graphicFrame>
      <p:sp>
        <p:nvSpPr>
          <p:cNvPr id="88162" name="Text Box 98"/>
          <p:cNvSpPr txBox="1">
            <a:spLocks noChangeArrowheads="1"/>
          </p:cNvSpPr>
          <p:nvPr/>
        </p:nvSpPr>
        <p:spPr bwMode="auto">
          <a:xfrm>
            <a:off x="5562600" y="347663"/>
            <a:ext cx="1162050" cy="336550"/>
          </a:xfrm>
          <a:prstGeom prst="rect">
            <a:avLst/>
          </a:prstGeom>
          <a:noFill/>
          <a:ln w="9525" algn="ctr">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Confirmed</a:t>
            </a:r>
          </a:p>
        </p:txBody>
      </p:sp>
      <p:sp>
        <p:nvSpPr>
          <p:cNvPr id="88163" name="Text Box 99"/>
          <p:cNvSpPr txBox="1">
            <a:spLocks noChangeArrowheads="1"/>
          </p:cNvSpPr>
          <p:nvPr/>
        </p:nvSpPr>
        <p:spPr bwMode="auto">
          <a:xfrm>
            <a:off x="4132264" y="355600"/>
            <a:ext cx="1431925" cy="336550"/>
          </a:xfrm>
          <a:prstGeom prst="rect">
            <a:avLst/>
          </a:prstGeom>
          <a:noFill/>
          <a:ln w="9525" algn="ctr">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Unconfirmed</a:t>
            </a:r>
          </a:p>
        </p:txBody>
      </p:sp>
      <p:graphicFrame>
        <p:nvGraphicFramePr>
          <p:cNvPr id="88345" name="Group 281"/>
          <p:cNvGraphicFramePr>
            <a:graphicFrameLocks noGrp="1"/>
          </p:cNvGraphicFramePr>
          <p:nvPr/>
        </p:nvGraphicFramePr>
        <p:xfrm>
          <a:off x="4541838" y="946151"/>
          <a:ext cx="2830830" cy="5565459"/>
        </p:xfrm>
        <a:graphic>
          <a:graphicData uri="http://schemas.openxmlformats.org/drawingml/2006/table">
            <a:tbl>
              <a:tblPr/>
              <a:tblGrid>
                <a:gridCol w="247205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Barley-based monetary system</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Solomon-like Temple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95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Stone monuments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2"/>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Thrones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3"/>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Palaces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4"/>
                  </a:ext>
                </a:extLst>
              </a:tr>
              <a:tr h="212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Large cities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Fortifications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Cement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Highways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Military costumes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9"/>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Swords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0"/>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Spears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1"/>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Scimitars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2"/>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Javelins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3"/>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Bows and arrows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Slings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Large armies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Arial" charset="0"/>
                        </a:rPr>
                        <a:t>Human sacrifice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Submarine barges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1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Hebrew language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9"/>
                  </a:ext>
                </a:extLst>
              </a:tr>
            </a:tbl>
          </a:graphicData>
        </a:graphic>
      </p:graphicFrame>
      <p:graphicFrame>
        <p:nvGraphicFramePr>
          <p:cNvPr id="88341" name="Group 277"/>
          <p:cNvGraphicFramePr>
            <a:graphicFrameLocks noGrp="1"/>
          </p:cNvGraphicFramePr>
          <p:nvPr/>
        </p:nvGraphicFramePr>
        <p:xfrm>
          <a:off x="7629525" y="947739"/>
          <a:ext cx="2825750" cy="5565459"/>
        </p:xfrm>
        <a:graphic>
          <a:graphicData uri="http://schemas.openxmlformats.org/drawingml/2006/table">
            <a:tbl>
              <a:tblPr/>
              <a:tblGrid>
                <a:gridCol w="2479675">
                  <a:extLst>
                    <a:ext uri="{9D8B030D-6E8A-4147-A177-3AD203B41FA5}">
                      <a16:colId xmlns:a16="http://schemas.microsoft.com/office/drawing/2014/main" val="20000"/>
                    </a:ext>
                  </a:extLst>
                </a:gridCol>
                <a:gridCol w="346075">
                  <a:extLst>
                    <a:ext uri="{9D8B030D-6E8A-4147-A177-3AD203B41FA5}">
                      <a16:colId xmlns:a16="http://schemas.microsoft.com/office/drawing/2014/main" val="20001"/>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Reformed Egyptian script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Natives could read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1"/>
                  </a:ext>
                </a:extLst>
              </a:tr>
              <a:tr h="295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Natives could write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2"/>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BM place names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3"/>
                  </a:ext>
                </a:extLst>
              </a:tr>
              <a:tr h="293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BM personal names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Two advanced civilizations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5"/>
                  </a:ext>
                </a:extLst>
              </a:tr>
              <a:tr h="266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Older in north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Younger in south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Older disappeared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Younger spread north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9"/>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Younger destroyed</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200 year period of peace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3 culture sequence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2"/>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Narrow neck</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3"/>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East and West seas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4"/>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N-S large river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5"/>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Southern highlands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6"/>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Highland lake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7"/>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Wide eastern sea coast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8"/>
                  </a:ext>
                </a:extLst>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a:ln>
                            <a:noFill/>
                          </a:ln>
                          <a:solidFill>
                            <a:schemeClr val="tx1"/>
                          </a:solidFill>
                          <a:effectLst/>
                          <a:latin typeface="Arial" charset="0"/>
                        </a:rPr>
                        <a:t>Narrow west coast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700" b="1"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19"/>
                  </a:ext>
                </a:extLst>
              </a:tr>
            </a:tbl>
          </a:graphicData>
        </a:graphic>
      </p:graphicFrame>
      <p:sp>
        <p:nvSpPr>
          <p:cNvPr id="88332" name="Text Box 268"/>
          <p:cNvSpPr txBox="1">
            <a:spLocks noChangeArrowheads="1"/>
          </p:cNvSpPr>
          <p:nvPr/>
        </p:nvSpPr>
        <p:spPr bwMode="auto">
          <a:xfrm>
            <a:off x="3392634" y="1"/>
            <a:ext cx="5465471" cy="461665"/>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3399"/>
                </a:solidFill>
                <a:effectLst/>
                <a:uLnTx/>
                <a:uFillTx/>
                <a:latin typeface="Calibri" panose="020F0502020204030204"/>
                <a:ea typeface="+mn-ea"/>
                <a:cs typeface="+mn-cs"/>
              </a:rPr>
              <a:t>Status of Book of Mormon Claims in </a:t>
            </a:r>
            <a:r>
              <a:rPr kumimoji="0" lang="en-US" sz="2400" b="1" i="0" u="none" strike="noStrike" kern="1200" cap="none" spc="0" normalizeH="0" baseline="0" noProof="0" dirty="0">
                <a:ln>
                  <a:noFill/>
                </a:ln>
                <a:solidFill>
                  <a:srgbClr val="CC0000"/>
                </a:solidFill>
                <a:effectLst/>
                <a:uLnTx/>
                <a:uFillTx/>
                <a:latin typeface="Calibri" panose="020F0502020204030204"/>
                <a:ea typeface="+mn-ea"/>
                <a:cs typeface="+mn-cs"/>
              </a:rPr>
              <a:t>2021</a:t>
            </a:r>
          </a:p>
        </p:txBody>
      </p:sp>
      <p:graphicFrame>
        <p:nvGraphicFramePr>
          <p:cNvPr id="88333" name="Group 269"/>
          <p:cNvGraphicFramePr>
            <a:graphicFrameLocks noGrp="1"/>
          </p:cNvGraphicFramePr>
          <p:nvPr/>
        </p:nvGraphicFramePr>
        <p:xfrm>
          <a:off x="7270750" y="663575"/>
          <a:ext cx="457200" cy="198120"/>
        </p:xfrm>
        <a:graphic>
          <a:graphicData uri="http://schemas.openxmlformats.org/drawingml/2006/table">
            <a:tbl>
              <a:tblPr/>
              <a:tblGrid>
                <a:gridCol w="457200">
                  <a:extLst>
                    <a:ext uri="{9D8B030D-6E8A-4147-A177-3AD203B41FA5}">
                      <a16:colId xmlns:a16="http://schemas.microsoft.com/office/drawing/2014/main" val="20000"/>
                    </a:ext>
                  </a:extLst>
                </a:gridCol>
              </a:tblGrid>
              <a:tr h="1968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7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sp>
        <p:nvSpPr>
          <p:cNvPr id="88339" name="Text Box 275"/>
          <p:cNvSpPr txBox="1">
            <a:spLocks noChangeArrowheads="1"/>
          </p:cNvSpPr>
          <p:nvPr/>
        </p:nvSpPr>
        <p:spPr bwMode="auto">
          <a:xfrm>
            <a:off x="6742113" y="344488"/>
            <a:ext cx="1497012" cy="336550"/>
          </a:xfrm>
          <a:prstGeom prst="rect">
            <a:avLst/>
          </a:prstGeom>
          <a:noFill/>
          <a:ln w="9525" algn="ctr">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Undetermined</a:t>
            </a:r>
          </a:p>
        </p:txBody>
      </p:sp>
      <p:sp>
        <p:nvSpPr>
          <p:cNvPr id="88342" name="Text Box 278"/>
          <p:cNvSpPr txBox="1">
            <a:spLocks noChangeArrowheads="1"/>
          </p:cNvSpPr>
          <p:nvPr/>
        </p:nvSpPr>
        <p:spPr bwMode="auto">
          <a:xfrm>
            <a:off x="2730285" y="6448425"/>
            <a:ext cx="6577442" cy="369332"/>
          </a:xfrm>
          <a:prstGeom prst="rect">
            <a:avLst/>
          </a:prstGeom>
          <a:noFill/>
          <a:ln w="9525">
            <a:noFill/>
            <a:miter lim="800000"/>
            <a:headEnd/>
            <a:tailEnd/>
          </a:ln>
          <a:effec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3399"/>
                </a:solidFill>
                <a:effectLst/>
                <a:uLnTx/>
                <a:uFillTx/>
                <a:latin typeface="Calibri" panose="020F0502020204030204"/>
                <a:ea typeface="+mn-ea"/>
                <a:cs typeface="+mn-cs"/>
              </a:rPr>
              <a:t>8 Undetermined (13%)   46 Confirmed (77%)   6 Unconfirmed (10%)</a:t>
            </a:r>
            <a:endParaRPr kumimoji="0" lang="en-US" sz="1800" b="1" i="0" u="none" strike="noStrike" kern="1200" cap="none" spc="0" normalizeH="0" baseline="0" noProof="0" dirty="0">
              <a:ln>
                <a:noFill/>
              </a:ln>
              <a:solidFill>
                <a:srgbClr val="003399"/>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0820F06-F877-B279-E5D2-36C605AF848E}"/>
              </a:ext>
            </a:extLst>
          </p:cNvPr>
          <p:cNvSpPr txBox="1"/>
          <p:nvPr/>
        </p:nvSpPr>
        <p:spPr>
          <a:xfrm>
            <a:off x="5987974" y="6534008"/>
            <a:ext cx="6108852" cy="341632"/>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b="1" dirty="0">
                <a:solidFill>
                  <a:prstClr val="white"/>
                </a:solidFill>
                <a:effectLst>
                  <a:glow rad="190500">
                    <a:prstClr val="black">
                      <a:alpha val="75000"/>
                    </a:prstClr>
                  </a:glow>
                </a:effectLst>
                <a:latin typeface="Calibri" panose="020F0502020204030204"/>
              </a:rPr>
              <a:t>Lynne Hilton Wilson</a:t>
            </a:r>
            <a:endPar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57412565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8342"/>
                                        </p:tgtEl>
                                        <p:attrNameLst>
                                          <p:attrName>style.visibility</p:attrName>
                                        </p:attrNameLst>
                                      </p:cBhvr>
                                      <p:to>
                                        <p:strVal val="visible"/>
                                      </p:to>
                                    </p:set>
                                    <p:animEffect transition="in" filter="fade">
                                      <p:cBhvr>
                                        <p:cTn id="7" dur="2000"/>
                                        <p:tgtEl>
                                          <p:spTgt spid="88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4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4" r="14"/>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38200"/>
            <a:ext cx="6743350" cy="4967514"/>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“As seen by science, the Book of Mormon is stronger today than it was in 1830, 1844, 1950, or even 2000, so I expect it will continue to become stronger in the future.”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400" b="1" dirty="0">
                <a:solidFill>
                  <a:schemeClr val="bg1"/>
                </a:solidFill>
                <a:effectLst>
                  <a:glow rad="190500">
                    <a:prstClr val="black">
                      <a:alpha val="75000"/>
                    </a:prstClr>
                  </a:glow>
                </a:effectLst>
                <a:latin typeface="Calibri" panose="020F0502020204030204"/>
              </a:rPr>
              <a:t>John Clark</a:t>
            </a:r>
            <a:endPar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7326763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group of people in clothing&#10;&#10;Description automatically generated">
            <a:extLst>
              <a:ext uri="{FF2B5EF4-FFF2-40B4-BE49-F238E27FC236}">
                <a16:creationId xmlns:a16="http://schemas.microsoft.com/office/drawing/2014/main" id="{0D6D3D82-EE5F-669A-B767-408A739813B0}"/>
              </a:ext>
            </a:extLst>
          </p:cNvPr>
          <p:cNvPicPr>
            <a:picLocks noChangeAspect="1"/>
          </p:cNvPicPr>
          <p:nvPr/>
        </p:nvPicPr>
        <p:blipFill rotWithShape="1">
          <a:blip r:embed="rId3">
            <a:extLst>
              <a:ext uri="{28A0092B-C50C-407E-A947-70E740481C1C}">
                <a14:useLocalDpi xmlns:a14="http://schemas.microsoft.com/office/drawing/2010/main" val="0"/>
              </a:ext>
            </a:extLst>
          </a:blip>
          <a:srcRect t="3379" b="12368"/>
          <a:stretch/>
        </p:blipFill>
        <p:spPr>
          <a:xfrm>
            <a:off x="20" y="1282"/>
            <a:ext cx="12191980" cy="6856718"/>
          </a:xfrm>
          <a:prstGeom prst="rect">
            <a:avLst/>
          </a:prstGeom>
        </p:spPr>
      </p:pic>
      <p:sp>
        <p:nvSpPr>
          <p:cNvPr id="3" name="TextBox 2">
            <a:extLst>
              <a:ext uri="{FF2B5EF4-FFF2-40B4-BE49-F238E27FC236}">
                <a16:creationId xmlns:a16="http://schemas.microsoft.com/office/drawing/2014/main" id="{EC09FDB5-95E7-A014-5403-BB88C49AB69C}"/>
              </a:ext>
            </a:extLst>
          </p:cNvPr>
          <p:cNvSpPr txBox="1"/>
          <p:nvPr/>
        </p:nvSpPr>
        <p:spPr>
          <a:xfrm>
            <a:off x="81118" y="640544"/>
            <a:ext cx="6014882" cy="1006429"/>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“Alma”</a:t>
            </a:r>
            <a:endParaRPr kumimoji="0" lang="en-US" sz="54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9299336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506867-DD8B-A0CB-DC3C-9DC849149AFE}"/>
              </a:ext>
            </a:extLst>
          </p:cNvPr>
          <p:cNvPicPr>
            <a:picLocks noChangeAspect="1"/>
          </p:cNvPicPr>
          <p:nvPr/>
        </p:nvPicPr>
        <p:blipFill>
          <a:blip r:embed="rId3"/>
          <a:stretch>
            <a:fillRect/>
          </a:stretch>
        </p:blipFill>
        <p:spPr>
          <a:xfrm>
            <a:off x="685800" y="152400"/>
            <a:ext cx="3352800" cy="6290041"/>
          </a:xfrm>
          <a:prstGeom prst="rect">
            <a:avLst/>
          </a:prstGeom>
        </p:spPr>
      </p:pic>
      <p:sp>
        <p:nvSpPr>
          <p:cNvPr id="4" name="TextBox 3">
            <a:extLst>
              <a:ext uri="{FF2B5EF4-FFF2-40B4-BE49-F238E27FC236}">
                <a16:creationId xmlns:a16="http://schemas.microsoft.com/office/drawing/2014/main" id="{56F3AADC-4ABC-656C-E914-CBF40DB883A6}"/>
              </a:ext>
            </a:extLst>
          </p:cNvPr>
          <p:cNvSpPr txBox="1"/>
          <p:nvPr/>
        </p:nvSpPr>
        <p:spPr>
          <a:xfrm>
            <a:off x="4648200" y="533400"/>
            <a:ext cx="7162799" cy="4579715"/>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“The name Alma…is now attested in inscriptions from the ancient Near East discovered in the twentieth century.” </a:t>
            </a:r>
            <a:endParaRPr kumimoji="0" lang="en-US" sz="44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73D27F4-4ACE-914E-1410-6A3675C67B75}"/>
              </a:ext>
            </a:extLst>
          </p:cNvPr>
          <p:cNvSpPr txBox="1"/>
          <p:nvPr/>
        </p:nvSpPr>
        <p:spPr>
          <a:xfrm>
            <a:off x="5357906" y="6405825"/>
            <a:ext cx="6108852" cy="341632"/>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b="1" dirty="0">
                <a:solidFill>
                  <a:prstClr val="white"/>
                </a:solidFill>
                <a:effectLst>
                  <a:glow rad="190500">
                    <a:prstClr val="black">
                      <a:alpha val="75000"/>
                    </a:prstClr>
                  </a:glow>
                </a:effectLst>
                <a:latin typeface="Calibri" panose="020F0502020204030204"/>
              </a:rPr>
              <a:t>evidencecentral.org</a:t>
            </a:r>
            <a:endPar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5834641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37412" y="0"/>
            <a:ext cx="5354588" cy="685799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837412" y="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3" y="112725"/>
            <a:ext cx="7819727" cy="678185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“While a book might conceivably be made to look authentic by matching the standard knowledge at the time of its production, it would gradually become less persuasive as more and more is learned about the times it claims to describe. On the other hand, truly authentic ancient documents would continue to look ancient, even in light of new discoveries and new expectations.”</a:t>
            </a:r>
          </a:p>
          <a:p>
            <a:pPr marL="223838" marR="0" lvl="0" indent="-223838" algn="r" defTabSz="914400" rtl="0" eaLnBrk="1" fontAlgn="auto" latinLnBrk="0" hangingPunct="1">
              <a:lnSpc>
                <a:spcPct val="90000"/>
              </a:lnSpc>
              <a:spcBef>
                <a:spcPts val="0"/>
              </a:spcBef>
              <a:spcAft>
                <a:spcPts val="0"/>
              </a:spcAft>
              <a:buClrTx/>
              <a:buSzTx/>
              <a:buFontTx/>
              <a:buNone/>
              <a:tabLst/>
              <a:defRPr/>
            </a:pPr>
            <a:endParaRPr lang="en-US" sz="2800" b="1" dirty="0">
              <a:solidFill>
                <a:schemeClr val="bg1"/>
              </a:solidFill>
              <a:effectLst>
                <a:glow rad="190500">
                  <a:prstClr val="black">
                    <a:alpha val="75000"/>
                  </a:prstClr>
                </a:glow>
              </a:effectLst>
              <a:latin typeface="Calibri" panose="020F0502020204030204"/>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2400" b="1" dirty="0">
                <a:solidFill>
                  <a:schemeClr val="bg1"/>
                </a:solidFill>
                <a:effectLst>
                  <a:glow rad="190500">
                    <a:prstClr val="black">
                      <a:alpha val="75000"/>
                    </a:prstClr>
                  </a:glow>
                </a:effectLst>
                <a:latin typeface="Calibri" panose="020F0502020204030204"/>
              </a:rPr>
              <a:t>Noel Reynolds,</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2400" b="1" dirty="0">
                <a:solidFill>
                  <a:schemeClr val="bg1"/>
                </a:solidFill>
                <a:effectLst>
                  <a:glow rad="190500">
                    <a:prstClr val="black">
                      <a:alpha val="75000"/>
                    </a:prstClr>
                  </a:glow>
                </a:effectLst>
                <a:latin typeface="Calibri" panose="020F0502020204030204"/>
              </a:rPr>
              <a:t> </a:t>
            </a:r>
            <a:r>
              <a:rPr lang="en-US" sz="2400" b="1" i="1" dirty="0">
                <a:solidFill>
                  <a:schemeClr val="bg1"/>
                </a:solidFill>
                <a:effectLst>
                  <a:glow rad="190500">
                    <a:prstClr val="black">
                      <a:alpha val="75000"/>
                    </a:prstClr>
                  </a:glow>
                </a:effectLst>
                <a:latin typeface="Calibri" panose="020F0502020204030204"/>
              </a:rPr>
              <a:t>Book of Mormon Authorship Revisited</a:t>
            </a:r>
            <a:r>
              <a:rPr lang="en-US" sz="2400" b="1" dirty="0">
                <a:solidFill>
                  <a:schemeClr val="bg1"/>
                </a:solidFill>
                <a:effectLst>
                  <a:glow rad="190500">
                    <a:prstClr val="black">
                      <a:alpha val="75000"/>
                    </a:prstClr>
                  </a:glow>
                </a:effectLst>
                <a:latin typeface="Calibri" panose="020F0502020204030204"/>
              </a:rPr>
              <a:t>, 98-99</a:t>
            </a:r>
            <a:endParaRPr kumimoji="0" lang="en-US" sz="2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6876670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6019800" y="174868"/>
            <a:ext cx="5956177" cy="6518708"/>
          </a:xfrm>
          <a:prstGeom prst="rect">
            <a:avLst/>
          </a:prstGeom>
          <a:noFill/>
        </p:spPr>
        <p:txBody>
          <a:bodyPr wrap="square">
            <a:spAutoFit/>
          </a:bodyPr>
          <a:lstStyle/>
          <a:p>
            <a:pPr marL="223838" marR="0" lvl="0" indent="-223838" algn="l" defTabSz="914400" rtl="0" eaLnBrk="0" fontAlgn="base" latinLnBrk="0" hangingPunct="0">
              <a:lnSpc>
                <a:spcPct val="9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pitchFamily="34" charset="0"/>
                <a:ea typeface="+mn-ea"/>
                <a:cs typeface="+mn-cs"/>
              </a:rPr>
              <a:t>“There were thousands who did join themselves unto the church and were baptized unto repentance.</a:t>
            </a:r>
          </a:p>
          <a:p>
            <a:pPr marL="223838" marR="0" lvl="0" indent="-223838" algn="l" defTabSz="914400" rtl="0" eaLnBrk="0" fontAlgn="base" latinLnBrk="0" hangingPunct="0">
              <a:lnSpc>
                <a:spcPct val="90000"/>
              </a:lnSpc>
              <a:spcBef>
                <a:spcPct val="0"/>
              </a:spcBef>
              <a:spcAft>
                <a:spcPct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pitchFamily="34" charset="0"/>
                <a:ea typeface="+mn-ea"/>
                <a:cs typeface="+mn-cs"/>
              </a:rPr>
              <a:t>  And so great was the prosperity of the church, and so many the blessings which were poured out upon the people, that even the high priests and the teachers were themselves astonished beyond measure.</a:t>
            </a:r>
          </a:p>
          <a:p>
            <a:pPr marL="223838" marR="0" lvl="0" indent="-223838" algn="r" defTabSz="914400" rtl="0" eaLnBrk="0" fontAlgn="base" latinLnBrk="0" hangingPunct="0">
              <a:lnSpc>
                <a:spcPct val="90000"/>
              </a:lnSpc>
              <a:spcBef>
                <a:spcPct val="0"/>
              </a:spcBef>
              <a:spcAft>
                <a:spcPct val="0"/>
              </a:spcAft>
              <a:buClrTx/>
              <a:buSzTx/>
              <a:buFontTx/>
              <a:buNone/>
              <a:tabLst/>
              <a:defRPr/>
            </a:pPr>
            <a:r>
              <a:rPr kumimoji="0" lang="en-US" sz="2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pitchFamily="34" charset="0"/>
                <a:ea typeface="+mn-ea"/>
                <a:cs typeface="+mn-cs"/>
              </a:rPr>
              <a:t>(Helaman 3:24–25)</a:t>
            </a:r>
          </a:p>
        </p:txBody>
      </p:sp>
      <p:pic>
        <p:nvPicPr>
          <p:cNvPr id="2050" name="Picture 2" descr="thousands of people getting baptized in a lake in guatemala">
            <a:extLst>
              <a:ext uri="{FF2B5EF4-FFF2-40B4-BE49-F238E27FC236}">
                <a16:creationId xmlns:a16="http://schemas.microsoft.com/office/drawing/2014/main" id="{98F9594C-41AB-BC09-215E-0E8ABC986E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556" t="10000" b="64444"/>
          <a:stretch/>
        </p:blipFill>
        <p:spPr bwMode="auto">
          <a:xfrm>
            <a:off x="216023" y="1371600"/>
            <a:ext cx="5565914"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5315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52400" y="174868"/>
            <a:ext cx="11823577" cy="5383012"/>
          </a:xfrm>
          <a:prstGeom prst="rect">
            <a:avLst/>
          </a:prstGeom>
          <a:noFill/>
        </p:spPr>
        <p:txBody>
          <a:bodyPr wrap="square">
            <a:spAutoFit/>
          </a:bodyPr>
          <a:lstStyle/>
          <a:p>
            <a:pPr marL="223838" marR="0" lvl="0" indent="-223838" algn="l" defTabSz="914400" rtl="0" eaLnBrk="0" fontAlgn="base" latinLnBrk="0" hangingPunct="0">
              <a:lnSpc>
                <a:spcPct val="90000"/>
              </a:lnSpc>
              <a:spcBef>
                <a:spcPct val="0"/>
              </a:spcBef>
              <a:spcAft>
                <a:spcPct val="0"/>
              </a:spcAft>
              <a:buClrTx/>
              <a:buSzTx/>
              <a:buFontTx/>
              <a:buNone/>
              <a:tabLst/>
              <a:defRPr/>
            </a:pPr>
            <a:r>
              <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pitchFamily="34" charset="0"/>
                <a:ea typeface="+mn-ea"/>
                <a:cs typeface="+mn-cs"/>
              </a:rPr>
              <a:t>“Because of their iniquity the church had begun to dwindle; and they began to disbelieve in the spirit of prophecy and in the spirit of revelation; and the judgments of God did stare them in the face…the Spirit of the Lord…had withdrawn from them because the Spirit of the Lord doth not dwell in unholy temples.”</a:t>
            </a:r>
          </a:p>
          <a:p>
            <a:pPr marL="223838" marR="0" lvl="0" indent="-223838" algn="l" defTabSz="914400" rtl="0" eaLnBrk="0" fontAlgn="base" latinLnBrk="0" hangingPunct="0">
              <a:lnSpc>
                <a:spcPct val="90000"/>
              </a:lnSpc>
              <a:spcBef>
                <a:spcPct val="0"/>
              </a:spcBef>
              <a:spcAft>
                <a:spcPct val="0"/>
              </a:spcAft>
              <a:buClrTx/>
              <a:buSzTx/>
              <a:buFontTx/>
              <a:buNone/>
              <a:tabLst/>
              <a:defRPr/>
            </a:pPr>
            <a:endParaRPr lang="en-US" sz="3700" b="1" dirty="0">
              <a:solidFill>
                <a:schemeClr val="bg1"/>
              </a:solidFill>
              <a:effectLst>
                <a:glow rad="190500">
                  <a:prstClr val="black">
                    <a:alpha val="75000"/>
                  </a:prstClr>
                </a:glow>
              </a:effectLst>
            </a:endParaRPr>
          </a:p>
          <a:p>
            <a:pPr marL="223838" marR="0" lvl="0" indent="-223838" algn="l" defTabSz="914400" rtl="0" eaLnBrk="0" fontAlgn="base" latinLnBrk="0" hangingPunct="0">
              <a:lnSpc>
                <a:spcPct val="90000"/>
              </a:lnSpc>
              <a:spcBef>
                <a:spcPct val="0"/>
              </a:spcBef>
              <a:spcAft>
                <a:spcPct val="0"/>
              </a:spcAft>
              <a:buClrTx/>
              <a:buSzTx/>
              <a:buFontTx/>
              <a:buNone/>
              <a:tabLst/>
              <a:defRPr/>
            </a:pPr>
            <a:r>
              <a:rPr lang="en-US" sz="3700" b="1" dirty="0">
                <a:solidFill>
                  <a:schemeClr val="bg1"/>
                </a:solidFill>
                <a:effectLst>
                  <a:glow rad="190500">
                    <a:prstClr val="black">
                      <a:alpha val="75000"/>
                    </a:prstClr>
                  </a:glow>
                </a:effectLst>
              </a:rPr>
              <a:t>										</a:t>
            </a: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pitchFamily="34" charset="0"/>
                <a:ea typeface="+mn-ea"/>
                <a:cs typeface="+mn-cs"/>
              </a:rPr>
              <a:t>(Helaman 4:23–24)</a:t>
            </a:r>
          </a:p>
        </p:txBody>
      </p:sp>
    </p:spTree>
    <p:extLst>
      <p:ext uri="{BB962C8B-B14F-4D97-AF65-F5344CB8AC3E}">
        <p14:creationId xmlns:p14="http://schemas.microsoft.com/office/powerpoint/2010/main" val="16274449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228600" y="174868"/>
            <a:ext cx="11747377" cy="6629507"/>
          </a:xfrm>
          <a:prstGeom prst="rect">
            <a:avLst/>
          </a:prstGeom>
          <a:noFill/>
        </p:spPr>
        <p:txBody>
          <a:bodyPr wrap="square">
            <a:spAutoFit/>
          </a:bodyPr>
          <a:lstStyle/>
          <a:p>
            <a:pPr marL="223838" indent="-223838">
              <a:lnSpc>
                <a:spcPct val="90000"/>
              </a:lnSpc>
            </a:pPr>
            <a:r>
              <a:rPr lang="en-US" sz="4000" b="1" dirty="0">
                <a:solidFill>
                  <a:schemeClr val="bg1"/>
                </a:solidFill>
                <a:effectLst>
                  <a:glow rad="190500">
                    <a:schemeClr val="tx1">
                      <a:alpha val="75000"/>
                    </a:schemeClr>
                  </a:glow>
                </a:effectLst>
              </a:rPr>
              <a:t>“</a:t>
            </a:r>
            <a:r>
              <a:rPr lang="en-US" sz="4000" b="1" dirty="0">
                <a:solidFill>
                  <a:srgbClr val="FFFF00"/>
                </a:solidFill>
                <a:effectLst>
                  <a:glow rad="190500">
                    <a:schemeClr val="tx1">
                      <a:alpha val="75000"/>
                    </a:schemeClr>
                  </a:glow>
                </a:effectLst>
              </a:rPr>
              <a:t>I have given unto you the names of our first parents</a:t>
            </a:r>
            <a:r>
              <a:rPr lang="en-US" sz="4000" b="1" dirty="0">
                <a:solidFill>
                  <a:schemeClr val="bg1"/>
                </a:solidFill>
                <a:effectLst>
                  <a:glow rad="190500">
                    <a:schemeClr val="tx1">
                      <a:alpha val="75000"/>
                    </a:schemeClr>
                  </a:glow>
                </a:effectLst>
              </a:rPr>
              <a:t> who came out of the land of Jerusalem; and this I have done that when you </a:t>
            </a:r>
            <a:r>
              <a:rPr lang="en-US" sz="4000" b="1" dirty="0">
                <a:solidFill>
                  <a:srgbClr val="FFFF00"/>
                </a:solidFill>
                <a:effectLst>
                  <a:glow rad="190500">
                    <a:schemeClr val="tx1">
                      <a:alpha val="75000"/>
                    </a:schemeClr>
                  </a:glow>
                </a:effectLst>
              </a:rPr>
              <a:t>remember</a:t>
            </a:r>
            <a:r>
              <a:rPr lang="en-US" sz="4000" b="1" dirty="0">
                <a:solidFill>
                  <a:schemeClr val="bg1"/>
                </a:solidFill>
                <a:effectLst>
                  <a:glow rad="190500">
                    <a:schemeClr val="tx1">
                      <a:alpha val="75000"/>
                    </a:schemeClr>
                  </a:glow>
                </a:effectLst>
              </a:rPr>
              <a:t> your names ye may </a:t>
            </a:r>
            <a:r>
              <a:rPr lang="en-US" sz="4000" b="1" dirty="0">
                <a:solidFill>
                  <a:srgbClr val="FFFF00"/>
                </a:solidFill>
                <a:effectLst>
                  <a:glow rad="190500">
                    <a:schemeClr val="tx1">
                      <a:alpha val="75000"/>
                    </a:schemeClr>
                  </a:glow>
                </a:effectLst>
              </a:rPr>
              <a:t>remember</a:t>
            </a:r>
            <a:r>
              <a:rPr lang="en-US" sz="4000" b="1" dirty="0">
                <a:solidFill>
                  <a:schemeClr val="bg1"/>
                </a:solidFill>
                <a:effectLst>
                  <a:glow rad="190500">
                    <a:schemeClr val="tx1">
                      <a:alpha val="75000"/>
                    </a:schemeClr>
                  </a:glow>
                </a:effectLst>
              </a:rPr>
              <a:t> them; and when ye </a:t>
            </a:r>
            <a:r>
              <a:rPr lang="en-US" sz="4000" b="1" dirty="0">
                <a:solidFill>
                  <a:srgbClr val="FFFF00"/>
                </a:solidFill>
                <a:effectLst>
                  <a:glow rad="190500">
                    <a:schemeClr val="tx1">
                      <a:alpha val="75000"/>
                    </a:schemeClr>
                  </a:glow>
                </a:effectLst>
              </a:rPr>
              <a:t>remember</a:t>
            </a:r>
            <a:r>
              <a:rPr lang="en-US" sz="4000" b="1" dirty="0">
                <a:solidFill>
                  <a:schemeClr val="bg1"/>
                </a:solidFill>
                <a:effectLst>
                  <a:glow rad="190500">
                    <a:schemeClr val="tx1">
                      <a:alpha val="75000"/>
                    </a:schemeClr>
                  </a:glow>
                </a:effectLst>
              </a:rPr>
              <a:t> them ye may </a:t>
            </a:r>
            <a:r>
              <a:rPr lang="en-US" sz="4000" b="1" dirty="0">
                <a:solidFill>
                  <a:srgbClr val="FFFF00"/>
                </a:solidFill>
                <a:effectLst>
                  <a:glow rad="190500">
                    <a:schemeClr val="tx1">
                      <a:alpha val="75000"/>
                    </a:schemeClr>
                  </a:glow>
                </a:effectLst>
              </a:rPr>
              <a:t>remember</a:t>
            </a:r>
            <a:r>
              <a:rPr lang="en-US" sz="4000" b="1" dirty="0">
                <a:solidFill>
                  <a:schemeClr val="bg1"/>
                </a:solidFill>
                <a:effectLst>
                  <a:glow rad="190500">
                    <a:schemeClr val="tx1">
                      <a:alpha val="75000"/>
                    </a:schemeClr>
                  </a:glow>
                </a:effectLst>
              </a:rPr>
              <a:t> their works; and when ye </a:t>
            </a:r>
            <a:r>
              <a:rPr lang="en-US" sz="4000" b="1" dirty="0">
                <a:solidFill>
                  <a:srgbClr val="FFFF00"/>
                </a:solidFill>
                <a:effectLst>
                  <a:glow rad="190500">
                    <a:schemeClr val="tx1">
                      <a:alpha val="75000"/>
                    </a:schemeClr>
                  </a:glow>
                </a:effectLst>
              </a:rPr>
              <a:t>remember</a:t>
            </a:r>
            <a:r>
              <a:rPr lang="en-US" sz="4000" b="1" dirty="0">
                <a:solidFill>
                  <a:schemeClr val="bg1"/>
                </a:solidFill>
                <a:effectLst>
                  <a:glow rad="190500">
                    <a:schemeClr val="tx1">
                      <a:alpha val="75000"/>
                    </a:schemeClr>
                  </a:glow>
                </a:effectLst>
              </a:rPr>
              <a:t> their works ye may know how that it is said, and also written, that they were good. Therefore, my sons, I would that ye should do that which is good, that it may be said of you, and also written, even as it has been said and written of them.”</a:t>
            </a:r>
          </a:p>
          <a:p>
            <a:pPr marL="223838" indent="-223838" algn="r">
              <a:lnSpc>
                <a:spcPct val="90000"/>
              </a:lnSpc>
            </a:pPr>
            <a:r>
              <a:rPr lang="en-US" sz="3600" b="1" dirty="0">
                <a:solidFill>
                  <a:schemeClr val="bg1"/>
                </a:solidFill>
                <a:effectLst>
                  <a:glow rad="190500">
                    <a:schemeClr val="tx1">
                      <a:alpha val="75000"/>
                    </a:schemeClr>
                  </a:glow>
                </a:effectLst>
              </a:rPr>
              <a:t>(Helaman 5:6–7)</a:t>
            </a:r>
          </a:p>
        </p:txBody>
      </p:sp>
    </p:spTree>
    <p:extLst>
      <p:ext uri="{BB962C8B-B14F-4D97-AF65-F5344CB8AC3E}">
        <p14:creationId xmlns:p14="http://schemas.microsoft.com/office/powerpoint/2010/main" val="6232973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22311" y="4537689"/>
            <a:ext cx="11747377" cy="2308324"/>
          </a:xfrm>
          <a:prstGeom prst="rect">
            <a:avLst/>
          </a:prstGeom>
          <a:noFill/>
        </p:spPr>
        <p:txBody>
          <a:bodyPr wrap="square">
            <a:spAutoFit/>
          </a:bodyPr>
          <a:lstStyle/>
          <a:p>
            <a:pPr marL="223838" indent="-223838">
              <a:lnSpc>
                <a:spcPct val="90000"/>
              </a:lnSpc>
            </a:pPr>
            <a:r>
              <a:rPr lang="en-US" sz="4000" b="1" dirty="0">
                <a:solidFill>
                  <a:srgbClr val="E4DDD5"/>
                </a:solidFill>
                <a:effectLst>
                  <a:glow rad="190500">
                    <a:schemeClr val="tx1">
                      <a:alpha val="75000"/>
                    </a:schemeClr>
                  </a:glow>
                </a:effectLst>
              </a:rPr>
              <a:t>“O </a:t>
            </a:r>
            <a:r>
              <a:rPr lang="en-US" sz="4000" b="1" dirty="0">
                <a:solidFill>
                  <a:srgbClr val="FFC000"/>
                </a:solidFill>
                <a:effectLst>
                  <a:glow rad="190500">
                    <a:schemeClr val="tx1">
                      <a:alpha val="75000"/>
                    </a:schemeClr>
                  </a:glow>
                </a:effectLst>
              </a:rPr>
              <a:t>remember, remember</a:t>
            </a:r>
            <a:r>
              <a:rPr lang="en-US" sz="4000" b="1" dirty="0">
                <a:solidFill>
                  <a:srgbClr val="E4DDD5"/>
                </a:solidFill>
                <a:effectLst>
                  <a:glow rad="190500">
                    <a:schemeClr val="tx1">
                      <a:alpha val="75000"/>
                    </a:schemeClr>
                  </a:glow>
                </a:effectLst>
              </a:rPr>
              <a:t>…that there is no other way nor means whereby [people] can be saved, only through the atoning blood of Jesus Christ.” </a:t>
            </a:r>
          </a:p>
          <a:p>
            <a:pPr marL="223838" indent="-223838">
              <a:lnSpc>
                <a:spcPct val="90000"/>
              </a:lnSpc>
            </a:pPr>
            <a:r>
              <a:rPr lang="en-US" sz="4000" b="1" dirty="0">
                <a:solidFill>
                  <a:srgbClr val="E4DDD5"/>
                </a:solidFill>
                <a:effectLst>
                  <a:glow rad="190500">
                    <a:schemeClr val="tx1">
                      <a:alpha val="75000"/>
                    </a:schemeClr>
                  </a:glow>
                </a:effectLst>
              </a:rPr>
              <a:t>										        </a:t>
            </a:r>
            <a:r>
              <a:rPr lang="en-US" sz="3200" b="1" dirty="0">
                <a:solidFill>
                  <a:srgbClr val="E4DDD5"/>
                </a:solidFill>
                <a:effectLst>
                  <a:glow rad="190500">
                    <a:schemeClr val="tx1">
                      <a:alpha val="75000"/>
                    </a:schemeClr>
                  </a:glow>
                </a:effectLst>
              </a:rPr>
              <a:t>(Helaman 5:9)</a:t>
            </a:r>
          </a:p>
        </p:txBody>
      </p:sp>
    </p:spTree>
    <p:extLst>
      <p:ext uri="{BB962C8B-B14F-4D97-AF65-F5344CB8AC3E}">
        <p14:creationId xmlns:p14="http://schemas.microsoft.com/office/powerpoint/2010/main" val="41365027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22311" y="4537689"/>
            <a:ext cx="11747377" cy="2197525"/>
          </a:xfrm>
          <a:prstGeom prst="rect">
            <a:avLst/>
          </a:prstGeom>
          <a:noFill/>
        </p:spPr>
        <p:txBody>
          <a:bodyPr wrap="square">
            <a:spAutoFit/>
          </a:bodyPr>
          <a:lstStyle/>
          <a:p>
            <a:pPr marL="223838" indent="-223838">
              <a:lnSpc>
                <a:spcPct val="90000"/>
              </a:lnSpc>
            </a:pPr>
            <a:r>
              <a:rPr lang="en-US" sz="4000" b="1" dirty="0">
                <a:solidFill>
                  <a:srgbClr val="E4DDD5"/>
                </a:solidFill>
                <a:effectLst>
                  <a:glow rad="190500">
                    <a:schemeClr val="tx1">
                      <a:alpha val="75000"/>
                    </a:schemeClr>
                  </a:glow>
                </a:effectLst>
              </a:rPr>
              <a:t>“And now, my sons, </a:t>
            </a:r>
            <a:r>
              <a:rPr lang="en-US" sz="4000" b="1" dirty="0">
                <a:solidFill>
                  <a:schemeClr val="accent4"/>
                </a:solidFill>
                <a:effectLst>
                  <a:glow rad="190500">
                    <a:schemeClr val="tx1">
                      <a:alpha val="75000"/>
                    </a:schemeClr>
                  </a:glow>
                </a:effectLst>
              </a:rPr>
              <a:t>remember, remember </a:t>
            </a:r>
            <a:r>
              <a:rPr lang="en-US" sz="4000" b="1" dirty="0">
                <a:solidFill>
                  <a:srgbClr val="E4DDD5"/>
                </a:solidFill>
                <a:effectLst>
                  <a:glow rad="190500">
                    <a:schemeClr val="tx1">
                      <a:alpha val="75000"/>
                    </a:schemeClr>
                  </a:glow>
                </a:effectLst>
              </a:rPr>
              <a:t>that it is upon the rock of our Redeemer, who is Christ, the Son of God, that ye must build your foundation.”</a:t>
            </a:r>
          </a:p>
          <a:p>
            <a:pPr marL="223838" indent="-223838" algn="r">
              <a:lnSpc>
                <a:spcPct val="90000"/>
              </a:lnSpc>
            </a:pPr>
            <a:r>
              <a:rPr lang="en-US" sz="3200" b="1" dirty="0">
                <a:solidFill>
                  <a:srgbClr val="E4DDD5"/>
                </a:solidFill>
                <a:effectLst>
                  <a:glow rad="190500">
                    <a:schemeClr val="tx1">
                      <a:alpha val="75000"/>
                    </a:schemeClr>
                  </a:glow>
                </a:effectLst>
              </a:rPr>
              <a:t>(Helaman 5:12)</a:t>
            </a:r>
          </a:p>
        </p:txBody>
      </p:sp>
    </p:spTree>
    <p:extLst>
      <p:ext uri="{BB962C8B-B14F-4D97-AF65-F5344CB8AC3E}">
        <p14:creationId xmlns:p14="http://schemas.microsoft.com/office/powerpoint/2010/main" val="2670424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0944" r="10944"/>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308145"/>
            <a:ext cx="6743350" cy="528606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“In total, there are 221 references to remember and its derivatives  in the Book of Mormon; 150 these are directly connected to Jesus Christ.”</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lang="en-US" sz="3700" b="1" dirty="0">
              <a:solidFill>
                <a:schemeClr val="bg1"/>
              </a:solidFill>
              <a:effectLst>
                <a:glow rad="190500">
                  <a:prstClr val="black">
                    <a:alpha val="75000"/>
                  </a:prstClr>
                </a:glow>
              </a:effectLst>
              <a:latin typeface="Calibri" panose="020F0502020204030204"/>
            </a:endParaRP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A1C618C-C9C4-26D7-B9F4-67BAA950CAD2}"/>
              </a:ext>
            </a:extLst>
          </p:cNvPr>
          <p:cNvSpPr txBox="1"/>
          <p:nvPr/>
        </p:nvSpPr>
        <p:spPr>
          <a:xfrm>
            <a:off x="76200" y="6400800"/>
            <a:ext cx="1896736" cy="341632"/>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Dr. Michael Ricks</a:t>
            </a:r>
          </a:p>
        </p:txBody>
      </p:sp>
    </p:spTree>
    <p:extLst>
      <p:ext uri="{BB962C8B-B14F-4D97-AF65-F5344CB8AC3E}">
        <p14:creationId xmlns:p14="http://schemas.microsoft.com/office/powerpoint/2010/main" val="7342716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Text&#10;&#10;Description automatically generated">
            <a:extLst>
              <a:ext uri="{FF2B5EF4-FFF2-40B4-BE49-F238E27FC236}">
                <a16:creationId xmlns:a16="http://schemas.microsoft.com/office/drawing/2014/main" id="{40525AA9-C578-EE6B-2D25-43FE2CA4307E}"/>
              </a:ext>
            </a:extLst>
          </p:cNvPr>
          <p:cNvPicPr>
            <a:picLocks noChangeAspect="1"/>
          </p:cNvPicPr>
          <p:nvPr/>
        </p:nvPicPr>
        <p:blipFill rotWithShape="1">
          <a:blip r:embed="rId3"/>
          <a:srcRect t="4466" b="7315"/>
          <a:stretch/>
        </p:blipFill>
        <p:spPr>
          <a:xfrm>
            <a:off x="20" y="1282"/>
            <a:ext cx="12191980" cy="6856718"/>
          </a:xfrm>
          <a:prstGeom prst="rect">
            <a:avLst/>
          </a:prstGeom>
        </p:spPr>
      </p:pic>
    </p:spTree>
    <p:extLst>
      <p:ext uri="{BB962C8B-B14F-4D97-AF65-F5344CB8AC3E}">
        <p14:creationId xmlns:p14="http://schemas.microsoft.com/office/powerpoint/2010/main" val="24719879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4" r="14"/>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800600" y="82063"/>
            <a:ext cx="7299664" cy="60755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the heart of the themes of remembering in the Book of Mormon is remembering Jesus Christ. This theme is almost 50% larger than the next most common theme.”</a:t>
            </a:r>
          </a:p>
        </p:txBody>
      </p:sp>
      <p:sp>
        <p:nvSpPr>
          <p:cNvPr id="2" name="TextBox 1">
            <a:extLst>
              <a:ext uri="{FF2B5EF4-FFF2-40B4-BE49-F238E27FC236}">
                <a16:creationId xmlns:a16="http://schemas.microsoft.com/office/drawing/2014/main" id="{FD6C8042-4309-BC20-46AA-03A43F499675}"/>
              </a:ext>
            </a:extLst>
          </p:cNvPr>
          <p:cNvSpPr txBox="1"/>
          <p:nvPr/>
        </p:nvSpPr>
        <p:spPr>
          <a:xfrm>
            <a:off x="76200" y="6400800"/>
            <a:ext cx="1896736" cy="341632"/>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Dr. Michael Ricks</a:t>
            </a:r>
          </a:p>
        </p:txBody>
      </p:sp>
    </p:spTree>
    <p:extLst>
      <p:ext uri="{BB962C8B-B14F-4D97-AF65-F5344CB8AC3E}">
        <p14:creationId xmlns:p14="http://schemas.microsoft.com/office/powerpoint/2010/main" val="37192631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6444" b="6444"/>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53000" y="152400"/>
            <a:ext cx="7239000" cy="6758325"/>
          </a:xfrm>
          <a:prstGeom prst="rect">
            <a:avLst/>
          </a:prstGeom>
          <a:noFill/>
        </p:spPr>
        <p:txBody>
          <a:bodyPr wrap="square">
            <a:spAutoFit/>
          </a:bodyPr>
          <a:lstStyle/>
          <a:p>
            <a:pPr marL="223838" indent="-223838">
              <a:lnSpc>
                <a:spcPct val="75000"/>
              </a:lnSpc>
            </a:pPr>
            <a:r>
              <a:rPr lang="en-US" sz="3600" b="1" dirty="0">
                <a:solidFill>
                  <a:schemeClr val="bg1"/>
                </a:solidFill>
                <a:effectLst>
                  <a:glow rad="190500">
                    <a:schemeClr val="tx1">
                      <a:alpha val="75000"/>
                    </a:schemeClr>
                  </a:glow>
                </a:effectLst>
              </a:rPr>
              <a:t>“</a:t>
            </a:r>
            <a:r>
              <a:rPr lang="en-US" sz="3600" b="1" dirty="0">
                <a:solidFill>
                  <a:srgbClr val="FFC000"/>
                </a:solidFill>
                <a:effectLst>
                  <a:glow rad="190500">
                    <a:schemeClr val="tx1">
                      <a:alpha val="75000"/>
                    </a:schemeClr>
                  </a:glow>
                </a:effectLst>
              </a:rPr>
              <a:t>Remember, remember</a:t>
            </a:r>
            <a:r>
              <a:rPr lang="en-US" sz="3600" b="1" dirty="0">
                <a:solidFill>
                  <a:schemeClr val="bg1"/>
                </a:solidFill>
                <a:effectLst>
                  <a:glow rad="190500">
                    <a:schemeClr val="tx1">
                      <a:alpha val="75000"/>
                    </a:schemeClr>
                  </a:glow>
                </a:effectLst>
              </a:rPr>
              <a:t>, that it is upon </a:t>
            </a:r>
            <a:r>
              <a:rPr lang="en-US" sz="3600" b="1" dirty="0">
                <a:solidFill>
                  <a:srgbClr val="FFC000"/>
                </a:solidFill>
                <a:effectLst>
                  <a:glow rad="190500">
                    <a:schemeClr val="tx1">
                      <a:alpha val="75000"/>
                    </a:schemeClr>
                  </a:glow>
                </a:effectLst>
              </a:rPr>
              <a:t>the rock of our Redeemer</a:t>
            </a:r>
            <a:r>
              <a:rPr lang="en-US" sz="3600" b="1" dirty="0">
                <a:solidFill>
                  <a:schemeClr val="bg1"/>
                </a:solidFill>
                <a:effectLst>
                  <a:glow rad="190500">
                    <a:schemeClr val="tx1">
                      <a:alpha val="75000"/>
                    </a:schemeClr>
                  </a:glow>
                </a:effectLst>
              </a:rPr>
              <a:t>, who is Christ, the Son of God, that </a:t>
            </a:r>
            <a:r>
              <a:rPr lang="en-US" sz="3600" b="1" dirty="0">
                <a:solidFill>
                  <a:srgbClr val="FFC000"/>
                </a:solidFill>
                <a:effectLst>
                  <a:glow rad="190500">
                    <a:schemeClr val="tx1">
                      <a:alpha val="75000"/>
                    </a:schemeClr>
                  </a:glow>
                </a:effectLst>
              </a:rPr>
              <a:t>ye must build </a:t>
            </a:r>
            <a:r>
              <a:rPr lang="en-US" sz="3600" b="1" dirty="0">
                <a:solidFill>
                  <a:schemeClr val="bg1"/>
                </a:solidFill>
                <a:effectLst>
                  <a:glow rad="190500">
                    <a:schemeClr val="tx1">
                      <a:alpha val="75000"/>
                    </a:schemeClr>
                  </a:glow>
                </a:effectLst>
              </a:rPr>
              <a:t>your foundation; that when the devil shall send forth his mighty winds, yea, his shafts in the whirlwind, yea, when all his hail and his mighty storm shall beat upon you, it shall have no power over you to drag you down to the gulf of misery and endless wo, because of the rock upon which ye are built, which is a sure foundation, a foundation whereon if men build they cannot fall.”                                  </a:t>
            </a:r>
          </a:p>
          <a:p>
            <a:pPr marL="223838" indent="-223838" algn="r">
              <a:lnSpc>
                <a:spcPct val="75000"/>
              </a:lnSpc>
            </a:pPr>
            <a:r>
              <a:rPr lang="en-US" sz="2800" b="1" dirty="0">
                <a:solidFill>
                  <a:schemeClr val="bg1"/>
                </a:solidFill>
                <a:effectLst>
                  <a:glow rad="190500">
                    <a:schemeClr val="tx1">
                      <a:alpha val="75000"/>
                    </a:schemeClr>
                  </a:glow>
                </a:effectLst>
              </a:rPr>
              <a:t>(Helaman 5:12)</a:t>
            </a:r>
          </a:p>
        </p:txBody>
      </p:sp>
    </p:spTree>
    <p:extLst>
      <p:ext uri="{BB962C8B-B14F-4D97-AF65-F5344CB8AC3E}">
        <p14:creationId xmlns:p14="http://schemas.microsoft.com/office/powerpoint/2010/main" val="28924893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Alma 31:5 - Latter-day Saint Scripture of the Day">
            <a:extLst>
              <a:ext uri="{FF2B5EF4-FFF2-40B4-BE49-F238E27FC236}">
                <a16:creationId xmlns:a16="http://schemas.microsoft.com/office/drawing/2014/main" id="{CDF34236-74B3-0C8A-CD1E-16BDACFDD0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222" t="2221" r="12222" b="2221"/>
          <a:stretch/>
        </p:blipFill>
        <p:spPr bwMode="auto">
          <a:xfrm>
            <a:off x="71364" y="457200"/>
            <a:ext cx="4653036" cy="58849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9C8A654-395F-4EC4-095D-D22A2DFFAD63}"/>
              </a:ext>
            </a:extLst>
          </p:cNvPr>
          <p:cNvSpPr txBox="1"/>
          <p:nvPr/>
        </p:nvSpPr>
        <p:spPr>
          <a:xfrm>
            <a:off x="4724400" y="152293"/>
            <a:ext cx="7543800" cy="6574107"/>
          </a:xfrm>
          <a:prstGeom prst="rect">
            <a:avLst/>
          </a:prstGeom>
          <a:noFill/>
        </p:spPr>
        <p:txBody>
          <a:bodyPr wrap="square">
            <a:spAutoFit/>
          </a:bodyPr>
          <a:lstStyle/>
          <a:p>
            <a:pPr marR="0" lvl="0" algn="l" defTabSz="914400" rtl="0" eaLnBrk="1" fontAlgn="auto" latinLnBrk="0" hangingPunct="1">
              <a:lnSpc>
                <a:spcPct val="90000"/>
              </a:lnSpc>
              <a:spcBef>
                <a:spcPts val="0"/>
              </a:spcBef>
              <a:spcAft>
                <a:spcPts val="0"/>
              </a:spcAft>
              <a:buClrTx/>
              <a:buSzTx/>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“There were about three hundred souls who saw and heard these things…they did go forth…declaring throughout all the regions round about all the things which they had heard and seen, insomuch that the more part of the Lamanites were convinced…And as many as were convinced did lay down their weapons of war, and also their hatred and the tradition of their fathers…they did yield up unto the Nephites the lands of their possession.”  </a:t>
            </a:r>
            <a:r>
              <a:rPr lang="en-US" sz="2800" b="1" dirty="0">
                <a:solidFill>
                  <a:prstClr val="white"/>
                </a:solidFill>
                <a:effectLst>
                  <a:glow rad="190500">
                    <a:prstClr val="black">
                      <a:alpha val="75000"/>
                    </a:prstClr>
                  </a:glow>
                </a:effectLst>
                <a:latin typeface="Calibri" panose="020F0502020204030204"/>
              </a:rPr>
              <a:t>    </a:t>
            </a:r>
            <a:r>
              <a:rPr kumimoji="0" lang="en-US" sz="2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(Helaman 5:49–52)</a:t>
            </a:r>
          </a:p>
        </p:txBody>
      </p:sp>
    </p:spTree>
    <p:extLst>
      <p:ext uri="{BB962C8B-B14F-4D97-AF65-F5344CB8AC3E}">
        <p14:creationId xmlns:p14="http://schemas.microsoft.com/office/powerpoint/2010/main" val="14473138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734228" y="228600"/>
            <a:ext cx="10723543" cy="1311128"/>
          </a:xfrm>
          <a:prstGeom prst="rect">
            <a:avLst/>
          </a:prstGeom>
          <a:noFill/>
        </p:spPr>
        <p:txBody>
          <a:bodyPr wrap="square">
            <a:spAutoFit/>
          </a:bodyPr>
          <a:lstStyle/>
          <a:p>
            <a:pPr marR="0" lvl="0" algn="ctr" defTabSz="914400" rtl="0" eaLnBrk="1" fontAlgn="auto" latinLnBrk="0" hangingPunct="1">
              <a:lnSpc>
                <a:spcPct val="90000"/>
              </a:lnSpc>
              <a:spcBef>
                <a:spcPts val="0"/>
              </a:spcBef>
              <a:spcAft>
                <a:spcPts val="0"/>
              </a:spcAft>
              <a:buClrTx/>
              <a:buSzTx/>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Early Mentions of Secret Combinations In The Book of Mormon</a:t>
            </a:r>
          </a:p>
        </p:txBody>
      </p:sp>
      <p:sp>
        <p:nvSpPr>
          <p:cNvPr id="3" name="TextBox 2">
            <a:extLst>
              <a:ext uri="{FF2B5EF4-FFF2-40B4-BE49-F238E27FC236}">
                <a16:creationId xmlns:a16="http://schemas.microsoft.com/office/drawing/2014/main" id="{F890ED51-76D0-6259-703C-4F5F79F40719}"/>
              </a:ext>
            </a:extLst>
          </p:cNvPr>
          <p:cNvSpPr txBox="1"/>
          <p:nvPr/>
        </p:nvSpPr>
        <p:spPr>
          <a:xfrm>
            <a:off x="0" y="1524000"/>
            <a:ext cx="12192000" cy="5327612"/>
          </a:xfrm>
          <a:prstGeom prst="rect">
            <a:avLst/>
          </a:prstGeom>
          <a:noFill/>
        </p:spPr>
        <p:txBody>
          <a:bodyPr wrap="square">
            <a:spAutoFit/>
          </a:bodyPr>
          <a:lstStyle/>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it-IT"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2 Nephi 9:9- </a:t>
            </a: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42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Satan</a:t>
            </a: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beguiled our first parents, [and] </a:t>
            </a:r>
            <a:r>
              <a:rPr kumimoji="0" lang="en-US" sz="42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transformeth</a:t>
            </a: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himself nigh unto an angel of light, and </a:t>
            </a:r>
            <a:r>
              <a:rPr kumimoji="0" lang="en-US" sz="42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stirreth</a:t>
            </a: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up the children of men unto </a:t>
            </a:r>
            <a:r>
              <a:rPr kumimoji="0" lang="en-US" sz="42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secret combinations </a:t>
            </a: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of murder and all manner of secret works of darkness.”</a:t>
            </a:r>
            <a:endParaRPr kumimoji="0" lang="it-IT"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it-IT"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2 Nephi 26:22- </a:t>
            </a:r>
            <a:r>
              <a:rPr kumimoji="0" lang="en-US" sz="4200" b="1" i="0" u="none" strike="noStrike" kern="1200" cap="none" spc="0" normalizeH="0" baseline="0" dirty="0">
                <a:ln>
                  <a:noFill/>
                </a:ln>
                <a:solidFill>
                  <a:prstClr val="white"/>
                </a:solidFill>
                <a:effectLst>
                  <a:glow rad="190500">
                    <a:prstClr val="black">
                      <a:alpha val="75000"/>
                    </a:prstClr>
                  </a:glow>
                </a:effectLst>
                <a:uLnTx/>
                <a:uFillTx/>
                <a:latin typeface="Calibri" panose="020F0502020204030204"/>
                <a:ea typeface="+mn-ea"/>
                <a:cs typeface="+mn-cs"/>
              </a:rPr>
              <a:t>“there are also </a:t>
            </a:r>
            <a:r>
              <a:rPr kumimoji="0" lang="en-US" sz="4200" b="1" i="0" u="none" strike="noStrike" kern="1200" cap="none" spc="0" normalizeH="0" baseline="0" dirty="0">
                <a:ln>
                  <a:noFill/>
                </a:ln>
                <a:solidFill>
                  <a:srgbClr val="FFC000"/>
                </a:solidFill>
                <a:effectLst>
                  <a:glow rad="190500">
                    <a:prstClr val="black">
                      <a:alpha val="75000"/>
                    </a:prstClr>
                  </a:glow>
                </a:effectLst>
                <a:uLnTx/>
                <a:uFillTx/>
                <a:latin typeface="Calibri" panose="020F0502020204030204"/>
                <a:ea typeface="+mn-ea"/>
                <a:cs typeface="+mn-cs"/>
              </a:rPr>
              <a:t>secret combinations</a:t>
            </a:r>
            <a:r>
              <a:rPr kumimoji="0" lang="en-US" sz="4200" b="1" i="0" u="none" strike="noStrike" kern="1200" cap="none" spc="0" normalizeH="0" baseline="0" dirty="0">
                <a:ln>
                  <a:noFill/>
                </a:ln>
                <a:solidFill>
                  <a:prstClr val="white"/>
                </a:solidFill>
                <a:effectLst>
                  <a:glow rad="190500">
                    <a:prstClr val="black">
                      <a:alpha val="75000"/>
                    </a:prstClr>
                  </a:glow>
                </a:effectLst>
                <a:uLnTx/>
                <a:uFillTx/>
                <a:latin typeface="Calibri" panose="020F0502020204030204"/>
                <a:ea typeface="+mn-ea"/>
                <a:cs typeface="+mn-cs"/>
              </a:rPr>
              <a:t>, even as in times of old, according to the combinations of </a:t>
            </a:r>
            <a:r>
              <a:rPr kumimoji="0" lang="en-US" sz="4200" b="1" i="0" u="none" strike="noStrike" kern="1200" cap="none" spc="0" normalizeH="0" baseline="0" dirty="0">
                <a:ln>
                  <a:noFill/>
                </a:ln>
                <a:solidFill>
                  <a:srgbClr val="FFC000"/>
                </a:solidFill>
                <a:effectLst>
                  <a:glow rad="190500">
                    <a:prstClr val="black">
                      <a:alpha val="75000"/>
                    </a:prstClr>
                  </a:glow>
                </a:effectLst>
                <a:uLnTx/>
                <a:uFillTx/>
                <a:latin typeface="Calibri" panose="020F0502020204030204"/>
                <a:ea typeface="+mn-ea"/>
                <a:cs typeface="+mn-cs"/>
              </a:rPr>
              <a:t>the devil</a:t>
            </a:r>
            <a:r>
              <a:rPr kumimoji="0" lang="en-US" sz="4200" b="1" i="0" u="none" strike="noStrike" kern="1200" cap="none" spc="0" normalizeH="0" baseline="0" dirty="0">
                <a:ln>
                  <a:noFill/>
                </a:ln>
                <a:solidFill>
                  <a:prstClr val="white"/>
                </a:solidFill>
                <a:effectLst>
                  <a:glow rad="190500">
                    <a:prstClr val="black">
                      <a:alpha val="75000"/>
                    </a:prstClr>
                  </a:glow>
                </a:effectLst>
                <a:uLnTx/>
                <a:uFillTx/>
                <a:latin typeface="Calibri" panose="020F0502020204030204"/>
                <a:ea typeface="+mn-ea"/>
                <a:cs typeface="+mn-cs"/>
              </a:rPr>
              <a:t>, for he is the founder of all these things.”</a:t>
            </a:r>
            <a:endParaRPr kumimoji="0" lang="it-IT"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9186460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90ED51-76D0-6259-703C-4F5F79F40719}"/>
              </a:ext>
            </a:extLst>
          </p:cNvPr>
          <p:cNvSpPr txBox="1"/>
          <p:nvPr/>
        </p:nvSpPr>
        <p:spPr>
          <a:xfrm>
            <a:off x="266700" y="1056042"/>
            <a:ext cx="11658600" cy="4607415"/>
          </a:xfrm>
          <a:prstGeom prst="rect">
            <a:avLst/>
          </a:prstGeom>
          <a:noFill/>
        </p:spPr>
        <p:txBody>
          <a:bodyPr wrap="square">
            <a:spAutoFit/>
          </a:bodyPr>
          <a:lstStyle/>
          <a:p>
            <a:pPr marR="0" lvl="0" defTabSz="914400" rtl="0" eaLnBrk="1" fontAlgn="auto" latinLnBrk="0" hangingPunct="1">
              <a:lnSpc>
                <a:spcPct val="90000"/>
              </a:lnSpc>
              <a:spcBef>
                <a:spcPts val="0"/>
              </a:spcBef>
              <a:spcAft>
                <a:spcPts val="0"/>
              </a:spcAft>
              <a:buClrTx/>
              <a:buSzTx/>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“[These] secret oaths and covenants…were put into the heart of </a:t>
            </a:r>
            <a:r>
              <a:rPr kumimoji="0" lang="en-US" sz="42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Gadianton</a:t>
            </a: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by that same being who did entice our first parents to partake of the forbidden fruit—Yea, </a:t>
            </a:r>
            <a:r>
              <a:rPr kumimoji="0" lang="en-US" sz="42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that same being who did plot with Cain, that if he would murder his brother Abel it should not be known unto the world</a:t>
            </a: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he did plot with Cain and his followers from that time forth.”</a:t>
            </a:r>
          </a:p>
          <a:p>
            <a:pPr marR="0" lvl="0" algn="r" defTabSz="914400" rtl="0" eaLnBrk="1" fontAlgn="auto" latinLnBrk="0" hangingPunct="1">
              <a:lnSpc>
                <a:spcPct val="90000"/>
              </a:lnSpc>
              <a:spcBef>
                <a:spcPts val="0"/>
              </a:spcBef>
              <a:spcAft>
                <a:spcPts val="0"/>
              </a:spcAft>
              <a:buClrTx/>
              <a:buSzTx/>
              <a:tabLst/>
              <a:defRPr/>
            </a:pPr>
            <a:r>
              <a:rPr kumimoji="0" lang="it-IT"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(Helaman 6:26–27)</a:t>
            </a:r>
          </a:p>
        </p:txBody>
      </p:sp>
    </p:spTree>
    <p:extLst>
      <p:ext uri="{BB962C8B-B14F-4D97-AF65-F5344CB8AC3E}">
        <p14:creationId xmlns:p14="http://schemas.microsoft.com/office/powerpoint/2010/main" val="19080368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2319" b="2319"/>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262631" y="1066800"/>
            <a:ext cx="6743350" cy="265457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“Satan strives to convince one that sins can be hidden from others, yet it is he that causes them to be revealed in the most compromising circumstances.” </a:t>
            </a:r>
          </a:p>
        </p:txBody>
      </p:sp>
      <p:sp>
        <p:nvSpPr>
          <p:cNvPr id="2" name="Rectangle 2">
            <a:extLst>
              <a:ext uri="{FF2B5EF4-FFF2-40B4-BE49-F238E27FC236}">
                <a16:creationId xmlns:a16="http://schemas.microsoft.com/office/drawing/2014/main" id="{BC040033-B705-B732-02BF-9A01BE2D3B4B}"/>
              </a:ext>
            </a:extLst>
          </p:cNvPr>
          <p:cNvSpPr txBox="1">
            <a:spLocks noRot="1" noChangeArrowheads="1"/>
          </p:cNvSpPr>
          <p:nvPr/>
        </p:nvSpPr>
        <p:spPr>
          <a:xfrm>
            <a:off x="7477646" y="3803426"/>
            <a:ext cx="4495800" cy="990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altLang="en-US" sz="3600" b="1" dirty="0">
                <a:solidFill>
                  <a:schemeClr val="bg1"/>
                </a:solidFill>
                <a:effectLst>
                  <a:glow rad="190500">
                    <a:prstClr val="black">
                      <a:alpha val="75000"/>
                    </a:prstClr>
                  </a:glow>
                </a:effectLst>
                <a:latin typeface="Calibri" panose="020F0502020204030204"/>
                <a:ea typeface="+mn-ea"/>
                <a:cs typeface="+mn-cs"/>
              </a:rPr>
              <a:t>Elder Richard G. Scott</a:t>
            </a:r>
            <a:br>
              <a:rPr lang="en-US" altLang="en-US" sz="3600" b="1" dirty="0">
                <a:solidFill>
                  <a:schemeClr val="bg1"/>
                </a:solidFill>
                <a:effectLst>
                  <a:glow rad="190500">
                    <a:prstClr val="black">
                      <a:alpha val="75000"/>
                    </a:prstClr>
                  </a:glow>
                </a:effectLst>
                <a:latin typeface="Calibri" panose="020F0502020204030204"/>
                <a:ea typeface="+mn-ea"/>
                <a:cs typeface="+mn-cs"/>
              </a:rPr>
            </a:br>
            <a:r>
              <a:rPr lang="en-US" altLang="en-US" sz="3600" b="1" i="1" dirty="0">
                <a:solidFill>
                  <a:schemeClr val="bg1"/>
                </a:solidFill>
                <a:effectLst>
                  <a:glow rad="190500">
                    <a:prstClr val="black">
                      <a:alpha val="75000"/>
                    </a:prstClr>
                  </a:glow>
                </a:effectLst>
                <a:latin typeface="Calibri" panose="020F0502020204030204"/>
                <a:ea typeface="+mn-ea"/>
                <a:cs typeface="+mn-cs"/>
              </a:rPr>
              <a:t>Ensign</a:t>
            </a:r>
            <a:r>
              <a:rPr lang="en-US" altLang="en-US" sz="3600" b="1" dirty="0">
                <a:solidFill>
                  <a:schemeClr val="bg1"/>
                </a:solidFill>
                <a:effectLst>
                  <a:glow rad="190500">
                    <a:prstClr val="black">
                      <a:alpha val="75000"/>
                    </a:prstClr>
                  </a:glow>
                </a:effectLst>
                <a:latin typeface="Calibri" panose="020F0502020204030204"/>
                <a:ea typeface="+mn-ea"/>
                <a:cs typeface="+mn-cs"/>
              </a:rPr>
              <a:t>, Nov. 2002, 87</a:t>
            </a:r>
          </a:p>
        </p:txBody>
      </p:sp>
    </p:spTree>
    <p:extLst>
      <p:ext uri="{BB962C8B-B14F-4D97-AF65-F5344CB8AC3E}">
        <p14:creationId xmlns:p14="http://schemas.microsoft.com/office/powerpoint/2010/main" val="27355023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228600" y="152400"/>
            <a:ext cx="11734800" cy="6629507"/>
          </a:xfrm>
          <a:prstGeom prst="rect">
            <a:avLst/>
          </a:prstGeom>
          <a:noFill/>
        </p:spPr>
        <p:txBody>
          <a:bodyPr wrap="square">
            <a:spAutoFit/>
          </a:bodyPr>
          <a:lstStyle/>
          <a:p>
            <a:pPr marR="0" lvl="0" algn="ctr" defTabSz="914400" rtl="0" eaLnBrk="1" fontAlgn="auto" latinLnBrk="0" hangingPunct="1">
              <a:lnSpc>
                <a:spcPct val="90000"/>
              </a:lnSpc>
              <a:spcBef>
                <a:spcPts val="0"/>
              </a:spcBef>
              <a:spcAft>
                <a:spcPts val="0"/>
              </a:spcAft>
              <a:buClrTx/>
              <a:buSzTx/>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“Secret combinations…have caused the destruction of [the Jaredites], and also the destruction of the people of Nephi…it is wisdom in God that these things should be shown unto you, that thereby ye may repent of your sins, and suffer not that these murderous combinations shall get above you.” </a:t>
            </a:r>
            <a:b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br>
            <a:b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b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Ether 8:19, 21, 23)</a:t>
            </a: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8247158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C8A654-395F-4EC4-095D-D22A2DFFAD63}"/>
              </a:ext>
            </a:extLst>
          </p:cNvPr>
          <p:cNvSpPr txBox="1"/>
          <p:nvPr/>
        </p:nvSpPr>
        <p:spPr>
          <a:xfrm>
            <a:off x="734228" y="381000"/>
            <a:ext cx="10723543" cy="1255728"/>
          </a:xfrm>
          <a:prstGeom prst="rect">
            <a:avLst/>
          </a:prstGeom>
          <a:noFill/>
        </p:spPr>
        <p:txBody>
          <a:bodyPr wrap="square">
            <a:spAutoFit/>
          </a:bodyPr>
          <a:lstStyle/>
          <a:p>
            <a:pPr marR="0" lvl="0" algn="ctr" defTabSz="914400" rtl="0" eaLnBrk="1" fontAlgn="auto" latinLnBrk="0" hangingPunct="1">
              <a:lnSpc>
                <a:spcPct val="90000"/>
              </a:lnSpc>
              <a:spcBef>
                <a:spcPts val="0"/>
              </a:spcBef>
              <a:spcAft>
                <a:spcPts val="0"/>
              </a:spcAft>
              <a:buClrTx/>
              <a:buSzTx/>
              <a:tabLst/>
              <a:defRPr/>
            </a:pPr>
            <a:r>
              <a:rPr kumimoji="0" lang="en-US"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Historical Overview of Secret Combinations in Action Among the Nephites</a:t>
            </a:r>
          </a:p>
        </p:txBody>
      </p:sp>
      <p:sp>
        <p:nvSpPr>
          <p:cNvPr id="3" name="TextBox 2">
            <a:extLst>
              <a:ext uri="{FF2B5EF4-FFF2-40B4-BE49-F238E27FC236}">
                <a16:creationId xmlns:a16="http://schemas.microsoft.com/office/drawing/2014/main" id="{F890ED51-76D0-6259-703C-4F5F79F40719}"/>
              </a:ext>
            </a:extLst>
          </p:cNvPr>
          <p:cNvSpPr txBox="1"/>
          <p:nvPr/>
        </p:nvSpPr>
        <p:spPr>
          <a:xfrm>
            <a:off x="962826" y="1828800"/>
            <a:ext cx="5133173" cy="4164217"/>
          </a:xfrm>
          <a:prstGeom prst="rect">
            <a:avLst/>
          </a:prstGeom>
          <a:noFill/>
        </p:spPr>
        <p:txBody>
          <a:bodyPr wrap="square">
            <a:spAutoFit/>
          </a:bodyPr>
          <a:lstStyle/>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Helaman 1:9-12</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Helaman 2:3-14</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Helaman 3:23</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Helaman 6:18-24</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Helaman 7:4-5, 25</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Helaman 8:1-7, 10</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Helaman 8:26-28</a:t>
            </a:r>
          </a:p>
        </p:txBody>
      </p:sp>
      <p:sp>
        <p:nvSpPr>
          <p:cNvPr id="4" name="TextBox 3">
            <a:extLst>
              <a:ext uri="{FF2B5EF4-FFF2-40B4-BE49-F238E27FC236}">
                <a16:creationId xmlns:a16="http://schemas.microsoft.com/office/drawing/2014/main" id="{2A8FAB70-F87D-DFA3-D128-4D97E532B33E}"/>
              </a:ext>
            </a:extLst>
          </p:cNvPr>
          <p:cNvSpPr txBox="1"/>
          <p:nvPr/>
        </p:nvSpPr>
        <p:spPr>
          <a:xfrm>
            <a:off x="6477000" y="1828800"/>
            <a:ext cx="5133173" cy="4164217"/>
          </a:xfrm>
          <a:prstGeom prst="rect">
            <a:avLst/>
          </a:prstGeom>
          <a:noFill/>
        </p:spPr>
        <p:txBody>
          <a:bodyPr wrap="square">
            <a:spAutoFit/>
          </a:bodyPr>
          <a:lstStyle/>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Helaman 11:1-2, 10</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Helaman 11:24-33</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3 Nephi 1:27-30</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3 Ne. Ch. 2-Ch. 5:6</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3 Ne. 6:21-Ch. 7:12</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4 Ne. 38, 42, 45-46</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i-FI" sz="4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Mormon 1:18-19</a:t>
            </a:r>
          </a:p>
        </p:txBody>
      </p:sp>
    </p:spTree>
    <p:extLst>
      <p:ext uri="{BB962C8B-B14F-4D97-AF65-F5344CB8AC3E}">
        <p14:creationId xmlns:p14="http://schemas.microsoft.com/office/powerpoint/2010/main" val="3724103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2959A6-9809-21ED-A0C8-4958F0FD96D0}"/>
              </a:ext>
            </a:extLst>
          </p:cNvPr>
          <p:cNvPicPr>
            <a:picLocks noChangeAspect="1"/>
          </p:cNvPicPr>
          <p:nvPr/>
        </p:nvPicPr>
        <p:blipFill>
          <a:blip r:embed="rId3"/>
          <a:stretch>
            <a:fillRect/>
          </a:stretch>
        </p:blipFill>
        <p:spPr>
          <a:xfrm>
            <a:off x="-567340" y="-21748"/>
            <a:ext cx="13368940" cy="6879747"/>
          </a:xfrm>
          <a:prstGeom prst="rect">
            <a:avLst/>
          </a:prstGeom>
        </p:spPr>
      </p:pic>
      <p:sp>
        <p:nvSpPr>
          <p:cNvPr id="2" name="TextBox 1">
            <a:extLst>
              <a:ext uri="{FF2B5EF4-FFF2-40B4-BE49-F238E27FC236}">
                <a16:creationId xmlns:a16="http://schemas.microsoft.com/office/drawing/2014/main" id="{47418B1D-F2CA-471E-5B04-A037BEBAE628}"/>
              </a:ext>
            </a:extLst>
          </p:cNvPr>
          <p:cNvSpPr txBox="1"/>
          <p:nvPr/>
        </p:nvSpPr>
        <p:spPr>
          <a:xfrm>
            <a:off x="251849" y="5799650"/>
            <a:ext cx="11688301" cy="840230"/>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5400" b="1" dirty="0">
                <a:solidFill>
                  <a:srgbClr val="E4DDD5"/>
                </a:solidFill>
                <a:effectLst>
                  <a:glow rad="190500">
                    <a:prstClr val="black">
                      <a:alpha val="75000"/>
                    </a:prstClr>
                  </a:glow>
                </a:effectLst>
                <a:latin typeface="Calibri" panose="020F0502020204030204"/>
              </a:rPr>
              <a:t>j</a:t>
            </a:r>
            <a:r>
              <a:rPr kumimoji="0" lang="en-US" sz="54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rPr>
              <a:t>ohnhiltoniii.com/</a:t>
            </a:r>
            <a:r>
              <a:rPr kumimoji="0" lang="en-US" sz="5400" b="1" i="0" u="none" strike="noStrike" kern="1200" cap="none" spc="0" normalizeH="0" baseline="0" noProof="0" dirty="0" err="1">
                <a:ln>
                  <a:noFill/>
                </a:ln>
                <a:solidFill>
                  <a:srgbClr val="E4DDD5"/>
                </a:solidFill>
                <a:effectLst>
                  <a:glow rad="190500">
                    <a:prstClr val="black">
                      <a:alpha val="75000"/>
                    </a:prstClr>
                  </a:glow>
                </a:effectLst>
                <a:uLnTx/>
                <a:uFillTx/>
                <a:latin typeface="Calibri" panose="020F0502020204030204"/>
                <a:ea typeface="+mn-ea"/>
                <a:cs typeface="+mn-cs"/>
              </a:rPr>
              <a:t>thebookofmormon</a:t>
            </a:r>
            <a:endParaRPr kumimoji="0" lang="en-US" sz="5400" b="1" i="0" u="none" strike="noStrike" kern="1200" cap="none" spc="0" normalizeH="0" baseline="0" noProof="0" dirty="0">
              <a:ln>
                <a:noFill/>
              </a:ln>
              <a:solidFill>
                <a:srgbClr val="E4DDD5"/>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2819626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90ED51-76D0-6259-703C-4F5F79F40719}"/>
              </a:ext>
            </a:extLst>
          </p:cNvPr>
          <p:cNvSpPr txBox="1"/>
          <p:nvPr/>
        </p:nvSpPr>
        <p:spPr>
          <a:xfrm>
            <a:off x="304800" y="76200"/>
            <a:ext cx="11506200" cy="7418954"/>
          </a:xfrm>
          <a:prstGeom prst="rect">
            <a:avLst/>
          </a:prstGeom>
          <a:noFill/>
        </p:spPr>
        <p:txBody>
          <a:bodyPr wrap="square">
            <a:spAutoFit/>
          </a:bodyPr>
          <a:lstStyle/>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Secret combinations are secret </a:t>
            </a:r>
            <a:r>
              <a:rPr kumimoji="0" lang="en-US" sz="2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(Helaman 1:9-12, Ether 8:14).</a:t>
            </a:r>
            <a:endPar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 purpose of secret combinations is to murder, rob, and gain wealth and power </a:t>
            </a:r>
            <a:r>
              <a:rPr kumimoji="0" lang="en-US" sz="2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(Helaman. 2:8, 17, Ether 8:7, 16).</a:t>
            </a:r>
            <a:endPar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Secret combinations use secret words and secret signs </a:t>
            </a:r>
            <a:r>
              <a:rPr lang="en-US" sz="2800" b="1" dirty="0">
                <a:solidFill>
                  <a:prstClr val="white"/>
                </a:solidFill>
                <a:effectLst>
                  <a:glow rad="190500">
                    <a:prstClr val="black">
                      <a:alpha val="75000"/>
                    </a:prstClr>
                  </a:glow>
                </a:effectLst>
                <a:latin typeface="Calibri" panose="020F0502020204030204"/>
              </a:rPr>
              <a:t>(Helaman 6:22). </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Secret combinations use covenants to do evil </a:t>
            </a:r>
            <a:r>
              <a:rPr lang="en-US" sz="2800" b="1" dirty="0">
                <a:solidFill>
                  <a:prstClr val="white"/>
                </a:solidFill>
                <a:effectLst>
                  <a:glow rad="190500">
                    <a:prstClr val="black">
                      <a:alpha val="75000"/>
                    </a:prstClr>
                  </a:glow>
                </a:effectLst>
                <a:latin typeface="Calibri" panose="020F0502020204030204"/>
              </a:rPr>
              <a:t>(Helaman. 1:9-12, Ether 8:13).</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Secret combinations begin with the worst elements of society but they spread even to the righteous </a:t>
            </a:r>
            <a:r>
              <a:rPr lang="en-US" sz="2800" b="1" dirty="0">
                <a:solidFill>
                  <a:prstClr val="white"/>
                </a:solidFill>
                <a:effectLst>
                  <a:glow rad="190500">
                    <a:prstClr val="black">
                      <a:alpha val="75000"/>
                    </a:prstClr>
                  </a:glow>
                </a:effectLst>
                <a:latin typeface="Calibri" panose="020F0502020204030204"/>
              </a:rPr>
              <a:t>(Helaman 6:38-39, Ether 9:6).</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Secret combinations lead the people to reject the truth </a:t>
            </a:r>
            <a:r>
              <a:rPr lang="en-US" sz="2800" b="1" dirty="0">
                <a:solidFill>
                  <a:prstClr val="white"/>
                </a:solidFill>
                <a:effectLst>
                  <a:glow rad="190500">
                    <a:prstClr val="black">
                      <a:alpha val="75000"/>
                    </a:prstClr>
                  </a:glow>
                </a:effectLst>
                <a:latin typeface="Calibri" panose="020F0502020204030204"/>
              </a:rPr>
              <a:t>(Helaman 8:1-5, Ether 11:22). </a:t>
            </a:r>
          </a:p>
          <a:p>
            <a:pPr marL="571500" indent="-571500" eaLnBrk="1" fontAlgn="auto" hangingPunct="1">
              <a:lnSpc>
                <a:spcPct val="90000"/>
              </a:lnSpc>
              <a:spcBef>
                <a:spcPts val="0"/>
              </a:spcBef>
              <a:spcAft>
                <a:spcPts val="0"/>
              </a:spcAft>
              <a:buFont typeface="Arial" panose="020B0604020202020204" pitchFamily="34" charset="0"/>
              <a:buChar char="•"/>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Secret combinations target women and children</a:t>
            </a:r>
            <a:r>
              <a:rPr kumimoji="0" lang="en-US" sz="2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(Helaman 11:33).</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lang="en-US" sz="2800" b="1" dirty="0">
              <a:solidFill>
                <a:prstClr val="white"/>
              </a:solidFill>
              <a:effectLst>
                <a:glow rad="190500">
                  <a:prstClr val="black">
                    <a:alpha val="75000"/>
                  </a:prstClr>
                </a:glow>
              </a:effectLst>
              <a:latin typeface="Calibri" panose="020F0502020204030204"/>
            </a:endParaRP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lang="en-US" sz="2800" b="1" dirty="0">
              <a:solidFill>
                <a:prstClr val="white"/>
              </a:solidFill>
              <a:effectLst>
                <a:glow rad="190500">
                  <a:prstClr val="black">
                    <a:alpha val="75000"/>
                  </a:prstClr>
                </a:glow>
              </a:effectLst>
              <a:latin typeface="Calibri" panose="020F0502020204030204"/>
            </a:endParaRPr>
          </a:p>
        </p:txBody>
      </p:sp>
    </p:spTree>
    <p:extLst>
      <p:ext uri="{BB962C8B-B14F-4D97-AF65-F5344CB8AC3E}">
        <p14:creationId xmlns:p14="http://schemas.microsoft.com/office/powerpoint/2010/main" val="16424669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875" r="1875"/>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67957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testify that wickedness is rapidly expanding in every segment of our society. It is more highly organized, more cleverly disguised, and more powerfully promoted than ever before. Secret combinations lusting for power, gain, and glory are flourishing.”</a:t>
            </a:r>
          </a:p>
        </p:txBody>
      </p:sp>
      <p:sp>
        <p:nvSpPr>
          <p:cNvPr id="5" name="Rectangle 2">
            <a:extLst>
              <a:ext uri="{FF2B5EF4-FFF2-40B4-BE49-F238E27FC236}">
                <a16:creationId xmlns:a16="http://schemas.microsoft.com/office/drawing/2014/main" id="{40CA8CBE-ECAD-46BA-1087-B41BEAB75C4A}"/>
              </a:ext>
            </a:extLst>
          </p:cNvPr>
          <p:cNvSpPr txBox="1">
            <a:spLocks noRot="1" noChangeArrowheads="1"/>
          </p:cNvSpPr>
          <p:nvPr/>
        </p:nvSpPr>
        <p:spPr>
          <a:xfrm>
            <a:off x="-609600" y="5600701"/>
            <a:ext cx="5219700" cy="838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j-ea"/>
                <a:cs typeface="+mj-cs"/>
              </a:rPr>
              <a:t>President Benson, </a:t>
            </a:r>
          </a:p>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n-US" sz="32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j-ea"/>
                <a:cs typeface="+mj-cs"/>
              </a:rPr>
              <a:t>Ensign</a:t>
            </a:r>
            <a:r>
              <a:rPr kumimoji="0" lang="en-US" alt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j-ea"/>
                <a:cs typeface="+mj-cs"/>
              </a:rPr>
              <a:t>, Nov. 1988, 87</a:t>
            </a:r>
          </a:p>
        </p:txBody>
      </p:sp>
    </p:spTree>
    <p:extLst>
      <p:ext uri="{BB962C8B-B14F-4D97-AF65-F5344CB8AC3E}">
        <p14:creationId xmlns:p14="http://schemas.microsoft.com/office/powerpoint/2010/main" val="32545549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875" r="1875"/>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435811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 secret combination that seeks to overthrow the freedom of all lands, nations, and countries is increasing its evil influence and control over America and the entire world.” </a:t>
            </a:r>
          </a:p>
        </p:txBody>
      </p:sp>
      <p:sp>
        <p:nvSpPr>
          <p:cNvPr id="5" name="Rectangle 2">
            <a:extLst>
              <a:ext uri="{FF2B5EF4-FFF2-40B4-BE49-F238E27FC236}">
                <a16:creationId xmlns:a16="http://schemas.microsoft.com/office/drawing/2014/main" id="{994BB93C-3897-B361-A4C2-06005F133432}"/>
              </a:ext>
            </a:extLst>
          </p:cNvPr>
          <p:cNvSpPr txBox="1">
            <a:spLocks noRot="1" noChangeArrowheads="1"/>
          </p:cNvSpPr>
          <p:nvPr/>
        </p:nvSpPr>
        <p:spPr>
          <a:xfrm>
            <a:off x="-609600" y="5600701"/>
            <a:ext cx="5219700" cy="838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j-ea"/>
                <a:cs typeface="+mj-cs"/>
              </a:rPr>
              <a:t>President Benson, </a:t>
            </a:r>
          </a:p>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n-US" sz="32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j-ea"/>
                <a:cs typeface="+mj-cs"/>
              </a:rPr>
              <a:t>Ensign</a:t>
            </a:r>
            <a:r>
              <a:rPr kumimoji="0" lang="en-US" alt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j-ea"/>
                <a:cs typeface="+mj-cs"/>
              </a:rPr>
              <a:t>, Nov. 1988, 87</a:t>
            </a:r>
          </a:p>
        </p:txBody>
      </p:sp>
    </p:spTree>
    <p:extLst>
      <p:ext uri="{BB962C8B-B14F-4D97-AF65-F5344CB8AC3E}">
        <p14:creationId xmlns:p14="http://schemas.microsoft.com/office/powerpoint/2010/main" val="25730061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Alma 31:5 - Latter-day Saint Scripture of the Day">
            <a:extLst>
              <a:ext uri="{FF2B5EF4-FFF2-40B4-BE49-F238E27FC236}">
                <a16:creationId xmlns:a16="http://schemas.microsoft.com/office/drawing/2014/main" id="{CDF34236-74B3-0C8A-CD1E-16BDACFDD0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222" t="2221" r="12222" b="2221"/>
          <a:stretch/>
        </p:blipFill>
        <p:spPr bwMode="auto">
          <a:xfrm>
            <a:off x="71364" y="457200"/>
            <a:ext cx="4653036" cy="58849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9C8A654-395F-4EC4-095D-D22A2DFFAD63}"/>
              </a:ext>
            </a:extLst>
          </p:cNvPr>
          <p:cNvSpPr txBox="1"/>
          <p:nvPr/>
        </p:nvSpPr>
        <p:spPr>
          <a:xfrm>
            <a:off x="4876800" y="401693"/>
            <a:ext cx="7086600" cy="6075509"/>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 Lamanites did hunt the band of robbers of </a:t>
            </a:r>
            <a:r>
              <a:rPr kumimoji="0" lang="en-US" sz="4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Gadianton</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they did </a:t>
            </a:r>
            <a:r>
              <a:rPr kumimoji="0" lang="en-US" sz="44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preach the word of God</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among the more wicked part of them, insomuch that </a:t>
            </a:r>
            <a:r>
              <a:rPr kumimoji="0" lang="en-US" sz="44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this band of robbers was utterly destroyed from among the Lamanites</a:t>
            </a: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(Helaman 6:37)</a:t>
            </a:r>
          </a:p>
        </p:txBody>
      </p:sp>
    </p:spTree>
    <p:extLst>
      <p:ext uri="{BB962C8B-B14F-4D97-AF65-F5344CB8AC3E}">
        <p14:creationId xmlns:p14="http://schemas.microsoft.com/office/powerpoint/2010/main" val="18909820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90ED51-76D0-6259-703C-4F5F79F40719}"/>
              </a:ext>
            </a:extLst>
          </p:cNvPr>
          <p:cNvSpPr txBox="1"/>
          <p:nvPr/>
        </p:nvSpPr>
        <p:spPr>
          <a:xfrm>
            <a:off x="457200" y="878884"/>
            <a:ext cx="11125200" cy="4302716"/>
          </a:xfrm>
          <a:prstGeom prst="rect">
            <a:avLst/>
          </a:prstGeom>
          <a:noFill/>
        </p:spPr>
        <p:txBody>
          <a:bodyPr wrap="square">
            <a:spAutoFit/>
          </a:bodyPr>
          <a:lstStyle/>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4400" b="1" dirty="0">
                <a:solidFill>
                  <a:schemeClr val="bg1"/>
                </a:solidFill>
                <a:effectLst>
                  <a:glow rad="190500">
                    <a:prstClr val="black">
                      <a:alpha val="75000"/>
                    </a:prstClr>
                  </a:glow>
                </a:effectLst>
                <a:latin typeface="Calibri" panose="020F0502020204030204"/>
              </a:rPr>
              <a:t>“The people…</a:t>
            </a:r>
            <a:r>
              <a:rPr lang="en-US" sz="4400" b="1" dirty="0">
                <a:solidFill>
                  <a:srgbClr val="FFFF00"/>
                </a:solidFill>
                <a:effectLst>
                  <a:glow rad="190500">
                    <a:prstClr val="black">
                      <a:alpha val="75000"/>
                    </a:prstClr>
                  </a:glow>
                </a:effectLst>
                <a:latin typeface="Calibri" panose="020F0502020204030204"/>
              </a:rPr>
              <a:t>repented</a:t>
            </a:r>
            <a:r>
              <a:rPr lang="en-US" sz="4400" b="1" dirty="0">
                <a:solidFill>
                  <a:schemeClr val="bg1"/>
                </a:solidFill>
                <a:effectLst>
                  <a:glow rad="190500">
                    <a:prstClr val="black">
                      <a:alpha val="75000"/>
                    </a:prstClr>
                  </a:glow>
                </a:effectLst>
                <a:latin typeface="Calibri" panose="020F0502020204030204"/>
              </a:rPr>
              <a:t> and did </a:t>
            </a:r>
            <a:r>
              <a:rPr lang="en-US" sz="4400" b="1" dirty="0">
                <a:solidFill>
                  <a:srgbClr val="FFFF00"/>
                </a:solidFill>
                <a:effectLst>
                  <a:glow rad="190500">
                    <a:prstClr val="black">
                      <a:alpha val="75000"/>
                    </a:prstClr>
                  </a:glow>
                </a:effectLst>
                <a:latin typeface="Calibri" panose="020F0502020204030204"/>
              </a:rPr>
              <a:t>humble </a:t>
            </a:r>
            <a:r>
              <a:rPr lang="en-US" sz="4400" b="1" dirty="0">
                <a:solidFill>
                  <a:schemeClr val="bg1"/>
                </a:solidFill>
                <a:effectLst>
                  <a:glow rad="190500">
                    <a:prstClr val="black">
                      <a:alpha val="75000"/>
                    </a:prstClr>
                  </a:glow>
                </a:effectLst>
                <a:latin typeface="Calibri" panose="020F0502020204030204"/>
              </a:rPr>
              <a:t>themselves” </a:t>
            </a:r>
            <a:r>
              <a:rPr lang="en-US" sz="3200" b="1" dirty="0">
                <a:solidFill>
                  <a:schemeClr val="bg1"/>
                </a:solidFill>
                <a:effectLst>
                  <a:glow rad="190500">
                    <a:prstClr val="black">
                      <a:alpha val="75000"/>
                    </a:prstClr>
                  </a:glow>
                </a:effectLst>
                <a:latin typeface="Calibri" panose="020F0502020204030204"/>
              </a:rPr>
              <a:t>(Helaman 11:9).</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lang="en-US" sz="4000" b="1" dirty="0">
              <a:solidFill>
                <a:schemeClr val="bg1"/>
              </a:solidFill>
              <a:effectLst>
                <a:glow rad="190500">
                  <a:prstClr val="black">
                    <a:alpha val="75000"/>
                  </a:prstClr>
                </a:glow>
              </a:effectLst>
              <a:latin typeface="Calibri" panose="020F0502020204030204"/>
            </a:endParaRP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4400" b="1" dirty="0">
                <a:solidFill>
                  <a:schemeClr val="bg1"/>
                </a:solidFill>
                <a:effectLst>
                  <a:glow rad="190500">
                    <a:prstClr val="black">
                      <a:alpha val="75000"/>
                    </a:prstClr>
                  </a:glow>
                </a:effectLst>
                <a:latin typeface="Calibri" panose="020F0502020204030204"/>
              </a:rPr>
              <a:t>“It was because of their </a:t>
            </a:r>
            <a:r>
              <a:rPr lang="en-US" sz="4400" b="1" dirty="0">
                <a:solidFill>
                  <a:srgbClr val="FFFF00"/>
                </a:solidFill>
                <a:effectLst>
                  <a:glow rad="190500">
                    <a:prstClr val="black">
                      <a:alpha val="75000"/>
                    </a:prstClr>
                  </a:glow>
                </a:effectLst>
                <a:latin typeface="Calibri" panose="020F0502020204030204"/>
              </a:rPr>
              <a:t>repentance</a:t>
            </a:r>
            <a:r>
              <a:rPr lang="en-US" sz="4400" b="1" dirty="0">
                <a:solidFill>
                  <a:schemeClr val="bg1"/>
                </a:solidFill>
                <a:effectLst>
                  <a:glow rad="190500">
                    <a:prstClr val="black">
                      <a:alpha val="75000"/>
                    </a:prstClr>
                  </a:glow>
                </a:effectLst>
                <a:latin typeface="Calibri" panose="020F0502020204030204"/>
              </a:rPr>
              <a:t> and their </a:t>
            </a:r>
            <a:r>
              <a:rPr lang="en-US" sz="4400" b="1" dirty="0">
                <a:solidFill>
                  <a:srgbClr val="FFFF00"/>
                </a:solidFill>
                <a:effectLst>
                  <a:glow rad="190500">
                    <a:prstClr val="black">
                      <a:alpha val="75000"/>
                    </a:prstClr>
                  </a:glow>
                </a:effectLst>
                <a:latin typeface="Calibri" panose="020F0502020204030204"/>
              </a:rPr>
              <a:t>humility </a:t>
            </a:r>
            <a:r>
              <a:rPr lang="en-US" sz="4400" b="1" dirty="0">
                <a:solidFill>
                  <a:schemeClr val="bg1"/>
                </a:solidFill>
                <a:effectLst>
                  <a:glow rad="190500">
                    <a:prstClr val="black">
                      <a:alpha val="75000"/>
                    </a:prstClr>
                  </a:glow>
                </a:effectLst>
                <a:latin typeface="Calibri" panose="020F0502020204030204"/>
              </a:rPr>
              <a:t>that they had been delivered from an everlasting destruction.” </a:t>
            </a:r>
            <a:r>
              <a:rPr lang="en-US" sz="3200" b="1" dirty="0">
                <a:solidFill>
                  <a:schemeClr val="bg1"/>
                </a:solidFill>
                <a:effectLst>
                  <a:glow rad="190500">
                    <a:prstClr val="black">
                      <a:alpha val="75000"/>
                    </a:prstClr>
                  </a:glow>
                </a:effectLst>
                <a:latin typeface="Calibri" panose="020F0502020204030204"/>
              </a:rPr>
              <a:t>(3 Nephi 4:33)</a:t>
            </a:r>
          </a:p>
          <a:p>
            <a:pPr marL="571500" marR="0" lvl="0" indent="-571500"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6295015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1155" r="1155"/>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029200" y="82063"/>
            <a:ext cx="7162800" cy="639405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5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a:t>
            </a:r>
            <a:r>
              <a:rPr kumimoji="0" lang="en-US" sz="35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Among today’s secret combinations are gangs, drug cartels, and organized crime families</a:t>
            </a:r>
            <a:r>
              <a:rPr kumimoji="0" lang="en-US" sz="35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…We should work within our respective legal and judicial systems to </a:t>
            </a:r>
            <a:r>
              <a:rPr kumimoji="0" lang="en-US" sz="35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enact and enforce laws that provide necessary protection against criminals while ensuring essential rights and freedoms</a:t>
            </a:r>
            <a:r>
              <a:rPr kumimoji="0" lang="en-US" sz="35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And we should volunteer to support and assist government leaders in </a:t>
            </a:r>
            <a:r>
              <a:rPr kumimoji="0" lang="en-US" sz="35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promoting programs designed to protect and strengthen families and communities</a:t>
            </a:r>
            <a:r>
              <a:rPr kumimoji="0" lang="en-US" sz="35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p>
        </p:txBody>
      </p:sp>
      <p:sp>
        <p:nvSpPr>
          <p:cNvPr id="2" name="Rectangle 2">
            <a:extLst>
              <a:ext uri="{FF2B5EF4-FFF2-40B4-BE49-F238E27FC236}">
                <a16:creationId xmlns:a16="http://schemas.microsoft.com/office/drawing/2014/main" id="{9CD403F2-2E46-CBB7-A60B-C254837F1B47}"/>
              </a:ext>
            </a:extLst>
          </p:cNvPr>
          <p:cNvSpPr txBox="1">
            <a:spLocks noRot="1" noChangeArrowheads="1"/>
          </p:cNvSpPr>
          <p:nvPr/>
        </p:nvSpPr>
        <p:spPr>
          <a:xfrm>
            <a:off x="91736" y="6019790"/>
            <a:ext cx="3984964" cy="838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fontAlgn="auto">
              <a:spcAft>
                <a:spcPts val="0"/>
              </a:spcAft>
            </a:pPr>
            <a:r>
              <a:rPr lang="en-US" altLang="en-US" sz="2800" b="1" dirty="0">
                <a:solidFill>
                  <a:schemeClr val="bg1"/>
                </a:solidFill>
                <a:effectLst>
                  <a:glow rad="190500">
                    <a:prstClr val="black">
                      <a:alpha val="75000"/>
                    </a:prstClr>
                  </a:glow>
                </a:effectLst>
                <a:latin typeface="Calibri" panose="020F0502020204030204"/>
                <a:ea typeface="+mn-ea"/>
                <a:cs typeface="+mn-cs"/>
              </a:rPr>
              <a:t>Elder M. Russell Ballard, </a:t>
            </a:r>
          </a:p>
          <a:p>
            <a:pPr algn="r" fontAlgn="auto">
              <a:spcAft>
                <a:spcPts val="0"/>
              </a:spcAft>
            </a:pPr>
            <a:r>
              <a:rPr lang="en-US" altLang="en-US" sz="2800" b="1" i="1" dirty="0">
                <a:solidFill>
                  <a:schemeClr val="bg1"/>
                </a:solidFill>
                <a:effectLst>
                  <a:glow rad="190500">
                    <a:prstClr val="black">
                      <a:alpha val="75000"/>
                    </a:prstClr>
                  </a:glow>
                </a:effectLst>
                <a:latin typeface="Calibri" panose="020F0502020204030204"/>
                <a:ea typeface="+mn-ea"/>
                <a:cs typeface="+mn-cs"/>
              </a:rPr>
              <a:t>Ensign</a:t>
            </a:r>
            <a:r>
              <a:rPr lang="en-US" altLang="en-US" sz="2800" b="1" dirty="0">
                <a:solidFill>
                  <a:schemeClr val="bg1"/>
                </a:solidFill>
                <a:effectLst>
                  <a:glow rad="190500">
                    <a:prstClr val="black">
                      <a:alpha val="75000"/>
                    </a:prstClr>
                  </a:glow>
                </a:effectLst>
                <a:latin typeface="Calibri" panose="020F0502020204030204"/>
                <a:ea typeface="+mn-ea"/>
                <a:cs typeface="+mn-cs"/>
              </a:rPr>
              <a:t>, Nov. 1997</a:t>
            </a:r>
          </a:p>
        </p:txBody>
      </p:sp>
    </p:spTree>
    <p:extLst>
      <p:ext uri="{BB962C8B-B14F-4D97-AF65-F5344CB8AC3E}">
        <p14:creationId xmlns:p14="http://schemas.microsoft.com/office/powerpoint/2010/main" val="29007951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24518" y="0"/>
            <a:ext cx="4867482" cy="6844896"/>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324518"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7961031" cy="61863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Book of Mormon speaks of the </a:t>
            </a:r>
            <a:r>
              <a:rPr kumimoji="0" lang="en-US" sz="40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Gadianton</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robbers, a vicious, oath-bound, and secret organization bent on evil and destruction. In their day they did all in their power, by whatever means available, to bring down the Church, to woo the people with sophistry, and to take control of the society. We see the same thing in the present situation.” </a:t>
            </a:r>
          </a:p>
        </p:txBody>
      </p:sp>
      <p:sp>
        <p:nvSpPr>
          <p:cNvPr id="2" name="Rectangle 2">
            <a:extLst>
              <a:ext uri="{FF2B5EF4-FFF2-40B4-BE49-F238E27FC236}">
                <a16:creationId xmlns:a16="http://schemas.microsoft.com/office/drawing/2014/main" id="{8FED9F57-458B-63B7-B342-EC4D96CDE703}"/>
              </a:ext>
            </a:extLst>
          </p:cNvPr>
          <p:cNvSpPr txBox="1">
            <a:spLocks noRot="1" noChangeArrowheads="1"/>
          </p:cNvSpPr>
          <p:nvPr/>
        </p:nvSpPr>
        <p:spPr>
          <a:xfrm>
            <a:off x="7391400" y="5746864"/>
            <a:ext cx="5219700" cy="838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altLang="en-US" sz="3200" b="1" dirty="0">
                <a:solidFill>
                  <a:schemeClr val="bg1"/>
                </a:solidFill>
                <a:effectLst>
                  <a:glow rad="190500">
                    <a:prstClr val="black">
                      <a:alpha val="75000"/>
                    </a:prstClr>
                  </a:glow>
                </a:effectLst>
                <a:latin typeface="Calibri" panose="020F0502020204030204"/>
                <a:ea typeface="+mn-ea"/>
                <a:cs typeface="+mn-cs"/>
              </a:rPr>
              <a:t>President Hinckley</a:t>
            </a:r>
            <a:br>
              <a:rPr lang="en-US" altLang="en-US" sz="3200" b="1" dirty="0">
                <a:solidFill>
                  <a:schemeClr val="bg1"/>
                </a:solidFill>
                <a:effectLst>
                  <a:glow rad="190500">
                    <a:prstClr val="black">
                      <a:alpha val="75000"/>
                    </a:prstClr>
                  </a:glow>
                </a:effectLst>
                <a:latin typeface="Calibri" panose="020F0502020204030204"/>
                <a:ea typeface="+mn-ea"/>
                <a:cs typeface="+mn-cs"/>
              </a:rPr>
            </a:br>
            <a:r>
              <a:rPr lang="en-US" altLang="en-US" sz="3200" b="1" i="1" dirty="0">
                <a:solidFill>
                  <a:schemeClr val="bg1"/>
                </a:solidFill>
                <a:effectLst>
                  <a:glow rad="190500">
                    <a:prstClr val="black">
                      <a:alpha val="75000"/>
                    </a:prstClr>
                  </a:glow>
                </a:effectLst>
                <a:latin typeface="Calibri" panose="020F0502020204030204"/>
                <a:ea typeface="+mn-ea"/>
                <a:cs typeface="+mn-cs"/>
              </a:rPr>
              <a:t>Ensign</a:t>
            </a:r>
            <a:r>
              <a:rPr lang="en-US" altLang="en-US" sz="3200" b="1" dirty="0">
                <a:solidFill>
                  <a:schemeClr val="bg1"/>
                </a:solidFill>
                <a:effectLst>
                  <a:glow rad="190500">
                    <a:prstClr val="black">
                      <a:alpha val="75000"/>
                    </a:prstClr>
                  </a:glow>
                </a:effectLst>
                <a:latin typeface="Calibri" panose="020F0502020204030204"/>
                <a:ea typeface="+mn-ea"/>
                <a:cs typeface="+mn-cs"/>
              </a:rPr>
              <a:t>, Nov. 2001, 72</a:t>
            </a:r>
          </a:p>
        </p:txBody>
      </p:sp>
    </p:spTree>
    <p:extLst>
      <p:ext uri="{BB962C8B-B14F-4D97-AF65-F5344CB8AC3E}">
        <p14:creationId xmlns:p14="http://schemas.microsoft.com/office/powerpoint/2010/main" val="8155295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24518" y="0"/>
            <a:ext cx="4867482" cy="6844896"/>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324518"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7961031" cy="557691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6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“Our safety lies in repentance. Our strength comes of obedience to the commandments of God.” </a:t>
            </a:r>
          </a:p>
        </p:txBody>
      </p:sp>
      <p:sp>
        <p:nvSpPr>
          <p:cNvPr id="5" name="Rectangle 2">
            <a:extLst>
              <a:ext uri="{FF2B5EF4-FFF2-40B4-BE49-F238E27FC236}">
                <a16:creationId xmlns:a16="http://schemas.microsoft.com/office/drawing/2014/main" id="{7818C7E0-E84E-F9B7-E4ED-4BF8F1CDCEDA}"/>
              </a:ext>
            </a:extLst>
          </p:cNvPr>
          <p:cNvSpPr txBox="1">
            <a:spLocks noRot="1" noChangeArrowheads="1"/>
          </p:cNvSpPr>
          <p:nvPr/>
        </p:nvSpPr>
        <p:spPr>
          <a:xfrm>
            <a:off x="7391400" y="5746864"/>
            <a:ext cx="5219700" cy="838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en-US" altLang="en-US" sz="3200" b="1" dirty="0">
                <a:solidFill>
                  <a:schemeClr val="bg1"/>
                </a:solidFill>
                <a:effectLst>
                  <a:glow rad="190500">
                    <a:prstClr val="black">
                      <a:alpha val="75000"/>
                    </a:prstClr>
                  </a:glow>
                </a:effectLst>
                <a:latin typeface="Calibri" panose="020F0502020204030204"/>
                <a:ea typeface="+mn-ea"/>
                <a:cs typeface="+mn-cs"/>
              </a:rPr>
              <a:t>President Hinckley</a:t>
            </a:r>
            <a:br>
              <a:rPr lang="en-US" altLang="en-US" sz="3200" b="1" dirty="0">
                <a:solidFill>
                  <a:schemeClr val="bg1"/>
                </a:solidFill>
                <a:effectLst>
                  <a:glow rad="190500">
                    <a:prstClr val="black">
                      <a:alpha val="75000"/>
                    </a:prstClr>
                  </a:glow>
                </a:effectLst>
                <a:latin typeface="Calibri" panose="020F0502020204030204"/>
                <a:ea typeface="+mn-ea"/>
                <a:cs typeface="+mn-cs"/>
              </a:rPr>
            </a:br>
            <a:r>
              <a:rPr lang="en-US" altLang="en-US" sz="3200" b="1" i="1" dirty="0">
                <a:solidFill>
                  <a:schemeClr val="bg1"/>
                </a:solidFill>
                <a:effectLst>
                  <a:glow rad="190500">
                    <a:prstClr val="black">
                      <a:alpha val="75000"/>
                    </a:prstClr>
                  </a:glow>
                </a:effectLst>
                <a:latin typeface="Calibri" panose="020F0502020204030204"/>
                <a:ea typeface="+mn-ea"/>
                <a:cs typeface="+mn-cs"/>
              </a:rPr>
              <a:t>Ensign</a:t>
            </a:r>
            <a:r>
              <a:rPr lang="en-US" altLang="en-US" sz="3200" b="1" dirty="0">
                <a:solidFill>
                  <a:schemeClr val="bg1"/>
                </a:solidFill>
                <a:effectLst>
                  <a:glow rad="190500">
                    <a:prstClr val="black">
                      <a:alpha val="75000"/>
                    </a:prstClr>
                  </a:glow>
                </a:effectLst>
                <a:latin typeface="Calibri" panose="020F0502020204030204"/>
                <a:ea typeface="+mn-ea"/>
                <a:cs typeface="+mn-cs"/>
              </a:rPr>
              <a:t>, Nov. 2001, 72</a:t>
            </a:r>
          </a:p>
        </p:txBody>
      </p:sp>
    </p:spTree>
    <p:extLst>
      <p:ext uri="{BB962C8B-B14F-4D97-AF65-F5344CB8AC3E}">
        <p14:creationId xmlns:p14="http://schemas.microsoft.com/office/powerpoint/2010/main" val="34438236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7705" y="152400"/>
            <a:ext cx="6179905" cy="5888407"/>
          </a:xfrm>
          <a:prstGeom prst="rect">
            <a:avLst/>
          </a:prstGeom>
          <a:noFill/>
        </p:spPr>
        <p:txBody>
          <a:bodyPr wrap="square">
            <a:spAutoFit/>
          </a:bodyPr>
          <a:lstStyle/>
          <a:p>
            <a:pPr marL="223838" indent="-223838">
              <a:lnSpc>
                <a:spcPct val="70000"/>
              </a:lnSpc>
            </a:pPr>
            <a:r>
              <a:rPr lang="en-US" sz="3600" b="1" dirty="0">
                <a:solidFill>
                  <a:srgbClr val="E4DDD5"/>
                </a:solidFill>
                <a:effectLst>
                  <a:glow rad="190500">
                    <a:schemeClr val="tx1">
                      <a:alpha val="75000"/>
                    </a:schemeClr>
                  </a:glow>
                </a:effectLst>
              </a:rPr>
              <a:t>	“[The righteous Nephites, even in their difficult circumstances], did fast and pray oft, and did </a:t>
            </a:r>
            <a:r>
              <a:rPr lang="en-US" sz="3600" b="1" dirty="0">
                <a:solidFill>
                  <a:srgbClr val="FFFF00"/>
                </a:solidFill>
                <a:effectLst>
                  <a:glow rad="190500">
                    <a:schemeClr val="tx1">
                      <a:alpha val="75000"/>
                    </a:schemeClr>
                  </a:glow>
                </a:effectLst>
              </a:rPr>
              <a:t>wax stronger and stronger in their humility, and firmer and firmer in the faith of Christ</a:t>
            </a:r>
            <a:r>
              <a:rPr lang="en-US" sz="3600" b="1" dirty="0">
                <a:solidFill>
                  <a:srgbClr val="E4DDD5"/>
                </a:solidFill>
                <a:effectLst>
                  <a:glow rad="190500">
                    <a:schemeClr val="tx1">
                      <a:alpha val="75000"/>
                    </a:schemeClr>
                  </a:glow>
                </a:effectLst>
              </a:rPr>
              <a:t>, unto the filling their souls with joy and consolation, yea, even to the purifying and the </a:t>
            </a:r>
            <a:r>
              <a:rPr lang="en-US" sz="3600" b="1" dirty="0">
                <a:solidFill>
                  <a:srgbClr val="FFFF00"/>
                </a:solidFill>
                <a:effectLst>
                  <a:glow rad="190500">
                    <a:schemeClr val="tx1">
                      <a:alpha val="75000"/>
                    </a:schemeClr>
                  </a:glow>
                </a:effectLst>
              </a:rPr>
              <a:t>sanctification of their hearts</a:t>
            </a:r>
            <a:r>
              <a:rPr lang="en-US" sz="3600" b="1" dirty="0">
                <a:solidFill>
                  <a:srgbClr val="E4DDD5"/>
                </a:solidFill>
                <a:effectLst>
                  <a:glow rad="190500">
                    <a:schemeClr val="tx1">
                      <a:alpha val="75000"/>
                    </a:schemeClr>
                  </a:glow>
                </a:effectLst>
              </a:rPr>
              <a:t>, which sanctification cometh because of their yielding their hearts unto God.”</a:t>
            </a:r>
          </a:p>
          <a:p>
            <a:pPr marL="223838" indent="-223838" algn="r">
              <a:lnSpc>
                <a:spcPct val="70000"/>
              </a:lnSpc>
            </a:pPr>
            <a:r>
              <a:rPr lang="en-US" sz="3200" b="1" dirty="0">
                <a:solidFill>
                  <a:srgbClr val="E4DDD5"/>
                </a:solidFill>
                <a:effectLst>
                  <a:glow rad="190500">
                    <a:schemeClr val="tx1">
                      <a:alpha val="75000"/>
                    </a:schemeClr>
                  </a:glow>
                </a:effectLst>
              </a:rPr>
              <a:t>(Helaman 3:35)</a:t>
            </a:r>
          </a:p>
        </p:txBody>
      </p:sp>
    </p:spTree>
    <p:extLst>
      <p:ext uri="{BB962C8B-B14F-4D97-AF65-F5344CB8AC3E}">
        <p14:creationId xmlns:p14="http://schemas.microsoft.com/office/powerpoint/2010/main" val="29824579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77792" y="723937"/>
            <a:ext cx="11678856" cy="1325563"/>
          </a:xfrm>
        </p:spPr>
        <p:txBody>
          <a:bodyPr>
            <a:normAutofit fontScale="90000"/>
          </a:bodyPr>
          <a:lstStyle/>
          <a:p>
            <a:pPr algn="ctr"/>
            <a:r>
              <a:rPr lang="en-US" sz="5800" dirty="0">
                <a:solidFill>
                  <a:schemeClr val="bg1"/>
                </a:solidFill>
                <a:latin typeface="+mn-lt"/>
              </a:rPr>
              <a:t>For free resources related to this video, please visit </a:t>
            </a:r>
            <a:r>
              <a:rPr lang="en-US" sz="4800" u="sng" dirty="0">
                <a:solidFill>
                  <a:schemeClr val="bg1"/>
                </a:solidFill>
                <a:latin typeface="+mn-lt"/>
              </a:rPr>
              <a:t>https://johnhiltoniii.com/TheBookofMormon </a:t>
            </a:r>
          </a:p>
        </p:txBody>
      </p:sp>
      <p:sp>
        <p:nvSpPr>
          <p:cNvPr id="3" name="Content Placeholder 2">
            <a:extLst>
              <a:ext uri="{FF2B5EF4-FFF2-40B4-BE49-F238E27FC236}">
                <a16:creationId xmlns:a16="http://schemas.microsoft.com/office/drawing/2014/main" id="{E7E065CC-7637-3CCE-EAA7-73C990468EA5}"/>
              </a:ext>
            </a:extLst>
          </p:cNvPr>
          <p:cNvSpPr>
            <a:spLocks noGrp="1"/>
          </p:cNvSpPr>
          <p:nvPr>
            <p:ph idx="1"/>
          </p:nvPr>
        </p:nvSpPr>
        <p:spPr>
          <a:xfrm>
            <a:off x="4479401" y="5416954"/>
            <a:ext cx="6422985" cy="3387464"/>
          </a:xfrm>
        </p:spPr>
        <p:txBody>
          <a:bodyPr>
            <a:normAutofit/>
          </a:bodyPr>
          <a:lstStyle/>
          <a:p>
            <a:pPr marL="0" indent="0">
              <a:buNone/>
            </a:pPr>
            <a:r>
              <a:rPr lang="en-US" sz="7200" dirty="0">
                <a:solidFill>
                  <a:schemeClr val="bg1"/>
                </a:solidFill>
              </a:rPr>
              <a:t>@johnhiltoniii</a:t>
            </a:r>
          </a:p>
        </p:txBody>
      </p:sp>
      <p:pic>
        <p:nvPicPr>
          <p:cNvPr id="1026" name="Picture 2" descr="Instagram - Wikipedia">
            <a:extLst>
              <a:ext uri="{FF2B5EF4-FFF2-40B4-BE49-F238E27FC236}">
                <a16:creationId xmlns:a16="http://schemas.microsoft.com/office/drawing/2014/main" id="{619A2C62-D790-F78A-7901-2905023E8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6517" y="5306993"/>
            <a:ext cx="1325563" cy="132556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9F8D15B-2A1B-7108-FA18-21841FF47164}"/>
              </a:ext>
            </a:extLst>
          </p:cNvPr>
          <p:cNvSpPr txBox="1">
            <a:spLocks/>
          </p:cNvSpPr>
          <p:nvPr/>
        </p:nvSpPr>
        <p:spPr>
          <a:xfrm>
            <a:off x="277792" y="3217763"/>
            <a:ext cx="11678856" cy="157061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j-ea"/>
                <a:cs typeface="+mj-cs"/>
              </a:rPr>
              <a:t>Join our course discussions on social media</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0" i="0" u="sng"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5" name="Picture 2" descr="Backhand Index Pointing Down Emoji (U+1F447)">
            <a:extLst>
              <a:ext uri="{FF2B5EF4-FFF2-40B4-BE49-F238E27FC236}">
                <a16:creationId xmlns:a16="http://schemas.microsoft.com/office/drawing/2014/main" id="{665CF9ED-AD14-D2A7-0780-516C10444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8289" y="4278308"/>
            <a:ext cx="995422" cy="995422"/>
          </a:xfrm>
          <a:prstGeom prst="rect">
            <a:avLst/>
          </a:prstGeom>
          <a:solidFill>
            <a:schemeClr val="tx1"/>
          </a:solidFill>
        </p:spPr>
      </p:pic>
    </p:spTree>
    <p:extLst>
      <p:ext uri="{BB962C8B-B14F-4D97-AF65-F5344CB8AC3E}">
        <p14:creationId xmlns:p14="http://schemas.microsoft.com/office/powerpoint/2010/main" val="28724820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35351" y="5324512"/>
            <a:ext cx="11678856" cy="1325563"/>
          </a:xfrm>
        </p:spPr>
        <p:txBody>
          <a:bodyPr>
            <a:normAutofit/>
          </a:bodyPr>
          <a:lstStyle/>
          <a:p>
            <a:pPr algn="ctr"/>
            <a:r>
              <a:rPr lang="en-US" sz="4800" u="sng" dirty="0">
                <a:solidFill>
                  <a:schemeClr val="bg1"/>
                </a:solidFill>
                <a:latin typeface="+mn-lt"/>
              </a:rPr>
              <a:t>https://johnhiltoniii.com/SeekingJesus</a:t>
            </a:r>
          </a:p>
        </p:txBody>
      </p:sp>
      <p:sp>
        <p:nvSpPr>
          <p:cNvPr id="7" name="Content Placeholder 6">
            <a:extLst>
              <a:ext uri="{FF2B5EF4-FFF2-40B4-BE49-F238E27FC236}">
                <a16:creationId xmlns:a16="http://schemas.microsoft.com/office/drawing/2014/main" id="{6DA18FD4-CF1A-E01E-0703-93D2F6F86FD3}"/>
              </a:ext>
            </a:extLst>
          </p:cNvPr>
          <p:cNvSpPr>
            <a:spLocks noGrp="1"/>
          </p:cNvSpPr>
          <p:nvPr>
            <p:ph idx="1"/>
          </p:nvPr>
        </p:nvSpPr>
        <p:spPr>
          <a:xfrm>
            <a:off x="235351" y="301625"/>
            <a:ext cx="11508973" cy="4351338"/>
          </a:xfrm>
        </p:spPr>
        <p:txBody>
          <a:bodyPr>
            <a:normAutofit/>
          </a:bodyPr>
          <a:lstStyle/>
          <a:p>
            <a:pPr marL="0" indent="0" algn="ctr">
              <a:buNone/>
            </a:pPr>
            <a:r>
              <a:rPr lang="en-US" sz="4400" dirty="0">
                <a:solidFill>
                  <a:schemeClr val="bg1"/>
                </a:solidFill>
              </a:rPr>
              <a:t>You may also be interested in this </a:t>
            </a:r>
          </a:p>
          <a:p>
            <a:pPr marL="0" indent="0" algn="ctr">
              <a:buNone/>
            </a:pPr>
            <a:r>
              <a:rPr lang="en-US" sz="4400" dirty="0">
                <a:solidFill>
                  <a:schemeClr val="bg1"/>
                </a:solidFill>
              </a:rPr>
              <a:t>free video course…</a:t>
            </a:r>
          </a:p>
        </p:txBody>
      </p:sp>
      <p:pic>
        <p:nvPicPr>
          <p:cNvPr id="8" name="Picture 2" descr="Seeking Jesus, Class 1: Introduction - YouTube">
            <a:extLst>
              <a:ext uri="{FF2B5EF4-FFF2-40B4-BE49-F238E27FC236}">
                <a16:creationId xmlns:a16="http://schemas.microsoft.com/office/drawing/2014/main" id="{3C323937-156F-FFA0-7F88-BC5957604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889" y="1829457"/>
            <a:ext cx="6379779" cy="358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5656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159151" y="4942442"/>
            <a:ext cx="11873697" cy="1325563"/>
          </a:xfrm>
        </p:spPr>
        <p:txBody>
          <a:bodyPr>
            <a:noAutofit/>
          </a:bodyPr>
          <a:lstStyle/>
          <a:p>
            <a:pPr algn="ctr"/>
            <a:r>
              <a:rPr lang="en-US" sz="3600" dirty="0">
                <a:solidFill>
                  <a:schemeClr val="bg1"/>
                </a:solidFill>
                <a:latin typeface="+mn-lt"/>
              </a:rPr>
              <a:t>This video is not produced or endorsed by Brigham Young University or the Church of Jesus Christ of Latter-day Saints. </a:t>
            </a:r>
            <a:br>
              <a:rPr lang="en-US" sz="3600" dirty="0">
                <a:solidFill>
                  <a:schemeClr val="bg1"/>
                </a:solidFill>
                <a:latin typeface="+mn-lt"/>
              </a:rPr>
            </a:br>
            <a:r>
              <a:rPr lang="en-US" sz="3600" dirty="0">
                <a:solidFill>
                  <a:schemeClr val="bg1"/>
                </a:solidFill>
                <a:latin typeface="+mn-lt"/>
              </a:rPr>
              <a:t>John Hilton III is solely responsible </a:t>
            </a:r>
            <a:br>
              <a:rPr lang="en-US" sz="3600" dirty="0">
                <a:solidFill>
                  <a:schemeClr val="bg1"/>
                </a:solidFill>
                <a:latin typeface="+mn-lt"/>
              </a:rPr>
            </a:br>
            <a:r>
              <a:rPr lang="en-US" sz="3600" dirty="0">
                <a:solidFill>
                  <a:schemeClr val="bg1"/>
                </a:solidFill>
                <a:latin typeface="+mn-lt"/>
              </a:rPr>
              <a:t>for its contents</a:t>
            </a:r>
            <a:endParaRPr lang="en-US" sz="2800" u="sng" dirty="0">
              <a:solidFill>
                <a:schemeClr val="bg1"/>
              </a:solidFill>
              <a:latin typeface="+mn-lt"/>
            </a:endParaRPr>
          </a:p>
        </p:txBody>
      </p:sp>
      <p:sp>
        <p:nvSpPr>
          <p:cNvPr id="6" name="Title 1">
            <a:extLst>
              <a:ext uri="{FF2B5EF4-FFF2-40B4-BE49-F238E27FC236}">
                <a16:creationId xmlns:a16="http://schemas.microsoft.com/office/drawing/2014/main" id="{44FF3EB3-AF6E-AFD7-A217-7E43094988D0}"/>
              </a:ext>
            </a:extLst>
          </p:cNvPr>
          <p:cNvSpPr txBox="1">
            <a:spLocks/>
          </p:cNvSpPr>
          <p:nvPr/>
        </p:nvSpPr>
        <p:spPr>
          <a:xfrm>
            <a:off x="256572" y="841614"/>
            <a:ext cx="11678856" cy="24747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Insights from, discussions with, and resources authored by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Calibri" panose="020F0502020204030204"/>
                <a:ea typeface="+mj-ea"/>
                <a:cs typeface="+mj-cs"/>
              </a:rPr>
              <a:t>Istvan </a:t>
            </a:r>
            <a:r>
              <a:rPr kumimoji="0" lang="en-US" sz="3200" b="0" i="0" u="none" strike="noStrike" kern="1200" cap="none" spc="0" normalizeH="0" baseline="0" noProof="0" dirty="0" err="1">
                <a:ln>
                  <a:noFill/>
                </a:ln>
                <a:solidFill>
                  <a:prstClr val="white"/>
                </a:solidFill>
                <a:effectLst/>
                <a:uLnTx/>
                <a:uFillTx/>
                <a:latin typeface="Calibri" panose="020F0502020204030204"/>
                <a:ea typeface="+mj-ea"/>
                <a:cs typeface="+mj-cs"/>
              </a:rPr>
              <a:t>Banyai</a:t>
            </a: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 John Clark, Kerry Hull, Noel Reynolds, Mike Ricks, and John Wooden were used in the creation of this video.  See further acknowledgements at </a:t>
            </a:r>
            <a:r>
              <a:rPr kumimoji="0" lang="en-US" sz="3200" b="0" i="0" u="sng" strike="noStrike" kern="1200" cap="none" spc="0" normalizeH="0" baseline="0" noProof="0" dirty="0">
                <a:ln>
                  <a:noFill/>
                </a:ln>
                <a:solidFill>
                  <a:prstClr val="white"/>
                </a:solidFill>
                <a:effectLst/>
                <a:uLnTx/>
                <a:uFillTx/>
                <a:latin typeface="Calibri" panose="020F0502020204030204"/>
                <a:ea typeface="+mj-ea"/>
                <a:cs typeface="+mj-cs"/>
              </a:rPr>
              <a:t>https://johnhiltoniii.com/thebookofmormon</a:t>
            </a:r>
          </a:p>
        </p:txBody>
      </p:sp>
    </p:spTree>
    <p:extLst>
      <p:ext uri="{BB962C8B-B14F-4D97-AF65-F5344CB8AC3E}">
        <p14:creationId xmlns:p14="http://schemas.microsoft.com/office/powerpoint/2010/main" val="225081329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15255</TotalTime>
  <Words>4650</Words>
  <Application>Microsoft Office PowerPoint</Application>
  <PresentationFormat>Widescreen</PresentationFormat>
  <Paragraphs>498</Paragraphs>
  <Slides>80</Slides>
  <Notes>73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80</vt:i4>
      </vt:variant>
    </vt:vector>
  </HeadingPairs>
  <TitlesOfParts>
    <vt:vector size="87" baseType="lpstr">
      <vt:lpstr>Arial</vt:lpstr>
      <vt:lpstr>Calibri</vt:lpstr>
      <vt:lpstr>Calibri Light</vt:lpstr>
      <vt:lpstr>Georgia</vt:lpstr>
      <vt:lpstr>Wingdings</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 asked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free resources related to this video, please visit https://johnhiltoniii.com/TheBookofMormon </vt:lpstr>
      <vt:lpstr>https://johnhiltoniii.com/SeekingJesus</vt:lpstr>
      <vt:lpstr>This video is not produced or endorsed by Brigham Young University or the Church of Jesus Christ of Latter-day Saints.  John Hilton III is solely responsible  for its contents</vt:lpstr>
    </vt:vector>
  </TitlesOfParts>
  <Company>Hilton Family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Mormon Exposes the Enemies of Christ</dc:title>
  <dc:creator>John Hilton III</dc:creator>
  <cp:lastModifiedBy>John Hilton</cp:lastModifiedBy>
  <cp:revision>324</cp:revision>
  <dcterms:created xsi:type="dcterms:W3CDTF">2003-03-16T15:10:00Z</dcterms:created>
  <dcterms:modified xsi:type="dcterms:W3CDTF">2024-06-07T19:32:52Z</dcterms:modified>
</cp:coreProperties>
</file>