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2"/>
  </p:notesMasterIdLst>
  <p:sldIdLst>
    <p:sldId id="1028" r:id="rId2"/>
    <p:sldId id="1291" r:id="rId3"/>
    <p:sldId id="1292" r:id="rId4"/>
    <p:sldId id="1029" r:id="rId5"/>
    <p:sldId id="1385" r:id="rId6"/>
    <p:sldId id="1386" r:id="rId7"/>
    <p:sldId id="1021" r:id="rId8"/>
    <p:sldId id="275" r:id="rId9"/>
    <p:sldId id="1025" r:id="rId10"/>
    <p:sldId id="1031" r:id="rId11"/>
    <p:sldId id="1023" r:id="rId12"/>
    <p:sldId id="1007" r:id="rId13"/>
    <p:sldId id="1008" r:id="rId14"/>
    <p:sldId id="1009" r:id="rId15"/>
    <p:sldId id="1294" r:id="rId16"/>
    <p:sldId id="1006" r:id="rId17"/>
    <p:sldId id="263" r:id="rId18"/>
    <p:sldId id="1288" r:id="rId19"/>
    <p:sldId id="1303" r:id="rId20"/>
    <p:sldId id="1388" r:id="rId21"/>
    <p:sldId id="1389" r:id="rId22"/>
    <p:sldId id="1301" r:id="rId23"/>
    <p:sldId id="1390" r:id="rId24"/>
    <p:sldId id="1033" r:id="rId25"/>
    <p:sldId id="1266" r:id="rId26"/>
    <p:sldId id="1304" r:id="rId27"/>
    <p:sldId id="1026" r:id="rId28"/>
    <p:sldId id="961" r:id="rId29"/>
    <p:sldId id="1018" r:id="rId30"/>
    <p:sldId id="1019" r:id="rId31"/>
    <p:sldId id="281" r:id="rId32"/>
    <p:sldId id="1387" r:id="rId33"/>
    <p:sldId id="290" r:id="rId34"/>
    <p:sldId id="1391" r:id="rId35"/>
    <p:sldId id="1392" r:id="rId36"/>
    <p:sldId id="1393" r:id="rId37"/>
    <p:sldId id="1394" r:id="rId38"/>
    <p:sldId id="1384" r:id="rId39"/>
    <p:sldId id="1286" r:id="rId40"/>
    <p:sldId id="1287" r:id="rId41"/>
    <p:sldId id="1024" r:id="rId42"/>
    <p:sldId id="1035" r:id="rId43"/>
    <p:sldId id="1034" r:id="rId44"/>
    <p:sldId id="1037" r:id="rId45"/>
    <p:sldId id="1038" r:id="rId46"/>
    <p:sldId id="1039" r:id="rId47"/>
    <p:sldId id="1040" r:id="rId48"/>
    <p:sldId id="1041" r:id="rId49"/>
    <p:sldId id="1042" r:id="rId50"/>
    <p:sldId id="1027" r:id="rId51"/>
    <p:sldId id="1267" r:id="rId52"/>
    <p:sldId id="1289" r:id="rId53"/>
    <p:sldId id="1400" r:id="rId54"/>
    <p:sldId id="1401" r:id="rId55"/>
    <p:sldId id="1402" r:id="rId56"/>
    <p:sldId id="1403" r:id="rId57"/>
    <p:sldId id="1404" r:id="rId58"/>
    <p:sldId id="1405" r:id="rId59"/>
    <p:sldId id="1406" r:id="rId60"/>
    <p:sldId id="1407" r:id="rId61"/>
    <p:sldId id="1408" r:id="rId62"/>
    <p:sldId id="1410" r:id="rId63"/>
    <p:sldId id="1411" r:id="rId64"/>
    <p:sldId id="1302" r:id="rId65"/>
    <p:sldId id="1281" r:id="rId66"/>
    <p:sldId id="1282" r:id="rId67"/>
    <p:sldId id="1280" r:id="rId68"/>
    <p:sldId id="1290" r:id="rId69"/>
    <p:sldId id="1284" r:id="rId70"/>
    <p:sldId id="1352"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76006" autoAdjust="0"/>
  </p:normalViewPr>
  <p:slideViewPr>
    <p:cSldViewPr snapToGrid="0">
      <p:cViewPr varScale="1">
        <p:scale>
          <a:sx n="46" d="100"/>
          <a:sy n="46" d="100"/>
        </p:scale>
        <p:origin x="122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83BE8F-D707-432A-A9D0-836D2AAD74D8}"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92AFB-CCB7-41E6-BF6F-E17A0E5BBC67}" type="slidenum">
              <a:rPr lang="en-US" smtClean="0"/>
              <a:t>‹#›</a:t>
            </a:fld>
            <a:endParaRPr lang="en-US"/>
          </a:p>
        </p:txBody>
      </p:sp>
    </p:spTree>
    <p:extLst>
      <p:ext uri="{BB962C8B-B14F-4D97-AF65-F5344CB8AC3E}">
        <p14:creationId xmlns:p14="http://schemas.microsoft.com/office/powerpoint/2010/main" val="68657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splash.com/s/photos/maggots"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flickr.com/photos/69283568@N03/6603536101" TargetMode="External"/><Relationship Id="rId4" Type="http://schemas.openxmlformats.org/officeDocument/2006/relationships/hyperlink" Target="https://www.youtube.com/watch?v=UfQy5OIByac"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ki/File:HippolytusStatue.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William_Miller.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mmons.wikimedia.org/wiki/File:Jim_Jones_in_1977.jpg" TargetMode="External"/><Relationship Id="rId7" Type="http://schemas.openxmlformats.org/officeDocument/2006/relationships/hyperlink" Target="https://commons.wikimedia.org/wiki/File:David_koresh.jpg"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npr.org/2013/04/20/178063471/two-decades-later-some-branch-davidians-still-believe" TargetMode="External"/><Relationship Id="rId5" Type="http://schemas.openxmlformats.org/officeDocument/2006/relationships/hyperlink" Target="https://www.britannica.com/topic/Peoples-Temple" TargetMode="External"/><Relationship Id="rId4" Type="http://schemas.openxmlformats.org/officeDocument/2006/relationships/hyperlink" Target="https://commons.wikimedia.org/wiki/User:Edmunddante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s/photos/maggots"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flickr.com/photos/69283568@N03/6603536101" TargetMode="External"/><Relationship Id="rId4" Type="http://schemas.openxmlformats.org/officeDocument/2006/relationships/hyperlink" Target="https://www.youtube.com/watch?v=UfQy5OIByac"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newsroom.churchofjesuschrist.org/ldsnewsroom/eng/background-information/leader-biographies/elder-neil-l-andersen"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thechurchnews.com/leaders-and-ministry/2022-03-09/elder-andersen-mtc-shares-lists-scriptures-parables-testimonies-asks-missionaries-to-create-own-245573"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Separation_of_Sheep_and_Goats_MET_cdi24-144-4s1.jp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s/photos/maggots"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flickr.com/photos/69283568@N03/6603536101" TargetMode="External"/><Relationship Id="rId4" Type="http://schemas.openxmlformats.org/officeDocument/2006/relationships/hyperlink" Target="https://www.youtube.com/watch?v=UfQy5OIByac"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stockvault.net/user/profile/161904"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creativecommons.org/publicdomain/zero/1.0/"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ommons.wikimedia.org/wiki/File:Peary1943BayonetCrpd6996985447_054ffcd41d_k.jp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fineartamerica.com/featured/the-returning-king-todd-l-thomas.html"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fineartamerica.com/featured/the-returning-king-todd-l-thomas.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fineartamerica.com/featured/the-returning-king-todd-l-thomas.html"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vm4xx6P56H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fineartamerica.com/featured/the-returning-king-todd-l-thomas.htm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commons.wikimedia.org/wiki/File:La_J%C3%A9rusalem_c%C3%A9leste_(2).jpg"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ommons.wikimedia.org/w/index.php?title=User:Octave_444&amp;action=edit&amp;redlink=1"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commons.wikimedia.org/wiki/File:La_J%C3%A9rusalem_c%C3%A9leste_(2).jpg"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commons.wikimedia.org/w/index.php?title=User:Octave_444&amp;action=edit&amp;redlink=1"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commons.wikimedia.org/wiki/File:La_J%C3%A9rusalem_c%C3%A9leste_(2).jpg"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s://commons.wikimedia.org/w/index.php?title=User:Octave_444&amp;action=edit&amp;redlink=1"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commons.wikimedia.org/wiki/File:La_J%C3%A9rusalem_c%C3%A9leste_(2).jpg"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commons.wikimedia.org/w/index.php?title=User:Octave_444&amp;action=edit&amp;redlink=1"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File:Pyrrho_in_Thomas_Stanley_History_of_Philosophy.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Maggots: </a:t>
            </a:r>
            <a:r>
              <a:rPr lang="en-US" dirty="0">
                <a:hlinkClick r:id="rId3"/>
              </a:rPr>
              <a:t>https://unsplash.com/s/photos/maggots</a:t>
            </a:r>
            <a:endParaRPr lang="en-US" dirty="0">
              <a:cs typeface="Calibri"/>
            </a:endParaRPr>
          </a:p>
          <a:p>
            <a:r>
              <a:rPr lang="en-US" dirty="0">
                <a:cs typeface="Calibri"/>
              </a:rPr>
              <a:t>Hail: </a:t>
            </a:r>
            <a:r>
              <a:rPr lang="en-US" dirty="0">
                <a:hlinkClick r:id="rId4"/>
              </a:rPr>
              <a:t>https://www.youtube.com/watch?v=UfQy5OIByac</a:t>
            </a:r>
            <a:endParaRPr lang="en-US" dirty="0">
              <a:cs typeface="Calibri"/>
            </a:endParaRPr>
          </a:p>
          <a:p>
            <a:r>
              <a:rPr lang="en-US" dirty="0">
                <a:cs typeface="Calibri"/>
              </a:rPr>
              <a:t>Fly: </a:t>
            </a:r>
            <a:r>
              <a:rPr lang="en-US" dirty="0">
                <a:hlinkClick r:id="rId5"/>
              </a:rPr>
              <a:t>https://www.flickr.com/photos/69283568@N03/6603536101</a:t>
            </a:r>
            <a:endParaRPr lang="en-US" dirty="0"/>
          </a:p>
          <a:p>
            <a:r>
              <a:rPr lang="en-US" dirty="0"/>
              <a:t>Cricket: https://commons.wikimedia.org/wiki/File:Stenopelmatus_fuscus_(Jerusalem_Cricket).jpg</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1</a:t>
            </a:fld>
            <a:endParaRPr lang="en-US"/>
          </a:p>
        </p:txBody>
      </p:sp>
    </p:spTree>
    <p:extLst>
      <p:ext uri="{BB962C8B-B14F-4D97-AF65-F5344CB8AC3E}">
        <p14:creationId xmlns:p14="http://schemas.microsoft.com/office/powerpoint/2010/main" val="2605003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https://commons.wikimedia.org/wiki/File:HippolytusStatue.JPG</a:t>
            </a:r>
            <a:endParaRPr lang="en-US" dirty="0"/>
          </a:p>
          <a:p>
            <a:r>
              <a:rPr lang="en-US" dirty="0">
                <a:cs typeface="Calibri"/>
              </a:rPr>
              <a:t>Unknown artist</a:t>
            </a:r>
          </a:p>
        </p:txBody>
      </p:sp>
      <p:sp>
        <p:nvSpPr>
          <p:cNvPr id="4" name="Slide Number Placeholder 3"/>
          <p:cNvSpPr>
            <a:spLocks noGrp="1"/>
          </p:cNvSpPr>
          <p:nvPr>
            <p:ph type="sldNum" sz="quarter" idx="5"/>
          </p:nvPr>
        </p:nvSpPr>
        <p:spPr/>
        <p:txBody>
          <a:bodyPr/>
          <a:lstStyle/>
          <a:p>
            <a:fld id="{8F992AFB-CCB7-41E6-BF6F-E17A0E5BBC67}" type="slidenum">
              <a:rPr lang="en-US" smtClean="0"/>
              <a:t>12</a:t>
            </a:fld>
            <a:endParaRPr lang="en-US"/>
          </a:p>
        </p:txBody>
      </p:sp>
    </p:spTree>
    <p:extLst>
      <p:ext uri="{BB962C8B-B14F-4D97-AF65-F5344CB8AC3E}">
        <p14:creationId xmlns:p14="http://schemas.microsoft.com/office/powerpoint/2010/main" val="2874128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https://commons.wikimedia.org/wiki/File:Meister_der_Reichenauer_Schule_002_(cropped).jpg</a:t>
            </a:r>
          </a:p>
        </p:txBody>
      </p:sp>
      <p:sp>
        <p:nvSpPr>
          <p:cNvPr id="4" name="Slide Number Placeholder 3"/>
          <p:cNvSpPr>
            <a:spLocks noGrp="1"/>
          </p:cNvSpPr>
          <p:nvPr>
            <p:ph type="sldNum" sz="quarter" idx="5"/>
          </p:nvPr>
        </p:nvSpPr>
        <p:spPr/>
        <p:txBody>
          <a:bodyPr/>
          <a:lstStyle/>
          <a:p>
            <a:fld id="{8F992AFB-CCB7-41E6-BF6F-E17A0E5BBC67}" type="slidenum">
              <a:rPr lang="en-US" smtClean="0"/>
              <a:t>13</a:t>
            </a:fld>
            <a:endParaRPr lang="en-US"/>
          </a:p>
        </p:txBody>
      </p:sp>
    </p:spTree>
    <p:extLst>
      <p:ext uri="{BB962C8B-B14F-4D97-AF65-F5344CB8AC3E}">
        <p14:creationId xmlns:p14="http://schemas.microsoft.com/office/powerpoint/2010/main" val="3809280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https://commons.wikimedia.org/wiki/File:William_Miller.jpg</a:t>
            </a:r>
            <a:endParaRPr lang="en-US"/>
          </a:p>
          <a:p>
            <a:r>
              <a:rPr lang="en-US" dirty="0">
                <a:cs typeface="Calibri"/>
              </a:rPr>
              <a:t>Unknown artist</a:t>
            </a:r>
          </a:p>
        </p:txBody>
      </p:sp>
      <p:sp>
        <p:nvSpPr>
          <p:cNvPr id="4" name="Slide Number Placeholder 3"/>
          <p:cNvSpPr>
            <a:spLocks noGrp="1"/>
          </p:cNvSpPr>
          <p:nvPr>
            <p:ph type="sldNum" sz="quarter" idx="5"/>
          </p:nvPr>
        </p:nvSpPr>
        <p:spPr/>
        <p:txBody>
          <a:bodyPr/>
          <a:lstStyle/>
          <a:p>
            <a:fld id="{8F992AFB-CCB7-41E6-BF6F-E17A0E5BBC67}" type="slidenum">
              <a:rPr lang="en-US" smtClean="0"/>
              <a:t>14</a:t>
            </a:fld>
            <a:endParaRPr lang="en-US"/>
          </a:p>
        </p:txBody>
      </p:sp>
    </p:spTree>
    <p:extLst>
      <p:ext uri="{BB962C8B-B14F-4D97-AF65-F5344CB8AC3E}">
        <p14:creationId xmlns:p14="http://schemas.microsoft.com/office/powerpoint/2010/main" val="411965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Prediction by American Christian radio host Harold Camping did not come to pass.</a:t>
            </a:r>
          </a:p>
          <a:p>
            <a:r>
              <a:rPr lang="en-US" dirty="0"/>
              <a:t>https://commons.wikimedia.org/wiki/File:Judgment_Day_21_May_2011_(English).jpg</a:t>
            </a:r>
          </a:p>
        </p:txBody>
      </p:sp>
      <p:sp>
        <p:nvSpPr>
          <p:cNvPr id="4" name="Slide Number Placeholder 3"/>
          <p:cNvSpPr>
            <a:spLocks noGrp="1"/>
          </p:cNvSpPr>
          <p:nvPr>
            <p:ph type="sldNum" sz="quarter" idx="5"/>
          </p:nvPr>
        </p:nvSpPr>
        <p:spPr/>
        <p:txBody>
          <a:bodyPr/>
          <a:lstStyle/>
          <a:p>
            <a:fld id="{8F992AFB-CCB7-41E6-BF6F-E17A0E5BBC67}" type="slidenum">
              <a:rPr lang="en-US" smtClean="0"/>
              <a:t>15</a:t>
            </a:fld>
            <a:endParaRPr lang="en-US"/>
          </a:p>
        </p:txBody>
      </p:sp>
    </p:spTree>
    <p:extLst>
      <p:ext uri="{BB962C8B-B14F-4D97-AF65-F5344CB8AC3E}">
        <p14:creationId xmlns:p14="http://schemas.microsoft.com/office/powerpoint/2010/main" val="144822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https://commons.wikimedia.org/wiki/File:Our_day_in_the_light_of_prophecy_and_providence_-_Christ_coming_in_glory.jpg</a:t>
            </a:r>
          </a:p>
        </p:txBody>
      </p:sp>
      <p:sp>
        <p:nvSpPr>
          <p:cNvPr id="4" name="Slide Number Placeholder 3"/>
          <p:cNvSpPr>
            <a:spLocks noGrp="1"/>
          </p:cNvSpPr>
          <p:nvPr>
            <p:ph type="sldNum" sz="quarter" idx="5"/>
          </p:nvPr>
        </p:nvSpPr>
        <p:spPr/>
        <p:txBody>
          <a:bodyPr/>
          <a:lstStyle/>
          <a:p>
            <a:fld id="{8F992AFB-CCB7-41E6-BF6F-E17A0E5BBC67}" type="slidenum">
              <a:rPr lang="en-US" smtClean="0"/>
              <a:t>16</a:t>
            </a:fld>
            <a:endParaRPr lang="en-US"/>
          </a:p>
        </p:txBody>
      </p:sp>
    </p:spTree>
    <p:extLst>
      <p:ext uri="{BB962C8B-B14F-4D97-AF65-F5344CB8AC3E}">
        <p14:creationId xmlns:p14="http://schemas.microsoft.com/office/powerpoint/2010/main" val="11251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17</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77631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18</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endParaRPr lang="en-US" dirty="0">
              <a:latin typeface="Georgia"/>
            </a:endParaRPr>
          </a:p>
          <a:p>
            <a:r>
              <a:rPr lang="en-US" dirty="0">
                <a:latin typeface="Georgia"/>
                <a:cs typeface="Calibri" panose="020F0502020204030204"/>
              </a:rPr>
              <a:t>Jim jones: </a:t>
            </a:r>
            <a:r>
              <a:rPr lang="en-US" dirty="0">
                <a:hlinkClick r:id="rId3"/>
              </a:rPr>
              <a:t>https://commons.wikimedia.org/wiki/File:Jim_Jones_in_1977.jpg</a:t>
            </a:r>
            <a:endParaRPr lang="en-US" dirty="0">
              <a:cs typeface="Calibri" panose="020F0502020204030204"/>
              <a:hlinkClick r:id="rId3"/>
            </a:endParaRPr>
          </a:p>
          <a:p>
            <a:r>
              <a:rPr lang="en-US" dirty="0">
                <a:cs typeface="Calibri" panose="020F0502020204030204"/>
              </a:rPr>
              <a:t>By </a:t>
            </a:r>
            <a:r>
              <a:rPr lang="en-US" u="sng" dirty="0">
                <a:hlinkClick r:id="rId4"/>
              </a:rPr>
              <a:t>Nancy Wong</a:t>
            </a:r>
            <a:endParaRPr lang="en-US" dirty="0">
              <a:cs typeface="Calibri" panose="020F0502020204030204"/>
            </a:endParaRPr>
          </a:p>
          <a:p>
            <a:endParaRPr lang="en-US" u="sng" dirty="0">
              <a:cs typeface="Calibri" panose="020F0502020204030204"/>
            </a:endParaRPr>
          </a:p>
          <a:p>
            <a:r>
              <a:rPr lang="en-US" u="sng" dirty="0">
                <a:cs typeface="Calibri" panose="020F0502020204030204"/>
              </a:rPr>
              <a:t>Massacre: </a:t>
            </a:r>
            <a:r>
              <a:rPr lang="en-US" dirty="0">
                <a:hlinkClick r:id="rId5"/>
              </a:rPr>
              <a:t>https://www.britannica.com/topic/Peoples-Temple</a:t>
            </a:r>
            <a:endParaRPr lang="en-US" u="sng" dirty="0">
              <a:cs typeface="Calibri" panose="020F0502020204030204"/>
            </a:endParaRPr>
          </a:p>
          <a:p>
            <a:r>
              <a:rPr lang="en-US" dirty="0">
                <a:cs typeface="Calibri" panose="020F0502020204030204"/>
              </a:rPr>
              <a:t>By </a:t>
            </a:r>
            <a:r>
              <a:rPr lang="en-US" i="1" dirty="0"/>
              <a:t>Frank Johnston/AP Images</a:t>
            </a:r>
            <a:endParaRPr lang="en-US" dirty="0">
              <a:cs typeface="Calibri" panose="020F0502020204030204"/>
            </a:endParaRPr>
          </a:p>
          <a:p>
            <a:endParaRPr lang="en-US" i="1" dirty="0">
              <a:cs typeface="Calibri" panose="020F0502020204030204"/>
            </a:endParaRPr>
          </a:p>
          <a:p>
            <a:r>
              <a:rPr lang="en-US" i="1" dirty="0">
                <a:cs typeface="Calibri" panose="020F0502020204030204"/>
              </a:rPr>
              <a:t>Waco: </a:t>
            </a:r>
            <a:r>
              <a:rPr lang="en-US" dirty="0">
                <a:hlinkClick r:id="rId6"/>
              </a:rPr>
              <a:t>https://www.npr.org/2013/04/20/178063471/two-decades-later-some-branch-davidians-still-believe</a:t>
            </a:r>
            <a:endParaRPr lang="en-US" i="1" dirty="0">
              <a:cs typeface="Calibri" panose="020F0502020204030204"/>
            </a:endParaRPr>
          </a:p>
          <a:p>
            <a:r>
              <a:rPr lang="en-US" i="1" dirty="0"/>
              <a:t>Susan Weems/AP Images</a:t>
            </a:r>
            <a:endParaRPr lang="en-US" dirty="0"/>
          </a:p>
          <a:p>
            <a:r>
              <a:rPr lang="en-US" dirty="0">
                <a:cs typeface="Calibri" panose="020F0502020204030204"/>
              </a:rPr>
              <a:t>David </a:t>
            </a:r>
            <a:r>
              <a:rPr lang="en-US" dirty="0" err="1">
                <a:cs typeface="Calibri" panose="020F0502020204030204"/>
              </a:rPr>
              <a:t>koresh</a:t>
            </a:r>
            <a:r>
              <a:rPr lang="en-US" dirty="0">
                <a:cs typeface="Calibri" panose="020F0502020204030204"/>
              </a:rPr>
              <a:t>:  </a:t>
            </a:r>
            <a:r>
              <a:rPr lang="en-US" dirty="0">
                <a:hlinkClick r:id="rId7"/>
              </a:rPr>
              <a:t>https://commons.wikimedia.org/wiki/File:David_koresh.jpg</a:t>
            </a:r>
            <a:endParaRPr lang="en-US" dirty="0">
              <a:cs typeface="Calibri" panose="020F0502020204030204"/>
            </a:endParaRPr>
          </a:p>
          <a:p>
            <a:r>
              <a:rPr lang="en-US" dirty="0"/>
              <a:t>McLennan County Sheriff's Office.</a:t>
            </a:r>
          </a:p>
          <a:p>
            <a:endParaRPr lang="en-US" dirty="0">
              <a:cs typeface="Calibri" panose="020F0502020204030204"/>
            </a:endParaRPr>
          </a:p>
        </p:txBody>
      </p:sp>
    </p:spTree>
    <p:extLst>
      <p:ext uri="{BB962C8B-B14F-4D97-AF65-F5344CB8AC3E}">
        <p14:creationId xmlns:p14="http://schemas.microsoft.com/office/powerpoint/2010/main" val="257007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https://pixabay.com/photos/deer-fawn-whitetail-5373523/</a:t>
            </a:r>
          </a:p>
          <a:p>
            <a:r>
              <a:rPr lang="en-US" dirty="0"/>
              <a:t>https://pixabay.com/photos/shark-animal-danger-teeth-fish-674867/</a:t>
            </a:r>
          </a:p>
          <a:p>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19</a:t>
            </a:fld>
            <a:endParaRPr lang="en-US"/>
          </a:p>
        </p:txBody>
      </p:sp>
    </p:spTree>
    <p:extLst>
      <p:ext uri="{BB962C8B-B14F-4D97-AF65-F5344CB8AC3E}">
        <p14:creationId xmlns:p14="http://schemas.microsoft.com/office/powerpoint/2010/main" val="231376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20</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With all these warnings of deception, WHAT DO WE DO?</a:t>
            </a:r>
            <a:endParaRPr lang="en-US" dirty="0">
              <a:cs typeface="Calibri" panose="020F0502020204030204"/>
            </a:endParaRPr>
          </a:p>
        </p:txBody>
      </p:sp>
    </p:spTree>
    <p:extLst>
      <p:ext uri="{BB962C8B-B14F-4D97-AF65-F5344CB8AC3E}">
        <p14:creationId xmlns:p14="http://schemas.microsoft.com/office/powerpoint/2010/main" val="2287137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21</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With all these warnings of deception, WHAT DO WE DO?</a:t>
            </a:r>
            <a:endParaRPr lang="en-US" dirty="0">
              <a:cs typeface="Calibri" panose="020F0502020204030204"/>
            </a:endParaRPr>
          </a:p>
        </p:txBody>
      </p:sp>
    </p:spTree>
    <p:extLst>
      <p:ext uri="{BB962C8B-B14F-4D97-AF65-F5344CB8AC3E}">
        <p14:creationId xmlns:p14="http://schemas.microsoft.com/office/powerpoint/2010/main" val="4113897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Maggots: </a:t>
            </a:r>
            <a:r>
              <a:rPr lang="en-US" dirty="0">
                <a:hlinkClick r:id="rId3"/>
              </a:rPr>
              <a:t>https://unsplash.com/s/photos/maggots</a:t>
            </a:r>
            <a:endParaRPr lang="en-US" dirty="0">
              <a:cs typeface="Calibri"/>
            </a:endParaRPr>
          </a:p>
          <a:p>
            <a:r>
              <a:rPr lang="en-US" dirty="0">
                <a:cs typeface="Calibri"/>
              </a:rPr>
              <a:t>Hail: </a:t>
            </a:r>
            <a:r>
              <a:rPr lang="en-US" dirty="0">
                <a:hlinkClick r:id="rId4"/>
              </a:rPr>
              <a:t>https://www.youtube.com/watch?v=UfQy5OIByac</a:t>
            </a:r>
            <a:endParaRPr lang="en-US" dirty="0">
              <a:cs typeface="Calibri"/>
            </a:endParaRPr>
          </a:p>
          <a:p>
            <a:r>
              <a:rPr lang="en-US" dirty="0">
                <a:cs typeface="Calibri"/>
              </a:rPr>
              <a:t>Fly: </a:t>
            </a:r>
            <a:r>
              <a:rPr lang="en-US" dirty="0">
                <a:hlinkClick r:id="rId5"/>
              </a:rPr>
              <a:t>https://www.flickr.com/photos/69283568@N03/6603536101</a:t>
            </a:r>
            <a:endParaRPr lang="en-US" dirty="0"/>
          </a:p>
          <a:p>
            <a:r>
              <a:rPr lang="en-US" dirty="0"/>
              <a:t>Cricket: https://commons.wikimedia.org/wiki/File:Stenopelmatus_fuscus_(Jerusalem_Cricket).jpg</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2</a:t>
            </a:fld>
            <a:endParaRPr lang="en-US"/>
          </a:p>
        </p:txBody>
      </p:sp>
    </p:spTree>
    <p:extLst>
      <p:ext uri="{BB962C8B-B14F-4D97-AF65-F5344CB8AC3E}">
        <p14:creationId xmlns:p14="http://schemas.microsoft.com/office/powerpoint/2010/main" val="1889586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22</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With all these warnings of deception, WHAT DO WE DO?</a:t>
            </a:r>
            <a:endParaRPr lang="en-US" dirty="0">
              <a:cs typeface="Calibri" panose="020F0502020204030204"/>
            </a:endParaRPr>
          </a:p>
        </p:txBody>
      </p:sp>
    </p:spTree>
    <p:extLst>
      <p:ext uri="{BB962C8B-B14F-4D97-AF65-F5344CB8AC3E}">
        <p14:creationId xmlns:p14="http://schemas.microsoft.com/office/powerpoint/2010/main" val="3399118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BEC462-11C2-43A8-8595-BF723F2840A9}" type="slidenum">
              <a:rPr lang="en-US"/>
              <a:pPr/>
              <a:t>23</a:t>
            </a:fld>
            <a:endParaRPr lang="en-US"/>
          </a:p>
        </p:txBody>
      </p:sp>
      <p:sp>
        <p:nvSpPr>
          <p:cNvPr id="202754" name="Rectangle 2"/>
          <p:cNvSpPr>
            <a:spLocks noGrp="1" noRot="1" noChangeAspect="1" noChangeArrowheads="1" noTextEdit="1"/>
          </p:cNvSpPr>
          <p:nvPr>
            <p:ph type="sldImg"/>
          </p:nvPr>
        </p:nvSpPr>
        <p:spPr>
          <a:xfrm>
            <a:off x="381000" y="685800"/>
            <a:ext cx="6096000" cy="3429000"/>
          </a:xfrm>
          <a:ln/>
        </p:spPr>
      </p:sp>
      <p:sp>
        <p:nvSpPr>
          <p:cNvPr id="202755"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With all these warnings of deception, WHAT DO WE DO?</a:t>
            </a:r>
            <a:endParaRPr lang="en-US" dirty="0">
              <a:cs typeface="Calibri" panose="020F0502020204030204"/>
            </a:endParaRPr>
          </a:p>
        </p:txBody>
      </p:sp>
    </p:spTree>
    <p:extLst>
      <p:ext uri="{BB962C8B-B14F-4D97-AF65-F5344CB8AC3E}">
        <p14:creationId xmlns:p14="http://schemas.microsoft.com/office/powerpoint/2010/main" val="96623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https://www.istockphoto.com/photo/woman-holding-an-open-book-bursting-with-light-gm921871490-253127410</a:t>
            </a:r>
          </a:p>
        </p:txBody>
      </p:sp>
      <p:sp>
        <p:nvSpPr>
          <p:cNvPr id="4" name="Slide Number Placeholder 3"/>
          <p:cNvSpPr>
            <a:spLocks noGrp="1"/>
          </p:cNvSpPr>
          <p:nvPr>
            <p:ph type="sldNum" sz="quarter" idx="5"/>
          </p:nvPr>
        </p:nvSpPr>
        <p:spPr/>
        <p:txBody>
          <a:bodyPr/>
          <a:lstStyle/>
          <a:p>
            <a:fld id="{8F992AFB-CCB7-41E6-BF6F-E17A0E5BBC67}" type="slidenum">
              <a:rPr lang="en-US" smtClean="0"/>
              <a:t>24</a:t>
            </a:fld>
            <a:endParaRPr lang="en-US"/>
          </a:p>
        </p:txBody>
      </p:sp>
    </p:spTree>
    <p:extLst>
      <p:ext uri="{BB962C8B-B14F-4D97-AF65-F5344CB8AC3E}">
        <p14:creationId xmlns:p14="http://schemas.microsoft.com/office/powerpoint/2010/main" val="2649054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900" indent="0">
              <a:buNone/>
            </a:pPr>
            <a:r>
              <a:rPr lang="en-US" dirty="0"/>
              <a:t>Jesus told us one way to strengthen our personal foundations: </a:t>
            </a:r>
            <a:r>
              <a:rPr lang="en-US" sz="1200" dirty="0"/>
              <a:t>“Whoso </a:t>
            </a:r>
            <a:r>
              <a:rPr lang="en-US" sz="1200" dirty="0" err="1"/>
              <a:t>treasureth</a:t>
            </a:r>
            <a:r>
              <a:rPr lang="en-US" sz="1200" dirty="0"/>
              <a:t> up my word, shall not be deceived.”</a:t>
            </a:r>
          </a:p>
          <a:p>
            <a:pPr marL="36900" indent="0">
              <a:buNone/>
            </a:pPr>
            <a:r>
              <a:rPr lang="en-US" dirty="0"/>
              <a:t>(Joseph Smith—Matthew 1:37)</a:t>
            </a:r>
          </a:p>
          <a:p>
            <a:endParaRPr lang="en-US" dirty="0"/>
          </a:p>
        </p:txBody>
      </p:sp>
      <p:sp>
        <p:nvSpPr>
          <p:cNvPr id="4" name="Slide Number Placeholder 3"/>
          <p:cNvSpPr>
            <a:spLocks noGrp="1"/>
          </p:cNvSpPr>
          <p:nvPr>
            <p:ph type="sldNum" sz="quarter" idx="5"/>
          </p:nvPr>
        </p:nvSpPr>
        <p:spPr/>
        <p:txBody>
          <a:bodyPr/>
          <a:lstStyle/>
          <a:p>
            <a:pPr>
              <a:defRPr/>
            </a:pPr>
            <a:fld id="{1CA4F710-7DAD-4754-BC07-61940B805C0E}" type="slidenum">
              <a:rPr lang="en-US" altLang="en-US" smtClean="0"/>
              <a:pPr>
                <a:defRPr/>
              </a:pPr>
              <a:t>25</a:t>
            </a:fld>
            <a:endParaRPr lang="en-US" altLang="en-US"/>
          </a:p>
        </p:txBody>
      </p:sp>
    </p:spTree>
    <p:extLst>
      <p:ext uri="{BB962C8B-B14F-4D97-AF65-F5344CB8AC3E}">
        <p14:creationId xmlns:p14="http://schemas.microsoft.com/office/powerpoint/2010/main" val="3767039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Image: </a:t>
            </a:r>
            <a:r>
              <a:rPr lang="en-US" dirty="0">
                <a:hlinkClick r:id="rId3"/>
              </a:rPr>
              <a:t>https://newsroom.churchofjesuschrist.org/ldsnewsroom/eng/background-information/leader-biographies/elder-neil-l-andersen</a:t>
            </a:r>
            <a:endParaRPr lang="en-US" dirty="0">
              <a:cs typeface="Calibri" panose="020F0502020204030204"/>
            </a:endParaRPr>
          </a:p>
          <a:p>
            <a:endParaRPr lang="en-US" dirty="0">
              <a:cs typeface="Calibri" panose="020F0502020204030204"/>
            </a:endParaRPr>
          </a:p>
          <a:p>
            <a:r>
              <a:rPr lang="en-US" sz="1800" u="sng" dirty="0">
                <a:solidFill>
                  <a:srgbClr val="000000"/>
                </a:solidFill>
                <a:effectLst/>
                <a:latin typeface="Times New Roman" panose="02020603050405020304" pitchFamily="18" charset="0"/>
                <a:ea typeface="Times New Roman" panose="02020603050405020304" pitchFamily="18" charset="0"/>
                <a:hlinkClick r:id="rId4"/>
              </a:rPr>
              <a:t>https://www.thechurchnews.com/leaders-and-ministry/2022-03-09/elder-andersen-mtc-shares-lists-scriptures-parables-testimonies-asks-missionaries-to-create-own-245573</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dirty="0">
              <a:cs typeface="Calibri" panose="020F0502020204030204"/>
            </a:endParaRP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26</a:t>
            </a:fld>
            <a:endParaRPr lang="en-US"/>
          </a:p>
        </p:txBody>
      </p:sp>
    </p:spTree>
    <p:extLst>
      <p:ext uri="{BB962C8B-B14F-4D97-AF65-F5344CB8AC3E}">
        <p14:creationId xmlns:p14="http://schemas.microsoft.com/office/powerpoint/2010/main" val="228651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9A3D8A-7D3C-43A8-A338-A6FC14B8FD23}" type="slidenum">
              <a:rPr lang="en-US"/>
              <a:pPr/>
              <a:t>29</a:t>
            </a:fld>
            <a:endParaRPr lang="en-US"/>
          </a:p>
        </p:txBody>
      </p:sp>
      <p:sp>
        <p:nvSpPr>
          <p:cNvPr id="221186" name="Rectangle 2"/>
          <p:cNvSpPr>
            <a:spLocks noGrp="1" noRot="1" noChangeAspect="1" noChangeArrowheads="1" noTextEdit="1"/>
          </p:cNvSpPr>
          <p:nvPr>
            <p:ph type="sldImg"/>
          </p:nvPr>
        </p:nvSpPr>
        <p:spPr>
          <a:xfrm>
            <a:off x="381000" y="685800"/>
            <a:ext cx="6096000" cy="3429000"/>
          </a:xfrm>
          <a:ln/>
        </p:spPr>
      </p:sp>
      <p:sp>
        <p:nvSpPr>
          <p:cNvPr id="2211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65443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9A3D8A-7D3C-43A8-A338-A6FC14B8FD23}" type="slidenum">
              <a:rPr lang="en-US"/>
              <a:pPr/>
              <a:t>30</a:t>
            </a:fld>
            <a:endParaRPr lang="en-US"/>
          </a:p>
        </p:txBody>
      </p:sp>
      <p:sp>
        <p:nvSpPr>
          <p:cNvPr id="221186" name="Rectangle 2"/>
          <p:cNvSpPr>
            <a:spLocks noGrp="1" noRot="1" noChangeAspect="1" noChangeArrowheads="1" noTextEdit="1"/>
          </p:cNvSpPr>
          <p:nvPr>
            <p:ph type="sldImg"/>
          </p:nvPr>
        </p:nvSpPr>
        <p:spPr>
          <a:xfrm>
            <a:off x="381000" y="685800"/>
            <a:ext cx="6096000" cy="3429000"/>
          </a:xfrm>
          <a:ln/>
        </p:spPr>
      </p:sp>
      <p:sp>
        <p:nvSpPr>
          <p:cNvPr id="2211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0291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1491AC-0A50-422E-902D-066185824EF7}" type="slidenum">
              <a:rPr lang="en-US"/>
              <a:pPr/>
              <a:t>31</a:t>
            </a:fld>
            <a:endParaRPr lang="en-US"/>
          </a:p>
        </p:txBody>
      </p:sp>
      <p:sp>
        <p:nvSpPr>
          <p:cNvPr id="228354" name="Rectangle 2"/>
          <p:cNvSpPr>
            <a:spLocks noGrp="1" noRot="1" noChangeAspect="1" noChangeArrowheads="1" noTextEdit="1"/>
          </p:cNvSpPr>
          <p:nvPr>
            <p:ph type="sldImg"/>
          </p:nvPr>
        </p:nvSpPr>
        <p:spPr>
          <a:xfrm>
            <a:off x="381000" y="685800"/>
            <a:ext cx="6096000" cy="3429000"/>
          </a:xfrm>
          <a:ln/>
        </p:spPr>
      </p:sp>
      <p:sp>
        <p:nvSpPr>
          <p:cNvPr id="228355" name="Rectangle 3"/>
          <p:cNvSpPr>
            <a:spLocks noGrp="1" noChangeArrowheads="1"/>
          </p:cNvSpPr>
          <p:nvPr>
            <p:ph type="body" idx="1"/>
          </p:nvPr>
        </p:nvSpPr>
        <p:spPr/>
        <p:txBody>
          <a:bodyPr/>
          <a:lstStyle/>
          <a:p>
            <a:r>
              <a:rPr lang="en-US" dirty="0"/>
              <a:t>https://history.churchofjesuschrist.org/exhibit/iac-2015-tell-me-the-stories-of-jesus?lang=eng#mv51</a:t>
            </a:r>
          </a:p>
        </p:txBody>
      </p:sp>
    </p:spTree>
    <p:extLst>
      <p:ext uri="{BB962C8B-B14F-4D97-AF65-F5344CB8AC3E}">
        <p14:creationId xmlns:p14="http://schemas.microsoft.com/office/powerpoint/2010/main" val="2402002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https://unsplash.com/photos/5gJZZe48BS4</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32</a:t>
            </a:fld>
            <a:endParaRPr lang="en-US"/>
          </a:p>
        </p:txBody>
      </p:sp>
    </p:spTree>
    <p:extLst>
      <p:ext uri="{BB962C8B-B14F-4D97-AF65-F5344CB8AC3E}">
        <p14:creationId xmlns:p14="http://schemas.microsoft.com/office/powerpoint/2010/main" val="1021993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A95C11-A0A6-4937-838A-AE546D4C4952}" type="slidenum">
              <a:rPr lang="en-US"/>
              <a:pPr/>
              <a:t>33</a:t>
            </a:fld>
            <a:endParaRPr lang="en-US"/>
          </a:p>
        </p:txBody>
      </p:sp>
      <p:sp>
        <p:nvSpPr>
          <p:cNvPr id="236546" name="Rectangle 2"/>
          <p:cNvSpPr>
            <a:spLocks noGrp="1" noRot="1" noChangeAspect="1" noChangeArrowheads="1" noTextEdit="1"/>
          </p:cNvSpPr>
          <p:nvPr>
            <p:ph type="sldImg"/>
          </p:nvPr>
        </p:nvSpPr>
        <p:spPr>
          <a:xfrm>
            <a:off x="381000" y="685800"/>
            <a:ext cx="6096000" cy="3429000"/>
          </a:xfrm>
          <a:ln/>
        </p:spPr>
      </p:sp>
      <p:sp>
        <p:nvSpPr>
          <p:cNvPr id="236547" name="Rectangle 3"/>
          <p:cNvSpPr>
            <a:spLocks noGrp="1" noChangeArrowheads="1"/>
          </p:cNvSpPr>
          <p:nvPr>
            <p:ph type="body" idx="1"/>
          </p:nvPr>
        </p:nvSpPr>
        <p:spPr/>
        <p:txBody>
          <a:bodyPr/>
          <a:lstStyle/>
          <a:p>
            <a:r>
              <a:rPr lang="en-US" dirty="0">
                <a:hlinkClick r:id="rId3"/>
              </a:rPr>
              <a:t>https://commons.wikimedia.org/wiki/File:Separation_of_Sheep_and_Goats_MET_cdi24-144-4s1.jpg</a:t>
            </a:r>
            <a:endParaRPr lang="en-US" dirty="0"/>
          </a:p>
          <a:p>
            <a:r>
              <a:rPr lang="en-US" dirty="0">
                <a:cs typeface="Calibri"/>
              </a:rPr>
              <a:t>From metropolitan museum of art, unknown artist</a:t>
            </a:r>
          </a:p>
        </p:txBody>
      </p:sp>
    </p:spTree>
    <p:extLst>
      <p:ext uri="{BB962C8B-B14F-4D97-AF65-F5344CB8AC3E}">
        <p14:creationId xmlns:p14="http://schemas.microsoft.com/office/powerpoint/2010/main" val="1252825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Maggots: </a:t>
            </a:r>
            <a:r>
              <a:rPr lang="en-US" dirty="0">
                <a:hlinkClick r:id="rId3"/>
              </a:rPr>
              <a:t>https://unsplash.com/s/photos/maggots</a:t>
            </a:r>
            <a:endParaRPr lang="en-US" dirty="0">
              <a:cs typeface="Calibri"/>
            </a:endParaRPr>
          </a:p>
          <a:p>
            <a:r>
              <a:rPr lang="en-US" dirty="0">
                <a:cs typeface="Calibri"/>
              </a:rPr>
              <a:t>Hail: </a:t>
            </a:r>
            <a:r>
              <a:rPr lang="en-US" dirty="0">
                <a:hlinkClick r:id="rId4"/>
              </a:rPr>
              <a:t>https://www.youtube.com/watch?v=UfQy5OIByac</a:t>
            </a:r>
            <a:endParaRPr lang="en-US" dirty="0">
              <a:cs typeface="Calibri"/>
            </a:endParaRPr>
          </a:p>
          <a:p>
            <a:r>
              <a:rPr lang="en-US" dirty="0">
                <a:cs typeface="Calibri"/>
              </a:rPr>
              <a:t>Fly: </a:t>
            </a:r>
            <a:r>
              <a:rPr lang="en-US" dirty="0">
                <a:hlinkClick r:id="rId5"/>
              </a:rPr>
              <a:t>https://www.flickr.com/photos/69283568@N03/6603536101</a:t>
            </a:r>
            <a:endParaRPr lang="en-US" dirty="0"/>
          </a:p>
          <a:p>
            <a:r>
              <a:rPr lang="en-US" dirty="0"/>
              <a:t>Cricket: https://commons.wikimedia.org/wiki/File:Stenopelmatus_fuscus_(Jerusalem_Cricket).jpg</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3</a:t>
            </a:fld>
            <a:endParaRPr lang="en-US"/>
          </a:p>
        </p:txBody>
      </p:sp>
    </p:spTree>
    <p:extLst>
      <p:ext uri="{BB962C8B-B14F-4D97-AF65-F5344CB8AC3E}">
        <p14:creationId xmlns:p14="http://schemas.microsoft.com/office/powerpoint/2010/main" val="2705909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https://www.stockvault.net/photo/206936/humanitarian-aid CC BY 0 </a:t>
            </a:r>
            <a:r>
              <a:rPr lang="en-US" b="1" dirty="0">
                <a:solidFill>
                  <a:srgbClr val="333333"/>
                </a:solidFill>
                <a:effectLst/>
                <a:latin typeface="Lato" panose="020F0502020204030203" pitchFamily="34" charset="0"/>
              </a:rPr>
              <a:t>Author:</a:t>
            </a:r>
            <a:r>
              <a:rPr lang="en-US" dirty="0">
                <a:solidFill>
                  <a:srgbClr val="666666"/>
                </a:solidFill>
                <a:effectLst/>
                <a:latin typeface="Lato" panose="020F0502020204030203" pitchFamily="34" charset="0"/>
              </a:rPr>
              <a:t> </a:t>
            </a:r>
            <a:r>
              <a:rPr lang="en-US" u="none" strike="noStrike" dirty="0" err="1">
                <a:solidFill>
                  <a:srgbClr val="171717"/>
                </a:solidFill>
                <a:effectLst/>
                <a:latin typeface="Lato" panose="020F0502020204030203" pitchFamily="34" charset="0"/>
                <a:hlinkClick r:id="rId3"/>
              </a:rPr>
              <a:t>Pixabay</a:t>
            </a:r>
            <a:endParaRPr lang="en-US" dirty="0">
              <a:solidFill>
                <a:srgbClr val="666666"/>
              </a:solidFill>
              <a:effectLst/>
              <a:latin typeface="Lato" panose="020F0502020204030203" pitchFamily="34" charset="0"/>
            </a:endParaRPr>
          </a:p>
          <a:p>
            <a:pPr>
              <a:buFont typeface="Arial" panose="020B0604020202020204" pitchFamily="34" charset="0"/>
              <a:buChar char="•"/>
            </a:pPr>
            <a:r>
              <a:rPr lang="en-US" b="1" dirty="0">
                <a:solidFill>
                  <a:srgbClr val="333333"/>
                </a:solidFill>
                <a:effectLst/>
                <a:latin typeface="Lato" panose="020F0502020204030203" pitchFamily="34" charset="0"/>
              </a:rPr>
              <a:t>Uploaded:</a:t>
            </a:r>
            <a:r>
              <a:rPr lang="en-US" dirty="0">
                <a:solidFill>
                  <a:srgbClr val="666666"/>
                </a:solidFill>
                <a:effectLst/>
                <a:latin typeface="Lato" panose="020F0502020204030203" pitchFamily="34" charset="0"/>
              </a:rPr>
              <a:t> August 12th 2016</a:t>
            </a:r>
          </a:p>
          <a:p>
            <a:pPr>
              <a:buFont typeface="Arial" panose="020B0604020202020204" pitchFamily="34" charset="0"/>
              <a:buChar char="•"/>
            </a:pPr>
            <a:r>
              <a:rPr lang="en-US" b="1" dirty="0">
                <a:solidFill>
                  <a:srgbClr val="333333"/>
                </a:solidFill>
                <a:effectLst/>
                <a:latin typeface="Lato" panose="020F0502020204030203" pitchFamily="34" charset="0"/>
              </a:rPr>
              <a:t>License:</a:t>
            </a:r>
            <a:r>
              <a:rPr lang="en-US" dirty="0">
                <a:solidFill>
                  <a:srgbClr val="666666"/>
                </a:solidFill>
                <a:effectLst/>
                <a:latin typeface="Lato" panose="020F0502020204030203" pitchFamily="34" charset="0"/>
              </a:rPr>
              <a:t> </a:t>
            </a:r>
            <a:r>
              <a:rPr lang="en-US" u="none" strike="noStrike" dirty="0">
                <a:solidFill>
                  <a:srgbClr val="171717"/>
                </a:solidFill>
                <a:effectLst/>
                <a:latin typeface="Lato" panose="020F0502020204030203" pitchFamily="34" charset="0"/>
                <a:hlinkClick r:id="rId4"/>
              </a:rPr>
              <a:t>Creative Commons - CC0</a:t>
            </a:r>
            <a:endParaRPr lang="en-US" dirty="0">
              <a:solidFill>
                <a:srgbClr val="666666"/>
              </a:solidFill>
              <a:effectLst/>
              <a:latin typeface="Lato" panose="020F0502020204030203" pitchFamily="34" charset="0"/>
            </a:endParaRPr>
          </a:p>
          <a:p>
            <a:pPr>
              <a:buFont typeface="Arial" panose="020B0604020202020204" pitchFamily="34" charset="0"/>
              <a:buChar char="•"/>
            </a:pPr>
            <a:r>
              <a:rPr lang="en-US" b="1" dirty="0" err="1">
                <a:solidFill>
                  <a:srgbClr val="333333"/>
                </a:solidFill>
                <a:effectLst/>
                <a:latin typeface="Lato" panose="020F0502020204030203" pitchFamily="34" charset="0"/>
              </a:rPr>
              <a:t>Dimentions</a:t>
            </a:r>
            <a:r>
              <a:rPr lang="en-US" b="1" dirty="0">
                <a:solidFill>
                  <a:srgbClr val="333333"/>
                </a:solidFill>
                <a:effectLst/>
                <a:latin typeface="Lato" panose="020F0502020204030203" pitchFamily="34" charset="0"/>
              </a:rPr>
              <a:t>:</a:t>
            </a:r>
            <a:r>
              <a:rPr lang="en-US" dirty="0">
                <a:solidFill>
                  <a:srgbClr val="666666"/>
                </a:solidFill>
                <a:effectLst/>
                <a:latin typeface="Lato" panose="020F0502020204030203" pitchFamily="34" charset="0"/>
              </a:rPr>
              <a:t> 1920 x 1393 px</a:t>
            </a:r>
          </a:p>
          <a:p>
            <a:pPr>
              <a:buFont typeface="Arial" panose="020B0604020202020204" pitchFamily="34" charset="0"/>
              <a:buChar char="•"/>
            </a:pPr>
            <a:r>
              <a:rPr lang="en-US" b="1" dirty="0">
                <a:solidFill>
                  <a:srgbClr val="333333"/>
                </a:solidFill>
                <a:effectLst/>
                <a:latin typeface="Lato" panose="020F0502020204030203" pitchFamily="34" charset="0"/>
              </a:rPr>
              <a:t>File Size:</a:t>
            </a:r>
            <a:r>
              <a:rPr lang="en-US" dirty="0">
                <a:solidFill>
                  <a:srgbClr val="666666"/>
                </a:solidFill>
                <a:effectLst/>
                <a:latin typeface="Lato" panose="020F0502020204030203" pitchFamily="34" charset="0"/>
              </a:rPr>
              <a:t> 682.09 KB</a:t>
            </a:r>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38</a:t>
            </a:fld>
            <a:endParaRPr lang="en-US"/>
          </a:p>
        </p:txBody>
      </p:sp>
    </p:spTree>
    <p:extLst>
      <p:ext uri="{BB962C8B-B14F-4D97-AF65-F5344CB8AC3E}">
        <p14:creationId xmlns:p14="http://schemas.microsoft.com/office/powerpoint/2010/main" val="3602614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381000" y="685800"/>
            <a:ext cx="6096000" cy="3429000"/>
          </a:xfrm>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768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ea typeface="MS PGothic" panose="020B0600070205080204" pitchFamily="34" charset="-128"/>
              </a:defRPr>
            </a:lvl1pPr>
            <a:lvl2pPr marL="742950" indent="-285750">
              <a:defRPr>
                <a:solidFill>
                  <a:schemeClr val="tx1"/>
                </a:solidFill>
                <a:latin typeface="Garamond" panose="02020404030301010803" pitchFamily="18" charset="0"/>
                <a:ea typeface="MS PGothic" panose="020B0600070205080204" pitchFamily="34" charset="-128"/>
              </a:defRPr>
            </a:lvl2pPr>
            <a:lvl3pPr marL="1143000" indent="-228600">
              <a:defRPr>
                <a:solidFill>
                  <a:schemeClr val="tx1"/>
                </a:solidFill>
                <a:latin typeface="Garamond" panose="02020404030301010803" pitchFamily="18" charset="0"/>
                <a:ea typeface="MS PGothic" panose="020B0600070205080204" pitchFamily="34" charset="-128"/>
              </a:defRPr>
            </a:lvl3pPr>
            <a:lvl4pPr marL="1600200" indent="-228600">
              <a:defRPr>
                <a:solidFill>
                  <a:schemeClr val="tx1"/>
                </a:solidFill>
                <a:latin typeface="Garamond" panose="02020404030301010803" pitchFamily="18" charset="0"/>
                <a:ea typeface="MS PGothic" panose="020B0600070205080204" pitchFamily="34" charset="-128"/>
              </a:defRPr>
            </a:lvl4pPr>
            <a:lvl5pPr marL="2057400" indent="-228600">
              <a:defRPr>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9pPr>
          </a:lstStyle>
          <a:p>
            <a:fld id="{35BABA94-3166-484E-90B6-46336A844797}" type="slidenum">
              <a:rPr lang="en-US" altLang="en-US" smtClean="0">
                <a:latin typeface="Arial" panose="020B0604020202020204" pitchFamily="34" charset="0"/>
              </a:rPr>
              <a:pPr/>
              <a:t>39</a:t>
            </a:fld>
            <a:endParaRPr lang="en-US" altLang="en-US">
              <a:latin typeface="Arial" panose="020B0604020202020204" pitchFamily="34" charset="0"/>
            </a:endParaRPr>
          </a:p>
        </p:txBody>
      </p:sp>
    </p:spTree>
    <p:extLst>
      <p:ext uri="{BB962C8B-B14F-4D97-AF65-F5344CB8AC3E}">
        <p14:creationId xmlns:p14="http://schemas.microsoft.com/office/powerpoint/2010/main" val="3599272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381000" y="685800"/>
            <a:ext cx="6096000" cy="3429000"/>
          </a:xfrm>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768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ea typeface="MS PGothic" panose="020B0600070205080204" pitchFamily="34" charset="-128"/>
              </a:defRPr>
            </a:lvl1pPr>
            <a:lvl2pPr marL="742950" indent="-285750">
              <a:defRPr>
                <a:solidFill>
                  <a:schemeClr val="tx1"/>
                </a:solidFill>
                <a:latin typeface="Garamond" panose="02020404030301010803" pitchFamily="18" charset="0"/>
                <a:ea typeface="MS PGothic" panose="020B0600070205080204" pitchFamily="34" charset="-128"/>
              </a:defRPr>
            </a:lvl2pPr>
            <a:lvl3pPr marL="1143000" indent="-228600">
              <a:defRPr>
                <a:solidFill>
                  <a:schemeClr val="tx1"/>
                </a:solidFill>
                <a:latin typeface="Garamond" panose="02020404030301010803" pitchFamily="18" charset="0"/>
                <a:ea typeface="MS PGothic" panose="020B0600070205080204" pitchFamily="34" charset="-128"/>
              </a:defRPr>
            </a:lvl3pPr>
            <a:lvl4pPr marL="1600200" indent="-228600">
              <a:defRPr>
                <a:solidFill>
                  <a:schemeClr val="tx1"/>
                </a:solidFill>
                <a:latin typeface="Garamond" panose="02020404030301010803" pitchFamily="18" charset="0"/>
                <a:ea typeface="MS PGothic" panose="020B0600070205080204" pitchFamily="34" charset="-128"/>
              </a:defRPr>
            </a:lvl4pPr>
            <a:lvl5pPr marL="2057400" indent="-228600">
              <a:defRPr>
                <a:solidFill>
                  <a:schemeClr val="tx1"/>
                </a:solidFill>
                <a:latin typeface="Garamond" panose="020204040303010108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anose="020B0600070205080204" pitchFamily="34" charset="-128"/>
              </a:defRPr>
            </a:lvl9pPr>
          </a:lstStyle>
          <a:p>
            <a:fld id="{35BABA94-3166-484E-90B6-46336A844797}" type="slidenum">
              <a:rPr lang="en-US" altLang="en-US" smtClean="0">
                <a:latin typeface="Arial" panose="020B0604020202020204" pitchFamily="34" charset="0"/>
              </a:rPr>
              <a:pPr/>
              <a:t>40</a:t>
            </a:fld>
            <a:endParaRPr lang="en-US" altLang="en-US">
              <a:latin typeface="Arial" panose="020B0604020202020204" pitchFamily="34" charset="0"/>
            </a:endParaRPr>
          </a:p>
        </p:txBody>
      </p:sp>
    </p:spTree>
    <p:extLst>
      <p:ext uri="{BB962C8B-B14F-4D97-AF65-F5344CB8AC3E}">
        <p14:creationId xmlns:p14="http://schemas.microsoft.com/office/powerpoint/2010/main" val="2545099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a:t>
            </a:r>
            <a:r>
              <a:rPr lang="en-US" dirty="0">
                <a:hlinkClick r:id="rId3"/>
              </a:rPr>
              <a:t>https://commons.wikimedia.org/wiki/File:Peary1943BayonetCrpd6996985447_054ffcd41d_k.jpg</a:t>
            </a:r>
            <a:endParaRPr lang="en-US" dirty="0"/>
          </a:p>
          <a:p>
            <a:r>
              <a:rPr lang="en-US" dirty="0">
                <a:cs typeface="Calibri"/>
              </a:rPr>
              <a:t>By </a:t>
            </a:r>
            <a:r>
              <a:rPr lang="en-US" dirty="0"/>
              <a:t>Navy Seabee Museum-Naval photographer</a:t>
            </a:r>
            <a:endParaRPr lang="en-US" dirty="0">
              <a:cs typeface="Calibri"/>
            </a:endParaRPr>
          </a:p>
          <a:p>
            <a:r>
              <a:rPr lang="en-US" dirty="0"/>
              <a:t>Bottom: https://datebook.sfchronicle.com/movies-tv/review-battle-of-jangsari-shows-the-korean-war-from-the-korean-perspective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42</a:t>
            </a:fld>
            <a:endParaRPr lang="en-US"/>
          </a:p>
        </p:txBody>
      </p:sp>
    </p:spTree>
    <p:extLst>
      <p:ext uri="{BB962C8B-B14F-4D97-AF65-F5344CB8AC3E}">
        <p14:creationId xmlns:p14="http://schemas.microsoft.com/office/powerpoint/2010/main" val="1457109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https://pxhere.com/en/photo/766812 </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43</a:t>
            </a:fld>
            <a:endParaRPr lang="en-US"/>
          </a:p>
        </p:txBody>
      </p:sp>
    </p:spTree>
    <p:extLst>
      <p:ext uri="{BB962C8B-B14F-4D97-AF65-F5344CB8AC3E}">
        <p14:creationId xmlns:p14="http://schemas.microsoft.com/office/powerpoint/2010/main" val="11462424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https://pixabay.com/photos/jerusalem-the-mount-of-olives-2262550/</a:t>
            </a:r>
          </a:p>
        </p:txBody>
      </p:sp>
      <p:sp>
        <p:nvSpPr>
          <p:cNvPr id="4" name="Slide Number Placeholder 3"/>
          <p:cNvSpPr>
            <a:spLocks noGrp="1"/>
          </p:cNvSpPr>
          <p:nvPr>
            <p:ph type="sldNum" sz="quarter" idx="5"/>
          </p:nvPr>
        </p:nvSpPr>
        <p:spPr/>
        <p:txBody>
          <a:bodyPr/>
          <a:lstStyle/>
          <a:p>
            <a:fld id="{8F992AFB-CCB7-41E6-BF6F-E17A0E5BBC67}" type="slidenum">
              <a:rPr lang="en-US" smtClean="0"/>
              <a:t>44</a:t>
            </a:fld>
            <a:endParaRPr lang="en-US"/>
          </a:p>
        </p:txBody>
      </p:sp>
    </p:spTree>
    <p:extLst>
      <p:ext uri="{BB962C8B-B14F-4D97-AF65-F5344CB8AC3E}">
        <p14:creationId xmlns:p14="http://schemas.microsoft.com/office/powerpoint/2010/main" val="11312998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https://www.nationalgeographic.org/article/role-scavengers-carcass-crunching/</a:t>
            </a:r>
          </a:p>
        </p:txBody>
      </p:sp>
      <p:sp>
        <p:nvSpPr>
          <p:cNvPr id="4" name="Slide Number Placeholder 3"/>
          <p:cNvSpPr>
            <a:spLocks noGrp="1"/>
          </p:cNvSpPr>
          <p:nvPr>
            <p:ph type="sldNum" sz="quarter" idx="5"/>
          </p:nvPr>
        </p:nvSpPr>
        <p:spPr/>
        <p:txBody>
          <a:bodyPr/>
          <a:lstStyle/>
          <a:p>
            <a:fld id="{8F992AFB-CCB7-41E6-BF6F-E17A0E5BBC67}" type="slidenum">
              <a:rPr lang="en-US" smtClean="0"/>
              <a:t>45</a:t>
            </a:fld>
            <a:endParaRPr lang="en-US"/>
          </a:p>
        </p:txBody>
      </p:sp>
    </p:spTree>
    <p:extLst>
      <p:ext uri="{BB962C8B-B14F-4D97-AF65-F5344CB8AC3E}">
        <p14:creationId xmlns:p14="http://schemas.microsoft.com/office/powerpoint/2010/main" val="20753779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https://fineartamerica.com/featured/the-returning-king-todd-l-thomas.html</a:t>
            </a:r>
            <a:endParaRPr lang="en-US"/>
          </a:p>
        </p:txBody>
      </p:sp>
      <p:sp>
        <p:nvSpPr>
          <p:cNvPr id="4" name="Slide Number Placeholder 3"/>
          <p:cNvSpPr>
            <a:spLocks noGrp="1"/>
          </p:cNvSpPr>
          <p:nvPr>
            <p:ph type="sldNum" sz="quarter" idx="5"/>
          </p:nvPr>
        </p:nvSpPr>
        <p:spPr/>
        <p:txBody>
          <a:bodyPr/>
          <a:lstStyle/>
          <a:p>
            <a:fld id="{8F992AFB-CCB7-41E6-BF6F-E17A0E5BBC67}" type="slidenum">
              <a:rPr lang="en-US" smtClean="0"/>
              <a:t>46</a:t>
            </a:fld>
            <a:endParaRPr lang="en-US"/>
          </a:p>
        </p:txBody>
      </p:sp>
    </p:spTree>
    <p:extLst>
      <p:ext uri="{BB962C8B-B14F-4D97-AF65-F5344CB8AC3E}">
        <p14:creationId xmlns:p14="http://schemas.microsoft.com/office/powerpoint/2010/main" val="407829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https://fineartamerica.com/featured/the-returning-king-todd-l-thomas.html</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47</a:t>
            </a:fld>
            <a:endParaRPr lang="en-US"/>
          </a:p>
        </p:txBody>
      </p:sp>
    </p:spTree>
    <p:extLst>
      <p:ext uri="{BB962C8B-B14F-4D97-AF65-F5344CB8AC3E}">
        <p14:creationId xmlns:p14="http://schemas.microsoft.com/office/powerpoint/2010/main" val="921980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https://fineartamerica.com/featured/the-returning-king-todd-l-thomas.html</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48</a:t>
            </a:fld>
            <a:endParaRPr lang="en-US"/>
          </a:p>
        </p:txBody>
      </p:sp>
    </p:spTree>
    <p:extLst>
      <p:ext uri="{BB962C8B-B14F-4D97-AF65-F5344CB8AC3E}">
        <p14:creationId xmlns:p14="http://schemas.microsoft.com/office/powerpoint/2010/main" val="2971580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https://pixabay.com/illustrations/girl-sick-virus-coronavirus-5651622/</a:t>
            </a:r>
          </a:p>
          <a:p>
            <a:r>
              <a:rPr lang="en-US" dirty="0">
                <a:cs typeface="Calibri"/>
              </a:rPr>
              <a:t>Earthquake: </a:t>
            </a:r>
            <a:r>
              <a:rPr lang="en-US" dirty="0">
                <a:hlinkClick r:id="rId3"/>
              </a:rPr>
              <a:t>https://www.youtube.com/watch?v=vm4xx6P56H4</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a:t>
            </a:fld>
            <a:endParaRPr lang="en-US"/>
          </a:p>
        </p:txBody>
      </p:sp>
    </p:spTree>
    <p:extLst>
      <p:ext uri="{BB962C8B-B14F-4D97-AF65-F5344CB8AC3E}">
        <p14:creationId xmlns:p14="http://schemas.microsoft.com/office/powerpoint/2010/main" val="4134476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https://fineartamerica.com/featured/the-returning-king-todd-l-thomas.html</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49</a:t>
            </a:fld>
            <a:endParaRPr lang="en-US"/>
          </a:p>
        </p:txBody>
      </p:sp>
    </p:spTree>
    <p:extLst>
      <p:ext uri="{BB962C8B-B14F-4D97-AF65-F5344CB8AC3E}">
        <p14:creationId xmlns:p14="http://schemas.microsoft.com/office/powerpoint/2010/main" val="855671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Note the intimacy of wiping away a tear.</a:t>
            </a:r>
          </a:p>
          <a:p>
            <a:r>
              <a:rPr lang="en-US" dirty="0">
                <a:hlinkClick r:id="rId3"/>
              </a:rPr>
              <a:t>https://commons.wikimedia.org/wiki/File:La_J%C3%A9rusalem_c%C3%A9leste_(2).jpg</a:t>
            </a:r>
            <a:endParaRPr lang="en-US" dirty="0"/>
          </a:p>
          <a:p>
            <a:r>
              <a:rPr lang="en-US" dirty="0"/>
              <a:t>Image by </a:t>
            </a:r>
            <a:r>
              <a:rPr lang="en-US" u="sng" dirty="0">
                <a:hlinkClick r:id="rId4"/>
              </a:rPr>
              <a:t>Octave 444</a:t>
            </a:r>
            <a:endParaRPr lang="en-US" dirty="0"/>
          </a:p>
          <a:p>
            <a:r>
              <a:rPr lang="en-US" u="sng" dirty="0"/>
              <a:t>Unknown artist</a:t>
            </a:r>
          </a:p>
          <a:p>
            <a:endParaRPr lang="en-US" dirty="0" err="1"/>
          </a:p>
        </p:txBody>
      </p:sp>
      <p:sp>
        <p:nvSpPr>
          <p:cNvPr id="4" name="Slide Number Placeholder 3"/>
          <p:cNvSpPr>
            <a:spLocks noGrp="1"/>
          </p:cNvSpPr>
          <p:nvPr>
            <p:ph type="sldNum" sz="quarter" idx="5"/>
          </p:nvPr>
        </p:nvSpPr>
        <p:spPr/>
        <p:txBody>
          <a:bodyPr/>
          <a:lstStyle/>
          <a:p>
            <a:fld id="{8F992AFB-CCB7-41E6-BF6F-E17A0E5BBC67}" type="slidenum">
              <a:rPr lang="en-US" smtClean="0"/>
              <a:t>51</a:t>
            </a:fld>
            <a:endParaRPr lang="en-US"/>
          </a:p>
        </p:txBody>
      </p:sp>
    </p:spTree>
    <p:extLst>
      <p:ext uri="{BB962C8B-B14F-4D97-AF65-F5344CB8AC3E}">
        <p14:creationId xmlns:p14="http://schemas.microsoft.com/office/powerpoint/2010/main" val="31174488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https://commons.wikimedia.org/wiki/File:La_J%C3%A9rusalem_c%C3%A9leste_(2).jpg</a:t>
            </a:r>
            <a:endParaRPr lang="en-US"/>
          </a:p>
          <a:p>
            <a:r>
              <a:rPr lang="en-US" dirty="0"/>
              <a:t>Image by </a:t>
            </a:r>
            <a:r>
              <a:rPr lang="en-US" u="sng" dirty="0">
                <a:hlinkClick r:id="rId4"/>
              </a:rPr>
              <a:t>Octave 444</a:t>
            </a:r>
            <a:endParaRPr lang="en-US"/>
          </a:p>
          <a:p>
            <a:r>
              <a:rPr lang="en-US" u="sng" dirty="0"/>
              <a:t>Unknown </a:t>
            </a:r>
            <a:r>
              <a:rPr lang="en-US" u="sng" dirty="0" err="1"/>
              <a:t>artsit</a:t>
            </a:r>
            <a:endParaRPr lang="en-US" dirty="0" err="1"/>
          </a:p>
        </p:txBody>
      </p:sp>
      <p:sp>
        <p:nvSpPr>
          <p:cNvPr id="4" name="Slide Number Placeholder 3"/>
          <p:cNvSpPr>
            <a:spLocks noGrp="1"/>
          </p:cNvSpPr>
          <p:nvPr>
            <p:ph type="sldNum" sz="quarter" idx="5"/>
          </p:nvPr>
        </p:nvSpPr>
        <p:spPr/>
        <p:txBody>
          <a:bodyPr/>
          <a:lstStyle/>
          <a:p>
            <a:fld id="{8F992AFB-CCB7-41E6-BF6F-E17A0E5BBC67}" type="slidenum">
              <a:rPr lang="en-US" smtClean="0"/>
              <a:t>52</a:t>
            </a:fld>
            <a:endParaRPr lang="en-US"/>
          </a:p>
        </p:txBody>
      </p:sp>
    </p:spTree>
    <p:extLst>
      <p:ext uri="{BB962C8B-B14F-4D97-AF65-F5344CB8AC3E}">
        <p14:creationId xmlns:p14="http://schemas.microsoft.com/office/powerpoint/2010/main" val="3809267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https://commons.wikimedia.org/wiki/File:Transportation_Security_Administration_Checkpoint_at_John_Glenn_Columbus_International_Airport.jpg</a:t>
            </a:r>
          </a:p>
        </p:txBody>
      </p:sp>
      <p:sp>
        <p:nvSpPr>
          <p:cNvPr id="4" name="Slide Number Placeholder 3"/>
          <p:cNvSpPr>
            <a:spLocks noGrp="1"/>
          </p:cNvSpPr>
          <p:nvPr>
            <p:ph type="sldNum" sz="quarter" idx="5"/>
          </p:nvPr>
        </p:nvSpPr>
        <p:spPr/>
        <p:txBody>
          <a:bodyPr/>
          <a:lstStyle/>
          <a:p>
            <a:fld id="{8F992AFB-CCB7-41E6-BF6F-E17A0E5BBC67}" type="slidenum">
              <a:rPr lang="en-US" smtClean="0"/>
              <a:t>64</a:t>
            </a:fld>
            <a:endParaRPr lang="en-US"/>
          </a:p>
        </p:txBody>
      </p:sp>
    </p:spTree>
    <p:extLst>
      <p:ext uri="{BB962C8B-B14F-4D97-AF65-F5344CB8AC3E}">
        <p14:creationId xmlns:p14="http://schemas.microsoft.com/office/powerpoint/2010/main" val="20218174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https://commons.wikimedia.org/wiki/File:Us-passport.jpg</a:t>
            </a:r>
          </a:p>
        </p:txBody>
      </p:sp>
      <p:sp>
        <p:nvSpPr>
          <p:cNvPr id="4" name="Slide Number Placeholder 3"/>
          <p:cNvSpPr>
            <a:spLocks noGrp="1"/>
          </p:cNvSpPr>
          <p:nvPr>
            <p:ph type="sldNum" sz="quarter" idx="5"/>
          </p:nvPr>
        </p:nvSpPr>
        <p:spPr/>
        <p:txBody>
          <a:bodyPr/>
          <a:lstStyle/>
          <a:p>
            <a:fld id="{8F992AFB-CCB7-41E6-BF6F-E17A0E5BBC67}" type="slidenum">
              <a:rPr lang="en-US" smtClean="0"/>
              <a:t>65</a:t>
            </a:fld>
            <a:endParaRPr lang="en-US"/>
          </a:p>
        </p:txBody>
      </p:sp>
    </p:spTree>
    <p:extLst>
      <p:ext uri="{BB962C8B-B14F-4D97-AF65-F5344CB8AC3E}">
        <p14:creationId xmlns:p14="http://schemas.microsoft.com/office/powerpoint/2010/main" val="18114529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https://commons.wikimedia.org/wiki/File:Us-passport.jpg</a:t>
            </a:r>
          </a:p>
          <a:p>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66</a:t>
            </a:fld>
            <a:endParaRPr lang="en-US"/>
          </a:p>
        </p:txBody>
      </p:sp>
    </p:spTree>
    <p:extLst>
      <p:ext uri="{BB962C8B-B14F-4D97-AF65-F5344CB8AC3E}">
        <p14:creationId xmlns:p14="http://schemas.microsoft.com/office/powerpoint/2010/main" val="33340987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https://commons.wikimedia.org/wiki/File:La_J%C3%A9rusalem_c%C3%A9leste_(2).jpg</a:t>
            </a:r>
            <a:endParaRPr lang="en-US" dirty="0"/>
          </a:p>
          <a:p>
            <a:r>
              <a:rPr lang="en-US" dirty="0"/>
              <a:t>Image by </a:t>
            </a:r>
            <a:r>
              <a:rPr lang="en-US" u="sng" dirty="0">
                <a:hlinkClick r:id="rId4"/>
              </a:rPr>
              <a:t>Octave 444</a:t>
            </a:r>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67</a:t>
            </a:fld>
            <a:endParaRPr lang="en-US"/>
          </a:p>
        </p:txBody>
      </p:sp>
    </p:spTree>
    <p:extLst>
      <p:ext uri="{BB962C8B-B14F-4D97-AF65-F5344CB8AC3E}">
        <p14:creationId xmlns:p14="http://schemas.microsoft.com/office/powerpoint/2010/main" val="6267174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https://commons.wikimedia.org/wiki/File:La_J%C3%A9rusalem_c%C3%A9leste_(2).jpg</a:t>
            </a:r>
            <a:endParaRPr lang="en-US" dirty="0"/>
          </a:p>
          <a:p>
            <a:r>
              <a:rPr lang="en-US" dirty="0"/>
              <a:t>Image by </a:t>
            </a:r>
            <a:r>
              <a:rPr lang="en-US" u="sng" dirty="0">
                <a:hlinkClick r:id="rId4"/>
              </a:rPr>
              <a:t>Octave 444</a:t>
            </a:r>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68</a:t>
            </a:fld>
            <a:endParaRPr lang="en-US"/>
          </a:p>
        </p:txBody>
      </p:sp>
    </p:spTree>
    <p:extLst>
      <p:ext uri="{BB962C8B-B14F-4D97-AF65-F5344CB8AC3E}">
        <p14:creationId xmlns:p14="http://schemas.microsoft.com/office/powerpoint/2010/main" val="34042289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https://commons.wikimedia.org/wiki/File:Crystal_Tree_of_Life.png</a:t>
            </a:r>
            <a:endParaRPr lang="en-US" dirty="0">
              <a:cs typeface="Calibri"/>
            </a:endParaRPr>
          </a:p>
        </p:txBody>
      </p:sp>
      <p:sp>
        <p:nvSpPr>
          <p:cNvPr id="4" name="Slide Number Placeholder 3"/>
          <p:cNvSpPr>
            <a:spLocks noGrp="1"/>
          </p:cNvSpPr>
          <p:nvPr>
            <p:ph type="sldNum" sz="quarter" idx="5"/>
          </p:nvPr>
        </p:nvSpPr>
        <p:spPr/>
        <p:txBody>
          <a:bodyPr/>
          <a:lstStyle/>
          <a:p>
            <a:fld id="{8F992AFB-CCB7-41E6-BF6F-E17A0E5BBC67}" type="slidenum">
              <a:rPr lang="en-US" smtClean="0"/>
              <a:t>69</a:t>
            </a:fld>
            <a:endParaRPr lang="en-US"/>
          </a:p>
        </p:txBody>
      </p:sp>
    </p:spTree>
    <p:extLst>
      <p:ext uri="{BB962C8B-B14F-4D97-AF65-F5344CB8AC3E}">
        <p14:creationId xmlns:p14="http://schemas.microsoft.com/office/powerpoint/2010/main" val="20286431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70</a:t>
            </a:fld>
            <a:endParaRPr lang="en-US" dirty="0"/>
          </a:p>
        </p:txBody>
      </p:sp>
    </p:spTree>
    <p:extLst>
      <p:ext uri="{BB962C8B-B14F-4D97-AF65-F5344CB8AC3E}">
        <p14:creationId xmlns:p14="http://schemas.microsoft.com/office/powerpoint/2010/main" val="2962165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https://www.churchofjesuschrist.org/study/manual/gospel-art-book/old-testament?lang=eng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4C53-6157-4B12-BAA5-DA684A044D5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6213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https://www.churchofjesuschrist.org/study/manual/gospel-art-book/old-testament?lang=eng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4C53-6157-4B12-BAA5-DA684A044D5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5082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3749AC-8855-4D01-AE1A-75FB0EE25045}" type="slidenum">
              <a:rPr lang="en-US"/>
              <a:pPr/>
              <a:t>8</a:t>
            </a:fld>
            <a:endParaRPr lang="en-US"/>
          </a:p>
        </p:txBody>
      </p:sp>
      <p:sp>
        <p:nvSpPr>
          <p:cNvPr id="219138" name="Rectangle 2"/>
          <p:cNvSpPr>
            <a:spLocks noGrp="1" noRot="1" noChangeAspect="1" noChangeArrowheads="1" noTextEdit="1"/>
          </p:cNvSpPr>
          <p:nvPr>
            <p:ph type="sldImg"/>
          </p:nvPr>
        </p:nvSpPr>
        <p:spPr>
          <a:xfrm>
            <a:off x="381000" y="685800"/>
            <a:ext cx="6096000" cy="3429000"/>
          </a:xfrm>
          <a:ln/>
        </p:spPr>
      </p:sp>
      <p:sp>
        <p:nvSpPr>
          <p:cNvPr id="219139" name="Rectangle 3"/>
          <p:cNvSpPr>
            <a:spLocks noGrp="1" noChangeArrowheads="1"/>
          </p:cNvSpPr>
          <p:nvPr>
            <p:ph type="body" idx="1"/>
          </p:nvPr>
        </p:nvSpPr>
        <p:spPr/>
        <p:txBody>
          <a:bodyPr/>
          <a:lstStyle/>
          <a:p>
            <a:r>
              <a:rPr lang="en-US" dirty="0"/>
              <a:t>https://www.ucg.org/the-good-news/noah-the-rest-of-the-story</a:t>
            </a:r>
            <a:endParaRPr lang="en-US" dirty="0">
              <a:cs typeface="Calibri" panose="020F0502020204030204"/>
            </a:endParaRPr>
          </a:p>
        </p:txBody>
      </p:sp>
    </p:spTree>
    <p:extLst>
      <p:ext uri="{BB962C8B-B14F-4D97-AF65-F5344CB8AC3E}">
        <p14:creationId xmlns:p14="http://schemas.microsoft.com/office/powerpoint/2010/main" val="292720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https://www.thelist.com/259207/what-it-really-means-when-you-dream-about-someone-breaking-into-your-house/</a:t>
            </a:r>
          </a:p>
        </p:txBody>
      </p:sp>
      <p:sp>
        <p:nvSpPr>
          <p:cNvPr id="4" name="Slide Number Placeholder 3"/>
          <p:cNvSpPr>
            <a:spLocks noGrp="1"/>
          </p:cNvSpPr>
          <p:nvPr>
            <p:ph type="sldNum" sz="quarter" idx="5"/>
          </p:nvPr>
        </p:nvSpPr>
        <p:spPr/>
        <p:txBody>
          <a:bodyPr/>
          <a:lstStyle/>
          <a:p>
            <a:fld id="{8F992AFB-CCB7-41E6-BF6F-E17A0E5BBC67}" type="slidenum">
              <a:rPr lang="en-US" smtClean="0"/>
              <a:t>9</a:t>
            </a:fld>
            <a:endParaRPr lang="en-US"/>
          </a:p>
        </p:txBody>
      </p:sp>
    </p:spTree>
    <p:extLst>
      <p:ext uri="{BB962C8B-B14F-4D97-AF65-F5344CB8AC3E}">
        <p14:creationId xmlns:p14="http://schemas.microsoft.com/office/powerpoint/2010/main" val="4010858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https://commons.wikimedia.org/wiki/File:Pyrrho_in_Thomas_Stanley_History_of_Philosophy.jpg</a:t>
            </a:r>
            <a:endParaRPr lang="en-US" dirty="0"/>
          </a:p>
        </p:txBody>
      </p:sp>
      <p:sp>
        <p:nvSpPr>
          <p:cNvPr id="4" name="Slide Number Placeholder 3"/>
          <p:cNvSpPr>
            <a:spLocks noGrp="1"/>
          </p:cNvSpPr>
          <p:nvPr>
            <p:ph type="sldNum" sz="quarter" idx="5"/>
          </p:nvPr>
        </p:nvSpPr>
        <p:spPr/>
        <p:txBody>
          <a:bodyPr/>
          <a:lstStyle/>
          <a:p>
            <a:fld id="{8F992AFB-CCB7-41E6-BF6F-E17A0E5BBC67}" type="slidenum">
              <a:rPr lang="en-US" smtClean="0"/>
              <a:t>10</a:t>
            </a:fld>
            <a:endParaRPr lang="en-US"/>
          </a:p>
        </p:txBody>
      </p:sp>
    </p:spTree>
    <p:extLst>
      <p:ext uri="{BB962C8B-B14F-4D97-AF65-F5344CB8AC3E}">
        <p14:creationId xmlns:p14="http://schemas.microsoft.com/office/powerpoint/2010/main" val="950034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678736" y="5883275"/>
            <a:ext cx="2743200" cy="365125"/>
          </a:xfrm>
          <a:prstGeom prst="rect">
            <a:avLst/>
          </a:prstGeom>
        </p:spPr>
        <p:txBody>
          <a:bodyPr/>
          <a:lstStyle/>
          <a:p>
            <a:fld id="{EE97AAC2-7E25-4482-BA33-966DB1049540}" type="datetimeFigureOut">
              <a:rPr lang="en-US" smtClean="0"/>
              <a:t>9/13/2022</a:t>
            </a:fld>
            <a:endParaRPr lang="en-US"/>
          </a:p>
        </p:txBody>
      </p:sp>
      <p:sp>
        <p:nvSpPr>
          <p:cNvPr id="5" name="Footer Placeholder 4"/>
          <p:cNvSpPr>
            <a:spLocks noGrp="1"/>
          </p:cNvSpPr>
          <p:nvPr>
            <p:ph type="ftr" sz="quarter" idx="11"/>
          </p:nvPr>
        </p:nvSpPr>
        <p:spPr>
          <a:xfrm>
            <a:off x="913795" y="5883275"/>
            <a:ext cx="667286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514011" y="5883275"/>
            <a:ext cx="753545" cy="365125"/>
          </a:xfrm>
          <a:prstGeom prst="rect">
            <a:avLst/>
          </a:prstGeom>
        </p:spPr>
        <p:txBody>
          <a:bodyPr/>
          <a:lstStyle/>
          <a:p>
            <a:fld id="{19DDF413-307F-4C82-A9E4-B836B3E20E98}" type="slidenum">
              <a:rPr lang="en-US" smtClean="0"/>
              <a:t>‹#›</a:t>
            </a:fld>
            <a:endParaRPr lang="en-US"/>
          </a:p>
        </p:txBody>
      </p:sp>
    </p:spTree>
    <p:extLst>
      <p:ext uri="{BB962C8B-B14F-4D97-AF65-F5344CB8AC3E}">
        <p14:creationId xmlns:p14="http://schemas.microsoft.com/office/powerpoint/2010/main" val="176232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A973AA-21AA-B744-B127-5E01182A9F6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43DD263-062B-AA49-B02B-C27E7A6E0C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696231-F03B-664E-8255-C93F1FDFB569}"/>
              </a:ext>
            </a:extLst>
          </p:cNvPr>
          <p:cNvSpPr>
            <a:spLocks noGrp="1"/>
          </p:cNvSpPr>
          <p:nvPr>
            <p:ph type="sldNum" sz="quarter" idx="12"/>
          </p:nvPr>
        </p:nvSpPr>
        <p:spPr/>
        <p:txBody>
          <a:bodyPr/>
          <a:lstStyle/>
          <a:p>
            <a:fld id="{4CCC9219-E91C-4846-8611-20CBDB1FA79F}" type="slidenum">
              <a:rPr lang="en-US" smtClean="0"/>
              <a:pPr/>
              <a:t>‹#›</a:t>
            </a:fld>
            <a:endParaRPr lang="en-US"/>
          </a:p>
        </p:txBody>
      </p:sp>
    </p:spTree>
    <p:extLst>
      <p:ext uri="{BB962C8B-B14F-4D97-AF65-F5344CB8AC3E}">
        <p14:creationId xmlns:p14="http://schemas.microsoft.com/office/powerpoint/2010/main" val="4191058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5159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5559608"/>
      </p:ext>
    </p:extLst>
  </p:cSld>
  <p:clrMap bg1="dk1" tx1="lt1" bg2="dk2" tx2="lt2" accent1="accent1" accent2="accent2" accent3="accent3" accent4="accent4" accent5="accent5" accent6="accent6" hlink="hlink" folHlink="folHlink"/>
  <p:sldLayoutIdLst>
    <p:sldLayoutId id="2147483710" r:id="rId1"/>
    <p:sldLayoutId id="2147483711" r:id="rId2"/>
  </p:sldLayoutIdLst>
  <p:txStyles>
    <p:titleStyle>
      <a:lvl1pPr algn="ctr" defTabSz="457200" rtl="0" eaLnBrk="1" latinLnBrk="0" hangingPunct="1">
        <a:spcBef>
          <a:spcPct val="0"/>
        </a:spcBef>
        <a:buNone/>
        <a:defRPr sz="4800" b="1" kern="1200">
          <a:ln>
            <a:solidFill>
              <a:schemeClr val="bg1">
                <a:lumMod val="75000"/>
                <a:lumOff val="25000"/>
                <a:alpha val="10000"/>
              </a:schemeClr>
            </a:solidFill>
          </a:ln>
          <a:solidFill>
            <a:srgbClr val="FFFFFF"/>
          </a:solidFill>
          <a:effectLst/>
          <a:latin typeface="Georgia" panose="02040502050405020303" pitchFamily="18" charset="0"/>
          <a:ea typeface="+mj-ea"/>
          <a:cs typeface="Georgia" panose="02040502050405020303" pitchFamily="18"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file:///C:\AUDIO%20CLIPS\23_Oaks_WhatIfTheDayOfHisComingWereTomorrow.mp3" TargetMode="External"/><Relationship Id="rId1" Type="http://schemas.microsoft.com/office/2007/relationships/media" Target="file:///C:\AUDIO%20CLIPS\23_Oaks_WhatIfTheDayOfHisComingWereTomorrow.mp3" TargetMode="Externa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file:///C:\AUDIO%20CLIPS\23_Oaks_WhyNotNow.mp3" TargetMode="External"/><Relationship Id="rId1" Type="http://schemas.microsoft.com/office/2007/relationships/media" Target="file:///C:\AUDIO%20CLIPS\23_Oaks_WhyNotNow.mp3" TargetMode="External"/><Relationship Id="rId6" Type="http://schemas.openxmlformats.org/officeDocument/2006/relationships/image" Target="../media/image34.png"/><Relationship Id="rId5" Type="http://schemas.openxmlformats.org/officeDocument/2006/relationships/image" Target="../media/image35.jpeg"/><Relationship Id="rId4"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747D19DB-3215-42DF-A183-56CAD443E064}"/>
              </a:ext>
            </a:extLst>
          </p:cNvPr>
          <p:cNvPicPr>
            <a:picLocks noChangeAspect="1"/>
          </p:cNvPicPr>
          <p:nvPr/>
        </p:nvPicPr>
        <p:blipFill rotWithShape="1">
          <a:blip r:embed="rId3"/>
          <a:srcRect l="2542" b="11524"/>
          <a:stretch/>
        </p:blipFill>
        <p:spPr>
          <a:xfrm>
            <a:off x="178904" y="2561644"/>
            <a:ext cx="5844208" cy="4186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54A7283F-FE44-4DA6-924B-6D5E6C6FA986}"/>
              </a:ext>
            </a:extLst>
          </p:cNvPr>
          <p:cNvSpPr txBox="1"/>
          <p:nvPr/>
        </p:nvSpPr>
        <p:spPr>
          <a:xfrm>
            <a:off x="624537" y="637845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latin typeface="Georgia"/>
              </a:rPr>
              <a:t>Gramurspelfried</a:t>
            </a:r>
            <a:endParaRPr lang="en-US" dirty="0">
              <a:latin typeface="Georgia"/>
            </a:endParaRPr>
          </a:p>
        </p:txBody>
      </p:sp>
    </p:spTree>
    <p:extLst>
      <p:ext uri="{BB962C8B-B14F-4D97-AF65-F5344CB8AC3E}">
        <p14:creationId xmlns:p14="http://schemas.microsoft.com/office/powerpoint/2010/main" val="1062376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CD9D35-B215-4848-9DDE-ADF0DE43EE8F}"/>
              </a:ext>
            </a:extLst>
          </p:cNvPr>
          <p:cNvSpPr>
            <a:spLocks noGrp="1"/>
          </p:cNvSpPr>
          <p:nvPr>
            <p:ph idx="1"/>
          </p:nvPr>
        </p:nvSpPr>
        <p:spPr>
          <a:xfrm>
            <a:off x="4995081" y="382137"/>
            <a:ext cx="6728346" cy="5866263"/>
          </a:xfrm>
        </p:spPr>
        <p:txBody>
          <a:bodyPr>
            <a:normAutofit fontScale="92500"/>
          </a:bodyPr>
          <a:lstStyle/>
          <a:p>
            <a:pPr marL="36900" indent="0">
              <a:buNone/>
            </a:pPr>
            <a:r>
              <a:rPr lang="en-US" sz="5400" dirty="0"/>
              <a:t>“There shall come in the last days scoffers, walking after their own lusts, And saying, ‘Where is the promise of his coming?’”</a:t>
            </a:r>
          </a:p>
          <a:p>
            <a:pPr marL="36900" indent="0">
              <a:buNone/>
            </a:pPr>
            <a:r>
              <a:rPr lang="en-US" sz="4800" dirty="0"/>
              <a:t>(2 Peter 3:3–4)</a:t>
            </a:r>
          </a:p>
        </p:txBody>
      </p:sp>
      <p:pic>
        <p:nvPicPr>
          <p:cNvPr id="6" name="Picture 6">
            <a:extLst>
              <a:ext uri="{FF2B5EF4-FFF2-40B4-BE49-F238E27FC236}">
                <a16:creationId xmlns:a16="http://schemas.microsoft.com/office/drawing/2014/main" id="{4ABD86DA-3FE2-47D6-B34C-E7140719E072}"/>
              </a:ext>
            </a:extLst>
          </p:cNvPr>
          <p:cNvPicPr>
            <a:picLocks noChangeAspect="1"/>
          </p:cNvPicPr>
          <p:nvPr/>
        </p:nvPicPr>
        <p:blipFill>
          <a:blip r:embed="rId3"/>
          <a:stretch>
            <a:fillRect/>
          </a:stretch>
        </p:blipFill>
        <p:spPr>
          <a:xfrm>
            <a:off x="957008" y="186306"/>
            <a:ext cx="3389289" cy="64853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9688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605E-307B-4261-8F04-13CD2CFD8BB5}"/>
              </a:ext>
            </a:extLst>
          </p:cNvPr>
          <p:cNvSpPr>
            <a:spLocks noGrp="1"/>
          </p:cNvSpPr>
          <p:nvPr>
            <p:ph type="title"/>
          </p:nvPr>
        </p:nvSpPr>
        <p:spPr/>
        <p:txBody>
          <a:bodyPr>
            <a:normAutofit/>
          </a:bodyPr>
          <a:lstStyle/>
          <a:p>
            <a:r>
              <a:rPr lang="en-US" dirty="0"/>
              <a:t>The Savior’s Second Coming</a:t>
            </a:r>
          </a:p>
        </p:txBody>
      </p:sp>
      <p:sp>
        <p:nvSpPr>
          <p:cNvPr id="3" name="Content Placeholder 2">
            <a:extLst>
              <a:ext uri="{FF2B5EF4-FFF2-40B4-BE49-F238E27FC236}">
                <a16:creationId xmlns:a16="http://schemas.microsoft.com/office/drawing/2014/main" id="{14A53FDE-08F4-4B91-B85B-3303F022E04B}"/>
              </a:ext>
            </a:extLst>
          </p:cNvPr>
          <p:cNvSpPr>
            <a:spLocks noGrp="1"/>
          </p:cNvSpPr>
          <p:nvPr>
            <p:ph idx="1"/>
          </p:nvPr>
        </p:nvSpPr>
        <p:spPr/>
        <p:txBody>
          <a:bodyPr>
            <a:normAutofit/>
          </a:bodyPr>
          <a:lstStyle/>
          <a:p>
            <a:r>
              <a:rPr lang="en-US" dirty="0"/>
              <a:t>Be not troubled </a:t>
            </a:r>
          </a:p>
          <a:p>
            <a:r>
              <a:rPr lang="en-US" dirty="0"/>
              <a:t>Life before the Second Coming</a:t>
            </a:r>
          </a:p>
          <a:p>
            <a:r>
              <a:rPr lang="en-US" b="1" dirty="0"/>
              <a:t>Be not deceived</a:t>
            </a:r>
          </a:p>
          <a:p>
            <a:r>
              <a:rPr lang="en-US" dirty="0"/>
              <a:t>Three parables of preparation</a:t>
            </a:r>
          </a:p>
          <a:p>
            <a:r>
              <a:rPr lang="en-US" dirty="0"/>
              <a:t>The last battle</a:t>
            </a:r>
          </a:p>
          <a:p>
            <a:r>
              <a:rPr lang="en-US" dirty="0"/>
              <a:t>After the Second Coming</a:t>
            </a:r>
          </a:p>
        </p:txBody>
      </p:sp>
    </p:spTree>
    <p:extLst>
      <p:ext uri="{BB962C8B-B14F-4D97-AF65-F5344CB8AC3E}">
        <p14:creationId xmlns:p14="http://schemas.microsoft.com/office/powerpoint/2010/main" val="107801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F6288-C0C6-4374-9EF1-624BB8702248}"/>
              </a:ext>
            </a:extLst>
          </p:cNvPr>
          <p:cNvSpPr>
            <a:spLocks noGrp="1"/>
          </p:cNvSpPr>
          <p:nvPr>
            <p:ph type="title"/>
          </p:nvPr>
        </p:nvSpPr>
        <p:spPr/>
        <p:txBody>
          <a:bodyPr/>
          <a:lstStyle/>
          <a:p>
            <a:r>
              <a:rPr lang="en-US" dirty="0"/>
              <a:t>Second Coming Predictions</a:t>
            </a:r>
          </a:p>
        </p:txBody>
      </p:sp>
      <p:sp>
        <p:nvSpPr>
          <p:cNvPr id="3" name="Content Placeholder 2">
            <a:extLst>
              <a:ext uri="{FF2B5EF4-FFF2-40B4-BE49-F238E27FC236}">
                <a16:creationId xmlns:a16="http://schemas.microsoft.com/office/drawing/2014/main" id="{41F7AA97-F772-45FD-8EA5-BDB37C86EA17}"/>
              </a:ext>
            </a:extLst>
          </p:cNvPr>
          <p:cNvSpPr>
            <a:spLocks noGrp="1"/>
          </p:cNvSpPr>
          <p:nvPr>
            <p:ph idx="1"/>
          </p:nvPr>
        </p:nvSpPr>
        <p:spPr>
          <a:xfrm>
            <a:off x="5066879" y="1818589"/>
            <a:ext cx="6550926" cy="4861693"/>
          </a:xfrm>
        </p:spPr>
        <p:txBody>
          <a:bodyPr>
            <a:normAutofit/>
          </a:bodyPr>
          <a:lstStyle/>
          <a:p>
            <a:pPr marL="36900" indent="0" algn="ctr">
              <a:buNone/>
            </a:pPr>
            <a:r>
              <a:rPr lang="en-US" sz="4400" dirty="0"/>
              <a:t>Hippolytus of Rome predicted </a:t>
            </a:r>
          </a:p>
          <a:p>
            <a:pPr marL="36900" indent="0" algn="ctr">
              <a:buNone/>
            </a:pPr>
            <a:r>
              <a:rPr lang="en-US" sz="4400" dirty="0"/>
              <a:t>500 AD</a:t>
            </a:r>
          </a:p>
        </p:txBody>
      </p:sp>
      <p:pic>
        <p:nvPicPr>
          <p:cNvPr id="1026" name="Picture 2">
            <a:extLst>
              <a:ext uri="{FF2B5EF4-FFF2-40B4-BE49-F238E27FC236}">
                <a16:creationId xmlns:a16="http://schemas.microsoft.com/office/drawing/2014/main" id="{E3AAACE5-C5E3-40A6-A31B-9284690E6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674" y="1702128"/>
            <a:ext cx="2964205" cy="48616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468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F6288-C0C6-4374-9EF1-624BB8702248}"/>
              </a:ext>
            </a:extLst>
          </p:cNvPr>
          <p:cNvSpPr>
            <a:spLocks noGrp="1"/>
          </p:cNvSpPr>
          <p:nvPr>
            <p:ph type="title"/>
          </p:nvPr>
        </p:nvSpPr>
        <p:spPr/>
        <p:txBody>
          <a:bodyPr/>
          <a:lstStyle/>
          <a:p>
            <a:r>
              <a:rPr lang="en-US" dirty="0"/>
              <a:t>Second Coming Predictions</a:t>
            </a:r>
          </a:p>
        </p:txBody>
      </p:sp>
      <p:sp>
        <p:nvSpPr>
          <p:cNvPr id="3" name="Content Placeholder 2">
            <a:extLst>
              <a:ext uri="{FF2B5EF4-FFF2-40B4-BE49-F238E27FC236}">
                <a16:creationId xmlns:a16="http://schemas.microsoft.com/office/drawing/2014/main" id="{41F7AA97-F772-45FD-8EA5-BDB37C86EA17}"/>
              </a:ext>
            </a:extLst>
          </p:cNvPr>
          <p:cNvSpPr>
            <a:spLocks noGrp="1"/>
          </p:cNvSpPr>
          <p:nvPr>
            <p:ph idx="1"/>
          </p:nvPr>
        </p:nvSpPr>
        <p:spPr>
          <a:xfrm>
            <a:off x="5186149" y="1580050"/>
            <a:ext cx="6550926" cy="4861693"/>
          </a:xfrm>
        </p:spPr>
        <p:txBody>
          <a:bodyPr>
            <a:normAutofit/>
          </a:bodyPr>
          <a:lstStyle/>
          <a:p>
            <a:pPr marL="36900" indent="0" algn="ctr">
              <a:buNone/>
            </a:pPr>
            <a:r>
              <a:rPr lang="en-US" sz="4400" dirty="0"/>
              <a:t>Pope Sylvester II predicted </a:t>
            </a:r>
          </a:p>
          <a:p>
            <a:pPr marL="36900" indent="0" algn="ctr">
              <a:buNone/>
            </a:pPr>
            <a:r>
              <a:rPr lang="en-US" sz="4400" dirty="0"/>
              <a:t>1,000 AD</a:t>
            </a:r>
          </a:p>
        </p:txBody>
      </p:sp>
      <p:pic>
        <p:nvPicPr>
          <p:cNvPr id="2050" name="Picture 2">
            <a:extLst>
              <a:ext uri="{FF2B5EF4-FFF2-40B4-BE49-F238E27FC236}">
                <a16:creationId xmlns:a16="http://schemas.microsoft.com/office/drawing/2014/main" id="{028201D6-D8FE-4C08-B192-830131D65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298" y="1579753"/>
            <a:ext cx="4574474" cy="5012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7F87972-AC4A-4E69-9838-EBA8C4400E54}"/>
              </a:ext>
            </a:extLst>
          </p:cNvPr>
          <p:cNvSpPr txBox="1"/>
          <p:nvPr/>
        </p:nvSpPr>
        <p:spPr>
          <a:xfrm>
            <a:off x="1747987" y="6248400"/>
            <a:ext cx="363109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Meister der Reichenauer Schule</a:t>
            </a:r>
          </a:p>
        </p:txBody>
      </p:sp>
    </p:spTree>
    <p:extLst>
      <p:ext uri="{BB962C8B-B14F-4D97-AF65-F5344CB8AC3E}">
        <p14:creationId xmlns:p14="http://schemas.microsoft.com/office/powerpoint/2010/main" val="128769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F6288-C0C6-4374-9EF1-624BB8702248}"/>
              </a:ext>
            </a:extLst>
          </p:cNvPr>
          <p:cNvSpPr>
            <a:spLocks noGrp="1"/>
          </p:cNvSpPr>
          <p:nvPr>
            <p:ph type="title"/>
          </p:nvPr>
        </p:nvSpPr>
        <p:spPr/>
        <p:txBody>
          <a:bodyPr/>
          <a:lstStyle/>
          <a:p>
            <a:r>
              <a:rPr lang="en-US" dirty="0"/>
              <a:t>Second Coming Predictions</a:t>
            </a:r>
          </a:p>
        </p:txBody>
      </p:sp>
      <p:sp>
        <p:nvSpPr>
          <p:cNvPr id="3" name="Content Placeholder 2">
            <a:extLst>
              <a:ext uri="{FF2B5EF4-FFF2-40B4-BE49-F238E27FC236}">
                <a16:creationId xmlns:a16="http://schemas.microsoft.com/office/drawing/2014/main" id="{41F7AA97-F772-45FD-8EA5-BDB37C86EA17}"/>
              </a:ext>
            </a:extLst>
          </p:cNvPr>
          <p:cNvSpPr>
            <a:spLocks noGrp="1"/>
          </p:cNvSpPr>
          <p:nvPr>
            <p:ph idx="1"/>
          </p:nvPr>
        </p:nvSpPr>
        <p:spPr>
          <a:xfrm>
            <a:off x="5159645" y="1997493"/>
            <a:ext cx="6550926" cy="4861693"/>
          </a:xfrm>
        </p:spPr>
        <p:txBody>
          <a:bodyPr>
            <a:normAutofit/>
          </a:bodyPr>
          <a:lstStyle/>
          <a:p>
            <a:pPr marL="36900" indent="0" algn="ctr">
              <a:buNone/>
            </a:pPr>
            <a:r>
              <a:rPr lang="en-US" sz="4400" dirty="0"/>
              <a:t> William Miller   predicted </a:t>
            </a:r>
          </a:p>
          <a:p>
            <a:pPr marL="36900" indent="0" algn="ctr">
              <a:buNone/>
            </a:pPr>
            <a:r>
              <a:rPr lang="en-US" sz="4400" dirty="0"/>
              <a:t>sometime between March 21, 1843, and March 21, 1844</a:t>
            </a:r>
          </a:p>
        </p:txBody>
      </p:sp>
      <p:pic>
        <p:nvPicPr>
          <p:cNvPr id="4" name="Picture 3">
            <a:extLst>
              <a:ext uri="{FF2B5EF4-FFF2-40B4-BE49-F238E27FC236}">
                <a16:creationId xmlns:a16="http://schemas.microsoft.com/office/drawing/2014/main" id="{F0FCA4DE-75E5-4569-9D0C-680CAFF56A02}"/>
              </a:ext>
            </a:extLst>
          </p:cNvPr>
          <p:cNvPicPr>
            <a:picLocks noChangeAspect="1"/>
          </p:cNvPicPr>
          <p:nvPr/>
        </p:nvPicPr>
        <p:blipFill>
          <a:blip r:embed="rId3"/>
          <a:stretch>
            <a:fillRect/>
          </a:stretch>
        </p:blipFill>
        <p:spPr>
          <a:xfrm>
            <a:off x="1632277" y="1578126"/>
            <a:ext cx="3871726" cy="48638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16740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3378BDD-0056-4D18-B941-175FA3BB7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987" y="353487"/>
            <a:ext cx="9518026" cy="6151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324399D-1E54-4DEC-9B47-4E1941126C4B}"/>
              </a:ext>
            </a:extLst>
          </p:cNvPr>
          <p:cNvSpPr txBox="1"/>
          <p:nvPr/>
        </p:nvSpPr>
        <p:spPr>
          <a:xfrm>
            <a:off x="2090205" y="6135180"/>
            <a:ext cx="7095744" cy="369332"/>
          </a:xfrm>
          <a:prstGeom prst="rect">
            <a:avLst/>
          </a:prstGeom>
          <a:noFill/>
        </p:spPr>
        <p:txBody>
          <a:bodyPr wrap="square">
            <a:spAutoFit/>
          </a:bodyPr>
          <a:lstStyle/>
          <a:p>
            <a:r>
              <a:rPr lang="en-US" i="0" dirty="0">
                <a:effectLst/>
                <a:latin typeface="Georgia" panose="02040502050405020303" pitchFamily="18" charset="0"/>
              </a:rPr>
              <a:t>© O'Dea at Wikimedia Commons, CC BY-SA 4.0</a:t>
            </a:r>
            <a:endParaRPr lang="en-US" dirty="0">
              <a:latin typeface="Georgia" panose="02040502050405020303" pitchFamily="18" charset="0"/>
            </a:endParaRPr>
          </a:p>
        </p:txBody>
      </p:sp>
    </p:spTree>
    <p:extLst>
      <p:ext uri="{BB962C8B-B14F-4D97-AF65-F5344CB8AC3E}">
        <p14:creationId xmlns:p14="http://schemas.microsoft.com/office/powerpoint/2010/main" val="3751865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2FD60-4D8F-42BF-AF9F-B426A7356D52}"/>
              </a:ext>
            </a:extLst>
          </p:cNvPr>
          <p:cNvSpPr>
            <a:spLocks noGrp="1"/>
          </p:cNvSpPr>
          <p:nvPr>
            <p:ph type="title"/>
          </p:nvPr>
        </p:nvSpPr>
        <p:spPr>
          <a:xfrm>
            <a:off x="449970" y="172278"/>
            <a:ext cx="11175396" cy="970450"/>
          </a:xfrm>
        </p:spPr>
        <p:txBody>
          <a:bodyPr>
            <a:normAutofit fontScale="90000"/>
          </a:bodyPr>
          <a:lstStyle/>
          <a:p>
            <a:r>
              <a:rPr lang="en-US" dirty="0">
                <a:latin typeface="Georgia"/>
              </a:rPr>
              <a:t>When Will the Second Coming Occur?</a:t>
            </a:r>
          </a:p>
        </p:txBody>
      </p:sp>
      <p:sp>
        <p:nvSpPr>
          <p:cNvPr id="3" name="Content Placeholder 2">
            <a:extLst>
              <a:ext uri="{FF2B5EF4-FFF2-40B4-BE49-F238E27FC236}">
                <a16:creationId xmlns:a16="http://schemas.microsoft.com/office/drawing/2014/main" id="{E85CA672-4553-4943-98B7-199F11E39B88}"/>
              </a:ext>
            </a:extLst>
          </p:cNvPr>
          <p:cNvSpPr>
            <a:spLocks noGrp="1"/>
          </p:cNvSpPr>
          <p:nvPr>
            <p:ph idx="1"/>
          </p:nvPr>
        </p:nvSpPr>
        <p:spPr>
          <a:xfrm>
            <a:off x="4495800" y="1524000"/>
            <a:ext cx="7205870" cy="4962939"/>
          </a:xfrm>
        </p:spPr>
        <p:txBody>
          <a:bodyPr>
            <a:normAutofit/>
          </a:bodyPr>
          <a:lstStyle/>
          <a:p>
            <a:pPr marL="36900" indent="0">
              <a:buNone/>
            </a:pPr>
            <a:r>
              <a:rPr lang="en-US" sz="4800" dirty="0">
                <a:solidFill>
                  <a:schemeClr val="tx1"/>
                </a:solidFill>
                <a:latin typeface="Georgia" panose="02040502050405020303" pitchFamily="18" charset="0"/>
              </a:rPr>
              <a:t>“Of that day, and hour, no one </a:t>
            </a:r>
            <a:r>
              <a:rPr lang="en-US" sz="4800" dirty="0" err="1">
                <a:solidFill>
                  <a:schemeClr val="tx1"/>
                </a:solidFill>
                <a:latin typeface="Georgia" panose="02040502050405020303" pitchFamily="18" charset="0"/>
              </a:rPr>
              <a:t>knoweth</a:t>
            </a:r>
            <a:r>
              <a:rPr lang="en-US" sz="4800" dirty="0">
                <a:solidFill>
                  <a:schemeClr val="tx1"/>
                </a:solidFill>
                <a:latin typeface="Georgia" panose="02040502050405020303" pitchFamily="18" charset="0"/>
              </a:rPr>
              <a:t>; no, not the angels of God in heaven, but my Father only.” </a:t>
            </a:r>
          </a:p>
          <a:p>
            <a:pPr marL="36900" indent="0">
              <a:buNone/>
            </a:pPr>
            <a:r>
              <a:rPr lang="en-US" dirty="0">
                <a:solidFill>
                  <a:schemeClr val="tx1"/>
                </a:solidFill>
                <a:latin typeface="Georgia" panose="02040502050405020303" pitchFamily="18" charset="0"/>
              </a:rPr>
              <a:t>(Joseph Smith—Matthew 1:40)</a:t>
            </a:r>
          </a:p>
        </p:txBody>
      </p:sp>
      <p:pic>
        <p:nvPicPr>
          <p:cNvPr id="5" name="Picture 5" descr="A picture containing text, vintage&#10;&#10;Description automatically generated">
            <a:extLst>
              <a:ext uri="{FF2B5EF4-FFF2-40B4-BE49-F238E27FC236}">
                <a16:creationId xmlns:a16="http://schemas.microsoft.com/office/drawing/2014/main" id="{053AE4D4-E2E8-49C0-85DA-7370E5D7D801}"/>
              </a:ext>
            </a:extLst>
          </p:cNvPr>
          <p:cNvPicPr>
            <a:picLocks noChangeAspect="1"/>
          </p:cNvPicPr>
          <p:nvPr/>
        </p:nvPicPr>
        <p:blipFill rotWithShape="1">
          <a:blip r:embed="rId3"/>
          <a:srcRect r="-169" b="-27"/>
          <a:stretch/>
        </p:blipFill>
        <p:spPr>
          <a:xfrm>
            <a:off x="490331" y="1524000"/>
            <a:ext cx="3320934" cy="49629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extLst>
              <a:ext uri="{FF2B5EF4-FFF2-40B4-BE49-F238E27FC236}">
                <a16:creationId xmlns:a16="http://schemas.microsoft.com/office/drawing/2014/main" id="{1F34F7F0-FBF9-4A04-B8E1-682DF0D16C22}"/>
              </a:ext>
            </a:extLst>
          </p:cNvPr>
          <p:cNvSpPr txBox="1"/>
          <p:nvPr/>
        </p:nvSpPr>
        <p:spPr>
          <a:xfrm>
            <a:off x="779198" y="6117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William A. Spicer</a:t>
            </a:r>
          </a:p>
        </p:txBody>
      </p:sp>
    </p:spTree>
    <p:extLst>
      <p:ext uri="{BB962C8B-B14F-4D97-AF65-F5344CB8AC3E}">
        <p14:creationId xmlns:p14="http://schemas.microsoft.com/office/powerpoint/2010/main" val="3608158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spTree>
    <p:extLst>
      <p:ext uri="{BB962C8B-B14F-4D97-AF65-F5344CB8AC3E}">
        <p14:creationId xmlns:p14="http://schemas.microsoft.com/office/powerpoint/2010/main" val="1317820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pic>
        <p:nvPicPr>
          <p:cNvPr id="2" name="Picture 2">
            <a:extLst>
              <a:ext uri="{FF2B5EF4-FFF2-40B4-BE49-F238E27FC236}">
                <a16:creationId xmlns:a16="http://schemas.microsoft.com/office/drawing/2014/main" id="{A514E6A1-16E9-49A0-957C-6ABE0B58F00E}"/>
              </a:ext>
            </a:extLst>
          </p:cNvPr>
          <p:cNvPicPr>
            <a:picLocks noChangeAspect="1"/>
          </p:cNvPicPr>
          <p:nvPr/>
        </p:nvPicPr>
        <p:blipFill rotWithShape="1">
          <a:blip r:embed="rId3"/>
          <a:srcRect l="30584" t="17311" r="22208" b="3683"/>
          <a:stretch/>
        </p:blipFill>
        <p:spPr>
          <a:xfrm>
            <a:off x="2717800" y="1032"/>
            <a:ext cx="2361463" cy="2728694"/>
          </a:xfrm>
          <a:prstGeom prst="rect">
            <a:avLst/>
          </a:prstGeom>
        </p:spPr>
      </p:pic>
      <p:pic>
        <p:nvPicPr>
          <p:cNvPr id="3" name="Picture 3" descr="A picture containing outdoor&#10;&#10;Description automatically generated">
            <a:extLst>
              <a:ext uri="{FF2B5EF4-FFF2-40B4-BE49-F238E27FC236}">
                <a16:creationId xmlns:a16="http://schemas.microsoft.com/office/drawing/2014/main" id="{57065A61-7314-4DA3-9B41-A0640D1464CE}"/>
              </a:ext>
            </a:extLst>
          </p:cNvPr>
          <p:cNvPicPr>
            <a:picLocks noChangeAspect="1"/>
          </p:cNvPicPr>
          <p:nvPr/>
        </p:nvPicPr>
        <p:blipFill>
          <a:blip r:embed="rId4"/>
          <a:stretch>
            <a:fillRect/>
          </a:stretch>
        </p:blipFill>
        <p:spPr>
          <a:xfrm>
            <a:off x="-1556" y="-50800"/>
            <a:ext cx="2720912" cy="4114800"/>
          </a:xfrm>
          <a:prstGeom prst="rect">
            <a:avLst/>
          </a:prstGeom>
        </p:spPr>
      </p:pic>
      <p:sp>
        <p:nvSpPr>
          <p:cNvPr id="4" name="TextBox 3">
            <a:extLst>
              <a:ext uri="{FF2B5EF4-FFF2-40B4-BE49-F238E27FC236}">
                <a16:creationId xmlns:a16="http://schemas.microsoft.com/office/drawing/2014/main" id="{9765E312-2427-42B6-BDC7-1E2729DD2A81}"/>
              </a:ext>
            </a:extLst>
          </p:cNvPr>
          <p:cNvSpPr txBox="1"/>
          <p:nvPr/>
        </p:nvSpPr>
        <p:spPr>
          <a:xfrm>
            <a:off x="2794000" y="27813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ea typeface="+mn-lt"/>
                <a:cs typeface="+mn-lt"/>
              </a:rPr>
              <a:t>Jim Jones and the </a:t>
            </a:r>
          </a:p>
          <a:p>
            <a:r>
              <a:rPr lang="en-US" dirty="0" err="1">
                <a:latin typeface="Georgia"/>
                <a:ea typeface="+mn-lt"/>
                <a:cs typeface="+mn-lt"/>
              </a:rPr>
              <a:t>People’s</a:t>
            </a:r>
            <a:r>
              <a:rPr lang="en-US" dirty="0">
                <a:latin typeface="Georgia"/>
                <a:ea typeface="+mn-lt"/>
                <a:cs typeface="+mn-lt"/>
              </a:rPr>
              <a:t> Temple</a:t>
            </a:r>
            <a:endParaRPr lang="en-US" dirty="0">
              <a:latin typeface="Georgia"/>
            </a:endParaRPr>
          </a:p>
        </p:txBody>
      </p:sp>
      <p:pic>
        <p:nvPicPr>
          <p:cNvPr id="14" name="Picture 14" descr="A picture containing grass, train, outdoor, smoke&#10;&#10;Description automatically generated">
            <a:extLst>
              <a:ext uri="{FF2B5EF4-FFF2-40B4-BE49-F238E27FC236}">
                <a16:creationId xmlns:a16="http://schemas.microsoft.com/office/drawing/2014/main" id="{243ADB3B-9DC1-4588-B4A5-F165DFDF55AD}"/>
              </a:ext>
            </a:extLst>
          </p:cNvPr>
          <p:cNvPicPr>
            <a:picLocks noChangeAspect="1"/>
          </p:cNvPicPr>
          <p:nvPr/>
        </p:nvPicPr>
        <p:blipFill>
          <a:blip r:embed="rId5"/>
          <a:stretch>
            <a:fillRect/>
          </a:stretch>
        </p:blipFill>
        <p:spPr>
          <a:xfrm>
            <a:off x="0" y="4073525"/>
            <a:ext cx="4946650" cy="2781300"/>
          </a:xfrm>
          <a:prstGeom prst="rect">
            <a:avLst/>
          </a:prstGeom>
        </p:spPr>
      </p:pic>
      <p:pic>
        <p:nvPicPr>
          <p:cNvPr id="5" name="Picture 13">
            <a:extLst>
              <a:ext uri="{FF2B5EF4-FFF2-40B4-BE49-F238E27FC236}">
                <a16:creationId xmlns:a16="http://schemas.microsoft.com/office/drawing/2014/main" id="{F64556CA-AFDA-45B1-85A0-FFC23A61B04C}"/>
              </a:ext>
            </a:extLst>
          </p:cNvPr>
          <p:cNvPicPr>
            <a:picLocks noChangeAspect="1"/>
          </p:cNvPicPr>
          <p:nvPr/>
        </p:nvPicPr>
        <p:blipFill>
          <a:blip r:embed="rId6"/>
          <a:stretch>
            <a:fillRect/>
          </a:stretch>
        </p:blipFill>
        <p:spPr>
          <a:xfrm>
            <a:off x="3168650" y="3571152"/>
            <a:ext cx="1854200" cy="2135046"/>
          </a:xfrm>
          <a:prstGeom prst="rect">
            <a:avLst/>
          </a:prstGeom>
        </p:spPr>
      </p:pic>
      <p:sp>
        <p:nvSpPr>
          <p:cNvPr id="16" name="TextBox 15">
            <a:extLst>
              <a:ext uri="{FF2B5EF4-FFF2-40B4-BE49-F238E27FC236}">
                <a16:creationId xmlns:a16="http://schemas.microsoft.com/office/drawing/2014/main" id="{BF2FE0A8-F4F7-469E-9642-DCB736E77546}"/>
              </a:ext>
            </a:extLst>
          </p:cNvPr>
          <p:cNvSpPr txBox="1"/>
          <p:nvPr/>
        </p:nvSpPr>
        <p:spPr>
          <a:xfrm>
            <a:off x="4946649" y="621029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ea typeface="+mn-lt"/>
                <a:cs typeface="+mn-lt"/>
              </a:rPr>
              <a:t>David Koresh</a:t>
            </a:r>
          </a:p>
          <a:p>
            <a:r>
              <a:rPr lang="en-US" dirty="0">
                <a:latin typeface="Georgia"/>
                <a:ea typeface="+mn-lt"/>
                <a:cs typeface="+mn-lt"/>
              </a:rPr>
              <a:t>and Waco</a:t>
            </a:r>
            <a:endParaRPr lang="en-US" dirty="0">
              <a:latin typeface="Georgia"/>
            </a:endParaRPr>
          </a:p>
        </p:txBody>
      </p:sp>
    </p:spTree>
    <p:extLst>
      <p:ext uri="{BB962C8B-B14F-4D97-AF65-F5344CB8AC3E}">
        <p14:creationId xmlns:p14="http://schemas.microsoft.com/office/powerpoint/2010/main" val="2465139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eer, Fawn, Whitetail, White-Tailed Deer, While-Tailed">
            <a:extLst>
              <a:ext uri="{FF2B5EF4-FFF2-40B4-BE49-F238E27FC236}">
                <a16:creationId xmlns:a16="http://schemas.microsoft.com/office/drawing/2014/main" id="{4B63025F-79C8-4D2A-9A8E-F14E87B2A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496" y="1071217"/>
            <a:ext cx="4567583" cy="456758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hark, Animal, Danger, Teeth, Fish, Sea, Nature, Beach">
            <a:extLst>
              <a:ext uri="{FF2B5EF4-FFF2-40B4-BE49-F238E27FC236}">
                <a16:creationId xmlns:a16="http://schemas.microsoft.com/office/drawing/2014/main" id="{FE0102F3-4BDF-4441-9C83-75F17731B5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1461" y="1071216"/>
            <a:ext cx="6905322" cy="4567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281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a:extLst>
              <a:ext uri="{FF2B5EF4-FFF2-40B4-BE49-F238E27FC236}">
                <a16:creationId xmlns:a16="http://schemas.microsoft.com/office/drawing/2014/main" id="{7399D527-32A8-1E43-AD1D-D48C529DA0C5}"/>
              </a:ext>
            </a:extLst>
          </p:cNvPr>
          <p:cNvPicPr>
            <a:picLocks noChangeAspect="1"/>
          </p:cNvPicPr>
          <p:nvPr/>
        </p:nvPicPr>
        <p:blipFill rotWithShape="1">
          <a:blip r:embed="rId3"/>
          <a:srcRect l="2542" b="11524"/>
          <a:stretch/>
        </p:blipFill>
        <p:spPr>
          <a:xfrm>
            <a:off x="178904" y="2561644"/>
            <a:ext cx="5844208" cy="4186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5">
            <a:extLst>
              <a:ext uri="{FF2B5EF4-FFF2-40B4-BE49-F238E27FC236}">
                <a16:creationId xmlns:a16="http://schemas.microsoft.com/office/drawing/2014/main" id="{75EECD2D-013D-994A-B916-A19143A7341B}"/>
              </a:ext>
            </a:extLst>
          </p:cNvPr>
          <p:cNvPicPr>
            <a:picLocks noChangeAspect="1"/>
          </p:cNvPicPr>
          <p:nvPr/>
        </p:nvPicPr>
        <p:blipFill>
          <a:blip r:embed="rId4"/>
          <a:stretch>
            <a:fillRect/>
          </a:stretch>
        </p:blipFill>
        <p:spPr>
          <a:xfrm>
            <a:off x="4446105" y="110217"/>
            <a:ext cx="7566991" cy="4259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extLst>
              <a:ext uri="{FF2B5EF4-FFF2-40B4-BE49-F238E27FC236}">
                <a16:creationId xmlns:a16="http://schemas.microsoft.com/office/drawing/2014/main" id="{669DA65B-5846-499F-AB10-C06A186B8D72}"/>
              </a:ext>
            </a:extLst>
          </p:cNvPr>
          <p:cNvSpPr txBox="1"/>
          <p:nvPr/>
        </p:nvSpPr>
        <p:spPr>
          <a:xfrm>
            <a:off x="4903304" y="400063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Wild </a:t>
            </a:r>
            <a:r>
              <a:rPr lang="en-US" dirty="0" err="1">
                <a:latin typeface="Georgia"/>
              </a:rPr>
              <a:t>WeatherUS</a:t>
            </a:r>
            <a:endParaRPr lang="en-US" dirty="0">
              <a:latin typeface="Georgia"/>
            </a:endParaRPr>
          </a:p>
        </p:txBody>
      </p:sp>
      <p:sp>
        <p:nvSpPr>
          <p:cNvPr id="11" name="TextBox 10">
            <a:extLst>
              <a:ext uri="{FF2B5EF4-FFF2-40B4-BE49-F238E27FC236}">
                <a16:creationId xmlns:a16="http://schemas.microsoft.com/office/drawing/2014/main" id="{311CD4ED-D5D4-D649-A898-D5C9846BFFF8}"/>
              </a:ext>
            </a:extLst>
          </p:cNvPr>
          <p:cNvSpPr txBox="1"/>
          <p:nvPr/>
        </p:nvSpPr>
        <p:spPr>
          <a:xfrm>
            <a:off x="624537" y="637845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latin typeface="Georgia"/>
              </a:rPr>
              <a:t>Gramurspelfried</a:t>
            </a:r>
            <a:endParaRPr lang="en-US" dirty="0">
              <a:latin typeface="Georgia"/>
            </a:endParaRPr>
          </a:p>
        </p:txBody>
      </p:sp>
    </p:spTree>
    <p:extLst>
      <p:ext uri="{BB962C8B-B14F-4D97-AF65-F5344CB8AC3E}">
        <p14:creationId xmlns:p14="http://schemas.microsoft.com/office/powerpoint/2010/main" val="1447851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spTree>
    <p:extLst>
      <p:ext uri="{BB962C8B-B14F-4D97-AF65-F5344CB8AC3E}">
        <p14:creationId xmlns:p14="http://schemas.microsoft.com/office/powerpoint/2010/main" val="3413271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pic>
        <p:nvPicPr>
          <p:cNvPr id="7176" name="Picture 8" descr="Rendered Image">
            <a:extLst>
              <a:ext uri="{FF2B5EF4-FFF2-40B4-BE49-F238E27FC236}">
                <a16:creationId xmlns:a16="http://schemas.microsoft.com/office/drawing/2014/main" id="{B8980438-360A-41BD-873E-F8C4EDF31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601" y="317341"/>
            <a:ext cx="4002405" cy="125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26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pic>
        <p:nvPicPr>
          <p:cNvPr id="7170" name="Picture 2">
            <a:extLst>
              <a:ext uri="{FF2B5EF4-FFF2-40B4-BE49-F238E27FC236}">
                <a16:creationId xmlns:a16="http://schemas.microsoft.com/office/drawing/2014/main" id="{3D67ECEF-8BF3-4289-A735-EF9557F5E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06" y="1714463"/>
            <a:ext cx="4500825" cy="2998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176" name="Picture 8" descr="Rendered Image">
            <a:extLst>
              <a:ext uri="{FF2B5EF4-FFF2-40B4-BE49-F238E27FC236}">
                <a16:creationId xmlns:a16="http://schemas.microsoft.com/office/drawing/2014/main" id="{B8980438-360A-41BD-873E-F8C4EDF317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601" y="317341"/>
            <a:ext cx="4002405" cy="125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29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230457" y="262507"/>
            <a:ext cx="6810233" cy="5847755"/>
          </a:xfrm>
          <a:prstGeom prst="rect">
            <a:avLst/>
          </a:prstGeom>
          <a:noFill/>
          <a:ln w="57150">
            <a:noFill/>
            <a:miter lim="800000"/>
            <a:headEnd/>
            <a:tailEnd/>
          </a:ln>
          <a:effectLst/>
        </p:spPr>
        <p:txBody>
          <a:bodyPr wrap="square">
            <a:spAutoFit/>
          </a:bodyPr>
          <a:lstStyle/>
          <a:p>
            <a:pPr>
              <a:spcBef>
                <a:spcPct val="50000"/>
              </a:spcBef>
            </a:pPr>
            <a:r>
              <a:rPr lang="en-US" sz="4000" dirty="0">
                <a:latin typeface="Georgia" panose="02040502050405020303" pitchFamily="18" charset="0"/>
              </a:rPr>
              <a:t>“There shall also arise false Christs, and false prophets, and shall show great signs and wonders, insomuch, that, if possible, they shall deceive the very elect, who are the elect according to the covenant.”</a:t>
            </a:r>
          </a:p>
          <a:p>
            <a:pPr>
              <a:spcBef>
                <a:spcPct val="50000"/>
              </a:spcBef>
            </a:pPr>
            <a:r>
              <a:rPr lang="en-US" sz="3600" dirty="0">
                <a:latin typeface="Georgia" panose="02040502050405020303" pitchFamily="18" charset="0"/>
              </a:rPr>
              <a:t>(Joseph Smith—Matthew 1:22)</a:t>
            </a:r>
          </a:p>
        </p:txBody>
      </p:sp>
      <p:pic>
        <p:nvPicPr>
          <p:cNvPr id="7170" name="Picture 2">
            <a:extLst>
              <a:ext uri="{FF2B5EF4-FFF2-40B4-BE49-F238E27FC236}">
                <a16:creationId xmlns:a16="http://schemas.microsoft.com/office/drawing/2014/main" id="{3D67ECEF-8BF3-4289-A735-EF9557F5E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06" y="1714463"/>
            <a:ext cx="4500825" cy="2998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174" name="Picture 6" descr="Rendered Image">
            <a:extLst>
              <a:ext uri="{FF2B5EF4-FFF2-40B4-BE49-F238E27FC236}">
                <a16:creationId xmlns:a16="http://schemas.microsoft.com/office/drawing/2014/main" id="{442779CE-2695-4154-9572-D179D2B5AF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794" y="4854893"/>
            <a:ext cx="3057525" cy="157064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Rendered Image">
            <a:extLst>
              <a:ext uri="{FF2B5EF4-FFF2-40B4-BE49-F238E27FC236}">
                <a16:creationId xmlns:a16="http://schemas.microsoft.com/office/drawing/2014/main" id="{B8980438-360A-41BD-873E-F8C4EDF317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601" y="317341"/>
            <a:ext cx="4002405" cy="125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94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outdoor object, close&#10;&#10;Description automatically generated">
            <a:extLst>
              <a:ext uri="{FF2B5EF4-FFF2-40B4-BE49-F238E27FC236}">
                <a16:creationId xmlns:a16="http://schemas.microsoft.com/office/drawing/2014/main" id="{F198844D-1045-498C-8C3B-356607F9217F}"/>
              </a:ext>
            </a:extLst>
          </p:cNvPr>
          <p:cNvPicPr>
            <a:picLocks noChangeAspect="1"/>
          </p:cNvPicPr>
          <p:nvPr/>
        </p:nvPicPr>
        <p:blipFill>
          <a:blip r:embed="rId3"/>
          <a:stretch>
            <a:fillRect/>
          </a:stretch>
        </p:blipFill>
        <p:spPr>
          <a:xfrm>
            <a:off x="325465" y="1406499"/>
            <a:ext cx="6091711" cy="40450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Content Placeholder 2">
            <a:extLst>
              <a:ext uri="{FF2B5EF4-FFF2-40B4-BE49-F238E27FC236}">
                <a16:creationId xmlns:a16="http://schemas.microsoft.com/office/drawing/2014/main" id="{55CD9D35-B215-4848-9DDE-ADF0DE43EE8F}"/>
              </a:ext>
            </a:extLst>
          </p:cNvPr>
          <p:cNvSpPr>
            <a:spLocks noGrp="1"/>
          </p:cNvSpPr>
          <p:nvPr>
            <p:ph idx="1"/>
          </p:nvPr>
        </p:nvSpPr>
        <p:spPr>
          <a:xfrm>
            <a:off x="6589197" y="1084502"/>
            <a:ext cx="5472160" cy="5004872"/>
          </a:xfrm>
        </p:spPr>
        <p:txBody>
          <a:bodyPr>
            <a:normAutofit/>
          </a:bodyPr>
          <a:lstStyle/>
          <a:p>
            <a:pPr marL="36900" indent="0">
              <a:buNone/>
            </a:pPr>
            <a:r>
              <a:rPr lang="en-US" sz="5400" dirty="0"/>
              <a:t>“Whoso </a:t>
            </a:r>
            <a:r>
              <a:rPr lang="en-US" sz="5400" dirty="0" err="1"/>
              <a:t>treasureth</a:t>
            </a:r>
            <a:r>
              <a:rPr lang="en-US" sz="5400" dirty="0"/>
              <a:t> up my word, shall not be deceived.”</a:t>
            </a:r>
          </a:p>
          <a:p>
            <a:pPr marL="36900" indent="0">
              <a:buNone/>
            </a:pPr>
            <a:r>
              <a:rPr lang="en-US" dirty="0"/>
              <a:t>(Joseph Smith—Matthew 1:37)</a:t>
            </a:r>
          </a:p>
        </p:txBody>
      </p:sp>
      <p:sp>
        <p:nvSpPr>
          <p:cNvPr id="7" name="TextBox 6">
            <a:extLst>
              <a:ext uri="{FF2B5EF4-FFF2-40B4-BE49-F238E27FC236}">
                <a16:creationId xmlns:a16="http://schemas.microsoft.com/office/drawing/2014/main" id="{B9E892BC-6EBD-4940-9A26-DF84F9A93428}"/>
              </a:ext>
            </a:extLst>
          </p:cNvPr>
          <p:cNvSpPr txBox="1"/>
          <p:nvPr/>
        </p:nvSpPr>
        <p:spPr>
          <a:xfrm>
            <a:off x="743919" y="508216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NiseriN</a:t>
            </a:r>
          </a:p>
        </p:txBody>
      </p:sp>
    </p:spTree>
    <p:extLst>
      <p:ext uri="{BB962C8B-B14F-4D97-AF65-F5344CB8AC3E}">
        <p14:creationId xmlns:p14="http://schemas.microsoft.com/office/powerpoint/2010/main" val="2827255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72F72-11B6-4E7B-A72B-946218403F8E}"/>
              </a:ext>
            </a:extLst>
          </p:cNvPr>
          <p:cNvSpPr>
            <a:spLocks noGrp="1"/>
          </p:cNvSpPr>
          <p:nvPr>
            <p:ph idx="1"/>
          </p:nvPr>
        </p:nvSpPr>
        <p:spPr>
          <a:xfrm>
            <a:off x="3759454" y="290286"/>
            <a:ext cx="8127746" cy="6202589"/>
          </a:xfrm>
        </p:spPr>
        <p:txBody>
          <a:bodyPr>
            <a:noAutofit/>
          </a:bodyPr>
          <a:lstStyle/>
          <a:p>
            <a:pPr marL="0" indent="0">
              <a:buNone/>
            </a:pPr>
            <a:r>
              <a:rPr lang="en-US" sz="3400" dirty="0">
                <a:latin typeface="Georgia" panose="02040502050405020303" pitchFamily="18" charset="0"/>
              </a:rPr>
              <a:t>“It is now time that we each implement extraordinary measures—perhaps measures we have never taken before—to strengthen our </a:t>
            </a:r>
            <a:r>
              <a:rPr lang="en-US" sz="3400" i="1" dirty="0">
                <a:latin typeface="Georgia" panose="02040502050405020303" pitchFamily="18" charset="0"/>
              </a:rPr>
              <a:t>personal spiritual </a:t>
            </a:r>
            <a:r>
              <a:rPr lang="en-US" sz="3400" dirty="0">
                <a:latin typeface="Georgia" panose="02040502050405020303" pitchFamily="18" charset="0"/>
              </a:rPr>
              <a:t>foundations. Unprecedented times call for unprecedented measures…these </a:t>
            </a:r>
            <a:r>
              <a:rPr lang="en-US" sz="3400" i="1" dirty="0">
                <a:latin typeface="Georgia" panose="02040502050405020303" pitchFamily="18" charset="0"/>
              </a:rPr>
              <a:t>are </a:t>
            </a:r>
            <a:r>
              <a:rPr lang="en-US" sz="3400" dirty="0">
                <a:latin typeface="Georgia" panose="02040502050405020303" pitchFamily="18" charset="0"/>
              </a:rPr>
              <a:t>the latter days. If you and I are to withstand the forthcoming perils and pressures, it is imperative that we each have a </a:t>
            </a:r>
            <a:r>
              <a:rPr lang="en-US" sz="3400" i="1" dirty="0">
                <a:latin typeface="Georgia" panose="02040502050405020303" pitchFamily="18" charset="0"/>
              </a:rPr>
              <a:t>firm </a:t>
            </a:r>
            <a:r>
              <a:rPr lang="en-US" sz="3400" dirty="0">
                <a:latin typeface="Georgia" panose="02040502050405020303" pitchFamily="18" charset="0"/>
              </a:rPr>
              <a:t>spiritual foundation built upon the rock of our Redeemer, Jesus Christ.”</a:t>
            </a:r>
          </a:p>
        </p:txBody>
      </p:sp>
      <p:sp>
        <p:nvSpPr>
          <p:cNvPr id="4" name="Rectangle 3">
            <a:extLst>
              <a:ext uri="{FF2B5EF4-FFF2-40B4-BE49-F238E27FC236}">
                <a16:creationId xmlns:a16="http://schemas.microsoft.com/office/drawing/2014/main" id="{4752A223-E417-4F36-A5EC-501FD2B7D32E}"/>
              </a:ext>
            </a:extLst>
          </p:cNvPr>
          <p:cNvSpPr/>
          <p:nvPr/>
        </p:nvSpPr>
        <p:spPr>
          <a:xfrm>
            <a:off x="58311" y="4676257"/>
            <a:ext cx="3657600" cy="646331"/>
          </a:xfrm>
          <a:prstGeom prst="rect">
            <a:avLst/>
          </a:prstGeom>
        </p:spPr>
        <p:txBody>
          <a:bodyPr wrap="square">
            <a:spAutoFit/>
          </a:bodyPr>
          <a:lstStyle/>
          <a:p>
            <a:pPr marL="0" indent="0" algn="ctr">
              <a:buNone/>
            </a:pPr>
            <a:r>
              <a:rPr lang="en-US" dirty="0">
                <a:latin typeface="Georgia" panose="02040502050405020303" pitchFamily="18" charset="0"/>
              </a:rPr>
              <a:t>President Russell M. Nelson, </a:t>
            </a:r>
          </a:p>
          <a:p>
            <a:pPr algn="ctr"/>
            <a:r>
              <a:rPr lang="en-US" i="1" dirty="0">
                <a:latin typeface="Georgia" panose="02040502050405020303" pitchFamily="18" charset="0"/>
              </a:rPr>
              <a:t>Liahona</a:t>
            </a:r>
            <a:r>
              <a:rPr lang="en-US" dirty="0">
                <a:latin typeface="Georgia" panose="02040502050405020303" pitchFamily="18" charset="0"/>
              </a:rPr>
              <a:t>, Nov. 2021</a:t>
            </a:r>
            <a:endParaRPr lang="en-US" i="1" dirty="0">
              <a:latin typeface="Georgia" panose="02040502050405020303" pitchFamily="18" charset="0"/>
            </a:endParaRPr>
          </a:p>
        </p:txBody>
      </p:sp>
      <p:pic>
        <p:nvPicPr>
          <p:cNvPr id="5" name="Picture 2" descr="Russell M. Nelson (@NelsonRussellM) | Twitter">
            <a:extLst>
              <a:ext uri="{FF2B5EF4-FFF2-40B4-BE49-F238E27FC236}">
                <a16:creationId xmlns:a16="http://schemas.microsoft.com/office/drawing/2014/main" id="{A0EEAF8B-7E70-45CE-A10B-6E5A475614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74" r="8750"/>
          <a:stretch/>
        </p:blipFill>
        <p:spPr bwMode="auto">
          <a:xfrm>
            <a:off x="190137" y="418014"/>
            <a:ext cx="3393948" cy="41452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605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7AEB4E-05AA-4FD9-A4E8-4781499A6B9F}"/>
              </a:ext>
            </a:extLst>
          </p:cNvPr>
          <p:cNvSpPr>
            <a:spLocks noGrp="1"/>
          </p:cNvSpPr>
          <p:nvPr>
            <p:ph idx="1"/>
          </p:nvPr>
        </p:nvSpPr>
        <p:spPr>
          <a:xfrm>
            <a:off x="4308763" y="443344"/>
            <a:ext cx="7472475" cy="5902037"/>
          </a:xfrm>
        </p:spPr>
        <p:txBody>
          <a:bodyPr>
            <a:noAutofit/>
          </a:bodyPr>
          <a:lstStyle/>
          <a:p>
            <a:pPr marL="36900" indent="0">
              <a:buNone/>
            </a:pPr>
            <a:r>
              <a:rPr lang="en-US" dirty="0">
                <a:effectLst/>
                <a:ea typeface="Times New Roman" panose="02020603050405020304" pitchFamily="18" charset="0"/>
              </a:rPr>
              <a:t>“I think it is very helpful if you begin today to learn a few of the teachings of Jesus Christ and have them in your memory….choose your own [passages to memorize]—find some things that Jesus has said and let them penetrate who you are. You won’t only remember them during your mission, but you will have them for all your life.”</a:t>
            </a:r>
            <a:endParaRPr lang="en-US" dirty="0"/>
          </a:p>
        </p:txBody>
      </p:sp>
      <p:pic>
        <p:nvPicPr>
          <p:cNvPr id="2" name="Picture 2">
            <a:extLst>
              <a:ext uri="{FF2B5EF4-FFF2-40B4-BE49-F238E27FC236}">
                <a16:creationId xmlns:a16="http://schemas.microsoft.com/office/drawing/2014/main" id="{C8374686-46B1-4CFB-897B-9B61B45F6528}"/>
              </a:ext>
            </a:extLst>
          </p:cNvPr>
          <p:cNvPicPr>
            <a:picLocks noChangeAspect="1"/>
          </p:cNvPicPr>
          <p:nvPr/>
        </p:nvPicPr>
        <p:blipFill>
          <a:blip r:embed="rId3"/>
          <a:stretch>
            <a:fillRect/>
          </a:stretch>
        </p:blipFill>
        <p:spPr>
          <a:xfrm>
            <a:off x="410761" y="334047"/>
            <a:ext cx="3618088" cy="4828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3">
            <a:extLst>
              <a:ext uri="{FF2B5EF4-FFF2-40B4-BE49-F238E27FC236}">
                <a16:creationId xmlns:a16="http://schemas.microsoft.com/office/drawing/2014/main" id="{E841A98A-8C37-4303-8154-B53E4AA89345}"/>
              </a:ext>
            </a:extLst>
          </p:cNvPr>
          <p:cNvSpPr/>
          <p:nvPr/>
        </p:nvSpPr>
        <p:spPr>
          <a:xfrm>
            <a:off x="371249" y="5438257"/>
            <a:ext cx="3657600" cy="646331"/>
          </a:xfrm>
          <a:prstGeom prst="rect">
            <a:avLst/>
          </a:prstGeom>
        </p:spPr>
        <p:txBody>
          <a:bodyPr wrap="square">
            <a:spAutoFit/>
          </a:bodyPr>
          <a:lstStyle/>
          <a:p>
            <a:pPr marL="0" indent="0" algn="ctr">
              <a:buNone/>
            </a:pPr>
            <a:r>
              <a:rPr lang="en-US" dirty="0">
                <a:latin typeface="Georgia" panose="02040502050405020303" pitchFamily="18" charset="0"/>
              </a:rPr>
              <a:t>Elder Neil L. Andersen,</a:t>
            </a:r>
          </a:p>
          <a:p>
            <a:pPr marL="0" indent="0" algn="ctr">
              <a:buNone/>
            </a:pPr>
            <a:r>
              <a:rPr lang="en-US" i="1" dirty="0">
                <a:latin typeface="Georgia" panose="02040502050405020303" pitchFamily="18" charset="0"/>
              </a:rPr>
              <a:t>Church News</a:t>
            </a:r>
            <a:r>
              <a:rPr lang="en-US" dirty="0">
                <a:latin typeface="Georgia" panose="02040502050405020303" pitchFamily="18" charset="0"/>
              </a:rPr>
              <a:t>, 9 Mar. 2022</a:t>
            </a:r>
            <a:endParaRPr lang="en-US" i="1" dirty="0">
              <a:latin typeface="Georgia" panose="02040502050405020303" pitchFamily="18" charset="0"/>
            </a:endParaRPr>
          </a:p>
        </p:txBody>
      </p:sp>
    </p:spTree>
    <p:extLst>
      <p:ext uri="{BB962C8B-B14F-4D97-AF65-F5344CB8AC3E}">
        <p14:creationId xmlns:p14="http://schemas.microsoft.com/office/powerpoint/2010/main" val="3781600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605E-307B-4261-8F04-13CD2CFD8BB5}"/>
              </a:ext>
            </a:extLst>
          </p:cNvPr>
          <p:cNvSpPr>
            <a:spLocks noGrp="1"/>
          </p:cNvSpPr>
          <p:nvPr>
            <p:ph type="title"/>
          </p:nvPr>
        </p:nvSpPr>
        <p:spPr/>
        <p:txBody>
          <a:bodyPr>
            <a:normAutofit/>
          </a:bodyPr>
          <a:lstStyle/>
          <a:p>
            <a:r>
              <a:rPr lang="en-US" dirty="0"/>
              <a:t>The Savior’s Second Coming</a:t>
            </a:r>
          </a:p>
        </p:txBody>
      </p:sp>
      <p:sp>
        <p:nvSpPr>
          <p:cNvPr id="3" name="Content Placeholder 2">
            <a:extLst>
              <a:ext uri="{FF2B5EF4-FFF2-40B4-BE49-F238E27FC236}">
                <a16:creationId xmlns:a16="http://schemas.microsoft.com/office/drawing/2014/main" id="{14A53FDE-08F4-4B91-B85B-3303F022E04B}"/>
              </a:ext>
            </a:extLst>
          </p:cNvPr>
          <p:cNvSpPr>
            <a:spLocks noGrp="1"/>
          </p:cNvSpPr>
          <p:nvPr>
            <p:ph idx="1"/>
          </p:nvPr>
        </p:nvSpPr>
        <p:spPr/>
        <p:txBody>
          <a:bodyPr>
            <a:normAutofit/>
          </a:bodyPr>
          <a:lstStyle/>
          <a:p>
            <a:r>
              <a:rPr lang="en-US" dirty="0"/>
              <a:t>Be not troubled </a:t>
            </a:r>
          </a:p>
          <a:p>
            <a:r>
              <a:rPr lang="en-US" dirty="0"/>
              <a:t>Life before the Second Coming</a:t>
            </a:r>
          </a:p>
          <a:p>
            <a:r>
              <a:rPr lang="en-US" dirty="0"/>
              <a:t>Be not deceived</a:t>
            </a:r>
          </a:p>
          <a:p>
            <a:r>
              <a:rPr lang="en-US" b="1" dirty="0"/>
              <a:t>Three parables of preparation</a:t>
            </a:r>
          </a:p>
          <a:p>
            <a:r>
              <a:rPr lang="en-US" dirty="0"/>
              <a:t>The last battle</a:t>
            </a:r>
          </a:p>
          <a:p>
            <a:r>
              <a:rPr lang="en-US" dirty="0"/>
              <a:t>After the Second Coming</a:t>
            </a:r>
          </a:p>
        </p:txBody>
      </p:sp>
    </p:spTree>
    <p:extLst>
      <p:ext uri="{BB962C8B-B14F-4D97-AF65-F5344CB8AC3E}">
        <p14:creationId xmlns:p14="http://schemas.microsoft.com/office/powerpoint/2010/main" val="967337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88003-0A54-4ED8-AC68-22D5F70C70AF}"/>
              </a:ext>
            </a:extLst>
          </p:cNvPr>
          <p:cNvSpPr>
            <a:spLocks noGrp="1"/>
          </p:cNvSpPr>
          <p:nvPr>
            <p:ph idx="1"/>
          </p:nvPr>
        </p:nvSpPr>
        <p:spPr>
          <a:xfrm>
            <a:off x="259307" y="559558"/>
            <a:ext cx="11673386" cy="6168787"/>
          </a:xfrm>
        </p:spPr>
        <p:txBody>
          <a:bodyPr>
            <a:normAutofit/>
          </a:bodyPr>
          <a:lstStyle/>
          <a:p>
            <a:r>
              <a:rPr lang="en-US" dirty="0"/>
              <a:t>“And as he sat upon the mount of Olives, the disciples came unto him privately, saying, Tell us, when shall these things be? and what shall be the sign of thy coming, and of the end of the world?” </a:t>
            </a:r>
            <a:r>
              <a:rPr lang="en-US" sz="2800" dirty="0"/>
              <a:t>(Matthew 24:3)</a:t>
            </a:r>
          </a:p>
          <a:p>
            <a:r>
              <a:rPr lang="en-US" dirty="0"/>
              <a:t>Notice that Christ starts speaking to answer these questions in Matthew 24:4 and doesn’t stop talking until Matthew 26:1. </a:t>
            </a:r>
          </a:p>
          <a:p>
            <a:r>
              <a:rPr lang="en-US" dirty="0">
                <a:solidFill>
                  <a:srgbClr val="FFFF00"/>
                </a:solidFill>
              </a:rPr>
              <a:t>Matthew 24-25 is one continuous discourse from the Savior about the Second Coming.</a:t>
            </a:r>
          </a:p>
        </p:txBody>
      </p:sp>
    </p:spTree>
    <p:extLst>
      <p:ext uri="{BB962C8B-B14F-4D97-AF65-F5344CB8AC3E}">
        <p14:creationId xmlns:p14="http://schemas.microsoft.com/office/powerpoint/2010/main" val="3750667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671249" y="286602"/>
            <a:ext cx="8520752" cy="6494085"/>
          </a:xfrm>
          <a:prstGeom prst="rect">
            <a:avLst/>
          </a:prstGeom>
          <a:noFill/>
          <a:ln w="9525">
            <a:noFill/>
            <a:miter lim="800000"/>
            <a:headEnd/>
            <a:tailEnd/>
          </a:ln>
          <a:effectLst/>
        </p:spPr>
        <p:txBody>
          <a:bodyPr wrap="square">
            <a:spAutoFit/>
          </a:bodyPr>
          <a:lstStyle/>
          <a:p>
            <a:pPr algn="l"/>
            <a:r>
              <a:rPr lang="en-US" sz="3200" dirty="0">
                <a:latin typeface="Georgia" panose="02040502050405020303" pitchFamily="18" charset="0"/>
                <a:cs typeface="Times New Roman" pitchFamily="18" charset="0"/>
              </a:rPr>
              <a:t>“Were the five wise virgins selfish and unwilling to share, or were they indicating correctly that the oil of conversion cannot be borrowed? Can the spiritual strength that results from consistent obedience to the commandments be given to another person? Can the knowledge obtained through diligent study and pondering of the scriptures be conveyed to one who is in need? Can the peace the gospel brings to a faithful Latter-day Saint be transferred to an individual experiencing adversity or great challenge? The clear answer to each of these questions is no.</a:t>
            </a:r>
            <a:endParaRPr lang="en-US" sz="3200" dirty="0">
              <a:latin typeface="Georgia" panose="02040502050405020303" pitchFamily="18" charset="0"/>
            </a:endParaRPr>
          </a:p>
        </p:txBody>
      </p:sp>
      <p:pic>
        <p:nvPicPr>
          <p:cNvPr id="1026" name="Picture 2" descr="Elder David A. Bednar">
            <a:extLst>
              <a:ext uri="{FF2B5EF4-FFF2-40B4-BE49-F238E27FC236}">
                <a16:creationId xmlns:a16="http://schemas.microsoft.com/office/drawing/2014/main" id="{3EB722D7-EEF8-4D9C-A24D-53E831FAF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65" y="427623"/>
            <a:ext cx="3276600" cy="436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Text Box 12">
            <a:extLst>
              <a:ext uri="{FF2B5EF4-FFF2-40B4-BE49-F238E27FC236}">
                <a16:creationId xmlns:a16="http://schemas.microsoft.com/office/drawing/2014/main" id="{736BE571-6A7C-A94D-BC91-54D2E6BF8725}"/>
              </a:ext>
            </a:extLst>
          </p:cNvPr>
          <p:cNvSpPr txBox="1">
            <a:spLocks noChangeArrowheads="1"/>
          </p:cNvSpPr>
          <p:nvPr/>
        </p:nvSpPr>
        <p:spPr bwMode="auto">
          <a:xfrm>
            <a:off x="180265" y="4964489"/>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dirty="0">
                <a:latin typeface="Georgia" panose="02040502050405020303" pitchFamily="18" charset="0"/>
              </a:rPr>
              <a:t>Elder David A. Bednar</a:t>
            </a:r>
          </a:p>
          <a:p>
            <a:pPr algn="ctr"/>
            <a:r>
              <a:rPr lang="en-US" i="1" dirty="0">
                <a:latin typeface="Georgia" panose="02040502050405020303" pitchFamily="18" charset="0"/>
              </a:rPr>
              <a:t>Ensign</a:t>
            </a:r>
            <a:r>
              <a:rPr lang="en-US" dirty="0">
                <a:latin typeface="Georgia" panose="02040502050405020303" pitchFamily="18" charset="0"/>
              </a:rPr>
              <a:t>, November 2012</a:t>
            </a:r>
            <a:endParaRPr lang="en-US" i="1" dirty="0">
              <a:latin typeface="Georgia" panose="02040502050405020303" pitchFamily="18" charset="0"/>
            </a:endParaRPr>
          </a:p>
        </p:txBody>
      </p:sp>
    </p:spTree>
    <p:extLst>
      <p:ext uri="{BB962C8B-B14F-4D97-AF65-F5344CB8AC3E}">
        <p14:creationId xmlns:p14="http://schemas.microsoft.com/office/powerpoint/2010/main" val="1526873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7">
            <a:extLst>
              <a:ext uri="{FF2B5EF4-FFF2-40B4-BE49-F238E27FC236}">
                <a16:creationId xmlns:a16="http://schemas.microsoft.com/office/drawing/2014/main" id="{7AC1BEFC-501D-6244-A115-46C6A45AB281}"/>
              </a:ext>
            </a:extLst>
          </p:cNvPr>
          <p:cNvPicPr>
            <a:picLocks noChangeAspect="1"/>
          </p:cNvPicPr>
          <p:nvPr/>
        </p:nvPicPr>
        <p:blipFill rotWithShape="1">
          <a:blip r:embed="rId3"/>
          <a:srcRect l="2542" b="11524"/>
          <a:stretch/>
        </p:blipFill>
        <p:spPr>
          <a:xfrm>
            <a:off x="178904" y="2561644"/>
            <a:ext cx="5844208" cy="4186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5">
            <a:extLst>
              <a:ext uri="{FF2B5EF4-FFF2-40B4-BE49-F238E27FC236}">
                <a16:creationId xmlns:a16="http://schemas.microsoft.com/office/drawing/2014/main" id="{763CA6E1-82BF-2247-97BB-5D4838A24DF2}"/>
              </a:ext>
            </a:extLst>
          </p:cNvPr>
          <p:cNvPicPr>
            <a:picLocks noChangeAspect="1"/>
          </p:cNvPicPr>
          <p:nvPr/>
        </p:nvPicPr>
        <p:blipFill>
          <a:blip r:embed="rId4"/>
          <a:stretch>
            <a:fillRect/>
          </a:stretch>
        </p:blipFill>
        <p:spPr>
          <a:xfrm>
            <a:off x="4446105" y="110217"/>
            <a:ext cx="7566991" cy="4259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a16="http://schemas.microsoft.com/office/drawing/2014/main" id="{A28B6002-3C1F-AE4D-8070-4AAE7A3293ED}"/>
              </a:ext>
            </a:extLst>
          </p:cNvPr>
          <p:cNvSpPr txBox="1"/>
          <p:nvPr/>
        </p:nvSpPr>
        <p:spPr>
          <a:xfrm>
            <a:off x="4903304" y="400063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Wild </a:t>
            </a:r>
            <a:r>
              <a:rPr lang="en-US" dirty="0" err="1">
                <a:latin typeface="Georgia"/>
              </a:rPr>
              <a:t>WeatherUS</a:t>
            </a:r>
            <a:endParaRPr lang="en-US" dirty="0">
              <a:latin typeface="Georgia"/>
            </a:endParaRPr>
          </a:p>
        </p:txBody>
      </p:sp>
      <p:sp>
        <p:nvSpPr>
          <p:cNvPr id="14" name="TextBox 13">
            <a:extLst>
              <a:ext uri="{FF2B5EF4-FFF2-40B4-BE49-F238E27FC236}">
                <a16:creationId xmlns:a16="http://schemas.microsoft.com/office/drawing/2014/main" id="{BCA082EF-527B-AB41-97F8-FDFDC8692A3D}"/>
              </a:ext>
            </a:extLst>
          </p:cNvPr>
          <p:cNvSpPr txBox="1"/>
          <p:nvPr/>
        </p:nvSpPr>
        <p:spPr>
          <a:xfrm>
            <a:off x="624537" y="637845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latin typeface="Georgia"/>
              </a:rPr>
              <a:t>Gramurspelfried</a:t>
            </a:r>
            <a:endParaRPr lang="en-US" dirty="0">
              <a:latin typeface="Georgia"/>
            </a:endParaRPr>
          </a:p>
        </p:txBody>
      </p:sp>
      <p:pic>
        <p:nvPicPr>
          <p:cNvPr id="2" name="Picture 3">
            <a:extLst>
              <a:ext uri="{FF2B5EF4-FFF2-40B4-BE49-F238E27FC236}">
                <a16:creationId xmlns:a16="http://schemas.microsoft.com/office/drawing/2014/main" id="{E163717F-BC19-4D3A-BEE1-5108DDAD4A59}"/>
              </a:ext>
            </a:extLst>
          </p:cNvPr>
          <p:cNvPicPr>
            <a:picLocks noChangeAspect="1"/>
          </p:cNvPicPr>
          <p:nvPr/>
        </p:nvPicPr>
        <p:blipFill>
          <a:blip r:embed="rId5"/>
          <a:stretch>
            <a:fillRect/>
          </a:stretch>
        </p:blipFill>
        <p:spPr>
          <a:xfrm>
            <a:off x="198783" y="142932"/>
            <a:ext cx="4704521" cy="31263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Box 3">
            <a:extLst>
              <a:ext uri="{FF2B5EF4-FFF2-40B4-BE49-F238E27FC236}">
                <a16:creationId xmlns:a16="http://schemas.microsoft.com/office/drawing/2014/main" id="{E0AE939F-F9F0-4ED6-B302-91D1FD669BBC}"/>
              </a:ext>
            </a:extLst>
          </p:cNvPr>
          <p:cNvSpPr txBox="1"/>
          <p:nvPr/>
        </p:nvSpPr>
        <p:spPr>
          <a:xfrm>
            <a:off x="357808" y="293268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Robert Gunnarsson</a:t>
            </a:r>
          </a:p>
        </p:txBody>
      </p:sp>
      <p:pic>
        <p:nvPicPr>
          <p:cNvPr id="9" name="Picture 9">
            <a:extLst>
              <a:ext uri="{FF2B5EF4-FFF2-40B4-BE49-F238E27FC236}">
                <a16:creationId xmlns:a16="http://schemas.microsoft.com/office/drawing/2014/main" id="{3135F61D-F962-4F26-A778-1D7C8E81BC6F}"/>
              </a:ext>
            </a:extLst>
          </p:cNvPr>
          <p:cNvPicPr>
            <a:picLocks noChangeAspect="1"/>
          </p:cNvPicPr>
          <p:nvPr/>
        </p:nvPicPr>
        <p:blipFill rotWithShape="1">
          <a:blip r:embed="rId6"/>
          <a:srcRect t="11694" r="4255" b="17038"/>
          <a:stretch/>
        </p:blipFill>
        <p:spPr>
          <a:xfrm>
            <a:off x="5951742" y="3331438"/>
            <a:ext cx="6077694" cy="3378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a:extLst>
              <a:ext uri="{FF2B5EF4-FFF2-40B4-BE49-F238E27FC236}">
                <a16:creationId xmlns:a16="http://schemas.microsoft.com/office/drawing/2014/main" id="{C6A7CF30-72B8-44AD-B7B2-4CB522BF3E39}"/>
              </a:ext>
            </a:extLst>
          </p:cNvPr>
          <p:cNvSpPr txBox="1"/>
          <p:nvPr/>
        </p:nvSpPr>
        <p:spPr>
          <a:xfrm>
            <a:off x="6283074" y="637845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cs typeface="Arial"/>
              </a:rPr>
              <a:t>Franco </a:t>
            </a:r>
            <a:r>
              <a:rPr lang="en-US" dirty="0" err="1">
                <a:latin typeface="Georgia"/>
                <a:cs typeface="Arial"/>
              </a:rPr>
              <a:t>Folini</a:t>
            </a:r>
            <a:r>
              <a:rPr lang="en-US" dirty="0">
                <a:latin typeface="Georgia"/>
                <a:cs typeface="Arial"/>
              </a:rPr>
              <a:t> </a:t>
            </a:r>
            <a:endParaRPr lang="en-US" dirty="0">
              <a:latin typeface="Georgia"/>
            </a:endParaRPr>
          </a:p>
        </p:txBody>
      </p:sp>
    </p:spTree>
    <p:extLst>
      <p:ext uri="{BB962C8B-B14F-4D97-AF65-F5344CB8AC3E}">
        <p14:creationId xmlns:p14="http://schemas.microsoft.com/office/powerpoint/2010/main" val="2731945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671249" y="286602"/>
            <a:ext cx="8520752" cy="6186309"/>
          </a:xfrm>
          <a:prstGeom prst="rect">
            <a:avLst/>
          </a:prstGeom>
          <a:noFill/>
          <a:ln w="9525">
            <a:noFill/>
            <a:miter lim="800000"/>
            <a:headEnd/>
            <a:tailEnd/>
          </a:ln>
          <a:effectLst/>
        </p:spPr>
        <p:txBody>
          <a:bodyPr wrap="square">
            <a:spAutoFit/>
          </a:bodyPr>
          <a:lstStyle/>
          <a:p>
            <a:pPr algn="l"/>
            <a:r>
              <a:rPr lang="en-US" sz="3600" dirty="0">
                <a:latin typeface="Georgia" panose="02040502050405020303" pitchFamily="18" charset="0"/>
                <a:cs typeface="Times New Roman" pitchFamily="18" charset="0"/>
              </a:rPr>
              <a:t>“As the wise virgins emphasized properly, each of us must “buy for ourselves.” These inspired women were not describing a business transaction; rather, they were emphasizing our individual responsibility to keep our lamp of testimony burning and to obtain an ample supply of the oil of conversion. This precious oil is acquired one drop at a time…No shortcut is available; no last-minute flurry of preparation is possible.</a:t>
            </a:r>
            <a:endParaRPr lang="en-US" sz="3600" dirty="0">
              <a:latin typeface="Georgia" panose="02040502050405020303" pitchFamily="18" charset="0"/>
            </a:endParaRPr>
          </a:p>
        </p:txBody>
      </p:sp>
      <p:sp>
        <p:nvSpPr>
          <p:cNvPr id="52236" name="Text Box 12"/>
          <p:cNvSpPr txBox="1">
            <a:spLocks noChangeArrowheads="1"/>
          </p:cNvSpPr>
          <p:nvPr/>
        </p:nvSpPr>
        <p:spPr bwMode="auto">
          <a:xfrm>
            <a:off x="180265" y="4964489"/>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dirty="0">
                <a:latin typeface="Georgia" panose="02040502050405020303" pitchFamily="18" charset="0"/>
              </a:rPr>
              <a:t>Elder David A. Bednar</a:t>
            </a:r>
          </a:p>
          <a:p>
            <a:pPr algn="ctr"/>
            <a:r>
              <a:rPr lang="en-US" i="1" dirty="0">
                <a:latin typeface="Georgia" panose="02040502050405020303" pitchFamily="18" charset="0"/>
              </a:rPr>
              <a:t>Ensign</a:t>
            </a:r>
            <a:r>
              <a:rPr lang="en-US" dirty="0">
                <a:latin typeface="Georgia" panose="02040502050405020303" pitchFamily="18" charset="0"/>
              </a:rPr>
              <a:t>, November 2012</a:t>
            </a:r>
            <a:endParaRPr lang="en-US" i="1" dirty="0">
              <a:latin typeface="Georgia" panose="02040502050405020303" pitchFamily="18" charset="0"/>
            </a:endParaRPr>
          </a:p>
        </p:txBody>
      </p:sp>
      <p:pic>
        <p:nvPicPr>
          <p:cNvPr id="1026" name="Picture 2" descr="Elder David A. Bednar">
            <a:extLst>
              <a:ext uri="{FF2B5EF4-FFF2-40B4-BE49-F238E27FC236}">
                <a16:creationId xmlns:a16="http://schemas.microsoft.com/office/drawing/2014/main" id="{3EB722D7-EEF8-4D9C-A24D-53E831FAF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265" y="427623"/>
            <a:ext cx="3276600" cy="436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224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descr="Canvas"/>
          <p:cNvSpPr txBox="1">
            <a:spLocks noChangeArrowheads="1"/>
          </p:cNvSpPr>
          <p:nvPr/>
        </p:nvSpPr>
        <p:spPr bwMode="auto">
          <a:xfrm>
            <a:off x="48857" y="29817"/>
            <a:ext cx="11919545" cy="3593291"/>
          </a:xfrm>
          <a:prstGeom prst="rect">
            <a:avLst/>
          </a:prstGeom>
          <a:noFill/>
          <a:ln w="38100">
            <a:noFill/>
            <a:miter lim="800000"/>
            <a:headEnd/>
            <a:tailEnd/>
          </a:ln>
          <a:effectLst/>
        </p:spPr>
        <p:txBody>
          <a:bodyPr wrap="square" lIns="91440" tIns="45720" rIns="91440" bIns="45720" anchor="t">
            <a:spAutoFit/>
          </a:bodyPr>
          <a:lstStyle/>
          <a:p>
            <a:pPr algn="ctr">
              <a:spcBef>
                <a:spcPct val="50000"/>
              </a:spcBef>
            </a:pPr>
            <a:r>
              <a:rPr lang="en-US" sz="3500" dirty="0">
                <a:latin typeface="Georgia"/>
              </a:rPr>
              <a:t>“When I shall come in my glory, shall the parable be fulfilled which I spoke concerning the ten virgins. For </a:t>
            </a:r>
            <a:r>
              <a:rPr lang="en-US" sz="3500" u="sng" dirty="0">
                <a:solidFill>
                  <a:srgbClr val="FFFF00"/>
                </a:solidFill>
                <a:latin typeface="Georgia"/>
              </a:rPr>
              <a:t>they that are wise</a:t>
            </a:r>
            <a:r>
              <a:rPr lang="en-US" sz="3500" dirty="0">
                <a:solidFill>
                  <a:srgbClr val="663300"/>
                </a:solidFill>
                <a:latin typeface="Georgia"/>
              </a:rPr>
              <a:t> </a:t>
            </a:r>
            <a:r>
              <a:rPr lang="en-US" sz="3500" dirty="0">
                <a:latin typeface="Georgia"/>
              </a:rPr>
              <a:t>and have </a:t>
            </a:r>
            <a:r>
              <a:rPr lang="en-US" sz="3500" dirty="0">
                <a:solidFill>
                  <a:srgbClr val="FFFF00"/>
                </a:solidFill>
                <a:latin typeface="Georgia"/>
              </a:rPr>
              <a:t>received the truth</a:t>
            </a:r>
            <a:r>
              <a:rPr lang="en-US" sz="3500" dirty="0">
                <a:latin typeface="Georgia"/>
              </a:rPr>
              <a:t>, and </a:t>
            </a:r>
            <a:r>
              <a:rPr lang="en-US" sz="3500" u="sng" dirty="0">
                <a:solidFill>
                  <a:srgbClr val="FFFF00"/>
                </a:solidFill>
                <a:latin typeface="Georgia"/>
              </a:rPr>
              <a:t>have taken the Holy Spirit for their guide</a:t>
            </a:r>
            <a:r>
              <a:rPr lang="en-US" sz="3500" dirty="0">
                <a:latin typeface="Georgia"/>
              </a:rPr>
              <a:t>, and </a:t>
            </a:r>
            <a:r>
              <a:rPr lang="en-US" sz="3500" dirty="0">
                <a:solidFill>
                  <a:srgbClr val="FFFF00"/>
                </a:solidFill>
                <a:latin typeface="Georgia"/>
              </a:rPr>
              <a:t>have not been deceived</a:t>
            </a:r>
            <a:r>
              <a:rPr lang="en-US" sz="3500" dirty="0">
                <a:latin typeface="Georgia"/>
              </a:rPr>
              <a:t>….shall abide the day.” (D&amp;C 45:56-57)</a:t>
            </a:r>
            <a:endParaRPr lang="en-US" sz="3500" dirty="0">
              <a:ea typeface="+mn-lt"/>
              <a:cs typeface="+mn-lt"/>
            </a:endParaRPr>
          </a:p>
          <a:p>
            <a:pPr algn="ctr">
              <a:spcBef>
                <a:spcPct val="50000"/>
              </a:spcBef>
            </a:pPr>
            <a:endParaRPr lang="en-US" sz="3500" dirty="0">
              <a:latin typeface="Georgia"/>
            </a:endParaRPr>
          </a:p>
        </p:txBody>
      </p:sp>
      <p:pic>
        <p:nvPicPr>
          <p:cNvPr id="2" name="Picture 2" descr="A picture containing chessman, different, dark, several&#10;&#10;Description automatically generated">
            <a:extLst>
              <a:ext uri="{FF2B5EF4-FFF2-40B4-BE49-F238E27FC236}">
                <a16:creationId xmlns:a16="http://schemas.microsoft.com/office/drawing/2014/main" id="{C39ADE0B-A58D-47F7-A791-F921EEACECF9}"/>
              </a:ext>
            </a:extLst>
          </p:cNvPr>
          <p:cNvPicPr>
            <a:picLocks noChangeAspect="1"/>
          </p:cNvPicPr>
          <p:nvPr/>
        </p:nvPicPr>
        <p:blipFill rotWithShape="1">
          <a:blip r:embed="rId3"/>
          <a:srcRect l="5214" t="26291" r="4626" b="29390"/>
          <a:stretch/>
        </p:blipFill>
        <p:spPr>
          <a:xfrm>
            <a:off x="1877372" y="2878639"/>
            <a:ext cx="8437255" cy="37267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a:extLst>
              <a:ext uri="{FF2B5EF4-FFF2-40B4-BE49-F238E27FC236}">
                <a16:creationId xmlns:a16="http://schemas.microsoft.com/office/drawing/2014/main" id="{93008D55-9FD7-474B-B325-90CDDD3E5B3D}"/>
              </a:ext>
            </a:extLst>
          </p:cNvPr>
          <p:cNvSpPr txBox="1"/>
          <p:nvPr/>
        </p:nvSpPr>
        <p:spPr>
          <a:xfrm>
            <a:off x="2132589" y="623601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Clayton Michael Lefler</a:t>
            </a:r>
          </a:p>
        </p:txBody>
      </p:sp>
    </p:spTree>
    <p:extLst>
      <p:ext uri="{BB962C8B-B14F-4D97-AF65-F5344CB8AC3E}">
        <p14:creationId xmlns:p14="http://schemas.microsoft.com/office/powerpoint/2010/main" val="1366018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06975-0B8A-4577-8CFB-38C72E3985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511E05-4686-4356-98D6-E1277F8D18A0}"/>
              </a:ext>
            </a:extLst>
          </p:cNvPr>
          <p:cNvSpPr>
            <a:spLocks noGrp="1"/>
          </p:cNvSpPr>
          <p:nvPr>
            <p:ph idx="1"/>
          </p:nvPr>
        </p:nvSpPr>
        <p:spPr>
          <a:xfrm>
            <a:off x="913795" y="319285"/>
            <a:ext cx="10353762" cy="4515951"/>
          </a:xfrm>
        </p:spPr>
        <p:txBody>
          <a:bodyPr>
            <a:normAutofit fontScale="92500" lnSpcReduction="10000"/>
          </a:bodyPr>
          <a:lstStyle/>
          <a:p>
            <a:pPr marL="36900" indent="0" algn="ctr">
              <a:buNone/>
            </a:pPr>
            <a:r>
              <a:rPr lang="en-US" dirty="0"/>
              <a:t>As with the Parable of the Ten Virgins, the Lord refers to this parable in the Doctrine and Covenants. In section 60:2–3 he says, “But with some I am not well pleased, for they will not open their mouths, but they hide the talent which I have given unto them, because of the fear of man. Wo unto such, for mine anger is kindled against them. And it shall come to pass, if they are not more faithful unto me, it shall be taken away, even that which they have.” </a:t>
            </a:r>
          </a:p>
        </p:txBody>
      </p:sp>
      <p:pic>
        <p:nvPicPr>
          <p:cNvPr id="5" name="Picture 6">
            <a:extLst>
              <a:ext uri="{FF2B5EF4-FFF2-40B4-BE49-F238E27FC236}">
                <a16:creationId xmlns:a16="http://schemas.microsoft.com/office/drawing/2014/main" id="{BC659869-54F7-7B60-1EAD-85D17B91AC33}"/>
              </a:ext>
            </a:extLst>
          </p:cNvPr>
          <p:cNvPicPr>
            <a:picLocks noChangeAspect="1"/>
          </p:cNvPicPr>
          <p:nvPr/>
        </p:nvPicPr>
        <p:blipFill rotWithShape="1">
          <a:blip r:embed="rId3"/>
          <a:srcRect l="14452" t="25871" r="14618" b="7128"/>
          <a:stretch/>
        </p:blipFill>
        <p:spPr>
          <a:xfrm>
            <a:off x="5054500" y="4754012"/>
            <a:ext cx="2826008" cy="1784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7F0BF203-9238-E05C-D9A3-BC17B76B7598}"/>
              </a:ext>
            </a:extLst>
          </p:cNvPr>
          <p:cNvSpPr txBox="1"/>
          <p:nvPr/>
        </p:nvSpPr>
        <p:spPr>
          <a:xfrm>
            <a:off x="5155365" y="616938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Marcel </a:t>
            </a:r>
            <a:r>
              <a:rPr lang="en-US" dirty="0" err="1">
                <a:latin typeface="Georgia"/>
              </a:rPr>
              <a:t>Strauß</a:t>
            </a:r>
            <a:endParaRPr lang="en-US">
              <a:latin typeface="Georgia"/>
            </a:endParaRPr>
          </a:p>
        </p:txBody>
      </p:sp>
    </p:spTree>
    <p:extLst>
      <p:ext uri="{BB962C8B-B14F-4D97-AF65-F5344CB8AC3E}">
        <p14:creationId xmlns:p14="http://schemas.microsoft.com/office/powerpoint/2010/main" val="747471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44B53E-F221-F14E-829E-719B3A51A5AC}"/>
              </a:ext>
            </a:extLst>
          </p:cNvPr>
          <p:cNvSpPr txBox="1"/>
          <p:nvPr/>
        </p:nvSpPr>
        <p:spPr>
          <a:xfrm>
            <a:off x="0" y="163776"/>
            <a:ext cx="12192000" cy="1446550"/>
          </a:xfrm>
          <a:prstGeom prst="rect">
            <a:avLst/>
          </a:prstGeom>
          <a:noFill/>
        </p:spPr>
        <p:txBody>
          <a:bodyPr wrap="square" rtlCol="0">
            <a:spAutoFit/>
          </a:bodyPr>
          <a:lstStyle/>
          <a:p>
            <a:pPr algn="ctr"/>
            <a:r>
              <a:rPr lang="en-US" sz="4800" b="1" dirty="0">
                <a:latin typeface="Georgia" panose="02040502050405020303" pitchFamily="18" charset="0"/>
              </a:rPr>
              <a:t>Parable of the Sheep and the Goats</a:t>
            </a:r>
          </a:p>
          <a:p>
            <a:pPr algn="ctr"/>
            <a:r>
              <a:rPr lang="en-US" sz="4000" dirty="0">
                <a:latin typeface="Georgia" panose="02040502050405020303" pitchFamily="18" charset="0"/>
              </a:rPr>
              <a:t>Matthew 25:31-46</a:t>
            </a:r>
          </a:p>
        </p:txBody>
      </p:sp>
      <p:sp>
        <p:nvSpPr>
          <p:cNvPr id="3" name="TextBox 2">
            <a:extLst>
              <a:ext uri="{FF2B5EF4-FFF2-40B4-BE49-F238E27FC236}">
                <a16:creationId xmlns:a16="http://schemas.microsoft.com/office/drawing/2014/main" id="{12B9DB0B-8560-5447-9E1A-A0E2F2079663}"/>
              </a:ext>
            </a:extLst>
          </p:cNvPr>
          <p:cNvSpPr txBox="1"/>
          <p:nvPr/>
        </p:nvSpPr>
        <p:spPr>
          <a:xfrm>
            <a:off x="818718" y="1763018"/>
            <a:ext cx="10554564" cy="1077218"/>
          </a:xfrm>
          <a:prstGeom prst="rect">
            <a:avLst/>
          </a:prstGeom>
          <a:noFill/>
        </p:spPr>
        <p:txBody>
          <a:bodyPr wrap="square" rtlCol="0">
            <a:spAutoFit/>
          </a:bodyPr>
          <a:lstStyle/>
          <a:p>
            <a:pPr algn="ctr"/>
            <a:r>
              <a:rPr lang="en-US" sz="3200" dirty="0">
                <a:latin typeface="Georgia" panose="02040502050405020303" pitchFamily="18" charset="0"/>
              </a:rPr>
              <a:t>In Matthew, this is Jesus’ final message to His disciples before the Last Supper.</a:t>
            </a:r>
          </a:p>
        </p:txBody>
      </p:sp>
      <p:pic>
        <p:nvPicPr>
          <p:cNvPr id="2050" name="Picture 2" descr="Sheep or Goat? - Street Psalms">
            <a:extLst>
              <a:ext uri="{FF2B5EF4-FFF2-40B4-BE49-F238E27FC236}">
                <a16:creationId xmlns:a16="http://schemas.microsoft.com/office/drawing/2014/main" id="{0C0867E5-994A-47CF-8E84-574D30327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541" y="2949727"/>
            <a:ext cx="5038299" cy="37444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432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9C50-81A4-8E05-D499-4DF56615E2CF}"/>
              </a:ext>
            </a:extLst>
          </p:cNvPr>
          <p:cNvSpPr>
            <a:spLocks noGrp="1"/>
          </p:cNvSpPr>
          <p:nvPr>
            <p:ph type="title"/>
          </p:nvPr>
        </p:nvSpPr>
        <p:spPr/>
        <p:txBody>
          <a:bodyPr/>
          <a:lstStyle/>
          <a:p>
            <a:r>
              <a:rPr lang="en-US" dirty="0"/>
              <a:t>Matthew 25:31-46 </a:t>
            </a:r>
            <a:r>
              <a:rPr lang="en-US" sz="3600" dirty="0"/>
              <a:t>(NRSV)</a:t>
            </a:r>
            <a:endParaRPr lang="en-US" dirty="0"/>
          </a:p>
        </p:txBody>
      </p:sp>
      <p:sp>
        <p:nvSpPr>
          <p:cNvPr id="3" name="Content Placeholder 2">
            <a:extLst>
              <a:ext uri="{FF2B5EF4-FFF2-40B4-BE49-F238E27FC236}">
                <a16:creationId xmlns:a16="http://schemas.microsoft.com/office/drawing/2014/main" id="{E55010F7-7FB2-4750-9F3F-8B624A199700}"/>
              </a:ext>
            </a:extLst>
          </p:cNvPr>
          <p:cNvSpPr>
            <a:spLocks noGrp="1"/>
          </p:cNvSpPr>
          <p:nvPr>
            <p:ph idx="1"/>
          </p:nvPr>
        </p:nvSpPr>
        <p:spPr/>
        <p:txBody>
          <a:bodyPr>
            <a:noAutofit/>
          </a:bodyPr>
          <a:lstStyle/>
          <a:p>
            <a:pPr marL="36900" indent="0">
              <a:buNone/>
            </a:pPr>
            <a:r>
              <a:rPr lang="en-US" sz="3200" dirty="0"/>
              <a:t>“When the Son of Man comes in his glory, and all the angels with him, then he will sit on the throne of his glory. All the nations will be gathered before him, and he will separate people one from another as a shepherd separates the sheep from the goats, and he will put the sheep at his right hand and the goats at the left. Then the king will say to those at his right hand, ‘Come, you that are blessed by my Father, inherit the kingdom prepared for you from the foundation of the world; </a:t>
            </a:r>
          </a:p>
        </p:txBody>
      </p:sp>
    </p:spTree>
    <p:extLst>
      <p:ext uri="{BB962C8B-B14F-4D97-AF65-F5344CB8AC3E}">
        <p14:creationId xmlns:p14="http://schemas.microsoft.com/office/powerpoint/2010/main" val="412972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9C50-81A4-8E05-D499-4DF56615E2CF}"/>
              </a:ext>
            </a:extLst>
          </p:cNvPr>
          <p:cNvSpPr>
            <a:spLocks noGrp="1"/>
          </p:cNvSpPr>
          <p:nvPr>
            <p:ph type="title"/>
          </p:nvPr>
        </p:nvSpPr>
        <p:spPr/>
        <p:txBody>
          <a:bodyPr/>
          <a:lstStyle/>
          <a:p>
            <a:r>
              <a:rPr lang="en-US" dirty="0"/>
              <a:t>Matthew 25:31-46 </a:t>
            </a:r>
            <a:r>
              <a:rPr lang="en-US" sz="3600" dirty="0"/>
              <a:t>(NRSV)</a:t>
            </a:r>
            <a:endParaRPr lang="en-US" dirty="0"/>
          </a:p>
        </p:txBody>
      </p:sp>
      <p:sp>
        <p:nvSpPr>
          <p:cNvPr id="3" name="Content Placeholder 2">
            <a:extLst>
              <a:ext uri="{FF2B5EF4-FFF2-40B4-BE49-F238E27FC236}">
                <a16:creationId xmlns:a16="http://schemas.microsoft.com/office/drawing/2014/main" id="{E55010F7-7FB2-4750-9F3F-8B624A199700}"/>
              </a:ext>
            </a:extLst>
          </p:cNvPr>
          <p:cNvSpPr>
            <a:spLocks noGrp="1"/>
          </p:cNvSpPr>
          <p:nvPr>
            <p:ph idx="1"/>
          </p:nvPr>
        </p:nvSpPr>
        <p:spPr/>
        <p:txBody>
          <a:bodyPr>
            <a:noAutofit/>
          </a:bodyPr>
          <a:lstStyle/>
          <a:p>
            <a:pPr marL="36900" indent="0">
              <a:buNone/>
            </a:pPr>
            <a:r>
              <a:rPr lang="en-US" sz="3200" dirty="0"/>
              <a:t>for I was hungry and you gave me food, I was thirsty and you gave me something to drink, I was a stranger and you welcomed me, I was naked and you gave me clothing, I was sick and you took care of me, I was in prison and you visited me.’ Then the righteous will answer him, ‘Lord, when was it that we saw you hungry and gave you food, or thirsty and gave you something to drink? And when was it that we saw you a stranger and welcomed you, or naked and gave you clothing? </a:t>
            </a:r>
          </a:p>
        </p:txBody>
      </p:sp>
    </p:spTree>
    <p:extLst>
      <p:ext uri="{BB962C8B-B14F-4D97-AF65-F5344CB8AC3E}">
        <p14:creationId xmlns:p14="http://schemas.microsoft.com/office/powerpoint/2010/main" val="2820244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9C50-81A4-8E05-D499-4DF56615E2CF}"/>
              </a:ext>
            </a:extLst>
          </p:cNvPr>
          <p:cNvSpPr>
            <a:spLocks noGrp="1"/>
          </p:cNvSpPr>
          <p:nvPr>
            <p:ph type="title"/>
          </p:nvPr>
        </p:nvSpPr>
        <p:spPr/>
        <p:txBody>
          <a:bodyPr/>
          <a:lstStyle/>
          <a:p>
            <a:r>
              <a:rPr lang="en-US" dirty="0"/>
              <a:t>Matthew 25:31-46 </a:t>
            </a:r>
            <a:r>
              <a:rPr lang="en-US" sz="3600" dirty="0"/>
              <a:t>(NRSV)</a:t>
            </a:r>
            <a:endParaRPr lang="en-US" dirty="0"/>
          </a:p>
        </p:txBody>
      </p:sp>
      <p:sp>
        <p:nvSpPr>
          <p:cNvPr id="3" name="Content Placeholder 2">
            <a:extLst>
              <a:ext uri="{FF2B5EF4-FFF2-40B4-BE49-F238E27FC236}">
                <a16:creationId xmlns:a16="http://schemas.microsoft.com/office/drawing/2014/main" id="{E55010F7-7FB2-4750-9F3F-8B624A199700}"/>
              </a:ext>
            </a:extLst>
          </p:cNvPr>
          <p:cNvSpPr>
            <a:spLocks noGrp="1"/>
          </p:cNvSpPr>
          <p:nvPr>
            <p:ph idx="1"/>
          </p:nvPr>
        </p:nvSpPr>
        <p:spPr/>
        <p:txBody>
          <a:bodyPr>
            <a:noAutofit/>
          </a:bodyPr>
          <a:lstStyle/>
          <a:p>
            <a:pPr marL="36900" indent="0">
              <a:buNone/>
            </a:pPr>
            <a:r>
              <a:rPr lang="en-US" sz="3200" dirty="0"/>
              <a:t>And when was it that we saw you sick or in prison and visited you?’ And the king will answer them, ‘Truly I tell you, just as you did it to one of the least of these who are members of my family, you did it to me.’ Then he will say to those at his left hand, ‘You that are accursed, depart from me into the eternal fire prepared for the devil and his angels; for I was hungry and you gave me no food, I was thirsty and you gave me nothing to drink, I was a stranger and you did not welcome me, </a:t>
            </a:r>
          </a:p>
        </p:txBody>
      </p:sp>
    </p:spTree>
    <p:extLst>
      <p:ext uri="{BB962C8B-B14F-4D97-AF65-F5344CB8AC3E}">
        <p14:creationId xmlns:p14="http://schemas.microsoft.com/office/powerpoint/2010/main" val="1908263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9C50-81A4-8E05-D499-4DF56615E2CF}"/>
              </a:ext>
            </a:extLst>
          </p:cNvPr>
          <p:cNvSpPr>
            <a:spLocks noGrp="1"/>
          </p:cNvSpPr>
          <p:nvPr>
            <p:ph type="title"/>
          </p:nvPr>
        </p:nvSpPr>
        <p:spPr/>
        <p:txBody>
          <a:bodyPr/>
          <a:lstStyle/>
          <a:p>
            <a:r>
              <a:rPr lang="en-US" dirty="0"/>
              <a:t>Matthew 25:31-46 </a:t>
            </a:r>
            <a:r>
              <a:rPr lang="en-US" sz="3600" dirty="0"/>
              <a:t>(NRSV)</a:t>
            </a:r>
            <a:endParaRPr lang="en-US" dirty="0"/>
          </a:p>
        </p:txBody>
      </p:sp>
      <p:sp>
        <p:nvSpPr>
          <p:cNvPr id="3" name="Content Placeholder 2">
            <a:extLst>
              <a:ext uri="{FF2B5EF4-FFF2-40B4-BE49-F238E27FC236}">
                <a16:creationId xmlns:a16="http://schemas.microsoft.com/office/drawing/2014/main" id="{E55010F7-7FB2-4750-9F3F-8B624A199700}"/>
              </a:ext>
            </a:extLst>
          </p:cNvPr>
          <p:cNvSpPr>
            <a:spLocks noGrp="1"/>
          </p:cNvSpPr>
          <p:nvPr>
            <p:ph idx="1"/>
          </p:nvPr>
        </p:nvSpPr>
        <p:spPr/>
        <p:txBody>
          <a:bodyPr>
            <a:noAutofit/>
          </a:bodyPr>
          <a:lstStyle/>
          <a:p>
            <a:pPr marL="36900" indent="0">
              <a:buNone/>
            </a:pPr>
            <a:r>
              <a:rPr lang="en-US" sz="3200" dirty="0"/>
              <a:t>naked and you did not give me clothing, sick and in prison and you did not visit me.’ Then they also will answer, ‘Lord, when was it that we saw you hungry or thirsty or a stranger or naked or sick or in prison, and did not take care of you?’ Then he will answer them, ‘Truly I tell you, just as you did not do it to one of the least of these, you did not do it to me.’ And these will go away into eternal punishment, but the righteous into eternal life.”</a:t>
            </a:r>
          </a:p>
        </p:txBody>
      </p:sp>
    </p:spTree>
    <p:extLst>
      <p:ext uri="{BB962C8B-B14F-4D97-AF65-F5344CB8AC3E}">
        <p14:creationId xmlns:p14="http://schemas.microsoft.com/office/powerpoint/2010/main" val="49494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0C223-533F-4091-BB65-05AF9DE6948B}"/>
              </a:ext>
            </a:extLst>
          </p:cNvPr>
          <p:cNvSpPr>
            <a:spLocks noGrp="1"/>
          </p:cNvSpPr>
          <p:nvPr>
            <p:ph type="title"/>
          </p:nvPr>
        </p:nvSpPr>
        <p:spPr>
          <a:xfrm>
            <a:off x="40477" y="581891"/>
            <a:ext cx="5150863" cy="5583381"/>
          </a:xfrm>
        </p:spPr>
        <p:txBody>
          <a:bodyPr>
            <a:noAutofit/>
          </a:bodyPr>
          <a:lstStyle/>
          <a:p>
            <a:r>
              <a:rPr lang="en-US" sz="3600" b="0" dirty="0"/>
              <a:t>“Thou wilt remember the poor, and consecrate of thy properties for their support…And inasmuch as ye impart of your substance unto the poor, ye will do it unto me…For inasmuch as ye do it unto the least of these, ye do it unto me.” </a:t>
            </a:r>
            <a:br>
              <a:rPr lang="en-US" sz="3600" b="0" dirty="0"/>
            </a:br>
            <a:r>
              <a:rPr lang="en-US" sz="2000" b="0" dirty="0"/>
              <a:t>(Doctrine and Covenants 42:30–31, 38)</a:t>
            </a:r>
          </a:p>
        </p:txBody>
      </p:sp>
      <p:pic>
        <p:nvPicPr>
          <p:cNvPr id="6146" name="Picture 2" descr="Free stock image of Humanitarian Aid created by Pixabay">
            <a:extLst>
              <a:ext uri="{FF2B5EF4-FFF2-40B4-BE49-F238E27FC236}">
                <a16:creationId xmlns:a16="http://schemas.microsoft.com/office/drawing/2014/main" id="{8B703A89-D222-4EE0-8DAC-EFA3FE9738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340" y="320038"/>
            <a:ext cx="6960183" cy="50416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613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Rot="1" noChangeArrowheads="1"/>
          </p:cNvSpPr>
          <p:nvPr>
            <p:ph idx="1"/>
          </p:nvPr>
        </p:nvSpPr>
        <p:spPr>
          <a:xfrm>
            <a:off x="4312693" y="304800"/>
            <a:ext cx="7422107" cy="6248400"/>
          </a:xfrm>
        </p:spPr>
        <p:txBody>
          <a:bodyPr>
            <a:noAutofit/>
          </a:bodyPr>
          <a:lstStyle/>
          <a:p>
            <a:pPr marL="36900" indent="0">
              <a:buNone/>
            </a:pPr>
            <a:r>
              <a:rPr lang="en-US" sz="3400" dirty="0">
                <a:latin typeface="Georgia" panose="02040502050405020303" pitchFamily="18" charset="0"/>
              </a:rPr>
              <a:t>“What if the day of His coming were tomorrow? If we knew that we would meet the Lord tomorrow—through our premature death or through His unexpected coming—what would we do today? What confessions would we make? What practices would we discontinue? What accounts would we settle? What </a:t>
            </a:r>
            <a:r>
              <a:rPr lang="en-US" sz="3400" dirty="0" err="1">
                <a:latin typeface="Georgia" panose="02040502050405020303" pitchFamily="18" charset="0"/>
              </a:rPr>
              <a:t>forgivenesses</a:t>
            </a:r>
            <a:r>
              <a:rPr lang="en-US" sz="3400" dirty="0">
                <a:latin typeface="Georgia" panose="02040502050405020303" pitchFamily="18" charset="0"/>
              </a:rPr>
              <a:t> would we extend? What testimonies would we bear?</a:t>
            </a:r>
          </a:p>
        </p:txBody>
      </p:sp>
      <p:pic>
        <p:nvPicPr>
          <p:cNvPr id="6" name="23_Oaks_WhatIfTheDayOfHisComingWereTomorrow.mp3">
            <a:hlinkClick r:id="" action="ppaction://media"/>
            <a:extLst>
              <a:ext uri="{FF2B5EF4-FFF2-40B4-BE49-F238E27FC236}">
                <a16:creationId xmlns:a16="http://schemas.microsoft.com/office/drawing/2014/main" id="{2744CA83-10AC-40AF-AE8C-738C0700D4EA}"/>
              </a:ext>
            </a:extLst>
          </p:cNvPr>
          <p:cNvPicPr>
            <a:picLocks noChangeAspect="1"/>
          </p:cNvPicPr>
          <p:nvPr>
            <a:audi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76200" y="61722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Elder Dallin H. Oaks">
            <a:extLst>
              <a:ext uri="{FF2B5EF4-FFF2-40B4-BE49-F238E27FC236}">
                <a16:creationId xmlns:a16="http://schemas.microsoft.com/office/drawing/2014/main" id="{EBACF95D-EBBF-2145-A7A7-21CF76C033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602" y="304800"/>
            <a:ext cx="3922127" cy="43278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EE4E2B81-AE05-F54A-8114-38BC1E765B17}"/>
              </a:ext>
            </a:extLst>
          </p:cNvPr>
          <p:cNvSpPr txBox="1">
            <a:spLocks noRot="1" noChangeArrowheads="1"/>
          </p:cNvSpPr>
          <p:nvPr/>
        </p:nvSpPr>
        <p:spPr>
          <a:xfrm>
            <a:off x="532465" y="4632664"/>
            <a:ext cx="3200400" cy="1215114"/>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800" b="1" kern="1200">
                <a:ln>
                  <a:solidFill>
                    <a:schemeClr val="bg1">
                      <a:lumMod val="75000"/>
                      <a:lumOff val="25000"/>
                      <a:alpha val="10000"/>
                    </a:schemeClr>
                  </a:solidFill>
                </a:ln>
                <a:solidFill>
                  <a:srgbClr val="FFFFFF"/>
                </a:solidFill>
                <a:effectLst/>
                <a:latin typeface="Georgia" panose="02040502050405020303" pitchFamily="18" charset="0"/>
                <a:ea typeface="+mj-ea"/>
                <a:cs typeface="Georgia" panose="02040502050405020303" pitchFamily="18"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2300" b="0"/>
              <a:t>President Dallin H. Oaks, </a:t>
            </a:r>
            <a:r>
              <a:rPr lang="en-US" altLang="en-US" sz="2300" b="0" i="1"/>
              <a:t>Ensign</a:t>
            </a:r>
            <a:r>
              <a:rPr lang="en-US" altLang="en-US" sz="2300" b="0"/>
              <a:t>, May 2004, 7 </a:t>
            </a:r>
            <a:endParaRPr lang="en-US" sz="2300" b="0" dirty="0"/>
          </a:p>
        </p:txBody>
      </p:sp>
    </p:spTree>
    <p:extLst>
      <p:ext uri="{BB962C8B-B14F-4D97-AF65-F5344CB8AC3E}">
        <p14:creationId xmlns:p14="http://schemas.microsoft.com/office/powerpoint/2010/main" val="88691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07195C-AE7D-4493-9328-5BF4C496C557}"/>
              </a:ext>
            </a:extLst>
          </p:cNvPr>
          <p:cNvSpPr>
            <a:spLocks noGrp="1"/>
          </p:cNvSpPr>
          <p:nvPr>
            <p:ph idx="1"/>
          </p:nvPr>
        </p:nvSpPr>
        <p:spPr>
          <a:xfrm>
            <a:off x="3944203" y="313899"/>
            <a:ext cx="8106770" cy="6400800"/>
          </a:xfrm>
        </p:spPr>
        <p:txBody>
          <a:bodyPr>
            <a:normAutofit/>
          </a:bodyPr>
          <a:lstStyle/>
          <a:p>
            <a:pPr marL="36900" indent="0">
              <a:buNone/>
            </a:pPr>
            <a:r>
              <a:rPr lang="en-US" sz="3000" dirty="0"/>
              <a:t>“The love of men shall wax cold, and iniquity shall abound…There shall be [people] standing in that generation, that shall not pass until they shall see an overflowing scourge; for a desolating sickness shall cover the land…. among the wicked, men shall lift up their voices and curse God and die. And there shall be earthquakes also in divers places, and many desolations; yet men will harden their hearts against me, and they will take up the sword, one against another, and they will kill one another.”</a:t>
            </a:r>
          </a:p>
        </p:txBody>
      </p:sp>
      <p:sp>
        <p:nvSpPr>
          <p:cNvPr id="5" name="TextBox 4">
            <a:extLst>
              <a:ext uri="{FF2B5EF4-FFF2-40B4-BE49-F238E27FC236}">
                <a16:creationId xmlns:a16="http://schemas.microsoft.com/office/drawing/2014/main" id="{AF6FC6D9-AA82-4067-A74A-2EC1B42FA0D9}"/>
              </a:ext>
            </a:extLst>
          </p:cNvPr>
          <p:cNvSpPr txBox="1"/>
          <p:nvPr/>
        </p:nvSpPr>
        <p:spPr>
          <a:xfrm>
            <a:off x="7642746" y="6344046"/>
            <a:ext cx="6093724" cy="400110"/>
          </a:xfrm>
          <a:prstGeom prst="rect">
            <a:avLst/>
          </a:prstGeom>
          <a:noFill/>
        </p:spPr>
        <p:txBody>
          <a:bodyPr wrap="square">
            <a:spAutoFit/>
          </a:bodyPr>
          <a:lstStyle/>
          <a:p>
            <a:r>
              <a:rPr lang="en-US" sz="2000" dirty="0">
                <a:latin typeface="Georgia" panose="02040502050405020303" pitchFamily="18" charset="0"/>
              </a:rPr>
              <a:t>Doctrine and Covenants 45:27, 31-33</a:t>
            </a:r>
          </a:p>
        </p:txBody>
      </p:sp>
      <p:pic>
        <p:nvPicPr>
          <p:cNvPr id="4" name="Picture 6">
            <a:extLst>
              <a:ext uri="{FF2B5EF4-FFF2-40B4-BE49-F238E27FC236}">
                <a16:creationId xmlns:a16="http://schemas.microsoft.com/office/drawing/2014/main" id="{D5C64A81-C8E6-493A-BE5C-577312AB00FE}"/>
              </a:ext>
            </a:extLst>
          </p:cNvPr>
          <p:cNvPicPr>
            <a:picLocks noChangeAspect="1"/>
          </p:cNvPicPr>
          <p:nvPr/>
        </p:nvPicPr>
        <p:blipFill>
          <a:blip r:embed="rId3"/>
          <a:stretch>
            <a:fillRect/>
          </a:stretch>
        </p:blipFill>
        <p:spPr>
          <a:xfrm>
            <a:off x="141026" y="3947581"/>
            <a:ext cx="3715355" cy="20938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B0086963-E4F0-4410-B07D-99413716784E}"/>
              </a:ext>
            </a:extLst>
          </p:cNvPr>
          <p:cNvSpPr txBox="1"/>
          <p:nvPr/>
        </p:nvSpPr>
        <p:spPr>
          <a:xfrm>
            <a:off x="386659" y="573369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err="1">
                <a:highlight>
                  <a:srgbClr val="C0C0C0"/>
                </a:highlight>
                <a:latin typeface="Georgia"/>
                <a:ea typeface="+mn-lt"/>
                <a:cs typeface="+mn-lt"/>
              </a:rPr>
              <a:t>TheRoyal</a:t>
            </a:r>
            <a:r>
              <a:rPr lang="en-US" sz="1400" dirty="0">
                <a:highlight>
                  <a:srgbClr val="C0C0C0"/>
                </a:highlight>
                <a:latin typeface="Georgia"/>
                <a:ea typeface="+mn-lt"/>
                <a:cs typeface="+mn-lt"/>
              </a:rPr>
              <a:t> TV</a:t>
            </a:r>
            <a:endParaRPr lang="en-US" sz="1400" dirty="0">
              <a:highlight>
                <a:srgbClr val="C0C0C0"/>
              </a:highlight>
              <a:latin typeface="Georgia"/>
            </a:endParaRPr>
          </a:p>
        </p:txBody>
      </p:sp>
      <p:pic>
        <p:nvPicPr>
          <p:cNvPr id="3074" name="Picture 2" descr="Girl, Sick, Virus, Coronavirus, Infected, Infection">
            <a:extLst>
              <a:ext uri="{FF2B5EF4-FFF2-40B4-BE49-F238E27FC236}">
                <a16:creationId xmlns:a16="http://schemas.microsoft.com/office/drawing/2014/main" id="{5DC53B04-4A6E-4B24-BF93-E8B891EBDF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983"/>
          <a:stretch/>
        </p:blipFill>
        <p:spPr bwMode="auto">
          <a:xfrm>
            <a:off x="386659" y="313899"/>
            <a:ext cx="3096316" cy="3413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942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532465" y="4632664"/>
            <a:ext cx="3200400" cy="1215114"/>
          </a:xfrm>
        </p:spPr>
        <p:txBody>
          <a:bodyPr>
            <a:normAutofit/>
          </a:bodyPr>
          <a:lstStyle/>
          <a:p>
            <a:pPr>
              <a:defRPr/>
            </a:pPr>
            <a:r>
              <a:rPr lang="en-US" sz="2300" b="0" dirty="0">
                <a:latin typeface="Georgia" panose="02040502050405020303" pitchFamily="18" charset="0"/>
              </a:rPr>
              <a:t>President Dallin H. Oaks, </a:t>
            </a:r>
            <a:r>
              <a:rPr lang="en-US" altLang="en-US" sz="2300" b="0" i="1" dirty="0"/>
              <a:t>Ensign</a:t>
            </a:r>
            <a:r>
              <a:rPr lang="en-US" altLang="en-US" sz="2300" b="0" dirty="0"/>
              <a:t>, May 2004, 7 </a:t>
            </a:r>
            <a:endParaRPr lang="en-US" sz="2300" b="0" dirty="0">
              <a:latin typeface="Georgia" panose="02040502050405020303" pitchFamily="18" charset="0"/>
            </a:endParaRPr>
          </a:p>
        </p:txBody>
      </p:sp>
      <p:sp>
        <p:nvSpPr>
          <p:cNvPr id="21507" name="Rectangle 3"/>
          <p:cNvSpPr>
            <a:spLocks noGrp="1" noRot="1" noChangeArrowheads="1"/>
          </p:cNvSpPr>
          <p:nvPr>
            <p:ph idx="1"/>
          </p:nvPr>
        </p:nvSpPr>
        <p:spPr>
          <a:xfrm>
            <a:off x="4312693" y="304800"/>
            <a:ext cx="7422107" cy="6248400"/>
          </a:xfrm>
        </p:spPr>
        <p:txBody>
          <a:bodyPr>
            <a:noAutofit/>
          </a:bodyPr>
          <a:lstStyle/>
          <a:p>
            <a:pPr marL="36900" indent="0">
              <a:buNone/>
              <a:defRPr/>
            </a:pPr>
            <a:r>
              <a:rPr lang="en-US" sz="8000" dirty="0">
                <a:solidFill>
                  <a:srgbClr val="FFFF00"/>
                </a:solidFill>
                <a:latin typeface="Georgia" panose="02040502050405020303" pitchFamily="18" charset="0"/>
              </a:rPr>
              <a:t>“If we would do those things then, why not now?”</a:t>
            </a:r>
          </a:p>
        </p:txBody>
      </p:sp>
      <p:pic>
        <p:nvPicPr>
          <p:cNvPr id="75780" name="Picture 5" descr="Elder Dallin H. Oak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602" y="304800"/>
            <a:ext cx="3922127" cy="43278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23_Oaks_WhyNotNow.mp3">
            <a:hlinkClick r:id="" action="ppaction://media"/>
            <a:extLst>
              <a:ext uri="{FF2B5EF4-FFF2-40B4-BE49-F238E27FC236}">
                <a16:creationId xmlns:a16="http://schemas.microsoft.com/office/drawing/2014/main" id="{6780C2F1-3067-42F8-8A8F-BFD172093BD4}"/>
              </a:ext>
            </a:extLst>
          </p:cNvPr>
          <p:cNvPicPr>
            <a:picLocks noChangeAspect="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171602" y="6148491"/>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632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8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605E-307B-4261-8F04-13CD2CFD8BB5}"/>
              </a:ext>
            </a:extLst>
          </p:cNvPr>
          <p:cNvSpPr>
            <a:spLocks noGrp="1"/>
          </p:cNvSpPr>
          <p:nvPr>
            <p:ph type="title"/>
          </p:nvPr>
        </p:nvSpPr>
        <p:spPr/>
        <p:txBody>
          <a:bodyPr>
            <a:normAutofit/>
          </a:bodyPr>
          <a:lstStyle/>
          <a:p>
            <a:r>
              <a:rPr lang="en-US" dirty="0"/>
              <a:t>The Savior’s Second Coming</a:t>
            </a:r>
          </a:p>
        </p:txBody>
      </p:sp>
      <p:sp>
        <p:nvSpPr>
          <p:cNvPr id="3" name="Content Placeholder 2">
            <a:extLst>
              <a:ext uri="{FF2B5EF4-FFF2-40B4-BE49-F238E27FC236}">
                <a16:creationId xmlns:a16="http://schemas.microsoft.com/office/drawing/2014/main" id="{14A53FDE-08F4-4B91-B85B-3303F022E04B}"/>
              </a:ext>
            </a:extLst>
          </p:cNvPr>
          <p:cNvSpPr>
            <a:spLocks noGrp="1"/>
          </p:cNvSpPr>
          <p:nvPr>
            <p:ph idx="1"/>
          </p:nvPr>
        </p:nvSpPr>
        <p:spPr/>
        <p:txBody>
          <a:bodyPr>
            <a:normAutofit/>
          </a:bodyPr>
          <a:lstStyle/>
          <a:p>
            <a:r>
              <a:rPr lang="en-US" dirty="0"/>
              <a:t>Be not troubled </a:t>
            </a:r>
          </a:p>
          <a:p>
            <a:r>
              <a:rPr lang="en-US" dirty="0"/>
              <a:t>Life before the Second Coming</a:t>
            </a:r>
          </a:p>
          <a:p>
            <a:r>
              <a:rPr lang="en-US" dirty="0"/>
              <a:t>Be not deceived</a:t>
            </a:r>
          </a:p>
          <a:p>
            <a:r>
              <a:rPr lang="en-US" dirty="0"/>
              <a:t>Three parables of preparation</a:t>
            </a:r>
          </a:p>
          <a:p>
            <a:r>
              <a:rPr lang="en-US" b="1" dirty="0"/>
              <a:t>The last battle</a:t>
            </a:r>
          </a:p>
          <a:p>
            <a:r>
              <a:rPr lang="en-US" dirty="0"/>
              <a:t>After the Second Coming</a:t>
            </a:r>
          </a:p>
        </p:txBody>
      </p:sp>
    </p:spTree>
    <p:extLst>
      <p:ext uri="{BB962C8B-B14F-4D97-AF65-F5344CB8AC3E}">
        <p14:creationId xmlns:p14="http://schemas.microsoft.com/office/powerpoint/2010/main" val="1024959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CD9D35-B215-4848-9DDE-ADF0DE43EE8F}"/>
              </a:ext>
            </a:extLst>
          </p:cNvPr>
          <p:cNvSpPr>
            <a:spLocks noGrp="1"/>
          </p:cNvSpPr>
          <p:nvPr>
            <p:ph idx="1"/>
          </p:nvPr>
        </p:nvSpPr>
        <p:spPr>
          <a:xfrm>
            <a:off x="5654040" y="182881"/>
            <a:ext cx="6572970" cy="6065520"/>
          </a:xfrm>
        </p:spPr>
        <p:txBody>
          <a:bodyPr>
            <a:normAutofit fontScale="92500" lnSpcReduction="10000"/>
          </a:bodyPr>
          <a:lstStyle/>
          <a:p>
            <a:pPr marL="36900" indent="0">
              <a:buNone/>
            </a:pPr>
            <a:r>
              <a:rPr lang="en-US" sz="4000" dirty="0"/>
              <a:t>Jesus taught that as the Second Coming approaches, there “shall be heard of wars and rumors of wars, and the whole earth shall be in commotion, and men’s hearts shall fail them, and they shall say that Christ </a:t>
            </a:r>
            <a:r>
              <a:rPr lang="en-US" sz="4000" dirty="0" err="1"/>
              <a:t>delayeth</a:t>
            </a:r>
            <a:r>
              <a:rPr lang="en-US" sz="4000" dirty="0"/>
              <a:t> his coming until the end of the earth.” </a:t>
            </a:r>
          </a:p>
          <a:p>
            <a:pPr marL="36900" indent="0">
              <a:buNone/>
            </a:pPr>
            <a:r>
              <a:rPr lang="en-US" sz="3200" dirty="0"/>
              <a:t>(Doctrine and Covenants 45:26)</a:t>
            </a:r>
            <a:endParaRPr lang="en-US" sz="2000" dirty="0"/>
          </a:p>
        </p:txBody>
      </p:sp>
      <p:pic>
        <p:nvPicPr>
          <p:cNvPr id="6" name="Picture 6">
            <a:extLst>
              <a:ext uri="{FF2B5EF4-FFF2-40B4-BE49-F238E27FC236}">
                <a16:creationId xmlns:a16="http://schemas.microsoft.com/office/drawing/2014/main" id="{D8279FB4-E331-4085-985A-35DD1C5FA01A}"/>
              </a:ext>
            </a:extLst>
          </p:cNvPr>
          <p:cNvPicPr>
            <a:picLocks noChangeAspect="1"/>
          </p:cNvPicPr>
          <p:nvPr/>
        </p:nvPicPr>
        <p:blipFill>
          <a:blip r:embed="rId3"/>
          <a:stretch>
            <a:fillRect/>
          </a:stretch>
        </p:blipFill>
        <p:spPr>
          <a:xfrm>
            <a:off x="225282" y="3960831"/>
            <a:ext cx="4956321" cy="27876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9A91DBA4-2E92-4DC4-9EC7-1807DBE2502E}"/>
              </a:ext>
            </a:extLst>
          </p:cNvPr>
          <p:cNvSpPr txBox="1"/>
          <p:nvPr/>
        </p:nvSpPr>
        <p:spPr>
          <a:xfrm>
            <a:off x="488753" y="637914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latin typeface="Georgia"/>
              </a:rPr>
              <a:t>WellGo</a:t>
            </a:r>
            <a:r>
              <a:rPr lang="en-US" dirty="0">
                <a:latin typeface="Georgia"/>
              </a:rPr>
              <a:t> USA</a:t>
            </a:r>
          </a:p>
        </p:txBody>
      </p:sp>
      <p:pic>
        <p:nvPicPr>
          <p:cNvPr id="8" name="Picture 8" descr="A picture containing outdoor, person, ground, old&#10;&#10;Description automatically generated">
            <a:extLst>
              <a:ext uri="{FF2B5EF4-FFF2-40B4-BE49-F238E27FC236}">
                <a16:creationId xmlns:a16="http://schemas.microsoft.com/office/drawing/2014/main" id="{05E92277-5101-445F-BB83-5D728E4C9256}"/>
              </a:ext>
            </a:extLst>
          </p:cNvPr>
          <p:cNvPicPr>
            <a:picLocks noChangeAspect="1"/>
          </p:cNvPicPr>
          <p:nvPr/>
        </p:nvPicPr>
        <p:blipFill rotWithShape="1">
          <a:blip r:embed="rId4"/>
          <a:srcRect r="-118" b="11014"/>
          <a:stretch/>
        </p:blipFill>
        <p:spPr>
          <a:xfrm>
            <a:off x="225282" y="177517"/>
            <a:ext cx="4956321" cy="3591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a:extLst>
              <a:ext uri="{FF2B5EF4-FFF2-40B4-BE49-F238E27FC236}">
                <a16:creationId xmlns:a16="http://schemas.microsoft.com/office/drawing/2014/main" id="{51072E63-7EBB-4753-B0D0-4B320FBC3D7A}"/>
              </a:ext>
            </a:extLst>
          </p:cNvPr>
          <p:cNvSpPr txBox="1"/>
          <p:nvPr/>
        </p:nvSpPr>
        <p:spPr>
          <a:xfrm>
            <a:off x="643736" y="3400047"/>
            <a:ext cx="437321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C0C0C0"/>
                </a:highlight>
              </a:rPr>
              <a:t>Naval photographer</a:t>
            </a:r>
          </a:p>
        </p:txBody>
      </p:sp>
    </p:spTree>
    <p:extLst>
      <p:ext uri="{BB962C8B-B14F-4D97-AF65-F5344CB8AC3E}">
        <p14:creationId xmlns:p14="http://schemas.microsoft.com/office/powerpoint/2010/main" val="2952350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EA4B1-31E6-4C08-95C4-37742BBFA715}"/>
              </a:ext>
            </a:extLst>
          </p:cNvPr>
          <p:cNvSpPr>
            <a:spLocks noGrp="1"/>
          </p:cNvSpPr>
          <p:nvPr>
            <p:ph idx="1"/>
          </p:nvPr>
        </p:nvSpPr>
        <p:spPr>
          <a:xfrm>
            <a:off x="715012" y="5156134"/>
            <a:ext cx="10353762" cy="1595185"/>
          </a:xfrm>
        </p:spPr>
        <p:txBody>
          <a:bodyPr>
            <a:normAutofit fontScale="92500" lnSpcReduction="10000"/>
          </a:bodyPr>
          <a:lstStyle/>
          <a:p>
            <a:pPr marL="36900" indent="0" algn="ctr">
              <a:lnSpc>
                <a:spcPct val="120000"/>
              </a:lnSpc>
              <a:spcBef>
                <a:spcPts val="0"/>
              </a:spcBef>
              <a:spcAft>
                <a:spcPts val="0"/>
              </a:spcAft>
              <a:buNone/>
            </a:pPr>
            <a:r>
              <a:rPr lang="en-US" dirty="0"/>
              <a:t>“He gathered them together into a place called in the Hebrew tongue Armageddon.” </a:t>
            </a:r>
          </a:p>
          <a:p>
            <a:pPr marL="36900" indent="0" algn="ctr">
              <a:lnSpc>
                <a:spcPct val="120000"/>
              </a:lnSpc>
              <a:spcBef>
                <a:spcPts val="0"/>
              </a:spcBef>
              <a:spcAft>
                <a:spcPts val="0"/>
              </a:spcAft>
              <a:buNone/>
            </a:pPr>
            <a:r>
              <a:rPr lang="en-US" sz="2600" dirty="0"/>
              <a:t>(Revelation 16:16)</a:t>
            </a:r>
          </a:p>
        </p:txBody>
      </p:sp>
      <p:pic>
        <p:nvPicPr>
          <p:cNvPr id="1026" name="Picture 2" descr="flame, fire, bonfire, heat, inferno, explosion, burn, hot, disaster, hell, event, flames, wildfire, armageddon, geological phenomenon">
            <a:extLst>
              <a:ext uri="{FF2B5EF4-FFF2-40B4-BE49-F238E27FC236}">
                <a16:creationId xmlns:a16="http://schemas.microsoft.com/office/drawing/2014/main" id="{E463F1F0-B734-4CA1-88D9-63CA9794C7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75893"/>
            <a:ext cx="6352223" cy="48802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025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25AE6-E849-4967-8992-9050B590FB32}"/>
              </a:ext>
            </a:extLst>
          </p:cNvPr>
          <p:cNvSpPr>
            <a:spLocks noGrp="1"/>
          </p:cNvSpPr>
          <p:nvPr>
            <p:ph type="title"/>
          </p:nvPr>
        </p:nvSpPr>
        <p:spPr>
          <a:xfrm>
            <a:off x="423081" y="200163"/>
            <a:ext cx="11286698" cy="970450"/>
          </a:xfrm>
        </p:spPr>
        <p:txBody>
          <a:bodyPr>
            <a:noAutofit/>
          </a:bodyPr>
          <a:lstStyle/>
          <a:p>
            <a:r>
              <a:rPr lang="en-US" sz="4000" dirty="0"/>
              <a:t>Christ Will be Triumphant in his Return</a:t>
            </a:r>
          </a:p>
        </p:txBody>
      </p:sp>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008028" cy="5320356"/>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buFont typeface="Arial" panose="020B0604020202020204" pitchFamily="34" charset="0"/>
              <a:buNone/>
            </a:pPr>
            <a:r>
              <a:rPr lang="en-US" dirty="0"/>
              <a:t>“Then shall the Lord go forth, and fight against those nations, as when he fought in the day of battle. And his feet shall stand in that day upon the mount of Olives…And the Lord shall be king over all </a:t>
            </a:r>
            <a:r>
              <a:rPr lang="en-US"/>
              <a:t>the earth.” </a:t>
            </a:r>
            <a:endParaRPr lang="en-US" dirty="0"/>
          </a:p>
          <a:p>
            <a:pPr marL="36900" indent="0">
              <a:buFont typeface="Arial" panose="020B0604020202020204" pitchFamily="34" charset="0"/>
              <a:buNone/>
            </a:pPr>
            <a:r>
              <a:rPr lang="en-US" sz="2800" dirty="0"/>
              <a:t>(Zechariah 14:3–4, 9)</a:t>
            </a:r>
            <a:endParaRPr lang="en-US" dirty="0"/>
          </a:p>
        </p:txBody>
      </p:sp>
      <p:pic>
        <p:nvPicPr>
          <p:cNvPr id="2052" name="Picture 4" descr="Jerusalem, The Mount Of Olives">
            <a:extLst>
              <a:ext uri="{FF2B5EF4-FFF2-40B4-BE49-F238E27FC236}">
                <a16:creationId xmlns:a16="http://schemas.microsoft.com/office/drawing/2014/main" id="{F72227CB-3C87-4967-90B2-AE9B4814B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723" y="1883231"/>
            <a:ext cx="5638473" cy="42288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174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209733" cy="5320356"/>
          </a:xfrm>
          <a:prstGeom prst="rect">
            <a:avLst/>
          </a:prstGeom>
          <a:effectLst>
            <a:outerShdw blurRad="25400" dir="17880000">
              <a:srgbClr val="000000">
                <a:alpha val="46000"/>
              </a:srgbClr>
            </a:outerShdw>
          </a:effectLst>
        </p:spPr>
        <p:txBody>
          <a:bodyPr vert="horz" lIns="91440" tIns="45720" rIns="91440" bIns="45720" rtlCol="0" anchor="t">
            <a:normAutofit fontScale="92500"/>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buFont typeface="Arial" panose="020B0604020202020204" pitchFamily="34" charset="0"/>
              <a:buNone/>
            </a:pPr>
            <a:r>
              <a:rPr lang="en-US" dirty="0"/>
              <a:t>“I will smite thy bow out of thy left hand, and will cause thine arrows to fall out of thy right hand…I will give thee unto the ravenous birds of every sort, and to the beasts of the field to be devoured….So will I make my holy name known in the midst of my people Israel.” </a:t>
            </a:r>
            <a:r>
              <a:rPr lang="en-US" sz="3000" dirty="0"/>
              <a:t>(Ezekiel 39:3–4, 7)</a:t>
            </a:r>
            <a:endParaRPr lang="en-US" dirty="0"/>
          </a:p>
        </p:txBody>
      </p:sp>
      <p:sp>
        <p:nvSpPr>
          <p:cNvPr id="8" name="Title 1">
            <a:extLst>
              <a:ext uri="{FF2B5EF4-FFF2-40B4-BE49-F238E27FC236}">
                <a16:creationId xmlns:a16="http://schemas.microsoft.com/office/drawing/2014/main" id="{C8F7A0F1-5E62-4877-91EA-46911533ADFB}"/>
              </a:ext>
            </a:extLst>
          </p:cNvPr>
          <p:cNvSpPr txBox="1">
            <a:spLocks/>
          </p:cNvSpPr>
          <p:nvPr/>
        </p:nvSpPr>
        <p:spPr>
          <a:xfrm>
            <a:off x="423081" y="200163"/>
            <a:ext cx="11286698" cy="970450"/>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spcBef>
                <a:spcPct val="0"/>
              </a:spcBef>
              <a:buNone/>
              <a:defRPr sz="4800" b="1" kern="1200">
                <a:ln>
                  <a:solidFill>
                    <a:schemeClr val="bg1">
                      <a:lumMod val="75000"/>
                      <a:lumOff val="25000"/>
                      <a:alpha val="10000"/>
                    </a:schemeClr>
                  </a:solidFill>
                </a:ln>
                <a:solidFill>
                  <a:srgbClr val="FFFFFF"/>
                </a:solidFill>
                <a:effectLst/>
                <a:latin typeface="Georgia" panose="02040502050405020303" pitchFamily="18" charset="0"/>
                <a:ea typeface="+mj-ea"/>
                <a:cs typeface="Georgia" panose="02040502050405020303" pitchFamily="18"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t>Christ Will be Triumphant in his Return</a:t>
            </a:r>
            <a:endParaRPr lang="en-US" sz="4000" dirty="0"/>
          </a:p>
        </p:txBody>
      </p:sp>
      <p:pic>
        <p:nvPicPr>
          <p:cNvPr id="4" name="Picture 4" descr="A picture containing grass, outdoor, bird, field&#10;&#10;Description automatically generated">
            <a:extLst>
              <a:ext uri="{FF2B5EF4-FFF2-40B4-BE49-F238E27FC236}">
                <a16:creationId xmlns:a16="http://schemas.microsoft.com/office/drawing/2014/main" id="{7B46CE3F-CD48-4799-A281-1C5D2701A9A1}"/>
              </a:ext>
            </a:extLst>
          </p:cNvPr>
          <p:cNvPicPr>
            <a:picLocks noChangeAspect="1"/>
          </p:cNvPicPr>
          <p:nvPr/>
        </p:nvPicPr>
        <p:blipFill>
          <a:blip r:embed="rId3"/>
          <a:stretch>
            <a:fillRect/>
          </a:stretch>
        </p:blipFill>
        <p:spPr>
          <a:xfrm>
            <a:off x="6155636" y="2076773"/>
            <a:ext cx="5833554" cy="37903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995717FA-C160-49C2-A46E-9A533D7E9878}"/>
              </a:ext>
            </a:extLst>
          </p:cNvPr>
          <p:cNvSpPr txBox="1"/>
          <p:nvPr/>
        </p:nvSpPr>
        <p:spPr>
          <a:xfrm>
            <a:off x="6574089" y="554744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Georgia"/>
              </a:rPr>
              <a:t>FLPA</a:t>
            </a:r>
          </a:p>
        </p:txBody>
      </p:sp>
    </p:spTree>
    <p:extLst>
      <p:ext uri="{BB962C8B-B14F-4D97-AF65-F5344CB8AC3E}">
        <p14:creationId xmlns:p14="http://schemas.microsoft.com/office/powerpoint/2010/main" val="650185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196086" cy="532035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buFont typeface="Arial" panose="020B0604020202020204" pitchFamily="34" charset="0"/>
              <a:buNone/>
              <a:tabLst>
                <a:tab pos="1774825" algn="l"/>
              </a:tabLst>
            </a:pPr>
            <a:r>
              <a:rPr lang="en-US" sz="3200" dirty="0"/>
              <a:t>“I saw heaven opened, and behold a white horse; and he that sat upon him was called Faithful and True, and in righteousness he doth judge and make war. His eyes were as a flame of fire, and on his head were many crowns…he was clothed with a vesture dipped in blood: and his name is called The Word of God.” </a:t>
            </a:r>
            <a:r>
              <a:rPr lang="en-US" sz="2400" dirty="0"/>
              <a:t>(Revelation 19:11-13)</a:t>
            </a:r>
            <a:endParaRPr lang="en-US" sz="3200" dirty="0"/>
          </a:p>
        </p:txBody>
      </p:sp>
      <p:sp>
        <p:nvSpPr>
          <p:cNvPr id="8" name="Title 1">
            <a:extLst>
              <a:ext uri="{FF2B5EF4-FFF2-40B4-BE49-F238E27FC236}">
                <a16:creationId xmlns:a16="http://schemas.microsoft.com/office/drawing/2014/main" id="{9DE3831D-A779-424C-A3DE-116BBA3D836A}"/>
              </a:ext>
            </a:extLst>
          </p:cNvPr>
          <p:cNvSpPr>
            <a:spLocks noGrp="1"/>
          </p:cNvSpPr>
          <p:nvPr>
            <p:ph type="title"/>
          </p:nvPr>
        </p:nvSpPr>
        <p:spPr>
          <a:xfrm>
            <a:off x="423081" y="200163"/>
            <a:ext cx="11286698" cy="970450"/>
          </a:xfrm>
        </p:spPr>
        <p:txBody>
          <a:bodyPr>
            <a:noAutofit/>
          </a:bodyPr>
          <a:lstStyle/>
          <a:p>
            <a:r>
              <a:rPr lang="en-US" sz="4000" dirty="0"/>
              <a:t>Christ Will be Triumphant in his Return</a:t>
            </a:r>
          </a:p>
        </p:txBody>
      </p:sp>
      <p:pic>
        <p:nvPicPr>
          <p:cNvPr id="6" name="Picture 2" descr="Rider on the White Horse and the Beast and Its Armies Defeated : (Revelation  19:11-21) | Jesus art, Jesus pictures, Christian art">
            <a:extLst>
              <a:ext uri="{FF2B5EF4-FFF2-40B4-BE49-F238E27FC236}">
                <a16:creationId xmlns:a16="http://schemas.microsoft.com/office/drawing/2014/main" id="{A760565A-B6C3-FE4B-A940-8BB21B37F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798" y="1583433"/>
            <a:ext cx="5527343" cy="4421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5C417AF-F5AA-D640-B925-58CF1568F4FC}"/>
              </a:ext>
            </a:extLst>
          </p:cNvPr>
          <p:cNvSpPr txBox="1"/>
          <p:nvPr/>
        </p:nvSpPr>
        <p:spPr>
          <a:xfrm>
            <a:off x="6889222" y="5635975"/>
            <a:ext cx="2743200"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eorgia"/>
              </a:rPr>
              <a:t>Todd L Thomas</a:t>
            </a:r>
          </a:p>
        </p:txBody>
      </p:sp>
    </p:spTree>
    <p:extLst>
      <p:ext uri="{BB962C8B-B14F-4D97-AF65-F5344CB8AC3E}">
        <p14:creationId xmlns:p14="http://schemas.microsoft.com/office/powerpoint/2010/main" val="2198810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ider on the White Horse and the Beast and Its Armies Defeated : (Revelation  19:11-21) | Jesus art, Jesus pictures, Christian art">
            <a:extLst>
              <a:ext uri="{FF2B5EF4-FFF2-40B4-BE49-F238E27FC236}">
                <a16:creationId xmlns:a16="http://schemas.microsoft.com/office/drawing/2014/main" id="{BCC8811E-BE15-4595-8674-3DDD2461EA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798" y="1583433"/>
            <a:ext cx="5527343" cy="4421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196086" cy="532035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buFont typeface="Arial" panose="020B0604020202020204" pitchFamily="34" charset="0"/>
              <a:buNone/>
              <a:tabLst>
                <a:tab pos="1774825" algn="l"/>
              </a:tabLst>
            </a:pPr>
            <a:r>
              <a:rPr lang="en-US" sz="3100" dirty="0"/>
              <a:t>“And the armies which were in heaven followed him upon white horses, clothed in fine linen, white and clean. </a:t>
            </a:r>
            <a:r>
              <a:rPr lang="en-US" sz="3100" dirty="0">
                <a:solidFill>
                  <a:srgbClr val="FFFF00"/>
                </a:solidFill>
              </a:rPr>
              <a:t>And out of his mouth </a:t>
            </a:r>
            <a:r>
              <a:rPr lang="en-US" sz="3100" dirty="0" err="1">
                <a:solidFill>
                  <a:srgbClr val="FFFF00"/>
                </a:solidFill>
              </a:rPr>
              <a:t>goeth</a:t>
            </a:r>
            <a:r>
              <a:rPr lang="en-US" sz="3100" dirty="0">
                <a:solidFill>
                  <a:srgbClr val="FFFF00"/>
                </a:solidFill>
              </a:rPr>
              <a:t> a sharp sword</a:t>
            </a:r>
            <a:r>
              <a:rPr lang="en-US" sz="3100" dirty="0"/>
              <a:t>, that with it he should smite the nations: and he shall rule them with a rod of iron.” </a:t>
            </a:r>
            <a:r>
              <a:rPr lang="en-US" sz="2400" dirty="0"/>
              <a:t>(Revelation 19:14-16).</a:t>
            </a:r>
            <a:endParaRPr lang="en-US" sz="3200" dirty="0"/>
          </a:p>
        </p:txBody>
      </p:sp>
      <p:sp>
        <p:nvSpPr>
          <p:cNvPr id="8" name="Title 1">
            <a:extLst>
              <a:ext uri="{FF2B5EF4-FFF2-40B4-BE49-F238E27FC236}">
                <a16:creationId xmlns:a16="http://schemas.microsoft.com/office/drawing/2014/main" id="{8CE9C00A-12C4-4826-A1A8-542ACA9F9D87}"/>
              </a:ext>
            </a:extLst>
          </p:cNvPr>
          <p:cNvSpPr txBox="1">
            <a:spLocks/>
          </p:cNvSpPr>
          <p:nvPr/>
        </p:nvSpPr>
        <p:spPr>
          <a:xfrm>
            <a:off x="423081" y="200163"/>
            <a:ext cx="11286698" cy="970450"/>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spcBef>
                <a:spcPct val="0"/>
              </a:spcBef>
              <a:buNone/>
              <a:defRPr sz="4800" b="1" kern="1200">
                <a:ln>
                  <a:solidFill>
                    <a:schemeClr val="bg1">
                      <a:lumMod val="75000"/>
                      <a:lumOff val="25000"/>
                      <a:alpha val="10000"/>
                    </a:schemeClr>
                  </a:solidFill>
                </a:ln>
                <a:solidFill>
                  <a:srgbClr val="FFFFFF"/>
                </a:solidFill>
                <a:effectLst/>
                <a:latin typeface="Georgia" panose="02040502050405020303" pitchFamily="18" charset="0"/>
                <a:ea typeface="+mj-ea"/>
                <a:cs typeface="Georgia" panose="02040502050405020303" pitchFamily="18"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t>Christ Will be Triumphant in his Return</a:t>
            </a:r>
            <a:endParaRPr lang="en-US" sz="4000" dirty="0"/>
          </a:p>
        </p:txBody>
      </p:sp>
      <p:sp>
        <p:nvSpPr>
          <p:cNvPr id="2" name="TextBox 1">
            <a:extLst>
              <a:ext uri="{FF2B5EF4-FFF2-40B4-BE49-F238E27FC236}">
                <a16:creationId xmlns:a16="http://schemas.microsoft.com/office/drawing/2014/main" id="{517D349F-B967-48D5-97CF-68C353998E76}"/>
              </a:ext>
            </a:extLst>
          </p:cNvPr>
          <p:cNvSpPr txBox="1"/>
          <p:nvPr/>
        </p:nvSpPr>
        <p:spPr>
          <a:xfrm>
            <a:off x="6889222" y="5635975"/>
            <a:ext cx="2743200"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eorgia"/>
              </a:rPr>
              <a:t>Todd L Thomas</a:t>
            </a:r>
          </a:p>
        </p:txBody>
      </p:sp>
    </p:spTree>
    <p:extLst>
      <p:ext uri="{BB962C8B-B14F-4D97-AF65-F5344CB8AC3E}">
        <p14:creationId xmlns:p14="http://schemas.microsoft.com/office/powerpoint/2010/main" val="900521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196086" cy="532035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buFont typeface="Arial" panose="020B0604020202020204" pitchFamily="34" charset="0"/>
              <a:buNone/>
              <a:tabLst>
                <a:tab pos="1774825" algn="l"/>
              </a:tabLst>
            </a:pPr>
            <a:r>
              <a:rPr lang="en-US" sz="3000" dirty="0"/>
              <a:t>“I saw the beast, and the kings of the earth, and their armies, gathered together to make war against him that sat on the horse, and against his army. And the beast was taken, and with him the false prophet that wrought miracles before him, with which he deceived them that had received the mark of the beast, and them that worshipped his image. </a:t>
            </a:r>
          </a:p>
        </p:txBody>
      </p:sp>
      <p:sp>
        <p:nvSpPr>
          <p:cNvPr id="8" name="Title 1">
            <a:extLst>
              <a:ext uri="{FF2B5EF4-FFF2-40B4-BE49-F238E27FC236}">
                <a16:creationId xmlns:a16="http://schemas.microsoft.com/office/drawing/2014/main" id="{9565BF3E-45FA-4FE1-8B26-CD4DBB7DD68D}"/>
              </a:ext>
            </a:extLst>
          </p:cNvPr>
          <p:cNvSpPr>
            <a:spLocks noGrp="1"/>
          </p:cNvSpPr>
          <p:nvPr>
            <p:ph type="title"/>
          </p:nvPr>
        </p:nvSpPr>
        <p:spPr>
          <a:xfrm>
            <a:off x="423081" y="200163"/>
            <a:ext cx="11286698" cy="970450"/>
          </a:xfrm>
        </p:spPr>
        <p:txBody>
          <a:bodyPr>
            <a:noAutofit/>
          </a:bodyPr>
          <a:lstStyle/>
          <a:p>
            <a:r>
              <a:rPr lang="en-US" sz="4000" dirty="0"/>
              <a:t>Christ Will be Triumphant in his Return</a:t>
            </a:r>
          </a:p>
        </p:txBody>
      </p:sp>
      <p:pic>
        <p:nvPicPr>
          <p:cNvPr id="6" name="Picture 2" descr="Rider on the White Horse and the Beast and Its Armies Defeated : (Revelation  19:11-21) | Jesus art, Jesus pictures, Christian art">
            <a:extLst>
              <a:ext uri="{FF2B5EF4-FFF2-40B4-BE49-F238E27FC236}">
                <a16:creationId xmlns:a16="http://schemas.microsoft.com/office/drawing/2014/main" id="{35124B4B-0BC4-A646-AA16-EB14E01C5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798" y="1583433"/>
            <a:ext cx="5527343" cy="4421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5A4EADC-2852-5E4B-9298-56D371557638}"/>
              </a:ext>
            </a:extLst>
          </p:cNvPr>
          <p:cNvSpPr txBox="1"/>
          <p:nvPr/>
        </p:nvSpPr>
        <p:spPr>
          <a:xfrm>
            <a:off x="6889222" y="5635975"/>
            <a:ext cx="2743200"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eorgia"/>
              </a:rPr>
              <a:t>Todd L Thomas</a:t>
            </a:r>
          </a:p>
        </p:txBody>
      </p:sp>
    </p:spTree>
    <p:extLst>
      <p:ext uri="{BB962C8B-B14F-4D97-AF65-F5344CB8AC3E}">
        <p14:creationId xmlns:p14="http://schemas.microsoft.com/office/powerpoint/2010/main" val="26386931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18EA0E1-5EFA-4117-A5D7-97A571173FC0}"/>
              </a:ext>
            </a:extLst>
          </p:cNvPr>
          <p:cNvSpPr txBox="1">
            <a:spLocks/>
          </p:cNvSpPr>
          <p:nvPr/>
        </p:nvSpPr>
        <p:spPr>
          <a:xfrm>
            <a:off x="150124" y="1337481"/>
            <a:ext cx="6196086" cy="5320356"/>
          </a:xfrm>
          <a:prstGeom prst="rect">
            <a:avLst/>
          </a:prstGeom>
          <a:effectLst>
            <a:outerShdw blurRad="25400" dir="17880000">
              <a:srgbClr val="000000">
                <a:alpha val="46000"/>
              </a:srgbClr>
            </a:outerShdw>
          </a:effectLst>
        </p:spPr>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accent2">
                  <a:lumMod val="20000"/>
                  <a:lumOff val="80000"/>
                </a:schemeClr>
              </a:buClr>
              <a:buSzPct val="70000"/>
              <a:buFont typeface="Arial" panose="020B0604020202020204" pitchFamily="34" charset="0"/>
              <a:buChar char="•"/>
              <a:defRPr sz="36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Arial" panose="020B0604020202020204" pitchFamily="34" charset="0"/>
              <a:buChar char="•"/>
              <a:defRPr sz="32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8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Arial" panose="020B0604020202020204" pitchFamily="34" charset="0"/>
              <a:buChar char="•"/>
              <a:defRPr sz="2400" kern="1200">
                <a:ln>
                  <a:solidFill>
                    <a:schemeClr val="bg1">
                      <a:lumMod val="75000"/>
                      <a:lumOff val="25000"/>
                      <a:alpha val="10000"/>
                    </a:schemeClr>
                  </a:solidFill>
                </a:ln>
                <a:solidFill>
                  <a:srgbClr val="FFFFFF"/>
                </a:solidFill>
                <a:effectLst/>
                <a:latin typeface="Georgia" panose="02040502050405020303"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spcBef>
                <a:spcPts val="0"/>
              </a:spcBef>
              <a:spcAft>
                <a:spcPts val="0"/>
              </a:spcAft>
              <a:buFont typeface="Arial" panose="020B0604020202020204" pitchFamily="34" charset="0"/>
              <a:buNone/>
              <a:tabLst>
                <a:tab pos="1774825" algn="l"/>
              </a:tabLst>
            </a:pPr>
            <a:r>
              <a:rPr lang="en-US" dirty="0"/>
              <a:t>“These both were cast alive into a lake of fire burning with brimstone. And the remnant were slain with the sword of him that sat upon the horse, which sword proceeded out of </a:t>
            </a:r>
            <a:r>
              <a:rPr lang="en-US"/>
              <a:t>his mouth.” </a:t>
            </a:r>
            <a:endParaRPr lang="en-US" dirty="0"/>
          </a:p>
          <a:p>
            <a:pPr marL="36900" indent="0">
              <a:spcBef>
                <a:spcPts val="0"/>
              </a:spcBef>
              <a:spcAft>
                <a:spcPts val="0"/>
              </a:spcAft>
              <a:buFont typeface="Arial" panose="020B0604020202020204" pitchFamily="34" charset="0"/>
              <a:buNone/>
              <a:tabLst>
                <a:tab pos="1774825" algn="l"/>
              </a:tabLst>
            </a:pPr>
            <a:r>
              <a:rPr lang="en-US" sz="2800" dirty="0"/>
              <a:t>(Revelation 19:19–21)</a:t>
            </a:r>
            <a:endParaRPr lang="en-US" dirty="0"/>
          </a:p>
        </p:txBody>
      </p:sp>
      <p:sp>
        <p:nvSpPr>
          <p:cNvPr id="9" name="Title 1">
            <a:extLst>
              <a:ext uri="{FF2B5EF4-FFF2-40B4-BE49-F238E27FC236}">
                <a16:creationId xmlns:a16="http://schemas.microsoft.com/office/drawing/2014/main" id="{ACABC128-F64E-498D-9FCC-E62D555D847E}"/>
              </a:ext>
            </a:extLst>
          </p:cNvPr>
          <p:cNvSpPr>
            <a:spLocks noGrp="1"/>
          </p:cNvSpPr>
          <p:nvPr>
            <p:ph type="title"/>
          </p:nvPr>
        </p:nvSpPr>
        <p:spPr>
          <a:xfrm>
            <a:off x="423081" y="200163"/>
            <a:ext cx="11286698" cy="970450"/>
          </a:xfrm>
        </p:spPr>
        <p:txBody>
          <a:bodyPr>
            <a:noAutofit/>
          </a:bodyPr>
          <a:lstStyle/>
          <a:p>
            <a:r>
              <a:rPr lang="en-US" sz="4000" dirty="0"/>
              <a:t>Christ Will be Triumphant in his Return</a:t>
            </a:r>
          </a:p>
        </p:txBody>
      </p:sp>
      <p:pic>
        <p:nvPicPr>
          <p:cNvPr id="6" name="Picture 2" descr="Rider on the White Horse and the Beast and Its Armies Defeated : (Revelation  19:11-21) | Jesus art, Jesus pictures, Christian art">
            <a:extLst>
              <a:ext uri="{FF2B5EF4-FFF2-40B4-BE49-F238E27FC236}">
                <a16:creationId xmlns:a16="http://schemas.microsoft.com/office/drawing/2014/main" id="{697FA2C7-3F67-7D4A-885C-22EEE7ADA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4798" y="1583433"/>
            <a:ext cx="5527343" cy="4421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FDBF4D8-3C4C-B449-BB3D-A1599FF0609F}"/>
              </a:ext>
            </a:extLst>
          </p:cNvPr>
          <p:cNvSpPr txBox="1"/>
          <p:nvPr/>
        </p:nvSpPr>
        <p:spPr>
          <a:xfrm>
            <a:off x="6889222" y="5635975"/>
            <a:ext cx="2743200"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eorgia"/>
              </a:rPr>
              <a:t>Todd L Thomas</a:t>
            </a:r>
          </a:p>
        </p:txBody>
      </p:sp>
    </p:spTree>
    <p:extLst>
      <p:ext uri="{BB962C8B-B14F-4D97-AF65-F5344CB8AC3E}">
        <p14:creationId xmlns:p14="http://schemas.microsoft.com/office/powerpoint/2010/main" val="1240351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886200" y="152400"/>
            <a:ext cx="7924800" cy="2209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0" i="0" u="none" strike="noStrike" kern="1200" cap="none" spc="0" normalizeH="0" baseline="0" noProof="0" dirty="0">
                <a:ln>
                  <a:noFill/>
                </a:ln>
                <a:effectLst/>
                <a:uLnTx/>
                <a:uFillTx/>
                <a:latin typeface="Georgia" panose="02040502050405020303" pitchFamily="18" charset="0"/>
              </a:rPr>
              <a:t>“Be not troubled, for, when all these things shall come to pass, ye may know that the promises which have been made unto you shall be fulfilled.”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0" u="none" strike="noStrike" kern="1200" cap="none" spc="0" normalizeH="0" baseline="0" noProof="0" dirty="0">
                <a:ln>
                  <a:noFill/>
                </a:ln>
                <a:effectLst/>
                <a:uLnTx/>
                <a:uFillTx/>
                <a:latin typeface="Georgia" panose="02040502050405020303" pitchFamily="18" charset="0"/>
              </a:rPr>
              <a:t>(Doctrine and Covenants 45:35)</a:t>
            </a:r>
            <a:endParaRPr kumimoji="0" lang="en-US" sz="3600" b="0" i="0" u="none" strike="noStrike" kern="1200" cap="none" spc="0" normalizeH="0" baseline="0" noProof="0" dirty="0">
              <a:ln>
                <a:noFill/>
              </a:ln>
              <a:effectLst/>
              <a:uLnTx/>
              <a:uFillTx/>
              <a:latin typeface="Georgia" panose="02040502050405020303" pitchFamily="18" charset="0"/>
            </a:endParaRPr>
          </a:p>
        </p:txBody>
      </p:sp>
      <p:pic>
        <p:nvPicPr>
          <p:cNvPr id="5" name="Picture 4" descr="https://www.lds.org/bc/content/ldsorg/church/news/11/1/580-christ.jpg"/>
          <p:cNvPicPr>
            <a:picLocks noChangeAspect="1" noChangeArrowheads="1"/>
          </p:cNvPicPr>
          <p:nvPr/>
        </p:nvPicPr>
        <p:blipFill rotWithShape="1">
          <a:blip r:embed="rId3">
            <a:extLst>
              <a:ext uri="{28A0092B-C50C-407E-A947-70E740481C1C}">
                <a14:useLocalDpi xmlns:a14="http://schemas.microsoft.com/office/drawing/2010/main" val="0"/>
              </a:ext>
            </a:extLst>
          </a:blip>
          <a:srcRect l="27588" r="25286"/>
          <a:stretch/>
        </p:blipFill>
        <p:spPr bwMode="auto">
          <a:xfrm>
            <a:off x="139135" y="152400"/>
            <a:ext cx="3747065" cy="4098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FB5A8C1-9909-4CEC-98E1-3B169F565855}"/>
              </a:ext>
            </a:extLst>
          </p:cNvPr>
          <p:cNvSpPr txBox="1"/>
          <p:nvPr/>
        </p:nvSpPr>
        <p:spPr>
          <a:xfrm>
            <a:off x="398215" y="3912771"/>
            <a:ext cx="2069324" cy="338554"/>
          </a:xfrm>
          <a:prstGeom prst="rect">
            <a:avLst/>
          </a:prstGeom>
          <a:noFill/>
        </p:spPr>
        <p:txBody>
          <a:bodyPr wrap="square" rtlCol="0">
            <a:spAutoFit/>
          </a:bodyPr>
          <a:lstStyle/>
          <a:p>
            <a:r>
              <a:rPr lang="en-US" sz="1600" dirty="0">
                <a:solidFill>
                  <a:schemeClr val="bg1"/>
                </a:solidFill>
                <a:latin typeface="Georgia" panose="02040502050405020303" pitchFamily="18" charset="0"/>
              </a:rPr>
              <a:t>Heinrich Hofmann</a:t>
            </a:r>
          </a:p>
        </p:txBody>
      </p:sp>
    </p:spTree>
    <p:extLst>
      <p:ext uri="{BB962C8B-B14F-4D97-AF65-F5344CB8AC3E}">
        <p14:creationId xmlns:p14="http://schemas.microsoft.com/office/powerpoint/2010/main" val="2401142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605E-307B-4261-8F04-13CD2CFD8BB5}"/>
              </a:ext>
            </a:extLst>
          </p:cNvPr>
          <p:cNvSpPr>
            <a:spLocks noGrp="1"/>
          </p:cNvSpPr>
          <p:nvPr>
            <p:ph type="title"/>
          </p:nvPr>
        </p:nvSpPr>
        <p:spPr/>
        <p:txBody>
          <a:bodyPr>
            <a:normAutofit/>
          </a:bodyPr>
          <a:lstStyle/>
          <a:p>
            <a:r>
              <a:rPr lang="en-US" dirty="0"/>
              <a:t>The Savior’s Second Coming</a:t>
            </a:r>
          </a:p>
        </p:txBody>
      </p:sp>
      <p:sp>
        <p:nvSpPr>
          <p:cNvPr id="3" name="Content Placeholder 2">
            <a:extLst>
              <a:ext uri="{FF2B5EF4-FFF2-40B4-BE49-F238E27FC236}">
                <a16:creationId xmlns:a16="http://schemas.microsoft.com/office/drawing/2014/main" id="{14A53FDE-08F4-4B91-B85B-3303F022E04B}"/>
              </a:ext>
            </a:extLst>
          </p:cNvPr>
          <p:cNvSpPr>
            <a:spLocks noGrp="1"/>
          </p:cNvSpPr>
          <p:nvPr>
            <p:ph idx="1"/>
          </p:nvPr>
        </p:nvSpPr>
        <p:spPr/>
        <p:txBody>
          <a:bodyPr>
            <a:normAutofit/>
          </a:bodyPr>
          <a:lstStyle/>
          <a:p>
            <a:r>
              <a:rPr lang="en-US" dirty="0"/>
              <a:t>Be not troubled </a:t>
            </a:r>
          </a:p>
          <a:p>
            <a:r>
              <a:rPr lang="en-US" dirty="0"/>
              <a:t>Life before the Second Coming</a:t>
            </a:r>
          </a:p>
          <a:p>
            <a:r>
              <a:rPr lang="en-US" dirty="0"/>
              <a:t>Be not deceived</a:t>
            </a:r>
          </a:p>
          <a:p>
            <a:r>
              <a:rPr lang="en-US" dirty="0"/>
              <a:t>Three parables of preparation</a:t>
            </a:r>
          </a:p>
          <a:p>
            <a:r>
              <a:rPr lang="en-US" dirty="0"/>
              <a:t>The last battle</a:t>
            </a:r>
          </a:p>
          <a:p>
            <a:r>
              <a:rPr lang="en-US" b="1" dirty="0"/>
              <a:t>After the Second Coming</a:t>
            </a:r>
          </a:p>
        </p:txBody>
      </p:sp>
    </p:spTree>
    <p:extLst>
      <p:ext uri="{BB962C8B-B14F-4D97-AF65-F5344CB8AC3E}">
        <p14:creationId xmlns:p14="http://schemas.microsoft.com/office/powerpoint/2010/main" val="3769054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EB4DC-EF80-4949-895D-C86044966148}"/>
              </a:ext>
            </a:extLst>
          </p:cNvPr>
          <p:cNvSpPr>
            <a:spLocks noGrp="1"/>
          </p:cNvSpPr>
          <p:nvPr>
            <p:ph type="title"/>
          </p:nvPr>
        </p:nvSpPr>
        <p:spPr>
          <a:xfrm>
            <a:off x="4632960" y="412532"/>
            <a:ext cx="7523238" cy="5822220"/>
          </a:xfrm>
        </p:spPr>
        <p:txBody>
          <a:bodyPr>
            <a:noAutofit/>
          </a:bodyPr>
          <a:lstStyle/>
          <a:p>
            <a:pPr algn="l"/>
            <a:r>
              <a:rPr lang="en-US" sz="3400" b="0" dirty="0">
                <a:effectLst/>
                <a:ea typeface="Calibri" panose="020F0502020204030204" pitchFamily="34" charset="0"/>
              </a:rPr>
              <a:t>“I…saw the holy city, new Jerusalem, coming down from God out of heaven, prepared as a bride adorned for her husband. And I heard a great voice out of heaven saying, Behold, the tabernacle of God is with men, and he will dwell with them, and they shall be his people, and God himself shall be with them, and be their God. And God shall wipe away all tears from their eyes; </a:t>
            </a:r>
            <a:endParaRPr lang="en-US" sz="3400" b="0" dirty="0"/>
          </a:p>
        </p:txBody>
      </p:sp>
      <p:pic>
        <p:nvPicPr>
          <p:cNvPr id="4" name="Picture 6">
            <a:extLst>
              <a:ext uri="{FF2B5EF4-FFF2-40B4-BE49-F238E27FC236}">
                <a16:creationId xmlns:a16="http://schemas.microsoft.com/office/drawing/2014/main" id="{D6B0A8D9-5753-1A44-9D2B-6B974514A194}"/>
              </a:ext>
            </a:extLst>
          </p:cNvPr>
          <p:cNvPicPr>
            <a:picLocks noChangeAspect="1"/>
          </p:cNvPicPr>
          <p:nvPr/>
        </p:nvPicPr>
        <p:blipFill rotWithShape="1">
          <a:blip r:embed="rId3"/>
          <a:srcRect l="24152" r="31650" b="-132"/>
          <a:stretch/>
        </p:blipFill>
        <p:spPr>
          <a:xfrm>
            <a:off x="212494" y="625489"/>
            <a:ext cx="4143230" cy="56092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7959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EB4DC-EF80-4949-895D-C86044966148}"/>
              </a:ext>
            </a:extLst>
          </p:cNvPr>
          <p:cNvSpPr>
            <a:spLocks noGrp="1"/>
          </p:cNvSpPr>
          <p:nvPr>
            <p:ph type="title"/>
          </p:nvPr>
        </p:nvSpPr>
        <p:spPr>
          <a:xfrm>
            <a:off x="4632960" y="412532"/>
            <a:ext cx="7523238" cy="5822220"/>
          </a:xfrm>
        </p:spPr>
        <p:txBody>
          <a:bodyPr>
            <a:noAutofit/>
          </a:bodyPr>
          <a:lstStyle/>
          <a:p>
            <a:pPr algn="l"/>
            <a:r>
              <a:rPr lang="en-US" sz="3600" b="0" dirty="0"/>
              <a:t>“And there shall be no more death, neither sorrow, nor crying, neither shall there be any more pain: for the former things are passed away. And he that sat upon the throne said, Behold, I make all things new.” </a:t>
            </a:r>
            <a:r>
              <a:rPr lang="en-US" sz="3200" b="0" dirty="0"/>
              <a:t>(Revelation 21:2–5)</a:t>
            </a:r>
            <a:endParaRPr lang="en-US" sz="3600" b="0" dirty="0"/>
          </a:p>
        </p:txBody>
      </p:sp>
      <p:pic>
        <p:nvPicPr>
          <p:cNvPr id="10" name="Picture 6">
            <a:extLst>
              <a:ext uri="{FF2B5EF4-FFF2-40B4-BE49-F238E27FC236}">
                <a16:creationId xmlns:a16="http://schemas.microsoft.com/office/drawing/2014/main" id="{20D5FA3F-C22D-430B-A0CB-7D1BCF6B50A9}"/>
              </a:ext>
            </a:extLst>
          </p:cNvPr>
          <p:cNvPicPr>
            <a:picLocks noChangeAspect="1"/>
          </p:cNvPicPr>
          <p:nvPr/>
        </p:nvPicPr>
        <p:blipFill rotWithShape="1">
          <a:blip r:embed="rId3"/>
          <a:srcRect l="24152" r="31650" b="-132"/>
          <a:stretch/>
        </p:blipFill>
        <p:spPr>
          <a:xfrm>
            <a:off x="212494" y="625489"/>
            <a:ext cx="4143230" cy="56092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59231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2210780076"/>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endParaRPr lang="en-US" sz="2800" dirty="0">
                        <a:latin typeface="Georgia" panose="02040502050405020303" pitchFamily="18" charset="0"/>
                      </a:endParaRPr>
                    </a:p>
                  </a:txBody>
                  <a:tcPr/>
                </a:tc>
                <a:tc>
                  <a:txBody>
                    <a:bodyPr/>
                    <a:lstStyle/>
                    <a:p>
                      <a:pPr algn="ctr"/>
                      <a:endParaRPr lang="en-US" sz="2800" dirty="0">
                        <a:latin typeface="Georgia" panose="02040502050405020303" pitchFamily="18" charset="0"/>
                      </a:endParaRPr>
                    </a:p>
                  </a:txBody>
                  <a:tcPr/>
                </a:tc>
                <a:extLst>
                  <a:ext uri="{0D108BD9-81ED-4DB2-BD59-A6C34878D82A}">
                    <a16:rowId xmlns:a16="http://schemas.microsoft.com/office/drawing/2014/main" val="2127638062"/>
                  </a:ext>
                </a:extLst>
              </a:tr>
              <a:tr h="1133375">
                <a:tc>
                  <a:txBody>
                    <a:bodyPr/>
                    <a:lstStyle/>
                    <a:p>
                      <a:pPr algn="ctr"/>
                      <a:endParaRPr lang="en-US" sz="2800" dirty="0">
                        <a:latin typeface="Georgia" panose="02040502050405020303" pitchFamily="18" charset="0"/>
                      </a:endParaRPr>
                    </a:p>
                  </a:txBody>
                  <a:tcPr/>
                </a:tc>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3924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261581207"/>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endParaRPr lang="en-US" sz="2800" dirty="0">
                        <a:latin typeface="Georgia" panose="02040502050405020303" pitchFamily="18" charset="0"/>
                      </a:endParaRPr>
                    </a:p>
                  </a:txBody>
                  <a:tcPr/>
                </a:tc>
                <a:extLst>
                  <a:ext uri="{0D108BD9-81ED-4DB2-BD59-A6C34878D82A}">
                    <a16:rowId xmlns:a16="http://schemas.microsoft.com/office/drawing/2014/main" val="2127638062"/>
                  </a:ext>
                </a:extLst>
              </a:tr>
              <a:tr h="1133375">
                <a:tc>
                  <a:txBody>
                    <a:bodyPr/>
                    <a:lstStyle/>
                    <a:p>
                      <a:pPr algn="ctr"/>
                      <a:endParaRPr lang="en-US" sz="2800" dirty="0">
                        <a:latin typeface="Georgia" panose="02040502050405020303" pitchFamily="18" charset="0"/>
                      </a:endParaRPr>
                    </a:p>
                  </a:txBody>
                  <a:tcPr/>
                </a:tc>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40281084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1759868426"/>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algn="ctr"/>
                      <a:endParaRPr lang="en-US" sz="2800" dirty="0">
                        <a:latin typeface="Georgia" panose="02040502050405020303" pitchFamily="18" charset="0"/>
                      </a:endParaRPr>
                    </a:p>
                  </a:txBody>
                  <a:tcPr/>
                </a:tc>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30034222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1128529505"/>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4786217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2466304548"/>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38259150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1223758101"/>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13986560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3064095010"/>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r>
                        <a:rPr lang="en-US" sz="2800" dirty="0">
                          <a:latin typeface="Georgia" panose="02040502050405020303" pitchFamily="18" charset="0"/>
                        </a:rPr>
                        <a:t>No running water</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243322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886200" y="152400"/>
            <a:ext cx="7924800" cy="22097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5400" b="0" i="0" u="none" strike="noStrike" kern="1200" cap="none" spc="0" normalizeH="0" baseline="0" noProof="0" dirty="0">
                <a:ln>
                  <a:noFill/>
                </a:ln>
                <a:effectLst/>
                <a:uLnTx/>
                <a:uFillTx/>
                <a:latin typeface="Georgia" panose="02040502050405020303" pitchFamily="18" charset="0"/>
              </a:rPr>
              <a:t>“Be not troubled…the promises which have been made unto you shall be fulfilled.”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0" u="none" strike="noStrike" kern="1200" cap="none" spc="0" normalizeH="0" baseline="0" noProof="0" dirty="0">
                <a:ln>
                  <a:noFill/>
                </a:ln>
                <a:effectLst/>
                <a:uLnTx/>
                <a:uFillTx/>
                <a:latin typeface="Georgia" panose="02040502050405020303" pitchFamily="18" charset="0"/>
              </a:rPr>
              <a:t>(Doctrine and Covenants 45:35)</a:t>
            </a:r>
            <a:endParaRPr kumimoji="0" lang="en-US" sz="4000" b="0" i="0" u="none" strike="noStrike" kern="1200" cap="none" spc="0" normalizeH="0" baseline="0" noProof="0" dirty="0">
              <a:ln>
                <a:noFill/>
              </a:ln>
              <a:effectLst/>
              <a:uLnTx/>
              <a:uFillTx/>
              <a:latin typeface="Georgia" panose="02040502050405020303" pitchFamily="18" charset="0"/>
            </a:endParaRPr>
          </a:p>
        </p:txBody>
      </p:sp>
      <p:pic>
        <p:nvPicPr>
          <p:cNvPr id="5" name="Picture 4" descr="https://www.lds.org/bc/content/ldsorg/church/news/11/1/580-christ.jpg"/>
          <p:cNvPicPr>
            <a:picLocks noChangeAspect="1" noChangeArrowheads="1"/>
          </p:cNvPicPr>
          <p:nvPr/>
        </p:nvPicPr>
        <p:blipFill rotWithShape="1">
          <a:blip r:embed="rId3">
            <a:extLst>
              <a:ext uri="{28A0092B-C50C-407E-A947-70E740481C1C}">
                <a14:useLocalDpi xmlns:a14="http://schemas.microsoft.com/office/drawing/2010/main" val="0"/>
              </a:ext>
            </a:extLst>
          </a:blip>
          <a:srcRect l="27588" r="25286"/>
          <a:stretch/>
        </p:blipFill>
        <p:spPr bwMode="auto">
          <a:xfrm>
            <a:off x="139135" y="152400"/>
            <a:ext cx="3747065" cy="4098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FB5A8C1-9909-4CEC-98E1-3B169F565855}"/>
              </a:ext>
            </a:extLst>
          </p:cNvPr>
          <p:cNvSpPr txBox="1"/>
          <p:nvPr/>
        </p:nvSpPr>
        <p:spPr>
          <a:xfrm>
            <a:off x="398215" y="3912771"/>
            <a:ext cx="2069324" cy="338554"/>
          </a:xfrm>
          <a:prstGeom prst="rect">
            <a:avLst/>
          </a:prstGeom>
          <a:noFill/>
        </p:spPr>
        <p:txBody>
          <a:bodyPr wrap="square" rtlCol="0">
            <a:spAutoFit/>
          </a:bodyPr>
          <a:lstStyle/>
          <a:p>
            <a:r>
              <a:rPr lang="en-US" sz="1600" dirty="0">
                <a:solidFill>
                  <a:schemeClr val="bg1"/>
                </a:solidFill>
                <a:latin typeface="Georgia" panose="02040502050405020303" pitchFamily="18" charset="0"/>
              </a:rPr>
              <a:t>Heinrich Hofmann</a:t>
            </a:r>
          </a:p>
        </p:txBody>
      </p:sp>
    </p:spTree>
    <p:extLst>
      <p:ext uri="{BB962C8B-B14F-4D97-AF65-F5344CB8AC3E}">
        <p14:creationId xmlns:p14="http://schemas.microsoft.com/office/powerpoint/2010/main" val="10990286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580283226"/>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r>
                        <a:rPr lang="en-US" sz="2800" dirty="0">
                          <a:latin typeface="Georgia" panose="02040502050405020303" pitchFamily="18" charset="0"/>
                        </a:rPr>
                        <a:t>No running water</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Aqueducts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2534235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715372222"/>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r>
                        <a:rPr lang="en-US" sz="2800" dirty="0">
                          <a:latin typeface="Georgia" panose="02040502050405020303" pitchFamily="18" charset="0"/>
                        </a:rPr>
                        <a:t>No running water</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Aqueducts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 fountain of living water flowing through the city (Rev. 21:6)</a:t>
                      </a:r>
                    </a:p>
                  </a:txBody>
                  <a:tcPr/>
                </a:tc>
                <a:extLst>
                  <a:ext uri="{0D108BD9-81ED-4DB2-BD59-A6C34878D82A}">
                    <a16:rowId xmlns:a16="http://schemas.microsoft.com/office/drawing/2014/main" val="3953485334"/>
                  </a:ext>
                </a:extLst>
              </a:tr>
              <a:tr h="1488484">
                <a:tc>
                  <a:txBody>
                    <a:bodyPr/>
                    <a:lstStyle/>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6536444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extLst>
              <p:ext uri="{D42A27DB-BD31-4B8C-83A1-F6EECF244321}">
                <p14:modId xmlns:p14="http://schemas.microsoft.com/office/powerpoint/2010/main" val="2417040283"/>
              </p:ext>
            </p:extLst>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r>
                        <a:rPr lang="en-US" sz="2800" dirty="0">
                          <a:latin typeface="Georgia" panose="02040502050405020303" pitchFamily="18" charset="0"/>
                        </a:rPr>
                        <a:t>No running water</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Aqueducts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 fountain of living water flowing through the city (Rev. 21:6)</a:t>
                      </a:r>
                    </a:p>
                  </a:txBody>
                  <a:tcPr/>
                </a:tc>
                <a:extLst>
                  <a:ext uri="{0D108BD9-81ED-4DB2-BD59-A6C34878D82A}">
                    <a16:rowId xmlns:a16="http://schemas.microsoft.com/office/drawing/2014/main" val="3953485334"/>
                  </a:ext>
                </a:extLst>
              </a:tr>
              <a:tr h="1488484">
                <a:tc>
                  <a:txBody>
                    <a:bodyPr/>
                    <a:lstStyle/>
                    <a:p>
                      <a:pPr algn="ctr"/>
                      <a:r>
                        <a:rPr lang="en-US" sz="2800" dirty="0">
                          <a:latin typeface="Georgia" panose="02040502050405020303" pitchFamily="18" charset="0"/>
                        </a:rPr>
                        <a:t>No temple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Temples to represent the houses of various gods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800" dirty="0">
                        <a:latin typeface="Georgia" panose="02040502050405020303" pitchFamily="18" charset="0"/>
                      </a:endParaRP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13670165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2E1228D-3899-4E41-87B1-72D2DADCDBCA}"/>
              </a:ext>
            </a:extLst>
          </p:cNvPr>
          <p:cNvGraphicFramePr>
            <a:graphicFrameLocks noGrp="1"/>
          </p:cNvGraphicFramePr>
          <p:nvPr/>
        </p:nvGraphicFramePr>
        <p:xfrm>
          <a:off x="0" y="0"/>
          <a:ext cx="12192000" cy="6858000"/>
        </p:xfrm>
        <a:graphic>
          <a:graphicData uri="http://schemas.openxmlformats.org/drawingml/2006/table">
            <a:tbl>
              <a:tblPr firstRow="1" bandRow="1">
                <a:tableStyleId>{5C22544A-7EE6-4342-B048-85BDC9FD1C3A}</a:tableStyleId>
              </a:tblPr>
              <a:tblGrid>
                <a:gridCol w="3782291">
                  <a:extLst>
                    <a:ext uri="{9D8B030D-6E8A-4147-A177-3AD203B41FA5}">
                      <a16:colId xmlns:a16="http://schemas.microsoft.com/office/drawing/2014/main" val="1203215512"/>
                    </a:ext>
                  </a:extLst>
                </a:gridCol>
                <a:gridCol w="4345709">
                  <a:extLst>
                    <a:ext uri="{9D8B030D-6E8A-4147-A177-3AD203B41FA5}">
                      <a16:colId xmlns:a16="http://schemas.microsoft.com/office/drawing/2014/main" val="214531545"/>
                    </a:ext>
                  </a:extLst>
                </a:gridCol>
                <a:gridCol w="4064000">
                  <a:extLst>
                    <a:ext uri="{9D8B030D-6E8A-4147-A177-3AD203B41FA5}">
                      <a16:colId xmlns:a16="http://schemas.microsoft.com/office/drawing/2014/main" val="1433335644"/>
                    </a:ext>
                  </a:extLst>
                </a:gridCol>
              </a:tblGrid>
              <a:tr h="796089">
                <a:tc>
                  <a:txBody>
                    <a:bodyPr/>
                    <a:lstStyle/>
                    <a:p>
                      <a:pPr algn="ctr"/>
                      <a:r>
                        <a:rPr lang="en-US" sz="2800" dirty="0">
                          <a:latin typeface="Georgia" panose="02040502050405020303" pitchFamily="18" charset="0"/>
                        </a:rPr>
                        <a:t>Galilean Villages</a:t>
                      </a:r>
                    </a:p>
                  </a:txBody>
                  <a:tcPr/>
                </a:tc>
                <a:tc>
                  <a:txBody>
                    <a:bodyPr/>
                    <a:lstStyle/>
                    <a:p>
                      <a:pPr algn="ctr"/>
                      <a:r>
                        <a:rPr lang="en-US" sz="2800" dirty="0">
                          <a:latin typeface="Georgia" panose="02040502050405020303" pitchFamily="18" charset="0"/>
                        </a:rPr>
                        <a:t>Elite Roman Cities</a:t>
                      </a:r>
                    </a:p>
                  </a:txBody>
                  <a:tcPr/>
                </a:tc>
                <a:tc>
                  <a:txBody>
                    <a:bodyPr/>
                    <a:lstStyle/>
                    <a:p>
                      <a:pPr algn="ctr"/>
                      <a:r>
                        <a:rPr lang="en-US" sz="2800" dirty="0">
                          <a:latin typeface="Georgia" panose="02040502050405020303" pitchFamily="18" charset="0"/>
                        </a:rPr>
                        <a:t>The New Jerusalem</a:t>
                      </a:r>
                    </a:p>
                  </a:txBody>
                  <a:tcPr/>
                </a:tc>
                <a:extLst>
                  <a:ext uri="{0D108BD9-81ED-4DB2-BD59-A6C34878D82A}">
                    <a16:rowId xmlns:a16="http://schemas.microsoft.com/office/drawing/2014/main" val="1307409769"/>
                  </a:ext>
                </a:extLst>
              </a:tr>
              <a:tr h="1951568">
                <a:tc>
                  <a:txBody>
                    <a:bodyPr/>
                    <a:lstStyle/>
                    <a:p>
                      <a:pPr algn="ctr"/>
                      <a:r>
                        <a:rPr lang="en-US" sz="2800" dirty="0">
                          <a:latin typeface="Georgia" panose="02040502050405020303" pitchFamily="18" charset="0"/>
                        </a:rPr>
                        <a:t>No city walls</a:t>
                      </a:r>
                    </a:p>
                  </a:txBody>
                  <a:tcPr/>
                </a:tc>
                <a:tc>
                  <a:txBody>
                    <a:bodyPr/>
                    <a:lstStyle/>
                    <a:p>
                      <a:pPr algn="ctr"/>
                      <a:r>
                        <a:rPr lang="en-US" sz="2800" dirty="0">
                          <a:latin typeface="Georgia" panose="02040502050405020303" pitchFamily="18" charset="0"/>
                        </a:rPr>
                        <a:t>Large city walls </a:t>
                      </a:r>
                    </a:p>
                    <a:p>
                      <a:pPr algn="ctr"/>
                      <a:r>
                        <a:rPr lang="en-US" sz="2800" dirty="0">
                          <a:latin typeface="Georgia" panose="02040502050405020303" pitchFamily="18" charset="0"/>
                        </a:rPr>
                        <a:t>(Ephesus = 5.5 miles, Rome = 7 mile perimeter, 33 feet tall)</a:t>
                      </a:r>
                    </a:p>
                  </a:txBody>
                  <a:tcPr/>
                </a:tc>
                <a:tc>
                  <a:txBody>
                    <a:bodyPr/>
                    <a:lstStyle/>
                    <a:p>
                      <a:pPr algn="ctr"/>
                      <a:r>
                        <a:rPr lang="en-US" sz="2800" dirty="0">
                          <a:latin typeface="Georgia" panose="02040502050405020303" pitchFamily="18" charset="0"/>
                        </a:rPr>
                        <a:t>City walls have a perimeter of 6,000 miles and are 1,500 miles high (Rev. 21:16)</a:t>
                      </a:r>
                    </a:p>
                  </a:txBody>
                  <a:tcPr/>
                </a:tc>
                <a:extLst>
                  <a:ext uri="{0D108BD9-81ED-4DB2-BD59-A6C34878D82A}">
                    <a16:rowId xmlns:a16="http://schemas.microsoft.com/office/drawing/2014/main" val="2127638062"/>
                  </a:ext>
                </a:extLst>
              </a:tr>
              <a:tr h="11333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Dirt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Stone roads</a:t>
                      </a:r>
                    </a:p>
                    <a:p>
                      <a:pPr algn="ctr"/>
                      <a:endParaRPr lang="en-US" sz="2800" dirty="0">
                        <a:latin typeface="Georgia" panose="02040502050405020303"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Streets of pure gold (Rev. 21:21)</a:t>
                      </a:r>
                    </a:p>
                  </a:txBody>
                  <a:tcPr/>
                </a:tc>
                <a:extLst>
                  <a:ext uri="{0D108BD9-81ED-4DB2-BD59-A6C34878D82A}">
                    <a16:rowId xmlns:a16="http://schemas.microsoft.com/office/drawing/2014/main" val="515971972"/>
                  </a:ext>
                </a:extLst>
              </a:tr>
              <a:tr h="1488484">
                <a:tc>
                  <a:txBody>
                    <a:bodyPr/>
                    <a:lstStyle/>
                    <a:p>
                      <a:pPr algn="ctr"/>
                      <a:r>
                        <a:rPr lang="en-US" sz="2800" dirty="0">
                          <a:latin typeface="Georgia" panose="02040502050405020303" pitchFamily="18" charset="0"/>
                        </a:rPr>
                        <a:t>No running water</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Aqueducts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A fountain of living water flowing through the city (Rev. 21:6)</a:t>
                      </a:r>
                    </a:p>
                  </a:txBody>
                  <a:tcPr/>
                </a:tc>
                <a:extLst>
                  <a:ext uri="{0D108BD9-81ED-4DB2-BD59-A6C34878D82A}">
                    <a16:rowId xmlns:a16="http://schemas.microsoft.com/office/drawing/2014/main" val="3953485334"/>
                  </a:ext>
                </a:extLst>
              </a:tr>
              <a:tr h="1488484">
                <a:tc>
                  <a:txBody>
                    <a:bodyPr/>
                    <a:lstStyle/>
                    <a:p>
                      <a:pPr algn="ctr"/>
                      <a:r>
                        <a:rPr lang="en-US" sz="2800" dirty="0">
                          <a:latin typeface="Georgia" panose="02040502050405020303" pitchFamily="18" charset="0"/>
                        </a:rPr>
                        <a:t>No temple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Temples to represent the houses of various gods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latin typeface="Georgia" panose="02040502050405020303" pitchFamily="18" charset="0"/>
                        </a:rPr>
                        <a:t>There is no temple because Jesus himself lives there (Rev. 21:22)</a:t>
                      </a:r>
                    </a:p>
                  </a:txBody>
                  <a:tcPr/>
                </a:tc>
                <a:extLst>
                  <a:ext uri="{0D108BD9-81ED-4DB2-BD59-A6C34878D82A}">
                    <a16:rowId xmlns:a16="http://schemas.microsoft.com/office/drawing/2014/main" val="1972031407"/>
                  </a:ext>
                </a:extLst>
              </a:tr>
            </a:tbl>
          </a:graphicData>
        </a:graphic>
      </p:graphicFrame>
    </p:spTree>
    <p:extLst>
      <p:ext uri="{BB962C8B-B14F-4D97-AF65-F5344CB8AC3E}">
        <p14:creationId xmlns:p14="http://schemas.microsoft.com/office/powerpoint/2010/main" val="41020155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D9482986-3785-48AB-9892-CBCD48403C7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23503" y="243358"/>
            <a:ext cx="9544994" cy="63712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21400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text, blackboard&#10;&#10;Description automatically generated">
            <a:extLst>
              <a:ext uri="{FF2B5EF4-FFF2-40B4-BE49-F238E27FC236}">
                <a16:creationId xmlns:a16="http://schemas.microsoft.com/office/drawing/2014/main" id="{09DB031B-9A36-401D-8C94-3B2FD7FDD0A9}"/>
              </a:ext>
            </a:extLst>
          </p:cNvPr>
          <p:cNvPicPr>
            <a:picLocks noGrp="1" noChangeAspect="1"/>
          </p:cNvPicPr>
          <p:nvPr>
            <p:ph idx="1"/>
          </p:nvPr>
        </p:nvPicPr>
        <p:blipFill>
          <a:blip r:embed="rId3"/>
          <a:stretch>
            <a:fillRect/>
          </a:stretch>
        </p:blipFill>
        <p:spPr>
          <a:xfrm>
            <a:off x="3947255" y="296602"/>
            <a:ext cx="4297489" cy="6264796"/>
          </a:xfrm>
        </p:spPr>
      </p:pic>
    </p:spTree>
    <p:extLst>
      <p:ext uri="{BB962C8B-B14F-4D97-AF65-F5344CB8AC3E}">
        <p14:creationId xmlns:p14="http://schemas.microsoft.com/office/powerpoint/2010/main" val="3904455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 picture containing text, blackboard&#10;&#10;Description automatically generated">
            <a:extLst>
              <a:ext uri="{FF2B5EF4-FFF2-40B4-BE49-F238E27FC236}">
                <a16:creationId xmlns:a16="http://schemas.microsoft.com/office/drawing/2014/main" id="{724BD297-D66F-B84C-A35F-32E78EA23F8A}"/>
              </a:ext>
            </a:extLst>
          </p:cNvPr>
          <p:cNvPicPr>
            <a:picLocks noChangeAspect="1"/>
          </p:cNvPicPr>
          <p:nvPr/>
        </p:nvPicPr>
        <p:blipFill>
          <a:blip r:embed="rId3"/>
          <a:stretch>
            <a:fillRect/>
          </a:stretch>
        </p:blipFill>
        <p:spPr>
          <a:xfrm>
            <a:off x="3947255" y="296602"/>
            <a:ext cx="4297489" cy="6264796"/>
          </a:xfrm>
          <a:prstGeom prst="rect">
            <a:avLst/>
          </a:prstGeom>
          <a:effectLst>
            <a:outerShdw blurRad="25400" dir="17880000">
              <a:srgbClr val="000000">
                <a:alpha val="46000"/>
              </a:srgbClr>
            </a:outerShdw>
          </a:effectLst>
        </p:spPr>
      </p:pic>
      <p:sp>
        <p:nvSpPr>
          <p:cNvPr id="9" name="Rectangle 8">
            <a:extLst>
              <a:ext uri="{FF2B5EF4-FFF2-40B4-BE49-F238E27FC236}">
                <a16:creationId xmlns:a16="http://schemas.microsoft.com/office/drawing/2014/main" id="{879241C2-B23B-4386-9E3C-CB5DE7894B19}"/>
              </a:ext>
            </a:extLst>
          </p:cNvPr>
          <p:cNvSpPr/>
          <p:nvPr/>
        </p:nvSpPr>
        <p:spPr>
          <a:xfrm rot="-2700000">
            <a:off x="1771719" y="3291265"/>
            <a:ext cx="8585714" cy="29955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Rectangle 9">
            <a:extLst>
              <a:ext uri="{FF2B5EF4-FFF2-40B4-BE49-F238E27FC236}">
                <a16:creationId xmlns:a16="http://schemas.microsoft.com/office/drawing/2014/main" id="{DCD5283D-40A7-4063-8204-3817668AC347}"/>
              </a:ext>
            </a:extLst>
          </p:cNvPr>
          <p:cNvSpPr/>
          <p:nvPr/>
        </p:nvSpPr>
        <p:spPr>
          <a:xfrm rot="3000000">
            <a:off x="1871379" y="3296258"/>
            <a:ext cx="8439137" cy="2833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15428311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A03B08-A1F0-4A4E-AB00-FD2CBD7B0A5B}"/>
              </a:ext>
            </a:extLst>
          </p:cNvPr>
          <p:cNvSpPr>
            <a:spLocks noGrp="1"/>
          </p:cNvSpPr>
          <p:nvPr>
            <p:ph idx="1"/>
          </p:nvPr>
        </p:nvSpPr>
        <p:spPr>
          <a:xfrm>
            <a:off x="5029200" y="313898"/>
            <a:ext cx="6958084" cy="6073253"/>
          </a:xfrm>
        </p:spPr>
        <p:txBody>
          <a:bodyPr>
            <a:normAutofit fontScale="92500" lnSpcReduction="10000"/>
          </a:bodyPr>
          <a:lstStyle/>
          <a:p>
            <a:pPr marL="36900" indent="0">
              <a:buNone/>
            </a:pPr>
            <a:r>
              <a:rPr lang="en-US" sz="4400" dirty="0">
                <a:effectLst/>
                <a:ea typeface="Calibri" panose="020F0502020204030204" pitchFamily="34" charset="0"/>
              </a:rPr>
              <a:t>“The gates of [the New Jerusalem] shall not be shut…And there shall in no wise enter into it any thing that </a:t>
            </a:r>
            <a:r>
              <a:rPr lang="en-US" sz="4400" dirty="0" err="1">
                <a:effectLst/>
                <a:ea typeface="Calibri" panose="020F0502020204030204" pitchFamily="34" charset="0"/>
              </a:rPr>
              <a:t>defileth</a:t>
            </a:r>
            <a:r>
              <a:rPr lang="en-US" sz="4400" dirty="0">
                <a:effectLst/>
                <a:ea typeface="Calibri" panose="020F0502020204030204" pitchFamily="34" charset="0"/>
              </a:rPr>
              <a:t>, neither whatsoever worketh abomination, or </a:t>
            </a:r>
            <a:r>
              <a:rPr lang="en-US" sz="4400" dirty="0" err="1">
                <a:effectLst/>
                <a:ea typeface="Calibri" panose="020F0502020204030204" pitchFamily="34" charset="0"/>
              </a:rPr>
              <a:t>maketh</a:t>
            </a:r>
            <a:r>
              <a:rPr lang="en-US" sz="4400" dirty="0">
                <a:effectLst/>
                <a:ea typeface="Calibri" panose="020F0502020204030204" pitchFamily="34" charset="0"/>
              </a:rPr>
              <a:t> a lie: but they which are written in the Lamb’s book of life.” </a:t>
            </a:r>
            <a:r>
              <a:rPr lang="en-US" sz="3500" dirty="0">
                <a:effectLst/>
                <a:ea typeface="Calibri" panose="020F0502020204030204" pitchFamily="34" charset="0"/>
              </a:rPr>
              <a:t>(Revelation 21:25)</a:t>
            </a:r>
            <a:endParaRPr lang="en-US" sz="5800" dirty="0"/>
          </a:p>
        </p:txBody>
      </p:sp>
      <p:pic>
        <p:nvPicPr>
          <p:cNvPr id="7" name="Picture 6" descr="A picture containing text, book&#10;&#10;Description automatically generated">
            <a:extLst>
              <a:ext uri="{FF2B5EF4-FFF2-40B4-BE49-F238E27FC236}">
                <a16:creationId xmlns:a16="http://schemas.microsoft.com/office/drawing/2014/main" id="{ECB168E7-D91E-4D69-80DC-A26E9C5C484D}"/>
              </a:ext>
            </a:extLst>
          </p:cNvPr>
          <p:cNvPicPr>
            <a:picLocks noChangeAspect="1"/>
          </p:cNvPicPr>
          <p:nvPr/>
        </p:nvPicPr>
        <p:blipFill rotWithShape="1">
          <a:blip r:embed="rId3"/>
          <a:srcRect l="24152" r="31650" b="-132"/>
          <a:stretch/>
        </p:blipFill>
        <p:spPr>
          <a:xfrm>
            <a:off x="471574" y="458252"/>
            <a:ext cx="4143230" cy="56092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85735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A03B08-A1F0-4A4E-AB00-FD2CBD7B0A5B}"/>
              </a:ext>
            </a:extLst>
          </p:cNvPr>
          <p:cNvSpPr>
            <a:spLocks noGrp="1"/>
          </p:cNvSpPr>
          <p:nvPr>
            <p:ph idx="1"/>
          </p:nvPr>
        </p:nvSpPr>
        <p:spPr>
          <a:xfrm>
            <a:off x="5029200" y="313898"/>
            <a:ext cx="6958084" cy="6073253"/>
          </a:xfrm>
        </p:spPr>
        <p:txBody>
          <a:bodyPr>
            <a:normAutofit/>
          </a:bodyPr>
          <a:lstStyle/>
          <a:p>
            <a:pPr marL="36900" indent="0">
              <a:buNone/>
            </a:pPr>
            <a:r>
              <a:rPr lang="en-US" sz="4400" dirty="0">
                <a:effectLst/>
                <a:ea typeface="Calibri" panose="020F0502020204030204" pitchFamily="34" charset="0"/>
              </a:rPr>
              <a:t>Those who “do [Christ’s] commandments… have right to the tree of life, and may enter in through the gates into the city.” </a:t>
            </a:r>
          </a:p>
          <a:p>
            <a:pPr marL="36900" indent="0">
              <a:buNone/>
            </a:pPr>
            <a:r>
              <a:rPr lang="en-US" dirty="0">
                <a:effectLst/>
                <a:ea typeface="Calibri" panose="020F0502020204030204" pitchFamily="34" charset="0"/>
              </a:rPr>
              <a:t>(Revelation 22:14)</a:t>
            </a:r>
            <a:endParaRPr lang="en-US" sz="4000" dirty="0"/>
          </a:p>
        </p:txBody>
      </p:sp>
      <p:pic>
        <p:nvPicPr>
          <p:cNvPr id="7" name="Picture 6" descr="A picture containing text, book&#10;&#10;Description automatically generated">
            <a:extLst>
              <a:ext uri="{FF2B5EF4-FFF2-40B4-BE49-F238E27FC236}">
                <a16:creationId xmlns:a16="http://schemas.microsoft.com/office/drawing/2014/main" id="{ECB168E7-D91E-4D69-80DC-A26E9C5C484D}"/>
              </a:ext>
            </a:extLst>
          </p:cNvPr>
          <p:cNvPicPr>
            <a:picLocks noChangeAspect="1"/>
          </p:cNvPicPr>
          <p:nvPr/>
        </p:nvPicPr>
        <p:blipFill rotWithShape="1">
          <a:blip r:embed="rId3"/>
          <a:srcRect l="24152" r="31650" b="-132"/>
          <a:stretch/>
        </p:blipFill>
        <p:spPr>
          <a:xfrm>
            <a:off x="471574" y="458252"/>
            <a:ext cx="4143230" cy="56092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83082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A03B08-A1F0-4A4E-AB00-FD2CBD7B0A5B}"/>
              </a:ext>
            </a:extLst>
          </p:cNvPr>
          <p:cNvSpPr>
            <a:spLocks noGrp="1"/>
          </p:cNvSpPr>
          <p:nvPr>
            <p:ph idx="1"/>
          </p:nvPr>
        </p:nvSpPr>
        <p:spPr>
          <a:xfrm>
            <a:off x="217194" y="3876413"/>
            <a:ext cx="11659739" cy="3258402"/>
          </a:xfrm>
        </p:spPr>
        <p:txBody>
          <a:bodyPr>
            <a:normAutofit/>
          </a:bodyPr>
          <a:lstStyle/>
          <a:p>
            <a:pPr marL="36830" indent="0">
              <a:buNone/>
            </a:pPr>
            <a:r>
              <a:rPr lang="en-US" dirty="0">
                <a:effectLst/>
                <a:latin typeface="Georgia"/>
                <a:ea typeface="Calibri" panose="020F0502020204030204" pitchFamily="34" charset="0"/>
              </a:rPr>
              <a:t>“In the midst of the street of [the New Jerusalem]…was… the tree of life, which bare twelve manner of fruits, and yielded her fruit every month: and the leaves of the tree were for the healing of the nations.” (Revelation 22:2)</a:t>
            </a:r>
            <a:endParaRPr lang="en-US" dirty="0">
              <a:ln>
                <a:solidFill>
                  <a:prstClr val="black">
                    <a:lumMod val="75000"/>
                    <a:lumOff val="25000"/>
                    <a:alpha val="10000"/>
                  </a:prstClr>
                </a:solidFill>
              </a:ln>
              <a:latin typeface="Georgia"/>
            </a:endParaRPr>
          </a:p>
        </p:txBody>
      </p:sp>
      <p:pic>
        <p:nvPicPr>
          <p:cNvPr id="6" name="Picture 6" descr="A picture containing text, outdoor object&#10;&#10;Description automatically generated">
            <a:extLst>
              <a:ext uri="{FF2B5EF4-FFF2-40B4-BE49-F238E27FC236}">
                <a16:creationId xmlns:a16="http://schemas.microsoft.com/office/drawing/2014/main" id="{AF459DDF-6542-4EC2-A2D4-1B34B3C029A1}"/>
              </a:ext>
            </a:extLst>
          </p:cNvPr>
          <p:cNvPicPr>
            <a:picLocks noChangeAspect="1"/>
          </p:cNvPicPr>
          <p:nvPr/>
        </p:nvPicPr>
        <p:blipFill>
          <a:blip r:embed="rId3"/>
          <a:stretch>
            <a:fillRect/>
          </a:stretch>
        </p:blipFill>
        <p:spPr>
          <a:xfrm>
            <a:off x="3291883" y="283830"/>
            <a:ext cx="5608233" cy="35145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958B004A-21CA-4FD9-A8FB-13747DF36747}"/>
              </a:ext>
            </a:extLst>
          </p:cNvPr>
          <p:cNvSpPr txBox="1"/>
          <p:nvPr/>
        </p:nvSpPr>
        <p:spPr>
          <a:xfrm>
            <a:off x="3604001" y="34290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LRW2020</a:t>
            </a:r>
          </a:p>
        </p:txBody>
      </p:sp>
    </p:spTree>
    <p:extLst>
      <p:ext uri="{BB962C8B-B14F-4D97-AF65-F5344CB8AC3E}">
        <p14:creationId xmlns:p14="http://schemas.microsoft.com/office/powerpoint/2010/main" val="153913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605E-307B-4261-8F04-13CD2CFD8BB5}"/>
              </a:ext>
            </a:extLst>
          </p:cNvPr>
          <p:cNvSpPr>
            <a:spLocks noGrp="1"/>
          </p:cNvSpPr>
          <p:nvPr>
            <p:ph type="title"/>
          </p:nvPr>
        </p:nvSpPr>
        <p:spPr>
          <a:xfrm>
            <a:off x="927650" y="581890"/>
            <a:ext cx="10353762" cy="970450"/>
          </a:xfrm>
        </p:spPr>
        <p:txBody>
          <a:bodyPr>
            <a:normAutofit/>
          </a:bodyPr>
          <a:lstStyle/>
          <a:p>
            <a:r>
              <a:rPr lang="en-US" dirty="0"/>
              <a:t>The Savior’s Second Coming</a:t>
            </a:r>
          </a:p>
        </p:txBody>
      </p:sp>
      <p:sp>
        <p:nvSpPr>
          <p:cNvPr id="3" name="Content Placeholder 2">
            <a:extLst>
              <a:ext uri="{FF2B5EF4-FFF2-40B4-BE49-F238E27FC236}">
                <a16:creationId xmlns:a16="http://schemas.microsoft.com/office/drawing/2014/main" id="{14A53FDE-08F4-4B91-B85B-3303F022E04B}"/>
              </a:ext>
            </a:extLst>
          </p:cNvPr>
          <p:cNvSpPr>
            <a:spLocks noGrp="1"/>
          </p:cNvSpPr>
          <p:nvPr>
            <p:ph idx="1"/>
          </p:nvPr>
        </p:nvSpPr>
        <p:spPr/>
        <p:txBody>
          <a:bodyPr>
            <a:normAutofit/>
          </a:bodyPr>
          <a:lstStyle/>
          <a:p>
            <a:r>
              <a:rPr lang="en-US" dirty="0"/>
              <a:t>Be not troubled </a:t>
            </a:r>
          </a:p>
          <a:p>
            <a:r>
              <a:rPr lang="en-US" b="1" dirty="0"/>
              <a:t>Life before the Second Coming</a:t>
            </a:r>
          </a:p>
          <a:p>
            <a:r>
              <a:rPr lang="en-US" dirty="0"/>
              <a:t>Be not deceived</a:t>
            </a:r>
          </a:p>
          <a:p>
            <a:r>
              <a:rPr lang="en-US" dirty="0"/>
              <a:t>Three parables of preparation</a:t>
            </a:r>
          </a:p>
          <a:p>
            <a:r>
              <a:rPr lang="en-US" dirty="0"/>
              <a:t>The last battle</a:t>
            </a:r>
          </a:p>
          <a:p>
            <a:r>
              <a:rPr lang="en-US" dirty="0"/>
              <a:t>After the Second Coming</a:t>
            </a:r>
          </a:p>
        </p:txBody>
      </p:sp>
    </p:spTree>
    <p:extLst>
      <p:ext uri="{BB962C8B-B14F-4D97-AF65-F5344CB8AC3E}">
        <p14:creationId xmlns:p14="http://schemas.microsoft.com/office/powerpoint/2010/main" val="3588523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493822-612D-44AB-9498-FBC105B6AB9A}"/>
              </a:ext>
            </a:extLst>
          </p:cNvPr>
          <p:cNvSpPr>
            <a:spLocks noGrp="1"/>
          </p:cNvSpPr>
          <p:nvPr>
            <p:ph type="title"/>
          </p:nvPr>
        </p:nvSpPr>
        <p:spPr/>
        <p:txBody>
          <a:bodyPr/>
          <a:lstStyle/>
          <a:p>
            <a:r>
              <a:rPr lang="en-US" dirty="0"/>
              <a:t>Acknowledgements</a:t>
            </a:r>
          </a:p>
        </p:txBody>
      </p:sp>
      <p:sp>
        <p:nvSpPr>
          <p:cNvPr id="5" name="Content Placeholder 4">
            <a:extLst>
              <a:ext uri="{FF2B5EF4-FFF2-40B4-BE49-F238E27FC236}">
                <a16:creationId xmlns:a16="http://schemas.microsoft.com/office/drawing/2014/main" id="{767602DF-4FB7-49CD-9D28-6C764DF9C869}"/>
              </a:ext>
            </a:extLst>
          </p:cNvPr>
          <p:cNvSpPr>
            <a:spLocks noGrp="1"/>
          </p:cNvSpPr>
          <p:nvPr>
            <p:ph idx="1"/>
          </p:nvPr>
        </p:nvSpPr>
        <p:spPr>
          <a:xfrm>
            <a:off x="740228" y="1580051"/>
            <a:ext cx="10755085" cy="4668349"/>
          </a:xfrm>
        </p:spPr>
        <p:txBody>
          <a:bodyPr>
            <a:normAutofit/>
          </a:bodyPr>
          <a:lstStyle/>
          <a:p>
            <a:pPr marL="36900" indent="0">
              <a:buNone/>
            </a:pPr>
            <a:r>
              <a:rPr lang="en-US" dirty="0"/>
              <a:t>Insights from, discussions with, and resources authored by Dr. Craig Koester, Dr. Nick Frederick, Dr. Mark Ellison, Dr. Stephan Taeger, and Dr. Frank </a:t>
            </a:r>
            <a:r>
              <a:rPr lang="en-US"/>
              <a:t>Judd were </a:t>
            </a:r>
            <a:r>
              <a:rPr lang="en-US" dirty="0"/>
              <a:t>used in the creation of this video.</a:t>
            </a:r>
          </a:p>
          <a:p>
            <a:pPr marL="36900" indent="0">
              <a:buNone/>
            </a:pPr>
            <a:endParaRPr lang="en-US" dirty="0"/>
          </a:p>
        </p:txBody>
      </p:sp>
    </p:spTree>
    <p:extLst>
      <p:ext uri="{BB962C8B-B14F-4D97-AF65-F5344CB8AC3E}">
        <p14:creationId xmlns:p14="http://schemas.microsoft.com/office/powerpoint/2010/main" val="3717435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213445" y="234288"/>
            <a:ext cx="6711854" cy="6186309"/>
          </a:xfrm>
          <a:prstGeom prst="rect">
            <a:avLst/>
          </a:prstGeom>
          <a:noFill/>
          <a:ln w="9525">
            <a:noFill/>
            <a:miter lim="800000"/>
            <a:headEnd/>
            <a:tailEnd/>
          </a:ln>
          <a:effectLst/>
        </p:spPr>
        <p:txBody>
          <a:bodyPr wrap="square">
            <a:spAutoFit/>
          </a:bodyPr>
          <a:lstStyle/>
          <a:p>
            <a:pPr>
              <a:spcBef>
                <a:spcPct val="50000"/>
              </a:spcBef>
            </a:pPr>
            <a:r>
              <a:rPr lang="en-US" sz="3600" dirty="0">
                <a:latin typeface="Georgia" panose="02040502050405020303" pitchFamily="18" charset="0"/>
              </a:rPr>
              <a:t>“But as it was in the days of Noah, so it shall be also at the coming of the Son of Man…for until that day that Noah entered into the ark they were eating and drinking, marrying and giving in marriage; And </a:t>
            </a:r>
            <a:r>
              <a:rPr lang="en-US" sz="3600" u="sng" dirty="0">
                <a:solidFill>
                  <a:srgbClr val="FFFF00"/>
                </a:solidFill>
                <a:latin typeface="Georgia" panose="02040502050405020303" pitchFamily="18" charset="0"/>
              </a:rPr>
              <a:t>knew not until the flood came, and took them all away</a:t>
            </a:r>
            <a:r>
              <a:rPr lang="en-US" sz="3600" dirty="0">
                <a:latin typeface="Georgia" panose="02040502050405020303" pitchFamily="18" charset="0"/>
              </a:rPr>
              <a:t>; so shall also the coming of the Son of Man be.”  </a:t>
            </a:r>
            <a:r>
              <a:rPr lang="en-US" sz="2800" dirty="0">
                <a:latin typeface="Georgia" panose="02040502050405020303" pitchFamily="18" charset="0"/>
              </a:rPr>
              <a:t>(Joseph Smith-Matthew 1:41-43)</a:t>
            </a:r>
          </a:p>
        </p:txBody>
      </p:sp>
      <p:pic>
        <p:nvPicPr>
          <p:cNvPr id="21515" name="Picture 11" descr="noahflood"/>
          <p:cNvPicPr>
            <a:picLocks noChangeAspect="1" noChangeArrowheads="1"/>
          </p:cNvPicPr>
          <p:nvPr/>
        </p:nvPicPr>
        <p:blipFill rotWithShape="1">
          <a:blip r:embed="rId3">
            <a:extLst>
              <a:ext uri="{28A0092B-C50C-407E-A947-70E740481C1C}">
                <a14:useLocalDpi xmlns:a14="http://schemas.microsoft.com/office/drawing/2010/main" val="0"/>
              </a:ext>
            </a:extLst>
          </a:blip>
          <a:srcRect l="11222" r="-119"/>
          <a:stretch/>
        </p:blipFill>
        <p:spPr bwMode="auto">
          <a:xfrm>
            <a:off x="256337" y="821410"/>
            <a:ext cx="4717219" cy="53064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D770E7-A1DE-4909-90FD-55BAD28E0138}"/>
              </a:ext>
            </a:extLst>
          </p:cNvPr>
          <p:cNvSpPr txBox="1"/>
          <p:nvPr/>
        </p:nvSpPr>
        <p:spPr>
          <a:xfrm>
            <a:off x="830507" y="575851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ighlight>
                  <a:srgbClr val="C0C0C0"/>
                </a:highlight>
                <a:latin typeface="Georgia"/>
              </a:rPr>
              <a:t>Pacific Press/</a:t>
            </a:r>
            <a:r>
              <a:rPr lang="en-US" dirty="0" err="1">
                <a:highlight>
                  <a:srgbClr val="C0C0C0"/>
                </a:highlight>
                <a:latin typeface="Georgia"/>
              </a:rPr>
              <a:t>Goodsalt</a:t>
            </a:r>
            <a:endParaRPr lang="en-US" dirty="0">
              <a:highlight>
                <a:srgbClr val="C0C0C0"/>
              </a:highlight>
              <a:latin typeface="Georgia"/>
            </a:endParaRPr>
          </a:p>
        </p:txBody>
      </p:sp>
    </p:spTree>
    <p:extLst>
      <p:ext uri="{BB962C8B-B14F-4D97-AF65-F5344CB8AC3E}">
        <p14:creationId xmlns:p14="http://schemas.microsoft.com/office/powerpoint/2010/main" val="2098909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CD9D35-B215-4848-9DDE-ADF0DE43EE8F}"/>
              </a:ext>
            </a:extLst>
          </p:cNvPr>
          <p:cNvSpPr>
            <a:spLocks noGrp="1"/>
          </p:cNvSpPr>
          <p:nvPr>
            <p:ph idx="1"/>
          </p:nvPr>
        </p:nvSpPr>
        <p:spPr>
          <a:xfrm>
            <a:off x="7028185" y="779702"/>
            <a:ext cx="5224224" cy="5866263"/>
          </a:xfrm>
        </p:spPr>
        <p:txBody>
          <a:bodyPr>
            <a:normAutofit/>
          </a:bodyPr>
          <a:lstStyle/>
          <a:p>
            <a:pPr marL="36900" indent="0">
              <a:buNone/>
            </a:pPr>
            <a:r>
              <a:rPr lang="en-US" sz="5400" dirty="0"/>
              <a:t>“The day of the Lord will come like a thief in the night.” </a:t>
            </a:r>
          </a:p>
          <a:p>
            <a:pPr marL="36900" indent="0">
              <a:buNone/>
            </a:pPr>
            <a:r>
              <a:rPr lang="en-US" sz="2800" dirty="0"/>
              <a:t>(1 Thessalonians 5:2, NRSV)</a:t>
            </a:r>
            <a:endParaRPr lang="en-US" sz="2000" dirty="0"/>
          </a:p>
        </p:txBody>
      </p:sp>
      <p:pic>
        <p:nvPicPr>
          <p:cNvPr id="6" name="Picture 6">
            <a:extLst>
              <a:ext uri="{FF2B5EF4-FFF2-40B4-BE49-F238E27FC236}">
                <a16:creationId xmlns:a16="http://schemas.microsoft.com/office/drawing/2014/main" id="{4784B67B-36D4-4D14-9F65-E6E3033F9443}"/>
              </a:ext>
            </a:extLst>
          </p:cNvPr>
          <p:cNvPicPr>
            <a:picLocks noChangeAspect="1"/>
          </p:cNvPicPr>
          <p:nvPr/>
        </p:nvPicPr>
        <p:blipFill rotWithShape="1">
          <a:blip r:embed="rId3"/>
          <a:srcRect l="11122" r="7001" b="176"/>
          <a:stretch/>
        </p:blipFill>
        <p:spPr>
          <a:xfrm>
            <a:off x="263471" y="1186708"/>
            <a:ext cx="6419541" cy="44039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67CDD68A-253F-4407-81E8-105B3A579D59}"/>
              </a:ext>
            </a:extLst>
          </p:cNvPr>
          <p:cNvSpPr txBox="1"/>
          <p:nvPr/>
        </p:nvSpPr>
        <p:spPr>
          <a:xfrm>
            <a:off x="730041" y="5221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Shutterstock</a:t>
            </a:r>
          </a:p>
        </p:txBody>
      </p:sp>
    </p:spTree>
    <p:extLst>
      <p:ext uri="{BB962C8B-B14F-4D97-AF65-F5344CB8AC3E}">
        <p14:creationId xmlns:p14="http://schemas.microsoft.com/office/powerpoint/2010/main" val="24676674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Presentation1" id="{A8D8ECC4-3876-48BE-A151-C32E31E93F92}" vid="{15ED58CD-96B9-4BC6-931F-F89B61A4A8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John Hilton Power Point Template</Template>
  <TotalTime>12005</TotalTime>
  <Words>4823</Words>
  <Application>Microsoft Office PowerPoint</Application>
  <PresentationFormat>Widescreen</PresentationFormat>
  <Paragraphs>405</Paragraphs>
  <Slides>70</Slides>
  <Notes>49</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Calibri</vt:lpstr>
      <vt:lpstr>Calisto MT</vt:lpstr>
      <vt:lpstr>Georgia</vt:lpstr>
      <vt:lpstr>Lato</vt:lpstr>
      <vt:lpstr>Times New Roman</vt:lpstr>
      <vt:lpstr>Wingdings 2</vt:lpstr>
      <vt:lpstr>Slate</vt:lpstr>
      <vt:lpstr>PowerPoint Presentation</vt:lpstr>
      <vt:lpstr>PowerPoint Presentation</vt:lpstr>
      <vt:lpstr>PowerPoint Presentation</vt:lpstr>
      <vt:lpstr>PowerPoint Presentation</vt:lpstr>
      <vt:lpstr>PowerPoint Presentation</vt:lpstr>
      <vt:lpstr>PowerPoint Presentation</vt:lpstr>
      <vt:lpstr>The Savior’s Second Coming</vt:lpstr>
      <vt:lpstr>PowerPoint Presentation</vt:lpstr>
      <vt:lpstr>PowerPoint Presentation</vt:lpstr>
      <vt:lpstr>PowerPoint Presentation</vt:lpstr>
      <vt:lpstr>The Savior’s Second Coming</vt:lpstr>
      <vt:lpstr>Second Coming Predictions</vt:lpstr>
      <vt:lpstr>Second Coming Predictions</vt:lpstr>
      <vt:lpstr>Second Coming Predictions</vt:lpstr>
      <vt:lpstr>PowerPoint Presentation</vt:lpstr>
      <vt:lpstr>When Will the Second Coming Occur?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Savior’s Second Coming</vt:lpstr>
      <vt:lpstr>PowerPoint Presentation</vt:lpstr>
      <vt:lpstr>PowerPoint Presentation</vt:lpstr>
      <vt:lpstr>PowerPoint Presentation</vt:lpstr>
      <vt:lpstr>PowerPoint Presentation</vt:lpstr>
      <vt:lpstr>PowerPoint Presentation</vt:lpstr>
      <vt:lpstr>PowerPoint Presentation</vt:lpstr>
      <vt:lpstr>Matthew 25:31-46 (NRSV)</vt:lpstr>
      <vt:lpstr>Matthew 25:31-46 (NRSV)</vt:lpstr>
      <vt:lpstr>Matthew 25:31-46 (NRSV)</vt:lpstr>
      <vt:lpstr>Matthew 25:31-46 (NRSV)</vt:lpstr>
      <vt:lpstr>“Thou wilt remember the poor, and consecrate of thy properties for their support…And inasmuch as ye impart of your substance unto the poor, ye will do it unto me…For inasmuch as ye do it unto the least of these, ye do it unto me.”  (Doctrine and Covenants 42:30–31, 38)</vt:lpstr>
      <vt:lpstr>PowerPoint Presentation</vt:lpstr>
      <vt:lpstr>President Dallin H. Oaks, Ensign, May 2004, 7 </vt:lpstr>
      <vt:lpstr>The Savior’s Second Coming</vt:lpstr>
      <vt:lpstr>PowerPoint Presentation</vt:lpstr>
      <vt:lpstr>PowerPoint Presentation</vt:lpstr>
      <vt:lpstr>Christ Will be Triumphant in his Return</vt:lpstr>
      <vt:lpstr>PowerPoint Presentation</vt:lpstr>
      <vt:lpstr>Christ Will be Triumphant in his Return</vt:lpstr>
      <vt:lpstr>PowerPoint Presentation</vt:lpstr>
      <vt:lpstr>Christ Will be Triumphant in his Return</vt:lpstr>
      <vt:lpstr>Christ Will be Triumphant in his Return</vt:lpstr>
      <vt:lpstr>The Savior’s Second Coming</vt:lpstr>
      <vt:lpstr>“I…saw the holy city, new Jerusalem, coming down from God out of heaven, prepared as a bride adorned for her husband. And I heard a great voice out of heaven saying, Behold, the tabernacle of God is with men, and he will dwell with them, and they shall be his people, and God himself shall be with them, and be their God. And God shall wipe away all tears from their eyes; </vt:lpstr>
      <vt:lpstr>“And there shall be no more death, neither sorrow, nor crying, neither shall there be any more pain: for the former things are passed away. And he that sat upon the throne said, Behold, I make all things new.” (Revelation 21:2–5)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Christ and the Everlasting Gospel</dc:title>
  <dc:creator>John Hilton</dc:creator>
  <cp:lastModifiedBy>John Hilton</cp:lastModifiedBy>
  <cp:revision>599</cp:revision>
  <dcterms:created xsi:type="dcterms:W3CDTF">2020-09-16T01:28:51Z</dcterms:created>
  <dcterms:modified xsi:type="dcterms:W3CDTF">2022-09-13T22:26:12Z</dcterms:modified>
</cp:coreProperties>
</file>